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1222" r:id="rId3"/>
    <p:sldId id="1200" r:id="rId4"/>
    <p:sldId id="1219" r:id="rId5"/>
    <p:sldId id="293" r:id="rId6"/>
    <p:sldId id="1198" r:id="rId7"/>
    <p:sldId id="1201" r:id="rId8"/>
    <p:sldId id="1151" r:id="rId9"/>
    <p:sldId id="277" r:id="rId10"/>
    <p:sldId id="307" r:id="rId11"/>
    <p:sldId id="1191" r:id="rId12"/>
    <p:sldId id="1129" r:id="rId13"/>
    <p:sldId id="1158" r:id="rId14"/>
    <p:sldId id="1136" r:id="rId15"/>
    <p:sldId id="1230" r:id="rId16"/>
    <p:sldId id="1119" r:id="rId17"/>
    <p:sldId id="1231" r:id="rId18"/>
    <p:sldId id="1223" r:id="rId19"/>
    <p:sldId id="1224" r:id="rId20"/>
    <p:sldId id="1225" r:id="rId21"/>
    <p:sldId id="1226" r:id="rId22"/>
    <p:sldId id="1227" r:id="rId23"/>
    <p:sldId id="1149" r:id="rId24"/>
    <p:sldId id="1229" r:id="rId25"/>
    <p:sldId id="280" r:id="rId26"/>
    <p:sldId id="1206" r:id="rId27"/>
    <p:sldId id="1152" r:id="rId28"/>
    <p:sldId id="1159" r:id="rId29"/>
    <p:sldId id="1208" r:id="rId30"/>
    <p:sldId id="1209" r:id="rId31"/>
    <p:sldId id="1210" r:id="rId32"/>
    <p:sldId id="1214" r:id="rId33"/>
    <p:sldId id="1211" r:id="rId34"/>
    <p:sldId id="1166" r:id="rId35"/>
    <p:sldId id="1113" r:id="rId36"/>
    <p:sldId id="1165" r:id="rId37"/>
    <p:sldId id="1154" r:id="rId38"/>
    <p:sldId id="1221" r:id="rId39"/>
    <p:sldId id="272" r:id="rId40"/>
    <p:sldId id="1215" r:id="rId41"/>
    <p:sldId id="1220" r:id="rId42"/>
    <p:sldId id="1232" r:id="rId43"/>
    <p:sldId id="577" r:id="rId44"/>
    <p:sldId id="279" r:id="rId45"/>
    <p:sldId id="1196" r:id="rId46"/>
    <p:sldId id="273" r:id="rId47"/>
    <p:sldId id="309" r:id="rId48"/>
    <p:sldId id="271" r:id="rId49"/>
    <p:sldId id="1090" r:id="rId50"/>
    <p:sldId id="1096" r:id="rId51"/>
    <p:sldId id="874" r:id="rId52"/>
    <p:sldId id="1143"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CB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207" d="100"/>
          <a:sy n="207" d="100"/>
        </p:scale>
        <p:origin x="222" y="984"/>
      </p:cViewPr>
      <p:guideLst/>
    </p:cSldViewPr>
  </p:slid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D2768E-82D5-4D97-8B80-2146294A05C6}" type="datetimeFigureOut">
              <a:rPr kumimoji="1" lang="ja-JP" altLang="en-US" smtClean="0"/>
              <a:t>2023/5/31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81E96A-498F-40B6-97BB-E99AAE9486BB}" type="slidenum">
              <a:rPr kumimoji="1" lang="ja-JP" altLang="en-US" smtClean="0"/>
              <a:t>‹#›</a:t>
            </a:fld>
            <a:endParaRPr kumimoji="1" lang="ja-JP" altLang="en-US"/>
          </a:p>
        </p:txBody>
      </p:sp>
    </p:spTree>
    <p:extLst>
      <p:ext uri="{BB962C8B-B14F-4D97-AF65-F5344CB8AC3E}">
        <p14:creationId xmlns:p14="http://schemas.microsoft.com/office/powerpoint/2010/main" val="21584154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When neutrons enter the target nucleus, they form a compound nucleus.</a:t>
            </a:r>
            <a:r>
              <a:rPr kumimoji="1" lang="ja-JP" altLang="en-US" dirty="0"/>
              <a:t> </a:t>
            </a:r>
            <a:r>
              <a:rPr kumimoji="1" lang="en-US" altLang="ja-JP" dirty="0"/>
              <a:t>The compound nucleus is divided into two fragments in the fission, releasing energy.</a:t>
            </a:r>
            <a:r>
              <a:rPr kumimoji="1" lang="ja-JP" altLang="en-US" dirty="0"/>
              <a:t> </a:t>
            </a:r>
            <a:r>
              <a:rPr kumimoji="1" lang="en-US" altLang="ja-JP" dirty="0"/>
              <a:t>This energy is called Q-value. Q-value is the difference in mass-energy of nuclei before and after fission. The released Q-value is generally said to be 200 MeV. Of these, fission fragments‘ average total kinetic energy (TKE) is about 170-180 MeV. TKE is the leading cause of heat generation in nuclear reactors. And it is the local heat generation source of the r-process in </a:t>
            </a:r>
            <a:r>
              <a:rPr kumimoji="1" lang="en-US" altLang="ja-JP" dirty="0" err="1"/>
              <a:t>nucleo</a:t>
            </a:r>
            <a:r>
              <a:rPr kumimoji="1" lang="ja-JP" altLang="en-US" dirty="0"/>
              <a:t>・</a:t>
            </a:r>
            <a:r>
              <a:rPr kumimoji="1" lang="en-US" altLang="ja-JP" dirty="0"/>
              <a:t>synthesis</a:t>
            </a:r>
            <a:r>
              <a:rPr kumimoji="1" lang="ja-JP" altLang="en-US" dirty="0"/>
              <a:t>（ニュークレオ・シンセシス）</a:t>
            </a:r>
            <a:r>
              <a:rPr kumimoji="1" lang="en-US" altLang="ja-JP" dirty="0"/>
              <a:t>. Therefore,  evaluation of fission fragments’ TKE is desired from nuclear energy </a:t>
            </a:r>
            <a:r>
              <a:rPr kumimoji="1" lang="en-US" altLang="ja-JP" dirty="0" err="1"/>
              <a:t>u’tilization</a:t>
            </a:r>
            <a:r>
              <a:rPr kumimoji="1" lang="en-US" altLang="ja-JP" dirty="0"/>
              <a:t>(</a:t>
            </a:r>
            <a:r>
              <a:rPr kumimoji="1" lang="ja-JP" altLang="en-US" dirty="0"/>
              <a:t>ユーリゼイション</a:t>
            </a:r>
            <a:r>
              <a:rPr kumimoji="1" lang="en-US" altLang="ja-JP" dirty="0"/>
              <a:t>) and basic research. As the neutron energy increases, the excitation energy of the compound nucleus increases, and it is expected that the average TKE increases </a:t>
            </a:r>
            <a:r>
              <a:rPr kumimoji="1" lang="en-US" altLang="ja-JP" b="1" u="sng" dirty="0" err="1"/>
              <a:t>na’ively</a:t>
            </a:r>
            <a:r>
              <a:rPr kumimoji="1" lang="en-US" altLang="ja-JP" b="1" u="sng" dirty="0"/>
              <a:t>. </a:t>
            </a:r>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r>
              <a:rPr kumimoji="1" lang="ja-JP" altLang="en-US" dirty="0"/>
              <a:t>標的核に中性子が入射すると複合核を形成します。複合核は核分裂を起こし、</a:t>
            </a:r>
            <a:r>
              <a:rPr kumimoji="1" lang="en-US" altLang="ja-JP" dirty="0"/>
              <a:t>2</a:t>
            </a:r>
            <a:r>
              <a:rPr kumimoji="1" lang="ja-JP" altLang="en-US" dirty="0"/>
              <a:t>つのフラグメントに分裂し、エネルギーを放出します。このエネルギーは</a:t>
            </a:r>
            <a:r>
              <a:rPr kumimoji="1" lang="en-US" altLang="ja-JP" dirty="0" err="1"/>
              <a:t>Qvalue</a:t>
            </a:r>
            <a:r>
              <a:rPr kumimoji="1" lang="ja-JP" altLang="en-US" dirty="0"/>
              <a:t>と呼ばれます。</a:t>
            </a:r>
            <a:r>
              <a:rPr kumimoji="1" lang="en-US" altLang="ja-JP" dirty="0" err="1"/>
              <a:t>Qvalue</a:t>
            </a:r>
            <a:r>
              <a:rPr kumimoji="1" lang="ja-JP" altLang="en-US" dirty="0"/>
              <a:t>は核分裂前後の原子核の質量エネルギーの差です。核分裂で放出されるエネルギー</a:t>
            </a:r>
            <a:r>
              <a:rPr kumimoji="1" lang="en-US" altLang="ja-JP" dirty="0"/>
              <a:t>Q</a:t>
            </a:r>
            <a:r>
              <a:rPr kumimoji="1" lang="ja-JP" altLang="en-US" dirty="0"/>
              <a:t>値は、一般的に</a:t>
            </a:r>
            <a:r>
              <a:rPr kumimoji="1" lang="en-US" altLang="ja-JP" dirty="0"/>
              <a:t>200MeV</a:t>
            </a:r>
            <a:r>
              <a:rPr kumimoji="1" lang="ja-JP" altLang="en-US" dirty="0"/>
              <a:t>といわれています。そのうち、核分裂片のもつ全平均運動エネルギー</a:t>
            </a:r>
            <a:r>
              <a:rPr kumimoji="1" lang="en-US" altLang="ja-JP" dirty="0"/>
              <a:t>TKE</a:t>
            </a:r>
            <a:r>
              <a:rPr kumimoji="1" lang="ja-JP" altLang="en-US" dirty="0"/>
              <a:t>は約</a:t>
            </a:r>
            <a:r>
              <a:rPr kumimoji="1" lang="en-US" altLang="ja-JP" dirty="0"/>
              <a:t>170</a:t>
            </a:r>
            <a:r>
              <a:rPr kumimoji="1" lang="ja-JP" altLang="en-US" dirty="0"/>
              <a:t>～</a:t>
            </a:r>
            <a:r>
              <a:rPr kumimoji="1" lang="en-US" altLang="ja-JP" dirty="0"/>
              <a:t>180MeV</a:t>
            </a:r>
            <a:r>
              <a:rPr kumimoji="1" lang="ja-JP" altLang="en-US" dirty="0"/>
              <a:t>であります。</a:t>
            </a:r>
            <a:r>
              <a:rPr kumimoji="1" lang="en-US" altLang="ja-JP" dirty="0"/>
              <a:t>TKE</a:t>
            </a:r>
            <a:r>
              <a:rPr kumimoji="1" lang="ja-JP" altLang="en-US" dirty="0"/>
              <a:t>は、原子炉における発熱の主要因や</a:t>
            </a:r>
            <a:r>
              <a:rPr lang="ja-JP" altLang="en-US" dirty="0">
                <a:latin typeface="ＭＳ Ｐゴシック" panose="020B0600070205080204" pitchFamily="50" charset="-128"/>
                <a:ea typeface="ＭＳ Ｐゴシック" panose="020B0600070205080204" pitchFamily="50" charset="-128"/>
              </a:rPr>
              <a:t>元素合成における</a:t>
            </a:r>
            <a:r>
              <a:rPr lang="en-US" altLang="ja-JP" dirty="0">
                <a:latin typeface="ＭＳ Ｐゴシック" panose="020B0600070205080204" pitchFamily="50" charset="-128"/>
                <a:ea typeface="ＭＳ Ｐゴシック" panose="020B0600070205080204" pitchFamily="50" charset="-128"/>
              </a:rPr>
              <a:t>r</a:t>
            </a:r>
            <a:r>
              <a:rPr lang="ja-JP" altLang="en-US" dirty="0">
                <a:latin typeface="ＭＳ Ｐゴシック" panose="020B0600070205080204" pitchFamily="50" charset="-128"/>
                <a:ea typeface="ＭＳ Ｐゴシック" panose="020B0600070205080204" pitchFamily="50" charset="-128"/>
              </a:rPr>
              <a:t>過程の局所発熱源であります</a:t>
            </a:r>
            <a:r>
              <a:rPr kumimoji="1" lang="ja-JP" altLang="en-US" dirty="0"/>
              <a:t>。ゆえに、</a:t>
            </a:r>
            <a:r>
              <a:rPr lang="ja-JP" altLang="en-US" dirty="0">
                <a:latin typeface="ＭＳ Ｐゴシック" panose="020B0600070205080204" pitchFamily="50" charset="-128"/>
                <a:ea typeface="ＭＳ Ｐゴシック" panose="020B0600070205080204" pitchFamily="50" charset="-128"/>
              </a:rPr>
              <a:t>原子力エネルギー利用や基礎研究の観点から核分裂時の</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の正確で定量的な評価が望まれています。</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ja-JP" altLang="en-US" dirty="0">
                <a:latin typeface="ＭＳ Ｐゴシック" panose="020B0600070205080204" pitchFamily="50" charset="-128"/>
                <a:ea typeface="ＭＳ Ｐゴシック" panose="020B0600070205080204" pitchFamily="50" charset="-128"/>
              </a:rPr>
              <a:t>単純に考えると、入射中性子エネルギーが増加すると、複合核</a:t>
            </a:r>
            <a:r>
              <a:rPr lang="en-US" altLang="ja-JP" dirty="0">
                <a:latin typeface="ＭＳ Ｐゴシック" panose="020B0600070205080204" pitchFamily="50" charset="-128"/>
                <a:ea typeface="ＭＳ Ｐゴシック" panose="020B0600070205080204" pitchFamily="50" charset="-128"/>
              </a:rPr>
              <a:t>A</a:t>
            </a:r>
            <a:r>
              <a:rPr lang="ja-JP" altLang="en-US" dirty="0">
                <a:latin typeface="ＭＳ Ｐゴシック" panose="020B0600070205080204" pitchFamily="50" charset="-128"/>
                <a:ea typeface="ＭＳ Ｐゴシック" panose="020B0600070205080204" pitchFamily="50" charset="-128"/>
              </a:rPr>
              <a:t>の励起エネルギーが増加すると予想されます。そのため、入射中性子エネルギー増加と共に、平均</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は増加することが予想されます。</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pPr defTabSz="462504">
              <a:defRPr/>
            </a:pPr>
            <a:fld id="{ED79A990-2247-44DF-859E-CE72D2B5C3FF}" type="slidenum">
              <a:rPr kumimoji="1" lang="ja-JP" altLang="en-US">
                <a:solidFill>
                  <a:prstClr val="black"/>
                </a:solidFill>
                <a:latin typeface="游ゴシック" panose="020F0502020204030204"/>
                <a:ea typeface="游ゴシック" panose="020B0400000000000000" pitchFamily="50" charset="-128"/>
              </a:rPr>
              <a:pPr defTabSz="462504">
                <a:defRPr/>
              </a:pPr>
              <a:t>4</a:t>
            </a:fld>
            <a:endParaRPr kumimoji="1"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443018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しかし、実験データを見ると、入射中性子エネルギー増加に伴い、</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TKE</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は減少します。</a:t>
            </a:r>
            <a:r>
              <a:rPr kumimoji="1" lang="ja-JP" altLang="en-US" dirty="0"/>
              <a:t>このグラフは以前の学会で発表した、標的核</a:t>
            </a:r>
            <a:r>
              <a:rPr kumimoji="1" lang="en-US" altLang="ja-JP" dirty="0"/>
              <a:t>235U</a:t>
            </a:r>
            <a:r>
              <a:rPr kumimoji="1" lang="ja-JP" altLang="en-US" dirty="0"/>
              <a:t>に中性子が入射したときの核分裂片のもつ平均</a:t>
            </a:r>
            <a:r>
              <a:rPr kumimoji="1" lang="en-US" altLang="ja-JP" dirty="0"/>
              <a:t>TKE</a:t>
            </a:r>
            <a:r>
              <a:rPr kumimoji="1" lang="ja-JP" altLang="en-US" dirty="0"/>
              <a:t>を示したものです。横軸が入射中性子エネルギー、縦軸が核分裂片の平均</a:t>
            </a:r>
            <a:r>
              <a:rPr kumimoji="1" lang="en-US" altLang="ja-JP" dirty="0"/>
              <a:t>TKE</a:t>
            </a:r>
            <a:r>
              <a:rPr kumimoji="1" lang="ja-JP" altLang="en-US" dirty="0" err="1"/>
              <a:t>、</a:t>
            </a:r>
            <a:r>
              <a:rPr kumimoji="1" lang="ja-JP" altLang="en-US" dirty="0"/>
              <a:t>灰色のシンボルが実験データ、青線がファーストチャンスフィッションの計算結果、オレンジがマルチチャンスフィッションを考慮した計算結果です。マルチチャンスフィッションとは、複合核がいくつかの中性子放出後に核分裂を起こすことで、これを考慮すれば良い再現性が得られます。しかし、この効果を考慮した計算は</a:t>
            </a:r>
            <a:r>
              <a:rPr kumimoji="1" lang="en-US" altLang="ja-JP" dirty="0"/>
              <a:t>1st chance fission</a:t>
            </a:r>
            <a:r>
              <a:rPr kumimoji="1" lang="ja-JP" altLang="en-US" dirty="0"/>
              <a:t>の結果を基に計算されるため、本研究では</a:t>
            </a:r>
            <a:r>
              <a:rPr kumimoji="1" lang="en-US" altLang="ja-JP" dirty="0"/>
              <a:t>1st chance fission</a:t>
            </a:r>
            <a:r>
              <a:rPr kumimoji="1" lang="ja-JP" altLang="en-US" dirty="0" err="1"/>
              <a:t>での入</a:t>
            </a:r>
            <a:r>
              <a:rPr kumimoji="1" lang="ja-JP" altLang="en-US" dirty="0"/>
              <a:t>射中性子エネルギー依存性について話します。いずれにしても、</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実験データ</a:t>
            </a:r>
            <a:r>
              <a:rPr kumimoji="1" lang="ja-JP" altLang="en-US" dirty="0">
                <a:solidFill>
                  <a:prstClr val="black"/>
                </a:solidFill>
                <a:latin typeface="ＭＳ Ｐゴシック" panose="020B0600070205080204" pitchFamily="50" charset="-128"/>
                <a:ea typeface="ＭＳ Ｐゴシック" panose="020B0600070205080204" pitchFamily="50" charset="-128"/>
              </a:rPr>
              <a:t>では</a:t>
            </a:r>
            <a:r>
              <a:rPr kumimoji="1" lang="ja-JP" altLang="en-US" b="0" i="0" u="none" strike="noStrike" kern="1200" cap="none" spc="0" normalizeH="0" baseline="0" noProof="0" dirty="0" err="1">
                <a:ln>
                  <a:noFill/>
                </a:ln>
                <a:solidFill>
                  <a:prstClr val="black"/>
                </a:solidFill>
                <a:effectLst/>
                <a:uLnTx/>
                <a:uFillTx/>
                <a:latin typeface="ＭＳ Ｐゴシック" panose="020B0600070205080204" pitchFamily="50" charset="-128"/>
                <a:ea typeface="ＭＳ Ｐゴシック" panose="020B0600070205080204" pitchFamily="50" charset="-128"/>
              </a:rPr>
              <a:t>、</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入射中性子エネルギー増加に伴い、</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TKE</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は減少</a:t>
            </a:r>
            <a:r>
              <a:rPr kumimoji="1" lang="ja-JP" altLang="en-US" dirty="0">
                <a:solidFill>
                  <a:prstClr val="black"/>
                </a:solidFill>
                <a:latin typeface="ＭＳ Ｐゴシック" panose="020B0600070205080204" pitchFamily="50" charset="-128"/>
                <a:ea typeface="ＭＳ Ｐゴシック" panose="020B0600070205080204" pitchFamily="50" charset="-128"/>
              </a:rPr>
              <a:t>しており、直感に反しています</a:t>
            </a:r>
            <a:r>
              <a:rPr kumimoji="1" lang="ja-JP" altLang="en-US" dirty="0"/>
              <a:t>。</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その原因は、以前の研究で重い分裂片の変形度の変化であることを突き止めました。</a:t>
            </a:r>
            <a:endPar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D79A990-2247-44DF-859E-CE72D2B5C3FF}"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544103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ja-JP" altLang="en-US" dirty="0"/>
              <a:t>計算結果です。左図はモードの数の割合を示しています。入射中性子エネルギー増加で、スーパーロングモードが増加していることが分かります。右図は</a:t>
            </a:r>
            <a:r>
              <a:rPr kumimoji="1" lang="en-US" altLang="ja-JP" dirty="0"/>
              <a:t>TKE</a:t>
            </a:r>
            <a:r>
              <a:rPr kumimoji="1" lang="ja-JP" altLang="en-US" dirty="0"/>
              <a:t>を示しており、入射中性子エネルギー増加で、スタンダートモードは減少、スーパーロングモードは増加、全体の</a:t>
            </a:r>
            <a:r>
              <a:rPr kumimoji="1" lang="en-US" altLang="ja-JP" dirty="0"/>
              <a:t>TKE</a:t>
            </a:r>
            <a:r>
              <a:rPr kumimoji="1" lang="ja-JP" altLang="en-US" dirty="0"/>
              <a:t>は減少しました。全体の</a:t>
            </a:r>
            <a:r>
              <a:rPr kumimoji="1" lang="en-US" altLang="ja-JP" dirty="0"/>
              <a:t>TKE</a:t>
            </a:r>
            <a:r>
              <a:rPr kumimoji="1" lang="ja-JP" altLang="en-US" dirty="0"/>
              <a:t>減少は、フィッション数のみでなく、それぞれのモードの</a:t>
            </a:r>
            <a:r>
              <a:rPr kumimoji="1" lang="en-US" altLang="ja-JP" dirty="0"/>
              <a:t>TKE</a:t>
            </a:r>
            <a:r>
              <a:rPr kumimoji="1" lang="ja-JP" altLang="en-US" dirty="0"/>
              <a:t>変化にも影響されていることが分かりました。</a:t>
            </a:r>
            <a:endParaRPr kumimoji="1" lang="en-US" altLang="ja-JP" dirty="0"/>
          </a:p>
          <a:p>
            <a:pPr defTabSz="914277">
              <a:defRPr/>
            </a:pPr>
            <a:endParaRPr kumimoji="1" lang="en-US" altLang="ja-JP" dirty="0"/>
          </a:p>
          <a:p>
            <a:pPr defTabSz="914277">
              <a:defRPr/>
            </a:pPr>
            <a:r>
              <a:rPr kumimoji="1" lang="ja-JP" altLang="en-US" dirty="0"/>
              <a:t>計算結果は、</a:t>
            </a:r>
            <a:r>
              <a:rPr kumimoji="1" lang="en-US" altLang="ja-JP" dirty="0"/>
              <a:t>236U</a:t>
            </a:r>
            <a:r>
              <a:rPr kumimoji="1" lang="ja-JP" altLang="en-US" dirty="0"/>
              <a:t>系で左、</a:t>
            </a:r>
            <a:r>
              <a:rPr kumimoji="1" lang="en-US" altLang="ja-JP" dirty="0"/>
              <a:t>240Pu</a:t>
            </a:r>
            <a:r>
              <a:rPr kumimoji="1" lang="ja-JP" altLang="en-US" dirty="0"/>
              <a:t>系で右の図のようになりました。横軸が入射中性子エネルギー、縦軸は</a:t>
            </a:r>
            <a:r>
              <a:rPr kumimoji="1" lang="en-US" altLang="ja-JP" dirty="0"/>
              <a:t>TKE</a:t>
            </a:r>
            <a:r>
              <a:rPr kumimoji="1" lang="ja-JP" altLang="en-US" dirty="0"/>
              <a:t>です。赤のドットは実験データ、緑の線がマルチチャンスフィッションを考慮しない計算結果、灰色の線は前回</a:t>
            </a:r>
            <a:r>
              <a:rPr lang="ja-JP" altLang="en-US" dirty="0">
                <a:latin typeface="ＭＳ Ｐゴシック" panose="020B0600070205080204" pitchFamily="50" charset="-128"/>
                <a:ea typeface="ＭＳ Ｐゴシック" panose="020B0600070205080204" pitchFamily="50" charset="-128"/>
              </a:rPr>
              <a:t>の</a:t>
            </a:r>
            <a:r>
              <a:rPr kumimoji="1" lang="ja-JP" altLang="en-US" dirty="0"/>
              <a:t>計算結果、青の線は今回の計算結果です。</a:t>
            </a:r>
            <a:endParaRPr kumimoji="1" lang="en-US" altLang="ja-JP" dirty="0"/>
          </a:p>
          <a:p>
            <a:pPr defTabSz="914277">
              <a:defRPr/>
            </a:pPr>
            <a:r>
              <a:rPr lang="en-US" altLang="ja-JP" dirty="0">
                <a:latin typeface="ＭＳ Ｐゴシック" panose="020B0600070205080204" pitchFamily="50" charset="-128"/>
                <a:ea typeface="ＭＳ Ｐゴシック" panose="020B0600070205080204" pitchFamily="50" charset="-128"/>
              </a:rPr>
              <a:t>236U</a:t>
            </a:r>
            <a:r>
              <a:rPr lang="ja-JP" altLang="en-US" dirty="0">
                <a:latin typeface="ＭＳ Ｐゴシック" panose="020B0600070205080204" pitchFamily="50" charset="-128"/>
                <a:ea typeface="ＭＳ Ｐゴシック" panose="020B0600070205080204" pitchFamily="50" charset="-128"/>
              </a:rPr>
              <a:t>系において、①②でバンプ構造が抑制され</a:t>
            </a:r>
            <a:r>
              <a:rPr kumimoji="1" lang="ja-JP" altLang="en-US" dirty="0"/>
              <a:t>、特に、②</a:t>
            </a:r>
            <a:r>
              <a:rPr lang="ja-JP" altLang="en-US" dirty="0">
                <a:latin typeface="ＭＳ Ｐゴシック" panose="020B0600070205080204" pitchFamily="50" charset="-128"/>
                <a:ea typeface="ＭＳ Ｐゴシック" panose="020B0600070205080204" pitchFamily="50" charset="-128"/>
              </a:rPr>
              <a:t>でよい再現性が得られたことが分かります。</a:t>
            </a:r>
            <a:endParaRPr kumimoji="1" lang="en-US" altLang="ja-JP" dirty="0"/>
          </a:p>
          <a:p>
            <a:pPr defTabSz="914277">
              <a:defRPr/>
            </a:pPr>
            <a:r>
              <a:rPr kumimoji="1" lang="ja-JP" altLang="en-US" dirty="0"/>
              <a:t>一方、</a:t>
            </a:r>
            <a:r>
              <a:rPr kumimoji="1" lang="en-US" altLang="ja-JP" dirty="0"/>
              <a:t>240Pu</a:t>
            </a:r>
            <a:r>
              <a:rPr kumimoji="1" lang="ja-JP" altLang="en-US" dirty="0"/>
              <a:t>系では、図で示したところで、</a:t>
            </a:r>
            <a:r>
              <a:rPr lang="ja-JP" altLang="en-US" dirty="0">
                <a:latin typeface="ＭＳ Ｐゴシック" panose="020B0600070205080204" pitchFamily="50" charset="-128"/>
                <a:ea typeface="ＭＳ Ｐゴシック" panose="020B0600070205080204" pitchFamily="50" charset="-128"/>
              </a:rPr>
              <a:t>バンプ構造が見られました。これは各核種の平均</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について、それぞれのランジュバン結果を採用したため、中性子分離エネルギーの偶奇効果を考慮することになり、確率が減少したにもかからわず、</a:t>
            </a:r>
            <a:r>
              <a:rPr lang="en-US" altLang="ja-JP" dirty="0">
                <a:latin typeface="ＭＳ Ｐゴシック" panose="020B0600070205080204" pitchFamily="50" charset="-128"/>
                <a:ea typeface="ＭＳ Ｐゴシック" panose="020B0600070205080204" pitchFamily="50" charset="-128"/>
              </a:rPr>
              <a:t>239Pu</a:t>
            </a:r>
            <a:r>
              <a:rPr lang="ja-JP" altLang="en-US" dirty="0">
                <a:latin typeface="ＭＳ Ｐゴシック" panose="020B0600070205080204" pitchFamily="50" charset="-128"/>
                <a:ea typeface="ＭＳ Ｐゴシック" panose="020B0600070205080204" pitchFamily="50" charset="-128"/>
              </a:rPr>
              <a:t>の</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が増加したため、と考えられます。</a:t>
            </a:r>
            <a:endParaRPr kumimoji="1" lang="en-US" altLang="ja-JP" dirty="0"/>
          </a:p>
          <a:p>
            <a:r>
              <a:rPr lang="ja-JP" altLang="en-US" dirty="0">
                <a:latin typeface="ＭＳ Ｐゴシック" panose="020B0600070205080204" pitchFamily="50" charset="-128"/>
                <a:ea typeface="ＭＳ Ｐゴシック" panose="020B0600070205080204" pitchFamily="50" charset="-128"/>
              </a:rPr>
              <a:t>とはいえ、改良されたマルチチャンスフィッション補正により、平均</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の絶対値、</a:t>
            </a:r>
            <a:r>
              <a:rPr kumimoji="1" lang="ja-JP" altLang="en-US" dirty="0"/>
              <a:t>右下がりのグラフとなる</a:t>
            </a:r>
            <a:r>
              <a:rPr lang="ja-JP" altLang="en-US" dirty="0">
                <a:latin typeface="ＭＳ Ｐゴシック" panose="020B0600070205080204" pitchFamily="50" charset="-128"/>
                <a:ea typeface="ＭＳ Ｐゴシック" panose="020B0600070205080204" pitchFamily="50" charset="-128"/>
              </a:rPr>
              <a:t>入射中性子エネルギー依存性ともに、実験データと良く一致しました。</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質問で絶対値がずれているではないかと指摘されたら、</a:t>
            </a:r>
            <a:r>
              <a:rPr lang="en-US" altLang="ja-JP" dirty="0">
                <a:latin typeface="ＭＳ Ｐゴシック" panose="020B0600070205080204" pitchFamily="50" charset="-128"/>
                <a:ea typeface="ＭＳ Ｐゴシック" panose="020B0600070205080204" pitchFamily="50" charset="-128"/>
              </a:rPr>
              <a:t>2MeV/176MeV=1.1%</a:t>
            </a:r>
            <a:r>
              <a:rPr lang="ja-JP" altLang="en-US" dirty="0">
                <a:latin typeface="ＭＳ Ｐゴシック" panose="020B0600070205080204" pitchFamily="50" charset="-128"/>
                <a:ea typeface="ＭＳ Ｐゴシック" panose="020B0600070205080204" pitchFamily="50" charset="-128"/>
              </a:rPr>
              <a:t>の誤差であり、相当精度がいいと主張する。</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kumimoji="1" lang="en-US" altLang="ja-JP" dirty="0"/>
          </a:p>
          <a:p>
            <a:pPr defTabSz="914277">
              <a:defRPr/>
            </a:pPr>
            <a:endParaRPr kumimoji="1" lang="en-US" altLang="ja-JP" dirty="0"/>
          </a:p>
          <a:p>
            <a:pPr defTabSz="914277">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14</a:t>
            </a:fld>
            <a:endParaRPr kumimoji="1" lang="ja-JP" altLang="en-US"/>
          </a:p>
        </p:txBody>
      </p:sp>
    </p:spTree>
    <p:extLst>
      <p:ext uri="{BB962C8B-B14F-4D97-AF65-F5344CB8AC3E}">
        <p14:creationId xmlns:p14="http://schemas.microsoft.com/office/powerpoint/2010/main" val="2567685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236U</a:t>
            </a:r>
            <a:r>
              <a:rPr kumimoji="1" lang="ja-JP" altLang="en-US" dirty="0"/>
              <a:t>系の</a:t>
            </a:r>
            <a:r>
              <a:rPr kumimoji="1" lang="en-US" altLang="ja-JP" dirty="0"/>
              <a:t>TKE</a:t>
            </a:r>
            <a:r>
              <a:rPr kumimoji="1" lang="ja-JP" altLang="en-US" dirty="0"/>
              <a:t>の計算結果は左図の通りとなりました。横軸が入射中性子エネルギー、縦軸は</a:t>
            </a:r>
            <a:r>
              <a:rPr kumimoji="1" lang="en-US" altLang="ja-JP" dirty="0"/>
              <a:t>TKE</a:t>
            </a:r>
            <a:r>
              <a:rPr kumimoji="1" lang="ja-JP" altLang="en-US" dirty="0"/>
              <a:t>です。灰色のドットは実験データ、青線が全体としての</a:t>
            </a:r>
            <a:r>
              <a:rPr kumimoji="1" lang="en-US" altLang="ja-JP" dirty="0"/>
              <a:t>TKE</a:t>
            </a:r>
            <a:r>
              <a:rPr kumimoji="1" lang="ja-JP" altLang="en-US" dirty="0"/>
              <a:t>の計算結果、赤線は</a:t>
            </a:r>
            <a:r>
              <a:rPr kumimoji="1" lang="en-US" altLang="ja-JP" dirty="0"/>
              <a:t>Standard</a:t>
            </a:r>
            <a:r>
              <a:rPr kumimoji="1" lang="ja-JP" altLang="en-US" dirty="0"/>
              <a:t>モードの</a:t>
            </a:r>
            <a:r>
              <a:rPr kumimoji="1" lang="en-US" altLang="ja-JP" dirty="0"/>
              <a:t>TKE</a:t>
            </a:r>
            <a:r>
              <a:rPr kumimoji="1" lang="ja-JP" altLang="en-US" dirty="0"/>
              <a:t>結果、緑線が</a:t>
            </a:r>
            <a:r>
              <a:rPr kumimoji="1" lang="en-US" altLang="ja-JP" dirty="0"/>
              <a:t>Super-long</a:t>
            </a:r>
            <a:r>
              <a:rPr kumimoji="1" lang="ja-JP" altLang="en-US" dirty="0"/>
              <a:t>モードの</a:t>
            </a:r>
            <a:r>
              <a:rPr kumimoji="1" lang="en-US" altLang="ja-JP" dirty="0"/>
              <a:t>TKE</a:t>
            </a:r>
            <a:r>
              <a:rPr kumimoji="1" lang="ja-JP" altLang="en-US" dirty="0"/>
              <a:t>結果です。①の通り、</a:t>
            </a:r>
            <a:r>
              <a:rPr kumimoji="1" lang="en-US" altLang="ja-JP" dirty="0"/>
              <a:t>Standard</a:t>
            </a:r>
            <a:r>
              <a:rPr kumimoji="1" lang="ja-JP" altLang="en-US" dirty="0"/>
              <a:t>モードの</a:t>
            </a:r>
            <a:r>
              <a:rPr kumimoji="1" lang="en-US" altLang="ja-JP" dirty="0"/>
              <a:t>TKE</a:t>
            </a:r>
            <a:r>
              <a:rPr kumimoji="1" lang="ja-JP" altLang="en-US" dirty="0"/>
              <a:t>は減少しました。一方、②の通り、</a:t>
            </a:r>
            <a:r>
              <a:rPr kumimoji="1" lang="en-US" altLang="ja-JP" dirty="0"/>
              <a:t>Super-long</a:t>
            </a:r>
            <a:r>
              <a:rPr kumimoji="1" lang="ja-JP" altLang="en-US" dirty="0"/>
              <a:t>モードの</a:t>
            </a:r>
            <a:r>
              <a:rPr kumimoji="1" lang="en-US" altLang="ja-JP" dirty="0"/>
              <a:t>TKE</a:t>
            </a:r>
            <a:r>
              <a:rPr kumimoji="1" lang="ja-JP" altLang="en-US" dirty="0"/>
              <a:t>は増加しました。③をご覧ください。全体としての</a:t>
            </a:r>
            <a:r>
              <a:rPr kumimoji="1" lang="en-US" altLang="ja-JP" dirty="0"/>
              <a:t>TKE</a:t>
            </a:r>
            <a:r>
              <a:rPr kumimoji="1" lang="ja-JP" altLang="en-US" dirty="0"/>
              <a:t>は減少傾向を示しております。そしてその大きさは①と③の減少で成り立っており、減少分は①が大きいことが分かります。ここで全体としての</a:t>
            </a:r>
            <a:r>
              <a:rPr kumimoji="1" lang="en-US" altLang="ja-JP" dirty="0"/>
              <a:t>TKE</a:t>
            </a:r>
            <a:r>
              <a:rPr kumimoji="1" lang="ja-JP" altLang="en-US" dirty="0"/>
              <a:t>の計算について考察します。式変形すると、全体の</a:t>
            </a:r>
            <a:r>
              <a:rPr kumimoji="1" lang="en-US" altLang="ja-JP" dirty="0"/>
              <a:t>TKE</a:t>
            </a:r>
            <a:r>
              <a:rPr kumimoji="1" lang="ja-JP" altLang="en-US" dirty="0"/>
              <a:t>は</a:t>
            </a:r>
            <a:r>
              <a:rPr kumimoji="1" lang="en-US" altLang="ja-JP" dirty="0"/>
              <a:t>Standard</a:t>
            </a:r>
            <a:r>
              <a:rPr kumimoji="1" lang="ja-JP" altLang="en-US" dirty="0"/>
              <a:t>モードの</a:t>
            </a:r>
            <a:r>
              <a:rPr kumimoji="1" lang="en-US" altLang="ja-JP" dirty="0"/>
              <a:t>TKE</a:t>
            </a:r>
            <a:r>
              <a:rPr kumimoji="1" lang="ja-JP" altLang="en-US" dirty="0"/>
              <a:t>から、この青色の項が引き算しています（青色部分を示しつつ）。</a:t>
            </a:r>
            <a:r>
              <a:rPr kumimoji="1" lang="en-US" altLang="ja-JP" dirty="0" err="1"/>
              <a:t>ωSL</a:t>
            </a:r>
            <a:r>
              <a:rPr kumimoji="1" lang="ja-JP" altLang="en-US" dirty="0"/>
              <a:t>は</a:t>
            </a:r>
            <a:r>
              <a:rPr kumimoji="1" lang="en-US" altLang="ja-JP" dirty="0"/>
              <a:t>Super-long</a:t>
            </a:r>
            <a:r>
              <a:rPr kumimoji="1" lang="ja-JP" altLang="en-US" dirty="0"/>
              <a:t>モードの核分裂割合で、紫部分は左図④で示す、</a:t>
            </a:r>
            <a:r>
              <a:rPr kumimoji="1" lang="en-US" altLang="ja-JP" dirty="0"/>
              <a:t>Standard</a:t>
            </a:r>
            <a:r>
              <a:rPr kumimoji="1" lang="ja-JP" altLang="en-US" dirty="0"/>
              <a:t>モードと</a:t>
            </a:r>
            <a:r>
              <a:rPr kumimoji="1" lang="en-US" altLang="ja-JP" dirty="0"/>
              <a:t>Super-long</a:t>
            </a:r>
            <a:r>
              <a:rPr kumimoji="1" lang="ja-JP" altLang="en-US" dirty="0"/>
              <a:t>モードの</a:t>
            </a:r>
            <a:r>
              <a:rPr kumimoji="1" lang="en-US" altLang="ja-JP" dirty="0"/>
              <a:t>TKE</a:t>
            </a:r>
            <a:r>
              <a:rPr kumimoji="1" lang="ja-JP" altLang="en-US" dirty="0"/>
              <a:t>の差です。</a:t>
            </a:r>
            <a:r>
              <a:rPr kumimoji="1" lang="en-US" altLang="ja-JP" dirty="0"/>
              <a:t>Total TKE</a:t>
            </a:r>
            <a:r>
              <a:rPr kumimoji="1" lang="ja-JP" altLang="en-US" dirty="0"/>
              <a:t>が減少するとき、左の項は減少分①に対応し、右の項は減少分③に対応しています。減少分①はそのまま</a:t>
            </a:r>
            <a:r>
              <a:rPr kumimoji="1" lang="en-US" altLang="ja-JP" dirty="0"/>
              <a:t>Standard</a:t>
            </a:r>
            <a:r>
              <a:rPr kumimoji="1" lang="ja-JP" altLang="en-US" dirty="0"/>
              <a:t>モード</a:t>
            </a:r>
            <a:r>
              <a:rPr kumimoji="1" lang="en-US" altLang="ja-JP" dirty="0"/>
              <a:t>TKE</a:t>
            </a:r>
            <a:r>
              <a:rPr kumimoji="1" lang="ja-JP" altLang="en-US" dirty="0"/>
              <a:t>減少分であります。減少分③については、</a:t>
            </a:r>
            <a:r>
              <a:rPr kumimoji="1" lang="en-US" altLang="ja-JP" dirty="0"/>
              <a:t>Super-long</a:t>
            </a:r>
            <a:r>
              <a:rPr kumimoji="1" lang="ja-JP" altLang="en-US" dirty="0"/>
              <a:t>モードの核分裂回数は増加しますが、</a:t>
            </a:r>
            <a:r>
              <a:rPr kumimoji="1" lang="en-US" altLang="ja-JP" dirty="0"/>
              <a:t>TKE</a:t>
            </a:r>
            <a:r>
              <a:rPr kumimoji="1" lang="ja-JP" altLang="en-US" dirty="0"/>
              <a:t>差④で急激に減少し、全体として、減少の寄与は小さくなってしまいました。全体の</a:t>
            </a:r>
            <a:r>
              <a:rPr kumimoji="1" lang="en-US" altLang="ja-JP" dirty="0"/>
              <a:t>TKE</a:t>
            </a:r>
            <a:r>
              <a:rPr kumimoji="1" lang="ja-JP" altLang="en-US" dirty="0"/>
              <a:t>減少に対する</a:t>
            </a:r>
            <a:r>
              <a:rPr kumimoji="1" lang="en-US" altLang="ja-JP" dirty="0"/>
              <a:t>Standard</a:t>
            </a:r>
            <a:r>
              <a:rPr kumimoji="1" lang="ja-JP" altLang="en-US" dirty="0"/>
              <a:t>モードの</a:t>
            </a:r>
            <a:r>
              <a:rPr kumimoji="1" lang="en-US" altLang="ja-JP" dirty="0"/>
              <a:t>TKE</a:t>
            </a:r>
            <a:r>
              <a:rPr kumimoji="1" lang="ja-JP" altLang="en-US" dirty="0"/>
              <a:t>減少の寄与が大きいことが分かりました。</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15</a:t>
            </a:fld>
            <a:endParaRPr kumimoji="1" lang="ja-JP" altLang="en-US"/>
          </a:p>
        </p:txBody>
      </p:sp>
    </p:spTree>
    <p:extLst>
      <p:ext uri="{BB962C8B-B14F-4D97-AF65-F5344CB8AC3E}">
        <p14:creationId xmlns:p14="http://schemas.microsoft.com/office/powerpoint/2010/main" val="1843212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Here, I will explain the degree of fission fragments' deformation parameters. The figure is an example of the shape of the fragment after scission. It is divided into a left heavy fragment and a right light fragment. Those have a long shape like droplets. This fission fragment was represented by a quadrupole(</a:t>
            </a:r>
            <a:r>
              <a:rPr kumimoji="1" lang="ja-JP" altLang="en-US" dirty="0"/>
              <a:t>クアドロポール</a:t>
            </a:r>
            <a:r>
              <a:rPr kumimoji="1" lang="en-US" altLang="ja-JP" dirty="0"/>
              <a:t>) moment Q2,0 (</a:t>
            </a:r>
            <a:r>
              <a:rPr kumimoji="1" lang="en-US" altLang="ja-JP" dirty="0" err="1"/>
              <a:t>ni</a:t>
            </a:r>
            <a:r>
              <a:rPr kumimoji="1" lang="en-US" altLang="ja-JP" dirty="0"/>
              <a:t>, zero). Q20 is calculated according to the density </a:t>
            </a:r>
            <a:r>
              <a:rPr kumimoji="1" lang="el-GR" altLang="ja-JP" dirty="0"/>
              <a:t>ρ </a:t>
            </a:r>
            <a:r>
              <a:rPr kumimoji="1" lang="en-US" altLang="ja-JP" dirty="0"/>
              <a:t>in this equation. I decided to evaluate the fission fragments' deformations using this value in this study. </a:t>
            </a:r>
          </a:p>
          <a:p>
            <a:pPr defTabSz="914277">
              <a:defRPr/>
            </a:pPr>
            <a:endParaRPr kumimoji="1" lang="en-US" altLang="ja-JP" dirty="0"/>
          </a:p>
          <a:p>
            <a:pPr defTabSz="914277">
              <a:defRPr/>
            </a:pPr>
            <a:endParaRPr kumimoji="1" lang="en-US" altLang="ja-JP" dirty="0"/>
          </a:p>
          <a:p>
            <a:pPr defTabSz="914277">
              <a:defRPr/>
            </a:pPr>
            <a:r>
              <a:rPr kumimoji="1" lang="ja-JP" altLang="en-US" dirty="0"/>
              <a:t>ここで、核分裂片の変形度を表すパラメータについて説明します。上の図は</a:t>
            </a:r>
            <a:r>
              <a:rPr lang="ja-JP" altLang="en-US" dirty="0">
                <a:latin typeface="ＭＳ Ｐゴシック" panose="020B0600070205080204" pitchFamily="50" charset="-128"/>
                <a:ea typeface="ＭＳ Ｐゴシック" panose="020B0600070205080204" pitchFamily="50" charset="-128"/>
              </a:rPr>
              <a:t>断裂直後の分裂片の形状の例です。左の重い核分裂片と右の軽い核分裂片に分裂しています。断裂直後の為、本来球形であるはずの原子核は液滴のように横長の形状をしています。この液滴のようなそれぞれの核分裂片を表現する方法に、左右対称の四重極モーメントと非対称の八重極モーメントがあります。それぞれ、下の式で密度</a:t>
            </a:r>
            <a:r>
              <a:rPr lang="en-US" altLang="ja-JP" dirty="0">
                <a:latin typeface="ＭＳ Ｐゴシック" panose="020B0600070205080204" pitchFamily="50" charset="-128"/>
                <a:ea typeface="ＭＳ Ｐゴシック" panose="020B0600070205080204" pitchFamily="50" charset="-128"/>
              </a:rPr>
              <a:t>ρ</a:t>
            </a:r>
            <a:r>
              <a:rPr lang="ja-JP" altLang="en-US" dirty="0">
                <a:latin typeface="ＭＳ Ｐゴシック" panose="020B0600070205080204" pitchFamily="50" charset="-128"/>
                <a:ea typeface="ＭＳ Ｐゴシック" panose="020B0600070205080204" pitchFamily="50" charset="-128"/>
              </a:rPr>
              <a:t>を用い、</a:t>
            </a:r>
            <a:r>
              <a:rPr lang="en-US" altLang="ja-JP" dirty="0">
                <a:latin typeface="ＭＳ Ｐゴシック" panose="020B0600070205080204" pitchFamily="50" charset="-128"/>
                <a:ea typeface="ＭＳ Ｐゴシック" panose="020B0600070205080204" pitchFamily="50" charset="-128"/>
              </a:rPr>
              <a:t>Q2,0</a:t>
            </a:r>
            <a:r>
              <a:rPr lang="ja-JP" altLang="en-US" dirty="0">
                <a:latin typeface="ＭＳ Ｐゴシック" panose="020B0600070205080204" pitchFamily="50" charset="-128"/>
                <a:ea typeface="ＭＳ Ｐゴシック" panose="020B0600070205080204" pitchFamily="50" charset="-128"/>
              </a:rPr>
              <a:t>（にー</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ぜろ）、</a:t>
            </a:r>
            <a:r>
              <a:rPr lang="en-US" altLang="ja-JP" dirty="0">
                <a:latin typeface="ＭＳ Ｐゴシック" panose="020B0600070205080204" pitchFamily="50" charset="-128"/>
                <a:ea typeface="ＭＳ Ｐゴシック" panose="020B0600070205080204" pitchFamily="50" charset="-128"/>
              </a:rPr>
              <a:t>Q3,0</a:t>
            </a:r>
            <a:r>
              <a:rPr lang="ja-JP" altLang="en-US" dirty="0">
                <a:latin typeface="ＭＳ Ｐゴシック" panose="020B0600070205080204" pitchFamily="50" charset="-128"/>
                <a:ea typeface="ＭＳ Ｐゴシック" panose="020B0600070205080204" pitchFamily="50" charset="-128"/>
              </a:rPr>
              <a:t>の値で表現されます。本研究では、四重極モーメントを用い、</a:t>
            </a:r>
            <a:r>
              <a:rPr lang="en-US" altLang="ja-JP" dirty="0">
                <a:latin typeface="ＭＳ Ｐゴシック" panose="020B0600070205080204" pitchFamily="50" charset="-128"/>
                <a:ea typeface="ＭＳ Ｐゴシック" panose="020B0600070205080204" pitchFamily="50" charset="-128"/>
              </a:rPr>
              <a:t>Q2,0</a:t>
            </a:r>
            <a:r>
              <a:rPr lang="ja-JP" altLang="en-US" dirty="0">
                <a:latin typeface="ＭＳ Ｐゴシック" panose="020B0600070205080204" pitchFamily="50" charset="-128"/>
                <a:ea typeface="ＭＳ Ｐゴシック" panose="020B0600070205080204" pitchFamily="50" charset="-128"/>
              </a:rPr>
              <a:t>の値で核分裂片の変形度を評価することにしました。</a:t>
            </a:r>
          </a:p>
        </p:txBody>
      </p:sp>
      <p:sp>
        <p:nvSpPr>
          <p:cNvPr id="4" name="スライド番号プレースホルダー 3"/>
          <p:cNvSpPr>
            <a:spLocks noGrp="1"/>
          </p:cNvSpPr>
          <p:nvPr>
            <p:ph type="sldNum" sz="quarter" idx="10"/>
          </p:nvPr>
        </p:nvSpPr>
        <p:spPr/>
        <p:txBody>
          <a:bodyPr/>
          <a:lstStyle/>
          <a:p>
            <a:fld id="{ED79A990-2247-44DF-859E-CE72D2B5C3FF}" type="slidenum">
              <a:rPr kumimoji="1" lang="ja-JP" altLang="en-US" smtClean="0"/>
              <a:t>16</a:t>
            </a:fld>
            <a:endParaRPr kumimoji="1" lang="ja-JP" altLang="en-US"/>
          </a:p>
        </p:txBody>
      </p:sp>
    </p:spTree>
    <p:extLst>
      <p:ext uri="{BB962C8B-B14F-4D97-AF65-F5344CB8AC3E}">
        <p14:creationId xmlns:p14="http://schemas.microsoft.com/office/powerpoint/2010/main" val="360561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On this figure, gradation showing the number of fission was overlaid(</a:t>
            </a:r>
            <a:r>
              <a:rPr lang="ja-JP" altLang="en-US" dirty="0"/>
              <a:t>オーバーレイ</a:t>
            </a:r>
            <a:r>
              <a:rPr lang="en-US" altLang="ja-JP" dirty="0"/>
              <a:t>'</a:t>
            </a:r>
            <a:r>
              <a:rPr lang="ja-JP" altLang="en-US" dirty="0"/>
              <a:t>ドゥ</a:t>
            </a:r>
            <a:r>
              <a:rPr lang="en-US" altLang="ja-JP" dirty="0"/>
              <a:t>). You can see that the fission fragments are concentrated in the two enclosed places. The left circle shows a light fragment, and the right circle shows a heavy fragment. Heavy fragments are spherical due to the shell effect, but light fragments are rugby ball-shaped because they have no shell effect. </a:t>
            </a:r>
          </a:p>
          <a:p>
            <a:pPr defTabSz="914277">
              <a:defRPr/>
            </a:pPr>
            <a:endParaRPr kumimoji="1" lang="en-US" altLang="ja-JP" dirty="0"/>
          </a:p>
          <a:p>
            <a:pPr defTabSz="914277">
              <a:defRPr/>
            </a:pPr>
            <a:endParaRPr kumimoji="1" lang="en-US" altLang="ja-JP" dirty="0"/>
          </a:p>
          <a:p>
            <a:pPr defTabSz="914277">
              <a:defRPr/>
            </a:pPr>
            <a:r>
              <a:rPr kumimoji="1" lang="ja-JP" altLang="en-US" dirty="0"/>
              <a:t>先ほどの図に、核分裂の数を表すグラデーションを重ねました。</a:t>
            </a:r>
            <a:endParaRPr kumimoji="1" lang="en-US" altLang="ja-JP" dirty="0"/>
          </a:p>
          <a:p>
            <a:pPr defTabSz="914277">
              <a:defRPr/>
            </a:pPr>
            <a:r>
              <a:rPr kumimoji="1" lang="ja-JP" altLang="en-US" dirty="0"/>
              <a:t>まるで囲んだ</a:t>
            </a:r>
            <a:r>
              <a:rPr kumimoji="1" lang="en-US" altLang="ja-JP" dirty="0"/>
              <a:t>2</a:t>
            </a:r>
            <a:r>
              <a:rPr kumimoji="1" lang="ja-JP" altLang="en-US" dirty="0"/>
              <a:t>か所に核分裂片の数が集中していることが分かります。</a:t>
            </a:r>
            <a:endParaRPr kumimoji="1" lang="en-US" altLang="ja-JP" dirty="0"/>
          </a:p>
          <a:p>
            <a:pPr defTabSz="914277">
              <a:defRPr/>
            </a:pPr>
            <a:r>
              <a:rPr lang="ja-JP" altLang="en-US" dirty="0">
                <a:latin typeface="ＭＳ Ｐゴシック" panose="020B0600070205080204" pitchFamily="50" charset="-128"/>
                <a:ea typeface="ＭＳ Ｐゴシック" panose="020B0600070205080204" pitchFamily="50" charset="-128"/>
              </a:rPr>
              <a:t>左の丸は軽い分裂片、右の丸は重い分裂片を示しています。</a:t>
            </a:r>
            <a:r>
              <a:rPr lang="ja-JP" altLang="en-US" dirty="0"/>
              <a:t>重い核分裂片は殻効果をうけて球形ですが、軽い核分裂片は殻効果がない為ラグビーボール状に変形していると考えられます。</a:t>
            </a:r>
          </a:p>
        </p:txBody>
      </p:sp>
      <p:sp>
        <p:nvSpPr>
          <p:cNvPr id="4" name="スライド番号プレースホルダー 3"/>
          <p:cNvSpPr>
            <a:spLocks noGrp="1"/>
          </p:cNvSpPr>
          <p:nvPr>
            <p:ph type="sldNum" sz="quarter" idx="10"/>
          </p:nvPr>
        </p:nvSpPr>
        <p:spPr/>
        <p:txBody>
          <a:bodyPr/>
          <a:lstStyle/>
          <a:p>
            <a:fld id="{ED79A990-2247-44DF-859E-CE72D2B5C3FF}" type="slidenum">
              <a:rPr kumimoji="1" lang="ja-JP" altLang="en-US" smtClean="0"/>
              <a:t>17</a:t>
            </a:fld>
            <a:endParaRPr kumimoji="1" lang="ja-JP" altLang="en-US"/>
          </a:p>
        </p:txBody>
      </p:sp>
    </p:spTree>
    <p:extLst>
      <p:ext uri="{BB962C8B-B14F-4D97-AF65-F5344CB8AC3E}">
        <p14:creationId xmlns:p14="http://schemas.microsoft.com/office/powerpoint/2010/main" val="1161086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18</a:t>
            </a:fld>
            <a:endParaRPr kumimoji="1" lang="ja-JP" altLang="en-US"/>
          </a:p>
        </p:txBody>
      </p:sp>
    </p:spTree>
    <p:extLst>
      <p:ext uri="{BB962C8B-B14F-4D97-AF65-F5344CB8AC3E}">
        <p14:creationId xmlns:p14="http://schemas.microsoft.com/office/powerpoint/2010/main" val="1506613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19</a:t>
            </a:fld>
            <a:endParaRPr kumimoji="1" lang="ja-JP" altLang="en-US"/>
          </a:p>
        </p:txBody>
      </p:sp>
    </p:spTree>
    <p:extLst>
      <p:ext uri="{BB962C8B-B14F-4D97-AF65-F5344CB8AC3E}">
        <p14:creationId xmlns:p14="http://schemas.microsoft.com/office/powerpoint/2010/main" val="292004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20</a:t>
            </a:fld>
            <a:endParaRPr kumimoji="1" lang="ja-JP" altLang="en-US"/>
          </a:p>
        </p:txBody>
      </p:sp>
    </p:spTree>
    <p:extLst>
      <p:ext uri="{BB962C8B-B14F-4D97-AF65-F5344CB8AC3E}">
        <p14:creationId xmlns:p14="http://schemas.microsoft.com/office/powerpoint/2010/main" val="426442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21</a:t>
            </a:fld>
            <a:endParaRPr kumimoji="1" lang="ja-JP" altLang="en-US"/>
          </a:p>
        </p:txBody>
      </p:sp>
    </p:spTree>
    <p:extLst>
      <p:ext uri="{BB962C8B-B14F-4D97-AF65-F5344CB8AC3E}">
        <p14:creationId xmlns:p14="http://schemas.microsoft.com/office/powerpoint/2010/main" val="39162484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22</a:t>
            </a:fld>
            <a:endParaRPr kumimoji="1" lang="ja-JP" altLang="en-US"/>
          </a:p>
        </p:txBody>
      </p:sp>
    </p:spTree>
    <p:extLst>
      <p:ext uri="{BB962C8B-B14F-4D97-AF65-F5344CB8AC3E}">
        <p14:creationId xmlns:p14="http://schemas.microsoft.com/office/powerpoint/2010/main" val="2893779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However, experimental data is strongly against intuition(</a:t>
            </a:r>
            <a:r>
              <a:rPr kumimoji="1" lang="ja-JP" altLang="en-US" b="1" dirty="0"/>
              <a:t>イ</a:t>
            </a:r>
            <a:r>
              <a:rPr kumimoji="1" lang="en-US" altLang="ja-JP" b="1" dirty="0"/>
              <a:t>’</a:t>
            </a:r>
            <a:r>
              <a:rPr kumimoji="1" lang="ja-JP" altLang="en-US" b="1" dirty="0"/>
              <a:t>ンチュイーション</a:t>
            </a:r>
            <a:r>
              <a:rPr kumimoji="1" lang="en-US" altLang="ja-JP" dirty="0"/>
              <a:t>) explained on the previous page. This graph shows the experimental data of the fission fragments‘ TKE when neutrons are incident on 235U and 239Pu with red and blue symbols. The horizontal(</a:t>
            </a:r>
            <a:r>
              <a:rPr kumimoji="1" lang="ja-JP" altLang="en-US" b="1" u="sng" dirty="0"/>
              <a:t>ホ</a:t>
            </a:r>
            <a:r>
              <a:rPr kumimoji="1" lang="ja-JP" altLang="en-US" dirty="0"/>
              <a:t>リゾントウ</a:t>
            </a:r>
            <a:r>
              <a:rPr kumimoji="1" lang="en-US" altLang="ja-JP" dirty="0"/>
              <a:t>) axis is the incident neutron energy, and the vertical(</a:t>
            </a:r>
            <a:r>
              <a:rPr kumimoji="1" lang="ja-JP" altLang="en-US" b="1" u="sng" dirty="0"/>
              <a:t>ベ</a:t>
            </a:r>
            <a:r>
              <a:rPr kumimoji="1" lang="ja-JP" altLang="en-US" dirty="0"/>
              <a:t>リコウ</a:t>
            </a:r>
            <a:r>
              <a:rPr kumimoji="1" lang="en-US" altLang="ja-JP" dirty="0"/>
              <a:t>) axis is the fission fragment TKE. TKE of fission fragments in neutron-induced fission is known to decrease as incident neutron energy increases (therefore, as the excitation energy increases). This is the motivation of this work. Please note that there is a discrepancy(</a:t>
            </a:r>
            <a:r>
              <a:rPr kumimoji="1" lang="ja-JP" altLang="en-US" dirty="0"/>
              <a:t>ディスクラ’ンペンシー</a:t>
            </a:r>
            <a:r>
              <a:rPr kumimoji="1" lang="en-US" altLang="ja-JP" dirty="0"/>
              <a:t>) of a few MeV in the experimental data, indicating the accuracy</a:t>
            </a:r>
            <a:r>
              <a:rPr kumimoji="1" lang="ja-JP" altLang="en-US" dirty="0"/>
              <a:t>（ア</a:t>
            </a:r>
            <a:r>
              <a:rPr kumimoji="1" lang="en-US" altLang="ja-JP" dirty="0"/>
              <a:t>’</a:t>
            </a:r>
            <a:r>
              <a:rPr kumimoji="1" lang="ja-JP" altLang="en-US" dirty="0"/>
              <a:t>キュランシー）</a:t>
            </a:r>
            <a:r>
              <a:rPr kumimoji="1" lang="en-US" altLang="ja-JP" dirty="0"/>
              <a:t> of experimental data.</a:t>
            </a:r>
          </a:p>
          <a:p>
            <a:pPr defTabSz="914277">
              <a:defRPr/>
            </a:pPr>
            <a:endParaRPr kumimoji="1" lang="en-US" altLang="ja-JP" dirty="0"/>
          </a:p>
          <a:p>
            <a:pPr defTabSz="914277">
              <a:defRPr/>
            </a:pPr>
            <a:r>
              <a:rPr kumimoji="1" lang="en-US" altLang="ja-JP" dirty="0"/>
              <a:t>-----memo---</a:t>
            </a:r>
          </a:p>
          <a:p>
            <a:pPr defTabSz="914277">
              <a:defRPr/>
            </a:pPr>
            <a:endParaRPr kumimoji="1" lang="en-US" altLang="ja-JP" dirty="0"/>
          </a:p>
          <a:p>
            <a:pPr marL="184681" indent="-184681">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However, TKE of fission fragments in neutron-induced fission is known to decrease as incident neutron energy increases (therefore as the excitation energy increases), which is strongly against the intuition explained in the previous page</a:t>
            </a:r>
          </a:p>
          <a:p>
            <a:pPr marL="184681" indent="-184681">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This is the motivation of this work</a:t>
            </a:r>
          </a:p>
          <a:p>
            <a:pPr marL="184681" indent="-184681">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Please note that there is a discrepancy of a few MeV in the experimental data, indicating accuracy of exp. data</a:t>
            </a:r>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r>
              <a:rPr kumimoji="1" lang="ja-JP" altLang="en-US" dirty="0"/>
              <a:t>しかし、実験データは</a:t>
            </a:r>
            <a:r>
              <a:rPr kumimoji="1" lang="en-US" altLang="ja-JP" dirty="0"/>
              <a:t>TKE</a:t>
            </a:r>
            <a:r>
              <a:rPr kumimoji="1" lang="ja-JP" altLang="en-US" dirty="0"/>
              <a:t>増加の予想に反しています。</a:t>
            </a:r>
            <a:endParaRPr kumimoji="1" lang="en-US" altLang="ja-JP" dirty="0"/>
          </a:p>
          <a:p>
            <a:pPr defTabSz="914277">
              <a:defRPr/>
            </a:pPr>
            <a:r>
              <a:rPr kumimoji="1" lang="ja-JP" altLang="en-US" dirty="0"/>
              <a:t>このグラフは、</a:t>
            </a:r>
            <a:r>
              <a:rPr kumimoji="1" lang="en-US" altLang="ja-JP" dirty="0"/>
              <a:t>235U</a:t>
            </a:r>
            <a:r>
              <a:rPr kumimoji="1" lang="ja-JP" altLang="en-US" dirty="0"/>
              <a:t>、</a:t>
            </a:r>
            <a:r>
              <a:rPr kumimoji="1" lang="en-US" altLang="ja-JP" dirty="0"/>
              <a:t>239Pu</a:t>
            </a:r>
            <a:r>
              <a:rPr kumimoji="1" lang="ja-JP" altLang="en-US" dirty="0"/>
              <a:t>に中性子が入射した場合の核分裂片</a:t>
            </a:r>
            <a:r>
              <a:rPr kumimoji="1" lang="en-US" altLang="ja-JP" dirty="0"/>
              <a:t>TKE</a:t>
            </a:r>
            <a:r>
              <a:rPr kumimoji="1" lang="ja-JP" altLang="en-US" dirty="0"/>
              <a:t>の実験データをそれぞれ赤、青のシンボルで示します。横軸は入射中性子エネルギー、縦軸は核分裂片の</a:t>
            </a:r>
            <a:r>
              <a:rPr kumimoji="1" lang="en-US" altLang="ja-JP" dirty="0"/>
              <a:t>TKE</a:t>
            </a:r>
            <a:r>
              <a:rPr kumimoji="1" lang="ja-JP" altLang="en-US" dirty="0"/>
              <a:t>です。入射中性子エネルギーが増加すると、</a:t>
            </a:r>
            <a:r>
              <a:rPr kumimoji="1" lang="en-US" altLang="ja-JP" dirty="0"/>
              <a:t>TKE</a:t>
            </a:r>
            <a:r>
              <a:rPr kumimoji="1" lang="ja-JP" altLang="en-US" dirty="0"/>
              <a:t>が減少することが分かります</a:t>
            </a:r>
            <a:r>
              <a:rPr lang="ja-JP" altLang="en-US" dirty="0">
                <a:latin typeface="ＭＳ Ｐゴシック" panose="020B0600070205080204" pitchFamily="50" charset="-128"/>
                <a:ea typeface="ＭＳ Ｐゴシック" panose="020B0600070205080204" pitchFamily="50" charset="-128"/>
              </a:rPr>
              <a:t>。また、実験データに数</a:t>
            </a:r>
            <a:r>
              <a:rPr lang="en-US" altLang="ja-JP" dirty="0">
                <a:latin typeface="ＭＳ Ｐゴシック" panose="020B0600070205080204" pitchFamily="50" charset="-128"/>
                <a:ea typeface="ＭＳ Ｐゴシック" panose="020B0600070205080204" pitchFamily="50" charset="-128"/>
              </a:rPr>
              <a:t>MeV</a:t>
            </a:r>
            <a:r>
              <a:rPr lang="ja-JP" altLang="en-US" dirty="0">
                <a:latin typeface="ＭＳ Ｐゴシック" panose="020B0600070205080204" pitchFamily="50" charset="-128"/>
                <a:ea typeface="ＭＳ Ｐゴシック" panose="020B0600070205080204" pitchFamily="50" charset="-128"/>
              </a:rPr>
              <a:t>程度のばらつきがあることが分かります。</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ja-JP" altLang="en-US" dirty="0">
                <a:latin typeface="ＭＳ Ｐゴシック" panose="020B0600070205080204" pitchFamily="50" charset="-128"/>
                <a:ea typeface="ＭＳ Ｐゴシック" panose="020B0600070205080204" pitchFamily="50" charset="-128"/>
              </a:rPr>
              <a:t>本研究では、複合核の核分裂片の持つ</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の励起エネルギー依存性の高精度での系統的再現を目指した。</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次元ランジュバン模型を用いて、複合核の核分裂片のもつ</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の励起エネルギー依存性を計算し、励起エネルギー減少で</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が減少する原因を探る。</a:t>
            </a:r>
            <a:endParaRPr lang="en-US" altLang="ja-JP" dirty="0">
              <a:latin typeface="メイリオ" panose="020B0604030504040204" pitchFamily="50" charset="-128"/>
              <a:ea typeface="メイリオ" panose="020B0604030504040204" pitchFamily="50" charset="-128"/>
            </a:endParaRPr>
          </a:p>
          <a:p>
            <a:pPr defTabSz="914277">
              <a:defRPr/>
            </a:pP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5</a:t>
            </a:fld>
            <a:endParaRPr kumimoji="1" lang="ja-JP" altLang="en-US"/>
          </a:p>
        </p:txBody>
      </p:sp>
    </p:spTree>
    <p:extLst>
      <p:ext uri="{BB962C8B-B14F-4D97-AF65-F5344CB8AC3E}">
        <p14:creationId xmlns:p14="http://schemas.microsoft.com/office/powerpoint/2010/main" val="3992398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r>
              <a:rPr lang="ja-JP" altLang="en-US" dirty="0"/>
              <a:t>（スライドショー</a:t>
            </a:r>
            <a:r>
              <a:rPr lang="en-US" altLang="ja-JP" dirty="0"/>
              <a:t>1</a:t>
            </a:r>
            <a:r>
              <a:rPr lang="ja-JP" altLang="en-US" dirty="0"/>
              <a:t>）</a:t>
            </a:r>
            <a:endParaRPr lang="en-US" altLang="ja-JP" dirty="0"/>
          </a:p>
          <a:p>
            <a:pPr defTabSz="914277">
              <a:defRPr/>
            </a:pPr>
            <a:r>
              <a:rPr kumimoji="1" lang="en-US" altLang="ja-JP" dirty="0"/>
              <a:t>Light fragments are not affected by the shell effect. Therefore, they have a higher degree of deformation. And the degree of deformation is almost independent of the excitation energy. (</a:t>
            </a:r>
            <a:r>
              <a:rPr kumimoji="1" lang="ja-JP" altLang="en-US" dirty="0"/>
              <a:t>ス</a:t>
            </a:r>
            <a:r>
              <a:rPr lang="ja-JP" altLang="en-US" dirty="0"/>
              <a:t>ライドショー</a:t>
            </a:r>
            <a:r>
              <a:rPr lang="en-US" altLang="ja-JP" dirty="0"/>
              <a:t>2) </a:t>
            </a:r>
            <a:r>
              <a:rPr kumimoji="1" lang="en-US" altLang="ja-JP" dirty="0"/>
              <a:t>On the other hand, heavy fragments are nearly spherical(</a:t>
            </a:r>
            <a:r>
              <a:rPr kumimoji="1" lang="ja-JP" altLang="en-US" dirty="0"/>
              <a:t>スフェ</a:t>
            </a:r>
            <a:r>
              <a:rPr kumimoji="1" lang="en-US" altLang="ja-JP" dirty="0"/>
              <a:t>(f)</a:t>
            </a:r>
            <a:r>
              <a:rPr kumimoji="1" lang="ja-JP" altLang="en-US" dirty="0"/>
              <a:t>リカル</a:t>
            </a:r>
            <a:r>
              <a:rPr kumimoji="1" lang="en-US" altLang="ja-JP" dirty="0"/>
              <a:t>) in low excitation energy. But Q20 increases with the excitation energy increasing. So they become rugby ball shape. It can be seen that the shell effect of the heavy fragment disappeared as the excitation energy increased. This change is due to the washing-out of the shell effects, which keeps the heavy fragments spherical at low-excitation energy.</a:t>
            </a:r>
          </a:p>
          <a:p>
            <a:pPr defTabSz="914277">
              <a:defRPr/>
            </a:pPr>
            <a:endParaRPr kumimoji="1" lang="en-US" altLang="ja-JP" dirty="0"/>
          </a:p>
          <a:p>
            <a:pPr defTabSz="914277">
              <a:defRPr/>
            </a:pPr>
            <a:endParaRPr kumimoji="1" lang="en-US" altLang="ja-JP" dirty="0"/>
          </a:p>
          <a:p>
            <a:pPr defTabSz="914277">
              <a:defRPr/>
            </a:pPr>
            <a:r>
              <a:rPr kumimoji="1" lang="ja-JP" altLang="en-US" dirty="0"/>
              <a:t>ーー</a:t>
            </a:r>
            <a:r>
              <a:rPr kumimoji="1" lang="en-US" altLang="ja-JP" dirty="0"/>
              <a:t>Memo</a:t>
            </a:r>
            <a:r>
              <a:rPr kumimoji="1" lang="ja-JP" altLang="en-US" dirty="0"/>
              <a:t>ーー</a:t>
            </a:r>
            <a:endParaRPr kumimoji="1" lang="en-US" altLang="ja-JP" dirty="0"/>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lang="ja-JP" altLang="en-US" dirty="0"/>
          </a:p>
          <a:p>
            <a:pPr defTabSz="914277">
              <a:defRPr/>
            </a:pPr>
            <a:r>
              <a:rPr lang="ja-JP" altLang="en-US" dirty="0"/>
              <a:t>軽い核分裂片では、殻効果の影響を受けないため、変形度が大きくなっています。そして、変形度は励起エネルギーにほとんど依存していません。一方、重い核分裂片では、低励起エネルギーでほぼ球形であるが、励起エネルギー増加とともに変形度</a:t>
            </a:r>
            <a:r>
              <a:rPr lang="en-US" altLang="ja-JP" dirty="0"/>
              <a:t>Q20</a:t>
            </a:r>
            <a:r>
              <a:rPr lang="ja-JP" altLang="en-US" dirty="0"/>
              <a:t>が増加しラグビーボール状になりました。励起エネルギー増加に伴い重いフラグメントの殻効果が消失したことが分かります。</a:t>
            </a: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23</a:t>
            </a:fld>
            <a:endParaRPr kumimoji="1" lang="ja-JP" altLang="en-US"/>
          </a:p>
        </p:txBody>
      </p:sp>
    </p:spTree>
    <p:extLst>
      <p:ext uri="{BB962C8B-B14F-4D97-AF65-F5344CB8AC3E}">
        <p14:creationId xmlns:p14="http://schemas.microsoft.com/office/powerpoint/2010/main" val="1167940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lang="en-US" altLang="ja-JP" dirty="0"/>
              <a:t>The Q20 of 240Pu was calculated by changing the excitation energy. Red has excitation energy of 7 MeV, green has 10 MeV, blue has 20 MeV, purple has 30 MeV, magenta has 40 MeV, and black has 50 MeV. </a:t>
            </a:r>
          </a:p>
          <a:p>
            <a:pPr defTabSz="914277">
              <a:defRPr/>
            </a:pPr>
            <a:r>
              <a:rPr lang="ja-JP" altLang="en-US" dirty="0"/>
              <a:t>（スライドショー</a:t>
            </a:r>
            <a:r>
              <a:rPr lang="en-US" altLang="ja-JP" dirty="0"/>
              <a:t>1</a:t>
            </a:r>
            <a:r>
              <a:rPr lang="ja-JP" altLang="en-US" dirty="0"/>
              <a:t>）</a:t>
            </a:r>
            <a:endParaRPr lang="en-US" altLang="ja-JP" dirty="0"/>
          </a:p>
          <a:p>
            <a:pPr defTabSz="914277">
              <a:defRPr/>
            </a:pPr>
            <a:r>
              <a:rPr kumimoji="1" lang="en-US" altLang="ja-JP" dirty="0"/>
              <a:t>Light fragments are not affected by the shell effect. Therefore, they have a higher degree of deformation. And the degree of deformation is almost independent of the excitation energy. (</a:t>
            </a:r>
            <a:r>
              <a:rPr kumimoji="1" lang="ja-JP" altLang="en-US" dirty="0"/>
              <a:t>ス</a:t>
            </a:r>
            <a:r>
              <a:rPr lang="ja-JP" altLang="en-US" dirty="0"/>
              <a:t>ライドショー</a:t>
            </a:r>
            <a:r>
              <a:rPr lang="en-US" altLang="ja-JP" dirty="0"/>
              <a:t>2) </a:t>
            </a:r>
            <a:r>
              <a:rPr kumimoji="1" lang="en-US" altLang="ja-JP" dirty="0"/>
              <a:t>On the other hand, heavy fragments are nearly spherical(</a:t>
            </a:r>
            <a:r>
              <a:rPr kumimoji="1" lang="ja-JP" altLang="en-US" dirty="0"/>
              <a:t>スフェ</a:t>
            </a:r>
            <a:r>
              <a:rPr kumimoji="1" lang="en-US" altLang="ja-JP" dirty="0"/>
              <a:t>(f)</a:t>
            </a:r>
            <a:r>
              <a:rPr kumimoji="1" lang="ja-JP" altLang="en-US" dirty="0"/>
              <a:t>リカル</a:t>
            </a:r>
            <a:r>
              <a:rPr kumimoji="1" lang="en-US" altLang="ja-JP" dirty="0"/>
              <a:t>) in low excitation energy. But Q20 increases with the excitation energy increasing. So they become rugby ball shape. It can be seen that the shell effect of the heavy fragment disappeared as the excitation energy increased. This change is due to the washing-out of the shell effects, which keeps the heavy fragments spherical at low-excitation energy.</a:t>
            </a:r>
          </a:p>
          <a:p>
            <a:pPr defTabSz="914277">
              <a:defRPr/>
            </a:pPr>
            <a:endParaRPr kumimoji="1" lang="en-US" altLang="ja-JP" dirty="0"/>
          </a:p>
          <a:p>
            <a:pPr defTabSz="914277">
              <a:defRPr/>
            </a:pPr>
            <a:endParaRPr kumimoji="1" lang="en-US" altLang="ja-JP" dirty="0"/>
          </a:p>
          <a:p>
            <a:pPr defTabSz="914277">
              <a:defRPr/>
            </a:pPr>
            <a:r>
              <a:rPr kumimoji="1" lang="ja-JP" altLang="en-US" dirty="0"/>
              <a:t>ーー</a:t>
            </a:r>
            <a:r>
              <a:rPr kumimoji="1" lang="en-US" altLang="ja-JP" dirty="0"/>
              <a:t>Memo</a:t>
            </a:r>
            <a:r>
              <a:rPr kumimoji="1" lang="ja-JP" altLang="en-US" dirty="0"/>
              <a:t>ーー</a:t>
            </a:r>
            <a:endParaRPr kumimoji="1" lang="en-US" altLang="ja-JP" dirty="0"/>
          </a:p>
          <a:p>
            <a:pPr defTabSz="914277">
              <a:defRPr/>
            </a:pPr>
            <a:endParaRPr kumimoji="1" lang="en-US" altLang="ja-JP" dirty="0"/>
          </a:p>
          <a:p>
            <a:pPr defTabSz="914277">
              <a:defRPr/>
            </a:pPr>
            <a:r>
              <a:rPr kumimoji="1" lang="ja-JP" altLang="en-US" dirty="0"/>
              <a:t>励起エネルギーを変えて</a:t>
            </a:r>
            <a:r>
              <a:rPr kumimoji="1" lang="en-US" altLang="ja-JP" dirty="0"/>
              <a:t>240Pu</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四重極モーメント</a:t>
            </a:r>
            <a:r>
              <a:rPr lang="en-US" altLang="ja-JP" dirty="0">
                <a:latin typeface="ＭＳ Ｐゴシック" panose="020B0600070205080204" pitchFamily="50" charset="-128"/>
                <a:ea typeface="ＭＳ Ｐゴシック" panose="020B0600070205080204" pitchFamily="50" charset="-128"/>
              </a:rPr>
              <a:t>Q</a:t>
            </a:r>
            <a:r>
              <a:rPr lang="en-US" altLang="ja-JP" baseline="-25000" dirty="0">
                <a:latin typeface="ＭＳ Ｐゴシック" panose="020B0600070205080204" pitchFamily="50" charset="-128"/>
                <a:ea typeface="ＭＳ Ｐゴシック" panose="020B0600070205080204" pitchFamily="50" charset="-128"/>
              </a:rPr>
              <a:t>20</a:t>
            </a:r>
            <a:r>
              <a:rPr kumimoji="1" lang="ja-JP" altLang="en-US" dirty="0"/>
              <a:t>を計算しました。赤は励起エネルギー</a:t>
            </a:r>
            <a:r>
              <a:rPr kumimoji="1" lang="en-US" altLang="ja-JP" dirty="0"/>
              <a:t>7MeV,</a:t>
            </a:r>
            <a:r>
              <a:rPr kumimoji="1" lang="ja-JP" altLang="en-US" dirty="0"/>
              <a:t>緑は</a:t>
            </a:r>
            <a:r>
              <a:rPr kumimoji="1" lang="en-US" altLang="ja-JP" dirty="0"/>
              <a:t>10MeV,</a:t>
            </a:r>
            <a:r>
              <a:rPr kumimoji="1" lang="ja-JP" altLang="en-US" dirty="0"/>
              <a:t>青は</a:t>
            </a:r>
            <a:r>
              <a:rPr kumimoji="1" lang="en-US" altLang="ja-JP" dirty="0"/>
              <a:t>20MeV,</a:t>
            </a:r>
            <a:r>
              <a:rPr kumimoji="1" lang="ja-JP" altLang="en-US" dirty="0"/>
              <a:t>紫は</a:t>
            </a:r>
            <a:r>
              <a:rPr kumimoji="1" lang="en-US" altLang="ja-JP" dirty="0"/>
              <a:t>30MeV</a:t>
            </a:r>
            <a:r>
              <a:rPr kumimoji="1" lang="ja-JP" altLang="en-US" dirty="0"/>
              <a:t>、赤紫は</a:t>
            </a:r>
            <a:r>
              <a:rPr kumimoji="1" lang="en-US" altLang="ja-JP" dirty="0"/>
              <a:t>40MeV</a:t>
            </a:r>
            <a:r>
              <a:rPr kumimoji="1" lang="ja-JP" altLang="en-US" dirty="0"/>
              <a:t>、そして黒は</a:t>
            </a:r>
            <a:r>
              <a:rPr kumimoji="1" lang="en-US" altLang="ja-JP" dirty="0"/>
              <a:t>50MeV</a:t>
            </a:r>
            <a:r>
              <a:rPr kumimoji="1" lang="ja-JP" altLang="en-US" dirty="0"/>
              <a:t>です。</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lang="ja-JP" altLang="en-US" dirty="0"/>
          </a:p>
          <a:p>
            <a:pPr defTabSz="914277">
              <a:defRPr/>
            </a:pPr>
            <a:r>
              <a:rPr lang="ja-JP" altLang="en-US" dirty="0"/>
              <a:t>軽い核分裂片では、殻効果の影響を受けないため、変形度が大きくなっています。そして、変形度は励起エネルギーにほとんど依存していません。一方、重い核分裂片では、低励起エネルギーでほぼ球形であるが、励起エネルギー増加とともに変形度</a:t>
            </a:r>
            <a:r>
              <a:rPr lang="en-US" altLang="ja-JP" dirty="0"/>
              <a:t>Q20</a:t>
            </a:r>
            <a:r>
              <a:rPr lang="ja-JP" altLang="en-US" dirty="0"/>
              <a:t>が増加しラグビーボール状になりました。励起エネルギー増加に伴い重いフラグメントの殻効果が消失したことが分かります。</a:t>
            </a: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24</a:t>
            </a:fld>
            <a:endParaRPr kumimoji="1" lang="ja-JP" altLang="en-US"/>
          </a:p>
        </p:txBody>
      </p:sp>
    </p:spTree>
    <p:extLst>
      <p:ext uri="{BB962C8B-B14F-4D97-AF65-F5344CB8AC3E}">
        <p14:creationId xmlns:p14="http://schemas.microsoft.com/office/powerpoint/2010/main" val="765503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This figure shows the average </a:t>
            </a:r>
            <a:r>
              <a:rPr lang="en-US" altLang="ja-JP" dirty="0" err="1"/>
              <a:t>dcm</a:t>
            </a:r>
            <a:r>
              <a:rPr lang="en-US" altLang="ja-JP" dirty="0"/>
              <a:t>. The horizontal axis is the excitation energy, and the vertical axis is the average </a:t>
            </a:r>
            <a:r>
              <a:rPr lang="en-US" altLang="ja-JP" dirty="0" err="1"/>
              <a:t>dcm</a:t>
            </a:r>
            <a:r>
              <a:rPr lang="en-US" altLang="ja-JP" dirty="0"/>
              <a:t>. The average </a:t>
            </a:r>
            <a:r>
              <a:rPr lang="en-US" altLang="ja-JP" dirty="0" err="1"/>
              <a:t>dcm</a:t>
            </a:r>
            <a:r>
              <a:rPr lang="en-US" altLang="ja-JP" dirty="0"/>
              <a:t> increases as the incident neutron energy increases. As </a:t>
            </a:r>
            <a:r>
              <a:rPr lang="en-US" altLang="ja-JP" dirty="0" err="1"/>
              <a:t>dcm</a:t>
            </a:r>
            <a:r>
              <a:rPr lang="en-US" altLang="ja-JP" dirty="0"/>
              <a:t> increases, the Coulomb energy between the fragments decreases, which decreases the TKE of the fission fragments. Therefore, it can be concluded that it is the </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washing(</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ウ</a:t>
            </a:r>
            <a:r>
              <a:rPr kumimoji="1" lang="ja-JP" altLang="en-US" b="1" u="sng" dirty="0">
                <a:solidFill>
                  <a:srgbClr val="FF0000"/>
                </a:solidFill>
                <a:latin typeface="ＭＳ Ｐゴシック" panose="020B0600070205080204" pitchFamily="50" charset="-128"/>
                <a:ea typeface="ＭＳ Ｐゴシック" panose="020B0600070205080204" pitchFamily="50" charset="-128"/>
              </a:rPr>
              <a:t>ォ</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ッシング</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)-out</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（アウト）</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 of the shell effects of the heavy fragments</a:t>
            </a:r>
            <a:r>
              <a:rPr lang="en-US" altLang="ja-JP" dirty="0"/>
              <a:t>, which appear as a sphere for low excitation energy, turning into a rugby-ball shape at higher excitation energy, which makes the TKE decrease as </a:t>
            </a:r>
            <a:r>
              <a:rPr lang="en-US" altLang="ja-JP" dirty="0" err="1"/>
              <a:t>En</a:t>
            </a:r>
            <a:r>
              <a:rPr lang="en-US" altLang="ja-JP" dirty="0"/>
              <a:t> increases.</a:t>
            </a:r>
          </a:p>
          <a:p>
            <a:endParaRPr lang="en-US" altLang="ja-JP" dirty="0"/>
          </a:p>
          <a:p>
            <a:endParaRPr lang="en-US" altLang="ja-JP" dirty="0"/>
          </a:p>
          <a:p>
            <a:r>
              <a:rPr lang="en-US" altLang="ja-JP" dirty="0"/>
              <a:t>This figure shows average distance between the centers of mass </a:t>
            </a:r>
            <a:r>
              <a:rPr lang="en-US" altLang="ja-JP" dirty="0" err="1"/>
              <a:t>dcm</a:t>
            </a:r>
            <a:r>
              <a:rPr lang="en-US" altLang="ja-JP" dirty="0"/>
              <a:t>. The horizontal axis is the excitation energy, and the vertical axis is the average distance between the centers of mass </a:t>
            </a:r>
            <a:r>
              <a:rPr lang="en-US" altLang="ja-JP" dirty="0" err="1"/>
              <a:t>dcm</a:t>
            </a:r>
            <a:r>
              <a:rPr lang="en-US" altLang="ja-JP" dirty="0"/>
              <a:t>. </a:t>
            </a:r>
            <a:r>
              <a:rPr lang="en-US" altLang="ja-JP" dirty="0">
                <a:latin typeface="ＭＳ Ｐゴシック" panose="020B0600070205080204" pitchFamily="50" charset="-128"/>
                <a:ea typeface="ＭＳ Ｐゴシック" panose="020B0600070205080204" pitchFamily="50" charset="-128"/>
              </a:rPr>
              <a:t>Average distance between the center-of-mass of 2 fragments just after scission, </a:t>
            </a:r>
            <a:r>
              <a:rPr lang="en-US" altLang="ja-JP" i="1" dirty="0" err="1">
                <a:latin typeface="ＭＳ Ｐゴシック" panose="020B0600070205080204" pitchFamily="50" charset="-128"/>
                <a:ea typeface="ＭＳ Ｐゴシック" panose="020B0600070205080204" pitchFamily="50" charset="-128"/>
              </a:rPr>
              <a:t>d</a:t>
            </a:r>
            <a:r>
              <a:rPr lang="en-US" altLang="ja-JP" i="1" baseline="-25000" dirty="0" err="1">
                <a:latin typeface="ＭＳ Ｐゴシック" panose="020B0600070205080204" pitchFamily="50" charset="-128"/>
                <a:ea typeface="ＭＳ Ｐゴシック" panose="020B0600070205080204" pitchFamily="50" charset="-128"/>
              </a:rPr>
              <a:t>cm</a:t>
            </a:r>
            <a:r>
              <a:rPr lang="en-US" altLang="ja-JP" dirty="0">
                <a:latin typeface="ＭＳ Ｐゴシック" panose="020B0600070205080204" pitchFamily="50" charset="-128"/>
                <a:ea typeface="ＭＳ Ｐゴシック" panose="020B0600070205080204" pitchFamily="50" charset="-128"/>
              </a:rPr>
              <a:t>, increases as the incident neutron energy increases. </a:t>
            </a:r>
            <a:r>
              <a:rPr kumimoji="1" lang="en-US" altLang="ja-JP" dirty="0">
                <a:latin typeface="ＭＳ Ｐゴシック" panose="020B0600070205080204" pitchFamily="50" charset="-128"/>
                <a:ea typeface="ＭＳ Ｐゴシック" panose="020B0600070205080204" pitchFamily="50" charset="-128"/>
              </a:rPr>
              <a:t>As the </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r>
              <a:rPr kumimoji="1" lang="en-US" altLang="ja-JP" dirty="0">
                <a:latin typeface="ＭＳ Ｐゴシック" panose="020B0600070205080204" pitchFamily="50" charset="-128"/>
                <a:ea typeface="ＭＳ Ｐゴシック" panose="020B0600070205080204" pitchFamily="50" charset="-128"/>
              </a:rPr>
              <a:t> increases, the Coulomb energy between the fragments decreases, which decreases the TKE of the fission fragments. </a:t>
            </a:r>
            <a:r>
              <a:rPr kumimoji="1" lang="en-US" altLang="ja-JP" dirty="0">
                <a:solidFill>
                  <a:srgbClr val="FF0000"/>
                </a:solidFill>
                <a:latin typeface="ＭＳ Ｐゴシック" panose="020B0600070205080204" pitchFamily="50" charset="-128"/>
                <a:ea typeface="ＭＳ Ｐゴシック" panose="020B0600070205080204" pitchFamily="50" charset="-128"/>
              </a:rPr>
              <a:t>Therefore, it can be concluded that it is the </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washing(</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ウ</a:t>
            </a:r>
            <a:r>
              <a:rPr kumimoji="1" lang="ja-JP" altLang="en-US" b="1" u="sng" dirty="0">
                <a:solidFill>
                  <a:srgbClr val="FF0000"/>
                </a:solidFill>
                <a:latin typeface="ＭＳ Ｐゴシック" panose="020B0600070205080204" pitchFamily="50" charset="-128"/>
                <a:ea typeface="ＭＳ Ｐゴシック" panose="020B0600070205080204" pitchFamily="50" charset="-128"/>
              </a:rPr>
              <a:t>ォ</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ッシング</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)-out</a:t>
            </a:r>
            <a:r>
              <a:rPr kumimoji="1" lang="ja-JP" altLang="en-US" b="1" dirty="0">
                <a:solidFill>
                  <a:srgbClr val="FF0000"/>
                </a:solidFill>
                <a:latin typeface="ＭＳ Ｐゴシック" panose="020B0600070205080204" pitchFamily="50" charset="-128"/>
                <a:ea typeface="ＭＳ Ｐゴシック" panose="020B0600070205080204" pitchFamily="50" charset="-128"/>
              </a:rPr>
              <a:t>（アウト）</a:t>
            </a:r>
            <a:r>
              <a:rPr kumimoji="1" lang="en-US" altLang="ja-JP" b="1" dirty="0">
                <a:solidFill>
                  <a:srgbClr val="FF0000"/>
                </a:solidFill>
                <a:latin typeface="ＭＳ Ｐゴシック" panose="020B0600070205080204" pitchFamily="50" charset="-128"/>
                <a:ea typeface="ＭＳ Ｐゴシック" panose="020B0600070205080204" pitchFamily="50" charset="-128"/>
              </a:rPr>
              <a:t> of the shell effects of the heavy fragments</a:t>
            </a:r>
            <a:r>
              <a:rPr kumimoji="1" lang="en-US" altLang="ja-JP" dirty="0">
                <a:solidFill>
                  <a:srgbClr val="FF0000"/>
                </a:solidFill>
                <a:latin typeface="ＭＳ Ｐゴシック" panose="020B0600070205080204" pitchFamily="50" charset="-128"/>
                <a:ea typeface="ＭＳ Ｐゴシック" panose="020B0600070205080204" pitchFamily="50" charset="-128"/>
              </a:rPr>
              <a:t>, which appear as a sphere for low excitation energy, turning into a </a:t>
            </a:r>
            <a:r>
              <a:rPr kumimoji="1" lang="en-US" altLang="ja-JP" dirty="0" err="1">
                <a:solidFill>
                  <a:srgbClr val="FF0000"/>
                </a:solidFill>
                <a:latin typeface="ＭＳ Ｐゴシック" panose="020B0600070205080204" pitchFamily="50" charset="-128"/>
                <a:ea typeface="ＭＳ Ｐゴシック" panose="020B0600070205080204" pitchFamily="50" charset="-128"/>
              </a:rPr>
              <a:t>lugby</a:t>
            </a:r>
            <a:r>
              <a:rPr kumimoji="1" lang="en-US" altLang="ja-JP" dirty="0">
                <a:solidFill>
                  <a:srgbClr val="FF0000"/>
                </a:solidFill>
                <a:latin typeface="ＭＳ Ｐゴシック" panose="020B0600070205080204" pitchFamily="50" charset="-128"/>
                <a:ea typeface="ＭＳ Ｐゴシック" panose="020B0600070205080204" pitchFamily="50" charset="-128"/>
              </a:rPr>
              <a:t>-ball shape at higher excitation energy, which makes the TKE to decrease as </a:t>
            </a:r>
            <a:r>
              <a:rPr kumimoji="1" lang="en-US" altLang="ja-JP" dirty="0" err="1">
                <a:solidFill>
                  <a:srgbClr val="FF0000"/>
                </a:solidFill>
                <a:latin typeface="ＭＳ Ｐゴシック" panose="020B0600070205080204" pitchFamily="50" charset="-128"/>
                <a:ea typeface="ＭＳ Ｐゴシック" panose="020B0600070205080204" pitchFamily="50" charset="-128"/>
              </a:rPr>
              <a:t>E</a:t>
            </a:r>
            <a:r>
              <a:rPr kumimoji="1" lang="en-US" altLang="ja-JP" baseline="-25000" dirty="0" err="1">
                <a:solidFill>
                  <a:srgbClr val="FF0000"/>
                </a:solidFill>
                <a:latin typeface="ＭＳ Ｐゴシック" panose="020B0600070205080204" pitchFamily="50" charset="-128"/>
                <a:ea typeface="ＭＳ Ｐゴシック" panose="020B0600070205080204" pitchFamily="50" charset="-128"/>
              </a:rPr>
              <a:t>n</a:t>
            </a:r>
            <a:r>
              <a:rPr kumimoji="1" lang="en-US" altLang="ja-JP" dirty="0">
                <a:solidFill>
                  <a:srgbClr val="FF0000"/>
                </a:solidFill>
                <a:latin typeface="ＭＳ Ｐゴシック" panose="020B0600070205080204" pitchFamily="50" charset="-128"/>
                <a:ea typeface="ＭＳ Ｐゴシック" panose="020B0600070205080204" pitchFamily="50" charset="-128"/>
              </a:rPr>
              <a:t> </a:t>
            </a:r>
            <a:r>
              <a:rPr kumimoji="1" lang="en-US" altLang="ja-JP" dirty="0" err="1">
                <a:solidFill>
                  <a:srgbClr val="FF0000"/>
                </a:solidFill>
                <a:latin typeface="ＭＳ Ｐゴシック" panose="020B0600070205080204" pitchFamily="50" charset="-128"/>
                <a:ea typeface="ＭＳ Ｐゴシック" panose="020B0600070205080204" pitchFamily="50" charset="-128"/>
              </a:rPr>
              <a:t>increaes</a:t>
            </a:r>
            <a:endParaRPr kumimoji="1" lang="en-US" altLang="ja-JP" dirty="0">
              <a:solidFill>
                <a:srgbClr val="FF0000"/>
              </a:solidFill>
              <a:latin typeface="ＭＳ Ｐゴシック" panose="020B0600070205080204" pitchFamily="50" charset="-128"/>
              <a:ea typeface="ＭＳ Ｐゴシック" panose="020B0600070205080204" pitchFamily="50" charset="-128"/>
            </a:endParaRPr>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en-US" altLang="ja-JP" dirty="0"/>
              <a:t>It can be seen that as the excitation energy increases, the average distance between the centers of mass increases for both 236U and 240Pu.</a:t>
            </a:r>
            <a:r>
              <a:rPr lang="ja-JP" altLang="en-US" dirty="0"/>
              <a:t>　</a:t>
            </a:r>
            <a:r>
              <a:rPr lang="en-US" altLang="ja-JP" dirty="0"/>
              <a:t>As the </a:t>
            </a:r>
            <a:r>
              <a:rPr lang="en-US" altLang="ja-JP" dirty="0" err="1"/>
              <a:t>Dcm</a:t>
            </a:r>
            <a:r>
              <a:rPr lang="en-US" altLang="ja-JP" dirty="0"/>
              <a:t> increases, the Coulomb energy decreases. Therefore, TKE is expected to decrease. </a:t>
            </a:r>
          </a:p>
          <a:p>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en-US" altLang="ja-JP" dirty="0" err="1">
                <a:latin typeface="ＭＳ Ｐゴシック" panose="020B0600070205080204" pitchFamily="50" charset="-128"/>
                <a:ea typeface="ＭＳ Ｐゴシック" panose="020B0600070205080204" pitchFamily="50" charset="-128"/>
              </a:rPr>
              <a:t>Dcm</a:t>
            </a:r>
            <a:r>
              <a:rPr lang="en-US" altLang="ja-JP" dirty="0">
                <a:latin typeface="ＭＳ Ｐゴシック" panose="020B0600070205080204" pitchFamily="50" charset="-128"/>
                <a:ea typeface="ＭＳ Ｐゴシック" panose="020B0600070205080204" pitchFamily="50" charset="-128"/>
              </a:rPr>
              <a:t> </a:t>
            </a:r>
            <a:r>
              <a:rPr lang="ja-JP" altLang="en-US" dirty="0">
                <a:latin typeface="ＭＳ Ｐゴシック" panose="020B0600070205080204" pitchFamily="50" charset="-128"/>
                <a:ea typeface="ＭＳ Ｐゴシック" panose="020B0600070205080204" pitchFamily="50" charset="-128"/>
              </a:rPr>
              <a:t>が増加すると、クーロンエネルギーは減少します。ゆえに</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は減少すると考えられます。</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平均重心間距離</a:t>
            </a:r>
            <a:r>
              <a:rPr lang="en-US" altLang="ja-JP" dirty="0" err="1">
                <a:latin typeface="ＭＳ Ｐゴシック" panose="020B0600070205080204" pitchFamily="50" charset="-128"/>
                <a:ea typeface="ＭＳ Ｐゴシック" panose="020B0600070205080204" pitchFamily="50" charset="-128"/>
              </a:rPr>
              <a:t>dcm</a:t>
            </a:r>
            <a:r>
              <a:rPr lang="ja-JP" altLang="en-US" dirty="0">
                <a:latin typeface="ＭＳ Ｐゴシック" panose="020B0600070205080204" pitchFamily="50" charset="-128"/>
                <a:ea typeface="ＭＳ Ｐゴシック" panose="020B0600070205080204" pitchFamily="50" charset="-128"/>
              </a:rPr>
              <a:t>はこの図のようになりました。横軸が励起エネルギー、縦軸が平均重心間距離</a:t>
            </a:r>
            <a:r>
              <a:rPr lang="en-US" altLang="ja-JP" dirty="0" err="1">
                <a:latin typeface="ＭＳ Ｐゴシック" panose="020B0600070205080204" pitchFamily="50" charset="-128"/>
                <a:ea typeface="ＭＳ Ｐゴシック" panose="020B0600070205080204" pitchFamily="50" charset="-128"/>
              </a:rPr>
              <a:t>dcm</a:t>
            </a:r>
            <a:r>
              <a:rPr lang="ja-JP" altLang="en-US" dirty="0">
                <a:latin typeface="ＭＳ Ｐゴシック" panose="020B0600070205080204" pitchFamily="50" charset="-128"/>
                <a:ea typeface="ＭＳ Ｐゴシック" panose="020B0600070205080204" pitchFamily="50" charset="-128"/>
              </a:rPr>
              <a:t>です。励起エネルギーが増加すると、</a:t>
            </a:r>
            <a:r>
              <a:rPr lang="en-US" altLang="ja-JP" dirty="0">
                <a:latin typeface="ＭＳ Ｐゴシック" panose="020B0600070205080204" pitchFamily="50" charset="-128"/>
                <a:ea typeface="ＭＳ Ｐゴシック" panose="020B0600070205080204" pitchFamily="50" charset="-128"/>
              </a:rPr>
              <a:t>236U</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240Pu</a:t>
            </a:r>
            <a:r>
              <a:rPr lang="ja-JP" altLang="en-US" dirty="0">
                <a:latin typeface="ＭＳ Ｐゴシック" panose="020B0600070205080204" pitchFamily="50" charset="-128"/>
                <a:ea typeface="ＭＳ Ｐゴシック" panose="020B0600070205080204" pitchFamily="50" charset="-128"/>
              </a:rPr>
              <a:t>ともに平均重心間距離は増加していることが分かります。平均重心間距離が増加したために</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が減少したと考えられます。その原因は重い分裂片の変形度が励起エネルギーの増加とともに球形から変形状態へと変化するためであると考えられます。励起エネルギーの増加に伴う殻効果の減少が</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減少の原因であることが分かりました。</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kumimoji="1" lang="ja-JP" altLang="en-US"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25</a:t>
            </a:fld>
            <a:endParaRPr kumimoji="1" lang="ja-JP" altLang="en-US"/>
          </a:p>
        </p:txBody>
      </p:sp>
    </p:spTree>
    <p:extLst>
      <p:ext uri="{BB962C8B-B14F-4D97-AF65-F5344CB8AC3E}">
        <p14:creationId xmlns:p14="http://schemas.microsoft.com/office/powerpoint/2010/main" val="2647792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TKE</a:t>
            </a:r>
            <a:r>
              <a:rPr kumimoji="1" lang="ja-JP" altLang="en-US" dirty="0"/>
              <a:t>計算結果です。いずれも励起エネルギー</a:t>
            </a:r>
            <a:r>
              <a:rPr kumimoji="1" lang="en-US" altLang="ja-JP" dirty="0"/>
              <a:t>10MeV</a:t>
            </a:r>
            <a:r>
              <a:rPr kumimoji="1" lang="ja-JP" altLang="en-US" dirty="0"/>
              <a:t>の結果です。横軸が</a:t>
            </a:r>
            <a:r>
              <a:rPr kumimoji="1" lang="ja-JP" altLang="en-US" b="1" dirty="0"/>
              <a:t>複合核の質量数</a:t>
            </a:r>
            <a:r>
              <a:rPr kumimoji="1" lang="ja-JP" altLang="en-US" dirty="0"/>
              <a:t>、縦軸は</a:t>
            </a:r>
            <a:r>
              <a:rPr kumimoji="1" lang="en-US" altLang="ja-JP" dirty="0"/>
              <a:t>TKE</a:t>
            </a:r>
            <a:r>
              <a:rPr kumimoji="1" lang="ja-JP" altLang="en-US" dirty="0"/>
              <a:t>です。黒線が全体の</a:t>
            </a:r>
            <a:r>
              <a:rPr kumimoji="1" lang="en-US" altLang="ja-JP" dirty="0"/>
              <a:t>TKE</a:t>
            </a:r>
            <a:r>
              <a:rPr kumimoji="1" lang="ja-JP" altLang="en-US" dirty="0"/>
              <a:t>計算結果、灰色の点線は</a:t>
            </a:r>
            <a:r>
              <a:rPr kumimoji="1" lang="en-US" altLang="ja-JP" dirty="0"/>
              <a:t>Viola</a:t>
            </a:r>
            <a:r>
              <a:rPr kumimoji="1" lang="ja-JP" altLang="en-US" dirty="0"/>
              <a:t>の系統式による</a:t>
            </a:r>
            <a:r>
              <a:rPr kumimoji="1" lang="en-US" altLang="ja-JP" sz="1200" dirty="0">
                <a:latin typeface="メイリオ" panose="020B0604030504040204" pitchFamily="50" charset="-128"/>
                <a:ea typeface="メイリオ" panose="020B0604030504040204" pitchFamily="50" charset="-128"/>
              </a:rPr>
              <a:t>TKE</a:t>
            </a:r>
            <a:r>
              <a:rPr kumimoji="1" lang="ja-JP" altLang="en-US" dirty="0"/>
              <a:t>計算結果です。</a:t>
            </a:r>
            <a:r>
              <a:rPr lang="ja-JP" altLang="en-US" dirty="0">
                <a:latin typeface="ＭＳ Ｐゴシック" panose="020B0600070205080204" pitchFamily="50" charset="-128"/>
                <a:ea typeface="ＭＳ Ｐゴシック" panose="020B0600070205080204" pitchFamily="50" charset="-128"/>
              </a:rPr>
              <a:t>いずれも右下がりの傾向を示すことが分かります。しかし、ランジュバン計算結果は</a:t>
            </a:r>
            <a:r>
              <a:rPr lang="en-US" altLang="ja-JP" dirty="0">
                <a:latin typeface="ＭＳ Ｐゴシック" panose="020B0600070205080204" pitchFamily="50" charset="-128"/>
                <a:ea typeface="ＭＳ Ｐゴシック" panose="020B0600070205080204" pitchFamily="50" charset="-128"/>
              </a:rPr>
              <a:t>A=230</a:t>
            </a:r>
            <a:r>
              <a:rPr lang="ja-JP" altLang="en-US" dirty="0">
                <a:latin typeface="ＭＳ Ｐゴシック" panose="020B0600070205080204" pitchFamily="50" charset="-128"/>
                <a:ea typeface="ＭＳ Ｐゴシック" panose="020B0600070205080204" pitchFamily="50" charset="-128"/>
              </a:rPr>
              <a:t>付近でよく合うものの、中性子欠損核、中性子過剰核では</a:t>
            </a:r>
            <a:r>
              <a:rPr lang="en-US" altLang="ja-JP" dirty="0">
                <a:latin typeface="ＭＳ Ｐゴシック" panose="020B0600070205080204" pitchFamily="50" charset="-128"/>
                <a:ea typeface="ＭＳ Ｐゴシック" panose="020B0600070205080204" pitchFamily="50" charset="-128"/>
              </a:rPr>
              <a:t>Viola</a:t>
            </a:r>
            <a:r>
              <a:rPr lang="ja-JP" altLang="en-US" dirty="0">
                <a:latin typeface="ＭＳ Ｐゴシック" panose="020B0600070205080204" pitchFamily="50" charset="-128"/>
                <a:ea typeface="ＭＳ Ｐゴシック" panose="020B0600070205080204" pitchFamily="50" charset="-128"/>
              </a:rPr>
              <a:t>系統式のようにスケールしませんでした。そこで、その理由を考えるため、分裂片の変形度</a:t>
            </a:r>
            <a:r>
              <a:rPr lang="en-US" altLang="ja-JP" i="1" dirty="0">
                <a:latin typeface="ＭＳ Ｐゴシック" panose="020B0600070205080204" pitchFamily="50" charset="-128"/>
                <a:ea typeface="ＭＳ Ｐゴシック" panose="020B0600070205080204" pitchFamily="50" charset="-128"/>
              </a:rPr>
              <a:t>Q</a:t>
            </a:r>
            <a:r>
              <a:rPr lang="en-US" altLang="ja-JP" i="1" baseline="-25000" dirty="0">
                <a:latin typeface="ＭＳ Ｐゴシック" panose="020B0600070205080204" pitchFamily="50" charset="-128"/>
                <a:ea typeface="ＭＳ Ｐゴシック" panose="020B0600070205080204" pitchFamily="50" charset="-128"/>
              </a:rPr>
              <a:t>20</a:t>
            </a:r>
            <a:r>
              <a:rPr lang="ja-JP" altLang="en-US" dirty="0">
                <a:latin typeface="ＭＳ Ｐゴシック" panose="020B0600070205080204" pitchFamily="50" charset="-128"/>
                <a:ea typeface="ＭＳ Ｐゴシック" panose="020B0600070205080204" pitchFamily="50" charset="-128"/>
              </a:rPr>
              <a:t>を求めました。</a:t>
            </a:r>
            <a:endParaRPr lang="en-US" altLang="ja-JP" dirty="0">
              <a:latin typeface="ＭＳ Ｐゴシック" panose="020B0600070205080204" pitchFamily="50" charset="-128"/>
              <a:ea typeface="ＭＳ Ｐゴシック" panose="020B0600070205080204" pitchFamily="50" charset="-128"/>
            </a:endParaRPr>
          </a:p>
          <a:p>
            <a:endParaRPr lang="ja-JP" altLang="en-US" dirty="0">
              <a:latin typeface="ＭＳ Ｐゴシック" panose="020B0600070205080204" pitchFamily="50" charset="-128"/>
              <a:ea typeface="ＭＳ Ｐゴシック" panose="020B0600070205080204" pitchFamily="50" charset="-128"/>
            </a:endParaRPr>
          </a:p>
          <a:p>
            <a:endParaRPr lang="ja-JP" altLang="en-US" dirty="0"/>
          </a:p>
          <a:p>
            <a:pPr defTabSz="903793">
              <a:defRPr/>
            </a:pPr>
            <a:endParaRPr kumimoji="1" lang="en-US" altLang="ja-JP" dirty="0"/>
          </a:p>
          <a:p>
            <a:pPr defTabSz="903793">
              <a:defRPr/>
            </a:pPr>
            <a:endParaRPr kumimoji="1" lang="en-US" altLang="ja-JP" dirty="0"/>
          </a:p>
          <a:p>
            <a:pPr defTabSz="903793">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26</a:t>
            </a:fld>
            <a:endParaRPr kumimoji="1" lang="ja-JP" altLang="en-US"/>
          </a:p>
        </p:txBody>
      </p:sp>
    </p:spTree>
    <p:extLst>
      <p:ext uri="{BB962C8B-B14F-4D97-AF65-F5344CB8AC3E}">
        <p14:creationId xmlns:p14="http://schemas.microsoft.com/office/powerpoint/2010/main" val="2991271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03793" rtl="0" eaLnBrk="1" fontAlgn="auto" latinLnBrk="0" hangingPunct="1">
              <a:lnSpc>
                <a:spcPct val="100000"/>
              </a:lnSpc>
              <a:spcBef>
                <a:spcPts val="0"/>
              </a:spcBef>
              <a:spcAft>
                <a:spcPts val="0"/>
              </a:spcAft>
              <a:buClrTx/>
              <a:buSzTx/>
              <a:buFontTx/>
              <a:buNone/>
              <a:tabLst/>
              <a:defRPr/>
            </a:pPr>
            <a:r>
              <a:rPr kumimoji="1" lang="ja-JP" altLang="en-US" dirty="0"/>
              <a:t>この図は、横軸が</a:t>
            </a:r>
            <a:r>
              <a:rPr kumimoji="1" lang="ja-JP" altLang="en-US" b="1" dirty="0"/>
              <a:t>複合核の質量数</a:t>
            </a:r>
            <a:r>
              <a:rPr kumimoji="1" lang="ja-JP" altLang="en-US" dirty="0"/>
              <a:t>、縦軸は変形度</a:t>
            </a:r>
            <a:r>
              <a:rPr kumimoji="1" lang="en-US" altLang="ja-JP" dirty="0"/>
              <a:t>Q20</a:t>
            </a:r>
            <a:r>
              <a:rPr lang="ja-JP" altLang="en-US" dirty="0">
                <a:latin typeface="ＭＳ Ｐゴシック" panose="020B0600070205080204" pitchFamily="50" charset="-128"/>
                <a:ea typeface="ＭＳ Ｐゴシック" panose="020B0600070205080204" pitchFamily="50" charset="-128"/>
              </a:rPr>
              <a:t>の分裂片の質量依存性</a:t>
            </a:r>
            <a:r>
              <a:rPr kumimoji="1" lang="ja-JP" altLang="en-US" dirty="0"/>
              <a:t>です。縦軸は右軸で表示しています。赤線はある複合核における、すべての核分裂片の変形度の平均値です。</a:t>
            </a:r>
            <a:r>
              <a:rPr kumimoji="1" lang="en-US" altLang="ja-JP" dirty="0"/>
              <a:t>A=220</a:t>
            </a:r>
            <a:r>
              <a:rPr kumimoji="1" lang="ja-JP" altLang="en-US" dirty="0"/>
              <a:t>～</a:t>
            </a:r>
            <a:r>
              <a:rPr kumimoji="1" lang="en-US" altLang="ja-JP" dirty="0"/>
              <a:t>230, 245</a:t>
            </a:r>
            <a:r>
              <a:rPr kumimoji="1" lang="ja-JP" altLang="en-US" dirty="0"/>
              <a:t>～では、</a:t>
            </a:r>
            <a:r>
              <a:rPr kumimoji="1" lang="en-US" altLang="ja-JP" dirty="0"/>
              <a:t>230</a:t>
            </a:r>
            <a:r>
              <a:rPr kumimoji="1" lang="ja-JP" altLang="en-US" dirty="0"/>
              <a:t>から離れるほど</a:t>
            </a:r>
            <a:r>
              <a:rPr kumimoji="1" lang="en-US" altLang="ja-JP" dirty="0"/>
              <a:t>Q20</a:t>
            </a:r>
            <a:r>
              <a:rPr kumimoji="1" lang="ja-JP" altLang="en-US" dirty="0"/>
              <a:t>が大きくなります。</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Q20</a:t>
            </a:r>
            <a:r>
              <a:rPr lang="ja-JP" altLang="en-US" dirty="0">
                <a:latin typeface="ＭＳ Ｐゴシック" panose="020B0600070205080204" pitchFamily="50" charset="-128"/>
                <a:ea typeface="ＭＳ Ｐゴシック" panose="020B0600070205080204" pitchFamily="50" charset="-128"/>
              </a:rPr>
              <a:t>が上がれば、</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は下がり、</a:t>
            </a:r>
            <a:r>
              <a:rPr lang="en-US" altLang="ja-JP" dirty="0">
                <a:latin typeface="ＭＳ Ｐゴシック" panose="020B0600070205080204" pitchFamily="50" charset="-128"/>
                <a:ea typeface="ＭＳ Ｐゴシック" panose="020B0600070205080204" pitchFamily="50" charset="-128"/>
              </a:rPr>
              <a:t>Q</a:t>
            </a:r>
            <a:r>
              <a:rPr lang="ja-JP" altLang="en-US" dirty="0">
                <a:latin typeface="ＭＳ Ｐゴシック" panose="020B0600070205080204" pitchFamily="50" charset="-128"/>
                <a:ea typeface="ＭＳ Ｐゴシック" panose="020B0600070205080204" pitchFamily="50" charset="-128"/>
              </a:rPr>
              <a:t>２０が下がれば</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は上がる　という相反関係を述べる！！</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変形度の変化が</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に影響を与える</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＜＝重大な結論</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27</a:t>
            </a:fld>
            <a:endParaRPr kumimoji="1" lang="ja-JP" altLang="en-US"/>
          </a:p>
        </p:txBody>
      </p:sp>
    </p:spTree>
    <p:extLst>
      <p:ext uri="{BB962C8B-B14F-4D97-AF65-F5344CB8AC3E}">
        <p14:creationId xmlns:p14="http://schemas.microsoft.com/office/powerpoint/2010/main" val="2738257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03793" rtl="0" eaLnBrk="1" fontAlgn="auto" latinLnBrk="0" hangingPunct="1">
              <a:lnSpc>
                <a:spcPct val="100000"/>
              </a:lnSpc>
              <a:spcBef>
                <a:spcPts val="0"/>
              </a:spcBef>
              <a:spcAft>
                <a:spcPts val="0"/>
              </a:spcAft>
              <a:buClrTx/>
              <a:buSzTx/>
              <a:buFontTx/>
              <a:buNone/>
              <a:tabLst/>
              <a:defRPr/>
            </a:pPr>
            <a:r>
              <a:rPr kumimoji="1" lang="ja-JP" altLang="en-US" dirty="0">
                <a:latin typeface="ＭＳ Ｐゴシック" panose="020B0600070205080204" pitchFamily="50" charset="-128"/>
                <a:ea typeface="ＭＳ Ｐゴシック" panose="020B0600070205080204" pitchFamily="50" charset="-128"/>
              </a:rPr>
              <a:t>そして</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のグラフを重ねました。左の軸が</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に対応しています。変形度</a:t>
            </a:r>
            <a:r>
              <a:rPr lang="en-US" altLang="ja-JP" dirty="0">
                <a:latin typeface="ＭＳ Ｐゴシック" panose="020B0600070205080204" pitchFamily="50" charset="-128"/>
                <a:ea typeface="ＭＳ Ｐゴシック" panose="020B0600070205080204" pitchFamily="50" charset="-128"/>
              </a:rPr>
              <a:t>Q20</a:t>
            </a:r>
            <a:r>
              <a:rPr lang="ja-JP" altLang="en-US" dirty="0">
                <a:latin typeface="ＭＳ Ｐゴシック" panose="020B0600070205080204" pitchFamily="50" charset="-128"/>
                <a:ea typeface="ＭＳ Ｐゴシック" panose="020B0600070205080204" pitchFamily="50" charset="-128"/>
              </a:rPr>
              <a:t>と</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の大小関係は相反関係にあります。</a:t>
            </a:r>
            <a:r>
              <a:rPr kumimoji="1" lang="ja-JP" altLang="en-US" dirty="0"/>
              <a:t>変形度増加が、重心間距離の増加につながり、</a:t>
            </a:r>
            <a:r>
              <a:rPr kumimoji="1" lang="en-US" altLang="ja-JP" dirty="0"/>
              <a:t>TKE</a:t>
            </a:r>
            <a:r>
              <a:rPr kumimoji="1" lang="ja-JP" altLang="en-US" dirty="0"/>
              <a:t>が小さくなる要因となっていることが分かりました。</a:t>
            </a:r>
            <a:r>
              <a:rPr lang="ja-JP" altLang="en-US" dirty="0">
                <a:latin typeface="ＭＳ Ｐゴシック" panose="020B0600070205080204" pitchFamily="50" charset="-128"/>
                <a:ea typeface="ＭＳ Ｐゴシック" panose="020B0600070205080204" pitchFamily="50" charset="-128"/>
              </a:rPr>
              <a:t>しかし、</a:t>
            </a:r>
            <a:r>
              <a:rPr lang="en-US" altLang="ja-JP" dirty="0">
                <a:latin typeface="ＭＳ Ｐゴシック" panose="020B0600070205080204" pitchFamily="50" charset="-128"/>
                <a:ea typeface="ＭＳ Ｐゴシック" panose="020B0600070205080204" pitchFamily="50" charset="-128"/>
              </a:rPr>
              <a:t>A=257</a:t>
            </a:r>
            <a:r>
              <a:rPr lang="ja-JP" altLang="en-US" dirty="0">
                <a:latin typeface="ＭＳ Ｐゴシック" panose="020B0600070205080204" pitchFamily="50" charset="-128"/>
                <a:ea typeface="ＭＳ Ｐゴシック" panose="020B0600070205080204" pitchFamily="50" charset="-128"/>
              </a:rPr>
              <a:t>付近での急激な変化は説明がつきません。（次のページ）また、この付近での分裂片の質量数分布を見てみると、</a:t>
            </a:r>
            <a:r>
              <a:rPr lang="en-US" altLang="ja-JP" dirty="0">
                <a:latin typeface="ＭＳ Ｐゴシック" panose="020B0600070205080204" pitchFamily="50" charset="-128"/>
                <a:ea typeface="ＭＳ Ｐゴシック" panose="020B0600070205080204" pitchFamily="50" charset="-128"/>
              </a:rPr>
              <a:t>A=257</a:t>
            </a:r>
            <a:r>
              <a:rPr lang="ja-JP" altLang="en-US" dirty="0">
                <a:latin typeface="ＭＳ Ｐゴシック" panose="020B0600070205080204" pitchFamily="50" charset="-128"/>
                <a:ea typeface="ＭＳ Ｐゴシック" panose="020B0600070205080204" pitchFamily="50" charset="-128"/>
              </a:rPr>
              <a:t>で二山から一山に変化しており、これも大きな特徴です。そこで、</a:t>
            </a:r>
            <a:r>
              <a:rPr kumimoji="1" lang="ja-JP" altLang="en-US" dirty="0">
                <a:latin typeface="ＭＳ Ｐゴシック" panose="020B0600070205080204" pitchFamily="50" charset="-128"/>
                <a:ea typeface="ＭＳ Ｐゴシック" panose="020B0600070205080204" pitchFamily="50" charset="-128"/>
              </a:rPr>
              <a:t>分裂片のモード分けを行い、</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の分析を行いました。</a:t>
            </a:r>
            <a:endParaRPr lang="ja-JP" altLang="en-US"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Q20</a:t>
            </a:r>
            <a:r>
              <a:rPr lang="ja-JP" altLang="en-US" dirty="0">
                <a:latin typeface="ＭＳ Ｐゴシック" panose="020B0600070205080204" pitchFamily="50" charset="-128"/>
                <a:ea typeface="ＭＳ Ｐゴシック" panose="020B0600070205080204" pitchFamily="50" charset="-128"/>
              </a:rPr>
              <a:t>が上がれば、</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は下がり、</a:t>
            </a:r>
            <a:r>
              <a:rPr lang="en-US" altLang="ja-JP" dirty="0">
                <a:latin typeface="ＭＳ Ｐゴシック" panose="020B0600070205080204" pitchFamily="50" charset="-128"/>
                <a:ea typeface="ＭＳ Ｐゴシック" panose="020B0600070205080204" pitchFamily="50" charset="-128"/>
              </a:rPr>
              <a:t>Q</a:t>
            </a:r>
            <a:r>
              <a:rPr lang="ja-JP" altLang="en-US" dirty="0">
                <a:latin typeface="ＭＳ Ｐゴシック" panose="020B0600070205080204" pitchFamily="50" charset="-128"/>
                <a:ea typeface="ＭＳ Ｐゴシック" panose="020B0600070205080204" pitchFamily="50" charset="-128"/>
              </a:rPr>
              <a:t>２０が下がれば</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は上がる　という相反関係を述べる！！</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変形度の変化が</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に影響を与える</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＜＝重大な結論</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03793"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28</a:t>
            </a:fld>
            <a:endParaRPr kumimoji="1" lang="ja-JP" altLang="en-US"/>
          </a:p>
        </p:txBody>
      </p:sp>
    </p:spTree>
    <p:extLst>
      <p:ext uri="{BB962C8B-B14F-4D97-AF65-F5344CB8AC3E}">
        <p14:creationId xmlns:p14="http://schemas.microsoft.com/office/powerpoint/2010/main" val="1908222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ja-JP" altLang="en-US" dirty="0">
                <a:latin typeface="ＭＳ Ｐゴシック" panose="020B0600070205080204" pitchFamily="50" charset="-128"/>
                <a:ea typeface="ＭＳ Ｐゴシック" panose="020B0600070205080204" pitchFamily="50" charset="-128"/>
              </a:rPr>
              <a:t>この平均重心間距離を基に</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を求めました。</a:t>
            </a:r>
            <a:r>
              <a:rPr kumimoji="1" lang="ja-JP" altLang="en-US" dirty="0"/>
              <a:t>この図は、先ほどの</a:t>
            </a:r>
            <a:r>
              <a:rPr kumimoji="1" lang="en-US" altLang="ja-JP" dirty="0"/>
              <a:t>TKE</a:t>
            </a:r>
            <a:r>
              <a:rPr kumimoji="1" lang="ja-JP" altLang="en-US" dirty="0"/>
              <a:t>の</a:t>
            </a:r>
            <a:r>
              <a:rPr lang="ja-JP" altLang="en-US" dirty="0">
                <a:latin typeface="ＭＳ Ｐゴシック" panose="020B0600070205080204" pitchFamily="50" charset="-128"/>
                <a:ea typeface="ＭＳ Ｐゴシック" panose="020B0600070205080204" pitchFamily="50" charset="-128"/>
              </a:rPr>
              <a:t>複合核質量依存性の図に紫の</a:t>
            </a:r>
            <a:r>
              <a:rPr lang="en-US" altLang="ja-JP" dirty="0" err="1">
                <a:latin typeface="ＭＳ Ｐゴシック" panose="020B0600070205080204" pitchFamily="50" charset="-128"/>
                <a:ea typeface="ＭＳ Ｐゴシック" panose="020B0600070205080204" pitchFamily="50" charset="-128"/>
              </a:rPr>
              <a:t>dcm</a:t>
            </a:r>
            <a:r>
              <a:rPr lang="ja-JP" altLang="en-US" dirty="0">
                <a:latin typeface="ＭＳ Ｐゴシック" panose="020B0600070205080204" pitchFamily="50" charset="-128"/>
                <a:ea typeface="ＭＳ Ｐゴシック" panose="020B0600070205080204" pitchFamily="50" charset="-128"/>
              </a:rPr>
              <a:t>を基に求めたＴＫＥを重ねたもの</a:t>
            </a:r>
            <a:r>
              <a:rPr kumimoji="1" lang="ja-JP" altLang="en-US" dirty="0"/>
              <a:t>です。</a:t>
            </a:r>
            <a:r>
              <a:rPr kumimoji="1" lang="ja-JP" altLang="en-US" b="0" dirty="0">
                <a:latin typeface="Cambria Math" panose="02040503050406030204" pitchFamily="18" charset="0"/>
                <a:ea typeface="ＭＳ Ｐゴシック" panose="020B0600070205080204" pitchFamily="50" charset="-128"/>
              </a:rPr>
              <a:t>さきほどの重心間距離</a:t>
            </a:r>
            <a:r>
              <a:rPr kumimoji="1" lang="en-US" altLang="ja-JP" b="0" dirty="0" err="1">
                <a:latin typeface="Cambria Math" panose="02040503050406030204" pitchFamily="18" charset="0"/>
                <a:ea typeface="ＭＳ Ｐゴシック" panose="020B0600070205080204" pitchFamily="50" charset="-128"/>
              </a:rPr>
              <a:t>dcm</a:t>
            </a:r>
            <a:r>
              <a:rPr kumimoji="1" lang="ja-JP" altLang="en-US" b="0" dirty="0">
                <a:latin typeface="Cambria Math" panose="02040503050406030204" pitchFamily="18" charset="0"/>
                <a:ea typeface="ＭＳ Ｐゴシック" panose="020B0600070205080204" pitchFamily="50" charset="-128"/>
              </a:rPr>
              <a:t>を用い、この式から</a:t>
            </a:r>
            <a:r>
              <a:rPr kumimoji="1" lang="en-US" altLang="ja-JP" b="0" dirty="0">
                <a:latin typeface="Cambria Math" panose="02040503050406030204" pitchFamily="18" charset="0"/>
                <a:ea typeface="ＭＳ Ｐゴシック" panose="020B0600070205080204" pitchFamily="50" charset="-128"/>
              </a:rPr>
              <a:t>TKE</a:t>
            </a:r>
            <a:r>
              <a:rPr kumimoji="1" lang="ja-JP" altLang="en-US" b="0" dirty="0">
                <a:latin typeface="Cambria Math" panose="02040503050406030204" pitchFamily="18" charset="0"/>
                <a:ea typeface="ＭＳ Ｐゴシック" panose="020B0600070205080204" pitchFamily="50" charset="-128"/>
              </a:rPr>
              <a:t>を求めました。</a:t>
            </a:r>
            <a:r>
              <a:rPr kumimoji="1" lang="en-US" altLang="ja-JP" dirty="0" err="1">
                <a:latin typeface="ＭＳ Ｐゴシック" panose="020B0600070205080204" pitchFamily="50" charset="-128"/>
                <a:ea typeface="ＭＳ Ｐゴシック" panose="020B0600070205080204" pitchFamily="50" charset="-128"/>
              </a:rPr>
              <a:t>a,b</a:t>
            </a:r>
            <a:r>
              <a:rPr kumimoji="1" lang="ja-JP" altLang="en-US" dirty="0">
                <a:latin typeface="ＭＳ Ｐゴシック" panose="020B0600070205080204" pitchFamily="50" charset="-128"/>
                <a:ea typeface="ＭＳ Ｐゴシック" panose="020B0600070205080204" pitchFamily="50" charset="-128"/>
              </a:rPr>
              <a:t>は定数です。</a:t>
            </a:r>
            <a:r>
              <a:rPr kumimoji="1" lang="en-US" altLang="ja-JP" dirty="0">
                <a:latin typeface="ＭＳ Ｐゴシック" panose="020B0600070205080204" pitchFamily="50" charset="-128"/>
                <a:ea typeface="ＭＳ Ｐゴシック" panose="020B0600070205080204" pitchFamily="50" charset="-128"/>
              </a:rPr>
              <a:t>Total</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に重なっていることが分かり、</a:t>
            </a:r>
            <a:r>
              <a:rPr lang="en-US" altLang="ja-JP" dirty="0">
                <a:latin typeface="ＭＳ Ｐゴシック" panose="020B0600070205080204" pitchFamily="50" charset="-128"/>
                <a:ea typeface="ＭＳ Ｐゴシック" panose="020B0600070205080204" pitchFamily="50" charset="-128"/>
              </a:rPr>
              <a:t>220</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230</a:t>
            </a:r>
            <a:r>
              <a:rPr lang="ja-JP" altLang="en-US" dirty="0">
                <a:latin typeface="ＭＳ Ｐゴシック" panose="020B0600070205080204" pitchFamily="50" charset="-128"/>
                <a:ea typeface="ＭＳ Ｐゴシック" panose="020B0600070205080204" pitchFamily="50" charset="-128"/>
              </a:rPr>
              <a:t>付近と、</a:t>
            </a:r>
            <a:r>
              <a:rPr lang="en-US" altLang="ja-JP" dirty="0">
                <a:latin typeface="ＭＳ Ｐゴシック" panose="020B0600070205080204" pitchFamily="50" charset="-128"/>
                <a:ea typeface="ＭＳ Ｐゴシック" panose="020B0600070205080204" pitchFamily="50" charset="-128"/>
              </a:rPr>
              <a:t>257</a:t>
            </a:r>
            <a:r>
              <a:rPr lang="ja-JP" altLang="en-US" dirty="0">
                <a:latin typeface="ＭＳ Ｐゴシック" panose="020B0600070205080204" pitchFamily="50" charset="-128"/>
                <a:ea typeface="ＭＳ Ｐゴシック" panose="020B0600070205080204" pitchFamily="50" charset="-128"/>
              </a:rPr>
              <a:t>付近以降で、挙動がよく合うことが分かります。</a:t>
            </a:r>
            <a:endParaRPr kumimoji="1" lang="en-US" altLang="ja-JP" dirty="0"/>
          </a:p>
          <a:p>
            <a:pPr defTabSz="903793">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34</a:t>
            </a:fld>
            <a:endParaRPr kumimoji="1" lang="ja-JP" altLang="en-US"/>
          </a:p>
        </p:txBody>
      </p:sp>
    </p:spTree>
    <p:extLst>
      <p:ext uri="{BB962C8B-B14F-4D97-AF65-F5344CB8AC3E}">
        <p14:creationId xmlns:p14="http://schemas.microsoft.com/office/powerpoint/2010/main" val="2435740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この図は、</a:t>
            </a:r>
            <a:r>
              <a:rPr kumimoji="1" lang="en-US" altLang="ja-JP" dirty="0"/>
              <a:t>Mode</a:t>
            </a:r>
            <a:r>
              <a:rPr kumimoji="1" lang="ja-JP" altLang="en-US" dirty="0"/>
              <a:t>分けをした</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の複合核質量依存性</a:t>
            </a:r>
            <a:r>
              <a:rPr kumimoji="1" lang="ja-JP" altLang="en-US" dirty="0"/>
              <a:t>です。いずれも励起エネルギー</a:t>
            </a:r>
            <a:r>
              <a:rPr kumimoji="1" lang="en-US" altLang="ja-JP" dirty="0"/>
              <a:t>10MeV</a:t>
            </a:r>
            <a:r>
              <a:rPr kumimoji="1" lang="ja-JP" altLang="en-US" dirty="0"/>
              <a:t>の結果です。横軸が</a:t>
            </a:r>
            <a:r>
              <a:rPr kumimoji="1" lang="ja-JP" altLang="en-US" b="1" dirty="0"/>
              <a:t>複合核の質量数</a:t>
            </a:r>
            <a:r>
              <a:rPr kumimoji="1" lang="ja-JP" altLang="en-US" dirty="0"/>
              <a:t>、縦軸は</a:t>
            </a:r>
            <a:r>
              <a:rPr kumimoji="1" lang="en-US" altLang="ja-JP" dirty="0"/>
              <a:t>TKE</a:t>
            </a:r>
            <a:r>
              <a:rPr kumimoji="1" lang="ja-JP" altLang="en-US" dirty="0"/>
              <a:t>です。黒線が全体の</a:t>
            </a:r>
            <a:r>
              <a:rPr kumimoji="1" lang="en-US" altLang="ja-JP" dirty="0"/>
              <a:t>TKE</a:t>
            </a:r>
            <a:r>
              <a:rPr kumimoji="1" lang="ja-JP" altLang="en-US" dirty="0"/>
              <a:t>計算結果、灰色の点線は</a:t>
            </a:r>
            <a:r>
              <a:rPr kumimoji="1" lang="en-US" altLang="ja-JP" dirty="0"/>
              <a:t>Viola</a:t>
            </a:r>
            <a:r>
              <a:rPr kumimoji="1" lang="ja-JP" altLang="en-US" dirty="0"/>
              <a:t>の系統式による</a:t>
            </a:r>
            <a:r>
              <a:rPr kumimoji="1" lang="ja-JP" altLang="en-US" sz="1200" dirty="0">
                <a:latin typeface="メイリオ" panose="020B0604030504040204" pitchFamily="50" charset="-128"/>
                <a:ea typeface="メイリオ" panose="020B0604030504040204" pitchFamily="50" charset="-128"/>
              </a:rPr>
              <a:t>結果、</a:t>
            </a:r>
            <a:r>
              <a:rPr kumimoji="1" lang="ja-JP" altLang="en-US" dirty="0"/>
              <a:t>赤線は</a:t>
            </a:r>
            <a:r>
              <a:rPr kumimoji="1" lang="en-US" altLang="ja-JP" dirty="0"/>
              <a:t>Standard mode</a:t>
            </a:r>
            <a:r>
              <a:rPr kumimoji="1" lang="ja-JP" altLang="en-US" dirty="0" err="1"/>
              <a:t>、</a:t>
            </a:r>
            <a:r>
              <a:rPr kumimoji="1" lang="ja-JP" altLang="en-US" sz="1200" dirty="0">
                <a:latin typeface="メイリオ" panose="020B0604030504040204" pitchFamily="50" charset="-128"/>
                <a:ea typeface="メイリオ" panose="020B0604030504040204" pitchFamily="50" charset="-128"/>
              </a:rPr>
              <a:t>緑</a:t>
            </a:r>
            <a:r>
              <a:rPr kumimoji="1" lang="ja-JP" altLang="en-US" dirty="0"/>
              <a:t>線が</a:t>
            </a:r>
            <a:r>
              <a:rPr kumimoji="1" lang="en-US" altLang="ja-JP" dirty="0"/>
              <a:t>Super-long mode</a:t>
            </a:r>
            <a:r>
              <a:rPr kumimoji="1" lang="ja-JP" altLang="en-US" dirty="0" err="1"/>
              <a:t>、</a:t>
            </a:r>
            <a:r>
              <a:rPr kumimoji="1" lang="en-US" altLang="ja-JP" dirty="0"/>
              <a:t> </a:t>
            </a:r>
            <a:r>
              <a:rPr kumimoji="1" lang="ja-JP" altLang="en-US" dirty="0"/>
              <a:t>青線が</a:t>
            </a:r>
            <a:r>
              <a:rPr kumimoji="1" lang="en-US" altLang="ja-JP" dirty="0"/>
              <a:t>Super-short mode</a:t>
            </a:r>
            <a:r>
              <a:rPr kumimoji="1" lang="ja-JP" altLang="en-US" dirty="0" err="1"/>
              <a:t>、</a:t>
            </a:r>
            <a:r>
              <a:rPr kumimoji="1" lang="ja-JP" altLang="en-US" dirty="0"/>
              <a:t>橙色の線が</a:t>
            </a:r>
            <a:r>
              <a:rPr kumimoji="1" lang="en-US" altLang="ja-JP" dirty="0"/>
              <a:t>Short mode</a:t>
            </a:r>
            <a:r>
              <a:rPr kumimoji="1" lang="ja-JP" altLang="en-US" dirty="0" err="1"/>
              <a:t>、</a:t>
            </a:r>
            <a:r>
              <a:rPr kumimoji="1" lang="ja-JP" altLang="en-US" dirty="0"/>
              <a:t>水色の線が</a:t>
            </a:r>
            <a:r>
              <a:rPr kumimoji="1" lang="en-US" altLang="ja-JP" dirty="0"/>
              <a:t>Super-asymmetric mode</a:t>
            </a:r>
            <a:r>
              <a:rPr kumimoji="1" lang="ja-JP" altLang="en-US" sz="1200" dirty="0">
                <a:latin typeface="メイリオ" panose="020B0604030504040204" pitchFamily="50" charset="-128"/>
                <a:ea typeface="メイリオ" panose="020B0604030504040204" pitchFamily="50" charset="-128"/>
              </a:rPr>
              <a:t>の</a:t>
            </a:r>
            <a:r>
              <a:rPr kumimoji="1" lang="en-US" altLang="ja-JP" sz="1200" dirty="0">
                <a:latin typeface="メイリオ" panose="020B0604030504040204" pitchFamily="50" charset="-128"/>
                <a:ea typeface="メイリオ" panose="020B0604030504040204" pitchFamily="50" charset="-128"/>
              </a:rPr>
              <a:t>TKE</a:t>
            </a:r>
            <a:r>
              <a:rPr kumimoji="1" lang="ja-JP" altLang="en-US" dirty="0"/>
              <a:t>計算結果です。黒の</a:t>
            </a:r>
            <a:r>
              <a:rPr lang="ja-JP" altLang="en-US" dirty="0">
                <a:latin typeface="ＭＳ Ｐゴシック" panose="020B0600070205080204" pitchFamily="50" charset="-128"/>
                <a:ea typeface="ＭＳ Ｐゴシック" panose="020B0600070205080204" pitchFamily="50" charset="-128"/>
              </a:rPr>
              <a:t>全体の</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a:t>
            </a:r>
            <a:r>
              <a:rPr lang="en-US" altLang="ja-JP" dirty="0">
                <a:latin typeface="ＭＳ Ｐゴシック" panose="020B0600070205080204" pitchFamily="50" charset="-128"/>
                <a:ea typeface="ＭＳ Ｐゴシック" panose="020B0600070205080204" pitchFamily="50" charset="-128"/>
              </a:rPr>
              <a:t>230</a:t>
            </a:r>
            <a:r>
              <a:rPr lang="ja-JP" altLang="en-US" dirty="0">
                <a:latin typeface="ＭＳ Ｐゴシック" panose="020B0600070205080204" pitchFamily="50" charset="-128"/>
                <a:ea typeface="ＭＳ Ｐゴシック" panose="020B0600070205080204" pitchFamily="50" charset="-128"/>
              </a:rPr>
              <a:t>から減少し、</a:t>
            </a:r>
            <a:r>
              <a:rPr lang="en-US" altLang="ja-JP" dirty="0">
                <a:latin typeface="ＭＳ Ｐゴシック" panose="020B0600070205080204" pitchFamily="50" charset="-128"/>
                <a:ea typeface="ＭＳ Ｐゴシック" panose="020B0600070205080204" pitchFamily="50" charset="-128"/>
              </a:rPr>
              <a:t>257</a:t>
            </a:r>
            <a:r>
              <a:rPr lang="ja-JP" altLang="en-US" dirty="0">
                <a:latin typeface="ＭＳ Ｐゴシック" panose="020B0600070205080204" pitchFamily="50" charset="-128"/>
                <a:ea typeface="ＭＳ Ｐゴシック" panose="020B0600070205080204" pitchFamily="50" charset="-128"/>
              </a:rPr>
              <a:t>で上昇、再び減少することが分かります。それぞれの</a:t>
            </a:r>
            <a:r>
              <a:rPr lang="en-US" altLang="ja-JP" dirty="0">
                <a:latin typeface="ＭＳ Ｐゴシック" panose="020B0600070205080204" pitchFamily="50" charset="-128"/>
                <a:ea typeface="ＭＳ Ｐゴシック" panose="020B0600070205080204" pitchFamily="50" charset="-128"/>
              </a:rPr>
              <a:t>mode</a:t>
            </a:r>
            <a:r>
              <a:rPr lang="ja-JP" altLang="en-US" dirty="0">
                <a:latin typeface="ＭＳ Ｐゴシック" panose="020B0600070205080204" pitchFamily="50" charset="-128"/>
                <a:ea typeface="ＭＳ Ｐゴシック" panose="020B0600070205080204" pitchFamily="50" charset="-128"/>
              </a:rPr>
              <a:t>で中性子数が多くなると全体</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も下がることが分かります。（スライドショー）複合核分裂のドミナントな</a:t>
            </a:r>
            <a:r>
              <a:rPr lang="en-US" altLang="ja-JP" dirty="0">
                <a:latin typeface="ＭＳ Ｐゴシック" panose="020B0600070205080204" pitchFamily="50" charset="-128"/>
                <a:ea typeface="ＭＳ Ｐゴシック" panose="020B0600070205080204" pitchFamily="50" charset="-128"/>
              </a:rPr>
              <a:t>mode</a:t>
            </a:r>
            <a:r>
              <a:rPr lang="ja-JP" altLang="en-US" dirty="0">
                <a:latin typeface="ＭＳ Ｐゴシック" panose="020B0600070205080204" pitchFamily="50" charset="-128"/>
                <a:ea typeface="ＭＳ Ｐゴシック" panose="020B0600070205080204" pitchFamily="50" charset="-128"/>
              </a:rPr>
              <a:t>は質量数</a:t>
            </a:r>
            <a:r>
              <a:rPr lang="en-US" altLang="ja-JP" dirty="0">
                <a:latin typeface="ＭＳ Ｐゴシック" panose="020B0600070205080204" pitchFamily="50" charset="-128"/>
                <a:ea typeface="ＭＳ Ｐゴシック" panose="020B0600070205080204" pitchFamily="50" charset="-128"/>
              </a:rPr>
              <a:t>262</a:t>
            </a:r>
            <a:r>
              <a:rPr lang="ja-JP" altLang="en-US" dirty="0">
                <a:latin typeface="ＭＳ Ｐゴシック" panose="020B0600070205080204" pitchFamily="50" charset="-128"/>
                <a:ea typeface="ＭＳ Ｐゴシック" panose="020B0600070205080204" pitchFamily="50" charset="-128"/>
              </a:rPr>
              <a:t>までは</a:t>
            </a:r>
            <a:r>
              <a:rPr lang="en-US" altLang="ja-JP" dirty="0">
                <a:latin typeface="ＭＳ Ｐゴシック" panose="020B0600070205080204" pitchFamily="50" charset="-128"/>
                <a:ea typeface="ＭＳ Ｐゴシック" panose="020B0600070205080204" pitchFamily="50" charset="-128"/>
              </a:rPr>
              <a:t>Standard mode</a:t>
            </a:r>
            <a:r>
              <a:rPr lang="ja-JP" altLang="en-US" dirty="0" err="1">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262</a:t>
            </a:r>
            <a:r>
              <a:rPr lang="ja-JP" altLang="en-US" dirty="0">
                <a:latin typeface="ＭＳ Ｐゴシック" panose="020B0600070205080204" pitchFamily="50" charset="-128"/>
                <a:ea typeface="ＭＳ Ｐゴシック" panose="020B0600070205080204" pitchFamily="50" charset="-128"/>
              </a:rPr>
              <a:t>からは</a:t>
            </a:r>
            <a:r>
              <a:rPr lang="en-US" altLang="ja-JP" dirty="0">
                <a:latin typeface="ＭＳ Ｐゴシック" panose="020B0600070205080204" pitchFamily="50" charset="-128"/>
                <a:ea typeface="ＭＳ Ｐゴシック" panose="020B0600070205080204" pitchFamily="50" charset="-128"/>
              </a:rPr>
              <a:t>Short mode</a:t>
            </a:r>
            <a:r>
              <a:rPr lang="ja-JP" altLang="en-US" dirty="0">
                <a:latin typeface="ＭＳ Ｐゴシック" panose="020B0600070205080204" pitchFamily="50" charset="-128"/>
                <a:ea typeface="ＭＳ Ｐゴシック" panose="020B0600070205080204" pitchFamily="50" charset="-128"/>
              </a:rPr>
              <a:t>です。（スライドショー）ただし、</a:t>
            </a:r>
            <a:r>
              <a:rPr lang="en-US" altLang="ja-JP" dirty="0">
                <a:latin typeface="ＭＳ Ｐゴシック" panose="020B0600070205080204" pitchFamily="50" charset="-128"/>
                <a:ea typeface="ＭＳ Ｐゴシック" panose="020B0600070205080204" pitchFamily="50" charset="-128"/>
              </a:rPr>
              <a:t>257</a:t>
            </a:r>
            <a:r>
              <a:rPr lang="ja-JP" altLang="en-US" dirty="0">
                <a:latin typeface="ＭＳ Ｐゴシック" panose="020B0600070205080204" pitchFamily="50" charset="-128"/>
                <a:ea typeface="ＭＳ Ｐゴシック" panose="020B0600070205080204" pitchFamily="50" charset="-128"/>
              </a:rPr>
              <a:t>から</a:t>
            </a:r>
            <a:r>
              <a:rPr lang="en-US" altLang="ja-JP" dirty="0">
                <a:latin typeface="ＭＳ Ｐゴシック" panose="020B0600070205080204" pitchFamily="50" charset="-128"/>
                <a:ea typeface="ＭＳ Ｐゴシック" panose="020B0600070205080204" pitchFamily="50" charset="-128"/>
              </a:rPr>
              <a:t>262</a:t>
            </a:r>
            <a:r>
              <a:rPr lang="ja-JP" altLang="en-US" dirty="0">
                <a:latin typeface="ＭＳ Ｐゴシック" panose="020B0600070205080204" pitchFamily="50" charset="-128"/>
                <a:ea typeface="ＭＳ Ｐゴシック" panose="020B0600070205080204" pitchFamily="50" charset="-128"/>
              </a:rPr>
              <a:t>までは</a:t>
            </a:r>
            <a:r>
              <a:rPr lang="en-US" altLang="ja-JP" dirty="0">
                <a:latin typeface="ＭＳ Ｐゴシック" panose="020B0600070205080204" pitchFamily="50" charset="-128"/>
                <a:ea typeface="ＭＳ Ｐゴシック" panose="020B0600070205080204" pitchFamily="50" charset="-128"/>
              </a:rPr>
              <a:t>Super-short mode</a:t>
            </a:r>
            <a:r>
              <a:rPr lang="ja-JP" altLang="en-US" dirty="0">
                <a:latin typeface="ＭＳ Ｐゴシック" panose="020B0600070205080204" pitchFamily="50" charset="-128"/>
                <a:ea typeface="ＭＳ Ｐゴシック" panose="020B0600070205080204" pitchFamily="50" charset="-128"/>
              </a:rPr>
              <a:t>の割合も大きく、無視できません。このため、</a:t>
            </a:r>
            <a:r>
              <a:rPr lang="en-US" altLang="ja-JP" dirty="0">
                <a:latin typeface="ＭＳ Ｐゴシック" panose="020B0600070205080204" pitchFamily="50" charset="-128"/>
                <a:ea typeface="ＭＳ Ｐゴシック" panose="020B0600070205080204" pitchFamily="50" charset="-128"/>
              </a:rPr>
              <a:t>A=257</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262</a:t>
            </a:r>
            <a:r>
              <a:rPr lang="ja-JP" altLang="en-US" dirty="0">
                <a:latin typeface="ＭＳ Ｐゴシック" panose="020B0600070205080204" pitchFamily="50" charset="-128"/>
                <a:ea typeface="ＭＳ Ｐゴシック" panose="020B0600070205080204" pitchFamily="50" charset="-128"/>
              </a:rPr>
              <a:t>では </a:t>
            </a:r>
            <a:r>
              <a:rPr lang="en-US" altLang="ja-JP" dirty="0">
                <a:latin typeface="ＭＳ Ｐゴシック" panose="020B0600070205080204" pitchFamily="50" charset="-128"/>
                <a:ea typeface="ＭＳ Ｐゴシック" panose="020B0600070205080204" pitchFamily="50" charset="-128"/>
              </a:rPr>
              <a:t>Super-short mode</a:t>
            </a:r>
            <a:r>
              <a:rPr lang="ja-JP" altLang="en-US" dirty="0">
                <a:latin typeface="ＭＳ Ｐゴシック" panose="020B0600070205080204" pitchFamily="50" charset="-128"/>
                <a:ea typeface="ＭＳ Ｐゴシック" panose="020B0600070205080204" pitchFamily="50" charset="-128"/>
              </a:rPr>
              <a:t>の</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は大きいため、</a:t>
            </a:r>
            <a:r>
              <a:rPr lang="en-US" altLang="ja-JP" dirty="0">
                <a:latin typeface="ＭＳ Ｐゴシック" panose="020B0600070205080204" pitchFamily="50" charset="-128"/>
                <a:ea typeface="ＭＳ Ｐゴシック" panose="020B0600070205080204" pitchFamily="50" charset="-128"/>
              </a:rPr>
              <a:t>Total TKE</a:t>
            </a:r>
            <a:r>
              <a:rPr lang="ja-JP" altLang="en-US" dirty="0">
                <a:latin typeface="ＭＳ Ｐゴシック" panose="020B0600070205080204" pitchFamily="50" charset="-128"/>
                <a:ea typeface="ＭＳ Ｐゴシック" panose="020B0600070205080204" pitchFamily="50" charset="-128"/>
              </a:rPr>
              <a:t>は</a:t>
            </a:r>
            <a:r>
              <a:rPr lang="en-US" altLang="ja-JP" dirty="0">
                <a:latin typeface="ＭＳ Ｐゴシック" panose="020B0600070205080204" pitchFamily="50" charset="-128"/>
                <a:ea typeface="ＭＳ Ｐゴシック" panose="020B0600070205080204" pitchFamily="50" charset="-128"/>
              </a:rPr>
              <a:t>A=257</a:t>
            </a:r>
            <a:r>
              <a:rPr lang="ja-JP" altLang="en-US" dirty="0">
                <a:latin typeface="ＭＳ Ｐゴシック" panose="020B0600070205080204" pitchFamily="50" charset="-128"/>
                <a:ea typeface="ＭＳ Ｐゴシック" panose="020B0600070205080204" pitchFamily="50" charset="-128"/>
              </a:rPr>
              <a:t>で上昇します。</a:t>
            </a:r>
            <a:r>
              <a:rPr kumimoji="1" lang="ja-JP" altLang="en-US" dirty="0">
                <a:latin typeface="ＭＳ Ｐゴシック" panose="020B0600070205080204" pitchFamily="50" charset="-128"/>
                <a:ea typeface="ＭＳ Ｐゴシック" panose="020B0600070205080204" pitchFamily="50" charset="-128"/>
              </a:rPr>
              <a:t>ドミナント</a:t>
            </a:r>
            <a:r>
              <a:rPr kumimoji="1" lang="en-US" altLang="ja-JP" dirty="0">
                <a:latin typeface="ＭＳ Ｐゴシック" panose="020B0600070205080204" pitchFamily="50" charset="-128"/>
                <a:ea typeface="ＭＳ Ｐゴシック" panose="020B0600070205080204" pitchFamily="50" charset="-128"/>
              </a:rPr>
              <a:t>mode</a:t>
            </a:r>
            <a:r>
              <a:rPr kumimoji="1" lang="ja-JP" altLang="en-US" dirty="0">
                <a:latin typeface="ＭＳ Ｐゴシック" panose="020B0600070205080204" pitchFamily="50" charset="-128"/>
                <a:ea typeface="ＭＳ Ｐゴシック" panose="020B0600070205080204" pitchFamily="50" charset="-128"/>
              </a:rPr>
              <a:t>の変遷が</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上昇に影響を与えていました。</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35</a:t>
            </a:fld>
            <a:endParaRPr kumimoji="1" lang="ja-JP" altLang="en-US"/>
          </a:p>
        </p:txBody>
      </p:sp>
    </p:spTree>
    <p:extLst>
      <p:ext uri="{BB962C8B-B14F-4D97-AF65-F5344CB8AC3E}">
        <p14:creationId xmlns:p14="http://schemas.microsoft.com/office/powerpoint/2010/main" val="26557261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03793" rtl="0" eaLnBrk="1" fontAlgn="auto" latinLnBrk="0" hangingPunct="1">
              <a:lnSpc>
                <a:spcPct val="100000"/>
              </a:lnSpc>
              <a:spcBef>
                <a:spcPts val="0"/>
              </a:spcBef>
              <a:spcAft>
                <a:spcPts val="0"/>
              </a:spcAft>
              <a:buClrTx/>
              <a:buSzTx/>
              <a:buFontTx/>
              <a:buNone/>
              <a:tabLst/>
              <a:defRPr/>
            </a:pPr>
            <a:r>
              <a:rPr kumimoji="1" lang="ja-JP" altLang="en-US" dirty="0"/>
              <a:t>ドミナントな</a:t>
            </a:r>
            <a:r>
              <a:rPr kumimoji="1" lang="en-US" altLang="ja-JP" dirty="0"/>
              <a:t>mode</a:t>
            </a:r>
            <a:r>
              <a:rPr kumimoji="1" lang="ja-JP" altLang="en-US" dirty="0"/>
              <a:t>の変化が、</a:t>
            </a:r>
            <a:r>
              <a:rPr kumimoji="1" lang="en-US" altLang="ja-JP" dirty="0"/>
              <a:t>256U</a:t>
            </a:r>
            <a:r>
              <a:rPr kumimoji="1" lang="ja-JP" altLang="en-US" dirty="0"/>
              <a:t>から</a:t>
            </a:r>
            <a:r>
              <a:rPr kumimoji="1" lang="en-US" altLang="ja-JP" dirty="0"/>
              <a:t>257U</a:t>
            </a:r>
            <a:r>
              <a:rPr kumimoji="1" lang="ja-JP" altLang="en-US" dirty="0"/>
              <a:t>への分裂片の質量数分布の二山から一山への変化に影響をもたらしていたと考えられます。</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36</a:t>
            </a:fld>
            <a:endParaRPr kumimoji="1" lang="ja-JP" altLang="en-US"/>
          </a:p>
        </p:txBody>
      </p:sp>
    </p:spTree>
    <p:extLst>
      <p:ext uri="{BB962C8B-B14F-4D97-AF65-F5344CB8AC3E}">
        <p14:creationId xmlns:p14="http://schemas.microsoft.com/office/powerpoint/2010/main" val="2249956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ja-JP" altLang="en-US" dirty="0"/>
              <a:t>今回は時間なくて言えませんが、マルチチャンスフィッション補正により、計算結果の再現性が</a:t>
            </a:r>
            <a:r>
              <a:rPr lang="ja-JP" altLang="en-US" dirty="0"/>
              <a:t>良くなる</a:t>
            </a:r>
            <a:endParaRPr kumimoji="1" lang="ja-JP" altLang="en-US" dirty="0"/>
          </a:p>
          <a:p>
            <a:pPr defTabSz="914277">
              <a:defRPr/>
            </a:pPr>
            <a:endParaRPr kumimoji="1" lang="en-US" altLang="ja-JP" dirty="0"/>
          </a:p>
          <a:p>
            <a:pPr defTabSz="914277">
              <a:defRPr/>
            </a:pPr>
            <a:endParaRPr kumimoji="1" lang="en-US" altLang="ja-JP" dirty="0"/>
          </a:p>
          <a:p>
            <a:pPr defTabSz="914277">
              <a:defRPr/>
            </a:pPr>
            <a:r>
              <a:rPr kumimoji="1" lang="en-US" altLang="ja-JP" dirty="0"/>
              <a:t>236U</a:t>
            </a:r>
            <a:r>
              <a:rPr kumimoji="1" lang="ja-JP" altLang="en-US" dirty="0"/>
              <a:t>系の</a:t>
            </a:r>
            <a:r>
              <a:rPr kumimoji="1" lang="en-US" altLang="ja-JP" dirty="0"/>
              <a:t>TKE</a:t>
            </a:r>
            <a:r>
              <a:rPr kumimoji="1" lang="ja-JP" altLang="en-US" dirty="0"/>
              <a:t>の計算結果はこの図のようになりました。横軸が入射中性子エネルギー、左の縦軸は</a:t>
            </a:r>
            <a:r>
              <a:rPr kumimoji="1" lang="en-US" altLang="ja-JP" dirty="0"/>
              <a:t>TKE</a:t>
            </a:r>
            <a:r>
              <a:rPr kumimoji="1" lang="ja-JP" altLang="en-US" dirty="0"/>
              <a:t>です。赤のドットは実験データ、灰色の線は前回結果である、</a:t>
            </a:r>
            <a:r>
              <a:rPr lang="en-US" altLang="ja-JP" dirty="0">
                <a:latin typeface="ＭＳ Ｐゴシック" panose="020B0600070205080204" pitchFamily="50" charset="-128"/>
                <a:ea typeface="ＭＳ Ｐゴシック" panose="020B0600070205080204" pitchFamily="50" charset="-128"/>
              </a:rPr>
              <a:t>TALYS-1.92</a:t>
            </a:r>
            <a:r>
              <a:rPr lang="ja-JP" altLang="en-US" dirty="0">
                <a:latin typeface="ＭＳ Ｐゴシック" panose="020B0600070205080204" pitchFamily="50" charset="-128"/>
                <a:ea typeface="ＭＳ Ｐゴシック" panose="020B0600070205080204" pitchFamily="50" charset="-128"/>
              </a:rPr>
              <a:t>と</a:t>
            </a:r>
            <a:r>
              <a:rPr lang="en-US" altLang="ja-JP" dirty="0">
                <a:latin typeface="ＭＳ Ｐゴシック" panose="020B0600070205080204" pitchFamily="50" charset="-128"/>
                <a:ea typeface="ＭＳ Ｐゴシック" panose="020B0600070205080204" pitchFamily="50" charset="-128"/>
              </a:rPr>
              <a:t>viola</a:t>
            </a:r>
            <a:r>
              <a:rPr lang="ja-JP" altLang="en-US" dirty="0">
                <a:latin typeface="ＭＳ Ｐゴシック" panose="020B0600070205080204" pitchFamily="50" charset="-128"/>
                <a:ea typeface="ＭＳ Ｐゴシック" panose="020B0600070205080204" pitchFamily="50" charset="-128"/>
              </a:rPr>
              <a:t>の系統式をもとにマルチチャンスフィッション補正を行った</a:t>
            </a:r>
            <a:r>
              <a:rPr kumimoji="1" lang="ja-JP" altLang="en-US" dirty="0"/>
              <a:t>計算結果、緑の線がマルチチャンスフィッションを考慮しない計算結果、青の線はこの計算結果を基に今回のマルチチャンスフィッション補正を行った結果です。</a:t>
            </a:r>
            <a:endParaRPr kumimoji="1" lang="en-US" altLang="ja-JP" dirty="0"/>
          </a:p>
          <a:p>
            <a:pPr defTabSz="914277">
              <a:defRPr/>
            </a:pP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の絶対値、</a:t>
            </a:r>
            <a:r>
              <a:rPr kumimoji="1" lang="ja-JP" altLang="en-US" dirty="0"/>
              <a:t>右下がりのグラフとなる</a:t>
            </a:r>
            <a:r>
              <a:rPr lang="ja-JP" altLang="en-US" dirty="0">
                <a:latin typeface="ＭＳ Ｐゴシック" panose="020B0600070205080204" pitchFamily="50" charset="-128"/>
                <a:ea typeface="ＭＳ Ｐゴシック" panose="020B0600070205080204" pitchFamily="50" charset="-128"/>
              </a:rPr>
              <a:t>入射中性子エネルギー依存性ともに、実験データと良く一致しました。さらに、</a:t>
            </a:r>
            <a:r>
              <a:rPr kumimoji="1" lang="ja-JP" altLang="en-US" dirty="0"/>
              <a:t>マルチチャンスフィッション補正により、計算結果のグラフの傾きが緩やかとなり、実験データと似た傾きになることが分かりました。（スライドショー）また今、図で示したところで、特に、</a:t>
            </a:r>
            <a:r>
              <a:rPr lang="ja-JP" altLang="en-US" dirty="0">
                <a:latin typeface="ＭＳ Ｐゴシック" panose="020B0600070205080204" pitchFamily="50" charset="-128"/>
                <a:ea typeface="ＭＳ Ｐゴシック" panose="020B0600070205080204" pitchFamily="50" charset="-128"/>
              </a:rPr>
              <a:t>ファーストチャンスフィッション以降で再現性が改善しました。</a:t>
            </a:r>
            <a:endParaRPr kumimoji="1" lang="en-US" altLang="ja-JP" dirty="0"/>
          </a:p>
          <a:p>
            <a:pPr defTabSz="914277">
              <a:defRPr/>
            </a:pPr>
            <a:endParaRPr kumimoji="1" lang="en-US" altLang="ja-JP" dirty="0"/>
          </a:p>
          <a:p>
            <a:pPr defTabSz="914277">
              <a:defRPr/>
            </a:pPr>
            <a:endParaRPr kumimoji="1" lang="en-US" altLang="ja-JP" dirty="0"/>
          </a:p>
          <a:p>
            <a:pPr defTabSz="914277">
              <a:defRPr/>
            </a:pPr>
            <a:r>
              <a:rPr kumimoji="1" lang="ja-JP" altLang="en-US" dirty="0"/>
              <a:t>我々の計算は、同じ励起エネルギーとなるように中性子分離エネルギーを引いてプロットしています。</a:t>
            </a:r>
            <a:endParaRPr kumimoji="1" lang="en-US" altLang="ja-JP" dirty="0"/>
          </a:p>
          <a:p>
            <a:pPr defTabSz="914277">
              <a:defRPr/>
            </a:pPr>
            <a:endParaRPr kumimoji="1" lang="en-US" altLang="ja-JP" dirty="0"/>
          </a:p>
          <a:p>
            <a:pPr defTabSz="914277">
              <a:defRPr/>
            </a:pPr>
            <a:r>
              <a:rPr kumimoji="1" lang="en-US" altLang="ja-JP" dirty="0"/>
              <a:t>240Pu</a:t>
            </a:r>
            <a:r>
              <a:rPr kumimoji="1" lang="ja-JP" altLang="en-US" dirty="0"/>
              <a:t>系の</a:t>
            </a:r>
            <a:r>
              <a:rPr kumimoji="1" lang="en-US" altLang="ja-JP" dirty="0"/>
              <a:t>TKE</a:t>
            </a:r>
            <a:r>
              <a:rPr kumimoji="1" lang="ja-JP" altLang="en-US" dirty="0"/>
              <a:t>の計算結果はこの図のようになりました。横軸が入射中性子エネルギー、左の縦軸は</a:t>
            </a:r>
            <a:r>
              <a:rPr kumimoji="1" lang="en-US" altLang="ja-JP" dirty="0"/>
              <a:t>TKE</a:t>
            </a:r>
            <a:r>
              <a:rPr kumimoji="1" lang="ja-JP" altLang="en-US" dirty="0"/>
              <a:t>です。赤のドットは実験データ、灰色の線は前回結果である、</a:t>
            </a:r>
            <a:r>
              <a:rPr lang="en-US" altLang="ja-JP" dirty="0">
                <a:latin typeface="ＭＳ Ｐゴシック" panose="020B0600070205080204" pitchFamily="50" charset="-128"/>
                <a:ea typeface="ＭＳ Ｐゴシック" panose="020B0600070205080204" pitchFamily="50" charset="-128"/>
              </a:rPr>
              <a:t>TALYS-1.92</a:t>
            </a:r>
            <a:r>
              <a:rPr lang="ja-JP" altLang="en-US" dirty="0">
                <a:latin typeface="ＭＳ Ｐゴシック" panose="020B0600070205080204" pitchFamily="50" charset="-128"/>
                <a:ea typeface="ＭＳ Ｐゴシック" panose="020B0600070205080204" pitchFamily="50" charset="-128"/>
              </a:rPr>
              <a:t>と</a:t>
            </a:r>
            <a:r>
              <a:rPr lang="en-US" altLang="ja-JP" dirty="0">
                <a:latin typeface="ＭＳ Ｐゴシック" panose="020B0600070205080204" pitchFamily="50" charset="-128"/>
                <a:ea typeface="ＭＳ Ｐゴシック" panose="020B0600070205080204" pitchFamily="50" charset="-128"/>
              </a:rPr>
              <a:t>viola</a:t>
            </a:r>
            <a:r>
              <a:rPr lang="ja-JP" altLang="en-US" dirty="0">
                <a:latin typeface="ＭＳ Ｐゴシック" panose="020B0600070205080204" pitchFamily="50" charset="-128"/>
                <a:ea typeface="ＭＳ Ｐゴシック" panose="020B0600070205080204" pitchFamily="50" charset="-128"/>
              </a:rPr>
              <a:t>の系統式をもとにマルチチャンスフィッション補正を行った</a:t>
            </a:r>
            <a:r>
              <a:rPr kumimoji="1" lang="ja-JP" altLang="en-US" dirty="0"/>
              <a:t>計算結果、緑の線がマルチチャンスフィッションを考慮しない計算結果、青の線はこの計算結果を基に今回のマルチチャンスフィッション補正を行った結果です。</a:t>
            </a:r>
            <a:endParaRPr kumimoji="1" lang="en-US" altLang="ja-JP" dirty="0"/>
          </a:p>
          <a:p>
            <a:pPr defTabSz="914277">
              <a:defRPr/>
            </a:pP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の絶対値、</a:t>
            </a:r>
            <a:r>
              <a:rPr kumimoji="1" lang="ja-JP" altLang="en-US" dirty="0"/>
              <a:t>右下がりのグラフとなる</a:t>
            </a:r>
            <a:r>
              <a:rPr lang="ja-JP" altLang="en-US" dirty="0">
                <a:latin typeface="ＭＳ Ｐゴシック" panose="020B0600070205080204" pitchFamily="50" charset="-128"/>
                <a:ea typeface="ＭＳ Ｐゴシック" panose="020B0600070205080204" pitchFamily="50" charset="-128"/>
              </a:rPr>
              <a:t>入射中性子エネルギー依存性ともに、実験データと良く一致しました。さらに、</a:t>
            </a:r>
            <a:r>
              <a:rPr kumimoji="1" lang="ja-JP" altLang="en-US" dirty="0"/>
              <a:t>マルチチャンスフィッション補正により、計算結果のグラフの傾きが緩やかとなり、実験データと似た傾きになることが分かりました。（スライドショー）ただし、今、図で示したところで、前回結果の比較で、特に、</a:t>
            </a:r>
            <a:r>
              <a:rPr lang="ja-JP" altLang="en-US" dirty="0">
                <a:latin typeface="ＭＳ Ｐゴシック" panose="020B0600070205080204" pitchFamily="50" charset="-128"/>
                <a:ea typeface="ＭＳ Ｐゴシック" panose="020B0600070205080204" pitchFamily="50" charset="-128"/>
              </a:rPr>
              <a:t>ファーストチャンスフィッションのバンプ構造が発生しました。</a:t>
            </a:r>
            <a:endParaRPr kumimoji="1" lang="en-US" altLang="ja-JP" dirty="0"/>
          </a:p>
          <a:p>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質問で絶対値がずれているではないかと指摘されたら、</a:t>
            </a:r>
            <a:r>
              <a:rPr lang="en-US" altLang="ja-JP" dirty="0">
                <a:latin typeface="ＭＳ Ｐゴシック" panose="020B0600070205080204" pitchFamily="50" charset="-128"/>
                <a:ea typeface="ＭＳ Ｐゴシック" panose="020B0600070205080204" pitchFamily="50" charset="-128"/>
              </a:rPr>
              <a:t>2MeV/176MeV=1.1%</a:t>
            </a:r>
            <a:r>
              <a:rPr lang="ja-JP" altLang="en-US" dirty="0">
                <a:latin typeface="ＭＳ Ｐゴシック" panose="020B0600070205080204" pitchFamily="50" charset="-128"/>
                <a:ea typeface="ＭＳ Ｐゴシック" panose="020B0600070205080204" pitchFamily="50" charset="-128"/>
              </a:rPr>
              <a:t>の誤差であり、相当精度がいいと主張する。</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37</a:t>
            </a:fld>
            <a:endParaRPr kumimoji="1" lang="ja-JP" altLang="en-US"/>
          </a:p>
        </p:txBody>
      </p:sp>
    </p:spTree>
    <p:extLst>
      <p:ext uri="{BB962C8B-B14F-4D97-AF65-F5344CB8AC3E}">
        <p14:creationId xmlns:p14="http://schemas.microsoft.com/office/powerpoint/2010/main" val="60683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それ</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では、励起エネルギーを固定し、複合核の質量数、中性子数を変化させた時、ウランの</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TKE</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はどのような変化となるのでしょうか。その考察のひとつに、</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Viola</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の系統式があります。</a:t>
            </a:r>
            <a:r>
              <a:rPr kumimoji="1" lang="en-US" altLang="ja-JP" dirty="0">
                <a:latin typeface="ＭＳ Ｐゴシック" panose="020B0600070205080204" pitchFamily="50" charset="-128"/>
                <a:ea typeface="ＭＳ Ｐゴシック" panose="020B0600070205080204" pitchFamily="50" charset="-128"/>
              </a:rPr>
              <a:t>Viola</a:t>
            </a:r>
            <a:r>
              <a:rPr kumimoji="1" lang="ja-JP" altLang="en-US" dirty="0">
                <a:latin typeface="ＭＳ Ｐゴシック" panose="020B0600070205080204" pitchFamily="50" charset="-128"/>
                <a:ea typeface="ＭＳ Ｐゴシック" panose="020B0600070205080204" pitchFamily="50" charset="-128"/>
              </a:rPr>
              <a:t>の系統式は、複合核を球形とみなした時の半径を基に</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を計算しており、この式の通りとなります。その計算結果がこの図であり、中性子数増加に伴い、</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は、</a:t>
            </a:r>
            <a:r>
              <a:rPr kumimoji="1" lang="ja-JP" altLang="en-US" dirty="0">
                <a:solidFill>
                  <a:srgbClr val="FF0000"/>
                </a:solidFill>
                <a:latin typeface="ＭＳ Ｐゴシック" panose="020B0600070205080204" pitchFamily="50" charset="-128"/>
                <a:ea typeface="ＭＳ Ｐゴシック" panose="020B0600070205080204" pitchFamily="50" charset="-128"/>
              </a:rPr>
              <a:t>１</a:t>
            </a:r>
            <a:r>
              <a:rPr lang="en-US" altLang="ja-JP" sz="1200" dirty="0">
                <a:solidFill>
                  <a:srgbClr val="FF0000"/>
                </a:solidFill>
              </a:rPr>
              <a:t>/A</a:t>
            </a:r>
            <a:r>
              <a:rPr lang="en-US" altLang="ja-JP" sz="1200" baseline="30000" dirty="0">
                <a:solidFill>
                  <a:srgbClr val="FF0000"/>
                </a:solidFill>
              </a:rPr>
              <a:t>1/3</a:t>
            </a:r>
            <a:r>
              <a:rPr lang="ja-JP" altLang="en-US" sz="1200" dirty="0">
                <a:solidFill>
                  <a:srgbClr val="FF0000"/>
                </a:solidFill>
              </a:rPr>
              <a:t>に従って、</a:t>
            </a:r>
            <a:r>
              <a:rPr kumimoji="1" lang="ja-JP" altLang="en-US" dirty="0">
                <a:latin typeface="ＭＳ Ｐゴシック" panose="020B0600070205080204" pitchFamily="50" charset="-128"/>
                <a:ea typeface="ＭＳ Ｐゴシック" panose="020B0600070205080204" pitchFamily="50" charset="-128"/>
              </a:rPr>
              <a:t>減少することが分かります。</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それでは、</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4</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次元ランジュバン計算では</a:t>
            </a:r>
            <a:r>
              <a:rPr kumimoji="1" lang="ja-JP" altLang="en-US" dirty="0" err="1">
                <a:solidFill>
                  <a:prstClr val="black"/>
                </a:solidFill>
                <a:latin typeface="ＭＳ Ｐゴシック" panose="020B0600070205080204" pitchFamily="50" charset="-128"/>
                <a:ea typeface="ＭＳ Ｐゴシック" panose="020B0600070205080204" pitchFamily="50" charset="-128"/>
              </a:rPr>
              <a:t>、</a:t>
            </a:r>
            <a:r>
              <a:rPr kumimoji="1" lang="ja-JP" altLang="en-US" dirty="0">
                <a:solidFill>
                  <a:prstClr val="black"/>
                </a:solidFill>
                <a:latin typeface="ＭＳ Ｐゴシック" panose="020B0600070205080204" pitchFamily="50" charset="-128"/>
                <a:ea typeface="ＭＳ Ｐゴシック" panose="020B0600070205080204" pitchFamily="50" charset="-128"/>
              </a:rPr>
              <a:t>ウランの</a:t>
            </a:r>
            <a:r>
              <a:rPr kumimoji="1" lang="en-US" altLang="ja-JP" dirty="0">
                <a:solidFill>
                  <a:prstClr val="black"/>
                </a:solidFill>
                <a:latin typeface="ＭＳ Ｐゴシック" panose="020B0600070205080204" pitchFamily="50" charset="-128"/>
                <a:ea typeface="ＭＳ Ｐゴシック" panose="020B0600070205080204" pitchFamily="50" charset="-128"/>
              </a:rPr>
              <a:t>TKE</a:t>
            </a:r>
            <a:r>
              <a:rPr kumimoji="1" lang="ja-JP" altLang="en-US" dirty="0">
                <a:solidFill>
                  <a:prstClr val="black"/>
                </a:solidFill>
                <a:latin typeface="ＭＳ Ｐゴシック" panose="020B0600070205080204" pitchFamily="50" charset="-128"/>
                <a:ea typeface="ＭＳ Ｐゴシック" panose="020B0600070205080204" pitchFamily="50" charset="-128"/>
              </a:rPr>
              <a:t>の変化はどう変化するのでしょうか。</a:t>
            </a:r>
            <a:r>
              <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本研究では、</a:t>
            </a:r>
            <a:r>
              <a:rPr kumimoji="1" lang="ja-JP" altLang="en-US" sz="1200" dirty="0">
                <a:solidFill>
                  <a:prstClr val="black"/>
                </a:solidFill>
                <a:highlight>
                  <a:srgbClr val="FFFF00"/>
                </a:highlight>
                <a:latin typeface="ＭＳ Ｐゴシック" panose="020B0600070205080204" pitchFamily="50" charset="-128"/>
                <a:ea typeface="ＭＳ Ｐゴシック" panose="020B0600070205080204" pitchFamily="50" charset="-128"/>
              </a:rPr>
              <a:t>励起エネルギーは固定し、</a:t>
            </a:r>
            <a:r>
              <a:rPr kumimoji="1" lang="ja-JP" altLang="en-US" sz="1200" dirty="0">
                <a:solidFill>
                  <a:schemeClr val="tx1"/>
                </a:solidFill>
                <a:latin typeface="ＭＳ Ｐゴシック" panose="020B0600070205080204" pitchFamily="50" charset="-128"/>
                <a:ea typeface="ＭＳ Ｐゴシック" panose="020B0600070205080204" pitchFamily="50" charset="-128"/>
              </a:rPr>
              <a:t>複合核ウラン領域で中性子数を変化させた時、</a:t>
            </a:r>
            <a:r>
              <a:rPr kumimoji="1" lang="en-US" altLang="ja-JP" sz="1200" dirty="0">
                <a:solidFill>
                  <a:schemeClr val="tx1"/>
                </a:solidFill>
                <a:latin typeface="ＭＳ Ｐゴシック" panose="020B0600070205080204" pitchFamily="50" charset="-128"/>
                <a:ea typeface="ＭＳ Ｐゴシック" panose="020B0600070205080204" pitchFamily="50" charset="-128"/>
              </a:rPr>
              <a:t>TKE</a:t>
            </a:r>
            <a:r>
              <a:rPr kumimoji="1" lang="ja-JP" altLang="en-US" sz="1200" dirty="0">
                <a:solidFill>
                  <a:schemeClr val="tx1"/>
                </a:solidFill>
                <a:latin typeface="ＭＳ Ｐゴシック" panose="020B0600070205080204" pitchFamily="50" charset="-128"/>
                <a:ea typeface="ＭＳ Ｐゴシック" panose="020B0600070205080204" pitchFamily="50" charset="-128"/>
              </a:rPr>
              <a:t>はどのように変化するのかを探りました。</a:t>
            </a:r>
          </a:p>
          <a:p>
            <a:pPr marL="0" marR="0" lvl="0" indent="0" algn="l" defTabSz="903793" rtl="0" eaLnBrk="1" fontAlgn="auto" latinLnBrk="0" hangingPunct="1">
              <a:lnSpc>
                <a:spcPct val="100000"/>
              </a:lnSpc>
              <a:spcBef>
                <a:spcPts val="0"/>
              </a:spcBef>
              <a:spcAft>
                <a:spcPts val="0"/>
              </a:spcAft>
              <a:buClrTx/>
              <a:buSzTx/>
              <a:buFontTx/>
              <a:buNone/>
              <a:tabLst/>
              <a:defRPr/>
            </a:pPr>
            <a:endParaRPr kumimoji="1" lang="en-US" altLang="ja-JP" dirty="0">
              <a:solidFill>
                <a:prstClr val="black"/>
              </a:solidFill>
              <a:latin typeface="ＭＳ Ｐゴシック" panose="020B0600070205080204" pitchFamily="50" charset="-128"/>
              <a:ea typeface="ＭＳ Ｐゴシック" panose="020B0600070205080204" pitchFamily="50" charset="-128"/>
            </a:endParaRP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6</a:t>
            </a:fld>
            <a:endParaRPr kumimoji="1" lang="ja-JP" altLang="en-US"/>
          </a:p>
        </p:txBody>
      </p:sp>
    </p:spTree>
    <p:extLst>
      <p:ext uri="{BB962C8B-B14F-4D97-AF65-F5344CB8AC3E}">
        <p14:creationId xmlns:p14="http://schemas.microsoft.com/office/powerpoint/2010/main" val="26975595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dirty="0">
                    <a:latin typeface="メイリオ" panose="020B0604030504040204" pitchFamily="50" charset="-128"/>
                    <a:ea typeface="メイリオ" panose="020B0604030504040204" pitchFamily="50" charset="-128"/>
                  </a:rPr>
                  <a:t>結論です・・・・・・。・・・・・と</a:t>
                </a:r>
                <a:r>
                  <a:rPr kumimoji="1" lang="ja-JP" altLang="en-US" sz="1200" dirty="0">
                    <a:latin typeface="メイリオ" panose="020B0604030504040204" pitchFamily="50" charset="-128"/>
                    <a:ea typeface="メイリオ" panose="020B0604030504040204" pitchFamily="50" charset="-128"/>
                  </a:rPr>
                  <a:t>考えています。</a:t>
                </a:r>
              </a:p>
              <a:p>
                <a:pPr marL="0" indent="0">
                  <a:buFont typeface="Arial" panose="020B0604020202020204" pitchFamily="34" charset="0"/>
                  <a:buNone/>
                </a:pPr>
                <a:endParaRPr kumimoji="1" lang="en-US" altLang="ja-JP" sz="12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mc:Choice>
        <mc:Fallback xmlns="">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ja-JP" altLang="en-US" dirty="0">
                    <a:latin typeface="メイリオ" panose="020B0604030504040204" pitchFamily="50" charset="-128"/>
                    <a:ea typeface="メイリオ" panose="020B0604030504040204" pitchFamily="50" charset="-128"/>
                  </a:rPr>
                  <a:t>結論です。</a:t>
                </a:r>
                <a:r>
                  <a:rPr kumimoji="1" lang="ja-JP" altLang="en-US" sz="1200" dirty="0">
                    <a:latin typeface="メイリオ" panose="020B0604030504040204" pitchFamily="50" charset="-128"/>
                    <a:ea typeface="メイリオ" panose="020B0604030504040204" pitchFamily="50" charset="-128"/>
                  </a:rPr>
                  <a:t>東工大</a:t>
                </a:r>
                <a:r>
                  <a:rPr kumimoji="1" lang="en-US" altLang="ja-JP" sz="1200" dirty="0">
                    <a:latin typeface="メイリオ" panose="020B0604030504040204" pitchFamily="50" charset="-128"/>
                    <a:ea typeface="メイリオ" panose="020B0604030504040204" pitchFamily="50" charset="-128"/>
                  </a:rPr>
                  <a:t>4</a:t>
                </a:r>
                <a:r>
                  <a:rPr kumimoji="1" lang="ja-JP" altLang="en-US" sz="1200" dirty="0">
                    <a:latin typeface="メイリオ" panose="020B0604030504040204" pitchFamily="50" charset="-128"/>
                    <a:ea typeface="メイリオ" panose="020B0604030504040204" pitchFamily="50" charset="-128"/>
                  </a:rPr>
                  <a:t>次元ランジュバン模型において、パラメータ </a:t>
                </a:r>
                <a:r>
                  <a:rPr kumimoji="1" lang="en-US" altLang="ja-JP" sz="1200" i="0">
                    <a:latin typeface="Cambria Math" panose="02040503050406030204" pitchFamily="18" charset="0"/>
                    <a:ea typeface="Cambria Math" panose="02040503050406030204" pitchFamily="18" charset="0"/>
                  </a:rPr>
                  <a:t>ℏ</a:t>
                </a:r>
                <a:r>
                  <a:rPr kumimoji="1" lang="ja-JP" altLang="en-US" sz="1200" i="0">
                    <a:latin typeface="Cambria Math" panose="02040503050406030204" pitchFamily="18" charset="0"/>
                    <a:ea typeface="Cambria Math" panose="02040503050406030204" pitchFamily="18" charset="0"/>
                  </a:rPr>
                  <a:t>𝜔</a:t>
                </a:r>
                <a:r>
                  <a:rPr kumimoji="1" lang="en-US" altLang="ja-JP" sz="12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の導入、殻補正での</a:t>
                </a:r>
                <a:r>
                  <a:rPr lang="en-US" altLang="ja-JP" sz="1200" u="none" dirty="0" err="1">
                    <a:latin typeface="メイリオ" panose="020B0604030504040204" pitchFamily="50" charset="-128"/>
                    <a:ea typeface="メイリオ" panose="020B0604030504040204" pitchFamily="50" charset="-128"/>
                  </a:rPr>
                  <a:t>Ivanyuk</a:t>
                </a:r>
                <a:r>
                  <a:rPr lang="ja-JP" altLang="en-US" sz="1200" u="none" dirty="0">
                    <a:latin typeface="メイリオ" panose="020B0604030504040204" pitchFamily="50" charset="-128"/>
                    <a:ea typeface="メイリオ" panose="020B0604030504040204" pitchFamily="50" charset="-128"/>
                  </a:rPr>
                  <a:t>法の導入、ネックパラメータ </a:t>
                </a:r>
                <a:r>
                  <a:rPr lang="en-US" altLang="ja-JP" sz="1200" u="none" dirty="0">
                    <a:latin typeface="メイリオ" panose="020B0604030504040204" pitchFamily="50" charset="-128"/>
                    <a:ea typeface="メイリオ" panose="020B0604030504040204" pitchFamily="50" charset="-128"/>
                  </a:rPr>
                  <a:t>ε</a:t>
                </a:r>
                <a:r>
                  <a:rPr lang="ja-JP" altLang="en-US" sz="1200" u="none" dirty="0">
                    <a:latin typeface="メイリオ" panose="020B0604030504040204" pitchFamily="50" charset="-128"/>
                    <a:ea typeface="メイリオ" panose="020B0604030504040204" pitchFamily="50" charset="-128"/>
                  </a:rPr>
                  <a:t> の最適化、マルチチャンスフィッションの考慮、といった</a:t>
                </a:r>
                <a:r>
                  <a:rPr kumimoji="1" lang="ja-JP" altLang="en-US" sz="1200" dirty="0">
                    <a:latin typeface="メイリオ" panose="020B0604030504040204" pitchFamily="50" charset="-128"/>
                    <a:ea typeface="メイリオ" panose="020B0604030504040204" pitchFamily="50" charset="-128"/>
                  </a:rPr>
                  <a:t>改良を行いました。複合核</a:t>
                </a:r>
                <a:r>
                  <a:rPr kumimoji="1" lang="en-US" altLang="ja-JP" sz="1200" baseline="30000" dirty="0">
                    <a:latin typeface="メイリオ" panose="020B0604030504040204" pitchFamily="50" charset="-128"/>
                    <a:ea typeface="メイリオ" panose="020B0604030504040204" pitchFamily="50" charset="-128"/>
                  </a:rPr>
                  <a:t>236</a:t>
                </a:r>
                <a:r>
                  <a:rPr kumimoji="1" lang="en-US" altLang="ja-JP" sz="1200" dirty="0">
                    <a:latin typeface="メイリオ" panose="020B0604030504040204" pitchFamily="50" charset="-128"/>
                    <a:ea typeface="メイリオ" panose="020B0604030504040204" pitchFamily="50" charset="-128"/>
                  </a:rPr>
                  <a:t>U</a:t>
                </a:r>
                <a:r>
                  <a:rPr kumimoji="1" lang="ja-JP" altLang="en-US" sz="1200" dirty="0">
                    <a:latin typeface="メイリオ" panose="020B0604030504040204" pitchFamily="50" charset="-128"/>
                    <a:ea typeface="メイリオ" panose="020B0604030504040204" pitchFamily="50" charset="-128"/>
                  </a:rPr>
                  <a:t>、</a:t>
                </a:r>
                <a:r>
                  <a:rPr kumimoji="1" lang="en-US" altLang="ja-JP" sz="1200" baseline="30000" dirty="0">
                    <a:latin typeface="メイリオ" panose="020B0604030504040204" pitchFamily="50" charset="-128"/>
                    <a:ea typeface="メイリオ" panose="020B0604030504040204" pitchFamily="50" charset="-128"/>
                  </a:rPr>
                  <a:t>240</a:t>
                </a:r>
                <a:r>
                  <a:rPr kumimoji="1" lang="en-US" altLang="ja-JP" sz="1200" dirty="0">
                    <a:latin typeface="メイリオ" panose="020B0604030504040204" pitchFamily="50" charset="-128"/>
                    <a:ea typeface="メイリオ" panose="020B0604030504040204" pitchFamily="50" charset="-128"/>
                  </a:rPr>
                  <a:t>Pu</a:t>
                </a:r>
                <a:r>
                  <a:rPr kumimoji="1" lang="ja-JP" altLang="en-US" sz="1200" dirty="0">
                    <a:latin typeface="メイリオ" panose="020B0604030504040204" pitchFamily="50" charset="-128"/>
                    <a:ea typeface="メイリオ" panose="020B0604030504040204" pitchFamily="50" charset="-128"/>
                  </a:rPr>
                  <a:t>が分裂した際の、分裂片の</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や質量数分布の再現性が改善されました。データがない核種に対する予言能力が実用レベルまで高まりつつあります。</a:t>
                </a:r>
                <a:endParaRPr kumimoji="1" lang="en-US" altLang="ja-JP" sz="1200" dirty="0">
                  <a:latin typeface="メイリオ" panose="020B0604030504040204" pitchFamily="50" charset="-128"/>
                  <a:ea typeface="メイリオ" panose="020B0604030504040204" pitchFamily="50" charset="-128"/>
                </a:endParaRPr>
              </a:p>
              <a:p>
                <a:pPr defTabSz="903793">
                  <a:defRPr/>
                </a:pPr>
                <a:r>
                  <a:rPr lang="ja-JP" altLang="en-US" dirty="0">
                    <a:latin typeface="メイリオ" panose="020B0604030504040204" pitchFamily="50" charset="-128"/>
                    <a:ea typeface="メイリオ" panose="020B0604030504040204" pitchFamily="50" charset="-128"/>
                  </a:rPr>
                  <a:t>今後の展望として、他の核種でも東工大</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次元</a:t>
                </a:r>
                <a:r>
                  <a:rPr kumimoji="1" lang="ja-JP" altLang="en-US" sz="1200" dirty="0">
                    <a:solidFill>
                      <a:schemeClr val="bg1"/>
                    </a:solidFill>
                    <a:latin typeface="メイリオ" panose="020B0604030504040204" pitchFamily="50" charset="-128"/>
                    <a:ea typeface="メイリオ" panose="020B0604030504040204" pitchFamily="50" charset="-128"/>
                  </a:rPr>
                  <a:t>ランジュバン</a:t>
                </a:r>
                <a:r>
                  <a:rPr lang="ja-JP" altLang="en-US" dirty="0">
                    <a:latin typeface="メイリオ" panose="020B0604030504040204" pitchFamily="50" charset="-128"/>
                    <a:ea typeface="メイリオ" panose="020B0604030504040204" pitchFamily="50" charset="-128"/>
                  </a:rPr>
                  <a:t>模型を適応し、</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や質量数分布の再現行うことを考えています。　</a:t>
                </a:r>
              </a:p>
              <a:p>
                <a:endParaRPr lang="en-US" altLang="ja-JP" dirty="0">
                  <a:latin typeface="メイリオ" panose="020B0604030504040204" pitchFamily="50" charset="-128"/>
                  <a:ea typeface="メイリオ" panose="020B0604030504040204" pitchFamily="50" charset="-128"/>
                </a:endParaRPr>
              </a:p>
            </p:txBody>
          </p:sp>
        </mc:Fallback>
      </mc:AlternateContent>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39</a:t>
            </a:fld>
            <a:endParaRPr kumimoji="1" lang="ja-JP" altLang="en-US"/>
          </a:p>
        </p:txBody>
      </p:sp>
    </p:spTree>
    <p:extLst>
      <p:ext uri="{BB962C8B-B14F-4D97-AF65-F5344CB8AC3E}">
        <p14:creationId xmlns:p14="http://schemas.microsoft.com/office/powerpoint/2010/main" val="6713888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dirty="0">
                    <a:latin typeface="メイリオ" panose="020B0604030504040204" pitchFamily="50" charset="-128"/>
                    <a:ea typeface="メイリオ" panose="020B0604030504040204" pitchFamily="50" charset="-128"/>
                  </a:rPr>
                  <a:t>結論です・・・・・・。・・・・・と</a:t>
                </a:r>
                <a:r>
                  <a:rPr kumimoji="1" lang="ja-JP" altLang="en-US" sz="1200" dirty="0">
                    <a:latin typeface="メイリオ" panose="020B0604030504040204" pitchFamily="50" charset="-128"/>
                    <a:ea typeface="メイリオ" panose="020B0604030504040204" pitchFamily="50" charset="-128"/>
                  </a:rPr>
                  <a:t>考えています。</a:t>
                </a:r>
              </a:p>
              <a:p>
                <a:pPr marL="0" indent="0">
                  <a:buFont typeface="Arial" panose="020B0604020202020204" pitchFamily="34" charset="0"/>
                  <a:buNone/>
                </a:pPr>
                <a:endParaRPr kumimoji="1" lang="en-US" altLang="ja-JP" sz="12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mc:Choice>
        <mc:Fallback xmlns="">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ja-JP" altLang="en-US" dirty="0">
                    <a:latin typeface="メイリオ" panose="020B0604030504040204" pitchFamily="50" charset="-128"/>
                    <a:ea typeface="メイリオ" panose="020B0604030504040204" pitchFamily="50" charset="-128"/>
                  </a:rPr>
                  <a:t>結論です。</a:t>
                </a:r>
                <a:r>
                  <a:rPr kumimoji="1" lang="ja-JP" altLang="en-US" sz="1200" dirty="0">
                    <a:latin typeface="メイリオ" panose="020B0604030504040204" pitchFamily="50" charset="-128"/>
                    <a:ea typeface="メイリオ" panose="020B0604030504040204" pitchFamily="50" charset="-128"/>
                  </a:rPr>
                  <a:t>東工大</a:t>
                </a:r>
                <a:r>
                  <a:rPr kumimoji="1" lang="en-US" altLang="ja-JP" sz="1200" dirty="0">
                    <a:latin typeface="メイリオ" panose="020B0604030504040204" pitchFamily="50" charset="-128"/>
                    <a:ea typeface="メイリオ" panose="020B0604030504040204" pitchFamily="50" charset="-128"/>
                  </a:rPr>
                  <a:t>4</a:t>
                </a:r>
                <a:r>
                  <a:rPr kumimoji="1" lang="ja-JP" altLang="en-US" sz="1200" dirty="0">
                    <a:latin typeface="メイリオ" panose="020B0604030504040204" pitchFamily="50" charset="-128"/>
                    <a:ea typeface="メイリオ" panose="020B0604030504040204" pitchFamily="50" charset="-128"/>
                  </a:rPr>
                  <a:t>次元ランジュバン模型において、パラメータ </a:t>
                </a:r>
                <a:r>
                  <a:rPr kumimoji="1" lang="en-US" altLang="ja-JP" sz="1200" i="0">
                    <a:latin typeface="Cambria Math" panose="02040503050406030204" pitchFamily="18" charset="0"/>
                    <a:ea typeface="Cambria Math" panose="02040503050406030204" pitchFamily="18" charset="0"/>
                  </a:rPr>
                  <a:t>ℏ</a:t>
                </a:r>
                <a:r>
                  <a:rPr kumimoji="1" lang="ja-JP" altLang="en-US" sz="1200" i="0">
                    <a:latin typeface="Cambria Math" panose="02040503050406030204" pitchFamily="18" charset="0"/>
                    <a:ea typeface="Cambria Math" panose="02040503050406030204" pitchFamily="18" charset="0"/>
                  </a:rPr>
                  <a:t>𝜔</a:t>
                </a:r>
                <a:r>
                  <a:rPr kumimoji="1" lang="en-US" altLang="ja-JP" sz="12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の導入、殻補正での</a:t>
                </a:r>
                <a:r>
                  <a:rPr lang="en-US" altLang="ja-JP" sz="1200" u="none" dirty="0" err="1">
                    <a:latin typeface="メイリオ" panose="020B0604030504040204" pitchFamily="50" charset="-128"/>
                    <a:ea typeface="メイリオ" panose="020B0604030504040204" pitchFamily="50" charset="-128"/>
                  </a:rPr>
                  <a:t>Ivanyuk</a:t>
                </a:r>
                <a:r>
                  <a:rPr lang="ja-JP" altLang="en-US" sz="1200" u="none" dirty="0">
                    <a:latin typeface="メイリオ" panose="020B0604030504040204" pitchFamily="50" charset="-128"/>
                    <a:ea typeface="メイリオ" panose="020B0604030504040204" pitchFamily="50" charset="-128"/>
                  </a:rPr>
                  <a:t>法の導入、ネックパラメータ </a:t>
                </a:r>
                <a:r>
                  <a:rPr lang="en-US" altLang="ja-JP" sz="1200" u="none" dirty="0">
                    <a:latin typeface="メイリオ" panose="020B0604030504040204" pitchFamily="50" charset="-128"/>
                    <a:ea typeface="メイリオ" panose="020B0604030504040204" pitchFamily="50" charset="-128"/>
                  </a:rPr>
                  <a:t>ε</a:t>
                </a:r>
                <a:r>
                  <a:rPr lang="ja-JP" altLang="en-US" sz="1200" u="none" dirty="0">
                    <a:latin typeface="メイリオ" panose="020B0604030504040204" pitchFamily="50" charset="-128"/>
                    <a:ea typeface="メイリオ" panose="020B0604030504040204" pitchFamily="50" charset="-128"/>
                  </a:rPr>
                  <a:t> の最適化、マルチチャンスフィッションの考慮、といった</a:t>
                </a:r>
                <a:r>
                  <a:rPr kumimoji="1" lang="ja-JP" altLang="en-US" sz="1200" dirty="0">
                    <a:latin typeface="メイリオ" panose="020B0604030504040204" pitchFamily="50" charset="-128"/>
                    <a:ea typeface="メイリオ" panose="020B0604030504040204" pitchFamily="50" charset="-128"/>
                  </a:rPr>
                  <a:t>改良を行いました。複合核</a:t>
                </a:r>
                <a:r>
                  <a:rPr kumimoji="1" lang="en-US" altLang="ja-JP" sz="1200" baseline="30000" dirty="0">
                    <a:latin typeface="メイリオ" panose="020B0604030504040204" pitchFamily="50" charset="-128"/>
                    <a:ea typeface="メイリオ" panose="020B0604030504040204" pitchFamily="50" charset="-128"/>
                  </a:rPr>
                  <a:t>236</a:t>
                </a:r>
                <a:r>
                  <a:rPr kumimoji="1" lang="en-US" altLang="ja-JP" sz="1200" dirty="0">
                    <a:latin typeface="メイリオ" panose="020B0604030504040204" pitchFamily="50" charset="-128"/>
                    <a:ea typeface="メイリオ" panose="020B0604030504040204" pitchFamily="50" charset="-128"/>
                  </a:rPr>
                  <a:t>U</a:t>
                </a:r>
                <a:r>
                  <a:rPr kumimoji="1" lang="ja-JP" altLang="en-US" sz="1200" dirty="0">
                    <a:latin typeface="メイリオ" panose="020B0604030504040204" pitchFamily="50" charset="-128"/>
                    <a:ea typeface="メイリオ" panose="020B0604030504040204" pitchFamily="50" charset="-128"/>
                  </a:rPr>
                  <a:t>、</a:t>
                </a:r>
                <a:r>
                  <a:rPr kumimoji="1" lang="en-US" altLang="ja-JP" sz="1200" baseline="30000" dirty="0">
                    <a:latin typeface="メイリオ" panose="020B0604030504040204" pitchFamily="50" charset="-128"/>
                    <a:ea typeface="メイリオ" panose="020B0604030504040204" pitchFamily="50" charset="-128"/>
                  </a:rPr>
                  <a:t>240</a:t>
                </a:r>
                <a:r>
                  <a:rPr kumimoji="1" lang="en-US" altLang="ja-JP" sz="1200" dirty="0">
                    <a:latin typeface="メイリオ" panose="020B0604030504040204" pitchFamily="50" charset="-128"/>
                    <a:ea typeface="メイリオ" panose="020B0604030504040204" pitchFamily="50" charset="-128"/>
                  </a:rPr>
                  <a:t>Pu</a:t>
                </a:r>
                <a:r>
                  <a:rPr kumimoji="1" lang="ja-JP" altLang="en-US" sz="1200" dirty="0">
                    <a:latin typeface="メイリオ" panose="020B0604030504040204" pitchFamily="50" charset="-128"/>
                    <a:ea typeface="メイリオ" panose="020B0604030504040204" pitchFamily="50" charset="-128"/>
                  </a:rPr>
                  <a:t>が分裂した際の、分裂片の</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や質量数分布の再現性が改善されました。データがない核種に対する予言能力が実用レベルまで高まりつつあります。</a:t>
                </a:r>
                <a:endParaRPr kumimoji="1" lang="en-US" altLang="ja-JP" sz="1200" dirty="0">
                  <a:latin typeface="メイリオ" panose="020B0604030504040204" pitchFamily="50" charset="-128"/>
                  <a:ea typeface="メイリオ" panose="020B0604030504040204" pitchFamily="50" charset="-128"/>
                </a:endParaRPr>
              </a:p>
              <a:p>
                <a:pPr defTabSz="903793">
                  <a:defRPr/>
                </a:pPr>
                <a:r>
                  <a:rPr lang="ja-JP" altLang="en-US" dirty="0">
                    <a:latin typeface="メイリオ" panose="020B0604030504040204" pitchFamily="50" charset="-128"/>
                    <a:ea typeface="メイリオ" panose="020B0604030504040204" pitchFamily="50" charset="-128"/>
                  </a:rPr>
                  <a:t>今後の展望として、他の核種でも東工大</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次元</a:t>
                </a:r>
                <a:r>
                  <a:rPr kumimoji="1" lang="ja-JP" altLang="en-US" sz="1200" dirty="0">
                    <a:solidFill>
                      <a:schemeClr val="bg1"/>
                    </a:solidFill>
                    <a:latin typeface="メイリオ" panose="020B0604030504040204" pitchFamily="50" charset="-128"/>
                    <a:ea typeface="メイリオ" panose="020B0604030504040204" pitchFamily="50" charset="-128"/>
                  </a:rPr>
                  <a:t>ランジュバン</a:t>
                </a:r>
                <a:r>
                  <a:rPr lang="ja-JP" altLang="en-US" dirty="0">
                    <a:latin typeface="メイリオ" panose="020B0604030504040204" pitchFamily="50" charset="-128"/>
                    <a:ea typeface="メイリオ" panose="020B0604030504040204" pitchFamily="50" charset="-128"/>
                  </a:rPr>
                  <a:t>模型を適応し、</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や質量数分布の再現行うことを考えています。　</a:t>
                </a:r>
              </a:p>
              <a:p>
                <a:endParaRPr lang="en-US" altLang="ja-JP" dirty="0">
                  <a:latin typeface="メイリオ" panose="020B0604030504040204" pitchFamily="50" charset="-128"/>
                  <a:ea typeface="メイリオ" panose="020B0604030504040204" pitchFamily="50" charset="-128"/>
                </a:endParaRPr>
              </a:p>
            </p:txBody>
          </p:sp>
        </mc:Fallback>
      </mc:AlternateContent>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40</a:t>
            </a:fld>
            <a:endParaRPr kumimoji="1" lang="ja-JP" altLang="en-US"/>
          </a:p>
        </p:txBody>
      </p:sp>
    </p:spTree>
    <p:extLst>
      <p:ext uri="{BB962C8B-B14F-4D97-AF65-F5344CB8AC3E}">
        <p14:creationId xmlns:p14="http://schemas.microsoft.com/office/powerpoint/2010/main" val="27988383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dirty="0">
                    <a:latin typeface="メイリオ" panose="020B0604030504040204" pitchFamily="50" charset="-128"/>
                    <a:ea typeface="メイリオ" panose="020B0604030504040204" pitchFamily="50" charset="-128"/>
                  </a:rPr>
                  <a:t>結論です・・・・・・。・・・・・と</a:t>
                </a:r>
                <a:r>
                  <a:rPr kumimoji="1" lang="ja-JP" altLang="en-US" sz="1200" dirty="0">
                    <a:latin typeface="メイリオ" panose="020B0604030504040204" pitchFamily="50" charset="-128"/>
                    <a:ea typeface="メイリオ" panose="020B0604030504040204" pitchFamily="50" charset="-128"/>
                  </a:rPr>
                  <a:t>考えています。</a:t>
                </a:r>
              </a:p>
              <a:p>
                <a:pPr marL="0" indent="0">
                  <a:buFont typeface="Arial" panose="020B0604020202020204" pitchFamily="34" charset="0"/>
                  <a:buNone/>
                </a:pPr>
                <a:endParaRPr kumimoji="1" lang="en-US" altLang="ja-JP" sz="12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mc:Choice>
        <mc:Fallback xmlns="">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ja-JP" altLang="en-US" dirty="0">
                    <a:latin typeface="メイリオ" panose="020B0604030504040204" pitchFamily="50" charset="-128"/>
                    <a:ea typeface="メイリオ" panose="020B0604030504040204" pitchFamily="50" charset="-128"/>
                  </a:rPr>
                  <a:t>結論です。</a:t>
                </a:r>
                <a:r>
                  <a:rPr kumimoji="1" lang="ja-JP" altLang="en-US" sz="1200" dirty="0">
                    <a:latin typeface="メイリオ" panose="020B0604030504040204" pitchFamily="50" charset="-128"/>
                    <a:ea typeface="メイリオ" panose="020B0604030504040204" pitchFamily="50" charset="-128"/>
                  </a:rPr>
                  <a:t>東工大</a:t>
                </a:r>
                <a:r>
                  <a:rPr kumimoji="1" lang="en-US" altLang="ja-JP" sz="1200" dirty="0">
                    <a:latin typeface="メイリオ" panose="020B0604030504040204" pitchFamily="50" charset="-128"/>
                    <a:ea typeface="メイリオ" panose="020B0604030504040204" pitchFamily="50" charset="-128"/>
                  </a:rPr>
                  <a:t>4</a:t>
                </a:r>
                <a:r>
                  <a:rPr kumimoji="1" lang="ja-JP" altLang="en-US" sz="1200" dirty="0">
                    <a:latin typeface="メイリオ" panose="020B0604030504040204" pitchFamily="50" charset="-128"/>
                    <a:ea typeface="メイリオ" panose="020B0604030504040204" pitchFamily="50" charset="-128"/>
                  </a:rPr>
                  <a:t>次元ランジュバン模型において、パラメータ </a:t>
                </a:r>
                <a:r>
                  <a:rPr kumimoji="1" lang="en-US" altLang="ja-JP" sz="1200" i="0">
                    <a:latin typeface="Cambria Math" panose="02040503050406030204" pitchFamily="18" charset="0"/>
                    <a:ea typeface="Cambria Math" panose="02040503050406030204" pitchFamily="18" charset="0"/>
                  </a:rPr>
                  <a:t>ℏ</a:t>
                </a:r>
                <a:r>
                  <a:rPr kumimoji="1" lang="ja-JP" altLang="en-US" sz="1200" i="0">
                    <a:latin typeface="Cambria Math" panose="02040503050406030204" pitchFamily="18" charset="0"/>
                    <a:ea typeface="Cambria Math" panose="02040503050406030204" pitchFamily="18" charset="0"/>
                  </a:rPr>
                  <a:t>𝜔</a:t>
                </a:r>
                <a:r>
                  <a:rPr kumimoji="1" lang="en-US" altLang="ja-JP" sz="12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の導入、殻補正での</a:t>
                </a:r>
                <a:r>
                  <a:rPr lang="en-US" altLang="ja-JP" sz="1200" u="none" dirty="0" err="1">
                    <a:latin typeface="メイリオ" panose="020B0604030504040204" pitchFamily="50" charset="-128"/>
                    <a:ea typeface="メイリオ" panose="020B0604030504040204" pitchFamily="50" charset="-128"/>
                  </a:rPr>
                  <a:t>Ivanyuk</a:t>
                </a:r>
                <a:r>
                  <a:rPr lang="ja-JP" altLang="en-US" sz="1200" u="none" dirty="0">
                    <a:latin typeface="メイリオ" panose="020B0604030504040204" pitchFamily="50" charset="-128"/>
                    <a:ea typeface="メイリオ" panose="020B0604030504040204" pitchFamily="50" charset="-128"/>
                  </a:rPr>
                  <a:t>法の導入、ネックパラメータ </a:t>
                </a:r>
                <a:r>
                  <a:rPr lang="en-US" altLang="ja-JP" sz="1200" u="none" dirty="0">
                    <a:latin typeface="メイリオ" panose="020B0604030504040204" pitchFamily="50" charset="-128"/>
                    <a:ea typeface="メイリオ" panose="020B0604030504040204" pitchFamily="50" charset="-128"/>
                  </a:rPr>
                  <a:t>ε</a:t>
                </a:r>
                <a:r>
                  <a:rPr lang="ja-JP" altLang="en-US" sz="1200" u="none" dirty="0">
                    <a:latin typeface="メイリオ" panose="020B0604030504040204" pitchFamily="50" charset="-128"/>
                    <a:ea typeface="メイリオ" panose="020B0604030504040204" pitchFamily="50" charset="-128"/>
                  </a:rPr>
                  <a:t> の最適化、マルチチャンスフィッションの考慮、といった</a:t>
                </a:r>
                <a:r>
                  <a:rPr kumimoji="1" lang="ja-JP" altLang="en-US" sz="1200" dirty="0">
                    <a:latin typeface="メイリオ" panose="020B0604030504040204" pitchFamily="50" charset="-128"/>
                    <a:ea typeface="メイリオ" panose="020B0604030504040204" pitchFamily="50" charset="-128"/>
                  </a:rPr>
                  <a:t>改良を行いました。複合核</a:t>
                </a:r>
                <a:r>
                  <a:rPr kumimoji="1" lang="en-US" altLang="ja-JP" sz="1200" baseline="30000" dirty="0">
                    <a:latin typeface="メイリオ" panose="020B0604030504040204" pitchFamily="50" charset="-128"/>
                    <a:ea typeface="メイリオ" panose="020B0604030504040204" pitchFamily="50" charset="-128"/>
                  </a:rPr>
                  <a:t>236</a:t>
                </a:r>
                <a:r>
                  <a:rPr kumimoji="1" lang="en-US" altLang="ja-JP" sz="1200" dirty="0">
                    <a:latin typeface="メイリオ" panose="020B0604030504040204" pitchFamily="50" charset="-128"/>
                    <a:ea typeface="メイリオ" panose="020B0604030504040204" pitchFamily="50" charset="-128"/>
                  </a:rPr>
                  <a:t>U</a:t>
                </a:r>
                <a:r>
                  <a:rPr kumimoji="1" lang="ja-JP" altLang="en-US" sz="1200" dirty="0">
                    <a:latin typeface="メイリオ" panose="020B0604030504040204" pitchFamily="50" charset="-128"/>
                    <a:ea typeface="メイリオ" panose="020B0604030504040204" pitchFamily="50" charset="-128"/>
                  </a:rPr>
                  <a:t>、</a:t>
                </a:r>
                <a:r>
                  <a:rPr kumimoji="1" lang="en-US" altLang="ja-JP" sz="1200" baseline="30000" dirty="0">
                    <a:latin typeface="メイリオ" panose="020B0604030504040204" pitchFamily="50" charset="-128"/>
                    <a:ea typeface="メイリオ" panose="020B0604030504040204" pitchFamily="50" charset="-128"/>
                  </a:rPr>
                  <a:t>240</a:t>
                </a:r>
                <a:r>
                  <a:rPr kumimoji="1" lang="en-US" altLang="ja-JP" sz="1200" dirty="0">
                    <a:latin typeface="メイリオ" panose="020B0604030504040204" pitchFamily="50" charset="-128"/>
                    <a:ea typeface="メイリオ" panose="020B0604030504040204" pitchFamily="50" charset="-128"/>
                  </a:rPr>
                  <a:t>Pu</a:t>
                </a:r>
                <a:r>
                  <a:rPr kumimoji="1" lang="ja-JP" altLang="en-US" sz="1200" dirty="0">
                    <a:latin typeface="メイリオ" panose="020B0604030504040204" pitchFamily="50" charset="-128"/>
                    <a:ea typeface="メイリオ" panose="020B0604030504040204" pitchFamily="50" charset="-128"/>
                  </a:rPr>
                  <a:t>が分裂した際の、分裂片の</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や質量数分布の再現性が改善されました。データがない核種に対する予言能力が実用レベルまで高まりつつあります。</a:t>
                </a:r>
                <a:endParaRPr kumimoji="1" lang="en-US" altLang="ja-JP" sz="1200" dirty="0">
                  <a:latin typeface="メイリオ" panose="020B0604030504040204" pitchFamily="50" charset="-128"/>
                  <a:ea typeface="メイリオ" panose="020B0604030504040204" pitchFamily="50" charset="-128"/>
                </a:endParaRPr>
              </a:p>
              <a:p>
                <a:pPr defTabSz="903793">
                  <a:defRPr/>
                </a:pPr>
                <a:r>
                  <a:rPr lang="ja-JP" altLang="en-US" dirty="0">
                    <a:latin typeface="メイリオ" panose="020B0604030504040204" pitchFamily="50" charset="-128"/>
                    <a:ea typeface="メイリオ" panose="020B0604030504040204" pitchFamily="50" charset="-128"/>
                  </a:rPr>
                  <a:t>今後の展望として、他の核種でも東工大</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次元</a:t>
                </a:r>
                <a:r>
                  <a:rPr kumimoji="1" lang="ja-JP" altLang="en-US" sz="1200" dirty="0">
                    <a:solidFill>
                      <a:schemeClr val="bg1"/>
                    </a:solidFill>
                    <a:latin typeface="メイリオ" panose="020B0604030504040204" pitchFamily="50" charset="-128"/>
                    <a:ea typeface="メイリオ" panose="020B0604030504040204" pitchFamily="50" charset="-128"/>
                  </a:rPr>
                  <a:t>ランジュバン</a:t>
                </a:r>
                <a:r>
                  <a:rPr lang="ja-JP" altLang="en-US" dirty="0">
                    <a:latin typeface="メイリオ" panose="020B0604030504040204" pitchFamily="50" charset="-128"/>
                    <a:ea typeface="メイリオ" panose="020B0604030504040204" pitchFamily="50" charset="-128"/>
                  </a:rPr>
                  <a:t>模型を適応し、</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や質量数分布の再現行うことを考えています。　</a:t>
                </a:r>
              </a:p>
              <a:p>
                <a:endParaRPr lang="en-US" altLang="ja-JP" dirty="0">
                  <a:latin typeface="メイリオ" panose="020B0604030504040204" pitchFamily="50" charset="-128"/>
                  <a:ea typeface="メイリオ" panose="020B0604030504040204" pitchFamily="50" charset="-128"/>
                </a:endParaRPr>
              </a:p>
            </p:txBody>
          </p:sp>
        </mc:Fallback>
      </mc:AlternateContent>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41</a:t>
            </a:fld>
            <a:endParaRPr kumimoji="1" lang="ja-JP" altLang="en-US"/>
          </a:p>
        </p:txBody>
      </p:sp>
    </p:spTree>
    <p:extLst>
      <p:ext uri="{BB962C8B-B14F-4D97-AF65-F5344CB8AC3E}">
        <p14:creationId xmlns:p14="http://schemas.microsoft.com/office/powerpoint/2010/main" val="9197840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kumimoji="1" lang="ja-JP" altLang="en-US" dirty="0"/>
              <a:t>東工大の島田和弥です。これから、「</a:t>
            </a:r>
            <a:r>
              <a:rPr kumimoji="1" lang="en-US" altLang="ja-JP" sz="1200" dirty="0">
                <a:solidFill>
                  <a:schemeClr val="bg1"/>
                </a:solidFill>
                <a:latin typeface="メイリオ" panose="020B0604030504040204" pitchFamily="50" charset="-128"/>
                <a:ea typeface="メイリオ" panose="020B0604030504040204" pitchFamily="50" charset="-128"/>
              </a:rPr>
              <a:t>4</a:t>
            </a:r>
            <a:r>
              <a:rPr kumimoji="1" lang="ja-JP" altLang="en-US" sz="1200" dirty="0">
                <a:solidFill>
                  <a:schemeClr val="bg1"/>
                </a:solidFill>
                <a:latin typeface="メイリオ" panose="020B0604030504040204" pitchFamily="50" charset="-128"/>
                <a:ea typeface="メイリオ" panose="020B0604030504040204" pitchFamily="50" charset="-128"/>
              </a:rPr>
              <a:t>次元ランジュバン模型による</a:t>
            </a:r>
            <a:r>
              <a:rPr kumimoji="1" lang="en-US" altLang="ja-JP" sz="1200" baseline="30000" dirty="0">
                <a:solidFill>
                  <a:schemeClr val="bg1"/>
                </a:solidFill>
                <a:latin typeface="メイリオ" panose="020B0604030504040204" pitchFamily="50" charset="-128"/>
                <a:ea typeface="メイリオ" panose="020B0604030504040204" pitchFamily="50" charset="-128"/>
              </a:rPr>
              <a:t>235</a:t>
            </a:r>
            <a:r>
              <a:rPr kumimoji="1" lang="en-US" altLang="ja-JP" sz="1200" dirty="0">
                <a:solidFill>
                  <a:schemeClr val="bg1"/>
                </a:solidFill>
                <a:latin typeface="メイリオ" panose="020B0604030504040204" pitchFamily="50" charset="-128"/>
                <a:ea typeface="メイリオ" panose="020B0604030504040204" pitchFamily="50" charset="-128"/>
              </a:rPr>
              <a:t>U, </a:t>
            </a:r>
            <a:r>
              <a:rPr kumimoji="1" lang="en-US" altLang="ja-JP" sz="1200" baseline="30000" dirty="0">
                <a:solidFill>
                  <a:schemeClr val="bg1"/>
                </a:solidFill>
                <a:latin typeface="メイリオ" panose="020B0604030504040204" pitchFamily="50" charset="-128"/>
                <a:ea typeface="メイリオ" panose="020B0604030504040204" pitchFamily="50" charset="-128"/>
              </a:rPr>
              <a:t>238</a:t>
            </a:r>
            <a:r>
              <a:rPr kumimoji="1" lang="en-US" altLang="ja-JP" sz="1200" dirty="0">
                <a:solidFill>
                  <a:schemeClr val="bg1"/>
                </a:solidFill>
                <a:latin typeface="メイリオ" panose="020B0604030504040204" pitchFamily="50" charset="-128"/>
                <a:ea typeface="メイリオ" panose="020B0604030504040204" pitchFamily="50" charset="-128"/>
              </a:rPr>
              <a:t>U, </a:t>
            </a:r>
            <a:r>
              <a:rPr kumimoji="1" lang="en-US" altLang="ja-JP" sz="1200" baseline="30000" dirty="0">
                <a:solidFill>
                  <a:schemeClr val="bg1"/>
                </a:solidFill>
                <a:latin typeface="メイリオ" panose="020B0604030504040204" pitchFamily="50" charset="-128"/>
                <a:ea typeface="メイリオ" panose="020B0604030504040204" pitchFamily="50" charset="-128"/>
              </a:rPr>
              <a:t>239</a:t>
            </a:r>
            <a:r>
              <a:rPr kumimoji="1" lang="en-US" altLang="ja-JP" sz="1200" dirty="0">
                <a:solidFill>
                  <a:schemeClr val="bg1"/>
                </a:solidFill>
                <a:latin typeface="メイリオ" panose="020B0604030504040204" pitchFamily="50" charset="-128"/>
                <a:ea typeface="メイリオ" panose="020B0604030504040204" pitchFamily="50" charset="-128"/>
              </a:rPr>
              <a:t>Pu</a:t>
            </a:r>
            <a:r>
              <a:rPr kumimoji="1" lang="ja-JP" altLang="en-US" sz="1200" dirty="0">
                <a:solidFill>
                  <a:schemeClr val="bg1"/>
                </a:solidFill>
                <a:latin typeface="メイリオ" panose="020B0604030504040204" pitchFamily="50" charset="-128"/>
                <a:ea typeface="メイリオ" panose="020B0604030504040204" pitchFamily="50" charset="-128"/>
              </a:rPr>
              <a:t>の中性子誘起核分裂における核分裂片</a:t>
            </a:r>
            <a:r>
              <a:rPr kumimoji="1" lang="en-US" altLang="ja-JP" sz="1200" dirty="0">
                <a:solidFill>
                  <a:schemeClr val="bg1"/>
                </a:solidFill>
                <a:latin typeface="メイリオ" panose="020B0604030504040204" pitchFamily="50" charset="-128"/>
                <a:ea typeface="メイリオ" panose="020B0604030504040204" pitchFamily="50" charset="-128"/>
              </a:rPr>
              <a:t>TKE</a:t>
            </a:r>
            <a:r>
              <a:rPr kumimoji="1" lang="ja-JP" altLang="en-US" sz="1200" dirty="0">
                <a:solidFill>
                  <a:schemeClr val="bg1"/>
                </a:solidFill>
                <a:latin typeface="メイリオ" panose="020B0604030504040204" pitchFamily="50" charset="-128"/>
                <a:ea typeface="メイリオ" panose="020B0604030504040204" pitchFamily="50" charset="-128"/>
              </a:rPr>
              <a:t>の研究</a:t>
            </a:r>
            <a:r>
              <a:rPr lang="ja-JP" altLang="en-US" dirty="0">
                <a:solidFill>
                  <a:schemeClr val="bg1"/>
                </a:solidFill>
                <a:latin typeface="メイリオ" panose="020B0604030504040204" pitchFamily="50" charset="-128"/>
                <a:ea typeface="メイリオ" panose="020B0604030504040204" pitchFamily="50" charset="-128"/>
              </a:rPr>
              <a:t>」について発表させていただきます。</a:t>
            </a: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44</a:t>
            </a:fld>
            <a:endParaRPr kumimoji="1" lang="ja-JP" altLang="en-US"/>
          </a:p>
        </p:txBody>
      </p:sp>
    </p:spTree>
    <p:extLst>
      <p:ext uri="{BB962C8B-B14F-4D97-AF65-F5344CB8AC3E}">
        <p14:creationId xmlns:p14="http://schemas.microsoft.com/office/powerpoint/2010/main" val="2199873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3793">
              <a:defRPr/>
            </a:pPr>
            <a:r>
              <a:rPr kumimoji="1" lang="en-US" altLang="ja-JP" dirty="0"/>
              <a:t>236U</a:t>
            </a:r>
            <a:r>
              <a:rPr kumimoji="1" lang="ja-JP" altLang="en-US" dirty="0"/>
              <a:t>の</a:t>
            </a:r>
            <a:r>
              <a:rPr kumimoji="1" lang="en-US" altLang="ja-JP" sz="1200" dirty="0">
                <a:latin typeface="メイリオ" panose="020B0604030504040204" pitchFamily="50" charset="-128"/>
                <a:ea typeface="メイリオ" panose="020B0604030504040204" pitchFamily="50" charset="-128"/>
              </a:rPr>
              <a:t>TALYS-1.92</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JENDL-4</a:t>
            </a:r>
            <a:r>
              <a:rPr kumimoji="1" lang="ja-JP" altLang="en-US" dirty="0"/>
              <a:t>の断面積はこの図のようになっています。この図を基にマルチチャンスフィッション確率は計算されました。</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45</a:t>
            </a:fld>
            <a:endParaRPr kumimoji="1" lang="ja-JP" altLang="en-US"/>
          </a:p>
        </p:txBody>
      </p:sp>
    </p:spTree>
    <p:extLst>
      <p:ext uri="{BB962C8B-B14F-4D97-AF65-F5344CB8AC3E}">
        <p14:creationId xmlns:p14="http://schemas.microsoft.com/office/powerpoint/2010/main" val="19029295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3793">
              <a:defRPr/>
            </a:pPr>
            <a:r>
              <a:rPr kumimoji="1" lang="en-US" altLang="ja-JP" dirty="0"/>
              <a:t>236U</a:t>
            </a:r>
            <a:r>
              <a:rPr kumimoji="1" lang="ja-JP" altLang="en-US" dirty="0"/>
              <a:t>系の</a:t>
            </a:r>
            <a:r>
              <a:rPr kumimoji="1" lang="en-US" altLang="ja-JP" dirty="0"/>
              <a:t>TKE</a:t>
            </a:r>
            <a:r>
              <a:rPr kumimoji="1" lang="ja-JP" altLang="en-US" dirty="0"/>
              <a:t>の計算結果はこの図のようになりました。横軸が入射中性子エネルギー、左の縦軸は</a:t>
            </a:r>
            <a:r>
              <a:rPr kumimoji="1" lang="en-US" altLang="ja-JP" dirty="0"/>
              <a:t>TKE</a:t>
            </a:r>
            <a:r>
              <a:rPr kumimoji="1" lang="ja-JP" altLang="en-US" dirty="0"/>
              <a:t>です。赤のドットは実験データ、灰色の線は前回結果である、</a:t>
            </a:r>
            <a:r>
              <a:rPr kumimoji="1" lang="en-US" altLang="ja-JP" sz="1200" dirty="0">
                <a:latin typeface="メイリオ" panose="020B0604030504040204" pitchFamily="50" charset="-128"/>
                <a:ea typeface="メイリオ" panose="020B0604030504040204" pitchFamily="50" charset="-128"/>
              </a:rPr>
              <a:t>TALYS-1.92</a:t>
            </a:r>
            <a:r>
              <a:rPr kumimoji="1" lang="ja-JP" altLang="en-US" sz="1200" dirty="0">
                <a:latin typeface="メイリオ" panose="020B0604030504040204" pitchFamily="50" charset="-128"/>
                <a:ea typeface="メイリオ" panose="020B0604030504040204" pitchFamily="50" charset="-128"/>
              </a:rPr>
              <a:t>と</a:t>
            </a:r>
            <a:r>
              <a:rPr kumimoji="1" lang="en-US" altLang="ja-JP" sz="1200" dirty="0">
                <a:latin typeface="メイリオ" panose="020B0604030504040204" pitchFamily="50" charset="-128"/>
                <a:ea typeface="メイリオ" panose="020B0604030504040204" pitchFamily="50" charset="-128"/>
              </a:rPr>
              <a:t>viola</a:t>
            </a:r>
            <a:r>
              <a:rPr kumimoji="1" lang="ja-JP" altLang="en-US" sz="1200" dirty="0">
                <a:latin typeface="メイリオ" panose="020B0604030504040204" pitchFamily="50" charset="-128"/>
                <a:ea typeface="メイリオ" panose="020B0604030504040204" pitchFamily="50" charset="-128"/>
              </a:rPr>
              <a:t>の系統式をもとにマルチチャンスフィッション補正を行った</a:t>
            </a:r>
            <a:r>
              <a:rPr kumimoji="1" lang="ja-JP" altLang="en-US" dirty="0"/>
              <a:t>計算結果、緑の線がマルチチャンスフィッションを考慮しない計算結果、青の線はこの計算結果を基に今回のマルチチャンスフィッション補正を行った結果です。</a:t>
            </a:r>
            <a:endParaRPr kumimoji="1" lang="en-US" altLang="ja-JP" dirty="0"/>
          </a:p>
          <a:p>
            <a:pPr marL="0" marR="0" lvl="0" indent="0" algn="l" defTabSz="903793" rtl="0" eaLnBrk="1" fontAlgn="auto" latinLnBrk="0" hangingPunct="1">
              <a:lnSpc>
                <a:spcPct val="100000"/>
              </a:lnSpc>
              <a:spcBef>
                <a:spcPts val="0"/>
              </a:spcBef>
              <a:spcAft>
                <a:spcPts val="0"/>
              </a:spcAft>
              <a:buClrTx/>
              <a:buSzTx/>
              <a:buFontTx/>
              <a:buNone/>
              <a:tabLst/>
              <a:defRPr/>
            </a:pPr>
            <a:r>
              <a:rPr lang="en-US" altLang="ja-JP" sz="1200" dirty="0">
                <a:latin typeface="メイリオ" panose="020B0604030504040204" pitchFamily="50" charset="-128"/>
                <a:ea typeface="メイリオ" panose="020B0604030504040204" pitchFamily="50" charset="-128"/>
              </a:rPr>
              <a:t>TKE</a:t>
            </a:r>
            <a:r>
              <a:rPr lang="ja-JP" altLang="en-US" sz="1200" dirty="0">
                <a:latin typeface="メイリオ" panose="020B0604030504040204" pitchFamily="50" charset="-128"/>
                <a:ea typeface="メイリオ" panose="020B0604030504040204" pitchFamily="50" charset="-128"/>
              </a:rPr>
              <a:t>の絶対値、</a:t>
            </a:r>
            <a:r>
              <a:rPr kumimoji="1" lang="ja-JP" altLang="en-US" dirty="0"/>
              <a:t>右下がりのグラフとなる</a:t>
            </a:r>
            <a:r>
              <a:rPr lang="ja-JP" altLang="en-US" sz="1200" dirty="0">
                <a:latin typeface="メイリオ" panose="020B0604030504040204" pitchFamily="50" charset="-128"/>
                <a:ea typeface="メイリオ" panose="020B0604030504040204" pitchFamily="50" charset="-128"/>
              </a:rPr>
              <a:t>入射中性子エネルギー依存性ともに、実験データと良く一致しました。</a:t>
            </a:r>
            <a:r>
              <a:rPr kumimoji="1" lang="ja-JP" altLang="en-US" sz="1200" dirty="0">
                <a:latin typeface="メイリオ" panose="020B0604030504040204" pitchFamily="50" charset="-128"/>
                <a:ea typeface="メイリオ" panose="020B0604030504040204" pitchFamily="50" charset="-128"/>
              </a:rPr>
              <a:t>さらに、</a:t>
            </a:r>
            <a:r>
              <a:rPr kumimoji="1" lang="ja-JP" altLang="en-US" dirty="0"/>
              <a:t>マルチチャンスフィッション補正により、計算結果のグラフの傾きが緩やかとなり、実験データと似た傾きになることが分かりました。（スライドショー）また今、図で示したところで、特に、</a:t>
            </a:r>
            <a:r>
              <a:rPr lang="ja-JP" altLang="en-US" sz="1200" dirty="0">
                <a:latin typeface="メイリオ" panose="020B0604030504040204" pitchFamily="50" charset="-128"/>
                <a:ea typeface="メイリオ" panose="020B0604030504040204" pitchFamily="50" charset="-128"/>
              </a:rPr>
              <a:t>ファーストチャンスフィッション以降で再現性が改善しました。</a:t>
            </a:r>
            <a:endParaRPr kumimoji="1" lang="en-US" altLang="ja-JP" dirty="0"/>
          </a:p>
          <a:p>
            <a:pPr defTabSz="903793">
              <a:defRPr/>
            </a:pPr>
            <a:endParaRPr kumimoji="1" lang="en-US" altLang="ja-JP" dirty="0"/>
          </a:p>
          <a:p>
            <a:pPr defTabSz="903793">
              <a:defRPr/>
            </a:pPr>
            <a:endParaRPr kumimoji="1" lang="en-US" altLang="ja-JP" dirty="0"/>
          </a:p>
          <a:p>
            <a:pPr defTabSz="903793">
              <a:defRPr/>
            </a:pPr>
            <a:r>
              <a:rPr kumimoji="1" lang="ja-JP" altLang="en-US" dirty="0"/>
              <a:t>我々の計算は、同じ励起エネルギーとなるように中性子分離エネルギーを引いてプロットしています。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46</a:t>
            </a:fld>
            <a:endParaRPr kumimoji="1" lang="ja-JP" altLang="en-US"/>
          </a:p>
        </p:txBody>
      </p:sp>
    </p:spTree>
    <p:extLst>
      <p:ext uri="{BB962C8B-B14F-4D97-AF65-F5344CB8AC3E}">
        <p14:creationId xmlns:p14="http://schemas.microsoft.com/office/powerpoint/2010/main" val="11003755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03793" rtl="0" eaLnBrk="1" fontAlgn="auto" latinLnBrk="0" hangingPunct="1">
              <a:lnSpc>
                <a:spcPct val="100000"/>
              </a:lnSpc>
              <a:spcBef>
                <a:spcPts val="0"/>
              </a:spcBef>
              <a:spcAft>
                <a:spcPts val="0"/>
              </a:spcAft>
              <a:buClrTx/>
              <a:buSzTx/>
              <a:buFontTx/>
              <a:buNone/>
              <a:tabLst/>
              <a:defRPr/>
            </a:pPr>
            <a:r>
              <a:rPr kumimoji="1" lang="ja-JP" altLang="en-US" dirty="0"/>
              <a:t>しかし、これまでの研究では</a:t>
            </a:r>
            <a:r>
              <a:rPr kumimoji="1" lang="en-US" altLang="ja-JP" dirty="0"/>
              <a:t>TKE</a:t>
            </a:r>
            <a:r>
              <a:rPr kumimoji="1" lang="ja-JP" altLang="en-US" dirty="0"/>
              <a:t>の再現性に課題がありました。このグラフは前回の研究発表で示したグラフです。横軸を入射中性子エネルギー、縦軸を発生する核分裂片の</a:t>
            </a:r>
            <a:r>
              <a:rPr kumimoji="1" lang="en-US" altLang="ja-JP" dirty="0"/>
              <a:t>TKE</a:t>
            </a:r>
            <a:r>
              <a:rPr kumimoji="1" lang="ja-JP" altLang="en-US" dirty="0"/>
              <a:t>としています。</a:t>
            </a:r>
            <a:r>
              <a:rPr kumimoji="1" lang="en-US" altLang="ja-JP" dirty="0"/>
              <a:t>236U</a:t>
            </a:r>
            <a:r>
              <a:rPr kumimoji="1" lang="ja-JP" altLang="en-US" dirty="0"/>
              <a:t>系の実験データを赤のシンボルで、マルチチャンスフィッション効果を考慮しないランジュバン計算結果を緑の線で、考慮した場合の計算結果を青の線で表しています。緑の線で示す通り、確かに、</a:t>
            </a:r>
            <a:r>
              <a:rPr kumimoji="1" lang="ja-JP" altLang="en-US" sz="1200" dirty="0">
                <a:latin typeface="メイリオ" panose="020B0604030504040204" pitchFamily="50" charset="-128"/>
                <a:ea typeface="メイリオ" panose="020B0604030504040204" pitchFamily="50" charset="-128"/>
              </a:rPr>
              <a:t>東工大</a:t>
            </a:r>
            <a:r>
              <a:rPr kumimoji="1" lang="en-US" altLang="ja-JP" sz="1200" dirty="0">
                <a:latin typeface="メイリオ" panose="020B0604030504040204" pitchFamily="50" charset="-128"/>
                <a:ea typeface="メイリオ" panose="020B0604030504040204" pitchFamily="50" charset="-128"/>
              </a:rPr>
              <a:t>4</a:t>
            </a:r>
            <a:r>
              <a:rPr kumimoji="1" lang="ja-JP" altLang="en-US" sz="1200" dirty="0">
                <a:latin typeface="メイリオ" panose="020B0604030504040204" pitchFamily="50" charset="-128"/>
                <a:ea typeface="メイリオ" panose="020B0604030504040204" pitchFamily="50" charset="-128"/>
              </a:rPr>
              <a:t>次元ランジュバン模型で</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減少は再現されました。</a:t>
            </a:r>
            <a:r>
              <a:rPr kumimoji="1" lang="en-US" altLang="ja-JP" sz="1200" dirty="0">
                <a:latin typeface="メイリオ" panose="020B0604030504040204" pitchFamily="50" charset="-128"/>
                <a:ea typeface="メイリオ" panose="020B0604030504040204" pitchFamily="50" charset="-128"/>
              </a:rPr>
              <a:t>(</a:t>
            </a:r>
            <a:r>
              <a:rPr kumimoji="1" lang="ja-JP" altLang="en-US" dirty="0"/>
              <a:t>スライドショー</a:t>
            </a:r>
            <a:r>
              <a:rPr kumimoji="1" lang="en-US" altLang="ja-JP" dirty="0"/>
              <a:t>1)</a:t>
            </a:r>
            <a:r>
              <a:rPr kumimoji="1" lang="ja-JP" altLang="en-US" sz="1200" dirty="0">
                <a:latin typeface="メイリオ" panose="020B0604030504040204" pitchFamily="50" charset="-128"/>
                <a:ea typeface="メイリオ" panose="020B0604030504040204" pitchFamily="50" charset="-128"/>
              </a:rPr>
              <a:t>そして、青の線で示す通り、マルチチャンスフィッションを考慮することで、</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の傾きをかえることができ、実験データより近づけることができました。</a:t>
            </a:r>
            <a:r>
              <a:rPr kumimoji="1" lang="en-US" altLang="ja-JP" sz="1200" dirty="0">
                <a:latin typeface="メイリオ" panose="020B0604030504040204" pitchFamily="50" charset="-128"/>
                <a:ea typeface="メイリオ" panose="020B0604030504040204" pitchFamily="50" charset="-128"/>
              </a:rPr>
              <a:t>(</a:t>
            </a:r>
            <a:r>
              <a:rPr kumimoji="1" lang="ja-JP" altLang="en-US" dirty="0"/>
              <a:t>スライドショー</a:t>
            </a:r>
            <a:r>
              <a:rPr kumimoji="1" lang="en-US" altLang="ja-JP" dirty="0"/>
              <a:t>2</a:t>
            </a:r>
            <a:r>
              <a:rPr kumimoji="1" lang="ja-JP" altLang="en-US" dirty="0"/>
              <a:t>：消去</a:t>
            </a:r>
            <a:r>
              <a:rPr kumimoji="1" lang="en-US" altLang="ja-JP" dirty="0"/>
              <a:t>)</a:t>
            </a:r>
            <a:r>
              <a:rPr kumimoji="1" lang="ja-JP" altLang="en-US" dirty="0"/>
              <a:t>しかし、</a:t>
            </a:r>
            <a:r>
              <a:rPr kumimoji="1" lang="en-US" altLang="ja-JP" dirty="0"/>
              <a:t>(</a:t>
            </a:r>
            <a:r>
              <a:rPr kumimoji="1" lang="ja-JP" altLang="en-US" dirty="0"/>
              <a:t>スライドショー</a:t>
            </a:r>
            <a:r>
              <a:rPr kumimoji="1" lang="en-US" altLang="ja-JP" dirty="0"/>
              <a:t>3</a:t>
            </a:r>
            <a:r>
              <a:rPr kumimoji="1" lang="ja-JP" altLang="en-US" dirty="0"/>
              <a:t>）今、図で示した矢印の計算結果のバンプ構造が、強調されすぎていることがわかります。これはマルチチャンスフィッション効果の再現に問題があるためと考えられます。</a:t>
            </a:r>
            <a:endParaRPr kumimoji="1" lang="en-US" altLang="ja-JP" dirty="0"/>
          </a:p>
          <a:p>
            <a:pPr marL="0" indent="0">
              <a:lnSpc>
                <a:spcPct val="100000"/>
              </a:lnSpc>
              <a:buNone/>
            </a:pPr>
            <a:r>
              <a:rPr lang="ja-JP" altLang="en-US" dirty="0">
                <a:latin typeface="メイリオ" panose="020B0604030504040204" pitchFamily="50" charset="-128"/>
                <a:ea typeface="メイリオ" panose="020B0604030504040204" pitchFamily="50" charset="-128"/>
              </a:rPr>
              <a:t>そこで本研究では、</a:t>
            </a:r>
            <a:r>
              <a:rPr lang="ja-JP" altLang="en-US" sz="1200" dirty="0">
                <a:latin typeface="メイリオ" panose="020B0604030504040204" pitchFamily="50" charset="-128"/>
                <a:ea typeface="メイリオ" panose="020B0604030504040204" pitchFamily="50" charset="-128"/>
              </a:rPr>
              <a:t>マルチチャンスフィッション補正を改良して、中性子が</a:t>
            </a:r>
            <a:r>
              <a:rPr lang="en-US" altLang="ja-JP" sz="1200" baseline="30000" dirty="0">
                <a:latin typeface="メイリオ" panose="020B0604030504040204" pitchFamily="50" charset="-128"/>
                <a:ea typeface="メイリオ" panose="020B0604030504040204" pitchFamily="50" charset="-128"/>
              </a:rPr>
              <a:t>235</a:t>
            </a:r>
            <a:r>
              <a:rPr lang="en-US" altLang="ja-JP" sz="1200" dirty="0">
                <a:latin typeface="メイリオ" panose="020B0604030504040204" pitchFamily="50" charset="-128"/>
                <a:ea typeface="メイリオ" panose="020B0604030504040204" pitchFamily="50" charset="-128"/>
              </a:rPr>
              <a:t>U</a:t>
            </a:r>
            <a:r>
              <a:rPr lang="ja-JP" altLang="en-US" sz="1200" dirty="0" err="1">
                <a:latin typeface="メイリオ" panose="020B0604030504040204" pitchFamily="50" charset="-128"/>
                <a:ea typeface="メイリオ" panose="020B0604030504040204" pitchFamily="50" charset="-128"/>
              </a:rPr>
              <a:t>、</a:t>
            </a:r>
            <a:r>
              <a:rPr lang="en-US" altLang="ja-JP" sz="1200" baseline="30000" dirty="0">
                <a:latin typeface="メイリオ" panose="020B0604030504040204" pitchFamily="50" charset="-128"/>
                <a:ea typeface="メイリオ" panose="020B0604030504040204" pitchFamily="50" charset="-128"/>
              </a:rPr>
              <a:t>239</a:t>
            </a:r>
            <a:r>
              <a:rPr lang="en-US" altLang="ja-JP" sz="1200" dirty="0">
                <a:latin typeface="メイリオ" panose="020B0604030504040204" pitchFamily="50" charset="-128"/>
                <a:ea typeface="メイリオ" panose="020B0604030504040204" pitchFamily="50" charset="-128"/>
              </a:rPr>
              <a:t>U</a:t>
            </a:r>
            <a:r>
              <a:rPr lang="ja-JP" altLang="en-US" sz="1200" dirty="0" err="1">
                <a:latin typeface="メイリオ" panose="020B0604030504040204" pitchFamily="50" charset="-128"/>
                <a:ea typeface="メイリオ" panose="020B0604030504040204" pitchFamily="50" charset="-128"/>
              </a:rPr>
              <a:t>、</a:t>
            </a:r>
            <a:r>
              <a:rPr lang="en-US" altLang="ja-JP" sz="1200" baseline="30000" dirty="0">
                <a:latin typeface="メイリオ" panose="020B0604030504040204" pitchFamily="50" charset="-128"/>
                <a:ea typeface="メイリオ" panose="020B0604030504040204" pitchFamily="50" charset="-128"/>
              </a:rPr>
              <a:t>239</a:t>
            </a:r>
            <a:r>
              <a:rPr lang="en-US" altLang="ja-JP" sz="1200" dirty="0">
                <a:latin typeface="メイリオ" panose="020B0604030504040204" pitchFamily="50" charset="-128"/>
                <a:ea typeface="メイリオ" panose="020B0604030504040204" pitchFamily="50" charset="-128"/>
              </a:rPr>
              <a:t>Pu</a:t>
            </a:r>
            <a:r>
              <a:rPr lang="ja-JP" altLang="en-US" sz="1200" dirty="0" err="1">
                <a:latin typeface="メイリオ" panose="020B0604030504040204" pitchFamily="50" charset="-128"/>
                <a:ea typeface="メイリオ" panose="020B0604030504040204" pitchFamily="50" charset="-128"/>
              </a:rPr>
              <a:t>に入</a:t>
            </a:r>
            <a:r>
              <a:rPr lang="ja-JP" altLang="en-US" sz="1200" dirty="0">
                <a:latin typeface="メイリオ" panose="020B0604030504040204" pitchFamily="50" charset="-128"/>
                <a:ea typeface="メイリオ" panose="020B0604030504040204" pitchFamily="50" charset="-128"/>
              </a:rPr>
              <a:t>射した際の、複合核</a:t>
            </a:r>
            <a:r>
              <a:rPr lang="en-US" altLang="ja-JP" sz="1200" baseline="30000" dirty="0">
                <a:latin typeface="メイリオ" panose="020B0604030504040204" pitchFamily="50" charset="-128"/>
                <a:ea typeface="メイリオ" panose="020B0604030504040204" pitchFamily="50" charset="-128"/>
              </a:rPr>
              <a:t>236</a:t>
            </a:r>
            <a:r>
              <a:rPr lang="en-US" altLang="ja-JP" sz="1200" dirty="0">
                <a:latin typeface="メイリオ" panose="020B0604030504040204" pitchFamily="50" charset="-128"/>
                <a:ea typeface="メイリオ" panose="020B0604030504040204" pitchFamily="50" charset="-128"/>
              </a:rPr>
              <a:t>U</a:t>
            </a:r>
            <a:r>
              <a:rPr lang="ja-JP" altLang="en-US" sz="1200" dirty="0" err="1">
                <a:latin typeface="メイリオ" panose="020B0604030504040204" pitchFamily="50" charset="-128"/>
                <a:ea typeface="メイリオ" panose="020B0604030504040204" pitchFamily="50" charset="-128"/>
              </a:rPr>
              <a:t>、</a:t>
            </a:r>
            <a:r>
              <a:rPr lang="en-US" altLang="ja-JP" sz="1200" baseline="30000" dirty="0">
                <a:latin typeface="メイリオ" panose="020B0604030504040204" pitchFamily="50" charset="-128"/>
                <a:ea typeface="メイリオ" panose="020B0604030504040204" pitchFamily="50" charset="-128"/>
              </a:rPr>
              <a:t>239</a:t>
            </a:r>
            <a:r>
              <a:rPr lang="en-US" altLang="ja-JP" sz="1200" dirty="0">
                <a:latin typeface="メイリオ" panose="020B0604030504040204" pitchFamily="50" charset="-128"/>
                <a:ea typeface="メイリオ" panose="020B0604030504040204" pitchFamily="50" charset="-128"/>
              </a:rPr>
              <a:t>U</a:t>
            </a:r>
            <a:r>
              <a:rPr lang="ja-JP" altLang="en-US" sz="1200" dirty="0" err="1">
                <a:latin typeface="メイリオ" panose="020B0604030504040204" pitchFamily="50" charset="-128"/>
                <a:ea typeface="メイリオ" panose="020B0604030504040204" pitchFamily="50" charset="-128"/>
              </a:rPr>
              <a:t>、</a:t>
            </a:r>
            <a:r>
              <a:rPr lang="en-US" altLang="ja-JP" sz="1200" baseline="30000" dirty="0">
                <a:latin typeface="メイリオ" panose="020B0604030504040204" pitchFamily="50" charset="-128"/>
                <a:ea typeface="メイリオ" panose="020B0604030504040204" pitchFamily="50" charset="-128"/>
              </a:rPr>
              <a:t>240</a:t>
            </a:r>
            <a:r>
              <a:rPr lang="en-US" altLang="ja-JP" sz="1200" dirty="0">
                <a:latin typeface="メイリオ" panose="020B0604030504040204" pitchFamily="50" charset="-128"/>
                <a:ea typeface="メイリオ" panose="020B0604030504040204" pitchFamily="50" charset="-128"/>
              </a:rPr>
              <a:t>Pu</a:t>
            </a:r>
            <a:r>
              <a:rPr lang="ja-JP" altLang="en-US" sz="1200" dirty="0">
                <a:latin typeface="メイリオ" panose="020B0604030504040204" pitchFamily="50" charset="-128"/>
                <a:ea typeface="メイリオ" panose="020B0604030504040204" pitchFamily="50" charset="-128"/>
              </a:rPr>
              <a:t>の核分裂片の</a:t>
            </a:r>
            <a:r>
              <a:rPr lang="en-US" altLang="ja-JP" sz="1200" dirty="0">
                <a:latin typeface="メイリオ" panose="020B0604030504040204" pitchFamily="50" charset="-128"/>
                <a:ea typeface="メイリオ" panose="020B0604030504040204" pitchFamily="50" charset="-128"/>
              </a:rPr>
              <a:t>TKE</a:t>
            </a:r>
            <a:r>
              <a:rPr lang="ja-JP" altLang="en-US" sz="1200" dirty="0" err="1">
                <a:latin typeface="メイリオ" panose="020B0604030504040204" pitchFamily="50" charset="-128"/>
                <a:ea typeface="メイリオ" panose="020B0604030504040204" pitchFamily="50" charset="-128"/>
              </a:rPr>
              <a:t>の励起</a:t>
            </a:r>
            <a:r>
              <a:rPr lang="ja-JP" altLang="en-US" sz="1200" dirty="0">
                <a:latin typeface="メイリオ" panose="020B0604030504040204" pitchFamily="50" charset="-128"/>
                <a:ea typeface="メイリオ" panose="020B0604030504040204" pitchFamily="50" charset="-128"/>
              </a:rPr>
              <a:t>エネルギー依存性の高精度での系統的再現を目指しました。</a:t>
            </a:r>
            <a:endParaRPr lang="en-US" altLang="ja-JP" sz="1200"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47</a:t>
            </a:fld>
            <a:endParaRPr kumimoji="1" lang="ja-JP" altLang="en-US"/>
          </a:p>
        </p:txBody>
      </p:sp>
    </p:spTree>
    <p:extLst>
      <p:ext uri="{BB962C8B-B14F-4D97-AF65-F5344CB8AC3E}">
        <p14:creationId xmlns:p14="http://schemas.microsoft.com/office/powerpoint/2010/main" val="38446814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分裂片の変形度を考えるため、四重極モーメント</a:t>
                </a:r>
                <a:r>
                  <a:rPr lang="en-US" altLang="ja-JP" i="1" dirty="0">
                    <a:latin typeface="ＭＳ Ｐゴシック" panose="020B0600070205080204" pitchFamily="50" charset="-128"/>
                    <a:ea typeface="ＭＳ Ｐゴシック" panose="020B0600070205080204" pitchFamily="50" charset="-128"/>
                  </a:rPr>
                  <a:t>Q</a:t>
                </a:r>
                <a:r>
                  <a:rPr lang="en-US" altLang="ja-JP" i="1" baseline="-25000" dirty="0">
                    <a:latin typeface="ＭＳ Ｐゴシック" panose="020B0600070205080204" pitchFamily="50" charset="-128"/>
                    <a:ea typeface="ＭＳ Ｐゴシック" panose="020B0600070205080204" pitchFamily="50" charset="-128"/>
                  </a:rPr>
                  <a:t>20</a:t>
                </a:r>
                <a:r>
                  <a:rPr lang="ja-JP" altLang="en-US" dirty="0">
                    <a:latin typeface="ＭＳ Ｐゴシック" panose="020B0600070205080204" pitchFamily="50" charset="-128"/>
                    <a:ea typeface="ＭＳ Ｐゴシック" panose="020B0600070205080204" pitchFamily="50" charset="-128"/>
                  </a:rPr>
                  <a:t>を求めました。そして、</a:t>
                </a:r>
                <a:r>
                  <a:rPr kumimoji="1" lang="ja-JP" altLang="en-US" sz="1200" dirty="0">
                    <a:latin typeface="メイリオ" panose="020B0604030504040204" pitchFamily="50" charset="-128"/>
                    <a:ea typeface="メイリオ" panose="020B0604030504040204" pitchFamily="50" charset="-128"/>
                  </a:rPr>
                  <a:t>断裂の時分裂片の変形度の</a:t>
                </a:r>
                <a:r>
                  <a:rPr kumimoji="1" lang="ja-JP" altLang="en-US" dirty="0"/>
                  <a:t>励起エネルギー依存性</a:t>
                </a:r>
                <a:r>
                  <a:rPr kumimoji="1" lang="ja-JP" altLang="en-US" sz="1200" dirty="0">
                    <a:latin typeface="メイリオ" panose="020B0604030504040204" pitchFamily="50" charset="-128"/>
                    <a:ea typeface="メイリオ" panose="020B0604030504040204" pitchFamily="50" charset="-128"/>
                  </a:rPr>
                  <a:t>は左図となっています。横軸は核分裂片の質量数、縦軸は</a:t>
                </a:r>
                <a:r>
                  <a:rPr kumimoji="1" lang="ja-JP" altLang="en-US" dirty="0"/>
                  <a:t>四重極モーメント</a:t>
                </a:r>
                <a:r>
                  <a:rPr kumimoji="1" lang="en-US" altLang="ja-JP" dirty="0"/>
                  <a:t>Q20</a:t>
                </a:r>
                <a:r>
                  <a:rPr kumimoji="1" lang="ja-JP" altLang="en-US" dirty="0"/>
                  <a:t>です。</a:t>
                </a:r>
                <a:r>
                  <a:rPr kumimoji="1" lang="ja-JP" altLang="en-US" sz="1200" dirty="0">
                    <a:latin typeface="メイリオ" panose="020B0604030504040204" pitchFamily="50" charset="-128"/>
                    <a:ea typeface="メイリオ" panose="020B0604030504040204" pitchFamily="50" charset="-128"/>
                  </a:rPr>
                  <a:t>低励起エネルギーでは、鋸歯構造のグラフとなっており、球形の重い分裂片と変形した軽い分裂片を示しています。そして、励起エネルギー増加と共に、重い分裂片の変形度が大きくなります。これを</a:t>
                </a:r>
                <a:r>
                  <a:rPr kumimoji="1" lang="ja-JP" altLang="en-US" dirty="0"/>
                  <a:t>模式的に示すと右図のようになります。</a:t>
                </a:r>
                <a:r>
                  <a:rPr lang="ja-JP" altLang="en-US" dirty="0">
                    <a:latin typeface="メイリオ" panose="020B0604030504040204" pitchFamily="50" charset="-128"/>
                    <a:ea typeface="メイリオ" panose="020B0604030504040204" pitchFamily="50" charset="-128"/>
                  </a:rPr>
                  <a:t>この時、励起エネルギーが大きくなるにつれて、分裂片の重心間距離</a:t>
                </a:r>
                <a:r>
                  <a:rPr lang="en-US" altLang="ja-JP" i="1" dirty="0" err="1">
                    <a:latin typeface="メイリオ" panose="020B0604030504040204" pitchFamily="50" charset="-128"/>
                    <a:ea typeface="メイリオ" panose="020B0604030504040204" pitchFamily="50" charset="-128"/>
                  </a:rPr>
                  <a:t>d</a:t>
                </a:r>
                <a:r>
                  <a:rPr lang="en-US" altLang="ja-JP" i="1" baseline="-25000" dirty="0" err="1">
                    <a:latin typeface="メイリオ" panose="020B0604030504040204" pitchFamily="50" charset="-128"/>
                    <a:ea typeface="メイリオ" panose="020B0604030504040204" pitchFamily="50" charset="-128"/>
                  </a:rPr>
                  <a:t>cm</a:t>
                </a:r>
                <a:r>
                  <a:rPr kumimoji="1" lang="ja-JP" altLang="en-US" sz="1200" dirty="0">
                    <a:latin typeface="メイリオ" panose="020B0604030504040204" pitchFamily="50" charset="-128"/>
                    <a:ea typeface="メイリオ" panose="020B0604030504040204" pitchFamily="50" charset="-128"/>
                  </a:rPr>
                  <a:t>が増加し、クーロンエネルギーが減少します。</a:t>
                </a:r>
                <a:r>
                  <a:rPr lang="ja-JP" altLang="en-US" dirty="0">
                    <a:latin typeface="メイリオ" panose="020B0604030504040204" pitchFamily="50" charset="-128"/>
                    <a:ea typeface="メイリオ" panose="020B0604030504040204" pitchFamily="50" charset="-128"/>
                  </a:rPr>
                  <a:t>ゆえに、励起エネルギーが増加すると、</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が小さくなると考えられます。</a:t>
                </a:r>
                <a:endParaRPr kumimoji="1" lang="ja-JP" altLang="en-US" dirty="0"/>
              </a:p>
            </p:txBody>
          </p:sp>
        </mc:Choice>
        <mc:Fallback xmlns="">
          <p:sp>
            <p:nvSpPr>
              <p:cNvPr id="3" name="ノート プレースホルダー 2"/>
              <p:cNvSpPr>
                <a:spLocks noGrp="1"/>
              </p:cNvSpPr>
              <p:nvPr>
                <p:ph type="body" idx="1"/>
              </p:nvPr>
            </p:nvSpPr>
            <p:spPr/>
            <p:txBody>
              <a:bodyPr/>
              <a:lstStyle/>
              <a:p>
                <a:pPr defTabSz="903793">
                  <a:defRPr/>
                </a:pPr>
                <a:r>
                  <a:rPr kumimoji="1" lang="ja-JP" altLang="en-US" dirty="0"/>
                  <a:t>なぜ、入射中性子エネルギー増加に伴い、</a:t>
                </a:r>
                <a:r>
                  <a:rPr kumimoji="1" lang="en-US" altLang="ja-JP" dirty="0"/>
                  <a:t>TKE</a:t>
                </a:r>
                <a:r>
                  <a:rPr kumimoji="1" lang="ja-JP" altLang="en-US" dirty="0"/>
                  <a:t>減少するのかは、次の理由が考えられます。右上の式の通り、</a:t>
                </a:r>
                <a:r>
                  <a:rPr kumimoji="1" lang="en-US" altLang="ja-JP" sz="1200" dirty="0">
                    <a:latin typeface="メイリオ" panose="020B0604030504040204" pitchFamily="50" charset="-128"/>
                    <a:ea typeface="メイリオ" panose="020B0604030504040204" pitchFamily="50" charset="-128"/>
                  </a:rPr>
                  <a:t>TKE</a:t>
                </a:r>
                <a:r>
                  <a:rPr kumimoji="1" lang="ja-JP" altLang="en-US" sz="1200" dirty="0">
                    <a:latin typeface="メイリオ" panose="020B0604030504040204" pitchFamily="50" charset="-128"/>
                    <a:ea typeface="メイリオ" panose="020B0604030504040204" pitchFamily="50" charset="-128"/>
                  </a:rPr>
                  <a:t>は断裂時の二つの分裂片の重心間距離</a:t>
                </a:r>
                <a:r>
                  <a:rPr kumimoji="1" lang="en-US" altLang="ja-JP" sz="1200" b="0" i="0">
                    <a:latin typeface="Cambria Math" panose="02040503050406030204" pitchFamily="18" charset="0"/>
                    <a:ea typeface="メイリオ" panose="020B0604030504040204" pitchFamily="50" charset="-128"/>
                  </a:rPr>
                  <a:t>𝑑_𝑐𝑚</a:t>
                </a:r>
                <a:r>
                  <a:rPr kumimoji="1" lang="ja-JP" altLang="en-US" sz="1200" dirty="0">
                    <a:latin typeface="メイリオ" panose="020B0604030504040204" pitchFamily="50" charset="-128"/>
                    <a:ea typeface="メイリオ" panose="020B0604030504040204" pitchFamily="50" charset="-128"/>
                  </a:rPr>
                  <a:t>に反比例します。</a:t>
                </a:r>
                <a:endParaRPr kumimoji="1" lang="en-US" altLang="ja-JP" sz="1200" dirty="0">
                  <a:latin typeface="メイリオ" panose="020B0604030504040204" pitchFamily="50" charset="-128"/>
                  <a:ea typeface="メイリオ" panose="020B0604030504040204" pitchFamily="50" charset="-128"/>
                </a:endParaRPr>
              </a:p>
              <a:p>
                <a:pPr defTabSz="903793">
                  <a:defRPr/>
                </a:pPr>
                <a:r>
                  <a:rPr kumimoji="1" lang="ja-JP" altLang="en-US" dirty="0"/>
                  <a:t>ここで、</a:t>
                </a:r>
                <a:r>
                  <a:rPr kumimoji="1" lang="ja-JP" altLang="en-US" sz="1200" dirty="0">
                    <a:latin typeface="メイリオ" panose="020B0604030504040204" pitchFamily="50" charset="-128"/>
                    <a:ea typeface="メイリオ" panose="020B0604030504040204" pitchFamily="50" charset="-128"/>
                  </a:rPr>
                  <a:t>断裂時分裂片の変形度の</a:t>
                </a:r>
                <a:r>
                  <a:rPr kumimoji="1" lang="ja-JP" altLang="en-US" dirty="0"/>
                  <a:t>励起エネルギー依存性</a:t>
                </a:r>
                <a:r>
                  <a:rPr kumimoji="1" lang="ja-JP" altLang="en-US" sz="1200" dirty="0">
                    <a:latin typeface="メイリオ" panose="020B0604030504040204" pitchFamily="50" charset="-128"/>
                    <a:ea typeface="メイリオ" panose="020B0604030504040204" pitchFamily="50" charset="-128"/>
                  </a:rPr>
                  <a:t>は左上図となっています。横軸は質量数、縦軸は</a:t>
                </a:r>
                <a:r>
                  <a:rPr kumimoji="1" lang="ja-JP" altLang="en-US" dirty="0"/>
                  <a:t>四重極モーメント</a:t>
                </a:r>
                <a:r>
                  <a:rPr kumimoji="1" lang="en-US" altLang="ja-JP" dirty="0"/>
                  <a:t>Q20</a:t>
                </a:r>
                <a:r>
                  <a:rPr kumimoji="1" lang="ja-JP" altLang="en-US" dirty="0"/>
                  <a:t>です。</a:t>
                </a:r>
                <a:r>
                  <a:rPr kumimoji="1" lang="ja-JP" altLang="en-US" sz="1200" dirty="0">
                    <a:latin typeface="メイリオ" panose="020B0604030504040204" pitchFamily="50" charset="-128"/>
                    <a:ea typeface="メイリオ" panose="020B0604030504040204" pitchFamily="50" charset="-128"/>
                  </a:rPr>
                  <a:t>低励起エネルギーでは、鋸歯構造のグラフとなっており、球形の重い分裂片と変形した軽い分裂片を示しています。そして、励起エネルギー増加と共に、重い分裂片の変形度が大きくなります。これを</a:t>
                </a:r>
                <a:r>
                  <a:rPr kumimoji="1" lang="ja-JP" altLang="en-US" dirty="0"/>
                  <a:t>模式的に示すと　下の図のようになります。</a:t>
                </a:r>
                <a:r>
                  <a:rPr lang="ja-JP" altLang="en-US" dirty="0">
                    <a:latin typeface="メイリオ" panose="020B0604030504040204" pitchFamily="50" charset="-128"/>
                    <a:ea typeface="メイリオ" panose="020B0604030504040204" pitchFamily="50" charset="-128"/>
                  </a:rPr>
                  <a:t>この時、励起エネルギーが大きくなるにつれて、分裂片の重心間距離</a:t>
                </a:r>
                <a:r>
                  <a:rPr lang="en-US" altLang="ja-JP" i="1" dirty="0" err="1">
                    <a:latin typeface="メイリオ" panose="020B0604030504040204" pitchFamily="50" charset="-128"/>
                    <a:ea typeface="メイリオ" panose="020B0604030504040204" pitchFamily="50" charset="-128"/>
                  </a:rPr>
                  <a:t>d</a:t>
                </a:r>
                <a:r>
                  <a:rPr lang="en-US" altLang="ja-JP" i="1" baseline="-25000" dirty="0" err="1">
                    <a:latin typeface="メイリオ" panose="020B0604030504040204" pitchFamily="50" charset="-128"/>
                    <a:ea typeface="メイリオ" panose="020B0604030504040204" pitchFamily="50" charset="-128"/>
                  </a:rPr>
                  <a:t>cm</a:t>
                </a:r>
                <a:r>
                  <a:rPr kumimoji="1" lang="ja-JP" altLang="en-US" sz="1200" dirty="0">
                    <a:latin typeface="メイリオ" panose="020B0604030504040204" pitchFamily="50" charset="-128"/>
                    <a:ea typeface="メイリオ" panose="020B0604030504040204" pitchFamily="50" charset="-128"/>
                  </a:rPr>
                  <a:t>が増加し、クーロンエネルギーが減少します。</a:t>
                </a:r>
                <a:r>
                  <a:rPr lang="ja-JP" altLang="en-US" dirty="0">
                    <a:latin typeface="メイリオ" panose="020B0604030504040204" pitchFamily="50" charset="-128"/>
                    <a:ea typeface="メイリオ" panose="020B0604030504040204" pitchFamily="50" charset="-128"/>
                  </a:rPr>
                  <a:t>ゆえに、励起エネルギーが増加すると、</a:t>
                </a:r>
                <a:r>
                  <a:rPr lang="en-US" altLang="ja-JP" dirty="0">
                    <a:latin typeface="メイリオ" panose="020B0604030504040204" pitchFamily="50" charset="-128"/>
                    <a:ea typeface="メイリオ" panose="020B0604030504040204" pitchFamily="50" charset="-128"/>
                  </a:rPr>
                  <a:t>TKE</a:t>
                </a:r>
                <a:r>
                  <a:rPr lang="ja-JP" altLang="en-US" dirty="0">
                    <a:latin typeface="メイリオ" panose="020B0604030504040204" pitchFamily="50" charset="-128"/>
                    <a:ea typeface="メイリオ" panose="020B0604030504040204" pitchFamily="50" charset="-128"/>
                  </a:rPr>
                  <a:t>が小さくなると考えられます。</a:t>
                </a:r>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48</a:t>
            </a:fld>
            <a:endParaRPr kumimoji="1" lang="ja-JP" altLang="en-US"/>
          </a:p>
        </p:txBody>
      </p:sp>
    </p:spTree>
    <p:extLst>
      <p:ext uri="{BB962C8B-B14F-4D97-AF65-F5344CB8AC3E}">
        <p14:creationId xmlns:p14="http://schemas.microsoft.com/office/powerpoint/2010/main" val="38514169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5007">
              <a:defRPr/>
            </a:pP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Here, I considered(</a:t>
            </a:r>
            <a:r>
              <a:rPr lang="ja-JP" altLang="en-US" b="1" kern="100" dirty="0">
                <a:latin typeface="Times New Roman" panose="02020603050405020304" pitchFamily="18" charset="0"/>
                <a:ea typeface="ＭＳ 明朝" panose="02020609040205080304" pitchFamily="17" charset="-128"/>
                <a:cs typeface="Times New Roman" panose="02020603050405020304" pitchFamily="18" charset="0"/>
              </a:rPr>
              <a:t>コンシ</a:t>
            </a:r>
            <a:r>
              <a:rPr lang="en-US" altLang="ja-JP" b="1" kern="100" dirty="0">
                <a:latin typeface="Times New Roman" panose="02020603050405020304" pitchFamily="18" charset="0"/>
                <a:ea typeface="ＭＳ 明朝" panose="02020609040205080304" pitchFamily="17" charset="-128"/>
                <a:cs typeface="Times New Roman" panose="02020603050405020304" pitchFamily="18" charset="0"/>
              </a:rPr>
              <a:t>'</a:t>
            </a:r>
            <a:r>
              <a:rPr lang="ja-JP" altLang="en-US" b="1" kern="100" dirty="0">
                <a:latin typeface="Times New Roman" panose="02020603050405020304" pitchFamily="18" charset="0"/>
                <a:ea typeface="ＭＳ 明朝" panose="02020609040205080304" pitchFamily="17" charset="-128"/>
                <a:cs typeface="Times New Roman" panose="02020603050405020304" pitchFamily="18" charset="0"/>
              </a:rPr>
              <a:t>ダード</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 the result of Q20 and fragment’s shape. The top is low excitation energy, and the bottom is high. The light fragment had a rugby ball shape regardless of the excitation energy. On the other hand, heavy fragments are spherical(</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スフェ</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(f)</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リカル</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  at low excitation energies. As the excitation energy increases, the shape changes to a rugby ball. This is considered(</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コンシ</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ダラード</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  to increase the distance between the centers of mass </a:t>
            </a:r>
            <a:r>
              <a:rPr lang="en-US" altLang="ja-JP" kern="100" dirty="0" err="1">
                <a:latin typeface="Times New Roman" panose="02020603050405020304" pitchFamily="18" charset="0"/>
                <a:ea typeface="ＭＳ 明朝" panose="02020609040205080304" pitchFamily="17" charset="-128"/>
                <a:cs typeface="Times New Roman" panose="02020603050405020304" pitchFamily="18" charset="0"/>
              </a:rPr>
              <a:t>dcm</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 Therefore, I calculated the average distance between the center-of-mass of 2 fragments just after scission, </a:t>
            </a:r>
            <a:r>
              <a:rPr lang="en-US" altLang="ja-JP" kern="100" dirty="0" err="1">
                <a:latin typeface="Times New Roman" panose="02020603050405020304" pitchFamily="18" charset="0"/>
                <a:ea typeface="ＭＳ 明朝" panose="02020609040205080304" pitchFamily="17" charset="-128"/>
                <a:cs typeface="Times New Roman" panose="02020603050405020304" pitchFamily="18" charset="0"/>
              </a:rPr>
              <a:t>dcm</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a:t>
            </a:r>
          </a:p>
          <a:p>
            <a:pPr defTabSz="925007">
              <a:defRPr/>
            </a:pPr>
            <a:endParaRPr lang="en-US" altLang="ja-JP" kern="100" dirty="0">
              <a:latin typeface="Times New Roman" panose="02020603050405020304" pitchFamily="18" charset="0"/>
              <a:ea typeface="ＭＳ 明朝" panose="02020609040205080304" pitchFamily="17" charset="-128"/>
              <a:cs typeface="Times New Roman" panose="02020603050405020304" pitchFamily="18" charset="0"/>
            </a:endParaRPr>
          </a:p>
          <a:p>
            <a:pPr defTabSz="925007">
              <a:defRPr/>
            </a:pPr>
            <a:endParaRPr lang="en-US" altLang="ja-JP" kern="100" dirty="0">
              <a:latin typeface="Times New Roman" panose="02020603050405020304" pitchFamily="18" charset="0"/>
              <a:ea typeface="ＭＳ 明朝" panose="02020609040205080304" pitchFamily="17" charset="-128"/>
              <a:cs typeface="Times New Roman" panose="02020603050405020304" pitchFamily="18" charset="0"/>
            </a:endParaRPr>
          </a:p>
          <a:p>
            <a:pPr defTabSz="925007">
              <a:defRPr/>
            </a:pP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Q20</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の結果を模型と照らし合わせて考えます。上が低励起エネルギー、下が高励起エネルギーです。軽いフラグメントでは励起エネルギーに関わらず</a:t>
            </a:r>
            <a:r>
              <a:rPr lang="en-US" altLang="ja-JP" dirty="0" err="1">
                <a:latin typeface="ＭＳ Ｐゴシック" panose="020B0600070205080204" pitchFamily="50" charset="-128"/>
                <a:ea typeface="ＭＳ Ｐゴシック" panose="020B0600070205080204" pitchFamily="50" charset="-128"/>
              </a:rPr>
              <a:t>plolate</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形をしていました。一方、重い</a:t>
            </a:r>
            <a:r>
              <a:rPr lang="en-US" altLang="ja-JP" kern="100" dirty="0">
                <a:latin typeface="Times New Roman" panose="02020603050405020304" pitchFamily="18" charset="0"/>
                <a:ea typeface="ＭＳ 明朝" panose="02020609040205080304" pitchFamily="17" charset="-128"/>
                <a:cs typeface="Times New Roman" panose="02020603050405020304" pitchFamily="18" charset="0"/>
              </a:rPr>
              <a:t>fragment</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は低励起エネルギーでは球形です。励起エネルギー増加に伴い、形が</a:t>
            </a:r>
            <a:r>
              <a:rPr lang="en-US" altLang="ja-JP" kern="100" dirty="0" err="1">
                <a:latin typeface="Times New Roman" panose="02020603050405020304" pitchFamily="18" charset="0"/>
                <a:ea typeface="ＭＳ 明朝" panose="02020609040205080304" pitchFamily="17" charset="-128"/>
                <a:cs typeface="Times New Roman" panose="02020603050405020304" pitchFamily="18" charset="0"/>
              </a:rPr>
              <a:t>plolate</a:t>
            </a:r>
            <a:r>
              <a:rPr lang="ja-JP" altLang="en-US" kern="100" dirty="0">
                <a:latin typeface="Times New Roman" panose="02020603050405020304" pitchFamily="18" charset="0"/>
                <a:ea typeface="ＭＳ 明朝" panose="02020609040205080304" pitchFamily="17" charset="-128"/>
                <a:cs typeface="Times New Roman" panose="02020603050405020304" pitchFamily="18" charset="0"/>
              </a:rPr>
              <a:t>に変形します。これにより重心間距離は増加すると予想されます。そこで、重心間距離を計算しました。</a:t>
            </a:r>
            <a:endParaRPr lang="en-US" altLang="ja-JP" kern="100" dirty="0">
              <a:latin typeface="Times New Roman" panose="02020603050405020304" pitchFamily="18" charset="0"/>
              <a:ea typeface="ＭＳ 明朝" panose="02020609040205080304" pitchFamily="17" charset="-128"/>
              <a:cs typeface="Times New Roman" panose="02020603050405020304" pitchFamily="18" charset="0"/>
            </a:endParaRPr>
          </a:p>
          <a:p>
            <a:pPr defTabSz="925007">
              <a:defRPr/>
            </a:pPr>
            <a:endParaRPr lang="en-US" altLang="ja-JP" kern="100" dirty="0">
              <a:latin typeface="Times New Roman" panose="02020603050405020304" pitchFamily="18" charset="0"/>
              <a:ea typeface="ＭＳ 明朝" panose="02020609040205080304" pitchFamily="17" charset="-128"/>
              <a:cs typeface="Times New Roman" panose="02020603050405020304" pitchFamily="18" charset="0"/>
            </a:endParaRPr>
          </a:p>
          <a:p>
            <a:pPr defTabSz="925007">
              <a:defRPr/>
            </a:pPr>
            <a:endParaRPr lang="en-US" altLang="ja-JP" kern="100" dirty="0">
              <a:latin typeface="Times New Roman" panose="020206030504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7D841207-2E82-4720-BE2E-C3C444402400}" type="slidenum">
              <a:rPr kumimoji="1" lang="ja-JP" altLang="en-US" smtClean="0"/>
              <a:t>49</a:t>
            </a:fld>
            <a:endParaRPr kumimoji="1" lang="ja-JP" altLang="en-US"/>
          </a:p>
        </p:txBody>
      </p:sp>
    </p:spTree>
    <p:extLst>
      <p:ext uri="{BB962C8B-B14F-4D97-AF65-F5344CB8AC3E}">
        <p14:creationId xmlns:p14="http://schemas.microsoft.com/office/powerpoint/2010/main" val="32371589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When neutrons enter the target nucleus, they form a compound nucleus.</a:t>
            </a:r>
            <a:r>
              <a:rPr kumimoji="1" lang="ja-JP" altLang="en-US" dirty="0"/>
              <a:t> </a:t>
            </a:r>
            <a:r>
              <a:rPr kumimoji="1" lang="en-US" altLang="ja-JP" dirty="0"/>
              <a:t>The compound nucleus is divided into two fragments in the fission, releasing energy.</a:t>
            </a:r>
            <a:r>
              <a:rPr kumimoji="1" lang="ja-JP" altLang="en-US" dirty="0"/>
              <a:t> </a:t>
            </a:r>
            <a:r>
              <a:rPr kumimoji="1" lang="en-US" altLang="ja-JP" dirty="0"/>
              <a:t>This energy is called Q-value. Q-value is the difference in mass-energy of nuclei before and after fission. The released Q-value is generally said to be 200 MeV. Of these, fission fragments‘ average total kinetic energy (TKE) is about 170-180 MeV. TKE is the leading cause of heat generation in nuclear reactors. And it is the local heat generation source of the r-process in </a:t>
            </a:r>
            <a:r>
              <a:rPr kumimoji="1" lang="en-US" altLang="ja-JP" dirty="0" err="1"/>
              <a:t>nucleo</a:t>
            </a:r>
            <a:r>
              <a:rPr kumimoji="1" lang="ja-JP" altLang="en-US" dirty="0"/>
              <a:t>・</a:t>
            </a:r>
            <a:r>
              <a:rPr kumimoji="1" lang="en-US" altLang="ja-JP" dirty="0"/>
              <a:t>synthesis</a:t>
            </a:r>
            <a:r>
              <a:rPr kumimoji="1" lang="ja-JP" altLang="en-US" dirty="0"/>
              <a:t>（ニュークレオ・シンセシス）</a:t>
            </a:r>
            <a:r>
              <a:rPr kumimoji="1" lang="en-US" altLang="ja-JP" dirty="0"/>
              <a:t>. Therefore,  evaluation of fission fragments’ TKE is desired from nuclear energy </a:t>
            </a:r>
            <a:r>
              <a:rPr kumimoji="1" lang="en-US" altLang="ja-JP" dirty="0" err="1"/>
              <a:t>u’tilization</a:t>
            </a:r>
            <a:r>
              <a:rPr kumimoji="1" lang="en-US" altLang="ja-JP" dirty="0"/>
              <a:t>(</a:t>
            </a:r>
            <a:r>
              <a:rPr kumimoji="1" lang="ja-JP" altLang="en-US" dirty="0"/>
              <a:t>ユーリゼイション</a:t>
            </a:r>
            <a:r>
              <a:rPr kumimoji="1" lang="en-US" altLang="ja-JP" dirty="0"/>
              <a:t>) and basic research. As the neutron energy increases, the excitation energy of the compound nucleus increases, and it is expected that the average TKE increases </a:t>
            </a:r>
            <a:r>
              <a:rPr kumimoji="1" lang="en-US" altLang="ja-JP" b="1" u="sng" dirty="0" err="1"/>
              <a:t>na’ively</a:t>
            </a:r>
            <a:r>
              <a:rPr kumimoji="1" lang="en-US" altLang="ja-JP" b="1" u="sng" dirty="0"/>
              <a:t>. </a:t>
            </a:r>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r>
              <a:rPr kumimoji="1" lang="ja-JP" altLang="en-US" dirty="0"/>
              <a:t>標的核に中性子が入射すると複合核を形成します。複合核は核分裂を起こし、</a:t>
            </a:r>
            <a:r>
              <a:rPr kumimoji="1" lang="en-US" altLang="ja-JP" dirty="0"/>
              <a:t>2</a:t>
            </a:r>
            <a:r>
              <a:rPr kumimoji="1" lang="ja-JP" altLang="en-US" dirty="0"/>
              <a:t>つのフラグメントに分裂し、エネルギーを放出します。このエネルギーは</a:t>
            </a:r>
            <a:r>
              <a:rPr kumimoji="1" lang="en-US" altLang="ja-JP" dirty="0" err="1"/>
              <a:t>Qvalue</a:t>
            </a:r>
            <a:r>
              <a:rPr kumimoji="1" lang="ja-JP" altLang="en-US" dirty="0"/>
              <a:t>と呼ばれます。</a:t>
            </a:r>
            <a:r>
              <a:rPr kumimoji="1" lang="en-US" altLang="ja-JP" dirty="0" err="1"/>
              <a:t>Qvalue</a:t>
            </a:r>
            <a:r>
              <a:rPr kumimoji="1" lang="ja-JP" altLang="en-US" dirty="0"/>
              <a:t>は核分裂前後の原子核の質量エネルギーの差です。核分裂で放出されるエネルギー</a:t>
            </a:r>
            <a:r>
              <a:rPr kumimoji="1" lang="en-US" altLang="ja-JP" dirty="0"/>
              <a:t>Q</a:t>
            </a:r>
            <a:r>
              <a:rPr kumimoji="1" lang="ja-JP" altLang="en-US" dirty="0"/>
              <a:t>値は、一般的に</a:t>
            </a:r>
            <a:r>
              <a:rPr kumimoji="1" lang="en-US" altLang="ja-JP" dirty="0"/>
              <a:t>200MeV</a:t>
            </a:r>
            <a:r>
              <a:rPr kumimoji="1" lang="ja-JP" altLang="en-US" dirty="0"/>
              <a:t>といわれています。そのうち、核分裂片のもつ全平均運動エネルギー</a:t>
            </a:r>
            <a:r>
              <a:rPr kumimoji="1" lang="en-US" altLang="ja-JP" dirty="0"/>
              <a:t>TKE</a:t>
            </a:r>
            <a:r>
              <a:rPr kumimoji="1" lang="ja-JP" altLang="en-US" dirty="0"/>
              <a:t>は約</a:t>
            </a:r>
            <a:r>
              <a:rPr kumimoji="1" lang="en-US" altLang="ja-JP" dirty="0"/>
              <a:t>170</a:t>
            </a:r>
            <a:r>
              <a:rPr kumimoji="1" lang="ja-JP" altLang="en-US" dirty="0"/>
              <a:t>～</a:t>
            </a:r>
            <a:r>
              <a:rPr kumimoji="1" lang="en-US" altLang="ja-JP" dirty="0"/>
              <a:t>180MeV</a:t>
            </a:r>
            <a:r>
              <a:rPr kumimoji="1" lang="ja-JP" altLang="en-US" dirty="0"/>
              <a:t>であります。</a:t>
            </a:r>
            <a:r>
              <a:rPr kumimoji="1" lang="en-US" altLang="ja-JP" dirty="0"/>
              <a:t>TKE</a:t>
            </a:r>
            <a:r>
              <a:rPr kumimoji="1" lang="ja-JP" altLang="en-US" dirty="0"/>
              <a:t>は、原子炉における発熱の主要因や</a:t>
            </a:r>
            <a:r>
              <a:rPr lang="ja-JP" altLang="en-US" dirty="0">
                <a:latin typeface="ＭＳ Ｐゴシック" panose="020B0600070205080204" pitchFamily="50" charset="-128"/>
                <a:ea typeface="ＭＳ Ｐゴシック" panose="020B0600070205080204" pitchFamily="50" charset="-128"/>
              </a:rPr>
              <a:t>元素合成における</a:t>
            </a:r>
            <a:r>
              <a:rPr lang="en-US" altLang="ja-JP" dirty="0">
                <a:latin typeface="ＭＳ Ｐゴシック" panose="020B0600070205080204" pitchFamily="50" charset="-128"/>
                <a:ea typeface="ＭＳ Ｐゴシック" panose="020B0600070205080204" pitchFamily="50" charset="-128"/>
              </a:rPr>
              <a:t>r</a:t>
            </a:r>
            <a:r>
              <a:rPr lang="ja-JP" altLang="en-US" dirty="0">
                <a:latin typeface="ＭＳ Ｐゴシック" panose="020B0600070205080204" pitchFamily="50" charset="-128"/>
                <a:ea typeface="ＭＳ Ｐゴシック" panose="020B0600070205080204" pitchFamily="50" charset="-128"/>
              </a:rPr>
              <a:t>過程の局所発熱源であります</a:t>
            </a:r>
            <a:r>
              <a:rPr kumimoji="1" lang="ja-JP" altLang="en-US" dirty="0"/>
              <a:t>。ゆえに、</a:t>
            </a:r>
            <a:r>
              <a:rPr lang="ja-JP" altLang="en-US" dirty="0">
                <a:latin typeface="ＭＳ Ｐゴシック" panose="020B0600070205080204" pitchFamily="50" charset="-128"/>
                <a:ea typeface="ＭＳ Ｐゴシック" panose="020B0600070205080204" pitchFamily="50" charset="-128"/>
              </a:rPr>
              <a:t>原子力エネルギー利用や基礎研究の観点から核分裂時の</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の正確で定量的な評価が望まれています。</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ja-JP" altLang="en-US" dirty="0">
                <a:latin typeface="ＭＳ Ｐゴシック" panose="020B0600070205080204" pitchFamily="50" charset="-128"/>
                <a:ea typeface="ＭＳ Ｐゴシック" panose="020B0600070205080204" pitchFamily="50" charset="-128"/>
              </a:rPr>
              <a:t>単純に考えると、入射中性子エネルギーが増加すると、複合核</a:t>
            </a:r>
            <a:r>
              <a:rPr lang="en-US" altLang="ja-JP" dirty="0">
                <a:latin typeface="ＭＳ Ｐゴシック" panose="020B0600070205080204" pitchFamily="50" charset="-128"/>
                <a:ea typeface="ＭＳ Ｐゴシック" panose="020B0600070205080204" pitchFamily="50" charset="-128"/>
              </a:rPr>
              <a:t>A</a:t>
            </a:r>
            <a:r>
              <a:rPr lang="ja-JP" altLang="en-US" dirty="0">
                <a:latin typeface="ＭＳ Ｐゴシック" panose="020B0600070205080204" pitchFamily="50" charset="-128"/>
                <a:ea typeface="ＭＳ Ｐゴシック" panose="020B0600070205080204" pitchFamily="50" charset="-128"/>
              </a:rPr>
              <a:t>の励起エネルギーが増加すると予想されます。そのため、入射中性子エネルギー増加と共に、平均</a:t>
            </a:r>
            <a:r>
              <a:rPr lang="en-US" altLang="ja-JP" dirty="0">
                <a:latin typeface="ＭＳ Ｐゴシック" panose="020B0600070205080204" pitchFamily="50" charset="-128"/>
                <a:ea typeface="ＭＳ Ｐゴシック" panose="020B0600070205080204" pitchFamily="50" charset="-128"/>
              </a:rPr>
              <a:t>TKE</a:t>
            </a:r>
            <a:r>
              <a:rPr lang="ja-JP" altLang="en-US" dirty="0">
                <a:latin typeface="ＭＳ Ｐゴシック" panose="020B0600070205080204" pitchFamily="50" charset="-128"/>
                <a:ea typeface="ＭＳ Ｐゴシック" panose="020B0600070205080204" pitchFamily="50" charset="-128"/>
              </a:rPr>
              <a:t>は増加することが予想されます。</a:t>
            </a:r>
            <a:endParaRPr lang="en-US" altLang="ja-JP" dirty="0">
              <a:latin typeface="ＭＳ Ｐゴシック" panose="020B0600070205080204" pitchFamily="50" charset="-128"/>
              <a:ea typeface="ＭＳ Ｐゴシック" panose="020B0600070205080204" pitchFamily="50" charset="-128"/>
            </a:endParaRPr>
          </a:p>
          <a:p>
            <a:pPr defTabSz="914277">
              <a:defRPr/>
            </a:pP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pPr defTabSz="462504">
              <a:defRPr/>
            </a:pPr>
            <a:fld id="{ED79A990-2247-44DF-859E-CE72D2B5C3FF}" type="slidenum">
              <a:rPr kumimoji="1" lang="ja-JP" altLang="en-US">
                <a:solidFill>
                  <a:prstClr val="black"/>
                </a:solidFill>
                <a:latin typeface="游ゴシック" panose="020F0502020204030204"/>
                <a:ea typeface="游ゴシック" panose="020B0400000000000000" pitchFamily="50" charset="-128"/>
              </a:rPr>
              <a:pPr defTabSz="462504">
                <a:defRPr/>
              </a:pPr>
              <a:t>50</a:t>
            </a:fld>
            <a:endParaRPr kumimoji="1"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647925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TKE</a:t>
            </a:r>
            <a:r>
              <a:rPr kumimoji="1" lang="ja-JP" altLang="en-US" dirty="0"/>
              <a:t>計算結果です。いずれも励起エネルギー</a:t>
            </a:r>
            <a:r>
              <a:rPr kumimoji="1" lang="en-US" altLang="ja-JP" dirty="0"/>
              <a:t>10MeV</a:t>
            </a:r>
            <a:r>
              <a:rPr kumimoji="1" lang="ja-JP" altLang="en-US" dirty="0"/>
              <a:t>の結果です。横軸が</a:t>
            </a:r>
            <a:r>
              <a:rPr kumimoji="1" lang="ja-JP" altLang="en-US" b="1" dirty="0"/>
              <a:t>複合核の質量数</a:t>
            </a:r>
            <a:r>
              <a:rPr kumimoji="1" lang="ja-JP" altLang="en-US" dirty="0"/>
              <a:t>、縦軸は</a:t>
            </a:r>
            <a:r>
              <a:rPr kumimoji="1" lang="en-US" altLang="ja-JP" dirty="0"/>
              <a:t>TKE</a:t>
            </a:r>
            <a:r>
              <a:rPr kumimoji="1" lang="ja-JP" altLang="en-US" dirty="0"/>
              <a:t>です。黒線が全体の</a:t>
            </a:r>
            <a:r>
              <a:rPr kumimoji="1" lang="en-US" altLang="ja-JP" dirty="0"/>
              <a:t>TKE</a:t>
            </a:r>
            <a:r>
              <a:rPr kumimoji="1" lang="ja-JP" altLang="en-US" dirty="0"/>
              <a:t>計算結果、灰色の点線は</a:t>
            </a:r>
            <a:r>
              <a:rPr kumimoji="1" lang="en-US" altLang="ja-JP" dirty="0"/>
              <a:t>Viola</a:t>
            </a:r>
            <a:r>
              <a:rPr kumimoji="1" lang="ja-JP" altLang="en-US" dirty="0"/>
              <a:t>の系統式による</a:t>
            </a:r>
            <a:r>
              <a:rPr kumimoji="1" lang="en-US" altLang="ja-JP" sz="1200" dirty="0">
                <a:latin typeface="メイリオ" panose="020B0604030504040204" pitchFamily="50" charset="-128"/>
                <a:ea typeface="メイリオ" panose="020B0604030504040204" pitchFamily="50" charset="-128"/>
              </a:rPr>
              <a:t>TKE</a:t>
            </a:r>
            <a:r>
              <a:rPr kumimoji="1" lang="ja-JP" altLang="en-US" dirty="0"/>
              <a:t>計算結果です。</a:t>
            </a:r>
            <a:r>
              <a:rPr lang="ja-JP" altLang="en-US" dirty="0">
                <a:latin typeface="ＭＳ Ｐゴシック" panose="020B0600070205080204" pitchFamily="50" charset="-128"/>
                <a:ea typeface="ＭＳ Ｐゴシック" panose="020B0600070205080204" pitchFamily="50" charset="-128"/>
              </a:rPr>
              <a:t>いずれも右下がりの傾向を示すことが分かります。しかし、ランジュバン計算結果は</a:t>
            </a:r>
            <a:r>
              <a:rPr lang="en-US" altLang="ja-JP" dirty="0">
                <a:latin typeface="ＭＳ Ｐゴシック" panose="020B0600070205080204" pitchFamily="50" charset="-128"/>
                <a:ea typeface="ＭＳ Ｐゴシック" panose="020B0600070205080204" pitchFamily="50" charset="-128"/>
              </a:rPr>
              <a:t>A=230</a:t>
            </a:r>
            <a:r>
              <a:rPr lang="ja-JP" altLang="en-US" dirty="0">
                <a:latin typeface="ＭＳ Ｐゴシック" panose="020B0600070205080204" pitchFamily="50" charset="-128"/>
                <a:ea typeface="ＭＳ Ｐゴシック" panose="020B0600070205080204" pitchFamily="50" charset="-128"/>
              </a:rPr>
              <a:t>付近でよく合うものの、中性子欠損核、中性子過剰核では</a:t>
            </a:r>
            <a:r>
              <a:rPr lang="en-US" altLang="ja-JP" dirty="0">
                <a:latin typeface="ＭＳ Ｐゴシック" panose="020B0600070205080204" pitchFamily="50" charset="-128"/>
                <a:ea typeface="ＭＳ Ｐゴシック" panose="020B0600070205080204" pitchFamily="50" charset="-128"/>
              </a:rPr>
              <a:t>Viola</a:t>
            </a:r>
            <a:r>
              <a:rPr lang="ja-JP" altLang="en-US" dirty="0">
                <a:latin typeface="ＭＳ Ｐゴシック" panose="020B0600070205080204" pitchFamily="50" charset="-128"/>
                <a:ea typeface="ＭＳ Ｐゴシック" panose="020B0600070205080204" pitchFamily="50" charset="-128"/>
              </a:rPr>
              <a:t>系統式のようにスケールしませんでした。そこで、その理由を考えるため、分裂片の変形度</a:t>
            </a:r>
            <a:r>
              <a:rPr lang="en-US" altLang="ja-JP" i="1" dirty="0">
                <a:latin typeface="ＭＳ Ｐゴシック" panose="020B0600070205080204" pitchFamily="50" charset="-128"/>
                <a:ea typeface="ＭＳ Ｐゴシック" panose="020B0600070205080204" pitchFamily="50" charset="-128"/>
              </a:rPr>
              <a:t>Q</a:t>
            </a:r>
            <a:r>
              <a:rPr lang="en-US" altLang="ja-JP" i="1" baseline="-25000" dirty="0">
                <a:latin typeface="ＭＳ Ｐゴシック" panose="020B0600070205080204" pitchFamily="50" charset="-128"/>
                <a:ea typeface="ＭＳ Ｐゴシック" panose="020B0600070205080204" pitchFamily="50" charset="-128"/>
              </a:rPr>
              <a:t>20</a:t>
            </a:r>
            <a:r>
              <a:rPr lang="ja-JP" altLang="en-US" dirty="0">
                <a:latin typeface="ＭＳ Ｐゴシック" panose="020B0600070205080204" pitchFamily="50" charset="-128"/>
                <a:ea typeface="ＭＳ Ｐゴシック" panose="020B0600070205080204" pitchFamily="50" charset="-128"/>
              </a:rPr>
              <a:t>を求めました。</a:t>
            </a:r>
            <a:endParaRPr lang="en-US" altLang="ja-JP" dirty="0">
              <a:latin typeface="ＭＳ Ｐゴシック" panose="020B0600070205080204" pitchFamily="50" charset="-128"/>
              <a:ea typeface="ＭＳ Ｐゴシック" panose="020B0600070205080204" pitchFamily="50" charset="-128"/>
            </a:endParaRPr>
          </a:p>
          <a:p>
            <a:endParaRPr lang="ja-JP" altLang="en-US" dirty="0">
              <a:latin typeface="ＭＳ Ｐゴシック" panose="020B0600070205080204" pitchFamily="50" charset="-128"/>
              <a:ea typeface="ＭＳ Ｐゴシック" panose="020B0600070205080204" pitchFamily="50" charset="-128"/>
            </a:endParaRPr>
          </a:p>
          <a:p>
            <a:endParaRPr lang="ja-JP" altLang="en-US" dirty="0"/>
          </a:p>
          <a:p>
            <a:pPr defTabSz="903793">
              <a:defRPr/>
            </a:pPr>
            <a:endParaRPr kumimoji="1" lang="en-US" altLang="ja-JP" dirty="0"/>
          </a:p>
          <a:p>
            <a:pPr defTabSz="903793">
              <a:defRPr/>
            </a:pPr>
            <a:endParaRPr kumimoji="1" lang="en-US" altLang="ja-JP" dirty="0"/>
          </a:p>
          <a:p>
            <a:pPr defTabSz="903793">
              <a:defRPr/>
            </a:pP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7</a:t>
            </a:fld>
            <a:endParaRPr kumimoji="1" lang="ja-JP" altLang="en-US"/>
          </a:p>
        </p:txBody>
      </p:sp>
    </p:spTree>
    <p:extLst>
      <p:ext uri="{BB962C8B-B14F-4D97-AF65-F5344CB8AC3E}">
        <p14:creationId xmlns:p14="http://schemas.microsoft.com/office/powerpoint/2010/main" val="35232593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911633-02CC-41F2-9210-C4044B97C2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1831442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03793" rtl="0" eaLnBrk="1" fontAlgn="auto" latinLnBrk="0" hangingPunct="1">
              <a:lnSpc>
                <a:spcPct val="100000"/>
              </a:lnSpc>
              <a:spcBef>
                <a:spcPts val="0"/>
              </a:spcBef>
              <a:spcAft>
                <a:spcPts val="0"/>
              </a:spcAft>
              <a:buClrTx/>
              <a:buSzTx/>
              <a:buFontTx/>
              <a:buNone/>
              <a:tabLst/>
              <a:defRPr/>
            </a:pPr>
            <a:r>
              <a:rPr kumimoji="1" lang="ja-JP" altLang="en-US" dirty="0"/>
              <a:t>この曲線は、</a:t>
            </a:r>
            <a:r>
              <a:rPr kumimoji="1" lang="en-US" altLang="ja-JP" dirty="0"/>
              <a:t>JOHAN </a:t>
            </a:r>
            <a:r>
              <a:rPr lang="en-US" altLang="ja-JP" sz="1200" dirty="0" err="1">
                <a:latin typeface="Times New Roman" panose="02020603050405020304" pitchFamily="18" charset="0"/>
                <a:cs typeface="Times New Roman" panose="02020603050405020304" pitchFamily="18" charset="0"/>
              </a:rPr>
              <a:t>Gielis</a:t>
            </a:r>
            <a:r>
              <a:rPr lang="ja-JP" altLang="en-US" sz="1200" dirty="0">
                <a:latin typeface="Times New Roman" panose="02020603050405020304" pitchFamily="18" charset="0"/>
                <a:cs typeface="Times New Roman" panose="02020603050405020304" pitchFamily="18" charset="0"/>
              </a:rPr>
              <a:t> </a:t>
            </a:r>
            <a:r>
              <a:rPr kumimoji="1" lang="ja-JP" altLang="en-US" dirty="0"/>
              <a:t>が提唱されていた曲線の式を用いました。様々な形状を表すことができますが、その中の液滴形状を活用させていただきました。</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52</a:t>
            </a:fld>
            <a:endParaRPr kumimoji="1" lang="ja-JP" altLang="en-US"/>
          </a:p>
        </p:txBody>
      </p:sp>
    </p:spTree>
    <p:extLst>
      <p:ext uri="{BB962C8B-B14F-4D97-AF65-F5344CB8AC3E}">
        <p14:creationId xmlns:p14="http://schemas.microsoft.com/office/powerpoint/2010/main" val="2050515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latin typeface="ＭＳ Ｐゴシック" panose="020B0600070205080204" pitchFamily="50" charset="-128"/>
                <a:ea typeface="ＭＳ Ｐゴシック" panose="020B0600070205080204" pitchFamily="50" charset="-128"/>
              </a:rPr>
              <a:t>This is the Purpose of this work. By the four-dimensional Langevin model, the excitation energy dependence of the TKE of the fission fragments was calculated, and the reason for the decrease in TKE was investigated in excitation energy decreasing. Effect of multi-chance fission will be investigated. The reason for the decrease of TKE will be investigated more deeply by decomposing the distribution of fission fragments into different fission modes(</a:t>
            </a:r>
            <a:r>
              <a:rPr lang="ja-JP" altLang="en-US" dirty="0">
                <a:latin typeface="ＭＳ Ｐゴシック" panose="020B0600070205080204" pitchFamily="50" charset="-128"/>
                <a:ea typeface="ＭＳ Ｐゴシック" panose="020B0600070205080204" pitchFamily="50" charset="-128"/>
              </a:rPr>
              <a:t>モード・ス</a:t>
            </a:r>
            <a:r>
              <a:rPr lang="en-US" altLang="ja-JP" dirty="0">
                <a:latin typeface="ＭＳ Ｐゴシック" panose="020B0600070205080204" pitchFamily="50" charset="-128"/>
                <a:ea typeface="ＭＳ Ｐゴシック" panose="020B0600070205080204" pitchFamily="50" charset="-128"/>
              </a:rPr>
              <a:t>).</a:t>
            </a:r>
          </a:p>
          <a:p>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ーー</a:t>
            </a:r>
            <a:r>
              <a:rPr lang="en-US" altLang="ja-JP" dirty="0">
                <a:latin typeface="ＭＳ Ｐゴシック" panose="020B0600070205080204" pitchFamily="50" charset="-128"/>
                <a:ea typeface="ＭＳ Ｐゴシック" panose="020B0600070205080204" pitchFamily="50" charset="-128"/>
              </a:rPr>
              <a:t>MEMO</a:t>
            </a:r>
            <a:r>
              <a:rPr lang="ja-JP" altLang="en-US" dirty="0">
                <a:latin typeface="ＭＳ Ｐゴシック" panose="020B0600070205080204" pitchFamily="50" charset="-128"/>
                <a:ea typeface="ＭＳ Ｐゴシック" panose="020B0600070205080204" pitchFamily="50" charset="-128"/>
              </a:rPr>
              <a:t>ーー</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en-US" altLang="ja-JP" dirty="0">
                <a:latin typeface="ＭＳ Ｐゴシック" panose="020B0600070205080204" pitchFamily="50" charset="-128"/>
                <a:ea typeface="ＭＳ Ｐゴシック" panose="020B0600070205080204" pitchFamily="50" charset="-128"/>
              </a:rPr>
              <a:t>Purpose</a:t>
            </a:r>
            <a:r>
              <a:rPr lang="ja-JP" altLang="en-US" dirty="0">
                <a:latin typeface="ＭＳ Ｐゴシック" panose="020B0600070205080204" pitchFamily="50" charset="-128"/>
                <a:ea typeface="ＭＳ Ｐゴシック" panose="020B0600070205080204" pitchFamily="50" charset="-128"/>
              </a:rPr>
              <a:t>　目的　　　　研究の目的</a:t>
            </a:r>
            <a:endParaRPr lang="en-US" altLang="ja-JP" dirty="0">
              <a:latin typeface="ＭＳ Ｐゴシック" panose="020B0600070205080204" pitchFamily="50" charset="-128"/>
              <a:ea typeface="ＭＳ Ｐゴシック" panose="020B0600070205080204" pitchFamily="50" charset="-128"/>
            </a:endParaRPr>
          </a:p>
          <a:p>
            <a:pPr defTabSz="914277">
              <a:defRPr/>
            </a:pPr>
            <a:r>
              <a:rPr lang="ja-JP" altLang="en-US" dirty="0">
                <a:latin typeface="ＭＳ Ｐゴシック" panose="020B0600070205080204" pitchFamily="50" charset="-128"/>
                <a:ea typeface="ＭＳ Ｐゴシック" panose="020B0600070205080204" pitchFamily="50" charset="-128"/>
              </a:rPr>
              <a:t>　</a:t>
            </a:r>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By the four-dimensional Langevin model, the excitation energy dependence of the TKE of the fission fragments was calculated, and the reason for the decrease in TKE was investigated in excitation energy decreasing (Chapter 3) </a:t>
            </a:r>
          </a:p>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Effect of multi-chance fission will be investigated (Chapter 4)</a:t>
            </a:r>
          </a:p>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The reason for the decrease of TKE will be investigated more deeply by decomposing the distribution of fission fragments into different fission modes (Chapter 5)</a:t>
            </a:r>
          </a:p>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Conclusions (Chapter 6)</a:t>
            </a:r>
          </a:p>
          <a:p>
            <a:pPr defTabSz="914277">
              <a:defRPr/>
            </a:pPr>
            <a:endParaRPr lang="en-US" altLang="ja-JP"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8</a:t>
            </a:fld>
            <a:endParaRPr kumimoji="1" lang="ja-JP" altLang="en-US"/>
          </a:p>
        </p:txBody>
      </p:sp>
    </p:spTree>
    <p:extLst>
      <p:ext uri="{BB962C8B-B14F-4D97-AF65-F5344CB8AC3E}">
        <p14:creationId xmlns:p14="http://schemas.microsoft.com/office/powerpoint/2010/main" val="1665196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the calculation method. After neutrons enter the target, the shape of the compound nucleus just before fission was expressed by four parameters using the two-center model (TCM). First is the Elongation ZZ0 (</a:t>
            </a:r>
            <a:r>
              <a:rPr kumimoji="1" lang="en-US" altLang="ja-JP" dirty="0" err="1"/>
              <a:t>Zet</a:t>
            </a:r>
            <a:r>
              <a:rPr kumimoji="1" lang="en-US" altLang="ja-JP" dirty="0"/>
              <a:t>, </a:t>
            </a:r>
            <a:r>
              <a:rPr kumimoji="1" lang="en-US" altLang="ja-JP" dirty="0" err="1"/>
              <a:t>Zet</a:t>
            </a:r>
            <a:r>
              <a:rPr kumimoji="1" lang="en-US" altLang="ja-JP" dirty="0"/>
              <a:t>, Zero). It is the distance between the centers of the left and right fragments divided(</a:t>
            </a:r>
            <a:r>
              <a:rPr kumimoji="1" lang="ja-JP" altLang="en-US" dirty="0"/>
              <a:t>ディバイディ　ッド</a:t>
            </a:r>
            <a:r>
              <a:rPr kumimoji="1" lang="en-US" altLang="ja-JP" dirty="0"/>
              <a:t>) by the radius when the composite nucleus is approximated by a sphere(</a:t>
            </a:r>
            <a:r>
              <a:rPr kumimoji="1" lang="ja-JP" altLang="en-US" dirty="0"/>
              <a:t>スフェ</a:t>
            </a:r>
            <a:r>
              <a:rPr kumimoji="1" lang="en-US" altLang="ja-JP" dirty="0"/>
              <a:t>(f)</a:t>
            </a:r>
            <a:r>
              <a:rPr kumimoji="1" lang="ja-JP" altLang="en-US" dirty="0"/>
              <a:t>ア</a:t>
            </a:r>
            <a:r>
              <a:rPr kumimoji="1" lang="en-US" altLang="ja-JP" dirty="0"/>
              <a:t>). The second and third are the deformation degrees </a:t>
            </a:r>
            <a:r>
              <a:rPr kumimoji="1" lang="el-GR" altLang="ja-JP" dirty="0"/>
              <a:t>δ1 </a:t>
            </a:r>
            <a:r>
              <a:rPr kumimoji="1" lang="en-US" altLang="ja-JP" dirty="0"/>
              <a:t>and </a:t>
            </a:r>
            <a:r>
              <a:rPr kumimoji="1" lang="el-GR" altLang="ja-JP" dirty="0"/>
              <a:t>δ2 (</a:t>
            </a:r>
            <a:r>
              <a:rPr kumimoji="1" lang="en-US" altLang="ja-JP" dirty="0"/>
              <a:t>delta) outside the two split fragments. These are calculated according to this formula. The fourth is the mass asymmetry </a:t>
            </a:r>
            <a:r>
              <a:rPr kumimoji="1" lang="el-GR" altLang="ja-JP" dirty="0"/>
              <a:t>α. </a:t>
            </a:r>
            <a:r>
              <a:rPr kumimoji="1" lang="en-US" altLang="ja-JP" dirty="0"/>
              <a:t>It is calculated by the mass of the left and right fragments. </a:t>
            </a:r>
          </a:p>
          <a:p>
            <a:endParaRPr kumimoji="1" lang="en-US" altLang="ja-JP" dirty="0"/>
          </a:p>
          <a:p>
            <a:endParaRPr kumimoji="1" lang="en-US" altLang="ja-JP" dirty="0"/>
          </a:p>
          <a:p>
            <a:endParaRPr kumimoji="1" lang="en-US" altLang="ja-JP" dirty="0"/>
          </a:p>
          <a:p>
            <a:r>
              <a:rPr kumimoji="1" lang="ja-JP" altLang="en-US" dirty="0"/>
              <a:t>計算手法について説明します。原子核に中性子が入射し、複合核が核分裂をします。この核分裂直前の複合核の形状を、二中心殻模型（</a:t>
            </a:r>
            <a:r>
              <a:rPr kumimoji="1" lang="en-US" altLang="ja-JP" dirty="0"/>
              <a:t>TCM</a:t>
            </a:r>
            <a:r>
              <a:rPr kumimoji="1" lang="ja-JP" altLang="en-US" dirty="0"/>
              <a:t>）をもちいて４つのパラメータで表現しました。</a:t>
            </a:r>
            <a:r>
              <a:rPr kumimoji="1" lang="en-US" altLang="ja-JP" dirty="0"/>
              <a:t>1</a:t>
            </a:r>
            <a:r>
              <a:rPr kumimoji="1" lang="ja-JP" altLang="en-US" dirty="0"/>
              <a:t>つ目は左右のフラグメントの外側を調和振動子としたときの中心間距離を、複合核を</a:t>
            </a:r>
            <a:r>
              <a:rPr lang="ja-JP" altLang="en-US" dirty="0">
                <a:latin typeface="ＭＳ Ｐゴシック" panose="020B0600070205080204" pitchFamily="50" charset="-128"/>
                <a:ea typeface="ＭＳ Ｐゴシック" panose="020B0600070205080204" pitchFamily="50" charset="-128"/>
              </a:rPr>
              <a:t>球で近似したときの半径で割った、無次元パラメータ</a:t>
            </a:r>
            <a:r>
              <a:rPr lang="en-US" altLang="ja-JP" dirty="0">
                <a:latin typeface="Tiimes New Roman"/>
                <a:ea typeface="ＭＳ Ｐゴシック" panose="020B0600070205080204" pitchFamily="50" charset="-128"/>
              </a:rPr>
              <a:t>ZZ</a:t>
            </a:r>
            <a:r>
              <a:rPr lang="en-US" altLang="ja-JP" baseline="-25000" dirty="0">
                <a:latin typeface="Tiimes New Roman"/>
                <a:ea typeface="ＭＳ Ｐゴシック" panose="020B0600070205080204" pitchFamily="50" charset="-128"/>
              </a:rPr>
              <a:t>0</a:t>
            </a:r>
            <a:r>
              <a:rPr lang="ja-JP" altLang="en-US" baseline="0" dirty="0">
                <a:latin typeface="Tiimes New Roman"/>
                <a:ea typeface="ＭＳ Ｐゴシック" panose="020B0600070205080204" pitchFamily="50" charset="-128"/>
              </a:rPr>
              <a:t>（ゼット、ゼット、ゼロ）</a:t>
            </a:r>
            <a:r>
              <a:rPr lang="ja-JP" altLang="en-US" dirty="0">
                <a:latin typeface="ＭＳ Ｐゴシック" panose="020B0600070205080204" pitchFamily="50" charset="-128"/>
                <a:ea typeface="ＭＳ Ｐゴシック" panose="020B0600070205080204" pitchFamily="50" charset="-128"/>
              </a:rPr>
              <a:t>、２</a:t>
            </a:r>
            <a:r>
              <a:rPr kumimoji="1" lang="ja-JP" altLang="en-US" dirty="0"/>
              <a:t>つ目と３つ目は</a:t>
            </a:r>
            <a:r>
              <a:rPr lang="ja-JP" altLang="en-US" dirty="0">
                <a:latin typeface="ＭＳ Ｐゴシック" panose="020B0600070205080204" pitchFamily="50" charset="-128"/>
                <a:ea typeface="ＭＳ Ｐゴシック" panose="020B0600070205080204" pitchFamily="50" charset="-128"/>
              </a:rPr>
              <a:t>二つの分裂片の外側の変形度</a:t>
            </a:r>
            <a:r>
              <a:rPr lang="en-US" altLang="ja-JP" dirty="0">
                <a:latin typeface="Tiimes New Roman"/>
                <a:ea typeface="ＭＳ Ｐゴシック" panose="020B0600070205080204" pitchFamily="50" charset="-128"/>
              </a:rPr>
              <a:t>δ</a:t>
            </a:r>
            <a:r>
              <a:rPr lang="en-US" altLang="ja-JP" baseline="-25000" dirty="0">
                <a:latin typeface="Tiimes New Roman"/>
                <a:ea typeface="ＭＳ Ｐゴシック" panose="020B0600070205080204" pitchFamily="50" charset="-128"/>
              </a:rPr>
              <a:t>1</a:t>
            </a:r>
            <a:r>
              <a:rPr lang="en-US" altLang="ja-JP" dirty="0">
                <a:latin typeface="Tiimes New Roman"/>
                <a:ea typeface="ＭＳ Ｐゴシック" panose="020B0600070205080204" pitchFamily="50" charset="-128"/>
              </a:rPr>
              <a:t>, δ</a:t>
            </a:r>
            <a:r>
              <a:rPr lang="en-US" altLang="ja-JP" baseline="-25000" dirty="0">
                <a:latin typeface="Tiimes New Roman"/>
                <a:ea typeface="ＭＳ Ｐゴシック" panose="020B0600070205080204" pitchFamily="50" charset="-128"/>
              </a:rPr>
              <a:t>2</a:t>
            </a:r>
            <a:r>
              <a:rPr lang="ja-JP" altLang="en-US" baseline="0" dirty="0">
                <a:latin typeface="Tiimes New Roman"/>
                <a:ea typeface="ＭＳ Ｐゴシック" panose="020B0600070205080204" pitchFamily="50" charset="-128"/>
              </a:rPr>
              <a:t>（デルタ）</a:t>
            </a:r>
            <a:r>
              <a:rPr lang="ja-JP" altLang="en-US"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４</a:t>
            </a:r>
            <a:r>
              <a:rPr kumimoji="1" lang="ja-JP" altLang="en-US" dirty="0"/>
              <a:t>つ目は</a:t>
            </a:r>
            <a:r>
              <a:rPr lang="ja-JP" altLang="en-US" dirty="0">
                <a:latin typeface="ＭＳ Ｐゴシック" panose="020B0600070205080204" pitchFamily="50" charset="-128"/>
                <a:ea typeface="ＭＳ Ｐゴシック" panose="020B0600070205080204" pitchFamily="50" charset="-128"/>
              </a:rPr>
              <a:t>質量非対称度</a:t>
            </a:r>
            <a:r>
              <a:rPr lang="en-US" altLang="ja-JP" dirty="0">
                <a:latin typeface="ＭＳ Ｐゴシック" panose="020B0600070205080204" pitchFamily="50" charset="-128"/>
                <a:ea typeface="ＭＳ Ｐゴシック" panose="020B0600070205080204" pitchFamily="50" charset="-128"/>
              </a:rPr>
              <a:t>α</a:t>
            </a:r>
            <a:r>
              <a:rPr kumimoji="1" lang="ja-JP" altLang="en-US" dirty="0"/>
              <a:t>です。</a:t>
            </a: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9</a:t>
            </a:fld>
            <a:endParaRPr kumimoji="1" lang="ja-JP" altLang="en-US"/>
          </a:p>
        </p:txBody>
      </p:sp>
    </p:spTree>
    <p:extLst>
      <p:ext uri="{BB962C8B-B14F-4D97-AF65-F5344CB8AC3E}">
        <p14:creationId xmlns:p14="http://schemas.microsoft.com/office/powerpoint/2010/main" val="3378153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four-dimensional Langevin equation expresses the evolution of the shape of this compound nucleus. Each parameter of TCM with qi and make it correspond to pi according to equation (1). F in Eq. (2) is Helmholtz’s free energy, is the product of temperature T and entropy S subtracted from potential V. V is the sum of the liquid drop potential of the TCM the shell correction and the BCS pair correction energy. Inertial mass tensor </a:t>
            </a:r>
            <a:r>
              <a:rPr kumimoji="1" lang="en-US" altLang="ja-JP" dirty="0" err="1"/>
              <a:t>mij</a:t>
            </a:r>
            <a:r>
              <a:rPr kumimoji="1" lang="en-US" altLang="ja-JP" dirty="0"/>
              <a:t> and friction tensor γ (gamma) </a:t>
            </a:r>
            <a:r>
              <a:rPr kumimoji="1" lang="en-US" altLang="ja-JP" dirty="0" err="1"/>
              <a:t>ij</a:t>
            </a:r>
            <a:r>
              <a:rPr kumimoji="1" lang="en-US" altLang="ja-JP" dirty="0"/>
              <a:t> express the transport coefficient, and </a:t>
            </a:r>
            <a:r>
              <a:rPr kumimoji="1" lang="en-US" altLang="ja-JP" dirty="0" err="1"/>
              <a:t>gijRj</a:t>
            </a:r>
            <a:r>
              <a:rPr kumimoji="1" lang="en-US" altLang="ja-JP" dirty="0"/>
              <a:t> say the random force. </a:t>
            </a:r>
          </a:p>
          <a:p>
            <a:endParaRPr kumimoji="1" lang="en-US" altLang="ja-JP" dirty="0"/>
          </a:p>
          <a:p>
            <a:endParaRPr kumimoji="1" lang="en-US" altLang="ja-JP" dirty="0"/>
          </a:p>
          <a:p>
            <a:r>
              <a:rPr kumimoji="1" lang="en-US" altLang="ja-JP" dirty="0"/>
              <a:t>---memo---</a:t>
            </a:r>
          </a:p>
          <a:p>
            <a:endParaRPr kumimoji="1" lang="en-US" altLang="ja-JP" dirty="0"/>
          </a:p>
          <a:p>
            <a:r>
              <a:rPr kumimoji="1" lang="en-US" altLang="ja-JP" dirty="0"/>
              <a:t>The evolution of the shape of this compound nucleus is expressed by the four-dimensional Langevin equation. Generalize each parameter of TCM with qi and make it correspond to pi according to equation (1). F in Eq. (2) is the term of free energy, which is the product of temperature T and entropy S subtracted from potential V. V is the sum of the </a:t>
            </a:r>
            <a:r>
              <a:rPr kumimoji="1" lang="en-US" altLang="ja-JP" b="1" dirty="0">
                <a:highlight>
                  <a:srgbClr val="FFFF00"/>
                </a:highlight>
              </a:rPr>
              <a:t>liquid drop potential </a:t>
            </a:r>
            <a:r>
              <a:rPr kumimoji="1" lang="en-US" altLang="ja-JP" dirty="0"/>
              <a:t>of the two-center model shape, the shell correction and the BCS pair correction energy. Inertial mass tensor </a:t>
            </a:r>
            <a:r>
              <a:rPr kumimoji="1" lang="en-US" altLang="ja-JP" dirty="0" err="1"/>
              <a:t>mij</a:t>
            </a:r>
            <a:r>
              <a:rPr kumimoji="1" lang="en-US" altLang="ja-JP" dirty="0"/>
              <a:t> and friction tensor γ (gamma) </a:t>
            </a:r>
            <a:r>
              <a:rPr kumimoji="1" lang="en-US" altLang="ja-JP" dirty="0" err="1"/>
              <a:t>ij</a:t>
            </a:r>
            <a:r>
              <a:rPr kumimoji="1" lang="en-US" altLang="ja-JP" dirty="0"/>
              <a:t> express the transport coefficient, and </a:t>
            </a:r>
            <a:r>
              <a:rPr kumimoji="1" lang="en-US" altLang="ja-JP" dirty="0" err="1"/>
              <a:t>gijRj</a:t>
            </a:r>
            <a:r>
              <a:rPr kumimoji="1" lang="en-US" altLang="ja-JP" dirty="0"/>
              <a:t> express the random force. </a:t>
            </a:r>
          </a:p>
          <a:p>
            <a:endParaRPr kumimoji="1" lang="en-US" altLang="ja-JP" dirty="0"/>
          </a:p>
          <a:p>
            <a:endParaRPr kumimoji="1" lang="en-US" altLang="ja-JP" dirty="0"/>
          </a:p>
          <a:p>
            <a:r>
              <a:rPr kumimoji="1" lang="ja-JP" altLang="en-US" dirty="0"/>
              <a:t>この複合核の形状の時間発展を</a:t>
            </a:r>
            <a:r>
              <a:rPr kumimoji="1" lang="en-US" altLang="ja-JP" dirty="0"/>
              <a:t>4</a:t>
            </a:r>
            <a:r>
              <a:rPr kumimoji="1" lang="ja-JP" altLang="en-US" dirty="0"/>
              <a:t>次元ランジュバン方程式で表現しました。</a:t>
            </a:r>
            <a:r>
              <a:rPr kumimoji="1" lang="en-US" altLang="ja-JP" dirty="0"/>
              <a:t>TCM</a:t>
            </a:r>
            <a:r>
              <a:rPr kumimoji="1" lang="ja-JP" altLang="en-US" dirty="0"/>
              <a:t>の各パラメータを</a:t>
            </a:r>
            <a:r>
              <a:rPr kumimoji="1" lang="en-US" altLang="ja-JP" dirty="0"/>
              <a:t>q</a:t>
            </a:r>
            <a:r>
              <a:rPr kumimoji="1" lang="en-US" altLang="ja-JP" baseline="-25000" dirty="0"/>
              <a:t>i</a:t>
            </a:r>
            <a:r>
              <a:rPr kumimoji="1" lang="ja-JP" altLang="en-US" dirty="0"/>
              <a:t>で一般化し、式</a:t>
            </a:r>
            <a:r>
              <a:rPr kumimoji="1" lang="en-US" altLang="ja-JP" dirty="0"/>
              <a:t>(1)</a:t>
            </a:r>
            <a:r>
              <a:rPr kumimoji="1" lang="ja-JP" altLang="en-US" dirty="0"/>
              <a:t>に従い</a:t>
            </a:r>
            <a:r>
              <a:rPr kumimoji="1" lang="en-US" altLang="ja-JP" dirty="0"/>
              <a:t>p</a:t>
            </a:r>
            <a:r>
              <a:rPr kumimoji="1" lang="en-US" altLang="ja-JP" baseline="-25000" dirty="0"/>
              <a:t>i</a:t>
            </a:r>
            <a:r>
              <a:rPr kumimoji="1" lang="ja-JP" altLang="en-US" dirty="0"/>
              <a:t>に対応させます。</a:t>
            </a:r>
            <a:endParaRPr kumimoji="1" lang="en-US" altLang="ja-JP" dirty="0"/>
          </a:p>
          <a:p>
            <a:r>
              <a:rPr kumimoji="1" lang="ja-JP" altLang="en-US" dirty="0"/>
              <a:t>式</a:t>
            </a:r>
            <a:r>
              <a:rPr kumimoji="1" lang="en-US" altLang="ja-JP" dirty="0"/>
              <a:t>(2)</a:t>
            </a:r>
            <a:r>
              <a:rPr kumimoji="1" lang="ja-JP" altLang="en-US" dirty="0"/>
              <a:t>の</a:t>
            </a:r>
            <a:r>
              <a:rPr kumimoji="1" lang="en-US" altLang="ja-JP" dirty="0"/>
              <a:t>F</a:t>
            </a:r>
            <a:r>
              <a:rPr kumimoji="1" lang="ja-JP" altLang="en-US" dirty="0"/>
              <a:t>は自由エネルギーの項で、ポテンシャル</a:t>
            </a:r>
            <a:r>
              <a:rPr kumimoji="1" lang="en-US" altLang="ja-JP" dirty="0"/>
              <a:t>V</a:t>
            </a:r>
            <a:r>
              <a:rPr kumimoji="1" lang="ja-JP" altLang="en-US" dirty="0"/>
              <a:t>から温度</a:t>
            </a:r>
            <a:r>
              <a:rPr kumimoji="1" lang="en-US" altLang="ja-JP" dirty="0"/>
              <a:t>T</a:t>
            </a:r>
            <a:r>
              <a:rPr kumimoji="1" lang="ja-JP" altLang="en-US" dirty="0"/>
              <a:t>とエントロピー</a:t>
            </a:r>
            <a:r>
              <a:rPr kumimoji="1" lang="en-US" altLang="ja-JP" dirty="0"/>
              <a:t>S</a:t>
            </a:r>
            <a:r>
              <a:rPr kumimoji="1" lang="ja-JP" altLang="en-US" dirty="0"/>
              <a:t>の積を引いたものです。</a:t>
            </a:r>
            <a:r>
              <a:rPr kumimoji="1" lang="en-US" altLang="ja-JP" dirty="0"/>
              <a:t>V</a:t>
            </a:r>
            <a:r>
              <a:rPr kumimoji="1" lang="ja-JP" altLang="en-US" dirty="0"/>
              <a:t>は</a:t>
            </a:r>
            <a:r>
              <a:rPr lang="ja-JP" altLang="en-US" dirty="0">
                <a:latin typeface="ＭＳ Ｐゴシック" panose="020B0600070205080204" pitchFamily="50" charset="-128"/>
                <a:ea typeface="ＭＳ Ｐゴシック" panose="020B0600070205080204" pitchFamily="50" charset="-128"/>
              </a:rPr>
              <a:t>二中心模型形状の液滴ポテンシャル、殻補正と</a:t>
            </a:r>
            <a:r>
              <a:rPr lang="en-US" altLang="ja-JP" dirty="0">
                <a:latin typeface="ＭＳ Ｐゴシック" panose="020B0600070205080204" pitchFamily="50" charset="-128"/>
                <a:ea typeface="ＭＳ Ｐゴシック" panose="020B0600070205080204" pitchFamily="50" charset="-128"/>
              </a:rPr>
              <a:t>BCS</a:t>
            </a:r>
            <a:r>
              <a:rPr lang="ja-JP" altLang="en-US" dirty="0">
                <a:latin typeface="ＭＳ Ｐゴシック" panose="020B0600070205080204" pitchFamily="50" charset="-128"/>
                <a:ea typeface="ＭＳ Ｐゴシック" panose="020B0600070205080204" pitchFamily="50" charset="-128"/>
              </a:rPr>
              <a:t>対（つい）補正エネルギーの和です。また、</a:t>
            </a:r>
            <a:r>
              <a:rPr kumimoji="1" lang="ja-JP" altLang="en-US" dirty="0"/>
              <a:t>慣性質量テンソル</a:t>
            </a:r>
            <a:r>
              <a:rPr lang="en-US" altLang="ja-JP" dirty="0" err="1">
                <a:latin typeface="ＭＳ Ｐゴシック" panose="020B0600070205080204" pitchFamily="50" charset="-128"/>
                <a:ea typeface="ＭＳ Ｐゴシック" panose="020B0600070205080204" pitchFamily="50" charset="-128"/>
              </a:rPr>
              <a:t>mij</a:t>
            </a:r>
            <a:r>
              <a:rPr lang="ja-JP" altLang="en-US" dirty="0">
                <a:latin typeface="ＭＳ Ｐゴシック" panose="020B0600070205080204" pitchFamily="50" charset="-128"/>
                <a:ea typeface="ＭＳ Ｐゴシック" panose="020B0600070205080204" pitchFamily="50" charset="-128"/>
              </a:rPr>
              <a:t>と摩擦テンソル</a:t>
            </a:r>
            <a:r>
              <a:rPr lang="en-US" altLang="ja-JP" dirty="0">
                <a:latin typeface="ＭＳ Ｐゴシック" panose="020B0600070205080204" pitchFamily="50" charset="-128"/>
                <a:ea typeface="ＭＳ Ｐゴシック" panose="020B0600070205080204" pitchFamily="50" charset="-128"/>
              </a:rPr>
              <a:t>γ</a:t>
            </a:r>
            <a:r>
              <a:rPr lang="ja-JP" altLang="en-US" dirty="0">
                <a:latin typeface="ＭＳ Ｐゴシック" panose="020B0600070205080204" pitchFamily="50" charset="-128"/>
                <a:ea typeface="ＭＳ Ｐゴシック" panose="020B0600070205080204" pitchFamily="50" charset="-128"/>
              </a:rPr>
              <a:t>（ガンマ）</a:t>
            </a:r>
            <a:r>
              <a:rPr lang="en-US" altLang="ja-JP" dirty="0" err="1">
                <a:latin typeface="ＭＳ Ｐゴシック" panose="020B0600070205080204" pitchFamily="50" charset="-128"/>
                <a:ea typeface="ＭＳ Ｐゴシック" panose="020B0600070205080204" pitchFamily="50" charset="-128"/>
              </a:rPr>
              <a:t>ij</a:t>
            </a:r>
            <a:r>
              <a:rPr lang="ja-JP" altLang="en-US" dirty="0">
                <a:latin typeface="ＭＳ Ｐゴシック" panose="020B0600070205080204" pitchFamily="50" charset="-128"/>
                <a:ea typeface="ＭＳ Ｐゴシック" panose="020B0600070205080204" pitchFamily="50" charset="-128"/>
              </a:rPr>
              <a:t>は輸送係数、</a:t>
            </a:r>
            <a:r>
              <a:rPr lang="en-US" altLang="ja-JP" dirty="0" err="1">
                <a:latin typeface="ＭＳ Ｐゴシック" panose="020B0600070205080204" pitchFamily="50" charset="-128"/>
                <a:ea typeface="ＭＳ Ｐゴシック" panose="020B0600070205080204" pitchFamily="50" charset="-128"/>
              </a:rPr>
              <a:t>gijRj</a:t>
            </a:r>
            <a:r>
              <a:rPr lang="ja-JP" altLang="en-US" dirty="0">
                <a:latin typeface="ＭＳ Ｐゴシック" panose="020B0600070205080204" pitchFamily="50" charset="-128"/>
                <a:ea typeface="ＭＳ Ｐゴシック" panose="020B0600070205080204" pitchFamily="50" charset="-128"/>
              </a:rPr>
              <a:t>はランダム力を表現しています。</a:t>
            </a:r>
            <a:endParaRPr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a:t>
            </a:r>
            <a:r>
              <a:rPr lang="en-US" altLang="ja-JP" dirty="0" err="1">
                <a:latin typeface="ＭＳ Ｐゴシック" panose="020B0600070205080204" pitchFamily="50" charset="-128"/>
                <a:ea typeface="ＭＳ Ｐゴシック" panose="020B0600070205080204" pitchFamily="50" charset="-128"/>
              </a:rPr>
              <a:t>gij</a:t>
            </a:r>
            <a:r>
              <a:rPr kumimoji="1" lang="ja-JP" altLang="en-US" dirty="0">
                <a:latin typeface="ＭＳ Ｐゴシック" panose="020B0600070205080204" pitchFamily="50" charset="-128"/>
                <a:ea typeface="ＭＳ Ｐゴシック" panose="020B0600070205080204" pitchFamily="50" charset="-128"/>
              </a:rPr>
              <a:t>だけならランダム力の強さ　</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前回、</a:t>
            </a:r>
            <a:r>
              <a:rPr lang="ja-JP" altLang="en-US" dirty="0">
                <a:latin typeface="ＭＳ Ｐゴシック" panose="020B0600070205080204" pitchFamily="50" charset="-128"/>
                <a:ea typeface="ＭＳ Ｐゴシック" panose="020B0600070205080204" pitchFamily="50" charset="-128"/>
              </a:rPr>
              <a:t>同形状</a:t>
            </a:r>
            <a:r>
              <a:rPr lang="en-US" altLang="ja-JP" dirty="0">
                <a:latin typeface="ＭＳ Ｐゴシック" panose="020B0600070205080204" pitchFamily="50" charset="-128"/>
                <a:ea typeface="ＭＳ Ｐゴシック" panose="020B0600070205080204" pitchFamily="50" charset="-128"/>
              </a:rPr>
              <a:t> </a:t>
            </a:r>
            <a:r>
              <a:rPr lang="ja-JP" altLang="en-US" dirty="0">
                <a:latin typeface="ＭＳ Ｐゴシック" panose="020B0600070205080204" pitchFamily="50" charset="-128"/>
                <a:ea typeface="ＭＳ Ｐゴシック" panose="020B0600070205080204" pitchFamily="50" charset="-128"/>
              </a:rPr>
              <a:t>の</a:t>
            </a:r>
            <a:r>
              <a:rPr lang="en-US" altLang="ja-JP" dirty="0">
                <a:latin typeface="ＭＳ Ｐゴシック" panose="020B0600070205080204" pitchFamily="50" charset="-128"/>
                <a:ea typeface="ＭＳ Ｐゴシック" panose="020B0600070205080204" pitchFamily="50" charset="-128"/>
              </a:rPr>
              <a:t>Woods-Saxon</a:t>
            </a:r>
            <a:r>
              <a:rPr lang="ja-JP" altLang="en-US" dirty="0">
                <a:latin typeface="ＭＳ Ｐゴシック" panose="020B0600070205080204" pitchFamily="50" charset="-128"/>
                <a:ea typeface="ＭＳ Ｐゴシック" panose="020B0600070205080204" pitchFamily="50" charset="-128"/>
              </a:rPr>
              <a:t>ポテンシャルから導出される殻補正</a:t>
            </a:r>
            <a:endParaRPr kumimoji="1" lang="ja-JP" altLang="en-US"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10</a:t>
            </a:fld>
            <a:endParaRPr kumimoji="1" lang="ja-JP" altLang="en-US"/>
          </a:p>
        </p:txBody>
      </p:sp>
    </p:spTree>
    <p:extLst>
      <p:ext uri="{BB962C8B-B14F-4D97-AF65-F5344CB8AC3E}">
        <p14:creationId xmlns:p14="http://schemas.microsoft.com/office/powerpoint/2010/main" val="3066723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kumimoji="1" lang="ja-JP" altLang="en-US" dirty="0"/>
              <a:t>分裂片の</a:t>
            </a:r>
            <a:r>
              <a:rPr kumimoji="1" lang="en-US" altLang="ja-JP" dirty="0"/>
              <a:t>TKE</a:t>
            </a:r>
            <a:r>
              <a:rPr kumimoji="1" lang="ja-JP" altLang="en-US" dirty="0"/>
              <a:t>分布はこの図の通りとなりました。左上から励起エネルギー</a:t>
            </a:r>
            <a:r>
              <a:rPr kumimoji="1" lang="en-US" altLang="ja-JP" dirty="0"/>
              <a:t>7MeV,10,20,30,40,50MeV</a:t>
            </a:r>
            <a:r>
              <a:rPr kumimoji="1" lang="ja-JP" altLang="en-US" dirty="0"/>
              <a:t>となっています。（切り替え）</a:t>
            </a:r>
            <a:r>
              <a:rPr lang="ja-JP" altLang="en-US" sz="1200" dirty="0">
                <a:latin typeface="ＭＳ Ｐゴシック" panose="020B0600070205080204" pitchFamily="50" charset="-128"/>
                <a:ea typeface="ＭＳ Ｐゴシック" panose="020B0600070205080204" pitchFamily="50" charset="-128"/>
              </a:rPr>
              <a:t>図の緑枠で示した</a:t>
            </a:r>
            <a:r>
              <a:rPr kumimoji="1" lang="ja-JP" altLang="en-US" dirty="0"/>
              <a:t>真ん中の</a:t>
            </a:r>
            <a:r>
              <a:rPr kumimoji="1" lang="en-US" altLang="ja-JP" dirty="0"/>
              <a:t>Super-long</a:t>
            </a:r>
            <a:r>
              <a:rPr kumimoji="1" lang="ja-JP" altLang="en-US" dirty="0"/>
              <a:t>モードの領域で、特に分裂回数は増加し、そして高い</a:t>
            </a:r>
            <a:r>
              <a:rPr kumimoji="1" lang="en-US" altLang="ja-JP" dirty="0"/>
              <a:t>TKE</a:t>
            </a:r>
            <a:r>
              <a:rPr kumimoji="1" lang="ja-JP" altLang="en-US" dirty="0"/>
              <a:t>側に移動していることが分かります。励起エネルギーごとに目視で楕円を指定しては、恣意性がぬぐえないことから、</a:t>
            </a:r>
            <a:r>
              <a:rPr lang="en-US" altLang="ja-JP" sz="1200" dirty="0">
                <a:latin typeface="ＭＳ Ｐゴシック" panose="020B0600070205080204" pitchFamily="50" charset="-128"/>
                <a:ea typeface="ＭＳ Ｐゴシック" panose="020B0600070205080204" pitchFamily="50" charset="-128"/>
              </a:rPr>
              <a:t> Super-long mode </a:t>
            </a:r>
            <a:r>
              <a:rPr lang="ja-JP" altLang="en-US" sz="1200" dirty="0">
                <a:latin typeface="ＭＳ Ｐゴシック" panose="020B0600070205080204" pitchFamily="50" charset="-128"/>
                <a:ea typeface="ＭＳ Ｐゴシック" panose="020B0600070205080204" pitchFamily="50" charset="-128"/>
              </a:rPr>
              <a:t>の範囲の決定には検討が必要でした。</a:t>
            </a:r>
            <a:endParaRPr lang="en-US" altLang="ja-JP" sz="12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11</a:t>
            </a:fld>
            <a:endParaRPr kumimoji="1" lang="ja-JP" altLang="en-US"/>
          </a:p>
        </p:txBody>
      </p:sp>
    </p:spTree>
    <p:extLst>
      <p:ext uri="{BB962C8B-B14F-4D97-AF65-F5344CB8AC3E}">
        <p14:creationId xmlns:p14="http://schemas.microsoft.com/office/powerpoint/2010/main" val="1818061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77">
              <a:defRPr/>
            </a:pPr>
            <a:r>
              <a:rPr kumimoji="1" lang="en-US" altLang="ja-JP" dirty="0"/>
              <a:t>The mass number distribution calculation results are shown on the left for the 236U and on the right for the 240Pu.</a:t>
            </a:r>
            <a:r>
              <a:rPr kumimoji="1" lang="ja-JP" altLang="en-US" dirty="0"/>
              <a:t>　</a:t>
            </a:r>
            <a:r>
              <a:rPr kumimoji="1" lang="en-US" altLang="ja-JP" dirty="0"/>
              <a:t>The horizontal axis is the mass number, and the vertical axis is the probability of fission.</a:t>
            </a:r>
            <a:r>
              <a:rPr kumimoji="1" lang="ja-JP" altLang="en-US" dirty="0"/>
              <a:t>　</a:t>
            </a:r>
            <a:r>
              <a:rPr kumimoji="1" lang="en-US" altLang="ja-JP" dirty="0"/>
              <a:t>The black dots show the experimental data, and the red lines show the calculation results. </a:t>
            </a:r>
          </a:p>
          <a:p>
            <a:pPr defTabSz="914277">
              <a:defRPr/>
            </a:pPr>
            <a:r>
              <a:rPr kumimoji="1" lang="en-US" altLang="ja-JP" dirty="0"/>
              <a:t>A two-peak distribution was obtained.</a:t>
            </a:r>
            <a:r>
              <a:rPr kumimoji="1" lang="ja-JP" altLang="en-US" dirty="0"/>
              <a:t>　</a:t>
            </a:r>
            <a:r>
              <a:rPr lang="en-US" altLang="ja-JP" sz="1200" dirty="0">
                <a:latin typeface="ＭＳ Ｐゴシック" panose="020B0600070205080204" pitchFamily="50" charset="-128"/>
                <a:ea typeface="ＭＳ Ｐゴシック" panose="020B0600070205080204" pitchFamily="50" charset="-128"/>
              </a:rPr>
              <a:t>The positions, </a:t>
            </a:r>
            <a:r>
              <a:rPr kumimoji="1" lang="en-US" altLang="ja-JP" dirty="0"/>
              <a:t>widths(</a:t>
            </a:r>
            <a:r>
              <a:rPr kumimoji="1" lang="ja-JP" altLang="en-US" dirty="0"/>
              <a:t>ウィドゥスｎ</a:t>
            </a:r>
            <a:r>
              <a:rPr kumimoji="1" lang="en-US" altLang="ja-JP" dirty="0"/>
              <a:t>). </a:t>
            </a:r>
            <a:r>
              <a:rPr lang="en-US" altLang="ja-JP" sz="1200" dirty="0">
                <a:latin typeface="ＭＳ Ｐゴシック" panose="020B0600070205080204" pitchFamily="50" charset="-128"/>
                <a:ea typeface="ＭＳ Ｐゴシック" panose="020B0600070205080204" pitchFamily="50" charset="-128"/>
              </a:rPr>
              <a:t>, heights of the peak, and the shape of the entire peak coincide well with experimental data. </a:t>
            </a:r>
          </a:p>
          <a:p>
            <a:pPr defTabSz="914277">
              <a:defRPr/>
            </a:pPr>
            <a:endParaRPr kumimoji="1" lang="en-US" altLang="ja-JP" dirty="0"/>
          </a:p>
          <a:p>
            <a:pPr defTabSz="914277">
              <a:defRPr/>
            </a:pPr>
            <a:r>
              <a:rPr kumimoji="1" lang="en-US" altLang="ja-JP" dirty="0"/>
              <a:t>---------memo---</a:t>
            </a:r>
          </a:p>
          <a:p>
            <a:pPr defTabSz="914277">
              <a:defRPr/>
            </a:pPr>
            <a:r>
              <a:rPr kumimoji="1" lang="en-US" altLang="ja-JP" dirty="0"/>
              <a:t>The position, width, height of the peak, and the entire peak‘s shape were well reproducibly obtained.</a:t>
            </a:r>
            <a:r>
              <a:rPr kumimoji="1" lang="ja-JP" altLang="en-US" dirty="0"/>
              <a:t>　</a:t>
            </a:r>
            <a:endParaRPr kumimoji="1" lang="en-US" altLang="ja-JP" dirty="0"/>
          </a:p>
          <a:p>
            <a:pPr defTabSz="914277">
              <a:defRPr/>
            </a:pPr>
            <a:r>
              <a:rPr kumimoji="1" lang="en-US" altLang="ja-JP" dirty="0"/>
              <a:t>In particular, it can be seen that good reproduction was got with the peak width(</a:t>
            </a:r>
            <a:r>
              <a:rPr kumimoji="1" lang="ja-JP" altLang="en-US" dirty="0"/>
              <a:t>ウィドゥスｎ</a:t>
            </a:r>
            <a:r>
              <a:rPr kumimoji="1" lang="en-US" altLang="ja-JP" dirty="0"/>
              <a:t>). </a:t>
            </a:r>
          </a:p>
          <a:p>
            <a:pPr defTabSz="914277">
              <a:defRPr/>
            </a:pPr>
            <a:endParaRPr kumimoji="1" lang="en-US" altLang="ja-JP" dirty="0"/>
          </a:p>
          <a:p>
            <a:pPr defTabSz="914277">
              <a:defRPr/>
            </a:pPr>
            <a:endParaRPr kumimoji="1" lang="en-US" altLang="ja-JP" dirty="0"/>
          </a:p>
          <a:p>
            <a:pPr defTabSz="914277">
              <a:defRPr/>
            </a:pPr>
            <a:r>
              <a:rPr kumimoji="1" lang="ja-JP" altLang="en-US" dirty="0"/>
              <a:t>質量数分布の計算結果は、</a:t>
            </a:r>
            <a:r>
              <a:rPr kumimoji="1" lang="en-US" altLang="ja-JP" dirty="0"/>
              <a:t>236U</a:t>
            </a:r>
            <a:r>
              <a:rPr kumimoji="1" lang="ja-JP" altLang="en-US" dirty="0"/>
              <a:t>系で左、</a:t>
            </a:r>
            <a:r>
              <a:rPr kumimoji="1" lang="en-US" altLang="ja-JP" dirty="0"/>
              <a:t>240Pu</a:t>
            </a:r>
            <a:r>
              <a:rPr kumimoji="1" lang="ja-JP" altLang="en-US" dirty="0"/>
              <a:t>系で右の図となりました。横軸は質量数、縦軸は核分裂の確率です。黒のドットは実験データ、そして赤の線は計算結果を示しています。</a:t>
            </a:r>
            <a:r>
              <a:rPr lang="en-US" altLang="ja-JP" dirty="0">
                <a:latin typeface="ＭＳ Ｐゴシック" panose="020B0600070205080204" pitchFamily="50" charset="-128"/>
                <a:ea typeface="ＭＳ Ｐゴシック" panose="020B0600070205080204" pitchFamily="50" charset="-128"/>
              </a:rPr>
              <a:t>2</a:t>
            </a:r>
            <a:r>
              <a:rPr lang="ja-JP" altLang="en-US" dirty="0">
                <a:latin typeface="ＭＳ Ｐゴシック" panose="020B0600070205080204" pitchFamily="50" charset="-128"/>
                <a:ea typeface="ＭＳ Ｐゴシック" panose="020B0600070205080204" pitchFamily="50" charset="-128"/>
              </a:rPr>
              <a:t>山分布が得られた。ピークの位置や幅、高さ、山全体の形状でよい再現性が得られました。特に、ピーク幅でよい再現が得られたことが分かります。</a:t>
            </a:r>
            <a:endParaRPr kumimoji="1" lang="en-US" altLang="ja-JP" dirty="0"/>
          </a:p>
          <a:p>
            <a:pPr defTabSz="914277">
              <a:defRPr/>
            </a:pPr>
            <a:endParaRPr kumimoji="1" lang="en-US" altLang="ja-JP" dirty="0"/>
          </a:p>
          <a:p>
            <a:pPr defTabSz="914277">
              <a:defRPr/>
            </a:pPr>
            <a:endParaRPr kumimoji="1" lang="en-US" altLang="ja-JP" dirty="0"/>
          </a:p>
          <a:p>
            <a:pPr defTabSz="914277">
              <a:defRPr/>
            </a:pPr>
            <a:endParaRPr kumimoji="1" lang="en-US" altLang="ja-JP" dirty="0"/>
          </a:p>
          <a:p>
            <a:pPr defTabSz="914277">
              <a:defRPr/>
            </a:pPr>
            <a:r>
              <a:rPr kumimoji="1" lang="en-US" altLang="ja-JP" dirty="0"/>
              <a:t>※</a:t>
            </a:r>
            <a:r>
              <a:rPr kumimoji="1" lang="ja-JP" altLang="en-US" dirty="0"/>
              <a:t>ふたやま　いわなくていい　幅が特にいい</a:t>
            </a:r>
            <a:endParaRPr kumimoji="1" lang="en-US" altLang="ja-JP" dirty="0"/>
          </a:p>
        </p:txBody>
      </p:sp>
      <p:sp>
        <p:nvSpPr>
          <p:cNvPr id="4" name="スライド番号プレースホルダー 3"/>
          <p:cNvSpPr>
            <a:spLocks noGrp="1"/>
          </p:cNvSpPr>
          <p:nvPr>
            <p:ph type="sldNum" sz="quarter" idx="5"/>
          </p:nvPr>
        </p:nvSpPr>
        <p:spPr/>
        <p:txBody>
          <a:bodyPr/>
          <a:lstStyle/>
          <a:p>
            <a:fld id="{ED79A990-2247-44DF-859E-CE72D2B5C3FF}" type="slidenum">
              <a:rPr kumimoji="1" lang="ja-JP" altLang="en-US" smtClean="0"/>
              <a:t>12</a:t>
            </a:fld>
            <a:endParaRPr kumimoji="1" lang="ja-JP" altLang="en-US"/>
          </a:p>
        </p:txBody>
      </p:sp>
    </p:spTree>
    <p:extLst>
      <p:ext uri="{BB962C8B-B14F-4D97-AF65-F5344CB8AC3E}">
        <p14:creationId xmlns:p14="http://schemas.microsoft.com/office/powerpoint/2010/main" val="998377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6D01D52-1467-4A5A-8672-9879B60DA1E3}" type="datetime1">
              <a:rPr kumimoji="1" lang="ja-JP" altLang="en-US" smtClean="0"/>
              <a:t>2023/5/31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3498760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20407F-4EDC-46F7-9EEC-F268C5F312F9}" type="datetime1">
              <a:rPr kumimoji="1" lang="ja-JP" altLang="en-US" smtClean="0"/>
              <a:t>2023/5/31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347730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5F351D-EEEE-42CB-B7C4-EDF7514E3FA8}" type="datetime1">
              <a:rPr kumimoji="1" lang="ja-JP" altLang="en-US" smtClean="0"/>
              <a:t>2023/5/31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3712567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028950" y="6356351"/>
            <a:ext cx="3086100" cy="365125"/>
          </a:xfrm>
          <a:prstGeom prst="rect">
            <a:avLst/>
          </a:prstGeom>
        </p:spPr>
        <p:txBody>
          <a:bodyPr/>
          <a:lstStyle>
            <a:lvl1pPr>
              <a:defRPr>
                <a:latin typeface="ＭＳ Ｐゴシック" panose="020B0600070205080204" pitchFamily="50" charset="-128"/>
                <a:ea typeface="ＭＳ Ｐゴシック" panose="020B0600070205080204" pitchFamily="50" charset="-128"/>
              </a:defRPr>
            </a:lvl1pPr>
          </a:lstStyle>
          <a:p>
            <a:endParaRPr kumimoji="1" lang="ja-JP" altLang="en-US" dirty="0"/>
          </a:p>
        </p:txBody>
      </p:sp>
      <p:sp>
        <p:nvSpPr>
          <p:cNvPr id="13" name="正方形/長方形 12">
            <a:extLst>
              <a:ext uri="{FF2B5EF4-FFF2-40B4-BE49-F238E27FC236}">
                <a16:creationId xmlns:a16="http://schemas.microsoft.com/office/drawing/2014/main" id="{C63878DA-B52E-4125-A6BB-3FDD50D3926D}"/>
              </a:ext>
            </a:extLst>
          </p:cNvPr>
          <p:cNvSpPr/>
          <p:nvPr userDrawn="1"/>
        </p:nvSpPr>
        <p:spPr>
          <a:xfrm>
            <a:off x="0" y="0"/>
            <a:ext cx="9134234" cy="914395"/>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5" name="Title 1">
            <a:extLst>
              <a:ext uri="{FF2B5EF4-FFF2-40B4-BE49-F238E27FC236}">
                <a16:creationId xmlns:a16="http://schemas.microsoft.com/office/drawing/2014/main" id="{B7E21F80-754B-449C-B39C-B5F0D8CCBC0C}"/>
              </a:ext>
            </a:extLst>
          </p:cNvPr>
          <p:cNvSpPr>
            <a:spLocks noGrp="1"/>
          </p:cNvSpPr>
          <p:nvPr>
            <p:ph type="title"/>
          </p:nvPr>
        </p:nvSpPr>
        <p:spPr>
          <a:xfrm>
            <a:off x="222084" y="223914"/>
            <a:ext cx="8078654" cy="622745"/>
          </a:xfrm>
          <a:prstGeom prst="rect">
            <a:avLst/>
          </a:prstGeom>
        </p:spPr>
        <p:txBody>
          <a:bodyPr>
            <a:normAutofit/>
          </a:bodyPr>
          <a:lstStyle>
            <a:lvl1pPr algn="l">
              <a:defRPr sz="3600">
                <a:solidFill>
                  <a:schemeClr val="bg1"/>
                </a:solidFill>
                <a:latin typeface="ＭＳ Ｐゴシック" panose="020B0600070205080204" pitchFamily="50" charset="-128"/>
                <a:ea typeface="ＭＳ Ｐゴシック" panose="020B0600070205080204" pitchFamily="50" charset="-128"/>
                <a:cs typeface="Arial" panose="020B0604020202020204" pitchFamily="34" charset="0"/>
              </a:defRPr>
            </a:lvl1pPr>
          </a:lstStyle>
          <a:p>
            <a:endParaRPr lang="en-US" altLang="ja-JP" dirty="0"/>
          </a:p>
        </p:txBody>
      </p:sp>
      <p:sp>
        <p:nvSpPr>
          <p:cNvPr id="16" name="Content Placeholder 2">
            <a:extLst>
              <a:ext uri="{FF2B5EF4-FFF2-40B4-BE49-F238E27FC236}">
                <a16:creationId xmlns:a16="http://schemas.microsoft.com/office/drawing/2014/main" id="{E26BBCB0-27BB-41C1-8F7C-28737D848761}"/>
              </a:ext>
            </a:extLst>
          </p:cNvPr>
          <p:cNvSpPr>
            <a:spLocks noGrp="1"/>
          </p:cNvSpPr>
          <p:nvPr>
            <p:ph idx="1"/>
          </p:nvPr>
        </p:nvSpPr>
        <p:spPr>
          <a:xfrm>
            <a:off x="628650" y="1284720"/>
            <a:ext cx="7886700" cy="4892243"/>
          </a:xfrm>
          <a:prstGeom prst="rect">
            <a:avLst/>
          </a:prstGeom>
        </p:spPr>
        <p:txBody>
          <a:bodyPr/>
          <a:lstStyle>
            <a:lvl1pPr>
              <a:defRPr>
                <a:latin typeface="ＭＳ Ｐゴシック" panose="020B0600070205080204" pitchFamily="50" charset="-128"/>
                <a:ea typeface="ＭＳ Ｐゴシック" panose="020B0600070205080204" pitchFamily="50" charset="-128"/>
              </a:defRPr>
            </a:lvl1pPr>
            <a:lvl2pPr>
              <a:defRPr>
                <a:latin typeface="ＭＳ Ｐゴシック" panose="020B0600070205080204" pitchFamily="50" charset="-128"/>
                <a:ea typeface="ＭＳ Ｐゴシック" panose="020B0600070205080204" pitchFamily="50" charset="-128"/>
              </a:defRPr>
            </a:lvl2pPr>
            <a:lvl3pPr>
              <a:defRPr>
                <a:latin typeface="ＭＳ Ｐゴシック" panose="020B0600070205080204" pitchFamily="50" charset="-128"/>
                <a:ea typeface="ＭＳ Ｐゴシック" panose="020B0600070205080204" pitchFamily="50" charset="-128"/>
              </a:defRPr>
            </a:lvl3pPr>
            <a:lvl4pPr>
              <a:defRPr>
                <a:latin typeface="ＭＳ Ｐゴシック" panose="020B0600070205080204" pitchFamily="50" charset="-128"/>
                <a:ea typeface="ＭＳ Ｐゴシック" panose="020B0600070205080204" pitchFamily="50" charset="-128"/>
              </a:defRPr>
            </a:lvl4pPr>
            <a:lvl5pPr>
              <a:defRPr>
                <a:latin typeface="ＭＳ Ｐゴシック" panose="020B0600070205080204" pitchFamily="50" charset="-128"/>
                <a:ea typeface="ＭＳ Ｐゴシック" panose="020B060007020508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9" name="正方形/長方形 8">
            <a:extLst>
              <a:ext uri="{FF2B5EF4-FFF2-40B4-BE49-F238E27FC236}">
                <a16:creationId xmlns:a16="http://schemas.microsoft.com/office/drawing/2014/main" id="{F512AC43-3824-4B51-90CA-57FE1573FBB5}"/>
              </a:ext>
            </a:extLst>
          </p:cNvPr>
          <p:cNvSpPr/>
          <p:nvPr userDrawn="1"/>
        </p:nvSpPr>
        <p:spPr>
          <a:xfrm>
            <a:off x="0" y="0"/>
            <a:ext cx="9144000" cy="134938"/>
          </a:xfrm>
          <a:prstGeom prst="rect">
            <a:avLst/>
          </a:prstGeom>
          <a:solidFill>
            <a:srgbClr val="987D1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705F4D18-6703-49C7-8D87-EEEC4281737E}"/>
              </a:ext>
            </a:extLst>
          </p:cNvPr>
          <p:cNvSpPr/>
          <p:nvPr userDrawn="1"/>
        </p:nvSpPr>
        <p:spPr>
          <a:xfrm>
            <a:off x="8300738" y="0"/>
            <a:ext cx="648000" cy="79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pic>
        <p:nvPicPr>
          <p:cNvPr id="8" name="図 7" descr="flogs.png">
            <a:extLst>
              <a:ext uri="{FF2B5EF4-FFF2-40B4-BE49-F238E27FC236}">
                <a16:creationId xmlns:a16="http://schemas.microsoft.com/office/drawing/2014/main" id="{5EC7888A-B735-4EFA-B1CB-B1786435887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27561" y="0"/>
            <a:ext cx="594355" cy="784253"/>
          </a:xfrm>
          <a:prstGeom prst="rect">
            <a:avLst/>
          </a:prstGeom>
        </p:spPr>
      </p:pic>
    </p:spTree>
    <p:extLst>
      <p:ext uri="{BB962C8B-B14F-4D97-AF65-F5344CB8AC3E}">
        <p14:creationId xmlns:p14="http://schemas.microsoft.com/office/powerpoint/2010/main" val="262533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EB3FB83-5A83-419A-BA5E-CC059FF68032}" type="datetime1">
              <a:rPr kumimoji="1" lang="ja-JP" altLang="en-US" smtClean="0"/>
              <a:t>2023/5/31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lvl1pPr>
              <a:defRPr sz="2000"/>
            </a:lvl1pPr>
          </a:lstStyle>
          <a:p>
            <a:fld id="{B060295B-DBF3-4925-A814-558BD383AA08}" type="slidenum">
              <a:rPr kumimoji="1" lang="ja-JP" altLang="en-US" smtClean="0"/>
              <a:pPr/>
              <a:t>‹#›</a:t>
            </a:fld>
            <a:endParaRPr kumimoji="1" lang="ja-JP" altLang="en-US" dirty="0"/>
          </a:p>
        </p:txBody>
      </p:sp>
    </p:spTree>
    <p:extLst>
      <p:ext uri="{BB962C8B-B14F-4D97-AF65-F5344CB8AC3E}">
        <p14:creationId xmlns:p14="http://schemas.microsoft.com/office/powerpoint/2010/main" val="82144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331362A-6ECB-4F07-A17E-ECB9787A9DC1}" type="datetime1">
              <a:rPr kumimoji="1" lang="ja-JP" altLang="en-US" smtClean="0"/>
              <a:t>2023/5/31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16862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F402D0D-1D54-4721-BD7E-B39C234C144D}" type="datetime1">
              <a:rPr kumimoji="1" lang="ja-JP" altLang="en-US" smtClean="0"/>
              <a:t>2023/5/31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3800478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D9F6A08-B25A-44EE-99D6-7E0FDBDEC96E}" type="datetime1">
              <a:rPr kumimoji="1" lang="ja-JP" altLang="en-US" smtClean="0"/>
              <a:t>2023/5/31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2639687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790F8D6-0273-4194-81F4-F7E2F18B8FF0}" type="datetime1">
              <a:rPr kumimoji="1" lang="ja-JP" altLang="en-US" smtClean="0"/>
              <a:t>2023/5/31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2329075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29A50C-C345-4626-89AD-D5BDDB6F4DAC}" type="datetime1">
              <a:rPr kumimoji="1" lang="ja-JP" altLang="en-US" smtClean="0"/>
              <a:t>2023/5/31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1083538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0C1DF88-F650-46B6-BF09-B92823E55835}" type="datetime1">
              <a:rPr kumimoji="1" lang="ja-JP" altLang="en-US" smtClean="0"/>
              <a:t>2023/5/31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3846607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46F665-224A-4B3F-A2CF-C021F06576CF}" type="datetime1">
              <a:rPr kumimoji="1" lang="ja-JP" altLang="en-US" smtClean="0"/>
              <a:t>2023/5/31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60295B-DBF3-4925-A814-558BD383AA08}" type="slidenum">
              <a:rPr kumimoji="1" lang="ja-JP" altLang="en-US" smtClean="0"/>
              <a:t>‹#›</a:t>
            </a:fld>
            <a:endParaRPr kumimoji="1" lang="ja-JP" altLang="en-US"/>
          </a:p>
        </p:txBody>
      </p:sp>
    </p:spTree>
    <p:extLst>
      <p:ext uri="{BB962C8B-B14F-4D97-AF65-F5344CB8AC3E}">
        <p14:creationId xmlns:p14="http://schemas.microsoft.com/office/powerpoint/2010/main" val="258609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EFE7DF-1137-459E-BA20-1C5FC2F556DA}" type="datetime1">
              <a:rPr kumimoji="1" lang="ja-JP" altLang="en-US" smtClean="0"/>
              <a:t>2023/5/31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B060295B-DBF3-4925-A814-558BD383AA08}" type="slidenum">
              <a:rPr kumimoji="1" lang="ja-JP" altLang="en-US" smtClean="0"/>
              <a:pPr/>
              <a:t>‹#›</a:t>
            </a:fld>
            <a:endParaRPr kumimoji="1" lang="ja-JP" altLang="en-US" dirty="0"/>
          </a:p>
        </p:txBody>
      </p:sp>
    </p:spTree>
    <p:extLst>
      <p:ext uri="{BB962C8B-B14F-4D97-AF65-F5344CB8AC3E}">
        <p14:creationId xmlns:p14="http://schemas.microsoft.com/office/powerpoint/2010/main" val="13878397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6.png"/><Relationship Id="rId13" Type="http://schemas.openxmlformats.org/officeDocument/2006/relationships/image" Target="../media/image132.png"/><Relationship Id="rId3" Type="http://schemas.openxmlformats.org/officeDocument/2006/relationships/image" Target="../media/image83.png"/><Relationship Id="rId7" Type="http://schemas.openxmlformats.org/officeDocument/2006/relationships/image" Target="../media/image135.png"/><Relationship Id="rId12" Type="http://schemas.openxmlformats.org/officeDocument/2006/relationships/image" Target="../media/image19.png"/><Relationship Id="rId2" Type="http://schemas.openxmlformats.org/officeDocument/2006/relationships/notesSlide" Target="../notesSlides/notesSlide7.xml"/><Relationship Id="rId16" Type="http://schemas.openxmlformats.org/officeDocument/2006/relationships/image" Target="../media/image193.png"/><Relationship Id="rId1" Type="http://schemas.openxmlformats.org/officeDocument/2006/relationships/slideLayout" Target="../slideLayouts/slideLayout2.xml"/><Relationship Id="rId6" Type="http://schemas.openxmlformats.org/officeDocument/2006/relationships/image" Target="../media/image1211.png"/><Relationship Id="rId11" Type="http://schemas.openxmlformats.org/officeDocument/2006/relationships/image" Target="../media/image18.png"/><Relationship Id="rId5" Type="http://schemas.openxmlformats.org/officeDocument/2006/relationships/image" Target="../media/image1112.png"/><Relationship Id="rId15" Type="http://schemas.openxmlformats.org/officeDocument/2006/relationships/image" Target="../media/image183.png"/><Relationship Id="rId10" Type="http://schemas.openxmlformats.org/officeDocument/2006/relationships/image" Target="../media/image138.png"/><Relationship Id="rId4" Type="http://schemas.openxmlformats.org/officeDocument/2006/relationships/image" Target="../media/image16.png"/><Relationship Id="rId9" Type="http://schemas.openxmlformats.org/officeDocument/2006/relationships/image" Target="../media/image17.png"/><Relationship Id="rId1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30.png"/><Relationship Id="rId4" Type="http://schemas.openxmlformats.org/officeDocument/2006/relationships/image" Target="../media/image220.png"/></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12.xml"/><Relationship Id="rId16"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image" Target="../media/image45.png"/><Relationship Id="rId3" Type="http://schemas.openxmlformats.org/officeDocument/2006/relationships/notesSlide" Target="../notesSlides/notesSlide13.xml"/><Relationship Id="rId7" Type="http://schemas.openxmlformats.org/officeDocument/2006/relationships/oleObject" Target="../embeddings/oleObject2.bin"/><Relationship Id="rId12" Type="http://schemas.openxmlformats.org/officeDocument/2006/relationships/image" Target="../media/image4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5.wmf"/><Relationship Id="rId11" Type="http://schemas.openxmlformats.org/officeDocument/2006/relationships/image" Target="../media/image291.png"/><Relationship Id="rId5" Type="http://schemas.openxmlformats.org/officeDocument/2006/relationships/oleObject" Target="../embeddings/oleObject1.bin"/><Relationship Id="rId10"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NUL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370.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10.png"/><Relationship Id="rId4" Type="http://schemas.openxmlformats.org/officeDocument/2006/relationships/image" Target="../media/image400.png"/></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1.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2.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3.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24.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780.png"/><Relationship Id="rId4" Type="http://schemas.openxmlformats.org/officeDocument/2006/relationships/image" Target="../media/image42.png"/></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78.emf"/><Relationship Id="rId5" Type="http://schemas.openxmlformats.org/officeDocument/2006/relationships/image" Target="../media/image77.emf"/><Relationship Id="rId4" Type="http://schemas.openxmlformats.org/officeDocument/2006/relationships/image" Target="../media/image76.emf"/></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41.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14.png"/><Relationship Id="rId3" Type="http://schemas.openxmlformats.org/officeDocument/2006/relationships/image" Target="../media/image6.png"/><Relationship Id="rId7" Type="http://schemas.openxmlformats.org/officeDocument/2006/relationships/image" Target="../media/image80.png"/><Relationship Id="rId12"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10.png"/><Relationship Id="rId11" Type="http://schemas.openxmlformats.org/officeDocument/2006/relationships/image" Target="../media/image12.png"/><Relationship Id="rId5" Type="http://schemas.openxmlformats.org/officeDocument/2006/relationships/image" Target="../media/image60.png"/><Relationship Id="rId10" Type="http://schemas.openxmlformats.org/officeDocument/2006/relationships/image" Target="../media/image11.png"/><Relationship Id="rId4" Type="http://schemas.openxmlformats.org/officeDocument/2006/relationships/image" Target="../media/image123.png"/><Relationship Id="rId9" Type="http://schemas.openxmlformats.org/officeDocument/2006/relationships/image" Target="../media/image102.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7D0B3F-CB54-4D6B-A9B9-076F8AD1776D}"/>
              </a:ext>
            </a:extLst>
          </p:cNvPr>
          <p:cNvSpPr>
            <a:spLocks noGrp="1"/>
          </p:cNvSpPr>
          <p:nvPr>
            <p:ph type="ctrTitle"/>
          </p:nvPr>
        </p:nvSpPr>
        <p:spPr>
          <a:xfrm>
            <a:off x="245035" y="2082800"/>
            <a:ext cx="8653929" cy="2387600"/>
          </a:xfrm>
        </p:spPr>
        <p:txBody>
          <a:bodyPr>
            <a:noAutofit/>
          </a:bodyPr>
          <a:lstStyle/>
          <a:p>
            <a:r>
              <a:rPr kumimoji="1" lang="en-US" altLang="ja-JP" sz="4800" dirty="0"/>
              <a:t>Dependence of average total kinetic energy of fission fragments on excitation energy and neutron excess for U and Pu isotopes</a:t>
            </a:r>
            <a:endParaRPr kumimoji="1" lang="ja-JP" altLang="en-US" sz="4800" dirty="0"/>
          </a:p>
        </p:txBody>
      </p:sp>
      <p:sp>
        <p:nvSpPr>
          <p:cNvPr id="3" name="字幕 2">
            <a:extLst>
              <a:ext uri="{FF2B5EF4-FFF2-40B4-BE49-F238E27FC236}">
                <a16:creationId xmlns:a16="http://schemas.microsoft.com/office/drawing/2014/main" id="{C114F8DB-38B4-4A26-91EC-0CBD3E6D84F5}"/>
              </a:ext>
            </a:extLst>
          </p:cNvPr>
          <p:cNvSpPr>
            <a:spLocks noGrp="1"/>
          </p:cNvSpPr>
          <p:nvPr>
            <p:ph type="subTitle" idx="1"/>
          </p:nvPr>
        </p:nvSpPr>
        <p:spPr>
          <a:xfrm>
            <a:off x="1035424" y="4990306"/>
            <a:ext cx="6858000" cy="1655762"/>
          </a:xfrm>
        </p:spPr>
        <p:txBody>
          <a:bodyPr/>
          <a:lstStyle/>
          <a:p>
            <a:r>
              <a:rPr kumimoji="1" lang="en-US" altLang="ja-JP" dirty="0"/>
              <a:t>Satoshi Chiba</a:t>
            </a:r>
          </a:p>
          <a:p>
            <a:r>
              <a:rPr lang="en-US" altLang="ja-JP" dirty="0"/>
              <a:t>NAT Research Center, NAT Corporation</a:t>
            </a:r>
          </a:p>
          <a:p>
            <a:r>
              <a:rPr kumimoji="1" lang="en-US" altLang="ja-JP" dirty="0"/>
              <a:t>Tokyo Institute of Technology</a:t>
            </a:r>
            <a:endParaRPr kumimoji="1" lang="ja-JP" altLang="en-US" dirty="0"/>
          </a:p>
        </p:txBody>
      </p:sp>
      <p:sp>
        <p:nvSpPr>
          <p:cNvPr id="4" name="スライド番号プレースホルダー 3">
            <a:extLst>
              <a:ext uri="{FF2B5EF4-FFF2-40B4-BE49-F238E27FC236}">
                <a16:creationId xmlns:a16="http://schemas.microsoft.com/office/drawing/2014/main" id="{1635EC47-EFE5-4A25-999D-08E44B854CE3}"/>
              </a:ext>
            </a:extLst>
          </p:cNvPr>
          <p:cNvSpPr>
            <a:spLocks noGrp="1"/>
          </p:cNvSpPr>
          <p:nvPr>
            <p:ph type="sldNum" sz="quarter" idx="12"/>
          </p:nvPr>
        </p:nvSpPr>
        <p:spPr/>
        <p:txBody>
          <a:bodyPr/>
          <a:lstStyle/>
          <a:p>
            <a:fld id="{B060295B-DBF3-4925-A814-558BD383AA08}" type="slidenum">
              <a:rPr kumimoji="1" lang="ja-JP" altLang="en-US" smtClean="0"/>
              <a:t>1</a:t>
            </a:fld>
            <a:endParaRPr kumimoji="1" lang="ja-JP" altLang="en-US"/>
          </a:p>
        </p:txBody>
      </p:sp>
      <p:sp>
        <p:nvSpPr>
          <p:cNvPr id="6" name="AutoShape 2" descr="https://indico.cern.ch/event/701026/images/17424-Bandeau-aix.png">
            <a:extLst>
              <a:ext uri="{FF2B5EF4-FFF2-40B4-BE49-F238E27FC236}">
                <a16:creationId xmlns:a16="http://schemas.microsoft.com/office/drawing/2014/main" id="{15EF6187-C43C-4209-BB3D-9F4F03357D57}"/>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7" name="図 6">
            <a:extLst>
              <a:ext uri="{FF2B5EF4-FFF2-40B4-BE49-F238E27FC236}">
                <a16:creationId xmlns:a16="http://schemas.microsoft.com/office/drawing/2014/main" id="{5E3DA494-277A-42A8-ABD2-795BEADC1317}"/>
              </a:ext>
            </a:extLst>
          </p:cNvPr>
          <p:cNvPicPr>
            <a:picLocks noChangeAspect="1"/>
          </p:cNvPicPr>
          <p:nvPr/>
        </p:nvPicPr>
        <p:blipFill>
          <a:blip r:embed="rId2"/>
          <a:stretch>
            <a:fillRect/>
          </a:stretch>
        </p:blipFill>
        <p:spPr>
          <a:xfrm>
            <a:off x="0" y="0"/>
            <a:ext cx="9144000" cy="1044898"/>
          </a:xfrm>
          <a:prstGeom prst="rect">
            <a:avLst/>
          </a:prstGeom>
        </p:spPr>
      </p:pic>
    </p:spTree>
    <p:extLst>
      <p:ext uri="{BB962C8B-B14F-4D97-AF65-F5344CB8AC3E}">
        <p14:creationId xmlns:p14="http://schemas.microsoft.com/office/powerpoint/2010/main" val="24738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正方形/長方形 51">
            <a:extLst>
              <a:ext uri="{FF2B5EF4-FFF2-40B4-BE49-F238E27FC236}">
                <a16:creationId xmlns:a16="http://schemas.microsoft.com/office/drawing/2014/main" id="{6C0E79F9-F1FE-4183-A9A7-16E25E6CE919}"/>
              </a:ext>
            </a:extLst>
          </p:cNvPr>
          <p:cNvSpPr/>
          <p:nvPr/>
        </p:nvSpPr>
        <p:spPr>
          <a:xfrm>
            <a:off x="236293" y="3509503"/>
            <a:ext cx="8708123" cy="108822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842BF876-D7F8-402C-B823-EE57F38CBE62}"/>
              </a:ext>
            </a:extLst>
          </p:cNvPr>
          <p:cNvSpPr/>
          <p:nvPr/>
        </p:nvSpPr>
        <p:spPr>
          <a:xfrm>
            <a:off x="238354" y="5533767"/>
            <a:ext cx="8706061" cy="6777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D3C51EE6-058D-4ED5-8422-03DDE6299414}"/>
              </a:ext>
            </a:extLst>
          </p:cNvPr>
          <p:cNvSpPr/>
          <p:nvPr/>
        </p:nvSpPr>
        <p:spPr>
          <a:xfrm>
            <a:off x="236293" y="4668689"/>
            <a:ext cx="8708123" cy="792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0464A9BE-13C1-4166-8D58-9666485D815C}"/>
              </a:ext>
            </a:extLst>
          </p:cNvPr>
          <p:cNvSpPr>
            <a:spLocks noGrp="1"/>
          </p:cNvSpPr>
          <p:nvPr>
            <p:ph type="title"/>
          </p:nvPr>
        </p:nvSpPr>
        <p:spPr>
          <a:xfrm>
            <a:off x="215530" y="241546"/>
            <a:ext cx="8299820" cy="622745"/>
          </a:xfrm>
        </p:spPr>
        <p:txBody>
          <a:bodyPr/>
          <a:lstStyle/>
          <a:p>
            <a:r>
              <a:rPr lang="en-US" altLang="ja-JP" sz="3600" b="1" dirty="0">
                <a:solidFill>
                  <a:srgbClr val="0070C0"/>
                </a:solidFill>
                <a:latin typeface="ＭＳ Ｐゴシック" panose="020B0600070205080204" pitchFamily="50" charset="-128"/>
                <a:ea typeface="ＭＳ Ｐゴシック" panose="020B0600070205080204" pitchFamily="50" charset="-128"/>
              </a:rPr>
              <a:t>Computational Method: dynamical model</a:t>
            </a:r>
            <a:endParaRPr kumimoji="1" lang="ja-JP" altLang="en-US" b="1" dirty="0">
              <a:solidFill>
                <a:srgbClr val="0070C0"/>
              </a:solidFill>
            </a:endParaRP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A549CFB9-7B99-471B-9A34-0DB0B76190CA}"/>
                  </a:ext>
                </a:extLst>
              </p:cNvPr>
              <p:cNvSpPr txBox="1"/>
              <p:nvPr/>
            </p:nvSpPr>
            <p:spPr>
              <a:xfrm>
                <a:off x="3920876" y="4243517"/>
                <a:ext cx="4583063" cy="369332"/>
              </a:xfrm>
              <a:prstGeom prst="rect">
                <a:avLst/>
              </a:prstGeom>
              <a:noFill/>
            </p:spPr>
            <p:txBody>
              <a:bodyPr wrap="square" rtlCol="0">
                <a:spAutoFit/>
              </a:bodyPr>
              <a:lstStyle/>
              <a:p>
                <a14:m>
                  <m:oMath xmlns:m="http://schemas.openxmlformats.org/officeDocument/2006/math">
                    <m:r>
                      <a:rPr kumimoji="1" lang="en-US" altLang="ja-JP" b="0" i="1" smtClean="0">
                        <a:latin typeface="Cambria Math" panose="02040503050406030204" pitchFamily="18" charset="0"/>
                        <a:ea typeface="メイリオ" panose="020B0604030504040204" pitchFamily="50" charset="-128"/>
                      </a:rPr>
                      <m:t>𝑇</m:t>
                    </m:r>
                  </m:oMath>
                </a14:m>
                <a:r>
                  <a:rPr kumimoji="1" lang="ja-JP" altLang="en-US" sz="1800" dirty="0">
                    <a:latin typeface="ＭＳ Ｐゴシック" panose="020B0600070205080204" pitchFamily="50" charset="-128"/>
                    <a:ea typeface="ＭＳ Ｐゴシック" panose="020B0600070205080204" pitchFamily="50" charset="-128"/>
                  </a:rPr>
                  <a:t>：</a:t>
                </a:r>
                <a:r>
                  <a:rPr kumimoji="1" lang="en-US" altLang="ja-JP" sz="1800" dirty="0" err="1">
                    <a:latin typeface="ＭＳ Ｐゴシック" panose="020B0600070205080204" pitchFamily="50" charset="-128"/>
                    <a:ea typeface="ＭＳ Ｐゴシック" panose="020B0600070205080204" pitchFamily="50" charset="-128"/>
                  </a:rPr>
                  <a:t>Intrinsic</a:t>
                </a:r>
                <a:r>
                  <a:rPr kumimoji="1" lang="en-US" altLang="ja-JP" dirty="0" err="1">
                    <a:latin typeface="ＭＳ Ｐゴシック" panose="020B0600070205080204" pitchFamily="50" charset="-128"/>
                    <a:ea typeface="ＭＳ Ｐゴシック" panose="020B0600070205080204" pitchFamily="50" charset="-128"/>
                  </a:rPr>
                  <a:t>Temperature</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14:m>
                  <m:oMath xmlns:m="http://schemas.openxmlformats.org/officeDocument/2006/math">
                    <m:r>
                      <a:rPr kumimoji="1" lang="en-US" altLang="ja-JP" b="0" i="1" smtClean="0">
                        <a:latin typeface="Cambria Math" panose="02040503050406030204" pitchFamily="18" charset="0"/>
                        <a:ea typeface="メイリオ" panose="020B0604030504040204" pitchFamily="50" charset="-128"/>
                      </a:rPr>
                      <m:t>𝑆</m:t>
                    </m:r>
                    <m:r>
                      <a:rPr kumimoji="1" lang="en-US" altLang="ja-JP" i="1">
                        <a:latin typeface="Cambria Math" panose="02040503050406030204" pitchFamily="18" charset="0"/>
                        <a:ea typeface="メイリオ" panose="020B0604030504040204" pitchFamily="50" charset="-128"/>
                      </a:rPr>
                      <m:t> </m:t>
                    </m:r>
                  </m:oMath>
                </a14:m>
                <a:r>
                  <a:rPr kumimoji="1" lang="ja-JP" altLang="en-US" sz="1800" dirty="0">
                    <a:latin typeface="ＭＳ Ｐゴシック" panose="020B0600070205080204" pitchFamily="50" charset="-128"/>
                    <a:ea typeface="ＭＳ Ｐゴシック" panose="020B0600070205080204" pitchFamily="50" charset="-128"/>
                  </a:rPr>
                  <a:t>：</a:t>
                </a:r>
                <a:r>
                  <a:rPr kumimoji="1" lang="en-US" altLang="ja-JP" dirty="0">
                    <a:latin typeface="ＭＳ Ｐゴシック" panose="020B0600070205080204" pitchFamily="50" charset="-128"/>
                    <a:ea typeface="ＭＳ Ｐゴシック" panose="020B0600070205080204" pitchFamily="50" charset="-128"/>
                  </a:rPr>
                  <a:t>Entropy</a:t>
                </a:r>
                <a:endParaRPr kumimoji="1" lang="ja-JP" altLang="en-US" dirty="0">
                  <a:latin typeface="ＭＳ Ｐゴシック" panose="020B0600070205080204" pitchFamily="50" charset="-128"/>
                  <a:ea typeface="ＭＳ Ｐゴシック" panose="020B0600070205080204" pitchFamily="50" charset="-128"/>
                </a:endParaRPr>
              </a:p>
            </p:txBody>
          </p:sp>
        </mc:Choice>
        <mc:Fallback xmlns="">
          <p:sp>
            <p:nvSpPr>
              <p:cNvPr id="5" name="テキスト ボックス 4">
                <a:extLst>
                  <a:ext uri="{FF2B5EF4-FFF2-40B4-BE49-F238E27FC236}">
                    <a16:creationId xmlns:a16="http://schemas.microsoft.com/office/drawing/2014/main" id="{A549CFB9-7B99-471B-9A34-0DB0B76190CA}"/>
                  </a:ext>
                </a:extLst>
              </p:cNvPr>
              <p:cNvSpPr txBox="1">
                <a:spLocks noRot="1" noChangeAspect="1" noMove="1" noResize="1" noEditPoints="1" noAdjustHandles="1" noChangeArrowheads="1" noChangeShapeType="1" noTextEdit="1"/>
              </p:cNvSpPr>
              <p:nvPr/>
            </p:nvSpPr>
            <p:spPr>
              <a:xfrm>
                <a:off x="3920876" y="4243517"/>
                <a:ext cx="4583063" cy="369332"/>
              </a:xfrm>
              <a:prstGeom prst="rect">
                <a:avLst/>
              </a:prstGeom>
              <a:blipFill>
                <a:blip r:embed="rId3"/>
                <a:stretch>
                  <a:fillRect t="-11475" b="-21311"/>
                </a:stretch>
              </a:blipFill>
            </p:spPr>
            <p:txBody>
              <a:bodyPr/>
              <a:lstStyle/>
              <a:p>
                <a:r>
                  <a:rPr lang="ja-JP" altLang="en-US">
                    <a:noFill/>
                  </a:rPr>
                  <a:t> </a:t>
                </a:r>
              </a:p>
            </p:txBody>
          </p:sp>
        </mc:Fallback>
      </mc:AlternateContent>
      <p:sp>
        <p:nvSpPr>
          <p:cNvPr id="8" name="コンテンツ プレースホルダー 2">
            <a:extLst>
              <a:ext uri="{FF2B5EF4-FFF2-40B4-BE49-F238E27FC236}">
                <a16:creationId xmlns:a16="http://schemas.microsoft.com/office/drawing/2014/main" id="{1BC2BE6A-91AF-48F7-97B7-7EDBD0F55C5F}"/>
              </a:ext>
            </a:extLst>
          </p:cNvPr>
          <p:cNvSpPr txBox="1">
            <a:spLocks/>
          </p:cNvSpPr>
          <p:nvPr/>
        </p:nvSpPr>
        <p:spPr>
          <a:xfrm>
            <a:off x="2623815" y="1032473"/>
            <a:ext cx="6185258" cy="386084"/>
          </a:xfrm>
          <a:prstGeom prst="rect">
            <a:avLst/>
          </a:prstGeom>
        </p:spPr>
        <p:txBody>
          <a:bodyPr vert="horz" lIns="91440" tIns="45720" rIns="91440" bIns="45720" rtlCol="0">
            <a:normAutofit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ja-JP" sz="2000" dirty="0">
                <a:latin typeface="ＭＳ Ｐゴシック" panose="020B0600070205080204" pitchFamily="50" charset="-128"/>
                <a:ea typeface="ＭＳ Ｐゴシック" panose="020B0600070205080204" pitchFamily="50" charset="-128"/>
              </a:rPr>
              <a:t>Solving the time evolution of compound nuclear shapes </a:t>
            </a:r>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B656931A-917C-4E29-A3D8-CF0982AB91E3}"/>
                  </a:ext>
                </a:extLst>
              </p:cNvPr>
              <p:cNvSpPr txBox="1"/>
              <p:nvPr/>
            </p:nvSpPr>
            <p:spPr>
              <a:xfrm>
                <a:off x="3920876" y="3899450"/>
                <a:ext cx="7479941" cy="369332"/>
              </a:xfrm>
              <a:prstGeom prst="rect">
                <a:avLst/>
              </a:prstGeom>
              <a:noFill/>
            </p:spPr>
            <p:txBody>
              <a:bodyPr wrap="square" rtlCol="0">
                <a:spAutoFit/>
              </a:bodyPr>
              <a:lstStyle/>
              <a:p>
                <a14:m>
                  <m:oMath xmlns:m="http://schemas.openxmlformats.org/officeDocument/2006/math">
                    <m:r>
                      <a:rPr kumimoji="1" lang="en-US" altLang="ja-JP" i="1" smtClean="0">
                        <a:latin typeface="Cambria Math" panose="02040503050406030204" pitchFamily="18" charset="0"/>
                        <a:ea typeface="メイリオ" panose="020B0604030504040204" pitchFamily="50" charset="-128"/>
                      </a:rPr>
                      <m:t>𝑉</m:t>
                    </m:r>
                    <m:r>
                      <a:rPr kumimoji="1" lang="en-US" altLang="ja-JP" i="1" smtClean="0">
                        <a:latin typeface="Cambria Math" panose="02040503050406030204" pitchFamily="18" charset="0"/>
                        <a:ea typeface="メイリオ" panose="020B0604030504040204" pitchFamily="50" charset="-128"/>
                      </a:rPr>
                      <m:t> </m:t>
                    </m:r>
                  </m:oMath>
                </a14:m>
                <a:r>
                  <a:rPr kumimoji="1" lang="en-US" altLang="ja-JP" dirty="0">
                    <a:latin typeface="ＭＳ Ｐゴシック" panose="020B0600070205080204" pitchFamily="50" charset="-128"/>
                    <a:ea typeface="ＭＳ Ｐゴシック" panose="020B0600070205080204" pitchFamily="50" charset="-128"/>
                  </a:rPr>
                  <a:t>: Potential energy by TC Woods-Saxon</a:t>
                </a:r>
              </a:p>
            </p:txBody>
          </p:sp>
        </mc:Choice>
        <mc:Fallback xmlns="">
          <p:sp>
            <p:nvSpPr>
              <p:cNvPr id="14" name="テキスト ボックス 13">
                <a:extLst>
                  <a:ext uri="{FF2B5EF4-FFF2-40B4-BE49-F238E27FC236}">
                    <a16:creationId xmlns:a16="http://schemas.microsoft.com/office/drawing/2014/main" id="{B656931A-917C-4E29-A3D8-CF0982AB91E3}"/>
                  </a:ext>
                </a:extLst>
              </p:cNvPr>
              <p:cNvSpPr txBox="1">
                <a:spLocks noRot="1" noChangeAspect="1" noMove="1" noResize="1" noEditPoints="1" noAdjustHandles="1" noChangeArrowheads="1" noChangeShapeType="1" noTextEdit="1"/>
              </p:cNvSpPr>
              <p:nvPr/>
            </p:nvSpPr>
            <p:spPr>
              <a:xfrm>
                <a:off x="3920876" y="3899450"/>
                <a:ext cx="7479941" cy="369332"/>
              </a:xfrm>
              <a:prstGeom prst="rect">
                <a:avLst/>
              </a:prstGeom>
              <a:blipFill>
                <a:blip r:embed="rId4"/>
                <a:stretch>
                  <a:fillRect t="-13333" b="-23333"/>
                </a:stretch>
              </a:blipFill>
            </p:spPr>
            <p:txBody>
              <a:bodyPr/>
              <a:lstStyle/>
              <a:p>
                <a:r>
                  <a:rPr lang="ja-JP" altLang="en-US">
                    <a:noFill/>
                  </a:rPr>
                  <a:t> </a:t>
                </a:r>
              </a:p>
            </p:txBody>
          </p:sp>
        </mc:Fallback>
      </mc:AlternateContent>
      <p:sp>
        <p:nvSpPr>
          <p:cNvPr id="15" name="テキスト ボックス 14">
            <a:extLst>
              <a:ext uri="{FF2B5EF4-FFF2-40B4-BE49-F238E27FC236}">
                <a16:creationId xmlns:a16="http://schemas.microsoft.com/office/drawing/2014/main" id="{411544ED-8323-4CBB-B14D-1C438ECA9AFE}"/>
              </a:ext>
            </a:extLst>
          </p:cNvPr>
          <p:cNvSpPr txBox="1"/>
          <p:nvPr/>
        </p:nvSpPr>
        <p:spPr>
          <a:xfrm>
            <a:off x="284279" y="3898226"/>
            <a:ext cx="1800000"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Drift term</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A549CFB9-7B99-471B-9A34-0DB0B76190CA}"/>
                  </a:ext>
                </a:extLst>
              </p:cNvPr>
              <p:cNvSpPr txBox="1"/>
              <p:nvPr/>
            </p:nvSpPr>
            <p:spPr>
              <a:xfrm>
                <a:off x="456780" y="5536721"/>
                <a:ext cx="1260000" cy="639983"/>
              </a:xfrm>
              <a:prstGeom prst="rect">
                <a:avLst/>
              </a:prstGeom>
              <a:noFill/>
            </p:spPr>
            <p:txBody>
              <a:bodyPr wrap="square" rtlCol="0">
                <a:spAutoFit/>
              </a:bodyPr>
              <a:lstStyle/>
              <a:p>
                <a:pPr lvl="0" algn="ctr"/>
                <a14:m>
                  <m:oMathPara xmlns:m="http://schemas.openxmlformats.org/officeDocument/2006/math">
                    <m:oMathParaPr>
                      <m:jc m:val="centerGroup"/>
                    </m:oMathParaPr>
                    <m:oMath xmlns:m="http://schemas.openxmlformats.org/officeDocument/2006/math">
                      <m:r>
                        <m:rPr>
                          <m:nor/>
                        </m:rPr>
                        <a:rPr kumimoji="1" lang="en-US" altLang="ja-JP" dirty="0">
                          <a:solidFill>
                            <a:prstClr val="black"/>
                          </a:solidFill>
                          <a:latin typeface="ＭＳ Ｐゴシック" panose="020B0600070205080204" pitchFamily="50" charset="-128"/>
                          <a:ea typeface="ＭＳ Ｐゴシック" panose="020B0600070205080204" pitchFamily="50" charset="-128"/>
                        </a:rPr>
                        <m:t>Stochastic</m:t>
                      </m:r>
                      <m:r>
                        <m:rPr>
                          <m:nor/>
                        </m:rPr>
                        <a:rPr kumimoji="1" lang="en-US" altLang="ja-JP" dirty="0">
                          <a:solidFill>
                            <a:prstClr val="black"/>
                          </a:solidFill>
                          <a:latin typeface="ＭＳ Ｐゴシック" panose="020B0600070205080204" pitchFamily="50" charset="-128"/>
                          <a:ea typeface="ＭＳ Ｐゴシック" panose="020B0600070205080204" pitchFamily="50" charset="-128"/>
                        </a:rPr>
                        <m:t> </m:t>
                      </m:r>
                      <m:r>
                        <m:rPr>
                          <m:nor/>
                        </m:rPr>
                        <a:rPr kumimoji="1" lang="en-US" altLang="ja-JP" dirty="0">
                          <a:solidFill>
                            <a:prstClr val="black"/>
                          </a:solidFill>
                          <a:latin typeface="ＭＳ Ｐゴシック" panose="020B0600070205080204" pitchFamily="50" charset="-128"/>
                          <a:ea typeface="ＭＳ Ｐゴシック" panose="020B0600070205080204" pitchFamily="50" charset="-128"/>
                        </a:rPr>
                        <m:t>force</m:t>
                      </m:r>
                    </m:oMath>
                  </m:oMathPara>
                </a14:m>
                <a:endParaRPr kumimoji="1" lang="ja-JP" altLang="en-US" dirty="0">
                  <a:solidFill>
                    <a:prstClr val="black"/>
                  </a:solidFill>
                  <a:latin typeface="ＭＳ Ｐゴシック" panose="020B0600070205080204" pitchFamily="50" charset="-128"/>
                  <a:ea typeface="ＭＳ Ｐゴシック" panose="020B0600070205080204" pitchFamily="50" charset="-128"/>
                </a:endParaRPr>
              </a:p>
            </p:txBody>
          </p:sp>
        </mc:Choice>
        <mc:Fallback xmlns="">
          <p:sp>
            <p:nvSpPr>
              <p:cNvPr id="18" name="テキスト ボックス 17">
                <a:extLst>
                  <a:ext uri="{FF2B5EF4-FFF2-40B4-BE49-F238E27FC236}">
                    <a16:creationId xmlns:a16="http://schemas.microsoft.com/office/drawing/2014/main" id="{A549CFB9-7B99-471B-9A34-0DB0B76190CA}"/>
                  </a:ext>
                </a:extLst>
              </p:cNvPr>
              <p:cNvSpPr txBox="1">
                <a:spLocks noRot="1" noChangeAspect="1" noMove="1" noResize="1" noEditPoints="1" noAdjustHandles="1" noChangeArrowheads="1" noChangeShapeType="1" noTextEdit="1"/>
              </p:cNvSpPr>
              <p:nvPr/>
            </p:nvSpPr>
            <p:spPr>
              <a:xfrm>
                <a:off x="456780" y="5536721"/>
                <a:ext cx="1260000" cy="639983"/>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B656931A-917C-4E29-A3D8-CF0982AB91E3}"/>
                  </a:ext>
                </a:extLst>
              </p:cNvPr>
              <p:cNvSpPr txBox="1"/>
              <p:nvPr/>
            </p:nvSpPr>
            <p:spPr>
              <a:xfrm>
                <a:off x="1927223" y="5673868"/>
                <a:ext cx="3817824" cy="405624"/>
              </a:xfrm>
              <a:prstGeom prst="rect">
                <a:avLst/>
              </a:prstGeom>
              <a:noFill/>
            </p:spPr>
            <p:txBody>
              <a:bodyPr wrap="square" rtlCol="0">
                <a:spAutoFit/>
              </a:bodyPr>
              <a:lstStyle/>
              <a:p>
                <a14:m>
                  <m:oMath xmlns:m="http://schemas.openxmlformats.org/officeDocument/2006/math">
                    <m:sSub>
                      <m:sSubPr>
                        <m:ctrlPr>
                          <a:rPr kumimoji="1" lang="en-US" altLang="ja-JP" i="1">
                            <a:latin typeface="Cambria Math" panose="02040503050406030204" pitchFamily="18" charset="0"/>
                            <a:ea typeface="メイリオ" panose="020B0604030504040204" pitchFamily="50" charset="-128"/>
                          </a:rPr>
                        </m:ctrlPr>
                      </m:sSubPr>
                      <m:e>
                        <m:r>
                          <a:rPr kumimoji="1" lang="en-US" altLang="ja-JP" i="1">
                            <a:latin typeface="Cambria Math" panose="02040503050406030204" pitchFamily="18" charset="0"/>
                            <a:ea typeface="メイリオ" panose="020B0604030504040204" pitchFamily="50" charset="-128"/>
                          </a:rPr>
                          <m:t>𝑔</m:t>
                        </m:r>
                      </m:e>
                      <m:sub>
                        <m:r>
                          <a:rPr kumimoji="1" lang="en-US" altLang="ja-JP" i="1">
                            <a:latin typeface="Cambria Math" panose="02040503050406030204" pitchFamily="18" charset="0"/>
                            <a:ea typeface="メイリオ" panose="020B0604030504040204" pitchFamily="50" charset="-128"/>
                          </a:rPr>
                          <m:t>𝑖𝑗</m:t>
                        </m:r>
                      </m:sub>
                    </m:sSub>
                    <m:sSub>
                      <m:sSubPr>
                        <m:ctrlPr>
                          <a:rPr kumimoji="1" lang="en-US" altLang="ja-JP" i="1">
                            <a:latin typeface="Cambria Math" panose="02040503050406030204" pitchFamily="18" charset="0"/>
                            <a:ea typeface="メイリオ" panose="020B0604030504040204" pitchFamily="50" charset="-128"/>
                          </a:rPr>
                        </m:ctrlPr>
                      </m:sSubPr>
                      <m:e>
                        <m:r>
                          <a:rPr kumimoji="1" lang="en-US" altLang="ja-JP" i="1">
                            <a:latin typeface="Cambria Math" panose="02040503050406030204" pitchFamily="18" charset="0"/>
                            <a:ea typeface="メイリオ" panose="020B0604030504040204" pitchFamily="50" charset="-128"/>
                          </a:rPr>
                          <m:t>𝑅</m:t>
                        </m:r>
                      </m:e>
                      <m:sub>
                        <m:r>
                          <a:rPr kumimoji="1" lang="en-US" altLang="ja-JP" i="1">
                            <a:latin typeface="Cambria Math" panose="02040503050406030204" pitchFamily="18" charset="0"/>
                            <a:ea typeface="メイリオ" panose="020B0604030504040204" pitchFamily="50" charset="-128"/>
                          </a:rPr>
                          <m:t>𝑗</m:t>
                        </m:r>
                      </m:sub>
                    </m:sSub>
                    <m:r>
                      <a:rPr kumimoji="1" lang="en-US" altLang="ja-JP" i="1">
                        <a:latin typeface="Cambria Math" panose="02040503050406030204" pitchFamily="18" charset="0"/>
                        <a:ea typeface="メイリオ" panose="020B0604030504040204" pitchFamily="50" charset="-128"/>
                      </a:rPr>
                      <m:t>(</m:t>
                    </m:r>
                    <m:r>
                      <a:rPr kumimoji="1" lang="en-US" altLang="ja-JP" i="1">
                        <a:latin typeface="Cambria Math" panose="02040503050406030204" pitchFamily="18" charset="0"/>
                        <a:ea typeface="メイリオ" panose="020B0604030504040204" pitchFamily="50" charset="-128"/>
                      </a:rPr>
                      <m:t>𝑡</m:t>
                    </m:r>
                    <m:r>
                      <a:rPr kumimoji="1" lang="en-US" altLang="ja-JP" i="1">
                        <a:latin typeface="Cambria Math" panose="02040503050406030204" pitchFamily="18" charset="0"/>
                        <a:ea typeface="メイリオ" panose="020B0604030504040204" pitchFamily="50" charset="-128"/>
                      </a:rPr>
                      <m:t>) </m:t>
                    </m:r>
                  </m:oMath>
                </a14:m>
                <a:r>
                  <a:rPr kumimoji="1" lang="ja-JP" altLang="en-US" dirty="0">
                    <a:latin typeface="ＭＳ Ｐゴシック" panose="020B0600070205080204" pitchFamily="50" charset="-128"/>
                    <a:ea typeface="ＭＳ Ｐゴシック" panose="020B0600070205080204" pitchFamily="50" charset="-128"/>
                  </a:rPr>
                  <a:t>：</a:t>
                </a:r>
                <a:r>
                  <a:rPr kumimoji="1" lang="en-US" altLang="ja-JP" dirty="0">
                    <a:ea typeface="ＭＳ Ｐゴシック" panose="020B0600070205080204" pitchFamily="50" charset="-128"/>
                  </a:rPr>
                  <a:t> </a:t>
                </a:r>
                <a14:m>
                  <m:oMath xmlns:m="http://schemas.openxmlformats.org/officeDocument/2006/math">
                    <m:sSub>
                      <m:sSubPr>
                        <m:ctrlPr>
                          <a:rPr kumimoji="1" lang="en-US" altLang="ja-JP" i="1">
                            <a:latin typeface="Cambria Math" panose="02040503050406030204" pitchFamily="18" charset="0"/>
                            <a:ea typeface="メイリオ" panose="020B0604030504040204" pitchFamily="50" charset="-128"/>
                          </a:rPr>
                        </m:ctrlPr>
                      </m:sSubPr>
                      <m:e>
                        <m:r>
                          <a:rPr kumimoji="1" lang="en-US" altLang="ja-JP" i="1">
                            <a:latin typeface="Cambria Math" panose="02040503050406030204" pitchFamily="18" charset="0"/>
                            <a:ea typeface="メイリオ" panose="020B0604030504040204" pitchFamily="50" charset="-128"/>
                          </a:rPr>
                          <m:t>𝑔</m:t>
                        </m:r>
                      </m:e>
                      <m:sub>
                        <m:r>
                          <a:rPr kumimoji="1" lang="en-US" altLang="ja-JP" i="1">
                            <a:latin typeface="Cambria Math" panose="02040503050406030204" pitchFamily="18" charset="0"/>
                            <a:ea typeface="メイリオ" panose="020B0604030504040204" pitchFamily="50" charset="-128"/>
                          </a:rPr>
                          <m:t>𝑖𝑘</m:t>
                        </m:r>
                      </m:sub>
                    </m:sSub>
                    <m:sSub>
                      <m:sSubPr>
                        <m:ctrlPr>
                          <a:rPr kumimoji="1" lang="en-US" altLang="ja-JP" i="1">
                            <a:latin typeface="Cambria Math" panose="02040503050406030204" pitchFamily="18" charset="0"/>
                            <a:ea typeface="メイリオ" panose="020B0604030504040204" pitchFamily="50" charset="-128"/>
                          </a:rPr>
                        </m:ctrlPr>
                      </m:sSubPr>
                      <m:e>
                        <m:r>
                          <a:rPr kumimoji="1" lang="en-US" altLang="ja-JP" i="1">
                            <a:latin typeface="Cambria Math" panose="02040503050406030204" pitchFamily="18" charset="0"/>
                            <a:ea typeface="メイリオ" panose="020B0604030504040204" pitchFamily="50" charset="-128"/>
                          </a:rPr>
                          <m:t>𝑔</m:t>
                        </m:r>
                      </m:e>
                      <m:sub>
                        <m:r>
                          <a:rPr kumimoji="1" lang="en-US" altLang="ja-JP" i="1">
                            <a:latin typeface="Cambria Math" panose="02040503050406030204" pitchFamily="18" charset="0"/>
                            <a:ea typeface="メイリオ" panose="020B0604030504040204" pitchFamily="50" charset="-128"/>
                          </a:rPr>
                          <m:t>𝑘𝑗</m:t>
                        </m:r>
                      </m:sub>
                    </m:sSub>
                    <m:r>
                      <a:rPr kumimoji="1" lang="en-US" altLang="ja-JP" i="1">
                        <a:latin typeface="Cambria Math" panose="02040503050406030204" pitchFamily="18" charset="0"/>
                        <a:ea typeface="メイリオ" panose="020B0604030504040204" pitchFamily="50" charset="-128"/>
                      </a:rPr>
                      <m:t>=</m:t>
                    </m:r>
                    <m:sSub>
                      <m:sSubPr>
                        <m:ctrlPr>
                          <a:rPr kumimoji="1" lang="en-US" altLang="ja-JP" i="1">
                            <a:latin typeface="Cambria Math" panose="02040503050406030204" pitchFamily="18" charset="0"/>
                            <a:ea typeface="メイリオ" panose="020B0604030504040204" pitchFamily="50" charset="-128"/>
                          </a:rPr>
                        </m:ctrlPr>
                      </m:sSubPr>
                      <m:e>
                        <m:r>
                          <a:rPr kumimoji="1" lang="ja-JP" altLang="en-US" i="1">
                            <a:latin typeface="Cambria Math" panose="02040503050406030204" pitchFamily="18" charset="0"/>
                            <a:ea typeface="メイリオ" panose="020B0604030504040204" pitchFamily="50" charset="-128"/>
                          </a:rPr>
                          <m:t>𝛾</m:t>
                        </m:r>
                      </m:e>
                      <m:sub>
                        <m:r>
                          <a:rPr kumimoji="1" lang="en-US" altLang="ja-JP" i="1">
                            <a:latin typeface="Cambria Math" panose="02040503050406030204" pitchFamily="18" charset="0"/>
                            <a:ea typeface="メイリオ" panose="020B0604030504040204" pitchFamily="50" charset="-128"/>
                          </a:rPr>
                          <m:t>𝑖𝑗</m:t>
                        </m:r>
                      </m:sub>
                    </m:sSub>
                  </m:oMath>
                </a14:m>
                <a:endParaRPr kumimoji="1" lang="ja-JP" altLang="en-US" dirty="0">
                  <a:latin typeface="ＭＳ Ｐゴシック" panose="020B0600070205080204" pitchFamily="50" charset="-128"/>
                  <a:ea typeface="ＭＳ Ｐゴシック" panose="020B0600070205080204" pitchFamily="50" charset="-128"/>
                </a:endParaRPr>
              </a:p>
            </p:txBody>
          </p:sp>
        </mc:Choice>
        <mc:Fallback xmlns="">
          <p:sp>
            <p:nvSpPr>
              <p:cNvPr id="20" name="テキスト ボックス 19">
                <a:extLst>
                  <a:ext uri="{FF2B5EF4-FFF2-40B4-BE49-F238E27FC236}">
                    <a16:creationId xmlns:a16="http://schemas.microsoft.com/office/drawing/2014/main" id="{B656931A-917C-4E29-A3D8-CF0982AB91E3}"/>
                  </a:ext>
                </a:extLst>
              </p:cNvPr>
              <p:cNvSpPr txBox="1">
                <a:spLocks noRot="1" noChangeAspect="1" noMove="1" noResize="1" noEditPoints="1" noAdjustHandles="1" noChangeArrowheads="1" noChangeShapeType="1" noTextEdit="1"/>
              </p:cNvSpPr>
              <p:nvPr/>
            </p:nvSpPr>
            <p:spPr>
              <a:xfrm>
                <a:off x="1927223" y="5673868"/>
                <a:ext cx="3817824" cy="405624"/>
              </a:xfrm>
              <a:prstGeom prst="rect">
                <a:avLst/>
              </a:prstGeom>
              <a:blipFill>
                <a:blip r:embed="rId6"/>
                <a:stretch>
                  <a:fillRect t="-13636" b="-10606"/>
                </a:stretch>
              </a:blipFill>
            </p:spPr>
            <p:txBody>
              <a:bodyPr/>
              <a:lstStyle/>
              <a:p>
                <a:r>
                  <a:rPr lang="ja-JP" altLang="en-US">
                    <a:noFill/>
                  </a:rPr>
                  <a:t> </a:t>
                </a:r>
              </a:p>
            </p:txBody>
          </p:sp>
        </mc:Fallback>
      </mc:AlternateContent>
      <p:sp>
        <p:nvSpPr>
          <p:cNvPr id="32" name="正方形/長方形 31">
            <a:extLst>
              <a:ext uri="{FF2B5EF4-FFF2-40B4-BE49-F238E27FC236}">
                <a16:creationId xmlns:a16="http://schemas.microsoft.com/office/drawing/2014/main" id="{95AB7E89-53B3-4A02-BFEF-5EC534CD8D32}"/>
              </a:ext>
            </a:extLst>
          </p:cNvPr>
          <p:cNvSpPr/>
          <p:nvPr/>
        </p:nvSpPr>
        <p:spPr>
          <a:xfrm>
            <a:off x="164626" y="6511551"/>
            <a:ext cx="4820928" cy="276999"/>
          </a:xfrm>
          <a:prstGeom prst="rect">
            <a:avLst/>
          </a:prstGeom>
        </p:spPr>
        <p:txBody>
          <a:bodyPr wrap="square">
            <a:spAutoFit/>
          </a:bodyPr>
          <a:lstStyle/>
          <a:p>
            <a:r>
              <a:rPr lang="en-US" altLang="ja-JP" sz="1200" dirty="0">
                <a:latin typeface="Times-Roman"/>
              </a:rPr>
              <a:t>[8] F. A. IVANYUK, </a:t>
            </a:r>
            <a:r>
              <a:rPr lang="en-US" altLang="ja-JP" sz="1200" i="1" dirty="0">
                <a:latin typeface="Times-Italic"/>
              </a:rPr>
              <a:t>et al. </a:t>
            </a:r>
            <a:r>
              <a:rPr lang="en-US" altLang="ja-JP" sz="1200" dirty="0">
                <a:latin typeface="Times-Roman"/>
              </a:rPr>
              <a:t>PHYSICAL REVIEW, C97, 054331 (2018)</a:t>
            </a:r>
            <a:endParaRPr lang="ja-JP" altLang="en-US" sz="2000" dirty="0"/>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7F55FC03-B361-4DB8-ADC2-8EC10597CD6E}"/>
                  </a:ext>
                </a:extLst>
              </p:cNvPr>
              <p:cNvSpPr txBox="1"/>
              <p:nvPr/>
            </p:nvSpPr>
            <p:spPr>
              <a:xfrm>
                <a:off x="1418671" y="1378898"/>
                <a:ext cx="6480000" cy="624273"/>
              </a:xfrm>
              <a:prstGeom prst="rect">
                <a:avLst/>
              </a:prstGeom>
              <a:noFill/>
            </p:spPr>
            <p:txBody>
              <a:bodyPr wrap="square" rtlCol="0">
                <a:spAutoFit/>
              </a:bodyPr>
              <a:lstStyle/>
              <a:p>
                <a14:m>
                  <m:oMath xmlns:m="http://schemas.openxmlformats.org/officeDocument/2006/math">
                    <m:f>
                      <m:fPr>
                        <m:ctrlPr>
                          <a:rPr kumimoji="1" lang="en-US" altLang="ja-JP" sz="2400" i="1" smtClean="0">
                            <a:latin typeface="Cambria Math" panose="02040503050406030204" pitchFamily="18" charset="0"/>
                            <a:ea typeface="メイリオ" panose="020B0604030504040204" pitchFamily="50" charset="-128"/>
                          </a:rPr>
                        </m:ctrlPr>
                      </m:fPr>
                      <m:num>
                        <m:r>
                          <a:rPr kumimoji="1" lang="en-US" altLang="ja-JP" sz="2400" b="0" i="1" smtClean="0">
                            <a:latin typeface="Cambria Math" panose="02040503050406030204" pitchFamily="18" charset="0"/>
                            <a:ea typeface="メイリオ" panose="020B0604030504040204" pitchFamily="50" charset="-128"/>
                          </a:rPr>
                          <m:t>𝑑</m:t>
                        </m:r>
                        <m:sSub>
                          <m:sSubPr>
                            <m:ctrlPr>
                              <a:rPr kumimoji="1" lang="en-US" altLang="ja-JP" sz="2400" b="0" i="1" smtClean="0">
                                <a:latin typeface="Cambria Math" panose="02040503050406030204" pitchFamily="18" charset="0"/>
                                <a:ea typeface="メイリオ" panose="020B0604030504040204" pitchFamily="50" charset="-128"/>
                              </a:rPr>
                            </m:ctrlPr>
                          </m:sSubPr>
                          <m:e>
                            <m:r>
                              <a:rPr kumimoji="1" lang="en-US" altLang="ja-JP" sz="2400" b="0" i="1" smtClean="0">
                                <a:latin typeface="Cambria Math" panose="02040503050406030204" pitchFamily="18" charset="0"/>
                                <a:ea typeface="メイリオ" panose="020B0604030504040204" pitchFamily="50" charset="-128"/>
                              </a:rPr>
                              <m:t>𝑞</m:t>
                            </m:r>
                          </m:e>
                          <m:sub>
                            <m:r>
                              <a:rPr kumimoji="1" lang="en-US" altLang="ja-JP" sz="2400" b="0" i="1" smtClean="0">
                                <a:latin typeface="Cambria Math" panose="02040503050406030204" pitchFamily="18" charset="0"/>
                                <a:ea typeface="メイリオ" panose="020B0604030504040204" pitchFamily="50" charset="-128"/>
                              </a:rPr>
                              <m:t>𝑖</m:t>
                            </m:r>
                          </m:sub>
                        </m:sSub>
                      </m:num>
                      <m:den>
                        <m:r>
                          <a:rPr kumimoji="1" lang="en-US" altLang="ja-JP" sz="2400" b="0" i="1" smtClean="0">
                            <a:latin typeface="Cambria Math" panose="02040503050406030204" pitchFamily="18" charset="0"/>
                            <a:ea typeface="メイリオ" panose="020B0604030504040204" pitchFamily="50" charset="-128"/>
                          </a:rPr>
                          <m:t>𝑑𝑡</m:t>
                        </m:r>
                      </m:den>
                    </m:f>
                    <m:r>
                      <a:rPr kumimoji="1" lang="en-US" altLang="ja-JP" sz="2400" b="0" i="1" smtClean="0">
                        <a:latin typeface="Cambria Math" panose="02040503050406030204" pitchFamily="18" charset="0"/>
                        <a:ea typeface="メイリオ" panose="020B0604030504040204" pitchFamily="50" charset="-128"/>
                      </a:rPr>
                      <m:t>=</m:t>
                    </m:r>
                    <m:sSubSup>
                      <m:sSubSupPr>
                        <m:ctrlPr>
                          <a:rPr kumimoji="1" lang="en-US" altLang="ja-JP" sz="2400" b="0" i="1" smtClean="0">
                            <a:latin typeface="Cambria Math" panose="02040503050406030204" pitchFamily="18" charset="0"/>
                            <a:ea typeface="メイリオ" panose="020B0604030504040204" pitchFamily="50" charset="-128"/>
                          </a:rPr>
                        </m:ctrlPr>
                      </m:sSubSupPr>
                      <m:e>
                        <m:r>
                          <a:rPr kumimoji="1" lang="en-US" altLang="ja-JP" sz="2400" b="0" i="1" smtClean="0">
                            <a:latin typeface="Cambria Math" panose="02040503050406030204" pitchFamily="18" charset="0"/>
                            <a:ea typeface="メイリオ" panose="020B0604030504040204" pitchFamily="50" charset="-128"/>
                          </a:rPr>
                          <m:t>𝑚</m:t>
                        </m:r>
                      </m:e>
                      <m:sub>
                        <m:r>
                          <a:rPr kumimoji="1" lang="en-US" altLang="ja-JP" sz="2400" b="0" i="1" smtClean="0">
                            <a:latin typeface="Cambria Math" panose="02040503050406030204" pitchFamily="18" charset="0"/>
                            <a:ea typeface="メイリオ" panose="020B0604030504040204" pitchFamily="50" charset="-128"/>
                          </a:rPr>
                          <m:t>𝑖𝑗</m:t>
                        </m:r>
                      </m:sub>
                      <m:sup>
                        <m:r>
                          <a:rPr kumimoji="1" lang="en-US" altLang="ja-JP" sz="2400" b="0" i="1" smtClean="0">
                            <a:latin typeface="Cambria Math" panose="02040503050406030204" pitchFamily="18" charset="0"/>
                            <a:ea typeface="メイリオ" panose="020B0604030504040204" pitchFamily="50" charset="-128"/>
                          </a:rPr>
                          <m:t>−1</m:t>
                        </m:r>
                      </m:sup>
                    </m:sSubSup>
                    <m:sSub>
                      <m:sSubPr>
                        <m:ctrlPr>
                          <a:rPr kumimoji="1" lang="en-US" altLang="ja-JP" sz="2400" b="0" i="1" smtClean="0">
                            <a:latin typeface="Cambria Math" panose="02040503050406030204" pitchFamily="18" charset="0"/>
                            <a:ea typeface="メイリオ" panose="020B0604030504040204" pitchFamily="50" charset="-128"/>
                          </a:rPr>
                        </m:ctrlPr>
                      </m:sSubPr>
                      <m:e>
                        <m:r>
                          <a:rPr kumimoji="1" lang="en-US" altLang="ja-JP" sz="2400" b="0" i="1" smtClean="0">
                            <a:latin typeface="Cambria Math" panose="02040503050406030204" pitchFamily="18" charset="0"/>
                            <a:ea typeface="メイリオ" panose="020B0604030504040204" pitchFamily="50" charset="-128"/>
                          </a:rPr>
                          <m:t>𝑝</m:t>
                        </m:r>
                      </m:e>
                      <m:sub>
                        <m:r>
                          <a:rPr kumimoji="1" lang="en-US" altLang="ja-JP" sz="2400" b="0" i="1" smtClean="0">
                            <a:latin typeface="Cambria Math" panose="02040503050406030204" pitchFamily="18" charset="0"/>
                            <a:ea typeface="メイリオ" panose="020B0604030504040204" pitchFamily="50" charset="-128"/>
                          </a:rPr>
                          <m:t>𝑗</m:t>
                        </m:r>
                      </m:sub>
                    </m:sSub>
                    <m:r>
                      <a:rPr kumimoji="1" lang="en-US" altLang="ja-JP" sz="2400" b="0" i="1" smtClean="0">
                        <a:latin typeface="Cambria Math" panose="02040503050406030204" pitchFamily="18" charset="0"/>
                        <a:ea typeface="メイリオ" panose="020B0604030504040204" pitchFamily="50" charset="-128"/>
                      </a:rPr>
                      <m:t>                   </m:t>
                    </m:r>
                    <m:r>
                      <a:rPr kumimoji="1" lang="en-US" altLang="ja-JP" sz="2400" b="0" i="1" smtClean="0">
                        <a:latin typeface="Cambria Math" panose="02040503050406030204" pitchFamily="18" charset="0"/>
                        <a:ea typeface="メイリオ" panose="020B0604030504040204" pitchFamily="50" charset="-128"/>
                      </a:rPr>
                      <m:t>𝑖</m:t>
                    </m:r>
                    <m:r>
                      <a:rPr kumimoji="1" lang="en-US" altLang="ja-JP" sz="2400" b="0" i="1" smtClean="0">
                        <a:latin typeface="Cambria Math" panose="02040503050406030204" pitchFamily="18" charset="0"/>
                        <a:ea typeface="メイリオ" panose="020B0604030504040204" pitchFamily="50" charset="-128"/>
                      </a:rPr>
                      <m:t>,</m:t>
                    </m:r>
                    <m:r>
                      <a:rPr kumimoji="1" lang="en-US" altLang="ja-JP" sz="2400" b="0" i="1" smtClean="0">
                        <a:latin typeface="Cambria Math" panose="02040503050406030204" pitchFamily="18" charset="0"/>
                        <a:ea typeface="メイリオ" panose="020B0604030504040204" pitchFamily="50" charset="-128"/>
                      </a:rPr>
                      <m:t>𝑗</m:t>
                    </m:r>
                    <m:r>
                      <a:rPr kumimoji="1" lang="en-US" altLang="ja-JP" sz="2400" b="0" i="1" smtClean="0">
                        <a:latin typeface="Cambria Math" panose="02040503050406030204" pitchFamily="18" charset="0"/>
                        <a:ea typeface="メイリオ" panose="020B0604030504040204" pitchFamily="50" charset="-128"/>
                      </a:rPr>
                      <m:t>=1…4</m:t>
                    </m:r>
                  </m:oMath>
                </a14:m>
                <a:r>
                  <a:rPr kumimoji="1" lang="en-US" altLang="ja-JP" sz="2400" dirty="0">
                    <a:latin typeface="ＭＳ Ｐゴシック" panose="020B0600070205080204" pitchFamily="50" charset="-128"/>
                    <a:ea typeface="ＭＳ Ｐゴシック" panose="020B0600070205080204" pitchFamily="50" charset="-128"/>
                  </a:rPr>
                  <a:t> </a:t>
                </a:r>
                <a:endParaRPr kumimoji="1" lang="ja-JP" altLang="en-US" sz="2400" dirty="0">
                  <a:latin typeface="ＭＳ Ｐゴシック" panose="020B0600070205080204" pitchFamily="50" charset="-128"/>
                  <a:ea typeface="ＭＳ Ｐゴシック" panose="020B0600070205080204" pitchFamily="50" charset="-128"/>
                </a:endParaRPr>
              </a:p>
            </p:txBody>
          </p:sp>
        </mc:Choice>
        <mc:Fallback xmlns="">
          <p:sp>
            <p:nvSpPr>
              <p:cNvPr id="7" name="テキスト ボックス 6">
                <a:extLst>
                  <a:ext uri="{FF2B5EF4-FFF2-40B4-BE49-F238E27FC236}">
                    <a16:creationId xmlns:a16="http://schemas.microsoft.com/office/drawing/2014/main" id="{7F55FC03-B361-4DB8-ADC2-8EC10597CD6E}"/>
                  </a:ext>
                </a:extLst>
              </p:cNvPr>
              <p:cNvSpPr txBox="1">
                <a:spLocks noRot="1" noChangeAspect="1" noMove="1" noResize="1" noEditPoints="1" noAdjustHandles="1" noChangeArrowheads="1" noChangeShapeType="1" noTextEdit="1"/>
              </p:cNvSpPr>
              <p:nvPr/>
            </p:nvSpPr>
            <p:spPr>
              <a:xfrm>
                <a:off x="1418671" y="1378898"/>
                <a:ext cx="6480000" cy="624273"/>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FB905C93-2ECE-4C63-BB7A-8C4CBF1433FE}"/>
                  </a:ext>
                </a:extLst>
              </p:cNvPr>
              <p:cNvSpPr txBox="1"/>
              <p:nvPr/>
            </p:nvSpPr>
            <p:spPr>
              <a:xfrm>
                <a:off x="8231638" y="1488881"/>
                <a:ext cx="468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kumimoji="1" lang="en-US" altLang="ja-JP" sz="1800" b="0" i="1" smtClean="0">
                              <a:latin typeface="Cambria Math" panose="02040503050406030204" pitchFamily="18" charset="0"/>
                              <a:ea typeface="メイリオ" panose="020B0604030504040204" pitchFamily="50" charset="-128"/>
                            </a:rPr>
                          </m:ctrlPr>
                        </m:dPr>
                        <m:e>
                          <m:r>
                            <a:rPr kumimoji="1" lang="en-US" altLang="ja-JP" sz="1800" b="0" i="1" smtClean="0">
                              <a:latin typeface="Cambria Math" panose="02040503050406030204" pitchFamily="18" charset="0"/>
                              <a:ea typeface="メイリオ" panose="020B0604030504040204" pitchFamily="50" charset="-128"/>
                            </a:rPr>
                            <m:t>1</m:t>
                          </m:r>
                        </m:e>
                      </m:d>
                    </m:oMath>
                  </m:oMathPara>
                </a14:m>
                <a:endParaRPr lang="ja-JP" altLang="en-US" dirty="0"/>
              </a:p>
            </p:txBody>
          </p:sp>
        </mc:Choice>
        <mc:Fallback xmlns="">
          <p:sp>
            <p:nvSpPr>
              <p:cNvPr id="21" name="テキスト ボックス 20">
                <a:extLst>
                  <a:ext uri="{FF2B5EF4-FFF2-40B4-BE49-F238E27FC236}">
                    <a16:creationId xmlns:a16="http://schemas.microsoft.com/office/drawing/2014/main" id="{FB905C93-2ECE-4C63-BB7A-8C4CBF1433FE}"/>
                  </a:ext>
                </a:extLst>
              </p:cNvPr>
              <p:cNvSpPr txBox="1">
                <a:spLocks noRot="1" noChangeAspect="1" noMove="1" noResize="1" noEditPoints="1" noAdjustHandles="1" noChangeArrowheads="1" noChangeShapeType="1" noTextEdit="1"/>
              </p:cNvSpPr>
              <p:nvPr/>
            </p:nvSpPr>
            <p:spPr>
              <a:xfrm>
                <a:off x="8231638" y="1488881"/>
                <a:ext cx="468000" cy="369332"/>
              </a:xfrm>
              <a:prstGeom prst="rect">
                <a:avLst/>
              </a:prstGeom>
              <a:blipFill>
                <a:blip r:embed="rId8"/>
                <a:stretch>
                  <a:fillRect/>
                </a:stretch>
              </a:blipFill>
            </p:spPr>
            <p:txBody>
              <a:bodyPr/>
              <a:lstStyle/>
              <a:p>
                <a:r>
                  <a:rPr lang="ja-JP" altLang="en-US">
                    <a:noFill/>
                  </a:rPr>
                  <a:t> </a:t>
                </a:r>
              </a:p>
            </p:txBody>
          </p:sp>
        </mc:Fallback>
      </mc:AlternateContent>
      <p:sp>
        <p:nvSpPr>
          <p:cNvPr id="10" name="左中かっこ 9">
            <a:extLst>
              <a:ext uri="{FF2B5EF4-FFF2-40B4-BE49-F238E27FC236}">
                <a16:creationId xmlns:a16="http://schemas.microsoft.com/office/drawing/2014/main" id="{97702C54-B16E-4EBD-88DB-512E9CC9FB2E}"/>
              </a:ext>
            </a:extLst>
          </p:cNvPr>
          <p:cNvSpPr/>
          <p:nvPr/>
        </p:nvSpPr>
        <p:spPr>
          <a:xfrm>
            <a:off x="1002143" y="1421555"/>
            <a:ext cx="252000" cy="1404000"/>
          </a:xfrm>
          <a:prstGeom prst="leftBrace">
            <a:avLst>
              <a:gd name="adj1" fmla="val 49603"/>
              <a:gd name="adj2" fmla="val 50000"/>
            </a:avLst>
          </a:pr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grpSp>
        <p:nvGrpSpPr>
          <p:cNvPr id="12" name="グループ化 11">
            <a:extLst>
              <a:ext uri="{FF2B5EF4-FFF2-40B4-BE49-F238E27FC236}">
                <a16:creationId xmlns:a16="http://schemas.microsoft.com/office/drawing/2014/main" id="{9A77E9A0-F4DC-465C-9073-668252D0FC7A}"/>
              </a:ext>
            </a:extLst>
          </p:cNvPr>
          <p:cNvGrpSpPr/>
          <p:nvPr/>
        </p:nvGrpSpPr>
        <p:grpSpPr>
          <a:xfrm>
            <a:off x="1418671" y="2004134"/>
            <a:ext cx="7390402" cy="792000"/>
            <a:chOff x="1418671" y="2134758"/>
            <a:chExt cx="7390402" cy="792000"/>
          </a:xfrm>
        </p:grpSpPr>
        <p:sp>
          <p:nvSpPr>
            <p:cNvPr id="28" name="正方形/長方形 27">
              <a:extLst>
                <a:ext uri="{FF2B5EF4-FFF2-40B4-BE49-F238E27FC236}">
                  <a16:creationId xmlns:a16="http://schemas.microsoft.com/office/drawing/2014/main" id="{D7C57B38-624B-40A7-A943-77F1DC8B7E13}"/>
                </a:ext>
              </a:extLst>
            </p:cNvPr>
            <p:cNvSpPr/>
            <p:nvPr/>
          </p:nvSpPr>
          <p:spPr>
            <a:xfrm>
              <a:off x="6354347" y="2134758"/>
              <a:ext cx="1872000" cy="79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A7DF68C1-9578-4E2C-9015-D30945D0C973}"/>
                </a:ext>
              </a:extLst>
            </p:cNvPr>
            <p:cNvSpPr/>
            <p:nvPr/>
          </p:nvSpPr>
          <p:spPr>
            <a:xfrm>
              <a:off x="4891307" y="2134758"/>
              <a:ext cx="1368000" cy="792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FB1489EF-1A19-4C53-A355-17FAC970B0A5}"/>
                </a:ext>
              </a:extLst>
            </p:cNvPr>
            <p:cNvSpPr/>
            <p:nvPr/>
          </p:nvSpPr>
          <p:spPr>
            <a:xfrm>
              <a:off x="2168427" y="2134758"/>
              <a:ext cx="720000" cy="79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39A7CD58-1431-4147-BC25-0561A294DCF4}"/>
                    </a:ext>
                  </a:extLst>
                </p:cNvPr>
                <p:cNvSpPr txBox="1"/>
                <p:nvPr/>
              </p:nvSpPr>
              <p:spPr>
                <a:xfrm>
                  <a:off x="1418671" y="2165979"/>
                  <a:ext cx="7390402" cy="76001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kumimoji="1" lang="en-US" altLang="ja-JP" sz="2000" i="1" smtClean="0">
                                <a:latin typeface="Cambria Math" panose="02040503050406030204" pitchFamily="18" charset="0"/>
                                <a:ea typeface="メイリオ" panose="020B0604030504040204" pitchFamily="50" charset="-128"/>
                              </a:rPr>
                            </m:ctrlPr>
                          </m:fPr>
                          <m:num>
                            <m:r>
                              <a:rPr kumimoji="1" lang="en-US" altLang="ja-JP" sz="2000" b="0" i="1" smtClean="0">
                                <a:latin typeface="Cambria Math" panose="02040503050406030204" pitchFamily="18" charset="0"/>
                                <a:ea typeface="メイリオ" panose="020B0604030504040204" pitchFamily="50" charset="-128"/>
                              </a:rPr>
                              <m:t>𝑑</m:t>
                            </m:r>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𝑝</m:t>
                                </m:r>
                              </m:e>
                              <m:sub>
                                <m:r>
                                  <a:rPr kumimoji="1" lang="en-US" altLang="ja-JP" sz="2000" b="0" i="1" smtClean="0">
                                    <a:latin typeface="Cambria Math" panose="02040503050406030204" pitchFamily="18" charset="0"/>
                                    <a:ea typeface="メイリオ" panose="020B0604030504040204" pitchFamily="50" charset="-128"/>
                                  </a:rPr>
                                  <m:t>𝑖</m:t>
                                </m:r>
                              </m:sub>
                            </m:sSub>
                          </m:num>
                          <m:den>
                            <m:r>
                              <a:rPr kumimoji="1" lang="en-US" altLang="ja-JP" sz="2000" b="0" i="1" smtClean="0">
                                <a:latin typeface="Cambria Math" panose="02040503050406030204" pitchFamily="18" charset="0"/>
                                <a:ea typeface="メイリオ" panose="020B0604030504040204" pitchFamily="50" charset="-128"/>
                              </a:rPr>
                              <m:t>𝑑𝑡</m:t>
                            </m:r>
                          </m:den>
                        </m:f>
                        <m:r>
                          <a:rPr kumimoji="1" lang="en-US" altLang="ja-JP" sz="2000" b="0" i="1" smtClean="0">
                            <a:latin typeface="Cambria Math" panose="02040503050406030204" pitchFamily="18" charset="0"/>
                            <a:ea typeface="メイリオ" panose="020B0604030504040204" pitchFamily="50" charset="-128"/>
                          </a:rPr>
                          <m:t>=−</m:t>
                        </m:r>
                        <m:f>
                          <m:fPr>
                            <m:ctrlPr>
                              <a:rPr kumimoji="1" lang="en-US" altLang="ja-JP" sz="2000" b="0" i="1" smtClean="0">
                                <a:latin typeface="Cambria Math" panose="02040503050406030204" pitchFamily="18" charset="0"/>
                                <a:ea typeface="メイリオ" panose="020B0604030504040204" pitchFamily="50" charset="-128"/>
                              </a:rPr>
                            </m:ctrlPr>
                          </m:fPr>
                          <m:num>
                            <m:r>
                              <a:rPr kumimoji="1" lang="ja-JP" altLang="en-US" sz="2000" b="0" i="1" smtClean="0">
                                <a:latin typeface="Cambria Math" panose="02040503050406030204" pitchFamily="18" charset="0"/>
                                <a:ea typeface="メイリオ" panose="020B0604030504040204" pitchFamily="50" charset="-128"/>
                              </a:rPr>
                              <m:t>𝜕</m:t>
                            </m:r>
                            <m:r>
                              <a:rPr kumimoji="1" lang="en-US" altLang="ja-JP" sz="2000" i="1">
                                <a:latin typeface="Cambria Math" panose="02040503050406030204" pitchFamily="18" charset="0"/>
                                <a:ea typeface="メイリオ" panose="020B0604030504040204" pitchFamily="50" charset="-128"/>
                              </a:rPr>
                              <m:t>𝐹</m:t>
                            </m:r>
                          </m:num>
                          <m:den>
                            <m:r>
                              <a:rPr kumimoji="1" lang="ja-JP" altLang="en-US" sz="2000" b="0" i="1" smtClean="0">
                                <a:latin typeface="Cambria Math" panose="02040503050406030204" pitchFamily="18" charset="0"/>
                                <a:ea typeface="メイリオ" panose="020B0604030504040204" pitchFamily="50" charset="-128"/>
                              </a:rPr>
                              <m:t>𝜕</m:t>
                            </m:r>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𝑞</m:t>
                                </m:r>
                              </m:e>
                              <m:sub>
                                <m:r>
                                  <a:rPr kumimoji="1" lang="en-US" altLang="ja-JP" sz="2000" b="0" i="1" smtClean="0">
                                    <a:latin typeface="Cambria Math" panose="02040503050406030204" pitchFamily="18" charset="0"/>
                                    <a:ea typeface="メイリオ" panose="020B0604030504040204" pitchFamily="50" charset="-128"/>
                                  </a:rPr>
                                  <m:t>𝑖</m:t>
                                </m:r>
                              </m:sub>
                            </m:sSub>
                          </m:den>
                        </m:f>
                        <m:r>
                          <a:rPr kumimoji="1" lang="en-US" altLang="ja-JP" sz="2000" b="0" i="1" smtClean="0">
                            <a:latin typeface="Cambria Math" panose="02040503050406030204" pitchFamily="18" charset="0"/>
                            <a:ea typeface="メイリオ" panose="020B0604030504040204" pitchFamily="50" charset="-128"/>
                          </a:rPr>
                          <m:t>  −</m:t>
                        </m:r>
                        <m:f>
                          <m:fPr>
                            <m:ctrlPr>
                              <a:rPr kumimoji="1" lang="en-US" altLang="ja-JP" sz="2000" b="0" i="1" smtClean="0">
                                <a:latin typeface="Cambria Math" panose="02040503050406030204" pitchFamily="18" charset="0"/>
                                <a:ea typeface="メイリオ" panose="020B0604030504040204" pitchFamily="50" charset="-128"/>
                              </a:rPr>
                            </m:ctrlPr>
                          </m:fPr>
                          <m:num>
                            <m:r>
                              <a:rPr kumimoji="1" lang="en-US" altLang="ja-JP" sz="2000" b="0" i="1" smtClean="0">
                                <a:latin typeface="Cambria Math" panose="02040503050406030204" pitchFamily="18" charset="0"/>
                                <a:ea typeface="メイリオ" panose="020B0604030504040204" pitchFamily="50" charset="-128"/>
                              </a:rPr>
                              <m:t>1</m:t>
                            </m:r>
                          </m:num>
                          <m:den>
                            <m:r>
                              <a:rPr kumimoji="1" lang="en-US" altLang="ja-JP" sz="2000" b="0" i="1" smtClean="0">
                                <a:latin typeface="Cambria Math" panose="02040503050406030204" pitchFamily="18" charset="0"/>
                                <a:ea typeface="メイリオ" panose="020B0604030504040204" pitchFamily="50" charset="-128"/>
                              </a:rPr>
                              <m:t>2</m:t>
                            </m:r>
                          </m:den>
                        </m:f>
                        <m:f>
                          <m:fPr>
                            <m:ctrlPr>
                              <a:rPr kumimoji="1" lang="en-US" altLang="ja-JP" sz="2000" b="0" i="1" smtClean="0">
                                <a:latin typeface="Cambria Math" panose="02040503050406030204" pitchFamily="18" charset="0"/>
                                <a:ea typeface="メイリオ" panose="020B0604030504040204" pitchFamily="50" charset="-128"/>
                              </a:rPr>
                            </m:ctrlPr>
                          </m:fPr>
                          <m:num>
                            <m:r>
                              <a:rPr kumimoji="1" lang="ja-JP" altLang="en-US" sz="2000" b="0" i="1" smtClean="0">
                                <a:latin typeface="Cambria Math" panose="02040503050406030204" pitchFamily="18" charset="0"/>
                                <a:ea typeface="メイリオ" panose="020B0604030504040204" pitchFamily="50" charset="-128"/>
                              </a:rPr>
                              <m:t>𝜕</m:t>
                            </m:r>
                          </m:num>
                          <m:den>
                            <m:r>
                              <a:rPr kumimoji="1" lang="ja-JP" altLang="en-US" sz="2000" b="0" i="1" smtClean="0">
                                <a:latin typeface="Cambria Math" panose="02040503050406030204" pitchFamily="18" charset="0"/>
                                <a:ea typeface="メイリオ" panose="020B0604030504040204" pitchFamily="50" charset="-128"/>
                              </a:rPr>
                              <m:t>𝜕</m:t>
                            </m:r>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𝑞</m:t>
                                </m:r>
                              </m:e>
                              <m:sub>
                                <m:r>
                                  <a:rPr kumimoji="1" lang="en-US" altLang="ja-JP" sz="2000" b="0" i="1" smtClean="0">
                                    <a:latin typeface="Cambria Math" panose="02040503050406030204" pitchFamily="18" charset="0"/>
                                    <a:ea typeface="メイリオ" panose="020B0604030504040204" pitchFamily="50" charset="-128"/>
                                  </a:rPr>
                                  <m:t>𝑖</m:t>
                                </m:r>
                              </m:sub>
                            </m:sSub>
                          </m:den>
                        </m:f>
                        <m:sSubSup>
                          <m:sSubSupPr>
                            <m:ctrlPr>
                              <a:rPr kumimoji="1" lang="en-US" altLang="ja-JP" sz="2000" b="0" i="1" smtClean="0">
                                <a:latin typeface="Cambria Math" panose="02040503050406030204" pitchFamily="18" charset="0"/>
                                <a:ea typeface="メイリオ" panose="020B0604030504040204" pitchFamily="50" charset="-128"/>
                              </a:rPr>
                            </m:ctrlPr>
                          </m:sSubSupPr>
                          <m:e>
                            <m:r>
                              <a:rPr kumimoji="1" lang="en-US" altLang="ja-JP" sz="2000" b="0" i="1" smtClean="0">
                                <a:latin typeface="Cambria Math" panose="02040503050406030204" pitchFamily="18" charset="0"/>
                                <a:ea typeface="メイリオ" panose="020B0604030504040204" pitchFamily="50" charset="-128"/>
                              </a:rPr>
                              <m:t>𝑚</m:t>
                            </m:r>
                          </m:e>
                          <m:sub>
                            <m:r>
                              <a:rPr kumimoji="1" lang="en-US" altLang="ja-JP" sz="2000" b="0" i="1" smtClean="0">
                                <a:latin typeface="Cambria Math" panose="02040503050406030204" pitchFamily="18" charset="0"/>
                                <a:ea typeface="メイリオ" panose="020B0604030504040204" pitchFamily="50" charset="-128"/>
                              </a:rPr>
                              <m:t>𝑗𝑘</m:t>
                            </m:r>
                          </m:sub>
                          <m:sup>
                            <m:r>
                              <a:rPr kumimoji="1" lang="en-US" altLang="ja-JP" sz="2000" b="0" i="1" smtClean="0">
                                <a:latin typeface="Cambria Math" panose="02040503050406030204" pitchFamily="18" charset="0"/>
                                <a:ea typeface="メイリオ" panose="020B0604030504040204" pitchFamily="50" charset="-128"/>
                              </a:rPr>
                              <m:t>−1</m:t>
                            </m:r>
                          </m:sup>
                        </m:sSubSup>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𝑝</m:t>
                            </m:r>
                          </m:e>
                          <m:sub>
                            <m:r>
                              <a:rPr kumimoji="1" lang="en-US" altLang="ja-JP" sz="2000" b="0" i="1" smtClean="0">
                                <a:latin typeface="Cambria Math" panose="02040503050406030204" pitchFamily="18" charset="0"/>
                                <a:ea typeface="メイリオ" panose="020B0604030504040204" pitchFamily="50" charset="-128"/>
                              </a:rPr>
                              <m:t>𝑗</m:t>
                            </m:r>
                          </m:sub>
                        </m:sSub>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𝑝</m:t>
                            </m:r>
                          </m:e>
                          <m:sub>
                            <m:r>
                              <a:rPr kumimoji="1" lang="en-US" altLang="ja-JP" sz="2000" b="0" i="1" smtClean="0">
                                <a:latin typeface="Cambria Math" panose="02040503050406030204" pitchFamily="18" charset="0"/>
                                <a:ea typeface="メイリオ" panose="020B0604030504040204" pitchFamily="50" charset="-128"/>
                              </a:rPr>
                              <m:t>𝑘</m:t>
                            </m:r>
                          </m:sub>
                        </m:sSub>
                        <m:r>
                          <a:rPr kumimoji="1" lang="en-US" altLang="ja-JP" sz="2000" b="0" i="1" smtClean="0">
                            <a:latin typeface="Cambria Math" panose="02040503050406030204" pitchFamily="18" charset="0"/>
                            <a:ea typeface="メイリオ" panose="020B0604030504040204" pitchFamily="50" charset="-128"/>
                          </a:rPr>
                          <m:t>  −</m:t>
                        </m:r>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ja-JP" altLang="en-US" sz="2000" b="0" i="1" smtClean="0">
                                <a:latin typeface="Cambria Math" panose="02040503050406030204" pitchFamily="18" charset="0"/>
                                <a:ea typeface="メイリオ" panose="020B0604030504040204" pitchFamily="50" charset="-128"/>
                              </a:rPr>
                              <m:t>𝛾</m:t>
                            </m:r>
                          </m:e>
                          <m:sub>
                            <m:r>
                              <a:rPr kumimoji="1" lang="en-US" altLang="ja-JP" sz="2000" b="0" i="1" smtClean="0">
                                <a:latin typeface="Cambria Math" panose="02040503050406030204" pitchFamily="18" charset="0"/>
                                <a:ea typeface="メイリオ" panose="020B0604030504040204" pitchFamily="50" charset="-128"/>
                              </a:rPr>
                              <m:t>𝑖𝑗</m:t>
                            </m:r>
                          </m:sub>
                        </m:sSub>
                        <m:sSubSup>
                          <m:sSubSupPr>
                            <m:ctrlPr>
                              <a:rPr kumimoji="1" lang="en-US" altLang="ja-JP" sz="2000" i="1">
                                <a:latin typeface="Cambria Math" panose="02040503050406030204" pitchFamily="18" charset="0"/>
                                <a:ea typeface="メイリオ" panose="020B0604030504040204" pitchFamily="50" charset="-128"/>
                              </a:rPr>
                            </m:ctrlPr>
                          </m:sSubSupPr>
                          <m:e>
                            <m:r>
                              <a:rPr kumimoji="1" lang="en-US" altLang="ja-JP" sz="2000" i="1">
                                <a:latin typeface="Cambria Math" panose="02040503050406030204" pitchFamily="18" charset="0"/>
                                <a:ea typeface="メイリオ" panose="020B0604030504040204" pitchFamily="50" charset="-128"/>
                              </a:rPr>
                              <m:t>𝑚</m:t>
                            </m:r>
                          </m:e>
                          <m:sub>
                            <m:r>
                              <a:rPr kumimoji="1" lang="en-US" altLang="ja-JP" sz="2000" i="1">
                                <a:latin typeface="Cambria Math" panose="02040503050406030204" pitchFamily="18" charset="0"/>
                                <a:ea typeface="メイリオ" panose="020B0604030504040204" pitchFamily="50" charset="-128"/>
                              </a:rPr>
                              <m:t>𝑗𝑘</m:t>
                            </m:r>
                          </m:sub>
                          <m:sup>
                            <m:r>
                              <a:rPr kumimoji="1" lang="en-US" altLang="ja-JP" sz="2000" i="1">
                                <a:latin typeface="Cambria Math" panose="02040503050406030204" pitchFamily="18" charset="0"/>
                                <a:ea typeface="メイリオ" panose="020B0604030504040204" pitchFamily="50" charset="-128"/>
                              </a:rPr>
                              <m:t>−1</m:t>
                            </m:r>
                          </m:sup>
                        </m:sSubSup>
                        <m:sSub>
                          <m:sSubPr>
                            <m:ctrlPr>
                              <a:rPr kumimoji="1" lang="en-US" altLang="ja-JP" sz="2000" i="1">
                                <a:latin typeface="Cambria Math" panose="02040503050406030204" pitchFamily="18" charset="0"/>
                                <a:ea typeface="メイリオ" panose="020B0604030504040204" pitchFamily="50" charset="-128"/>
                              </a:rPr>
                            </m:ctrlPr>
                          </m:sSubPr>
                          <m:e>
                            <m:r>
                              <a:rPr kumimoji="1" lang="en-US" altLang="ja-JP" sz="2000" i="1">
                                <a:latin typeface="Cambria Math" panose="02040503050406030204" pitchFamily="18" charset="0"/>
                                <a:ea typeface="メイリオ" panose="020B0604030504040204" pitchFamily="50" charset="-128"/>
                              </a:rPr>
                              <m:t>𝑝</m:t>
                            </m:r>
                          </m:e>
                          <m:sub>
                            <m:r>
                              <a:rPr kumimoji="1" lang="en-US" altLang="ja-JP" sz="2000" i="1">
                                <a:latin typeface="Cambria Math" panose="02040503050406030204" pitchFamily="18" charset="0"/>
                                <a:ea typeface="メイリオ" panose="020B0604030504040204" pitchFamily="50" charset="-128"/>
                              </a:rPr>
                              <m:t>𝑘</m:t>
                            </m:r>
                          </m:sub>
                        </m:sSub>
                        <m:r>
                          <a:rPr kumimoji="1" lang="en-US" altLang="ja-JP" sz="2000" b="0" i="1" smtClean="0">
                            <a:latin typeface="Cambria Math" panose="02040503050406030204" pitchFamily="18" charset="0"/>
                            <a:ea typeface="メイリオ" panose="020B0604030504040204" pitchFamily="50" charset="-128"/>
                          </a:rPr>
                          <m:t>  +</m:t>
                        </m:r>
                        <m:rad>
                          <m:radPr>
                            <m:degHide m:val="on"/>
                            <m:ctrlPr>
                              <a:rPr kumimoji="1" lang="en-US" altLang="ja-JP" sz="2000" b="0" i="1" smtClean="0">
                                <a:latin typeface="Cambria Math" panose="02040503050406030204" pitchFamily="18" charset="0"/>
                                <a:ea typeface="メイリオ" panose="020B0604030504040204" pitchFamily="50" charset="-128"/>
                              </a:rPr>
                            </m:ctrlPr>
                          </m:radPr>
                          <m:deg/>
                          <m:e>
                            <m:sSubSup>
                              <m:sSubSupPr>
                                <m:ctrlPr>
                                  <a:rPr kumimoji="1" lang="en-US" altLang="ja-JP" sz="2000" b="0" i="1" smtClean="0">
                                    <a:latin typeface="Cambria Math" panose="02040503050406030204" pitchFamily="18" charset="0"/>
                                    <a:ea typeface="メイリオ" panose="020B0604030504040204" pitchFamily="50" charset="-128"/>
                                  </a:rPr>
                                </m:ctrlPr>
                              </m:sSubSupPr>
                              <m:e>
                                <m:r>
                                  <a:rPr kumimoji="1" lang="en-US" altLang="ja-JP" sz="2000" b="0" i="1" smtClean="0">
                                    <a:latin typeface="Cambria Math" panose="02040503050406030204" pitchFamily="18" charset="0"/>
                                    <a:ea typeface="メイリオ" panose="020B0604030504040204" pitchFamily="50" charset="-128"/>
                                  </a:rPr>
                                  <m:t>𝑇</m:t>
                                </m:r>
                              </m:e>
                              <m:sub>
                                <m:r>
                                  <a:rPr kumimoji="1" lang="en-US" altLang="ja-JP" sz="2000" b="0" i="1" smtClean="0">
                                    <a:latin typeface="Cambria Math" panose="02040503050406030204" pitchFamily="18" charset="0"/>
                                    <a:ea typeface="メイリオ" panose="020B0604030504040204" pitchFamily="50" charset="-128"/>
                                  </a:rPr>
                                  <m:t>𝑖</m:t>
                                </m:r>
                              </m:sub>
                              <m:sup>
                                <m:r>
                                  <a:rPr kumimoji="1" lang="en-US" altLang="ja-JP" sz="2000" b="0" i="1" smtClean="0">
                                    <a:latin typeface="Cambria Math" panose="02040503050406030204" pitchFamily="18" charset="0"/>
                                    <a:ea typeface="メイリオ" panose="020B0604030504040204" pitchFamily="50" charset="-128"/>
                                  </a:rPr>
                                  <m:t>𝑒𝑓𝑓</m:t>
                                </m:r>
                              </m:sup>
                            </m:sSubSup>
                          </m:e>
                        </m:rad>
                        <m:sSub>
                          <m:sSubPr>
                            <m:ctrlPr>
                              <a:rPr kumimoji="1" lang="en-US" altLang="ja-JP" sz="2000" i="1">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𝑔</m:t>
                            </m:r>
                          </m:e>
                          <m:sub>
                            <m:r>
                              <a:rPr kumimoji="1" lang="en-US" altLang="ja-JP" sz="2000" b="0" i="1" smtClean="0">
                                <a:latin typeface="Cambria Math" panose="02040503050406030204" pitchFamily="18" charset="0"/>
                                <a:ea typeface="メイリオ" panose="020B0604030504040204" pitchFamily="50" charset="-128"/>
                              </a:rPr>
                              <m:t>𝑖</m:t>
                            </m:r>
                            <m:r>
                              <a:rPr kumimoji="1" lang="en-US" altLang="ja-JP" sz="2000" i="1">
                                <a:latin typeface="Cambria Math" panose="02040503050406030204" pitchFamily="18" charset="0"/>
                                <a:ea typeface="メイリオ" panose="020B0604030504040204" pitchFamily="50" charset="-128"/>
                              </a:rPr>
                              <m:t>𝑗</m:t>
                            </m:r>
                          </m:sub>
                        </m:sSub>
                        <m:sSub>
                          <m:sSubPr>
                            <m:ctrlPr>
                              <a:rPr kumimoji="1" lang="en-US" altLang="ja-JP" sz="2000" i="1">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𝑅</m:t>
                            </m:r>
                          </m:e>
                          <m:sub>
                            <m:r>
                              <a:rPr kumimoji="1" lang="en-US" altLang="ja-JP" sz="2000" b="0" i="1" smtClean="0">
                                <a:latin typeface="Cambria Math" panose="02040503050406030204" pitchFamily="18" charset="0"/>
                                <a:ea typeface="メイリオ" panose="020B0604030504040204" pitchFamily="50" charset="-128"/>
                              </a:rPr>
                              <m:t>𝑗</m:t>
                            </m:r>
                          </m:sub>
                        </m:sSub>
                        <m:r>
                          <a:rPr kumimoji="1" lang="en-US" altLang="ja-JP" sz="2000" b="0" i="1" smtClean="0">
                            <a:latin typeface="Cambria Math" panose="02040503050406030204" pitchFamily="18" charset="0"/>
                            <a:ea typeface="メイリオ" panose="020B0604030504040204" pitchFamily="50" charset="-128"/>
                          </a:rPr>
                          <m:t>(</m:t>
                        </m:r>
                        <m:r>
                          <a:rPr kumimoji="1" lang="en-US" altLang="ja-JP" sz="2000" b="0" i="1" smtClean="0">
                            <a:latin typeface="Cambria Math" panose="02040503050406030204" pitchFamily="18" charset="0"/>
                            <a:ea typeface="メイリオ" panose="020B0604030504040204" pitchFamily="50" charset="-128"/>
                          </a:rPr>
                          <m:t>𝑡</m:t>
                        </m:r>
                        <m:r>
                          <a:rPr kumimoji="1" lang="en-US" altLang="ja-JP" sz="2000" b="0" i="1" smtClean="0">
                            <a:latin typeface="Cambria Math" panose="02040503050406030204" pitchFamily="18" charset="0"/>
                            <a:ea typeface="メイリオ" panose="020B0604030504040204" pitchFamily="50" charset="-128"/>
                          </a:rPr>
                          <m:t>)</m:t>
                        </m:r>
                      </m:oMath>
                    </m:oMathPara>
                  </a14:m>
                  <a:endParaRPr kumimoji="1" lang="ja-JP" altLang="en-US" sz="2000" dirty="0">
                    <a:latin typeface="ＭＳ Ｐゴシック" panose="020B0600070205080204" pitchFamily="50" charset="-128"/>
                    <a:ea typeface="ＭＳ Ｐゴシック" panose="020B0600070205080204" pitchFamily="50" charset="-128"/>
                  </a:endParaRPr>
                </a:p>
              </p:txBody>
            </p:sp>
          </mc:Choice>
          <mc:Fallback xmlns="">
            <p:sp>
              <p:nvSpPr>
                <p:cNvPr id="19" name="テキスト ボックス 18">
                  <a:extLst>
                    <a:ext uri="{FF2B5EF4-FFF2-40B4-BE49-F238E27FC236}">
                      <a16:creationId xmlns:a16="http://schemas.microsoft.com/office/drawing/2014/main" id="{39A7CD58-1431-4147-BC25-0561A294DCF4}"/>
                    </a:ext>
                  </a:extLst>
                </p:cNvPr>
                <p:cNvSpPr txBox="1">
                  <a:spLocks noRot="1" noChangeAspect="1" noMove="1" noResize="1" noEditPoints="1" noAdjustHandles="1" noChangeArrowheads="1" noChangeShapeType="1" noTextEdit="1"/>
                </p:cNvSpPr>
                <p:nvPr/>
              </p:nvSpPr>
              <p:spPr>
                <a:xfrm>
                  <a:off x="1418671" y="2165979"/>
                  <a:ext cx="7390402" cy="760016"/>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BD760490-A3F0-4C11-90EB-D634057F8C78}"/>
                    </a:ext>
                  </a:extLst>
                </p:cNvPr>
                <p:cNvSpPr txBox="1"/>
                <p:nvPr/>
              </p:nvSpPr>
              <p:spPr>
                <a:xfrm>
                  <a:off x="8241577" y="2316668"/>
                  <a:ext cx="468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kumimoji="1" lang="en-US" altLang="ja-JP" sz="1800" b="0" i="1" smtClean="0">
                                <a:latin typeface="Cambria Math" panose="02040503050406030204" pitchFamily="18" charset="0"/>
                                <a:ea typeface="メイリオ" panose="020B0604030504040204" pitchFamily="50" charset="-128"/>
                              </a:rPr>
                            </m:ctrlPr>
                          </m:dPr>
                          <m:e>
                            <m:r>
                              <a:rPr kumimoji="1" lang="en-US" altLang="ja-JP" sz="1800" b="0" i="1" smtClean="0">
                                <a:latin typeface="Cambria Math" panose="02040503050406030204" pitchFamily="18" charset="0"/>
                                <a:ea typeface="メイリオ" panose="020B0604030504040204" pitchFamily="50" charset="-128"/>
                              </a:rPr>
                              <m:t>2</m:t>
                            </m:r>
                          </m:e>
                        </m:d>
                      </m:oMath>
                    </m:oMathPara>
                  </a14:m>
                  <a:endParaRPr lang="ja-JP" altLang="en-US" dirty="0"/>
                </a:p>
              </p:txBody>
            </p:sp>
          </mc:Choice>
          <mc:Fallback xmlns="">
            <p:sp>
              <p:nvSpPr>
                <p:cNvPr id="24" name="テキスト ボックス 23">
                  <a:extLst>
                    <a:ext uri="{FF2B5EF4-FFF2-40B4-BE49-F238E27FC236}">
                      <a16:creationId xmlns:a16="http://schemas.microsoft.com/office/drawing/2014/main" id="{BD760490-A3F0-4C11-90EB-D634057F8C78}"/>
                    </a:ext>
                  </a:extLst>
                </p:cNvPr>
                <p:cNvSpPr txBox="1">
                  <a:spLocks noRot="1" noChangeAspect="1" noMove="1" noResize="1" noEditPoints="1" noAdjustHandles="1" noChangeArrowheads="1" noChangeShapeType="1" noTextEdit="1"/>
                </p:cNvSpPr>
                <p:nvPr/>
              </p:nvSpPr>
              <p:spPr>
                <a:xfrm>
                  <a:off x="8241577" y="2316668"/>
                  <a:ext cx="468000" cy="369332"/>
                </a:xfrm>
                <a:prstGeom prst="rect">
                  <a:avLst/>
                </a:prstGeom>
                <a:blipFill>
                  <a:blip r:embed="rId10"/>
                  <a:stretch>
                    <a:fillRect/>
                  </a:stretch>
                </a:blipFill>
              </p:spPr>
              <p:txBody>
                <a:bodyPr/>
                <a:lstStyle/>
                <a:p>
                  <a:r>
                    <a:rPr lang="ja-JP" altLang="en-US">
                      <a:noFill/>
                    </a:rPr>
                    <a:t> </a:t>
                  </a:r>
                </a:p>
              </p:txBody>
            </p:sp>
          </mc:Fallback>
        </mc:AlternateContent>
      </p:grpSp>
      <p:sp>
        <p:nvSpPr>
          <p:cNvPr id="29" name="テキスト ボックス 28">
            <a:extLst>
              <a:ext uri="{FF2B5EF4-FFF2-40B4-BE49-F238E27FC236}">
                <a16:creationId xmlns:a16="http://schemas.microsoft.com/office/drawing/2014/main" id="{98196CF4-5F2A-4C3D-905E-A91D5EFD95E9}"/>
              </a:ext>
            </a:extLst>
          </p:cNvPr>
          <p:cNvSpPr txBox="1"/>
          <p:nvPr/>
        </p:nvSpPr>
        <p:spPr>
          <a:xfrm>
            <a:off x="1008560" y="2883675"/>
            <a:ext cx="3024000" cy="369332"/>
          </a:xfrm>
          <a:prstGeom prst="rect">
            <a:avLst/>
          </a:prstGeom>
          <a:no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Drift term</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67D880E4-9866-4871-A6AD-77B6E49FF30E}"/>
              </a:ext>
            </a:extLst>
          </p:cNvPr>
          <p:cNvSpPr txBox="1"/>
          <p:nvPr/>
        </p:nvSpPr>
        <p:spPr>
          <a:xfrm>
            <a:off x="8560876" y="3548606"/>
            <a:ext cx="552157" cy="338554"/>
          </a:xfrm>
          <a:prstGeom prst="rect">
            <a:avLst/>
          </a:prstGeom>
          <a:noFill/>
        </p:spPr>
        <p:txBody>
          <a:bodyPr wrap="square" rtlCol="0">
            <a:spAutoFit/>
          </a:bodyPr>
          <a:lstStyle/>
          <a:p>
            <a:r>
              <a:rPr kumimoji="1" lang="en-US" altLang="ja-JP" sz="2400" baseline="30000" dirty="0">
                <a:latin typeface="ＭＳ Ｐゴシック" panose="020B0600070205080204" pitchFamily="50" charset="-128"/>
                <a:ea typeface="ＭＳ Ｐゴシック" panose="020B0600070205080204" pitchFamily="50" charset="-128"/>
              </a:rPr>
              <a:t>[8]</a:t>
            </a:r>
            <a:endParaRPr kumimoji="1" lang="en-US" altLang="ja-JP" baseline="30000" dirty="0">
              <a:latin typeface="ＭＳ Ｐゴシック" panose="020B0600070205080204" pitchFamily="50" charset="-128"/>
              <a:ea typeface="ＭＳ Ｐゴシック" panose="020B0600070205080204" pitchFamily="50" charset="-128"/>
            </a:endParaRPr>
          </a:p>
        </p:txBody>
      </p:sp>
      <p:grpSp>
        <p:nvGrpSpPr>
          <p:cNvPr id="17" name="グループ化 16">
            <a:extLst>
              <a:ext uri="{FF2B5EF4-FFF2-40B4-BE49-F238E27FC236}">
                <a16:creationId xmlns:a16="http://schemas.microsoft.com/office/drawing/2014/main" id="{4F42D400-CC86-4BA3-9F13-B5E638A34C93}"/>
              </a:ext>
            </a:extLst>
          </p:cNvPr>
          <p:cNvGrpSpPr/>
          <p:nvPr/>
        </p:nvGrpSpPr>
        <p:grpSpPr>
          <a:xfrm>
            <a:off x="1937266" y="4717386"/>
            <a:ext cx="6974629" cy="719210"/>
            <a:chOff x="2087992" y="4922537"/>
            <a:chExt cx="6974629" cy="719210"/>
          </a:xfrm>
        </p:grpSpPr>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23A5EF31-82AB-4652-A618-3B83BC8C6035}"/>
                    </a:ext>
                  </a:extLst>
                </p:cNvPr>
                <p:cNvSpPr txBox="1"/>
                <p:nvPr/>
              </p:nvSpPr>
              <p:spPr>
                <a:xfrm>
                  <a:off x="2087992" y="4922537"/>
                  <a:ext cx="6780905" cy="440120"/>
                </a:xfrm>
                <a:prstGeom prst="rect">
                  <a:avLst/>
                </a:prstGeom>
                <a:noFill/>
              </p:spPr>
              <p:txBody>
                <a:bodyPr wrap="square" rtlCol="0">
                  <a:spAutoFit/>
                </a:bodyPr>
                <a:lstStyle/>
                <a:p>
                  <a14:m>
                    <m:oMath xmlns:m="http://schemas.openxmlformats.org/officeDocument/2006/math">
                      <m:sSubSup>
                        <m:sSubSupPr>
                          <m:ctrlPr>
                            <a:rPr kumimoji="1" lang="en-US" altLang="ja-JP" sz="1800" b="0" i="1" smtClean="0">
                              <a:latin typeface="Cambria Math" panose="02040503050406030204" pitchFamily="18" charset="0"/>
                              <a:ea typeface="メイリオ" panose="020B0604030504040204" pitchFamily="50" charset="-128"/>
                            </a:rPr>
                          </m:ctrlPr>
                        </m:sSubSupPr>
                        <m:e>
                          <m:r>
                            <a:rPr kumimoji="1" lang="en-US" altLang="ja-JP" sz="1800" b="0" i="1" smtClean="0">
                              <a:latin typeface="Cambria Math" panose="02040503050406030204" pitchFamily="18" charset="0"/>
                              <a:ea typeface="メイリオ" panose="020B0604030504040204" pitchFamily="50" charset="-128"/>
                            </a:rPr>
                            <m:t>𝑚</m:t>
                          </m:r>
                        </m:e>
                        <m:sub>
                          <m:r>
                            <a:rPr kumimoji="1" lang="en-US" altLang="ja-JP" sz="1800" b="0" i="1" smtClean="0">
                              <a:latin typeface="Cambria Math" panose="02040503050406030204" pitchFamily="18" charset="0"/>
                              <a:ea typeface="メイリオ" panose="020B0604030504040204" pitchFamily="50" charset="-128"/>
                            </a:rPr>
                            <m:t>𝑖𝑗</m:t>
                          </m:r>
                        </m:sub>
                        <m:sup/>
                      </m:sSubSup>
                    </m:oMath>
                  </a14:m>
                  <a:r>
                    <a:rPr kumimoji="1" lang="en-US" altLang="ja-JP" dirty="0">
                      <a:latin typeface="Tiimes New Roman"/>
                      <a:ea typeface="ＭＳ Ｐゴシック" panose="020B0600070205080204" pitchFamily="50" charset="-128"/>
                    </a:rPr>
                    <a:t>		:  Inertia tensor</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dirty="0">
                      <a:latin typeface="Tiimes New Roman"/>
                      <a:ea typeface="ＭＳ Ｐゴシック" panose="020B0600070205080204" pitchFamily="50" charset="-128"/>
                    </a:rPr>
                    <a:t>Werner-Wheeler model</a:t>
                  </a:r>
                  <a:r>
                    <a:rPr kumimoji="1" lang="en-US" altLang="ja-JP" dirty="0">
                      <a:latin typeface="ＭＳ Ｐゴシック" panose="020B0600070205080204" pitchFamily="50" charset="-128"/>
                      <a:ea typeface="ＭＳ Ｐゴシック" panose="020B0600070205080204" pitchFamily="50" charset="-128"/>
                    </a:rPr>
                    <a:t>)</a:t>
                  </a:r>
                  <a:endParaRPr kumimoji="1" lang="en-US" altLang="ja-JP" dirty="0">
                    <a:latin typeface="Tiimes New Roman"/>
                    <a:ea typeface="ＭＳ Ｐゴシック" panose="020B0600070205080204" pitchFamily="50" charset="-128"/>
                  </a:endParaRPr>
                </a:p>
              </p:txBody>
            </p:sp>
          </mc:Choice>
          <mc:Fallback xmlns="">
            <p:sp>
              <p:nvSpPr>
                <p:cNvPr id="23" name="テキスト ボックス 22">
                  <a:extLst>
                    <a:ext uri="{FF2B5EF4-FFF2-40B4-BE49-F238E27FC236}">
                      <a16:creationId xmlns:a16="http://schemas.microsoft.com/office/drawing/2014/main" id="{23A5EF31-82AB-4652-A618-3B83BC8C6035}"/>
                    </a:ext>
                  </a:extLst>
                </p:cNvPr>
                <p:cNvSpPr txBox="1">
                  <a:spLocks noRot="1" noChangeAspect="1" noMove="1" noResize="1" noEditPoints="1" noAdjustHandles="1" noChangeArrowheads="1" noChangeShapeType="1" noTextEdit="1"/>
                </p:cNvSpPr>
                <p:nvPr/>
              </p:nvSpPr>
              <p:spPr>
                <a:xfrm>
                  <a:off x="2087992" y="4922537"/>
                  <a:ext cx="6780905" cy="440120"/>
                </a:xfrm>
                <a:prstGeom prst="rect">
                  <a:avLst/>
                </a:prstGeom>
                <a:blipFill>
                  <a:blip r:embed="rId11"/>
                  <a:stretch>
                    <a:fillRect t="-4167" b="-1527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5" name="テキスト ボックス 44">
                  <a:extLst>
                    <a:ext uri="{FF2B5EF4-FFF2-40B4-BE49-F238E27FC236}">
                      <a16:creationId xmlns:a16="http://schemas.microsoft.com/office/drawing/2014/main" id="{1B60978E-818A-4E74-A808-095761066597}"/>
                    </a:ext>
                  </a:extLst>
                </p:cNvPr>
                <p:cNvSpPr txBox="1"/>
                <p:nvPr/>
              </p:nvSpPr>
              <p:spPr>
                <a:xfrm>
                  <a:off x="2087992" y="5250101"/>
                  <a:ext cx="6974629" cy="391646"/>
                </a:xfrm>
                <a:prstGeom prst="rect">
                  <a:avLst/>
                </a:prstGeom>
                <a:noFill/>
              </p:spPr>
              <p:txBody>
                <a:bodyPr wrap="square" rtlCol="0">
                  <a:spAutoFit/>
                </a:bodyPr>
                <a:lstStyle/>
                <a:p>
                  <a14:m>
                    <m:oMath xmlns:m="http://schemas.openxmlformats.org/officeDocument/2006/math">
                      <m:sSub>
                        <m:sSubPr>
                          <m:ctrlPr>
                            <a:rPr kumimoji="1" lang="en-US" altLang="ja-JP" sz="1800" b="0" i="1" smtClean="0">
                              <a:latin typeface="Cambria Math" panose="02040503050406030204" pitchFamily="18" charset="0"/>
                              <a:ea typeface="メイリオ" panose="020B0604030504040204" pitchFamily="50" charset="-128"/>
                            </a:rPr>
                          </m:ctrlPr>
                        </m:sSubPr>
                        <m:e>
                          <m:r>
                            <a:rPr kumimoji="1" lang="ja-JP" altLang="en-US" sz="1800" b="0" i="1" smtClean="0">
                              <a:latin typeface="Cambria Math" panose="02040503050406030204" pitchFamily="18" charset="0"/>
                              <a:ea typeface="メイリオ" panose="020B0604030504040204" pitchFamily="50" charset="-128"/>
                            </a:rPr>
                            <m:t>𝛾</m:t>
                          </m:r>
                        </m:e>
                        <m:sub>
                          <m:r>
                            <a:rPr kumimoji="1" lang="en-US" altLang="ja-JP" sz="1800" b="0" i="1" smtClean="0">
                              <a:latin typeface="Cambria Math" panose="02040503050406030204" pitchFamily="18" charset="0"/>
                              <a:ea typeface="メイリオ" panose="020B0604030504040204" pitchFamily="50" charset="-128"/>
                            </a:rPr>
                            <m:t>𝑖𝑗</m:t>
                          </m:r>
                        </m:sub>
                      </m:sSub>
                    </m:oMath>
                  </a14:m>
                  <a:r>
                    <a:rPr kumimoji="1" lang="en-US" altLang="ja-JP" dirty="0">
                      <a:latin typeface="Tiimes New Roman"/>
                      <a:ea typeface="ＭＳ Ｐゴシック" panose="020B0600070205080204" pitchFamily="50" charset="-128"/>
                    </a:rPr>
                    <a:t>		:  friction tensor</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dirty="0">
                      <a:latin typeface="Tiimes New Roman"/>
                      <a:ea typeface="ＭＳ Ｐゴシック" panose="020B0600070205080204" pitchFamily="50" charset="-128"/>
                    </a:rPr>
                    <a:t>Wall and Window model </a:t>
                  </a:r>
                  <a:r>
                    <a:rPr kumimoji="1" lang="en-US" altLang="ja-JP" dirty="0">
                      <a:latin typeface="ＭＳ Ｐゴシック" panose="020B0600070205080204" pitchFamily="50" charset="-128"/>
                      <a:ea typeface="ＭＳ Ｐゴシック" panose="020B0600070205080204" pitchFamily="50" charset="-128"/>
                    </a:rPr>
                    <a:t>)</a:t>
                  </a:r>
                  <a:endParaRPr kumimoji="1" lang="en-US" altLang="ja-JP" dirty="0">
                    <a:latin typeface="Tiimes New Roman"/>
                    <a:ea typeface="ＭＳ Ｐゴシック" panose="020B0600070205080204" pitchFamily="50" charset="-128"/>
                  </a:endParaRPr>
                </a:p>
              </p:txBody>
            </p:sp>
          </mc:Choice>
          <mc:Fallback xmlns="">
            <p:sp>
              <p:nvSpPr>
                <p:cNvPr id="45" name="テキスト ボックス 44">
                  <a:extLst>
                    <a:ext uri="{FF2B5EF4-FFF2-40B4-BE49-F238E27FC236}">
                      <a16:creationId xmlns:a16="http://schemas.microsoft.com/office/drawing/2014/main" id="{1B60978E-818A-4E74-A808-095761066597}"/>
                    </a:ext>
                  </a:extLst>
                </p:cNvPr>
                <p:cNvSpPr txBox="1">
                  <a:spLocks noRot="1" noChangeAspect="1" noMove="1" noResize="1" noEditPoints="1" noAdjustHandles="1" noChangeArrowheads="1" noChangeShapeType="1" noTextEdit="1"/>
                </p:cNvSpPr>
                <p:nvPr/>
              </p:nvSpPr>
              <p:spPr>
                <a:xfrm>
                  <a:off x="2087992" y="5250101"/>
                  <a:ext cx="6974629" cy="391646"/>
                </a:xfrm>
                <a:prstGeom prst="rect">
                  <a:avLst/>
                </a:prstGeom>
                <a:blipFill>
                  <a:blip r:embed="rId12"/>
                  <a:stretch>
                    <a:fillRect t="-14063" b="-20313"/>
                  </a:stretch>
                </a:blipFill>
              </p:spPr>
              <p:txBody>
                <a:bodyPr/>
                <a:lstStyle/>
                <a:p>
                  <a:r>
                    <a:rPr lang="ja-JP" altLang="en-US">
                      <a:noFill/>
                    </a:rPr>
                    <a:t> </a:t>
                  </a:r>
                </a:p>
              </p:txBody>
            </p:sp>
          </mc:Fallback>
        </mc:AlternateContent>
      </p:grpSp>
      <p:sp>
        <p:nvSpPr>
          <p:cNvPr id="47" name="テキスト ボックス 46">
            <a:extLst>
              <a:ext uri="{FF2B5EF4-FFF2-40B4-BE49-F238E27FC236}">
                <a16:creationId xmlns:a16="http://schemas.microsoft.com/office/drawing/2014/main" id="{95313F18-B242-44A0-A213-490F93DC0900}"/>
              </a:ext>
            </a:extLst>
          </p:cNvPr>
          <p:cNvSpPr txBox="1"/>
          <p:nvPr/>
        </p:nvSpPr>
        <p:spPr>
          <a:xfrm>
            <a:off x="492780" y="4699828"/>
            <a:ext cx="1188000"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Friction term</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mc:AlternateContent xmlns:mc="http://schemas.openxmlformats.org/markup-compatibility/2006" xmlns:a14="http://schemas.microsoft.com/office/drawing/2010/main">
        <mc:Choice Requires="a14">
          <p:sp>
            <p:nvSpPr>
              <p:cNvPr id="53" name="テキスト ボックス 52">
                <a:extLst>
                  <a:ext uri="{FF2B5EF4-FFF2-40B4-BE49-F238E27FC236}">
                    <a16:creationId xmlns:a16="http://schemas.microsoft.com/office/drawing/2014/main" id="{49E979C4-BDAD-464A-98B4-AC9EDE79ABF0}"/>
                  </a:ext>
                </a:extLst>
              </p:cNvPr>
              <p:cNvSpPr txBox="1"/>
              <p:nvPr/>
            </p:nvSpPr>
            <p:spPr>
              <a:xfrm>
                <a:off x="2072890" y="3891580"/>
                <a:ext cx="132721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ea typeface="メイリオ" panose="020B0604030504040204" pitchFamily="50" charset="-128"/>
                        </a:rPr>
                        <m:t>𝐹</m:t>
                      </m:r>
                      <m:r>
                        <a:rPr kumimoji="1" lang="en-US" altLang="ja-JP" b="0" i="1" smtClean="0">
                          <a:latin typeface="Cambria Math" panose="02040503050406030204" pitchFamily="18" charset="0"/>
                          <a:ea typeface="メイリオ" panose="020B0604030504040204" pitchFamily="50" charset="-128"/>
                        </a:rPr>
                        <m:t>=</m:t>
                      </m:r>
                      <m:r>
                        <a:rPr kumimoji="1" lang="en-US" altLang="ja-JP" b="0" i="1" smtClean="0">
                          <a:latin typeface="Cambria Math" panose="02040503050406030204" pitchFamily="18" charset="0"/>
                          <a:ea typeface="メイリオ" panose="020B0604030504040204" pitchFamily="50" charset="-128"/>
                        </a:rPr>
                        <m:t>𝑉</m:t>
                      </m:r>
                      <m:r>
                        <a:rPr kumimoji="1" lang="en-US" altLang="ja-JP" b="0" i="1" smtClean="0">
                          <a:latin typeface="Cambria Math" panose="02040503050406030204" pitchFamily="18" charset="0"/>
                          <a:ea typeface="メイリオ" panose="020B0604030504040204" pitchFamily="50" charset="-128"/>
                        </a:rPr>
                        <m:t>−</m:t>
                      </m:r>
                      <m:r>
                        <a:rPr kumimoji="1" lang="en-US" altLang="ja-JP" b="0" i="1" smtClean="0">
                          <a:latin typeface="Cambria Math" panose="02040503050406030204" pitchFamily="18" charset="0"/>
                          <a:ea typeface="メイリオ" panose="020B0604030504040204" pitchFamily="50" charset="-128"/>
                        </a:rPr>
                        <m:t>𝑇𝑆</m:t>
                      </m:r>
                    </m:oMath>
                  </m:oMathPara>
                </a14:m>
                <a:endParaRPr kumimoji="1" lang="ja-JP" altLang="en-US" dirty="0">
                  <a:latin typeface="ＭＳ Ｐゴシック" panose="020B0600070205080204" pitchFamily="50" charset="-128"/>
                  <a:ea typeface="ＭＳ Ｐゴシック" panose="020B0600070205080204" pitchFamily="50" charset="-128"/>
                </a:endParaRPr>
              </a:p>
            </p:txBody>
          </p:sp>
        </mc:Choice>
        <mc:Fallback xmlns="">
          <p:sp>
            <p:nvSpPr>
              <p:cNvPr id="53" name="テキスト ボックス 52">
                <a:extLst>
                  <a:ext uri="{FF2B5EF4-FFF2-40B4-BE49-F238E27FC236}">
                    <a16:creationId xmlns:a16="http://schemas.microsoft.com/office/drawing/2014/main" id="{49E979C4-BDAD-464A-98B4-AC9EDE79ABF0}"/>
                  </a:ext>
                </a:extLst>
              </p:cNvPr>
              <p:cNvSpPr txBox="1">
                <a:spLocks noRot="1" noChangeAspect="1" noMove="1" noResize="1" noEditPoints="1" noAdjustHandles="1" noChangeArrowheads="1" noChangeShapeType="1" noTextEdit="1"/>
              </p:cNvSpPr>
              <p:nvPr/>
            </p:nvSpPr>
            <p:spPr>
              <a:xfrm>
                <a:off x="2072890" y="3891580"/>
                <a:ext cx="1327217" cy="369332"/>
              </a:xfrm>
              <a:prstGeom prst="rect">
                <a:avLst/>
              </a:prstGeom>
              <a:blipFill>
                <a:blip r:embed="rId13"/>
                <a:stretch>
                  <a:fillRect/>
                </a:stretch>
              </a:blipFill>
            </p:spPr>
            <p:txBody>
              <a:bodyPr/>
              <a:lstStyle/>
              <a:p>
                <a:r>
                  <a:rPr lang="ja-JP" altLang="en-US">
                    <a:noFill/>
                  </a:rPr>
                  <a:t> </a:t>
                </a:r>
              </a:p>
            </p:txBody>
          </p:sp>
        </mc:Fallback>
      </mc:AlternateContent>
      <p:sp>
        <p:nvSpPr>
          <p:cNvPr id="31" name="正方形/長方形 30">
            <a:extLst>
              <a:ext uri="{FF2B5EF4-FFF2-40B4-BE49-F238E27FC236}">
                <a16:creationId xmlns:a16="http://schemas.microsoft.com/office/drawing/2014/main" id="{12EAF0FA-D557-4B58-929F-8687444988C0}"/>
              </a:ext>
            </a:extLst>
          </p:cNvPr>
          <p:cNvSpPr/>
          <p:nvPr/>
        </p:nvSpPr>
        <p:spPr>
          <a:xfrm>
            <a:off x="117962" y="6270181"/>
            <a:ext cx="5798743" cy="307777"/>
          </a:xfrm>
          <a:prstGeom prst="rect">
            <a:avLst/>
          </a:prstGeom>
        </p:spPr>
        <p:txBody>
          <a:bodyPr wrap="square">
            <a:spAutoFit/>
          </a:bodyPr>
          <a:lstStyle/>
          <a:p>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400" dirty="0">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In mathematical formulas, summation on repeated subscripts is assumed.</a:t>
            </a:r>
            <a:endParaRPr lang="ja-JP" altLang="en-US" sz="2400" dirty="0">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28396286-D28D-4427-9B4B-9B7BE5017335}"/>
                  </a:ext>
                </a:extLst>
              </p:cNvPr>
              <p:cNvSpPr txBox="1"/>
              <p:nvPr/>
            </p:nvSpPr>
            <p:spPr>
              <a:xfrm>
                <a:off x="5749722" y="5509386"/>
                <a:ext cx="3600369" cy="61645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i="1" smtClean="0">
                              <a:latin typeface="Cambria Math" panose="02040503050406030204" pitchFamily="18" charset="0"/>
                              <a:ea typeface="メイリオ" panose="020B0604030504040204" pitchFamily="50" charset="-128"/>
                            </a:rPr>
                          </m:ctrlPr>
                        </m:sSubSupPr>
                        <m:e>
                          <m:r>
                            <a:rPr kumimoji="1" lang="en-US" altLang="ja-JP" b="0" i="1" smtClean="0">
                              <a:latin typeface="Cambria Math" panose="02040503050406030204" pitchFamily="18" charset="0"/>
                              <a:ea typeface="メイリオ" panose="020B0604030504040204" pitchFamily="50" charset="-128"/>
                            </a:rPr>
                            <m:t>𝑇</m:t>
                          </m:r>
                        </m:e>
                        <m:sub>
                          <m:r>
                            <a:rPr kumimoji="1" lang="en-US" altLang="ja-JP" b="0" i="1" smtClean="0">
                              <a:latin typeface="Cambria Math" panose="02040503050406030204" pitchFamily="18" charset="0"/>
                              <a:ea typeface="メイリオ" panose="020B0604030504040204" pitchFamily="50" charset="-128"/>
                            </a:rPr>
                            <m:t>𝑖</m:t>
                          </m:r>
                        </m:sub>
                        <m:sup>
                          <m:r>
                            <a:rPr kumimoji="1" lang="en-US" altLang="ja-JP" b="0" i="1" smtClean="0">
                              <a:latin typeface="Cambria Math" panose="02040503050406030204" pitchFamily="18" charset="0"/>
                              <a:ea typeface="メイリオ" panose="020B0604030504040204" pitchFamily="50" charset="-128"/>
                            </a:rPr>
                            <m:t>𝑒𝑓𝑓</m:t>
                          </m:r>
                        </m:sup>
                      </m:sSubSup>
                      <m:r>
                        <a:rPr kumimoji="1" lang="en-US" altLang="ja-JP" b="0" i="1" smtClean="0">
                          <a:latin typeface="Cambria Math" panose="02040503050406030204" pitchFamily="18" charset="0"/>
                          <a:ea typeface="メイリオ" panose="020B0604030504040204" pitchFamily="50" charset="-128"/>
                        </a:rPr>
                        <m:t>=</m:t>
                      </m:r>
                      <m:f>
                        <m:fPr>
                          <m:ctrlPr>
                            <a:rPr kumimoji="1" lang="en-US" altLang="ja-JP" b="0" i="1" smtClean="0">
                              <a:latin typeface="Cambria Math" panose="02040503050406030204" pitchFamily="18" charset="0"/>
                              <a:ea typeface="メイリオ" panose="020B0604030504040204" pitchFamily="50" charset="-128"/>
                            </a:rPr>
                          </m:ctrlPr>
                        </m:fPr>
                        <m:num>
                          <m:r>
                            <a:rPr kumimoji="1" lang="en-US" altLang="ja-JP" b="0" i="1" smtClean="0">
                              <a:latin typeface="Cambria Math" panose="02040503050406030204" pitchFamily="18" charset="0"/>
                              <a:ea typeface="メイリオ" panose="020B0604030504040204" pitchFamily="50" charset="-128"/>
                            </a:rPr>
                            <m:t>1</m:t>
                          </m:r>
                        </m:num>
                        <m:den>
                          <m:r>
                            <a:rPr kumimoji="1" lang="en-US" altLang="ja-JP" b="0" i="1" smtClean="0">
                              <a:latin typeface="Cambria Math" panose="02040503050406030204" pitchFamily="18" charset="0"/>
                              <a:ea typeface="メイリオ" panose="020B0604030504040204" pitchFamily="50" charset="-128"/>
                            </a:rPr>
                            <m:t>2</m:t>
                          </m:r>
                        </m:den>
                      </m:f>
                      <m:r>
                        <a:rPr kumimoji="1" lang="en-US" altLang="ja-JP" i="1">
                          <a:latin typeface="Cambria Math" panose="02040503050406030204" pitchFamily="18" charset="0"/>
                          <a:ea typeface="Cambria Math" panose="02040503050406030204" pitchFamily="18" charset="0"/>
                        </a:rPr>
                        <m:t>ℏ</m:t>
                      </m:r>
                      <m:sSub>
                        <m:sSubPr>
                          <m:ctrlPr>
                            <a:rPr kumimoji="1" lang="en-US" altLang="ja-JP" i="1" smtClean="0">
                              <a:latin typeface="Cambria Math" panose="02040503050406030204" pitchFamily="18" charset="0"/>
                              <a:ea typeface="Cambria Math" panose="02040503050406030204" pitchFamily="18" charset="0"/>
                            </a:rPr>
                          </m:ctrlPr>
                        </m:sSubPr>
                        <m:e>
                          <m:r>
                            <a:rPr kumimoji="1" lang="ja-JP" altLang="en-US" i="1">
                              <a:latin typeface="Cambria Math" panose="02040503050406030204" pitchFamily="18" charset="0"/>
                              <a:ea typeface="Cambria Math" panose="02040503050406030204" pitchFamily="18" charset="0"/>
                            </a:rPr>
                            <m:t>𝜔</m:t>
                          </m:r>
                        </m:e>
                        <m:sub>
                          <m:r>
                            <a:rPr kumimoji="1" lang="en-US" altLang="ja-JP" b="0" i="1" smtClean="0">
                              <a:latin typeface="Cambria Math" panose="02040503050406030204" pitchFamily="18" charset="0"/>
                              <a:ea typeface="Cambria Math" panose="02040503050406030204" pitchFamily="18" charset="0"/>
                            </a:rPr>
                            <m:t>𝑖</m:t>
                          </m:r>
                        </m:sub>
                      </m:sSub>
                      <m:r>
                        <a:rPr kumimoji="1" lang="en-US" altLang="ja-JP" b="0" i="1" smtClean="0">
                          <a:latin typeface="Cambria Math" panose="02040503050406030204" pitchFamily="18" charset="0"/>
                          <a:ea typeface="メイリオ" panose="020B0604030504040204" pitchFamily="50" charset="-128"/>
                        </a:rPr>
                        <m:t> </m:t>
                      </m:r>
                      <m:r>
                        <a:rPr kumimoji="1" lang="en-US" altLang="ja-JP" b="0" i="1" smtClean="0">
                          <a:latin typeface="Cambria Math" panose="02040503050406030204" pitchFamily="18" charset="0"/>
                          <a:ea typeface="メイリオ" panose="020B0604030504040204" pitchFamily="50" charset="-128"/>
                        </a:rPr>
                        <m:t>𝑐𝑜𝑡h</m:t>
                      </m:r>
                      <m:f>
                        <m:fPr>
                          <m:ctrlPr>
                            <a:rPr kumimoji="1" lang="en-US" altLang="ja-JP" b="0" i="1" smtClean="0">
                              <a:latin typeface="Cambria Math" panose="02040503050406030204" pitchFamily="18" charset="0"/>
                              <a:ea typeface="メイリオ" panose="020B0604030504040204" pitchFamily="50" charset="-128"/>
                            </a:rPr>
                          </m:ctrlPr>
                        </m:fPr>
                        <m:num>
                          <m:r>
                            <a:rPr kumimoji="1" lang="en-US" altLang="ja-JP" i="1">
                              <a:latin typeface="Cambria Math" panose="02040503050406030204" pitchFamily="18" charset="0"/>
                              <a:ea typeface="Cambria Math" panose="02040503050406030204" pitchFamily="18" charset="0"/>
                            </a:rPr>
                            <m:t>ℏ</m:t>
                          </m:r>
                          <m:sSub>
                            <m:sSubPr>
                              <m:ctrlPr>
                                <a:rPr kumimoji="1" lang="en-US" altLang="ja-JP" i="1">
                                  <a:latin typeface="Cambria Math" panose="02040503050406030204" pitchFamily="18" charset="0"/>
                                  <a:ea typeface="Cambria Math" panose="02040503050406030204" pitchFamily="18" charset="0"/>
                                </a:rPr>
                              </m:ctrlPr>
                            </m:sSubPr>
                            <m:e>
                              <m:r>
                                <a:rPr kumimoji="1" lang="ja-JP" altLang="en-US" i="1">
                                  <a:latin typeface="Cambria Math" panose="02040503050406030204" pitchFamily="18" charset="0"/>
                                  <a:ea typeface="Cambria Math" panose="02040503050406030204" pitchFamily="18" charset="0"/>
                                </a:rPr>
                                <m:t>𝜔</m:t>
                              </m:r>
                            </m:e>
                            <m:sub>
                              <m:r>
                                <a:rPr kumimoji="1" lang="en-US" altLang="ja-JP" i="1">
                                  <a:latin typeface="Cambria Math" panose="02040503050406030204" pitchFamily="18" charset="0"/>
                                  <a:ea typeface="Cambria Math" panose="02040503050406030204" pitchFamily="18" charset="0"/>
                                </a:rPr>
                                <m:t>𝑖</m:t>
                              </m:r>
                            </m:sub>
                          </m:sSub>
                        </m:num>
                        <m:den>
                          <m:r>
                            <a:rPr kumimoji="1" lang="en-US" altLang="ja-JP" b="0" i="1" smtClean="0">
                              <a:latin typeface="Cambria Math" panose="02040503050406030204" pitchFamily="18" charset="0"/>
                              <a:ea typeface="メイリオ" panose="020B0604030504040204" pitchFamily="50" charset="-128"/>
                            </a:rPr>
                            <m:t>2</m:t>
                          </m:r>
                          <m:r>
                            <a:rPr kumimoji="1" lang="en-US" altLang="ja-JP" b="0" i="1" smtClean="0">
                              <a:latin typeface="Cambria Math" panose="02040503050406030204" pitchFamily="18" charset="0"/>
                              <a:ea typeface="メイリオ" panose="020B0604030504040204" pitchFamily="50" charset="-128"/>
                            </a:rPr>
                            <m:t>𝑇</m:t>
                          </m:r>
                        </m:den>
                      </m:f>
                    </m:oMath>
                  </m:oMathPara>
                </a14:m>
                <a:endParaRPr kumimoji="1" lang="ja-JP" altLang="en-US" dirty="0">
                  <a:latin typeface="ＭＳ Ｐゴシック" panose="020B0600070205080204" pitchFamily="50" charset="-128"/>
                  <a:ea typeface="ＭＳ Ｐゴシック" panose="020B0600070205080204" pitchFamily="50" charset="-128"/>
                </a:endParaRPr>
              </a:p>
            </p:txBody>
          </p:sp>
        </mc:Choice>
        <mc:Fallback xmlns="">
          <p:sp>
            <p:nvSpPr>
              <p:cNvPr id="38" name="テキスト ボックス 37">
                <a:extLst>
                  <a:ext uri="{FF2B5EF4-FFF2-40B4-BE49-F238E27FC236}">
                    <a16:creationId xmlns:a16="http://schemas.microsoft.com/office/drawing/2014/main" id="{28396286-D28D-4427-9B4B-9B7BE5017335}"/>
                  </a:ext>
                </a:extLst>
              </p:cNvPr>
              <p:cNvSpPr txBox="1">
                <a:spLocks noRot="1" noChangeAspect="1" noMove="1" noResize="1" noEditPoints="1" noAdjustHandles="1" noChangeArrowheads="1" noChangeShapeType="1" noTextEdit="1"/>
              </p:cNvSpPr>
              <p:nvPr/>
            </p:nvSpPr>
            <p:spPr>
              <a:xfrm>
                <a:off x="5749722" y="5509386"/>
                <a:ext cx="3600369" cy="616451"/>
              </a:xfrm>
              <a:prstGeom prst="rect">
                <a:avLst/>
              </a:prstGeom>
              <a:blipFill>
                <a:blip r:embed="rId14"/>
                <a:stretch>
                  <a:fillRect/>
                </a:stretch>
              </a:blipFill>
            </p:spPr>
            <p:txBody>
              <a:bodyPr/>
              <a:lstStyle/>
              <a:p>
                <a:r>
                  <a:rPr lang="ja-JP" altLang="en-US">
                    <a:noFill/>
                  </a:rPr>
                  <a:t> </a:t>
                </a:r>
              </a:p>
            </p:txBody>
          </p:sp>
        </mc:Fallback>
      </mc:AlternateContent>
      <p:sp>
        <p:nvSpPr>
          <p:cNvPr id="33" name="正方形/長方形 32">
            <a:extLst>
              <a:ext uri="{FF2B5EF4-FFF2-40B4-BE49-F238E27FC236}">
                <a16:creationId xmlns:a16="http://schemas.microsoft.com/office/drawing/2014/main" id="{149FB9E8-4BB8-40ED-B37B-A71BFDD68712}"/>
              </a:ext>
            </a:extLst>
          </p:cNvPr>
          <p:cNvSpPr/>
          <p:nvPr/>
        </p:nvSpPr>
        <p:spPr>
          <a:xfrm>
            <a:off x="271090" y="1033535"/>
            <a:ext cx="2304000" cy="396000"/>
          </a:xfrm>
          <a:prstGeom prst="rect">
            <a:avLst/>
          </a:prstGeom>
          <a:solidFill>
            <a:schemeClr val="accent1">
              <a:lumMod val="20000"/>
              <a:lumOff val="80000"/>
            </a:schemeClr>
          </a:solidFill>
          <a:ln w="571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36" name="コンテンツ プレースホルダー 2">
            <a:extLst>
              <a:ext uri="{FF2B5EF4-FFF2-40B4-BE49-F238E27FC236}">
                <a16:creationId xmlns:a16="http://schemas.microsoft.com/office/drawing/2014/main" id="{EE3DD815-DC48-467E-98EA-E2D8BC8323B9}"/>
              </a:ext>
            </a:extLst>
          </p:cNvPr>
          <p:cNvSpPr txBox="1">
            <a:spLocks/>
          </p:cNvSpPr>
          <p:nvPr/>
        </p:nvSpPr>
        <p:spPr>
          <a:xfrm>
            <a:off x="319815" y="1022660"/>
            <a:ext cx="2124000" cy="360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ja-JP" sz="2000" dirty="0">
                <a:latin typeface="ＭＳ Ｐゴシック" panose="020B0600070205080204" pitchFamily="50" charset="-128"/>
                <a:ea typeface="ＭＳ Ｐゴシック" panose="020B0600070205080204" pitchFamily="50" charset="-128"/>
              </a:rPr>
              <a:t>4DLangevin</a:t>
            </a:r>
            <a:r>
              <a:rPr lang="ja-JP" altLang="en-US" sz="2000" dirty="0">
                <a:latin typeface="ＭＳ Ｐゴシック" panose="020B0600070205080204" pitchFamily="50" charset="-128"/>
                <a:ea typeface="ＭＳ Ｐゴシック" panose="020B0600070205080204" pitchFamily="50" charset="-128"/>
              </a:rPr>
              <a:t> </a:t>
            </a:r>
            <a:r>
              <a:rPr lang="en-US" altLang="ja-JP" sz="2000" dirty="0">
                <a:latin typeface="ＭＳ Ｐゴシック" panose="020B0600070205080204" pitchFamily="50" charset="-128"/>
                <a:ea typeface="ＭＳ Ｐゴシック" panose="020B0600070205080204" pitchFamily="50" charset="-128"/>
              </a:rPr>
              <a:t>model</a:t>
            </a:r>
          </a:p>
        </p:txBody>
      </p:sp>
      <p:sp>
        <p:nvSpPr>
          <p:cNvPr id="40" name="テキスト ボックス 39">
            <a:extLst>
              <a:ext uri="{FF2B5EF4-FFF2-40B4-BE49-F238E27FC236}">
                <a16:creationId xmlns:a16="http://schemas.microsoft.com/office/drawing/2014/main" id="{D265D6E0-7095-45BE-84F9-A2F399B62E9F}"/>
              </a:ext>
            </a:extLst>
          </p:cNvPr>
          <p:cNvSpPr txBox="1"/>
          <p:nvPr/>
        </p:nvSpPr>
        <p:spPr>
          <a:xfrm>
            <a:off x="4819307" y="2885930"/>
            <a:ext cx="1440000" cy="324000"/>
          </a:xfrm>
          <a:prstGeom prst="rect">
            <a:avLst/>
          </a:prstGeom>
          <a:no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Friction term</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1" name="テキスト ボックス 40">
            <a:extLst>
              <a:ext uri="{FF2B5EF4-FFF2-40B4-BE49-F238E27FC236}">
                <a16:creationId xmlns:a16="http://schemas.microsoft.com/office/drawing/2014/main" id="{5E245CB7-BD44-4190-B51A-3D87C40AB1AE}"/>
              </a:ext>
            </a:extLst>
          </p:cNvPr>
          <p:cNvSpPr txBox="1"/>
          <p:nvPr/>
        </p:nvSpPr>
        <p:spPr>
          <a:xfrm>
            <a:off x="6255575" y="2739889"/>
            <a:ext cx="2354545" cy="646331"/>
          </a:xfrm>
          <a:prstGeom prst="rect">
            <a:avLst/>
          </a:prstGeom>
          <a:no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Stochastic force</a:t>
            </a:r>
          </a:p>
          <a:p>
            <a:pPr algn="ctr"/>
            <a:r>
              <a:rPr kumimoji="1" lang="en-US" altLang="ja-JP" dirty="0">
                <a:latin typeface="ＭＳ Ｐゴシック" panose="020B0600070205080204" pitchFamily="50" charset="-128"/>
                <a:ea typeface="ＭＳ Ｐゴシック" panose="020B0600070205080204" pitchFamily="50" charset="-128"/>
              </a:rPr>
              <a:t>(do not take sum on </a:t>
            </a:r>
            <a:r>
              <a:rPr kumimoji="1" lang="en-US" altLang="ja-JP" i="1" dirty="0" err="1">
                <a:latin typeface="ＭＳ Ｐゴシック" panose="020B0600070205080204" pitchFamily="50" charset="-128"/>
                <a:ea typeface="ＭＳ Ｐゴシック" panose="020B0600070205080204" pitchFamily="50" charset="-128"/>
              </a:rPr>
              <a:t>i</a:t>
            </a:r>
            <a:r>
              <a:rPr kumimoji="1" lang="en-US" altLang="ja-JP"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0F15AA7C-5C7A-4CCC-B15C-605DF757CC6D}"/>
                  </a:ext>
                </a:extLst>
              </p:cNvPr>
              <p:cNvSpPr txBox="1"/>
              <p:nvPr/>
            </p:nvSpPr>
            <p:spPr>
              <a:xfrm>
                <a:off x="3911044" y="3568595"/>
                <a:ext cx="5370607" cy="390748"/>
              </a:xfrm>
              <a:prstGeom prst="rect">
                <a:avLst/>
              </a:prstGeom>
              <a:noFill/>
            </p:spPr>
            <p:txBody>
              <a:bodyPr wrap="square" rtlCol="0">
                <a:spAutoFit/>
              </a:bodyPr>
              <a:lstStyle/>
              <a:p>
                <a14:m>
                  <m:oMath xmlns:m="http://schemas.openxmlformats.org/officeDocument/2006/math">
                    <m:r>
                      <a:rPr kumimoji="1" lang="en-US" altLang="ja-JP" b="0" i="1" smtClean="0">
                        <a:latin typeface="Cambria Math" panose="02040503050406030204" pitchFamily="18" charset="0"/>
                        <a:ea typeface="メイリオ" panose="020B0604030504040204" pitchFamily="50" charset="-128"/>
                      </a:rPr>
                      <m:t>𝐹</m:t>
                    </m:r>
                  </m:oMath>
                </a14:m>
                <a:r>
                  <a:rPr kumimoji="1" lang="en-US" altLang="ja-JP" dirty="0">
                    <a:latin typeface="ＭＳ Ｐゴシック" panose="020B0600070205080204" pitchFamily="50" charset="-128"/>
                    <a:ea typeface="ＭＳ Ｐゴシック" panose="020B0600070205080204" pitchFamily="50" charset="-128"/>
                  </a:rPr>
                  <a:t>: Helmholtz’s free energy = </a:t>
                </a:r>
                <a14:m>
                  <m:oMath xmlns:m="http://schemas.openxmlformats.org/officeDocument/2006/math">
                    <m:sSub>
                      <m:sSubPr>
                        <m:ctrlPr>
                          <a:rPr kumimoji="1" lang="en-US" altLang="ja-JP" i="1">
                            <a:latin typeface="Cambria Math" panose="02040503050406030204" pitchFamily="18" charset="0"/>
                            <a:ea typeface="ＭＳ Ｐゴシック" panose="020B0600070205080204" pitchFamily="50" charset="-128"/>
                          </a:rPr>
                        </m:ctrlPr>
                      </m:sSubPr>
                      <m:e>
                        <m:r>
                          <a:rPr kumimoji="1" lang="en-US" altLang="ja-JP" i="1">
                            <a:latin typeface="Cambria Math" panose="02040503050406030204" pitchFamily="18" charset="0"/>
                            <a:ea typeface="ＭＳ Ｐゴシック" panose="020B0600070205080204" pitchFamily="50" charset="-128"/>
                          </a:rPr>
                          <m:t>𝑉</m:t>
                        </m:r>
                      </m:e>
                      <m:sub>
                        <m:r>
                          <a:rPr kumimoji="1" lang="en-US" altLang="ja-JP" i="1">
                            <a:latin typeface="Cambria Math" panose="02040503050406030204" pitchFamily="18" charset="0"/>
                            <a:ea typeface="ＭＳ Ｐゴシック" panose="020B0600070205080204" pitchFamily="50" charset="-128"/>
                          </a:rPr>
                          <m:t>𝐿𝐷𝑀</m:t>
                        </m:r>
                      </m:sub>
                    </m:sSub>
                    <m:r>
                      <a:rPr kumimoji="1" lang="en-US" altLang="ja-JP" i="1">
                        <a:latin typeface="Cambria Math" panose="02040503050406030204" pitchFamily="18" charset="0"/>
                        <a:ea typeface="ＭＳ Ｐゴシック" panose="020B0600070205080204" pitchFamily="50" charset="-128"/>
                      </a:rPr>
                      <m:t>+</m:t>
                    </m:r>
                    <m:sSub>
                      <m:sSubPr>
                        <m:ctrlPr>
                          <a:rPr kumimoji="1" lang="en-US" altLang="ja-JP" i="1">
                            <a:latin typeface="Cambria Math" panose="02040503050406030204" pitchFamily="18" charset="0"/>
                            <a:ea typeface="ＭＳ Ｐゴシック" panose="020B0600070205080204" pitchFamily="50" charset="-128"/>
                          </a:rPr>
                        </m:ctrlPr>
                      </m:sSubPr>
                      <m:e>
                        <m:r>
                          <a:rPr kumimoji="1" lang="en-US" altLang="ja-JP" i="1">
                            <a:latin typeface="Cambria Math" panose="02040503050406030204" pitchFamily="18" charset="0"/>
                            <a:ea typeface="ＭＳ Ｐゴシック" panose="020B0600070205080204" pitchFamily="50" charset="-128"/>
                          </a:rPr>
                          <m:t>𝐸</m:t>
                        </m:r>
                      </m:e>
                      <m:sub>
                        <m:r>
                          <a:rPr kumimoji="1" lang="en-US" altLang="ja-JP" i="1">
                            <a:latin typeface="Cambria Math" panose="02040503050406030204" pitchFamily="18" charset="0"/>
                            <a:ea typeface="ＭＳ Ｐゴシック" panose="020B0600070205080204" pitchFamily="50" charset="-128"/>
                          </a:rPr>
                          <m:t>𝑠h</m:t>
                        </m:r>
                      </m:sub>
                    </m:sSub>
                    <m:r>
                      <a:rPr kumimoji="1" lang="en-US" altLang="ja-JP" i="1">
                        <a:latin typeface="Cambria Math" panose="02040503050406030204" pitchFamily="18" charset="0"/>
                        <a:ea typeface="ＭＳ Ｐゴシック" panose="020B0600070205080204" pitchFamily="50" charset="-128"/>
                      </a:rPr>
                      <m:t>+</m:t>
                    </m:r>
                    <m:sSub>
                      <m:sSubPr>
                        <m:ctrlPr>
                          <a:rPr kumimoji="1" lang="en-US" altLang="ja-JP" i="1">
                            <a:latin typeface="Cambria Math" panose="02040503050406030204" pitchFamily="18" charset="0"/>
                            <a:ea typeface="ＭＳ Ｐゴシック" panose="020B0600070205080204" pitchFamily="50" charset="-128"/>
                          </a:rPr>
                        </m:ctrlPr>
                      </m:sSubPr>
                      <m:e>
                        <m:r>
                          <a:rPr kumimoji="1" lang="en-US" altLang="ja-JP" i="1">
                            <a:latin typeface="Cambria Math" panose="02040503050406030204" pitchFamily="18" charset="0"/>
                            <a:ea typeface="ＭＳ Ｐゴシック" panose="020B0600070205080204" pitchFamily="50" charset="-128"/>
                          </a:rPr>
                          <m:t>𝐸</m:t>
                        </m:r>
                      </m:e>
                      <m:sub>
                        <m:r>
                          <a:rPr kumimoji="1" lang="en-US" altLang="ja-JP" i="1">
                            <a:latin typeface="Cambria Math" panose="02040503050406030204" pitchFamily="18" charset="0"/>
                            <a:ea typeface="ＭＳ Ｐゴシック" panose="020B0600070205080204" pitchFamily="50" charset="-128"/>
                          </a:rPr>
                          <m:t>𝑝𝑎𝑖𝑟</m:t>
                        </m:r>
                      </m:sub>
                    </m:sSub>
                  </m:oMath>
                </a14:m>
                <a:r>
                  <a:rPr kumimoji="1" lang="en-US" altLang="ja-JP" dirty="0">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p:txBody>
          </p:sp>
        </mc:Choice>
        <mc:Fallback xmlns="">
          <p:sp>
            <p:nvSpPr>
              <p:cNvPr id="35" name="テキスト ボックス 34">
                <a:extLst>
                  <a:ext uri="{FF2B5EF4-FFF2-40B4-BE49-F238E27FC236}">
                    <a16:creationId xmlns:a16="http://schemas.microsoft.com/office/drawing/2014/main" id="{0F15AA7C-5C7A-4CCC-B15C-605DF757CC6D}"/>
                  </a:ext>
                </a:extLst>
              </p:cNvPr>
              <p:cNvSpPr txBox="1">
                <a:spLocks noRot="1" noChangeAspect="1" noMove="1" noResize="1" noEditPoints="1" noAdjustHandles="1" noChangeArrowheads="1" noChangeShapeType="1" noTextEdit="1"/>
              </p:cNvSpPr>
              <p:nvPr/>
            </p:nvSpPr>
            <p:spPr>
              <a:xfrm>
                <a:off x="3911044" y="3568595"/>
                <a:ext cx="5370607" cy="390748"/>
              </a:xfrm>
              <a:prstGeom prst="rect">
                <a:avLst/>
              </a:prstGeom>
              <a:blipFill>
                <a:blip r:embed="rId15"/>
                <a:stretch>
                  <a:fillRect t="-12500" b="-1406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26EB0340-39C0-4799-BC89-AD35888BE13A}"/>
                  </a:ext>
                </a:extLst>
              </p:cNvPr>
              <p:cNvSpPr txBox="1"/>
              <p:nvPr/>
            </p:nvSpPr>
            <p:spPr>
              <a:xfrm>
                <a:off x="4700597" y="5536622"/>
                <a:ext cx="1653750" cy="639983"/>
              </a:xfrm>
              <a:prstGeom prst="rect">
                <a:avLst/>
              </a:prstGeom>
              <a:noFill/>
            </p:spPr>
            <p:txBody>
              <a:bodyPr wrap="square" rtlCol="0">
                <a:spAutoFit/>
              </a:bodyPr>
              <a:lstStyle/>
              <a:p>
                <a:pPr lvl="0" algn="ctr"/>
                <a14:m>
                  <m:oMathPara xmlns:m="http://schemas.openxmlformats.org/officeDocument/2006/math">
                    <m:oMathParaPr>
                      <m:jc m:val="centerGroup"/>
                    </m:oMathParaPr>
                    <m:oMath xmlns:m="http://schemas.openxmlformats.org/officeDocument/2006/math">
                      <m:r>
                        <m:rPr>
                          <m:nor/>
                        </m:rPr>
                        <a:rPr kumimoji="1" lang="en-US" altLang="ja-JP" b="0" i="0" dirty="0" smtClean="0">
                          <a:solidFill>
                            <a:prstClr val="black"/>
                          </a:solidFill>
                          <a:latin typeface="ＭＳ Ｐゴシック" panose="020B0600070205080204" pitchFamily="50" charset="-128"/>
                          <a:ea typeface="ＭＳ Ｐゴシック" panose="020B0600070205080204" pitchFamily="50" charset="-128"/>
                        </a:rPr>
                        <m:t>Effective</m:t>
                      </m:r>
                      <m:r>
                        <m:rPr>
                          <m:nor/>
                        </m:rPr>
                        <a:rPr kumimoji="1" lang="en-US" altLang="ja-JP" b="0" i="0" dirty="0" smtClean="0">
                          <a:solidFill>
                            <a:prstClr val="black"/>
                          </a:solidFill>
                          <a:latin typeface="ＭＳ Ｐゴシック" panose="020B0600070205080204" pitchFamily="50" charset="-128"/>
                          <a:ea typeface="ＭＳ Ｐゴシック" panose="020B0600070205080204" pitchFamily="50" charset="-128"/>
                        </a:rPr>
                        <m:t> </m:t>
                      </m:r>
                      <m:r>
                        <m:rPr>
                          <m:nor/>
                        </m:rPr>
                        <a:rPr kumimoji="1" lang="en-US" altLang="ja-JP" b="0" i="0" dirty="0" smtClean="0">
                          <a:solidFill>
                            <a:prstClr val="black"/>
                          </a:solidFill>
                          <a:latin typeface="ＭＳ Ｐゴシック" panose="020B0600070205080204" pitchFamily="50" charset="-128"/>
                          <a:ea typeface="ＭＳ Ｐゴシック" panose="020B0600070205080204" pitchFamily="50" charset="-128"/>
                        </a:rPr>
                        <m:t>temperature</m:t>
                      </m:r>
                    </m:oMath>
                  </m:oMathPara>
                </a14:m>
                <a:endParaRPr kumimoji="1" lang="ja-JP" altLang="en-US" dirty="0">
                  <a:solidFill>
                    <a:prstClr val="black"/>
                  </a:solidFill>
                  <a:latin typeface="ＭＳ Ｐゴシック" panose="020B0600070205080204" pitchFamily="50" charset="-128"/>
                  <a:ea typeface="ＭＳ Ｐゴシック" panose="020B0600070205080204" pitchFamily="50" charset="-128"/>
                </a:endParaRPr>
              </a:p>
            </p:txBody>
          </p:sp>
        </mc:Choice>
        <mc:Fallback xmlns="">
          <p:sp>
            <p:nvSpPr>
              <p:cNvPr id="37" name="テキスト ボックス 36">
                <a:extLst>
                  <a:ext uri="{FF2B5EF4-FFF2-40B4-BE49-F238E27FC236}">
                    <a16:creationId xmlns:a16="http://schemas.microsoft.com/office/drawing/2014/main" id="{26EB0340-39C0-4799-BC89-AD35888BE13A}"/>
                  </a:ext>
                </a:extLst>
              </p:cNvPr>
              <p:cNvSpPr txBox="1">
                <a:spLocks noRot="1" noChangeAspect="1" noMove="1" noResize="1" noEditPoints="1" noAdjustHandles="1" noChangeArrowheads="1" noChangeShapeType="1" noTextEdit="1"/>
              </p:cNvSpPr>
              <p:nvPr/>
            </p:nvSpPr>
            <p:spPr>
              <a:xfrm>
                <a:off x="4700597" y="5536622"/>
                <a:ext cx="1653750" cy="639983"/>
              </a:xfrm>
              <a:prstGeom prst="rect">
                <a:avLst/>
              </a:prstGeom>
              <a:blipFill>
                <a:blip r:embed="rId16"/>
                <a:stretch>
                  <a:fillRect b="-2857"/>
                </a:stretch>
              </a:blipFill>
            </p:spPr>
            <p:txBody>
              <a:bodyPr/>
              <a:lstStyle/>
              <a:p>
                <a:r>
                  <a:rPr lang="ja-JP" altLang="en-US">
                    <a:noFill/>
                  </a:rPr>
                  <a:t> </a:t>
                </a:r>
              </a:p>
            </p:txBody>
          </p:sp>
        </mc:Fallback>
      </mc:AlternateContent>
      <p:sp>
        <p:nvSpPr>
          <p:cNvPr id="3" name="スライド番号プレースホルダー 2">
            <a:extLst>
              <a:ext uri="{FF2B5EF4-FFF2-40B4-BE49-F238E27FC236}">
                <a16:creationId xmlns:a16="http://schemas.microsoft.com/office/drawing/2014/main" id="{BF8C127E-315B-4070-BC87-F3BCCEDBF59F}"/>
              </a:ext>
            </a:extLst>
          </p:cNvPr>
          <p:cNvSpPr>
            <a:spLocks noGrp="1"/>
          </p:cNvSpPr>
          <p:nvPr>
            <p:ph type="sldNum" sz="quarter" idx="12"/>
          </p:nvPr>
        </p:nvSpPr>
        <p:spPr/>
        <p:txBody>
          <a:bodyPr/>
          <a:lstStyle/>
          <a:p>
            <a:fld id="{B060295B-DBF3-4925-A814-558BD383AA08}" type="slidenum">
              <a:rPr kumimoji="1" lang="ja-JP" altLang="en-US" smtClean="0"/>
              <a:t>10</a:t>
            </a:fld>
            <a:endParaRPr kumimoji="1" lang="ja-JP" altLang="en-US"/>
          </a:p>
        </p:txBody>
      </p:sp>
    </p:spTree>
    <p:extLst>
      <p:ext uri="{BB962C8B-B14F-4D97-AF65-F5344CB8AC3E}">
        <p14:creationId xmlns:p14="http://schemas.microsoft.com/office/powerpoint/2010/main" val="2103569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A891297-5CCE-4724-BE0A-354C814B37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5973" y="3653596"/>
            <a:ext cx="3060000" cy="2295000"/>
          </a:xfrm>
          <a:prstGeom prst="rect">
            <a:avLst/>
          </a:prstGeom>
        </p:spPr>
      </p:pic>
      <p:pic>
        <p:nvPicPr>
          <p:cNvPr id="8" name="図 7">
            <a:extLst>
              <a:ext uri="{FF2B5EF4-FFF2-40B4-BE49-F238E27FC236}">
                <a16:creationId xmlns:a16="http://schemas.microsoft.com/office/drawing/2014/main" id="{F2015AB5-59EB-4F2D-9837-DB38FE722B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99" y="1294229"/>
            <a:ext cx="3060000" cy="2295000"/>
          </a:xfrm>
          <a:prstGeom prst="rect">
            <a:avLst/>
          </a:prstGeom>
        </p:spPr>
      </p:pic>
      <p:pic>
        <p:nvPicPr>
          <p:cNvPr id="12" name="図 11">
            <a:extLst>
              <a:ext uri="{FF2B5EF4-FFF2-40B4-BE49-F238E27FC236}">
                <a16:creationId xmlns:a16="http://schemas.microsoft.com/office/drawing/2014/main" id="{B7AD18BE-3B2C-4CD9-B0BA-CABE726F0D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2000" y="1294229"/>
            <a:ext cx="3060000" cy="2295000"/>
          </a:xfrm>
          <a:prstGeom prst="rect">
            <a:avLst/>
          </a:prstGeom>
        </p:spPr>
      </p:pic>
      <p:pic>
        <p:nvPicPr>
          <p:cNvPr id="15" name="図 14">
            <a:extLst>
              <a:ext uri="{FF2B5EF4-FFF2-40B4-BE49-F238E27FC236}">
                <a16:creationId xmlns:a16="http://schemas.microsoft.com/office/drawing/2014/main" id="{78ADEAAF-67DA-4CCF-85BF-43BA957029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65973" y="1294229"/>
            <a:ext cx="3060000" cy="2295000"/>
          </a:xfrm>
          <a:prstGeom prst="rect">
            <a:avLst/>
          </a:prstGeom>
        </p:spPr>
      </p:pic>
      <p:pic>
        <p:nvPicPr>
          <p:cNvPr id="18" name="図 17">
            <a:extLst>
              <a:ext uri="{FF2B5EF4-FFF2-40B4-BE49-F238E27FC236}">
                <a16:creationId xmlns:a16="http://schemas.microsoft.com/office/drawing/2014/main" id="{9A1F260D-2725-4030-8FC9-2854609753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899" y="3653596"/>
            <a:ext cx="3060000" cy="2295000"/>
          </a:xfrm>
          <a:prstGeom prst="rect">
            <a:avLst/>
          </a:prstGeom>
        </p:spPr>
      </p:pic>
      <p:pic>
        <p:nvPicPr>
          <p:cNvPr id="20" name="図 19">
            <a:extLst>
              <a:ext uri="{FF2B5EF4-FFF2-40B4-BE49-F238E27FC236}">
                <a16:creationId xmlns:a16="http://schemas.microsoft.com/office/drawing/2014/main" id="{57C05EC8-71F9-48E7-B370-E2946C742A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18853" y="3653596"/>
            <a:ext cx="3060000" cy="229500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47160" y="394210"/>
            <a:ext cx="8282085" cy="622745"/>
          </a:xfrm>
        </p:spPr>
        <p:txBody>
          <a:bodyPr>
            <a:normAutofit fontScale="90000"/>
          </a:bodyPr>
          <a:lstStyle/>
          <a:p>
            <a:r>
              <a:rPr kumimoji="1" lang="en-US" altLang="ja-JP" sz="4000" b="1" dirty="0">
                <a:solidFill>
                  <a:srgbClr val="0070C0"/>
                </a:solidFill>
                <a:latin typeface="ＭＳ Ｐゴシック" panose="020B0600070205080204" pitchFamily="50" charset="-128"/>
                <a:ea typeface="ＭＳ Ｐゴシック" panose="020B0600070205080204" pitchFamily="50" charset="-128"/>
              </a:rPr>
              <a:t>Mass-TKE correlation of fission fragments for </a:t>
            </a:r>
            <a:r>
              <a:rPr kumimoji="1" lang="en-US" altLang="ja-JP" sz="4000" b="1" baseline="30000" dirty="0">
                <a:solidFill>
                  <a:srgbClr val="0070C0"/>
                </a:solidFill>
                <a:latin typeface="ＭＳ Ｐゴシック" panose="020B0600070205080204" pitchFamily="50" charset="-128"/>
                <a:ea typeface="ＭＳ Ｐゴシック" panose="020B0600070205080204" pitchFamily="50" charset="-128"/>
              </a:rPr>
              <a:t>236</a:t>
            </a:r>
            <a:r>
              <a:rPr kumimoji="1" lang="en-US" altLang="ja-JP" sz="4000" b="1" dirty="0">
                <a:solidFill>
                  <a:srgbClr val="0070C0"/>
                </a:solidFill>
                <a:latin typeface="ＭＳ Ｐゴシック" panose="020B0600070205080204" pitchFamily="50" charset="-128"/>
                <a:ea typeface="ＭＳ Ｐゴシック" panose="020B0600070205080204" pitchFamily="50" charset="-128"/>
              </a:rPr>
              <a:t>U = n + </a:t>
            </a:r>
            <a:r>
              <a:rPr kumimoji="1" lang="en-US" altLang="ja-JP" sz="4000" b="1" baseline="30000" dirty="0">
                <a:solidFill>
                  <a:srgbClr val="0070C0"/>
                </a:solidFill>
                <a:latin typeface="ＭＳ Ｐゴシック" panose="020B0600070205080204" pitchFamily="50" charset="-128"/>
                <a:ea typeface="ＭＳ Ｐゴシック" panose="020B0600070205080204" pitchFamily="50" charset="-128"/>
              </a:rPr>
              <a:t>235</a:t>
            </a:r>
            <a:r>
              <a:rPr kumimoji="1" lang="en-US" altLang="ja-JP" sz="4000" b="1" dirty="0">
                <a:solidFill>
                  <a:srgbClr val="0070C0"/>
                </a:solidFill>
                <a:latin typeface="ＭＳ Ｐゴシック" panose="020B0600070205080204" pitchFamily="50" charset="-128"/>
                <a:ea typeface="ＭＳ Ｐゴシック" panose="020B0600070205080204" pitchFamily="50" charset="-128"/>
              </a:rPr>
              <a:t>U system</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153" name="テキスト ボックス 152">
            <a:extLst>
              <a:ext uri="{FF2B5EF4-FFF2-40B4-BE49-F238E27FC236}">
                <a16:creationId xmlns:a16="http://schemas.microsoft.com/office/drawing/2014/main" id="{12415D95-C416-491B-A1CD-5ACA636D8846}"/>
              </a:ext>
            </a:extLst>
          </p:cNvPr>
          <p:cNvSpPr txBox="1"/>
          <p:nvPr/>
        </p:nvSpPr>
        <p:spPr>
          <a:xfrm>
            <a:off x="3472722" y="1506653"/>
            <a:ext cx="79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10MeV</a:t>
            </a:r>
          </a:p>
        </p:txBody>
      </p:sp>
      <p:sp>
        <p:nvSpPr>
          <p:cNvPr id="154" name="テキスト ボックス 153">
            <a:extLst>
              <a:ext uri="{FF2B5EF4-FFF2-40B4-BE49-F238E27FC236}">
                <a16:creationId xmlns:a16="http://schemas.microsoft.com/office/drawing/2014/main" id="{E32959BF-4E45-4622-8A44-C16DBC169B03}"/>
              </a:ext>
            </a:extLst>
          </p:cNvPr>
          <p:cNvSpPr txBox="1"/>
          <p:nvPr/>
        </p:nvSpPr>
        <p:spPr>
          <a:xfrm>
            <a:off x="6458155" y="1506653"/>
            <a:ext cx="79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20MeV</a:t>
            </a:r>
          </a:p>
        </p:txBody>
      </p:sp>
      <p:sp>
        <p:nvSpPr>
          <p:cNvPr id="155" name="テキスト ボックス 154">
            <a:extLst>
              <a:ext uri="{FF2B5EF4-FFF2-40B4-BE49-F238E27FC236}">
                <a16:creationId xmlns:a16="http://schemas.microsoft.com/office/drawing/2014/main" id="{BE8B02BA-CB90-42E2-965B-5CA5D1240F63}"/>
              </a:ext>
            </a:extLst>
          </p:cNvPr>
          <p:cNvSpPr txBox="1"/>
          <p:nvPr/>
        </p:nvSpPr>
        <p:spPr>
          <a:xfrm>
            <a:off x="455890" y="3858569"/>
            <a:ext cx="79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30MeV</a:t>
            </a:r>
          </a:p>
        </p:txBody>
      </p:sp>
      <p:sp>
        <p:nvSpPr>
          <p:cNvPr id="165" name="テキスト ボックス 164">
            <a:extLst>
              <a:ext uri="{FF2B5EF4-FFF2-40B4-BE49-F238E27FC236}">
                <a16:creationId xmlns:a16="http://schemas.microsoft.com/office/drawing/2014/main" id="{1A246500-F162-4314-9DBE-EC0E7F444378}"/>
              </a:ext>
            </a:extLst>
          </p:cNvPr>
          <p:cNvSpPr txBox="1"/>
          <p:nvPr/>
        </p:nvSpPr>
        <p:spPr>
          <a:xfrm>
            <a:off x="467739" y="1506653"/>
            <a:ext cx="97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E</a:t>
            </a:r>
            <a:r>
              <a:rPr kumimoji="1" lang="en-US" altLang="ja-JP" sz="1600" baseline="-25000" dirty="0">
                <a:latin typeface="ＭＳ Ｐゴシック" panose="020B0600070205080204" pitchFamily="50" charset="-128"/>
                <a:ea typeface="ＭＳ Ｐゴシック" panose="020B0600070205080204" pitchFamily="50" charset="-128"/>
              </a:rPr>
              <a:t>x</a:t>
            </a:r>
            <a:r>
              <a:rPr kumimoji="1" lang="en-US" altLang="ja-JP" sz="1600" dirty="0">
                <a:latin typeface="ＭＳ Ｐゴシック" panose="020B0600070205080204" pitchFamily="50" charset="-128"/>
                <a:ea typeface="ＭＳ Ｐゴシック" panose="020B0600070205080204" pitchFamily="50" charset="-128"/>
              </a:rPr>
              <a:t>=7MeV</a:t>
            </a:r>
          </a:p>
        </p:txBody>
      </p:sp>
      <p:sp>
        <p:nvSpPr>
          <p:cNvPr id="85" name="テキスト ボックス 84">
            <a:extLst>
              <a:ext uri="{FF2B5EF4-FFF2-40B4-BE49-F238E27FC236}">
                <a16:creationId xmlns:a16="http://schemas.microsoft.com/office/drawing/2014/main" id="{D82B2CCE-9539-4E99-84A1-CAF97D2BC467}"/>
              </a:ext>
            </a:extLst>
          </p:cNvPr>
          <p:cNvSpPr txBox="1"/>
          <p:nvPr/>
        </p:nvSpPr>
        <p:spPr>
          <a:xfrm>
            <a:off x="6458155" y="3877379"/>
            <a:ext cx="79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50MeV</a:t>
            </a:r>
          </a:p>
        </p:txBody>
      </p:sp>
      <p:sp>
        <p:nvSpPr>
          <p:cNvPr id="156" name="テキスト ボックス 155">
            <a:extLst>
              <a:ext uri="{FF2B5EF4-FFF2-40B4-BE49-F238E27FC236}">
                <a16:creationId xmlns:a16="http://schemas.microsoft.com/office/drawing/2014/main" id="{8EA28F79-0E79-48B8-8190-53BD7A378D76}"/>
              </a:ext>
            </a:extLst>
          </p:cNvPr>
          <p:cNvSpPr txBox="1"/>
          <p:nvPr/>
        </p:nvSpPr>
        <p:spPr>
          <a:xfrm>
            <a:off x="3418922" y="3875549"/>
            <a:ext cx="792000" cy="338554"/>
          </a:xfrm>
          <a:prstGeom prst="rect">
            <a:avLst/>
          </a:prstGeom>
          <a:solidFill>
            <a:schemeClr val="bg1"/>
          </a:solidFill>
        </p:spPr>
        <p:txBody>
          <a:bodyPr wrap="square" rtlCol="0">
            <a:spAutoFit/>
          </a:bodyPr>
          <a:lstStyle/>
          <a:p>
            <a:pPr algn="ctr"/>
            <a:r>
              <a:rPr kumimoji="1" lang="en-US" altLang="ja-JP" sz="1600" dirty="0">
                <a:latin typeface="ＭＳ Ｐゴシック" panose="020B0600070205080204" pitchFamily="50" charset="-128"/>
                <a:ea typeface="ＭＳ Ｐゴシック" panose="020B0600070205080204" pitchFamily="50" charset="-128"/>
              </a:rPr>
              <a:t>40MeV</a:t>
            </a:r>
          </a:p>
        </p:txBody>
      </p:sp>
      <p:sp>
        <p:nvSpPr>
          <p:cNvPr id="95" name="テキスト ボックス 94">
            <a:extLst>
              <a:ext uri="{FF2B5EF4-FFF2-40B4-BE49-F238E27FC236}">
                <a16:creationId xmlns:a16="http://schemas.microsoft.com/office/drawing/2014/main" id="{65F413F5-B7AC-4F48-A0C0-719B3700DC58}"/>
              </a:ext>
            </a:extLst>
          </p:cNvPr>
          <p:cNvSpPr txBox="1"/>
          <p:nvPr/>
        </p:nvSpPr>
        <p:spPr>
          <a:xfrm>
            <a:off x="1439739" y="3067665"/>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96" name="テキスト ボックス 95">
            <a:extLst>
              <a:ext uri="{FF2B5EF4-FFF2-40B4-BE49-F238E27FC236}">
                <a16:creationId xmlns:a16="http://schemas.microsoft.com/office/drawing/2014/main" id="{27CB4148-61F8-492E-9E2F-8BC4E23CACDA}"/>
              </a:ext>
            </a:extLst>
          </p:cNvPr>
          <p:cNvSpPr txBox="1"/>
          <p:nvPr/>
        </p:nvSpPr>
        <p:spPr>
          <a:xfrm>
            <a:off x="4388203" y="3075168"/>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97" name="テキスト ボックス 96">
            <a:extLst>
              <a:ext uri="{FF2B5EF4-FFF2-40B4-BE49-F238E27FC236}">
                <a16:creationId xmlns:a16="http://schemas.microsoft.com/office/drawing/2014/main" id="{C90FF606-665D-4372-8094-A4543AB6ECB8}"/>
              </a:ext>
            </a:extLst>
          </p:cNvPr>
          <p:cNvSpPr txBox="1"/>
          <p:nvPr/>
        </p:nvSpPr>
        <p:spPr>
          <a:xfrm>
            <a:off x="1439739" y="5419322"/>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98" name="テキスト ボックス 97">
            <a:extLst>
              <a:ext uri="{FF2B5EF4-FFF2-40B4-BE49-F238E27FC236}">
                <a16:creationId xmlns:a16="http://schemas.microsoft.com/office/drawing/2014/main" id="{37882B88-0305-46FC-A40F-B06802A518EC}"/>
              </a:ext>
            </a:extLst>
          </p:cNvPr>
          <p:cNvSpPr txBox="1"/>
          <p:nvPr/>
        </p:nvSpPr>
        <p:spPr>
          <a:xfrm>
            <a:off x="4388203" y="5425504"/>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100" name="テキスト ボックス 99">
            <a:extLst>
              <a:ext uri="{FF2B5EF4-FFF2-40B4-BE49-F238E27FC236}">
                <a16:creationId xmlns:a16="http://schemas.microsoft.com/office/drawing/2014/main" id="{DB54D180-D45C-4796-A821-DC77EEE73CAA}"/>
              </a:ext>
            </a:extLst>
          </p:cNvPr>
          <p:cNvSpPr txBox="1"/>
          <p:nvPr/>
        </p:nvSpPr>
        <p:spPr>
          <a:xfrm>
            <a:off x="7478434" y="3083129"/>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101" name="テキスト ボックス 100">
            <a:extLst>
              <a:ext uri="{FF2B5EF4-FFF2-40B4-BE49-F238E27FC236}">
                <a16:creationId xmlns:a16="http://schemas.microsoft.com/office/drawing/2014/main" id="{2C00C62F-121E-400D-A36A-76E8DBF041B7}"/>
              </a:ext>
            </a:extLst>
          </p:cNvPr>
          <p:cNvSpPr txBox="1"/>
          <p:nvPr/>
        </p:nvSpPr>
        <p:spPr>
          <a:xfrm>
            <a:off x="7478434" y="5428595"/>
            <a:ext cx="1116000" cy="252000"/>
          </a:xfrm>
          <a:prstGeom prst="rect">
            <a:avLst/>
          </a:prstGeom>
          <a:noFill/>
        </p:spPr>
        <p:txBody>
          <a:bodyPr wrap="square">
            <a:spAutoFit/>
          </a:bodyPr>
          <a:lstStyle/>
          <a:p>
            <a:r>
              <a:rPr lang="en-US" altLang="ja-JP" sz="1200" baseline="30000" dirty="0">
                <a:latin typeface="ＭＳ Ｐゴシック" panose="020B0600070205080204" pitchFamily="50" charset="-128"/>
                <a:ea typeface="ＭＳ Ｐゴシック" panose="020B0600070205080204" pitchFamily="50" charset="-128"/>
              </a:rPr>
              <a:t>236</a:t>
            </a:r>
            <a:r>
              <a:rPr lang="en-US" altLang="ja-JP" sz="1200" dirty="0">
                <a:latin typeface="ＭＳ Ｐゴシック" panose="020B0600070205080204" pitchFamily="50" charset="-128"/>
                <a:ea typeface="ＭＳ Ｐゴシック" panose="020B0600070205080204" pitchFamily="50" charset="-128"/>
              </a:rPr>
              <a:t>U = n + </a:t>
            </a:r>
            <a:r>
              <a:rPr lang="en-US" altLang="ja-JP" sz="1200" baseline="30000" dirty="0">
                <a:latin typeface="ＭＳ Ｐゴシック" panose="020B0600070205080204" pitchFamily="50" charset="-128"/>
                <a:ea typeface="ＭＳ Ｐゴシック" panose="020B0600070205080204" pitchFamily="50" charset="-128"/>
              </a:rPr>
              <a:t>235</a:t>
            </a:r>
            <a:r>
              <a:rPr lang="en-US" altLang="ja-JP" sz="1200" dirty="0">
                <a:latin typeface="ＭＳ Ｐゴシック" panose="020B0600070205080204" pitchFamily="50" charset="-128"/>
                <a:ea typeface="ＭＳ Ｐゴシック" panose="020B0600070205080204" pitchFamily="50" charset="-128"/>
              </a:rPr>
              <a:t>U</a:t>
            </a:r>
          </a:p>
        </p:txBody>
      </p:sp>
      <p:sp>
        <p:nvSpPr>
          <p:cNvPr id="3" name="スライド番号プレースホルダー 2">
            <a:extLst>
              <a:ext uri="{FF2B5EF4-FFF2-40B4-BE49-F238E27FC236}">
                <a16:creationId xmlns:a16="http://schemas.microsoft.com/office/drawing/2014/main" id="{90410683-701F-4A8A-B0DE-3AA910047B94}"/>
              </a:ext>
            </a:extLst>
          </p:cNvPr>
          <p:cNvSpPr>
            <a:spLocks noGrp="1"/>
          </p:cNvSpPr>
          <p:nvPr>
            <p:ph type="sldNum" sz="quarter" idx="12"/>
          </p:nvPr>
        </p:nvSpPr>
        <p:spPr/>
        <p:txBody>
          <a:bodyPr/>
          <a:lstStyle/>
          <a:p>
            <a:fld id="{B060295B-DBF3-4925-A814-558BD383AA08}" type="slidenum">
              <a:rPr kumimoji="1" lang="ja-JP" altLang="en-US" smtClean="0"/>
              <a:t>11</a:t>
            </a:fld>
            <a:endParaRPr kumimoji="1" lang="ja-JP" altLang="en-US"/>
          </a:p>
        </p:txBody>
      </p:sp>
    </p:spTree>
    <p:extLst>
      <p:ext uri="{BB962C8B-B14F-4D97-AF65-F5344CB8AC3E}">
        <p14:creationId xmlns:p14="http://schemas.microsoft.com/office/powerpoint/2010/main" val="1845861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61AEC740-C175-4AB1-A54A-378F8D292F55}"/>
              </a:ext>
            </a:extLst>
          </p:cNvPr>
          <p:cNvSpPr txBox="1">
            <a:spLocks/>
          </p:cNvSpPr>
          <p:nvPr/>
        </p:nvSpPr>
        <p:spPr>
          <a:xfrm>
            <a:off x="193329" y="6641764"/>
            <a:ext cx="8153586" cy="216236"/>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600"/>
              </a:lnSpc>
              <a:buNone/>
            </a:pPr>
            <a:r>
              <a:rPr lang="en-US" altLang="ja-JP" sz="1200" b="0" i="0" u="none" strike="noStrike" baseline="0" dirty="0">
                <a:latin typeface="ＭＳ Ｐゴシック" panose="020B0600070205080204" pitchFamily="50" charset="-128"/>
                <a:ea typeface="ＭＳ Ｐゴシック" panose="020B0600070205080204" pitchFamily="50" charset="-128"/>
              </a:rPr>
              <a:t>[9] </a:t>
            </a:r>
            <a:r>
              <a:rPr lang="en-US" altLang="ja-JP" sz="1200" b="0" i="0" u="none" strike="noStrike" baseline="0" dirty="0" err="1">
                <a:latin typeface="ＭＳ Ｐゴシック" panose="020B0600070205080204" pitchFamily="50" charset="-128"/>
                <a:ea typeface="ＭＳ Ｐゴシック" panose="020B0600070205080204" pitchFamily="50" charset="-128"/>
              </a:rPr>
              <a:t>S.Okumura</a:t>
            </a:r>
            <a:r>
              <a:rPr lang="en-US" altLang="ja-JP" sz="1200" dirty="0">
                <a:latin typeface="ＭＳ Ｐゴシック" panose="020B0600070205080204" pitchFamily="50" charset="-128"/>
                <a:ea typeface="ＭＳ Ｐゴシック" panose="020B0600070205080204" pitchFamily="50" charset="-128"/>
              </a:rPr>
              <a:t>, Private communication </a:t>
            </a:r>
            <a:r>
              <a:rPr lang="en-US" altLang="ja-JP" sz="1200" b="0" i="0" u="none" strike="noStrike" baseline="0" dirty="0">
                <a:latin typeface="ＭＳ Ｐゴシック" panose="020B0600070205080204" pitchFamily="50" charset="-128"/>
                <a:ea typeface="ＭＳ Ｐゴシック" panose="020B0600070205080204" pitchFamily="50" charset="-128"/>
              </a:rPr>
              <a:t> [10] P. </a:t>
            </a:r>
            <a:r>
              <a:rPr lang="en-US" altLang="ja-JP" sz="1200" b="0" i="0" u="none" strike="noStrike" baseline="0" dirty="0" err="1">
                <a:latin typeface="ＭＳ Ｐゴシック" panose="020B0600070205080204" pitchFamily="50" charset="-128"/>
                <a:ea typeface="ＭＳ Ｐゴシック" panose="020B0600070205080204" pitchFamily="50" charset="-128"/>
              </a:rPr>
              <a:t>Schillebeeck</a:t>
            </a:r>
            <a:r>
              <a:rPr lang="en-US" altLang="ja-JP" sz="1200" b="0" i="0" u="none" strike="noStrike" baseline="0" dirty="0">
                <a:latin typeface="ＭＳ Ｐゴシック" panose="020B0600070205080204" pitchFamily="50" charset="-128"/>
                <a:ea typeface="ＭＳ Ｐゴシック" panose="020B0600070205080204" pitchFamily="50" charset="-128"/>
              </a:rPr>
              <a:t>, Private communication</a:t>
            </a:r>
            <a:endParaRPr lang="en-US" altLang="ja-JP" sz="1200"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C3920A47-F015-411E-8AF8-B415BAEEE2B1}"/>
              </a:ext>
            </a:extLst>
          </p:cNvPr>
          <p:cNvSpPr txBox="1">
            <a:spLocks/>
          </p:cNvSpPr>
          <p:nvPr/>
        </p:nvSpPr>
        <p:spPr>
          <a:xfrm>
            <a:off x="491570" y="5132438"/>
            <a:ext cx="8153586" cy="1470649"/>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1800" dirty="0">
                <a:latin typeface="ＭＳ Ｐゴシック" panose="020B0600070205080204" pitchFamily="50" charset="-128"/>
                <a:ea typeface="ＭＳ Ｐゴシック" panose="020B0600070205080204" pitchFamily="50" charset="-128"/>
              </a:rPr>
              <a:t>2-peak distributions are obtained. </a:t>
            </a:r>
          </a:p>
          <a:p>
            <a:r>
              <a:rPr lang="en-US" altLang="ja-JP" sz="1800" dirty="0">
                <a:latin typeface="ＭＳ Ｐゴシック" panose="020B0600070205080204" pitchFamily="50" charset="-128"/>
                <a:ea typeface="ＭＳ Ｐゴシック" panose="020B0600070205080204" pitchFamily="50" charset="-128"/>
              </a:rPr>
              <a:t>The positions, widths, heights of the peak, and the shape of the entire peak coincide well with experimental data, if not perfect. </a:t>
            </a:r>
          </a:p>
        </p:txBody>
      </p:sp>
      <p:sp>
        <p:nvSpPr>
          <p:cNvPr id="10" name="タイトル 1">
            <a:extLst>
              <a:ext uri="{FF2B5EF4-FFF2-40B4-BE49-F238E27FC236}">
                <a16:creationId xmlns:a16="http://schemas.microsoft.com/office/drawing/2014/main" id="{8909EAAF-EF4D-44C9-B7D2-533C8F66CDDB}"/>
              </a:ext>
            </a:extLst>
          </p:cNvPr>
          <p:cNvSpPr>
            <a:spLocks noGrp="1"/>
          </p:cNvSpPr>
          <p:nvPr>
            <p:ph type="title"/>
          </p:nvPr>
        </p:nvSpPr>
        <p:spPr>
          <a:xfrm>
            <a:off x="233265" y="248106"/>
            <a:ext cx="8595942" cy="622745"/>
          </a:xfrm>
        </p:spPr>
        <p:txBody>
          <a:bodyPr>
            <a:normAutofit fontScale="90000"/>
          </a:bodyPr>
          <a:lstStyle/>
          <a:p>
            <a:r>
              <a:rPr lang="en-US" altLang="ja-JP" b="1" dirty="0">
                <a:solidFill>
                  <a:srgbClr val="0070C0"/>
                </a:solidFill>
              </a:rPr>
              <a:t>Result of mass number distributions of FF </a:t>
            </a:r>
            <a:endParaRPr kumimoji="1" lang="ja-JP" altLang="en-US" b="1" dirty="0">
              <a:solidFill>
                <a:srgbClr val="0070C0"/>
              </a:solidFill>
            </a:endParaRPr>
          </a:p>
        </p:txBody>
      </p:sp>
      <p:pic>
        <p:nvPicPr>
          <p:cNvPr id="3" name="図 2">
            <a:extLst>
              <a:ext uri="{FF2B5EF4-FFF2-40B4-BE49-F238E27FC236}">
                <a16:creationId xmlns:a16="http://schemas.microsoft.com/office/drawing/2014/main" id="{82B5B4BF-25CF-4C9F-A083-94DDF60417F7}"/>
              </a:ext>
            </a:extLst>
          </p:cNvPr>
          <p:cNvPicPr>
            <a:picLocks noChangeAspect="1"/>
          </p:cNvPicPr>
          <p:nvPr/>
        </p:nvPicPr>
        <p:blipFill rotWithShape="1">
          <a:blip r:embed="rId3"/>
          <a:srcRect l="6921" t="10649" r="14023" b="6019"/>
          <a:stretch/>
        </p:blipFill>
        <p:spPr>
          <a:xfrm>
            <a:off x="4655357" y="1138481"/>
            <a:ext cx="4052000" cy="3600000"/>
          </a:xfrm>
          <a:prstGeom prst="rect">
            <a:avLst/>
          </a:prstGeom>
        </p:spPr>
      </p:pic>
      <p:pic>
        <p:nvPicPr>
          <p:cNvPr id="5" name="図 4">
            <a:extLst>
              <a:ext uri="{FF2B5EF4-FFF2-40B4-BE49-F238E27FC236}">
                <a16:creationId xmlns:a16="http://schemas.microsoft.com/office/drawing/2014/main" id="{02168AA2-6DE3-43BB-B9BF-53386D4D6A9A}"/>
              </a:ext>
            </a:extLst>
          </p:cNvPr>
          <p:cNvPicPr>
            <a:picLocks noChangeAspect="1"/>
          </p:cNvPicPr>
          <p:nvPr/>
        </p:nvPicPr>
        <p:blipFill rotWithShape="1">
          <a:blip r:embed="rId4"/>
          <a:srcRect l="12431" t="8131" r="25000" b="5218"/>
          <a:stretch/>
        </p:blipFill>
        <p:spPr>
          <a:xfrm>
            <a:off x="233265" y="1138481"/>
            <a:ext cx="4039353" cy="3600000"/>
          </a:xfrm>
          <a:prstGeom prst="rect">
            <a:avLst/>
          </a:prstGeom>
        </p:spPr>
      </p:pic>
      <p:sp>
        <p:nvSpPr>
          <p:cNvPr id="2" name="スライド番号プレースホルダー 1">
            <a:extLst>
              <a:ext uri="{FF2B5EF4-FFF2-40B4-BE49-F238E27FC236}">
                <a16:creationId xmlns:a16="http://schemas.microsoft.com/office/drawing/2014/main" id="{2F3920C6-3D86-4E76-91E0-2526D090DFAC}"/>
              </a:ext>
            </a:extLst>
          </p:cNvPr>
          <p:cNvSpPr>
            <a:spLocks noGrp="1"/>
          </p:cNvSpPr>
          <p:nvPr>
            <p:ph type="sldNum" sz="quarter" idx="12"/>
          </p:nvPr>
        </p:nvSpPr>
        <p:spPr/>
        <p:txBody>
          <a:bodyPr/>
          <a:lstStyle/>
          <a:p>
            <a:fld id="{B060295B-DBF3-4925-A814-558BD383AA08}" type="slidenum">
              <a:rPr kumimoji="1" lang="ja-JP" altLang="en-US" smtClean="0"/>
              <a:t>12</a:t>
            </a:fld>
            <a:endParaRPr kumimoji="1" lang="ja-JP" altLang="en-US"/>
          </a:p>
        </p:txBody>
      </p:sp>
    </p:spTree>
    <p:extLst>
      <p:ext uri="{BB962C8B-B14F-4D97-AF65-F5344CB8AC3E}">
        <p14:creationId xmlns:p14="http://schemas.microsoft.com/office/powerpoint/2010/main" val="4241480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F4309636-8100-495B-A832-2766AE112F70}"/>
              </a:ext>
            </a:extLst>
          </p:cNvPr>
          <p:cNvPicPr>
            <a:picLocks noChangeAspect="1"/>
          </p:cNvPicPr>
          <p:nvPr/>
        </p:nvPicPr>
        <p:blipFill rotWithShape="1">
          <a:blip r:embed="rId3"/>
          <a:srcRect l="2031" t="3595" r="2953" b="2436"/>
          <a:stretch/>
        </p:blipFill>
        <p:spPr>
          <a:xfrm>
            <a:off x="108000" y="1440000"/>
            <a:ext cx="5400000" cy="4656103"/>
          </a:xfrm>
          <a:prstGeom prst="rect">
            <a:avLst/>
          </a:prstGeom>
        </p:spPr>
      </p:pic>
      <p:sp>
        <p:nvSpPr>
          <p:cNvPr id="29" name="コンテンツ プレースホルダー 2">
            <a:extLst>
              <a:ext uri="{FF2B5EF4-FFF2-40B4-BE49-F238E27FC236}">
                <a16:creationId xmlns:a16="http://schemas.microsoft.com/office/drawing/2014/main" id="{96C8F450-8EE5-426D-965C-2FC93D137429}"/>
              </a:ext>
            </a:extLst>
          </p:cNvPr>
          <p:cNvSpPr txBox="1">
            <a:spLocks/>
          </p:cNvSpPr>
          <p:nvPr/>
        </p:nvSpPr>
        <p:spPr>
          <a:xfrm>
            <a:off x="116963" y="6515100"/>
            <a:ext cx="8471114" cy="342899"/>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900" b="0" i="0" u="none" strike="noStrike" baseline="0" dirty="0">
                <a:latin typeface="ＭＳ Ｐゴシック" panose="020B0600070205080204" pitchFamily="50" charset="-128"/>
                <a:ea typeface="ＭＳ Ｐゴシック" panose="020B0600070205080204" pitchFamily="50" charset="-128"/>
              </a:rPr>
              <a:t>[1] Duke, Dana Lynn, ‘Fission Fragment Mass Distributions and Total Kinetic Energy Release of 235-Uranium and 238-Uranium in Neutron-Induced Fission at Intermediate and Fast Neutron Energies’, LA-UR-15-28829, Los Alamos, USA (2015) [2] </a:t>
            </a:r>
            <a:r>
              <a:rPr lang="en-US" altLang="ja-JP" sz="900" b="0" i="0" u="none" strike="noStrike" baseline="0" dirty="0" err="1">
                <a:latin typeface="ＭＳ Ｐゴシック" panose="020B0600070205080204" pitchFamily="50" charset="-128"/>
                <a:ea typeface="ＭＳ Ｐゴシック" panose="020B0600070205080204" pitchFamily="50" charset="-128"/>
              </a:rPr>
              <a:t>P.P.D‘yachenko</a:t>
            </a:r>
            <a:r>
              <a:rPr lang="en-US" altLang="ja-JP" sz="900" b="0" i="0" u="none" strike="noStrike" baseline="0" dirty="0">
                <a:latin typeface="ＭＳ Ｐゴシック" panose="020B0600070205080204" pitchFamily="50" charset="-128"/>
                <a:ea typeface="ＭＳ Ｐゴシック" panose="020B0600070205080204" pitchFamily="50" charset="-128"/>
              </a:rPr>
              <a:t>, J,SNP,8,165 (1969) [3] </a:t>
            </a:r>
            <a:r>
              <a:rPr lang="en-US" altLang="ja-JP" sz="900" b="0" i="0" u="none" strike="noStrike" baseline="0" dirty="0" err="1">
                <a:latin typeface="ＭＳ Ｐゴシック" panose="020B0600070205080204" pitchFamily="50" charset="-128"/>
                <a:ea typeface="ＭＳ Ｐゴシック" panose="020B0600070205080204" pitchFamily="50" charset="-128"/>
              </a:rPr>
              <a:t>S.Zeynalov</a:t>
            </a:r>
            <a:r>
              <a:rPr lang="en-US" altLang="ja-JP" sz="900" b="0" i="0" u="none" strike="noStrike" baseline="0" dirty="0">
                <a:latin typeface="ＭＳ Ｐゴシック" panose="020B0600070205080204" pitchFamily="50" charset="-128"/>
                <a:ea typeface="ＭＳ Ｐゴシック" panose="020B0600070205080204" pitchFamily="50" charset="-128"/>
              </a:rPr>
              <a:t> </a:t>
            </a:r>
            <a:r>
              <a:rPr lang="en-US" altLang="ja-JP" sz="900" b="0" i="1" u="none" strike="noStrike" baseline="0" dirty="0">
                <a:latin typeface="ＭＳ Ｐゴシック" panose="020B0600070205080204" pitchFamily="50" charset="-128"/>
                <a:ea typeface="ＭＳ Ｐゴシック" panose="020B0600070205080204" pitchFamily="50" charset="-128"/>
              </a:rPr>
              <a:t>et al.</a:t>
            </a:r>
            <a:r>
              <a:rPr lang="en-US" altLang="ja-JP" sz="900" b="0" i="0" u="none" strike="noStrike" baseline="0" dirty="0">
                <a:latin typeface="ＭＳ Ｐゴシック" panose="020B0600070205080204" pitchFamily="50" charset="-128"/>
                <a:ea typeface="ＭＳ Ｐゴシック" panose="020B0600070205080204" pitchFamily="50" charset="-128"/>
              </a:rPr>
              <a:t>, S,ISINN-13,351 (2006)</a:t>
            </a:r>
            <a:endParaRPr lang="en-US" altLang="ja-JP" sz="90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E3F88520-9984-5818-FF1F-E59AB30E3C61}"/>
              </a:ext>
            </a:extLst>
          </p:cNvPr>
          <p:cNvSpPr txBox="1"/>
          <p:nvPr/>
        </p:nvSpPr>
        <p:spPr>
          <a:xfrm>
            <a:off x="10795032" y="5323609"/>
            <a:ext cx="2924906" cy="1292662"/>
          </a:xfrm>
          <a:prstGeom prst="rect">
            <a:avLst/>
          </a:prstGeom>
          <a:solidFill>
            <a:schemeClr val="accent1">
              <a:alpha val="20000"/>
            </a:schemeClr>
          </a:solid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その原因は、以前の研究で重い分裂片の変形度の変化であることを突き止めた。</a:t>
            </a:r>
            <a:endPar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a:p>
            <a:pPr>
              <a:defRPr/>
            </a:pPr>
            <a:r>
              <a:rPr kumimoji="1" lang="en-US" altLang="ja-JP"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a:t>
            </a:r>
            <a:r>
              <a:rPr kumimoji="1" lang="en-US" altLang="ja-JP" sz="1200" dirty="0">
                <a:latin typeface="ＭＳ Ｐゴシック" panose="020B0600070205080204" pitchFamily="50" charset="-128"/>
                <a:ea typeface="ＭＳ Ｐゴシック" panose="020B0600070205080204" pitchFamily="50" charset="-128"/>
              </a:rPr>
              <a:t>Kazuya Shimada </a:t>
            </a:r>
            <a:r>
              <a:rPr kumimoji="1" lang="en-US" altLang="ja-JP" sz="1200" i="1" dirty="0">
                <a:latin typeface="ＭＳ Ｐゴシック" panose="020B0600070205080204" pitchFamily="50" charset="-128"/>
                <a:ea typeface="ＭＳ Ｐゴシック" panose="020B0600070205080204" pitchFamily="50" charset="-128"/>
              </a:rPr>
              <a:t>et al</a:t>
            </a:r>
            <a:r>
              <a:rPr kumimoji="1" lang="en-US" altLang="ja-JP" sz="1200" dirty="0">
                <a:latin typeface="ＭＳ Ｐゴシック" panose="020B0600070205080204" pitchFamily="50" charset="-128"/>
                <a:ea typeface="ＭＳ Ｐゴシック" panose="020B0600070205080204" pitchFamily="50" charset="-128"/>
              </a:rPr>
              <a:t>,, Phys. Rev. C, 104, 054609, (2021)</a:t>
            </a:r>
            <a:r>
              <a:rPr kumimoji="1" lang="en-US" altLang="ja-JP" sz="1200" dirty="0">
                <a:solidFill>
                  <a:prstClr val="black"/>
                </a:solidFill>
                <a:latin typeface="ＭＳ Ｐゴシック" panose="020B0600070205080204" pitchFamily="50" charset="-128"/>
                <a:ea typeface="ＭＳ Ｐゴシック" panose="020B0600070205080204" pitchFamily="50" charset="-128"/>
              </a:rPr>
              <a:t> )</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DBBEC67B-34E7-4C94-A21C-449794CDC1F0}"/>
              </a:ext>
            </a:extLst>
          </p:cNvPr>
          <p:cNvSpPr txBox="1"/>
          <p:nvPr/>
        </p:nvSpPr>
        <p:spPr>
          <a:xfrm>
            <a:off x="5508000" y="849079"/>
            <a:ext cx="3458331" cy="5632311"/>
          </a:xfrm>
          <a:prstGeom prst="rect">
            <a:avLst/>
          </a:prstGeom>
          <a:noFill/>
        </p:spPr>
        <p:txBody>
          <a:bodyPr wrap="square" rtlCol="0">
            <a:spAutoFit/>
          </a:bodyPr>
          <a:lstStyle/>
          <a:p>
            <a:pPr marL="182563" lvl="0" indent="-182563">
              <a:buFont typeface="Arial" panose="020B0604020202020204" pitchFamily="34" charset="0"/>
              <a:buChar char="•"/>
              <a:defRPr/>
            </a:pP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Our model can reproduce the decreasing trend of measured &lt;TKE&gt; values very well: there is a discrepancy of less than 0.5 MeV for the 1</a:t>
            </a:r>
            <a:r>
              <a:rPr kumimoji="1" lang="en-US" altLang="ja-JP" b="0" i="0" u="none" strike="noStrike" kern="1200" cap="none" spc="0" normalizeH="0" baseline="3000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st</a:t>
            </a:r>
            <a:r>
              <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 chance region, which is much smaller than scatter of a few MeV present in the experimental data</a:t>
            </a:r>
          </a:p>
          <a:p>
            <a:pPr marL="182563" lvl="0" indent="-182563">
              <a:buFont typeface="Arial" panose="020B0604020202020204" pitchFamily="34" charset="0"/>
              <a:buChar char="•"/>
              <a:defRPr/>
            </a:pPr>
            <a:r>
              <a:rPr kumimoji="1" lang="en-US" altLang="ja-JP" dirty="0" err="1">
                <a:solidFill>
                  <a:prstClr val="black"/>
                </a:solidFill>
                <a:latin typeface="ＭＳ Ｐゴシック" panose="020B0600070205080204" pitchFamily="50" charset="-128"/>
                <a:ea typeface="ＭＳ Ｐゴシック" panose="020B0600070205080204" pitchFamily="50" charset="-128"/>
              </a:rPr>
              <a:t>Multichance</a:t>
            </a:r>
            <a:r>
              <a:rPr kumimoji="1" lang="en-US" altLang="ja-JP" dirty="0">
                <a:solidFill>
                  <a:prstClr val="black"/>
                </a:solidFill>
                <a:latin typeface="ＭＳ Ｐゴシック" panose="020B0600070205080204" pitchFamily="50" charset="-128"/>
                <a:ea typeface="ＭＳ Ｐゴシック" panose="020B0600070205080204" pitchFamily="50" charset="-128"/>
              </a:rPr>
              <a:t> probability was taken from JENDL-4</a:t>
            </a:r>
            <a:endPar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a:p>
            <a:pPr marL="182563" lvl="0" indent="-182563">
              <a:buFont typeface="Arial" panose="020B0604020202020204" pitchFamily="34" charset="0"/>
              <a:buChar char="•"/>
              <a:defRPr/>
            </a:pPr>
            <a:r>
              <a:rPr kumimoji="1" lang="en-US" altLang="ja-JP" dirty="0">
                <a:solidFill>
                  <a:prstClr val="black"/>
                </a:solidFill>
                <a:latin typeface="ＭＳ Ｐゴシック" panose="020B0600070205080204" pitchFamily="50" charset="-128"/>
                <a:ea typeface="ＭＳ Ｐゴシック" panose="020B0600070205080204" pitchFamily="50" charset="-128"/>
              </a:rPr>
              <a:t>Similar agreement was obtained for n+</a:t>
            </a:r>
            <a:r>
              <a:rPr kumimoji="1" lang="en-US" altLang="ja-JP" baseline="30000" dirty="0">
                <a:solidFill>
                  <a:prstClr val="black"/>
                </a:solidFill>
                <a:latin typeface="ＭＳ Ｐゴシック" panose="020B0600070205080204" pitchFamily="50" charset="-128"/>
                <a:ea typeface="ＭＳ Ｐゴシック" panose="020B0600070205080204" pitchFamily="50" charset="-128"/>
              </a:rPr>
              <a:t>239</a:t>
            </a:r>
            <a:r>
              <a:rPr kumimoji="1" lang="en-US" altLang="ja-JP" dirty="0">
                <a:solidFill>
                  <a:prstClr val="black"/>
                </a:solidFill>
                <a:latin typeface="ＭＳ Ｐゴシック" panose="020B0600070205080204" pitchFamily="50" charset="-128"/>
                <a:ea typeface="ＭＳ Ｐゴシック" panose="020B0600070205080204" pitchFamily="50" charset="-128"/>
              </a:rPr>
              <a:t>Pu system</a:t>
            </a:r>
            <a:endParaRPr kumimoji="1" lang="en-US" altLang="ja-JP"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a:p>
            <a:pPr marL="182563" lvl="0" indent="-182563">
              <a:buFont typeface="Arial" panose="020B0604020202020204" pitchFamily="34" charset="0"/>
              <a:buChar char="•"/>
              <a:defRPr/>
            </a:pPr>
            <a:r>
              <a:rPr kumimoji="1" lang="en-US" altLang="ja-JP" dirty="0">
                <a:solidFill>
                  <a:prstClr val="black"/>
                </a:solidFill>
                <a:latin typeface="ＭＳ Ｐゴシック" panose="020B0600070205080204" pitchFamily="50" charset="-128"/>
                <a:ea typeface="ＭＳ Ｐゴシック" panose="020B0600070205080204" pitchFamily="50" charset="-128"/>
              </a:rPr>
              <a:t>Hereafter, we focus on to elucidate the reason why &lt;TKE&gt; for the 1</a:t>
            </a:r>
            <a:r>
              <a:rPr kumimoji="1" lang="en-US" altLang="ja-JP" baseline="30000" dirty="0">
                <a:solidFill>
                  <a:prstClr val="black"/>
                </a:solidFill>
                <a:latin typeface="ＭＳ Ｐゴシック" panose="020B0600070205080204" pitchFamily="50" charset="-128"/>
                <a:ea typeface="ＭＳ Ｐゴシック" panose="020B0600070205080204" pitchFamily="50" charset="-128"/>
              </a:rPr>
              <a:t>st</a:t>
            </a:r>
            <a:r>
              <a:rPr kumimoji="1" lang="en-US" altLang="ja-JP" dirty="0">
                <a:solidFill>
                  <a:prstClr val="black"/>
                </a:solidFill>
                <a:latin typeface="ＭＳ Ｐゴシック" panose="020B0600070205080204" pitchFamily="50" charset="-128"/>
                <a:ea typeface="ＭＳ Ｐゴシック" panose="020B0600070205080204" pitchFamily="50" charset="-128"/>
              </a:rPr>
              <a:t> chance fission decreases, since the result with </a:t>
            </a:r>
            <a:r>
              <a:rPr kumimoji="1" lang="en-US" altLang="ja-JP" dirty="0" err="1">
                <a:solidFill>
                  <a:prstClr val="black"/>
                </a:solidFill>
                <a:latin typeface="ＭＳ Ｐゴシック" panose="020B0600070205080204" pitchFamily="50" charset="-128"/>
                <a:ea typeface="ＭＳ Ｐゴシック" panose="020B0600070205080204" pitchFamily="50" charset="-128"/>
              </a:rPr>
              <a:t>multichance</a:t>
            </a:r>
            <a:r>
              <a:rPr kumimoji="1" lang="en-US" altLang="ja-JP" dirty="0">
                <a:solidFill>
                  <a:prstClr val="black"/>
                </a:solidFill>
                <a:latin typeface="ＭＳ Ｐゴシック" panose="020B0600070205080204" pitchFamily="50" charset="-128"/>
                <a:ea typeface="ＭＳ Ｐゴシック" panose="020B0600070205080204" pitchFamily="50" charset="-128"/>
              </a:rPr>
              <a:t> fission is given by superposing 1</a:t>
            </a:r>
            <a:r>
              <a:rPr kumimoji="1" lang="en-US" altLang="ja-JP" baseline="30000" dirty="0">
                <a:solidFill>
                  <a:prstClr val="black"/>
                </a:solidFill>
                <a:latin typeface="ＭＳ Ｐゴシック" panose="020B0600070205080204" pitchFamily="50" charset="-128"/>
                <a:ea typeface="ＭＳ Ｐゴシック" panose="020B0600070205080204" pitchFamily="50" charset="-128"/>
              </a:rPr>
              <a:t>st</a:t>
            </a:r>
            <a:r>
              <a:rPr kumimoji="1" lang="en-US" altLang="ja-JP" dirty="0">
                <a:solidFill>
                  <a:prstClr val="black"/>
                </a:solidFill>
                <a:latin typeface="ＭＳ Ｐゴシック" panose="020B0600070205080204" pitchFamily="50" charset="-128"/>
                <a:ea typeface="ＭＳ Ｐゴシック" panose="020B0600070205080204" pitchFamily="50" charset="-128"/>
              </a:rPr>
              <a:t> chance data for </a:t>
            </a:r>
            <a:r>
              <a:rPr kumimoji="1" lang="en-US" altLang="ja-JP" dirty="0" err="1">
                <a:solidFill>
                  <a:prstClr val="black"/>
                </a:solidFill>
                <a:latin typeface="ＭＳ Ｐゴシック" panose="020B0600070205080204" pitchFamily="50" charset="-128"/>
                <a:ea typeface="ＭＳ Ｐゴシック" panose="020B0600070205080204" pitchFamily="50" charset="-128"/>
              </a:rPr>
              <a:t>fissioning</a:t>
            </a:r>
            <a:r>
              <a:rPr kumimoji="1" lang="en-US" altLang="ja-JP" dirty="0">
                <a:solidFill>
                  <a:prstClr val="black"/>
                </a:solidFill>
                <a:latin typeface="ＭＳ Ｐゴシック" panose="020B0600070205080204" pitchFamily="50" charset="-128"/>
                <a:ea typeface="ＭＳ Ｐゴシック" panose="020B0600070205080204" pitchFamily="50" charset="-128"/>
              </a:rPr>
              <a:t> nuclei participating in the </a:t>
            </a:r>
            <a:r>
              <a:rPr kumimoji="1" lang="en-US" altLang="ja-JP" dirty="0" err="1">
                <a:solidFill>
                  <a:prstClr val="black"/>
                </a:solidFill>
                <a:latin typeface="ＭＳ Ｐゴシック" panose="020B0600070205080204" pitchFamily="50" charset="-128"/>
                <a:ea typeface="ＭＳ Ｐゴシック" panose="020B0600070205080204" pitchFamily="50" charset="-128"/>
              </a:rPr>
              <a:t>mulcitichance</a:t>
            </a:r>
            <a:r>
              <a:rPr kumimoji="1" lang="en-US" altLang="ja-JP" dirty="0">
                <a:solidFill>
                  <a:prstClr val="black"/>
                </a:solidFill>
                <a:latin typeface="ＭＳ Ｐゴシック" panose="020B0600070205080204" pitchFamily="50" charset="-128"/>
                <a:ea typeface="ＭＳ Ｐゴシック" panose="020B0600070205080204" pitchFamily="50" charset="-128"/>
              </a:rPr>
              <a:t> events</a:t>
            </a:r>
            <a:endParaRPr lang="en-US" altLang="ja-JP" dirty="0">
              <a:latin typeface="ＭＳ Ｐゴシック" panose="020B0600070205080204" pitchFamily="50" charset="-128"/>
              <a:ea typeface="ＭＳ Ｐゴシック" panose="020B0600070205080204" pitchFamily="50" charset="-128"/>
            </a:endParaRPr>
          </a:p>
        </p:txBody>
      </p:sp>
      <p:sp>
        <p:nvSpPr>
          <p:cNvPr id="13" name="タイトル 1">
            <a:extLst>
              <a:ext uri="{FF2B5EF4-FFF2-40B4-BE49-F238E27FC236}">
                <a16:creationId xmlns:a16="http://schemas.microsoft.com/office/drawing/2014/main" id="{188C4142-7EB6-40A7-BF8B-D197E2332AC8}"/>
              </a:ext>
            </a:extLst>
          </p:cNvPr>
          <p:cNvSpPr txBox="1">
            <a:spLocks/>
          </p:cNvSpPr>
          <p:nvPr/>
        </p:nvSpPr>
        <p:spPr>
          <a:xfrm>
            <a:off x="233265" y="226334"/>
            <a:ext cx="8733066" cy="62274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b="1" dirty="0">
                <a:solidFill>
                  <a:srgbClr val="0070C0"/>
                </a:solidFill>
              </a:rPr>
              <a:t>Comparison of calculated and exp. TKE for n+</a:t>
            </a:r>
            <a:r>
              <a:rPr lang="en-US" altLang="ja-JP" sz="2800" b="1" baseline="30000" dirty="0">
                <a:solidFill>
                  <a:srgbClr val="0070C0"/>
                </a:solidFill>
              </a:rPr>
              <a:t>235</a:t>
            </a:r>
            <a:r>
              <a:rPr lang="en-US" altLang="ja-JP" sz="2800" b="1" dirty="0">
                <a:solidFill>
                  <a:srgbClr val="0070C0"/>
                </a:solidFill>
              </a:rPr>
              <a:t>U system</a:t>
            </a:r>
            <a:endParaRPr lang="ja-JP" altLang="en-US" sz="2800" b="1" dirty="0">
              <a:solidFill>
                <a:srgbClr val="0070C0"/>
              </a:solidFill>
            </a:endParaRPr>
          </a:p>
        </p:txBody>
      </p:sp>
      <p:sp>
        <p:nvSpPr>
          <p:cNvPr id="7" name="正方形/長方形 6">
            <a:extLst>
              <a:ext uri="{FF2B5EF4-FFF2-40B4-BE49-F238E27FC236}">
                <a16:creationId xmlns:a16="http://schemas.microsoft.com/office/drawing/2014/main" id="{87EDC9BB-0919-4BE6-9D1F-2C91348A7C2D}"/>
              </a:ext>
            </a:extLst>
          </p:cNvPr>
          <p:cNvSpPr/>
          <p:nvPr/>
        </p:nvSpPr>
        <p:spPr>
          <a:xfrm>
            <a:off x="2664502" y="2214797"/>
            <a:ext cx="1821305" cy="562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317260EA-42D4-4428-837E-14B319D99425}"/>
              </a:ext>
            </a:extLst>
          </p:cNvPr>
          <p:cNvSpPr txBox="1"/>
          <p:nvPr/>
        </p:nvSpPr>
        <p:spPr>
          <a:xfrm>
            <a:off x="2808000" y="2057400"/>
            <a:ext cx="2750695" cy="369332"/>
          </a:xfrm>
          <a:prstGeom prst="rect">
            <a:avLst/>
          </a:prstGeom>
          <a:noFill/>
        </p:spPr>
        <p:txBody>
          <a:bodyPr wrap="square" rtlCol="0">
            <a:spAutoFit/>
          </a:bodyPr>
          <a:lstStyle/>
          <a:p>
            <a:r>
              <a:rPr kumimoji="1" lang="en-US" altLang="ja-JP" dirty="0"/>
              <a:t>With </a:t>
            </a:r>
            <a:r>
              <a:rPr kumimoji="1" lang="en-US" altLang="ja-JP" dirty="0" err="1"/>
              <a:t>multichance</a:t>
            </a:r>
            <a:r>
              <a:rPr kumimoji="1" lang="en-US" altLang="ja-JP" dirty="0"/>
              <a:t> fission</a:t>
            </a:r>
            <a:endParaRPr kumimoji="1" lang="ja-JP" altLang="en-US" dirty="0"/>
          </a:p>
        </p:txBody>
      </p:sp>
      <p:cxnSp>
        <p:nvCxnSpPr>
          <p:cNvPr id="14" name="直線矢印コネクタ 13">
            <a:extLst>
              <a:ext uri="{FF2B5EF4-FFF2-40B4-BE49-F238E27FC236}">
                <a16:creationId xmlns:a16="http://schemas.microsoft.com/office/drawing/2014/main" id="{396DDC73-F51B-4653-A3D8-703BD0C5C061}"/>
              </a:ext>
            </a:extLst>
          </p:cNvPr>
          <p:cNvCxnSpPr>
            <a:cxnSpLocks/>
          </p:cNvCxnSpPr>
          <p:nvPr/>
        </p:nvCxnSpPr>
        <p:spPr>
          <a:xfrm flipH="1">
            <a:off x="3043003" y="2360951"/>
            <a:ext cx="442211" cy="683181"/>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50D081FE-DC0E-4EF6-A3C9-5E6AC0EC3B00}"/>
              </a:ext>
            </a:extLst>
          </p:cNvPr>
          <p:cNvSpPr>
            <a:spLocks noGrp="1"/>
          </p:cNvSpPr>
          <p:nvPr>
            <p:ph type="sldNum" sz="quarter" idx="12"/>
          </p:nvPr>
        </p:nvSpPr>
        <p:spPr/>
        <p:txBody>
          <a:bodyPr/>
          <a:lstStyle/>
          <a:p>
            <a:fld id="{B060295B-DBF3-4925-A814-558BD383AA08}" type="slidenum">
              <a:rPr kumimoji="1" lang="ja-JP" altLang="en-US" smtClean="0"/>
              <a:t>13</a:t>
            </a:fld>
            <a:endParaRPr kumimoji="1" lang="ja-JP" altLang="en-US"/>
          </a:p>
        </p:txBody>
      </p:sp>
      <p:pic>
        <p:nvPicPr>
          <p:cNvPr id="11" name="Picture 2" descr="\begin{align*}&#10;\frac{d \langle TKE \rangle}{dE_n} \approx - 0.2&#10;\end{align*}">
            <a:extLst>
              <a:ext uri="{FF2B5EF4-FFF2-40B4-BE49-F238E27FC236}">
                <a16:creationId xmlns:a16="http://schemas.microsoft.com/office/drawing/2014/main" id="{54B02374-7EF8-4060-BED6-50C3AA076A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0518" y="3744324"/>
            <a:ext cx="1473002" cy="46645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線矢印コネクタ 5">
            <a:extLst>
              <a:ext uri="{FF2B5EF4-FFF2-40B4-BE49-F238E27FC236}">
                <a16:creationId xmlns:a16="http://schemas.microsoft.com/office/drawing/2014/main" id="{895DDBA0-9CEA-4FB5-9E40-4C722C941B96}"/>
              </a:ext>
            </a:extLst>
          </p:cNvPr>
          <p:cNvCxnSpPr>
            <a:cxnSpLocks/>
          </p:cNvCxnSpPr>
          <p:nvPr/>
        </p:nvCxnSpPr>
        <p:spPr>
          <a:xfrm flipV="1">
            <a:off x="2635153" y="3551725"/>
            <a:ext cx="172848" cy="31505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798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図 45" descr="ダイアグラム&#10;&#10;自動的に生成された説明">
            <a:extLst>
              <a:ext uri="{FF2B5EF4-FFF2-40B4-BE49-F238E27FC236}">
                <a16:creationId xmlns:a16="http://schemas.microsoft.com/office/drawing/2014/main" id="{4B9910B4-FAE8-4329-ABB1-242FB8C65EF8}"/>
              </a:ext>
            </a:extLst>
          </p:cNvPr>
          <p:cNvPicPr>
            <a:picLocks noChangeAspect="1"/>
          </p:cNvPicPr>
          <p:nvPr/>
        </p:nvPicPr>
        <p:blipFill rotWithShape="1">
          <a:blip r:embed="rId3">
            <a:extLst>
              <a:ext uri="{28A0092B-C50C-407E-A947-70E740481C1C}">
                <a14:useLocalDpi xmlns:a14="http://schemas.microsoft.com/office/drawing/2010/main" val="0"/>
              </a:ext>
            </a:extLst>
          </a:blip>
          <a:srcRect l="4089" t="7133" r="8746" b="1231"/>
          <a:stretch/>
        </p:blipFill>
        <p:spPr>
          <a:xfrm>
            <a:off x="217918" y="1655159"/>
            <a:ext cx="4320000" cy="340627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33265" y="243525"/>
            <a:ext cx="8282085" cy="622745"/>
          </a:xfrm>
        </p:spPr>
        <p:txBody>
          <a:bodyPr>
            <a:normAutofit fontScale="90000"/>
          </a:bodyPr>
          <a:lstStyle/>
          <a:p>
            <a:r>
              <a:rPr kumimoji="1" lang="en-US" altLang="ja-JP" b="1" dirty="0">
                <a:solidFill>
                  <a:srgbClr val="0070C0"/>
                </a:solidFill>
                <a:latin typeface="ＭＳ Ｐゴシック" panose="020B0600070205080204" pitchFamily="50" charset="-128"/>
                <a:ea typeface="ＭＳ Ｐゴシック" panose="020B0600070205080204" pitchFamily="50" charset="-128"/>
              </a:rPr>
              <a:t>Mode decomposition</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50876B7B-C24C-4498-B44B-87A647E57010}"/>
              </a:ext>
            </a:extLst>
          </p:cNvPr>
          <p:cNvGrpSpPr/>
          <p:nvPr/>
        </p:nvGrpSpPr>
        <p:grpSpPr>
          <a:xfrm>
            <a:off x="4804259" y="2773998"/>
            <a:ext cx="360000" cy="374318"/>
            <a:chOff x="7913192" y="4363564"/>
            <a:chExt cx="360000" cy="360000"/>
          </a:xfrm>
        </p:grpSpPr>
        <p:sp>
          <p:nvSpPr>
            <p:cNvPr id="37" name="楕円 36">
              <a:extLst>
                <a:ext uri="{FF2B5EF4-FFF2-40B4-BE49-F238E27FC236}">
                  <a16:creationId xmlns:a16="http://schemas.microsoft.com/office/drawing/2014/main" id="{66DF3085-C8FA-4D88-90A3-B2E3BAD69EDF}"/>
                </a:ext>
              </a:extLst>
            </p:cNvPr>
            <p:cNvSpPr/>
            <p:nvPr/>
          </p:nvSpPr>
          <p:spPr>
            <a:xfrm>
              <a:off x="7913192" y="4363564"/>
              <a:ext cx="360000" cy="360000"/>
            </a:xfrm>
            <a:prstGeom prst="ellipse">
              <a:avLst/>
            </a:prstGeom>
            <a:solidFill>
              <a:schemeClr val="accent6">
                <a:lumMod val="20000"/>
                <a:lumOff val="80000"/>
              </a:schemeClr>
            </a:solidFill>
            <a:ln w="381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31" name="コンテンツ プレースホルダー 2">
              <a:extLst>
                <a:ext uri="{FF2B5EF4-FFF2-40B4-BE49-F238E27FC236}">
                  <a16:creationId xmlns:a16="http://schemas.microsoft.com/office/drawing/2014/main" id="{25657C11-D1BE-4E97-89F8-157771B9BF0E}"/>
                </a:ext>
              </a:extLst>
            </p:cNvPr>
            <p:cNvSpPr txBox="1">
              <a:spLocks/>
            </p:cNvSpPr>
            <p:nvPr/>
          </p:nvSpPr>
          <p:spPr>
            <a:xfrm>
              <a:off x="7967606" y="4363564"/>
              <a:ext cx="270000" cy="270001"/>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en-US" altLang="ja-JP" sz="2000" dirty="0">
                  <a:latin typeface="ＭＳ Ｐゴシック" panose="020B0600070205080204" pitchFamily="50" charset="-128"/>
                  <a:ea typeface="ＭＳ Ｐゴシック" panose="020B0600070205080204" pitchFamily="50" charset="-128"/>
                </a:rPr>
                <a:t>B</a:t>
              </a:r>
            </a:p>
          </p:txBody>
        </p:sp>
      </p:grpSp>
      <p:grpSp>
        <p:nvGrpSpPr>
          <p:cNvPr id="10" name="グループ化 9">
            <a:extLst>
              <a:ext uri="{FF2B5EF4-FFF2-40B4-BE49-F238E27FC236}">
                <a16:creationId xmlns:a16="http://schemas.microsoft.com/office/drawing/2014/main" id="{9FBAE125-60A6-4C4E-8F60-022389A037D8}"/>
              </a:ext>
            </a:extLst>
          </p:cNvPr>
          <p:cNvGrpSpPr/>
          <p:nvPr/>
        </p:nvGrpSpPr>
        <p:grpSpPr>
          <a:xfrm>
            <a:off x="3198749" y="2163592"/>
            <a:ext cx="360000" cy="400110"/>
            <a:chOff x="6262969" y="3900499"/>
            <a:chExt cx="360000" cy="400110"/>
          </a:xfrm>
        </p:grpSpPr>
        <p:sp>
          <p:nvSpPr>
            <p:cNvPr id="7" name="正方形/長方形 6">
              <a:extLst>
                <a:ext uri="{FF2B5EF4-FFF2-40B4-BE49-F238E27FC236}">
                  <a16:creationId xmlns:a16="http://schemas.microsoft.com/office/drawing/2014/main" id="{CA62B72B-1244-465F-9DD3-5B6A1DFD1EFD}"/>
                </a:ext>
              </a:extLst>
            </p:cNvPr>
            <p:cNvSpPr/>
            <p:nvPr/>
          </p:nvSpPr>
          <p:spPr>
            <a:xfrm>
              <a:off x="6262969" y="3917433"/>
              <a:ext cx="360000" cy="360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EDE16991-7838-4D79-9600-866A480EE22C}"/>
                </a:ext>
              </a:extLst>
            </p:cNvPr>
            <p:cNvSpPr txBox="1"/>
            <p:nvPr/>
          </p:nvSpPr>
          <p:spPr>
            <a:xfrm>
              <a:off x="6316969" y="3900499"/>
              <a:ext cx="252001" cy="400110"/>
            </a:xfrm>
            <a:prstGeom prst="rect">
              <a:avLst/>
            </a:prstGeom>
            <a:no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A</a:t>
              </a:r>
              <a:endParaRPr lang="ja-JP" altLang="en-US" sz="2000" dirty="0">
                <a:latin typeface="ＭＳ Ｐゴシック" panose="020B0600070205080204" pitchFamily="50" charset="-128"/>
                <a:ea typeface="ＭＳ Ｐゴシック" panose="020B0600070205080204" pitchFamily="50" charset="-128"/>
              </a:endParaRPr>
            </a:p>
          </p:txBody>
        </p:sp>
      </p:grpSp>
      <p:sp>
        <p:nvSpPr>
          <p:cNvPr id="99" name="正方形/長方形 98">
            <a:extLst>
              <a:ext uri="{FF2B5EF4-FFF2-40B4-BE49-F238E27FC236}">
                <a16:creationId xmlns:a16="http://schemas.microsoft.com/office/drawing/2014/main" id="{4830402A-D48A-4D07-838C-EA8D55B48F2B}"/>
              </a:ext>
            </a:extLst>
          </p:cNvPr>
          <p:cNvSpPr/>
          <p:nvPr/>
        </p:nvSpPr>
        <p:spPr>
          <a:xfrm>
            <a:off x="2375833" y="1817512"/>
            <a:ext cx="277200" cy="2808000"/>
          </a:xfrm>
          <a:prstGeom prst="rect">
            <a:avLst/>
          </a:prstGeom>
          <a:noFill/>
          <a:ln w="381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FD9ACEF2-7FE8-4280-AFE2-7B481D57AAF8}"/>
              </a:ext>
            </a:extLst>
          </p:cNvPr>
          <p:cNvGrpSpPr/>
          <p:nvPr/>
        </p:nvGrpSpPr>
        <p:grpSpPr>
          <a:xfrm>
            <a:off x="4679494" y="1749190"/>
            <a:ext cx="1980000" cy="374318"/>
            <a:chOff x="4833778" y="1826418"/>
            <a:chExt cx="1980000" cy="360000"/>
          </a:xfrm>
        </p:grpSpPr>
        <p:sp>
          <p:nvSpPr>
            <p:cNvPr id="158" name="楕円 157">
              <a:extLst>
                <a:ext uri="{FF2B5EF4-FFF2-40B4-BE49-F238E27FC236}">
                  <a16:creationId xmlns:a16="http://schemas.microsoft.com/office/drawing/2014/main" id="{27914429-3EAF-4F1C-8851-CC76035759B0}"/>
                </a:ext>
              </a:extLst>
            </p:cNvPr>
            <p:cNvSpPr/>
            <p:nvPr/>
          </p:nvSpPr>
          <p:spPr>
            <a:xfrm>
              <a:off x="4833778" y="1826418"/>
              <a:ext cx="1980000" cy="360000"/>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59" name="テキスト ボックス 158">
              <a:extLst>
                <a:ext uri="{FF2B5EF4-FFF2-40B4-BE49-F238E27FC236}">
                  <a16:creationId xmlns:a16="http://schemas.microsoft.com/office/drawing/2014/main" id="{81624244-C46F-4711-9661-623692910CEF}"/>
                </a:ext>
              </a:extLst>
            </p:cNvPr>
            <p:cNvSpPr txBox="1"/>
            <p:nvPr/>
          </p:nvSpPr>
          <p:spPr>
            <a:xfrm>
              <a:off x="4905778" y="1826418"/>
              <a:ext cx="1836000" cy="360000"/>
            </a:xfrm>
            <a:prstGeom prst="rect">
              <a:avLst/>
            </a:prstGeom>
            <a:noFill/>
          </p:spPr>
          <p:txBody>
            <a:bodyPr wrap="square">
              <a:spAutoFit/>
            </a:bodyPr>
            <a:lstStyle/>
            <a:p>
              <a:pPr algn="ctr"/>
              <a:r>
                <a:rPr lang="en-US" altLang="ja-JP" dirty="0">
                  <a:latin typeface="ＭＳ Ｐゴシック" panose="020B0600070205080204" pitchFamily="50" charset="-128"/>
                  <a:ea typeface="ＭＳ Ｐゴシック" panose="020B0600070205080204" pitchFamily="50" charset="-128"/>
                </a:rPr>
                <a:t>Super-long mode</a:t>
              </a:r>
            </a:p>
          </p:txBody>
        </p:sp>
      </p:grpSp>
      <p:sp>
        <p:nvSpPr>
          <p:cNvPr id="165" name="テキスト ボックス 164">
            <a:extLst>
              <a:ext uri="{FF2B5EF4-FFF2-40B4-BE49-F238E27FC236}">
                <a16:creationId xmlns:a16="http://schemas.microsoft.com/office/drawing/2014/main" id="{1A246500-F162-4314-9DBE-EC0E7F444378}"/>
              </a:ext>
            </a:extLst>
          </p:cNvPr>
          <p:cNvSpPr txBox="1"/>
          <p:nvPr/>
        </p:nvSpPr>
        <p:spPr>
          <a:xfrm>
            <a:off x="690182" y="1740867"/>
            <a:ext cx="1188000" cy="369332"/>
          </a:xfrm>
          <a:prstGeom prst="rect">
            <a:avLst/>
          </a:prstGeom>
          <a:solidFill>
            <a:schemeClr val="bg1"/>
          </a:solid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E</a:t>
            </a:r>
            <a:r>
              <a:rPr kumimoji="1" lang="en-US" altLang="ja-JP" baseline="-25000" dirty="0">
                <a:latin typeface="ＭＳ Ｐゴシック" panose="020B0600070205080204" pitchFamily="50" charset="-128"/>
                <a:ea typeface="ＭＳ Ｐゴシック" panose="020B0600070205080204" pitchFamily="50" charset="-128"/>
              </a:rPr>
              <a:t>x</a:t>
            </a:r>
            <a:r>
              <a:rPr kumimoji="1" lang="en-US" altLang="ja-JP" dirty="0">
                <a:latin typeface="ＭＳ Ｐゴシック" panose="020B0600070205080204" pitchFamily="50" charset="-128"/>
                <a:ea typeface="ＭＳ Ｐゴシック" panose="020B0600070205080204" pitchFamily="50" charset="-128"/>
              </a:rPr>
              <a:t>=10MeV</a:t>
            </a:r>
          </a:p>
        </p:txBody>
      </p:sp>
      <p:sp>
        <p:nvSpPr>
          <p:cNvPr id="167" name="テキスト ボックス 166">
            <a:extLst>
              <a:ext uri="{FF2B5EF4-FFF2-40B4-BE49-F238E27FC236}">
                <a16:creationId xmlns:a16="http://schemas.microsoft.com/office/drawing/2014/main" id="{05606800-D5ED-462B-AA03-AD987BB1E9AA}"/>
              </a:ext>
            </a:extLst>
          </p:cNvPr>
          <p:cNvSpPr txBox="1"/>
          <p:nvPr/>
        </p:nvSpPr>
        <p:spPr>
          <a:xfrm>
            <a:off x="6881943" y="1120398"/>
            <a:ext cx="1836000" cy="369332"/>
          </a:xfrm>
          <a:prstGeom prst="rect">
            <a:avLst/>
          </a:prstGeom>
          <a:noFill/>
        </p:spPr>
        <p:txBody>
          <a:bodyPr wrap="square">
            <a:spAutoFit/>
          </a:bodyPr>
          <a:lstStyle/>
          <a:p>
            <a:r>
              <a:rPr lang="en-US" altLang="ja-JP" dirty="0" err="1">
                <a:latin typeface="ＭＳ Ｐゴシック" panose="020B0600070205080204" pitchFamily="50" charset="-128"/>
                <a:ea typeface="ＭＳ Ｐゴシック" panose="020B0600070205080204" pitchFamily="50" charset="-128"/>
              </a:rPr>
              <a:t>Elipsonds</a:t>
            </a:r>
            <a:endParaRPr lang="en-US" altLang="ja-JP" dirty="0">
              <a:latin typeface="ＭＳ Ｐゴシック" panose="020B0600070205080204" pitchFamily="50" charset="-128"/>
              <a:ea typeface="ＭＳ Ｐゴシック" panose="020B0600070205080204" pitchFamily="50" charset="-128"/>
            </a:endParaRPr>
          </a:p>
        </p:txBody>
      </p:sp>
      <p:sp>
        <p:nvSpPr>
          <p:cNvPr id="168" name="テキスト ボックス 167">
            <a:extLst>
              <a:ext uri="{FF2B5EF4-FFF2-40B4-BE49-F238E27FC236}">
                <a16:creationId xmlns:a16="http://schemas.microsoft.com/office/drawing/2014/main" id="{585718F2-29EF-44BF-B1AB-AA2B9E7A14BB}"/>
              </a:ext>
            </a:extLst>
          </p:cNvPr>
          <p:cNvSpPr txBox="1"/>
          <p:nvPr/>
        </p:nvSpPr>
        <p:spPr>
          <a:xfrm>
            <a:off x="5202319" y="2259355"/>
            <a:ext cx="252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Square</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(A=118±5</a:t>
            </a:r>
            <a:r>
              <a:rPr lang="ja-JP" altLang="en-US" dirty="0">
                <a:latin typeface="ＭＳ Ｐゴシック" panose="020B0600070205080204" pitchFamily="50" charset="-128"/>
                <a:ea typeface="ＭＳ Ｐゴシック" panose="020B0600070205080204" pitchFamily="50" charset="-128"/>
              </a:rPr>
              <a:t>）</a:t>
            </a:r>
          </a:p>
        </p:txBody>
      </p:sp>
      <p:sp>
        <p:nvSpPr>
          <p:cNvPr id="171" name="テキスト ボックス 170">
            <a:extLst>
              <a:ext uri="{FF2B5EF4-FFF2-40B4-BE49-F238E27FC236}">
                <a16:creationId xmlns:a16="http://schemas.microsoft.com/office/drawing/2014/main" id="{6DD48483-F65A-44C2-81FE-F738E17DF1F2}"/>
              </a:ext>
            </a:extLst>
          </p:cNvPr>
          <p:cNvSpPr txBox="1"/>
          <p:nvPr/>
        </p:nvSpPr>
        <p:spPr>
          <a:xfrm>
            <a:off x="5202319" y="2776491"/>
            <a:ext cx="252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Droplet shape</a:t>
            </a:r>
            <a:endParaRPr lang="ja-JP" altLang="en-US" dirty="0"/>
          </a:p>
        </p:txBody>
      </p:sp>
      <p:grpSp>
        <p:nvGrpSpPr>
          <p:cNvPr id="86" name="グループ化 85">
            <a:extLst>
              <a:ext uri="{FF2B5EF4-FFF2-40B4-BE49-F238E27FC236}">
                <a16:creationId xmlns:a16="http://schemas.microsoft.com/office/drawing/2014/main" id="{4C753E00-233B-4CEA-A1E1-B8CBA450704D}"/>
              </a:ext>
            </a:extLst>
          </p:cNvPr>
          <p:cNvGrpSpPr/>
          <p:nvPr/>
        </p:nvGrpSpPr>
        <p:grpSpPr>
          <a:xfrm>
            <a:off x="4804259" y="2236009"/>
            <a:ext cx="360000" cy="416024"/>
            <a:chOff x="6262969" y="3887073"/>
            <a:chExt cx="360000" cy="400110"/>
          </a:xfrm>
        </p:grpSpPr>
        <p:sp>
          <p:nvSpPr>
            <p:cNvPr id="87" name="正方形/長方形 86">
              <a:extLst>
                <a:ext uri="{FF2B5EF4-FFF2-40B4-BE49-F238E27FC236}">
                  <a16:creationId xmlns:a16="http://schemas.microsoft.com/office/drawing/2014/main" id="{FA04702E-C5D6-4E89-94AF-DD93CD68F732}"/>
                </a:ext>
              </a:extLst>
            </p:cNvPr>
            <p:cNvSpPr/>
            <p:nvPr/>
          </p:nvSpPr>
          <p:spPr>
            <a:xfrm>
              <a:off x="6262969" y="3917433"/>
              <a:ext cx="360000" cy="360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テキスト ボックス 93">
              <a:extLst>
                <a:ext uri="{FF2B5EF4-FFF2-40B4-BE49-F238E27FC236}">
                  <a16:creationId xmlns:a16="http://schemas.microsoft.com/office/drawing/2014/main" id="{BBCFD62F-BE90-4989-AFD4-80D0ADC1952E}"/>
                </a:ext>
              </a:extLst>
            </p:cNvPr>
            <p:cNvSpPr txBox="1"/>
            <p:nvPr/>
          </p:nvSpPr>
          <p:spPr>
            <a:xfrm>
              <a:off x="6315891" y="3887073"/>
              <a:ext cx="252001" cy="400110"/>
            </a:xfrm>
            <a:prstGeom prst="rect">
              <a:avLst/>
            </a:prstGeom>
            <a:no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A</a:t>
              </a:r>
              <a:endParaRPr lang="ja-JP" altLang="en-US" sz="2000" dirty="0">
                <a:latin typeface="ＭＳ Ｐゴシック" panose="020B0600070205080204" pitchFamily="50" charset="-128"/>
                <a:ea typeface="ＭＳ Ｐゴシック" panose="020B0600070205080204" pitchFamily="50" charset="-128"/>
              </a:endParaRPr>
            </a:p>
          </p:txBody>
        </p:sp>
      </p:grpSp>
      <p:sp>
        <p:nvSpPr>
          <p:cNvPr id="63" name="矢印: 右 62">
            <a:extLst>
              <a:ext uri="{FF2B5EF4-FFF2-40B4-BE49-F238E27FC236}">
                <a16:creationId xmlns:a16="http://schemas.microsoft.com/office/drawing/2014/main" id="{195C4C0B-EEFF-4B76-9985-6F32F8A78682}"/>
              </a:ext>
            </a:extLst>
          </p:cNvPr>
          <p:cNvSpPr/>
          <p:nvPr/>
        </p:nvSpPr>
        <p:spPr>
          <a:xfrm rot="10800000">
            <a:off x="3117643" y="4022243"/>
            <a:ext cx="408650" cy="216000"/>
          </a:xfrm>
          <a:prstGeom prst="rightArrow">
            <a:avLst>
              <a:gd name="adj1" fmla="val 50000"/>
              <a:gd name="adj2" fmla="val 8799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矢印: 右 94">
            <a:extLst>
              <a:ext uri="{FF2B5EF4-FFF2-40B4-BE49-F238E27FC236}">
                <a16:creationId xmlns:a16="http://schemas.microsoft.com/office/drawing/2014/main" id="{D8C1F741-5CB4-427F-B034-2C2B578F10EC}"/>
              </a:ext>
            </a:extLst>
          </p:cNvPr>
          <p:cNvSpPr/>
          <p:nvPr/>
        </p:nvSpPr>
        <p:spPr>
          <a:xfrm rot="10800000">
            <a:off x="2718060" y="2231329"/>
            <a:ext cx="408650" cy="216000"/>
          </a:xfrm>
          <a:prstGeom prst="rightArrow">
            <a:avLst>
              <a:gd name="adj1" fmla="val 50000"/>
              <a:gd name="adj2" fmla="val 8799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A130DDAE-7BEE-4C6B-9615-03775CF965E4}"/>
                  </a:ext>
                </a:extLst>
              </p:cNvPr>
              <p:cNvSpPr txBox="1"/>
              <p:nvPr/>
            </p:nvSpPr>
            <p:spPr>
              <a:xfrm>
                <a:off x="5115820" y="3471814"/>
                <a:ext cx="3960000" cy="129600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sz="1600" b="0" i="1" smtClean="0">
                          <a:latin typeface="Cambria Math" panose="02040503050406030204" pitchFamily="18" charset="0"/>
                          <a:ea typeface="ＭＳ Ｐゴシック" panose="020B0600070205080204" pitchFamily="50" charset="-128"/>
                        </a:rPr>
                        <m:t>𝑟</m:t>
                      </m:r>
                      <m:d>
                        <m:dPr>
                          <m:ctrlPr>
                            <a:rPr lang="en-US" altLang="ja-JP" sz="1600" b="0" i="1" smtClean="0">
                              <a:latin typeface="Cambria Math" panose="02040503050406030204" pitchFamily="18" charset="0"/>
                              <a:ea typeface="ＭＳ Ｐゴシック" panose="020B0600070205080204" pitchFamily="50" charset="-128"/>
                            </a:rPr>
                          </m:ctrlPr>
                        </m:dPr>
                        <m:e>
                          <m:r>
                            <a:rPr lang="ja-JP" altLang="en-US" sz="1600" b="0" i="1" smtClean="0">
                              <a:latin typeface="Cambria Math" panose="02040503050406030204" pitchFamily="18" charset="0"/>
                              <a:ea typeface="ＭＳ Ｐゴシック" panose="020B0600070205080204" pitchFamily="50" charset="-128"/>
                            </a:rPr>
                            <m:t>𝜙</m:t>
                          </m:r>
                        </m:e>
                      </m:d>
                      <m:r>
                        <a:rPr lang="en-US" altLang="ja-JP" sz="1600" b="0" i="1" smtClean="0">
                          <a:latin typeface="Cambria Math" panose="02040503050406030204" pitchFamily="18" charset="0"/>
                          <a:ea typeface="ＭＳ Ｐゴシック" panose="020B0600070205080204" pitchFamily="50" charset="-128"/>
                        </a:rPr>
                        <m:t>=</m:t>
                      </m:r>
                      <m:f>
                        <m:fPr>
                          <m:ctrlPr>
                            <a:rPr lang="en-US" altLang="ja-JP" sz="1600" b="0" i="1" smtClean="0">
                              <a:latin typeface="Cambria Math" panose="02040503050406030204" pitchFamily="18" charset="0"/>
                              <a:ea typeface="ＭＳ Ｐゴシック" panose="020B0600070205080204" pitchFamily="50" charset="-128"/>
                            </a:rPr>
                          </m:ctrlPr>
                        </m:fPr>
                        <m:num>
                          <m:r>
                            <a:rPr lang="en-US" altLang="ja-JP" sz="1600" b="0" i="1" smtClean="0">
                              <a:latin typeface="Cambria Math" panose="02040503050406030204" pitchFamily="18" charset="0"/>
                              <a:ea typeface="ＭＳ Ｐゴシック" panose="020B0600070205080204" pitchFamily="50" charset="-128"/>
                            </a:rPr>
                            <m:t>1</m:t>
                          </m:r>
                        </m:num>
                        <m:den>
                          <m:rad>
                            <m:radPr>
                              <m:ctrlPr>
                                <a:rPr lang="en-US" altLang="ja-JP" sz="1600" b="0" i="1" smtClean="0">
                                  <a:latin typeface="Cambria Math" panose="02040503050406030204" pitchFamily="18" charset="0"/>
                                  <a:ea typeface="ＭＳ Ｐゴシック" panose="020B0600070205080204" pitchFamily="50" charset="-128"/>
                                </a:rPr>
                              </m:ctrlPr>
                            </m:radPr>
                            <m:deg>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1</m:t>
                                  </m:r>
                                </m:sub>
                              </m:sSub>
                            </m:deg>
                            <m:e>
                              <m:sSup>
                                <m:sSupPr>
                                  <m:ctrlPr>
                                    <a:rPr lang="en-US" altLang="ja-JP" sz="1600" i="1">
                                      <a:latin typeface="Cambria Math" panose="02040503050406030204" pitchFamily="18" charset="0"/>
                                      <a:ea typeface="ＭＳ Ｐゴシック" panose="020B0600070205080204" pitchFamily="50" charset="-128"/>
                                    </a:rPr>
                                  </m:ctrlPr>
                                </m:sSupPr>
                                <m:e>
                                  <m:d>
                                    <m:dPr>
                                      <m:ctrlPr>
                                        <a:rPr lang="en-US" altLang="ja-JP" sz="1600" i="1">
                                          <a:latin typeface="Cambria Math" panose="02040503050406030204" pitchFamily="18" charset="0"/>
                                          <a:ea typeface="ＭＳ Ｐゴシック" panose="020B0600070205080204" pitchFamily="50" charset="-128"/>
                                        </a:rPr>
                                      </m:ctrlPr>
                                    </m:dPr>
                                    <m:e>
                                      <m:d>
                                        <m:dPr>
                                          <m:begChr m:val="|"/>
                                          <m:endChr m:val="|"/>
                                          <m:ctrlPr>
                                            <a:rPr lang="en-US" altLang="ja-JP" sz="1600" i="1">
                                              <a:latin typeface="Cambria Math" panose="02040503050406030204" pitchFamily="18" charset="0"/>
                                              <a:ea typeface="ＭＳ Ｐゴシック" panose="020B0600070205080204" pitchFamily="50" charset="-128"/>
                                            </a:rPr>
                                          </m:ctrlPr>
                                        </m:dPr>
                                        <m:e>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1</m:t>
                                              </m:r>
                                            </m:num>
                                            <m:den>
                                              <m:r>
                                                <a:rPr lang="en-US" altLang="ja-JP" sz="1600" i="1">
                                                  <a:latin typeface="Cambria Math" panose="02040503050406030204" pitchFamily="18" charset="0"/>
                                                  <a:ea typeface="ＭＳ Ｐゴシック" panose="020B0600070205080204" pitchFamily="50" charset="-128"/>
                                                </a:rPr>
                                                <m:t>𝑎</m:t>
                                              </m:r>
                                            </m:den>
                                          </m:f>
                                          <m:func>
                                            <m:funcPr>
                                              <m:ctrlPr>
                                                <a:rPr lang="en-US" altLang="ja-JP" sz="1600" i="1">
                                                  <a:latin typeface="Cambria Math" panose="02040503050406030204" pitchFamily="18" charset="0"/>
                                                  <a:ea typeface="ＭＳ Ｐゴシック" panose="020B0600070205080204" pitchFamily="50" charset="-128"/>
                                                </a:rPr>
                                              </m:ctrlPr>
                                            </m:funcPr>
                                            <m:fName>
                                              <m:r>
                                                <m:rPr>
                                                  <m:sty m:val="p"/>
                                                </m:rPr>
                                                <a:rPr lang="en-US" altLang="ja-JP" sz="1600">
                                                  <a:latin typeface="Cambria Math" panose="02040503050406030204" pitchFamily="18" charset="0"/>
                                                  <a:ea typeface="ＭＳ Ｐゴシック" panose="020B0600070205080204" pitchFamily="50" charset="-128"/>
                                                </a:rPr>
                                                <m:t>cos</m:t>
                                              </m:r>
                                            </m:fName>
                                            <m:e>
                                              <m:d>
                                                <m:dPr>
                                                  <m:ctrlPr>
                                                    <a:rPr lang="en-US" altLang="ja-JP" sz="1600" i="1">
                                                      <a:latin typeface="Cambria Math" panose="02040503050406030204" pitchFamily="18" charset="0"/>
                                                      <a:ea typeface="ＭＳ Ｐゴシック" panose="020B0600070205080204" pitchFamily="50" charset="-128"/>
                                                    </a:rPr>
                                                  </m:ctrlPr>
                                                </m:dPr>
                                                <m:e>
                                                  <m:r>
                                                    <a:rPr lang="ja-JP" altLang="en-US" sz="1600" i="1">
                                                      <a:latin typeface="Cambria Math" panose="02040503050406030204" pitchFamily="18" charset="0"/>
                                                      <a:ea typeface="ＭＳ Ｐゴシック" panose="020B0600070205080204" pitchFamily="50" charset="-128"/>
                                                    </a:rPr>
                                                    <m:t>𝜙</m:t>
                                                  </m:r>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𝑚</m:t>
                                                      </m:r>
                                                    </m:num>
                                                    <m:den>
                                                      <m:r>
                                                        <a:rPr lang="en-US" altLang="ja-JP" sz="1600" i="1">
                                                          <a:latin typeface="Cambria Math" panose="02040503050406030204" pitchFamily="18" charset="0"/>
                                                          <a:ea typeface="ＭＳ Ｐゴシック" panose="020B0600070205080204" pitchFamily="50" charset="-128"/>
                                                        </a:rPr>
                                                        <m:t>4</m:t>
                                                      </m:r>
                                                    </m:den>
                                                  </m:f>
                                                </m:e>
                                              </m:d>
                                            </m:e>
                                          </m:func>
                                        </m:e>
                                      </m:d>
                                    </m:e>
                                  </m:d>
                                </m:e>
                                <m:sup>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2</m:t>
                                      </m:r>
                                    </m:sub>
                                  </m:sSub>
                                </m:sup>
                              </m:sSup>
                              <m:r>
                                <a:rPr lang="en-US" altLang="ja-JP" sz="1600" i="1">
                                  <a:latin typeface="Cambria Math" panose="02040503050406030204" pitchFamily="18" charset="0"/>
                                  <a:ea typeface="ＭＳ Ｐゴシック" panose="020B0600070205080204" pitchFamily="50" charset="-128"/>
                                </a:rPr>
                                <m:t>+</m:t>
                              </m:r>
                              <m:sSup>
                                <m:sSupPr>
                                  <m:ctrlPr>
                                    <a:rPr lang="en-US" altLang="ja-JP" sz="1600" i="1">
                                      <a:latin typeface="Cambria Math" panose="02040503050406030204" pitchFamily="18" charset="0"/>
                                      <a:ea typeface="ＭＳ Ｐゴシック" panose="020B0600070205080204" pitchFamily="50" charset="-128"/>
                                    </a:rPr>
                                  </m:ctrlPr>
                                </m:sSupPr>
                                <m:e>
                                  <m:d>
                                    <m:dPr>
                                      <m:ctrlPr>
                                        <a:rPr lang="en-US" altLang="ja-JP" sz="1600" i="1">
                                          <a:latin typeface="Cambria Math" panose="02040503050406030204" pitchFamily="18" charset="0"/>
                                          <a:ea typeface="ＭＳ Ｐゴシック" panose="020B0600070205080204" pitchFamily="50" charset="-128"/>
                                        </a:rPr>
                                      </m:ctrlPr>
                                    </m:dPr>
                                    <m:e>
                                      <m:d>
                                        <m:dPr>
                                          <m:begChr m:val="|"/>
                                          <m:endChr m:val="|"/>
                                          <m:ctrlPr>
                                            <a:rPr lang="en-US" altLang="ja-JP" sz="1600" i="1">
                                              <a:latin typeface="Cambria Math" panose="02040503050406030204" pitchFamily="18" charset="0"/>
                                              <a:ea typeface="ＭＳ Ｐゴシック" panose="020B0600070205080204" pitchFamily="50" charset="-128"/>
                                            </a:rPr>
                                          </m:ctrlPr>
                                        </m:dPr>
                                        <m:e>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1</m:t>
                                              </m:r>
                                            </m:num>
                                            <m:den>
                                              <m:r>
                                                <a:rPr lang="en-US" altLang="ja-JP" sz="1600" i="1">
                                                  <a:latin typeface="Cambria Math" panose="02040503050406030204" pitchFamily="18" charset="0"/>
                                                  <a:ea typeface="ＭＳ Ｐゴシック" panose="020B0600070205080204" pitchFamily="50" charset="-128"/>
                                                </a:rPr>
                                                <m:t>𝑏</m:t>
                                              </m:r>
                                            </m:den>
                                          </m:f>
                                          <m:func>
                                            <m:funcPr>
                                              <m:ctrlPr>
                                                <a:rPr lang="en-US" altLang="ja-JP" sz="1600" i="1">
                                                  <a:latin typeface="Cambria Math" panose="02040503050406030204" pitchFamily="18" charset="0"/>
                                                  <a:ea typeface="ＭＳ Ｐゴシック" panose="020B0600070205080204" pitchFamily="50" charset="-128"/>
                                                </a:rPr>
                                              </m:ctrlPr>
                                            </m:funcPr>
                                            <m:fName>
                                              <m:r>
                                                <m:rPr>
                                                  <m:sty m:val="p"/>
                                                </m:rPr>
                                                <a:rPr lang="en-US" altLang="ja-JP" sz="1600">
                                                  <a:latin typeface="Cambria Math" panose="02040503050406030204" pitchFamily="18" charset="0"/>
                                                  <a:ea typeface="ＭＳ Ｐゴシック" panose="020B0600070205080204" pitchFamily="50" charset="-128"/>
                                                </a:rPr>
                                                <m:t>sin</m:t>
                                              </m:r>
                                            </m:fName>
                                            <m:e>
                                              <m:d>
                                                <m:dPr>
                                                  <m:ctrlPr>
                                                    <a:rPr lang="en-US" altLang="ja-JP" sz="1600" i="1">
                                                      <a:latin typeface="Cambria Math" panose="02040503050406030204" pitchFamily="18" charset="0"/>
                                                      <a:ea typeface="ＭＳ Ｐゴシック" panose="020B0600070205080204" pitchFamily="50" charset="-128"/>
                                                    </a:rPr>
                                                  </m:ctrlPr>
                                                </m:dPr>
                                                <m:e>
                                                  <m:r>
                                                    <a:rPr lang="ja-JP" altLang="en-US" sz="1600" i="1">
                                                      <a:latin typeface="Cambria Math" panose="02040503050406030204" pitchFamily="18" charset="0"/>
                                                      <a:ea typeface="ＭＳ Ｐゴシック" panose="020B0600070205080204" pitchFamily="50" charset="-128"/>
                                                    </a:rPr>
                                                    <m:t>𝜙</m:t>
                                                  </m:r>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𝑚</m:t>
                                                      </m:r>
                                                    </m:num>
                                                    <m:den>
                                                      <m:r>
                                                        <a:rPr lang="en-US" altLang="ja-JP" sz="1600" i="1">
                                                          <a:latin typeface="Cambria Math" panose="02040503050406030204" pitchFamily="18" charset="0"/>
                                                          <a:ea typeface="ＭＳ Ｐゴシック" panose="020B0600070205080204" pitchFamily="50" charset="-128"/>
                                                        </a:rPr>
                                                        <m:t>4</m:t>
                                                      </m:r>
                                                    </m:den>
                                                  </m:f>
                                                </m:e>
                                              </m:d>
                                            </m:e>
                                          </m:func>
                                        </m:e>
                                      </m:d>
                                    </m:e>
                                  </m:d>
                                </m:e>
                                <m:sup>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3</m:t>
                                      </m:r>
                                    </m:sub>
                                  </m:sSub>
                                </m:sup>
                              </m:sSup>
                            </m:e>
                          </m:rad>
                        </m:den>
                      </m:f>
                    </m:oMath>
                  </m:oMathPara>
                </a14:m>
                <a:endParaRPr lang="ja-JP" altLang="en-US" sz="1600" dirty="0"/>
              </a:p>
            </p:txBody>
          </p:sp>
        </mc:Choice>
        <mc:Fallback xmlns="">
          <p:sp>
            <p:nvSpPr>
              <p:cNvPr id="30" name="テキスト ボックス 29">
                <a:extLst>
                  <a:ext uri="{FF2B5EF4-FFF2-40B4-BE49-F238E27FC236}">
                    <a16:creationId xmlns:a16="http://schemas.microsoft.com/office/drawing/2014/main" id="{A130DDAE-7BEE-4C6B-9615-03775CF965E4}"/>
                  </a:ext>
                </a:extLst>
              </p:cNvPr>
              <p:cNvSpPr txBox="1">
                <a:spLocks noRot="1" noChangeAspect="1" noMove="1" noResize="1" noEditPoints="1" noAdjustHandles="1" noChangeArrowheads="1" noChangeShapeType="1" noTextEdit="1"/>
              </p:cNvSpPr>
              <p:nvPr/>
            </p:nvSpPr>
            <p:spPr>
              <a:xfrm>
                <a:off x="5115820" y="3471814"/>
                <a:ext cx="3960000" cy="1296000"/>
              </a:xfrm>
              <a:prstGeom prst="rect">
                <a:avLst/>
              </a:prstGeom>
              <a:blipFill>
                <a:blip r:embed="rId4"/>
                <a:stretch>
                  <a:fillRect/>
                </a:stretch>
              </a:blipFill>
            </p:spPr>
            <p:txBody>
              <a:bodyPr/>
              <a:lstStyle/>
              <a:p>
                <a:r>
                  <a:rPr lang="ja-JP" altLang="en-US">
                    <a:noFill/>
                  </a:rPr>
                  <a:t> </a:t>
                </a:r>
              </a:p>
            </p:txBody>
          </p:sp>
        </mc:Fallback>
      </mc:AlternateContent>
      <p:sp>
        <p:nvSpPr>
          <p:cNvPr id="33" name="テキスト ボックス 32">
            <a:extLst>
              <a:ext uri="{FF2B5EF4-FFF2-40B4-BE49-F238E27FC236}">
                <a16:creationId xmlns:a16="http://schemas.microsoft.com/office/drawing/2014/main" id="{11406920-8D24-4122-86B6-5C2A73C944D1}"/>
              </a:ext>
            </a:extLst>
          </p:cNvPr>
          <p:cNvSpPr txBox="1"/>
          <p:nvPr/>
        </p:nvSpPr>
        <p:spPr>
          <a:xfrm>
            <a:off x="1285557" y="5292576"/>
            <a:ext cx="6004243" cy="369332"/>
          </a:xfrm>
          <a:prstGeom prst="rect">
            <a:avLst/>
          </a:prstGeom>
          <a:noFill/>
        </p:spPr>
        <p:txBody>
          <a:bodyPr wrap="square">
            <a:spAutoFit/>
          </a:bodyPr>
          <a:lstStyle/>
          <a:p>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We adopt the Droplet shape for the symmetric component </a:t>
            </a:r>
          </a:p>
        </p:txBody>
      </p:sp>
      <p:sp>
        <p:nvSpPr>
          <p:cNvPr id="34" name="テキスト ボックス 33">
            <a:extLst>
              <a:ext uri="{FF2B5EF4-FFF2-40B4-BE49-F238E27FC236}">
                <a16:creationId xmlns:a16="http://schemas.microsoft.com/office/drawing/2014/main" id="{50B8D6B5-B290-4DCD-85C5-AB82C688E5CC}"/>
              </a:ext>
            </a:extLst>
          </p:cNvPr>
          <p:cNvSpPr txBox="1"/>
          <p:nvPr/>
        </p:nvSpPr>
        <p:spPr>
          <a:xfrm>
            <a:off x="8617058" y="2766069"/>
            <a:ext cx="347132" cy="261610"/>
          </a:xfrm>
          <a:prstGeom prst="rect">
            <a:avLst/>
          </a:prstGeom>
          <a:noFill/>
        </p:spPr>
        <p:txBody>
          <a:bodyPr wrap="square">
            <a:spAutoFit/>
          </a:bodyPr>
          <a:lstStyle/>
          <a:p>
            <a:pPr algn="ctr"/>
            <a:r>
              <a:rPr lang="en-US" altLang="ja-JP" sz="1100" dirty="0">
                <a:latin typeface="Tiimes New Roman"/>
              </a:rPr>
              <a:t>[*]</a:t>
            </a:r>
          </a:p>
        </p:txBody>
      </p:sp>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89865B47-A16D-47FD-9D61-D067F0AA6A91}"/>
                  </a:ext>
                </a:extLst>
              </p:cNvPr>
              <p:cNvSpPr txBox="1"/>
              <p:nvPr/>
            </p:nvSpPr>
            <p:spPr>
              <a:xfrm>
                <a:off x="5448631" y="4815707"/>
                <a:ext cx="3060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smtClean="0">
                              <a:latin typeface="Cambria Math" panose="02040503050406030204" pitchFamily="18" charset="0"/>
                              <a:ea typeface="ＭＳ Ｐゴシック" panose="020B0600070205080204" pitchFamily="50" charset="-128"/>
                            </a:rPr>
                          </m:ctrlPr>
                        </m:sSubPr>
                        <m:e>
                          <m:r>
                            <a:rPr lang="en-US" altLang="ja-JP" b="0" i="1" dirty="0" smtClean="0">
                              <a:latin typeface="Cambria Math" panose="02040503050406030204" pitchFamily="18" charset="0"/>
                              <a:ea typeface="ＭＳ Ｐゴシック" panose="020B0600070205080204" pitchFamily="50" charset="-128"/>
                            </a:rPr>
                            <m:t>𝑛</m:t>
                          </m:r>
                        </m:e>
                        <m:sub>
                          <m:r>
                            <a:rPr lang="en-US" altLang="ja-JP" b="0" i="1" dirty="0" smtClean="0">
                              <a:latin typeface="Cambria Math" panose="02040503050406030204" pitchFamily="18" charset="0"/>
                              <a:ea typeface="ＭＳ Ｐゴシック" panose="020B0600070205080204" pitchFamily="50" charset="-128"/>
                            </a:rPr>
                            <m:t>1</m:t>
                          </m:r>
                        </m:sub>
                      </m:sSub>
                      <m:r>
                        <a:rPr lang="en-US" altLang="ja-JP" b="0" i="1" dirty="0" smtClean="0">
                          <a:latin typeface="Cambria Math" panose="02040503050406030204" pitchFamily="18" charset="0"/>
                          <a:ea typeface="ＭＳ Ｐゴシック" panose="020B0600070205080204" pitchFamily="50" charset="-128"/>
                        </a:rPr>
                        <m:t>=0.25,</m:t>
                      </m:r>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𝑛</m:t>
                          </m:r>
                        </m:e>
                        <m:sub>
                          <m:r>
                            <a:rPr lang="en-US" altLang="ja-JP" b="0" i="1" dirty="0" smtClean="0">
                              <a:latin typeface="Cambria Math" panose="02040503050406030204" pitchFamily="18" charset="0"/>
                              <a:ea typeface="ＭＳ Ｐゴシック" panose="020B0600070205080204" pitchFamily="50" charset="-128"/>
                            </a:rPr>
                            <m:t>2</m:t>
                          </m:r>
                        </m:sub>
                      </m:sSub>
                      <m:r>
                        <a:rPr lang="en-US" altLang="ja-JP" i="1" dirty="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𝑛</m:t>
                          </m:r>
                        </m:e>
                        <m:sub>
                          <m:r>
                            <a:rPr lang="en-US" altLang="ja-JP" b="0" i="1" dirty="0" smtClean="0">
                              <a:latin typeface="Cambria Math" panose="02040503050406030204" pitchFamily="18" charset="0"/>
                              <a:ea typeface="ＭＳ Ｐゴシック" panose="020B0600070205080204" pitchFamily="50" charset="-128"/>
                            </a:rPr>
                            <m:t>3</m:t>
                          </m:r>
                        </m:sub>
                      </m:sSub>
                      <m:r>
                        <a:rPr lang="en-US" altLang="ja-JP" i="1" dirty="0">
                          <a:latin typeface="Cambria Math" panose="02040503050406030204" pitchFamily="18" charset="0"/>
                          <a:ea typeface="ＭＳ Ｐゴシック" panose="020B0600070205080204" pitchFamily="50" charset="-128"/>
                        </a:rPr>
                        <m:t>=</m:t>
                      </m:r>
                      <m:r>
                        <a:rPr lang="en-US" altLang="ja-JP" b="0" i="1" dirty="0" smtClean="0">
                          <a:latin typeface="Cambria Math" panose="02040503050406030204" pitchFamily="18" charset="0"/>
                          <a:ea typeface="ＭＳ Ｐゴシック" panose="020B0600070205080204" pitchFamily="50" charset="-128"/>
                        </a:rPr>
                        <m:t>0.35</m:t>
                      </m:r>
                      <m:r>
                        <a:rPr lang="en-US" altLang="ja-JP" i="1" dirty="0">
                          <a:latin typeface="Cambria Math" panose="02040503050406030204" pitchFamily="18" charset="0"/>
                          <a:ea typeface="ＭＳ Ｐゴシック" panose="020B0600070205080204" pitchFamily="50" charset="-128"/>
                        </a:rPr>
                        <m:t> </m:t>
                      </m:r>
                      <m:r>
                        <a:rPr lang="en-US" altLang="ja-JP" b="0" i="1" dirty="0" smtClean="0">
                          <a:latin typeface="Cambria Math" panose="02040503050406030204" pitchFamily="18" charset="0"/>
                          <a:ea typeface="ＭＳ Ｐゴシック" panose="020B0600070205080204" pitchFamily="50" charset="-128"/>
                        </a:rPr>
                        <m:t>)</m:t>
                      </m:r>
                    </m:oMath>
                  </m:oMathPara>
                </a14:m>
                <a:endParaRPr lang="ja-JP" altLang="en-US" dirty="0"/>
              </a:p>
            </p:txBody>
          </p:sp>
        </mc:Choice>
        <mc:Fallback xmlns="">
          <p:sp>
            <p:nvSpPr>
              <p:cNvPr id="38" name="テキスト ボックス 37">
                <a:extLst>
                  <a:ext uri="{FF2B5EF4-FFF2-40B4-BE49-F238E27FC236}">
                    <a16:creationId xmlns:a16="http://schemas.microsoft.com/office/drawing/2014/main" id="{89865B47-A16D-47FD-9D61-D067F0AA6A91}"/>
                  </a:ext>
                </a:extLst>
              </p:cNvPr>
              <p:cNvSpPr txBox="1">
                <a:spLocks noRot="1" noChangeAspect="1" noMove="1" noResize="1" noEditPoints="1" noAdjustHandles="1" noChangeArrowheads="1" noChangeShapeType="1" noTextEdit="1"/>
              </p:cNvSpPr>
              <p:nvPr/>
            </p:nvSpPr>
            <p:spPr>
              <a:xfrm>
                <a:off x="5448631" y="4815707"/>
                <a:ext cx="3060000" cy="369332"/>
              </a:xfrm>
              <a:prstGeom prst="rect">
                <a:avLst/>
              </a:prstGeom>
              <a:blipFill>
                <a:blip r:embed="rId5"/>
                <a:stretch>
                  <a:fillRect b="-11475"/>
                </a:stretch>
              </a:blipFill>
            </p:spPr>
            <p:txBody>
              <a:bodyPr/>
              <a:lstStyle/>
              <a:p>
                <a:r>
                  <a:rPr lang="ja-JP" altLang="en-US">
                    <a:noFill/>
                  </a:rPr>
                  <a:t> </a:t>
                </a:r>
              </a:p>
            </p:txBody>
          </p:sp>
        </mc:Fallback>
      </mc:AlternateContent>
      <p:grpSp>
        <p:nvGrpSpPr>
          <p:cNvPr id="4" name="グループ化 3">
            <a:extLst>
              <a:ext uri="{FF2B5EF4-FFF2-40B4-BE49-F238E27FC236}">
                <a16:creationId xmlns:a16="http://schemas.microsoft.com/office/drawing/2014/main" id="{5967EDC5-5BC7-42EA-A461-30C762788B9F}"/>
              </a:ext>
            </a:extLst>
          </p:cNvPr>
          <p:cNvGrpSpPr/>
          <p:nvPr/>
        </p:nvGrpSpPr>
        <p:grpSpPr>
          <a:xfrm>
            <a:off x="4679494" y="1136076"/>
            <a:ext cx="1980000" cy="374318"/>
            <a:chOff x="4767793" y="1144527"/>
            <a:chExt cx="1980000" cy="360000"/>
          </a:xfrm>
        </p:grpSpPr>
        <p:sp>
          <p:nvSpPr>
            <p:cNvPr id="48" name="楕円 47">
              <a:extLst>
                <a:ext uri="{FF2B5EF4-FFF2-40B4-BE49-F238E27FC236}">
                  <a16:creationId xmlns:a16="http://schemas.microsoft.com/office/drawing/2014/main" id="{D4CCE7B8-23C4-45D1-B3B5-B381CE075016}"/>
                </a:ext>
              </a:extLst>
            </p:cNvPr>
            <p:cNvSpPr/>
            <p:nvPr/>
          </p:nvSpPr>
          <p:spPr>
            <a:xfrm>
              <a:off x="4767793" y="1144527"/>
              <a:ext cx="1980000" cy="360000"/>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49" name="テキスト ボックス 48">
              <a:extLst>
                <a:ext uri="{FF2B5EF4-FFF2-40B4-BE49-F238E27FC236}">
                  <a16:creationId xmlns:a16="http://schemas.microsoft.com/office/drawing/2014/main" id="{0BD41201-DE47-42FE-9B7D-C365F229BDA6}"/>
                </a:ext>
              </a:extLst>
            </p:cNvPr>
            <p:cNvSpPr txBox="1"/>
            <p:nvPr/>
          </p:nvSpPr>
          <p:spPr>
            <a:xfrm>
              <a:off x="4839793" y="1144527"/>
              <a:ext cx="1836000" cy="360000"/>
            </a:xfrm>
            <a:prstGeom prst="rect">
              <a:avLst/>
            </a:prstGeom>
            <a:noFill/>
          </p:spPr>
          <p:txBody>
            <a:bodyPr wrap="square">
              <a:spAutoFit/>
            </a:bodyPr>
            <a:lstStyle/>
            <a:p>
              <a:pPr algn="ctr"/>
              <a:r>
                <a:rPr lang="en-US" altLang="ja-JP" dirty="0" err="1">
                  <a:latin typeface="ＭＳ Ｐゴシック" panose="020B0600070205080204" pitchFamily="50" charset="-128"/>
                  <a:ea typeface="ＭＳ Ｐゴシック" panose="020B0600070205080204" pitchFamily="50" charset="-128"/>
                </a:rPr>
                <a:t>Standerd</a:t>
              </a:r>
              <a:r>
                <a:rPr lang="en-US" altLang="ja-JP" dirty="0">
                  <a:latin typeface="ＭＳ Ｐゴシック" panose="020B0600070205080204" pitchFamily="50" charset="-128"/>
                  <a:ea typeface="ＭＳ Ｐゴシック" panose="020B0600070205080204" pitchFamily="50" charset="-128"/>
                </a:rPr>
                <a:t> mode</a:t>
              </a:r>
            </a:p>
          </p:txBody>
        </p:sp>
      </p:grpSp>
      <p:grpSp>
        <p:nvGrpSpPr>
          <p:cNvPr id="50" name="グループ化 49">
            <a:extLst>
              <a:ext uri="{FF2B5EF4-FFF2-40B4-BE49-F238E27FC236}">
                <a16:creationId xmlns:a16="http://schemas.microsoft.com/office/drawing/2014/main" id="{61E3893A-D643-41D2-95AD-53456B95532A}"/>
              </a:ext>
            </a:extLst>
          </p:cNvPr>
          <p:cNvGrpSpPr/>
          <p:nvPr/>
        </p:nvGrpSpPr>
        <p:grpSpPr>
          <a:xfrm>
            <a:off x="3577564" y="3943958"/>
            <a:ext cx="360000" cy="360000"/>
            <a:chOff x="7913192" y="4363564"/>
            <a:chExt cx="360000" cy="360000"/>
          </a:xfrm>
        </p:grpSpPr>
        <p:sp>
          <p:nvSpPr>
            <p:cNvPr id="51" name="楕円 50">
              <a:extLst>
                <a:ext uri="{FF2B5EF4-FFF2-40B4-BE49-F238E27FC236}">
                  <a16:creationId xmlns:a16="http://schemas.microsoft.com/office/drawing/2014/main" id="{AB4A2F60-4FC0-4B04-B0B2-7BA6917B0D82}"/>
                </a:ext>
              </a:extLst>
            </p:cNvPr>
            <p:cNvSpPr/>
            <p:nvPr/>
          </p:nvSpPr>
          <p:spPr>
            <a:xfrm>
              <a:off x="7913192" y="4363564"/>
              <a:ext cx="360000" cy="360000"/>
            </a:xfrm>
            <a:prstGeom prst="ellipse">
              <a:avLst/>
            </a:prstGeom>
            <a:solidFill>
              <a:schemeClr val="accent6">
                <a:lumMod val="20000"/>
                <a:lumOff val="80000"/>
              </a:schemeClr>
            </a:solidFill>
            <a:ln w="381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52" name="コンテンツ プレースホルダー 2">
              <a:extLst>
                <a:ext uri="{FF2B5EF4-FFF2-40B4-BE49-F238E27FC236}">
                  <a16:creationId xmlns:a16="http://schemas.microsoft.com/office/drawing/2014/main" id="{D9C763F2-071E-4316-9204-4E69670246A5}"/>
                </a:ext>
              </a:extLst>
            </p:cNvPr>
            <p:cNvSpPr txBox="1">
              <a:spLocks/>
            </p:cNvSpPr>
            <p:nvPr/>
          </p:nvSpPr>
          <p:spPr>
            <a:xfrm>
              <a:off x="7967606" y="4363564"/>
              <a:ext cx="270000" cy="270001"/>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en-US" altLang="ja-JP" sz="2000" dirty="0">
                  <a:latin typeface="ＭＳ Ｐゴシック" panose="020B0600070205080204" pitchFamily="50" charset="-128"/>
                  <a:ea typeface="ＭＳ Ｐゴシック" panose="020B0600070205080204" pitchFamily="50" charset="-128"/>
                </a:rPr>
                <a:t>B</a:t>
              </a:r>
            </a:p>
          </p:txBody>
        </p:sp>
      </p:grpSp>
      <p:sp>
        <p:nvSpPr>
          <p:cNvPr id="47" name="正方形/長方形 46">
            <a:extLst>
              <a:ext uri="{FF2B5EF4-FFF2-40B4-BE49-F238E27FC236}">
                <a16:creationId xmlns:a16="http://schemas.microsoft.com/office/drawing/2014/main" id="{299EEEF6-D0B8-4B4D-A9E4-0AAC2E75186B}"/>
              </a:ext>
            </a:extLst>
          </p:cNvPr>
          <p:cNvSpPr/>
          <p:nvPr/>
        </p:nvSpPr>
        <p:spPr>
          <a:xfrm>
            <a:off x="82642" y="6606299"/>
            <a:ext cx="8107799" cy="246221"/>
          </a:xfrm>
          <a:prstGeom prst="rect">
            <a:avLst/>
          </a:prstGeom>
        </p:spPr>
        <p:txBody>
          <a:bodyPr wrap="square">
            <a:spAutoFit/>
          </a:bodyPr>
          <a:lstStyle/>
          <a:p>
            <a:r>
              <a:rPr lang="en-US" altLang="ja-JP" sz="1000" dirty="0">
                <a:latin typeface="Times-Roman"/>
              </a:rPr>
              <a:t>[*] JOHAN GIELIS,</a:t>
            </a:r>
            <a:r>
              <a:rPr lang="en-US" altLang="ja-JP" sz="1000" i="1" dirty="0">
                <a:latin typeface="Times-Italic"/>
              </a:rPr>
              <a:t> </a:t>
            </a:r>
            <a:r>
              <a:rPr lang="en-US" altLang="ja-JP" sz="1000" dirty="0">
                <a:latin typeface="Times-Roman"/>
              </a:rPr>
              <a:t>American Journal of Botany, 90(3), 333-338 (2003)</a:t>
            </a:r>
            <a:endParaRPr lang="ja-JP" altLang="en-US" sz="1400" dirty="0"/>
          </a:p>
        </p:txBody>
      </p:sp>
      <p:pic>
        <p:nvPicPr>
          <p:cNvPr id="6" name="図 5">
            <a:extLst>
              <a:ext uri="{FF2B5EF4-FFF2-40B4-BE49-F238E27FC236}">
                <a16:creationId xmlns:a16="http://schemas.microsoft.com/office/drawing/2014/main" id="{5F83E1FE-DE41-48D5-92D9-E9A121753CA9}"/>
              </a:ext>
            </a:extLst>
          </p:cNvPr>
          <p:cNvPicPr>
            <a:picLocks noChangeAspect="1"/>
          </p:cNvPicPr>
          <p:nvPr/>
        </p:nvPicPr>
        <p:blipFill rotWithShape="1">
          <a:blip r:embed="rId6"/>
          <a:srcRect l="42673" t="68845" r="48982" b="18583"/>
          <a:stretch/>
        </p:blipFill>
        <p:spPr>
          <a:xfrm>
            <a:off x="7483856" y="2816816"/>
            <a:ext cx="1103788" cy="633417"/>
          </a:xfrm>
          <a:prstGeom prst="rect">
            <a:avLst/>
          </a:prstGeom>
        </p:spPr>
      </p:pic>
      <p:sp>
        <p:nvSpPr>
          <p:cNvPr id="5" name="スライド番号プレースホルダー 4">
            <a:extLst>
              <a:ext uri="{FF2B5EF4-FFF2-40B4-BE49-F238E27FC236}">
                <a16:creationId xmlns:a16="http://schemas.microsoft.com/office/drawing/2014/main" id="{5AC6ACC3-8311-4AF5-B001-5917EFE8B98A}"/>
              </a:ext>
            </a:extLst>
          </p:cNvPr>
          <p:cNvSpPr>
            <a:spLocks noGrp="1"/>
          </p:cNvSpPr>
          <p:nvPr>
            <p:ph type="sldNum" sz="quarter" idx="12"/>
          </p:nvPr>
        </p:nvSpPr>
        <p:spPr/>
        <p:txBody>
          <a:bodyPr/>
          <a:lstStyle/>
          <a:p>
            <a:fld id="{B060295B-DBF3-4925-A814-558BD383AA08}" type="slidenum">
              <a:rPr kumimoji="1" lang="ja-JP" altLang="en-US" smtClean="0"/>
              <a:t>14</a:t>
            </a:fld>
            <a:endParaRPr kumimoji="1" lang="ja-JP" altLang="en-US"/>
          </a:p>
        </p:txBody>
      </p:sp>
    </p:spTree>
    <p:extLst>
      <p:ext uri="{BB962C8B-B14F-4D97-AF65-F5344CB8AC3E}">
        <p14:creationId xmlns:p14="http://schemas.microsoft.com/office/powerpoint/2010/main" val="2355351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四角形: 角を丸くする 140">
            <a:extLst>
              <a:ext uri="{FF2B5EF4-FFF2-40B4-BE49-F238E27FC236}">
                <a16:creationId xmlns:a16="http://schemas.microsoft.com/office/drawing/2014/main" id="{EE0A9F06-74AC-46CA-8FFC-A694CD28E0BD}"/>
              </a:ext>
            </a:extLst>
          </p:cNvPr>
          <p:cNvSpPr/>
          <p:nvPr/>
        </p:nvSpPr>
        <p:spPr>
          <a:xfrm>
            <a:off x="8175572" y="-1981023"/>
            <a:ext cx="2612067" cy="400110"/>
          </a:xfrm>
          <a:prstGeom prst="roundRect">
            <a:avLst>
              <a:gd name="adj" fmla="val 1647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p:sp>
        <p:nvSpPr>
          <p:cNvPr id="142" name="四角形: 角を丸くする 141">
            <a:extLst>
              <a:ext uri="{FF2B5EF4-FFF2-40B4-BE49-F238E27FC236}">
                <a16:creationId xmlns:a16="http://schemas.microsoft.com/office/drawing/2014/main" id="{3BE76592-2731-41B4-9217-80FA065AB160}"/>
              </a:ext>
            </a:extLst>
          </p:cNvPr>
          <p:cNvSpPr/>
          <p:nvPr/>
        </p:nvSpPr>
        <p:spPr>
          <a:xfrm>
            <a:off x="6839338" y="-2012913"/>
            <a:ext cx="828000" cy="432000"/>
          </a:xfrm>
          <a:prstGeom prst="roundRect">
            <a:avLst>
              <a:gd name="adj" fmla="val 27352"/>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p:pic>
        <p:nvPicPr>
          <p:cNvPr id="3" name="図 2">
            <a:extLst>
              <a:ext uri="{FF2B5EF4-FFF2-40B4-BE49-F238E27FC236}">
                <a16:creationId xmlns:a16="http://schemas.microsoft.com/office/drawing/2014/main" id="{DFD13614-4178-4B94-AC8A-3AE8418D8A48}"/>
              </a:ext>
            </a:extLst>
          </p:cNvPr>
          <p:cNvPicPr>
            <a:picLocks noChangeAspect="1"/>
          </p:cNvPicPr>
          <p:nvPr/>
        </p:nvPicPr>
        <p:blipFill rotWithShape="1">
          <a:blip r:embed="rId3"/>
          <a:srcRect l="8715" t="11944" r="16747" b="10278"/>
          <a:stretch/>
        </p:blipFill>
        <p:spPr>
          <a:xfrm>
            <a:off x="86682" y="924194"/>
            <a:ext cx="4320000" cy="3763942"/>
          </a:xfrm>
          <a:prstGeom prst="rect">
            <a:avLst/>
          </a:prstGeom>
        </p:spPr>
      </p:pic>
      <p:sp>
        <p:nvSpPr>
          <p:cNvPr id="2" name="タイトル 1">
            <a:extLst>
              <a:ext uri="{FF2B5EF4-FFF2-40B4-BE49-F238E27FC236}">
                <a16:creationId xmlns:a16="http://schemas.microsoft.com/office/drawing/2014/main" id="{0464A9BE-13C1-4166-8D58-9666485D815C}"/>
              </a:ext>
            </a:extLst>
          </p:cNvPr>
          <p:cNvSpPr>
            <a:spLocks noGrp="1"/>
          </p:cNvSpPr>
          <p:nvPr>
            <p:ph type="title"/>
          </p:nvPr>
        </p:nvSpPr>
        <p:spPr>
          <a:xfrm>
            <a:off x="116963" y="174361"/>
            <a:ext cx="9157749"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Mode decomposed TKE :  </a:t>
            </a:r>
            <a:r>
              <a:rPr kumimoji="1" lang="en-US" altLang="ja-JP" b="1" baseline="30000" dirty="0">
                <a:solidFill>
                  <a:srgbClr val="0070C0"/>
                </a:solidFill>
                <a:latin typeface="ＭＳ Ｐゴシック" panose="020B0600070205080204" pitchFamily="50" charset="-128"/>
                <a:ea typeface="ＭＳ Ｐゴシック" panose="020B0600070205080204" pitchFamily="50" charset="-128"/>
              </a:rPr>
              <a:t>236</a:t>
            </a:r>
            <a:r>
              <a:rPr kumimoji="1" lang="en-US" altLang="ja-JP" b="1" dirty="0">
                <a:solidFill>
                  <a:srgbClr val="0070C0"/>
                </a:solidFill>
                <a:latin typeface="ＭＳ Ｐゴシック" panose="020B0600070205080204" pitchFamily="50" charset="-128"/>
                <a:ea typeface="ＭＳ Ｐゴシック" panose="020B0600070205080204" pitchFamily="50" charset="-128"/>
              </a:rPr>
              <a:t>U</a:t>
            </a:r>
            <a:endParaRPr lang="en-US" altLang="ja-JP" b="1" dirty="0">
              <a:solidFill>
                <a:srgbClr val="0070C0"/>
              </a:solidFill>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14" name="コンテンツ プレースホルダー 2">
                <a:extLst>
                  <a:ext uri="{FF2B5EF4-FFF2-40B4-BE49-F238E27FC236}">
                    <a16:creationId xmlns:a16="http://schemas.microsoft.com/office/drawing/2014/main" id="{E3764162-A0CF-4B6A-97F8-8CE88C76344B}"/>
                  </a:ext>
                </a:extLst>
              </p:cNvPr>
              <p:cNvSpPr txBox="1">
                <a:spLocks/>
              </p:cNvSpPr>
              <p:nvPr/>
            </p:nvSpPr>
            <p:spPr>
              <a:xfrm>
                <a:off x="6497439" y="-3060516"/>
                <a:ext cx="3051496" cy="360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14:m>
                  <m:oMathPara xmlns:m="http://schemas.openxmlformats.org/officeDocument/2006/math">
                    <m:oMathParaPr>
                      <m:jc m:val="left"/>
                    </m:oMathParaPr>
                    <m:oMath xmlns:m="http://schemas.openxmlformats.org/officeDocument/2006/math">
                      <m:r>
                        <m:rPr>
                          <m:sty m:val="p"/>
                        </m:rPr>
                        <a:rPr kumimoji="1" lang="en-US" altLang="ja-JP" sz="1800" b="0" i="0" dirty="0" smtClean="0">
                          <a:latin typeface="Cambria Math" panose="02040503050406030204" pitchFamily="18" charset="0"/>
                          <a:ea typeface="Cambria Math" panose="02040503050406030204" pitchFamily="18" charset="0"/>
                        </a:rPr>
                        <m:t>Total</m:t>
                      </m:r>
                      <m:r>
                        <a:rPr kumimoji="1" lang="en-US" altLang="ja-JP" sz="1800" b="0" i="0" dirty="0" smtClean="0">
                          <a:latin typeface="Cambria Math" panose="02040503050406030204" pitchFamily="18" charset="0"/>
                          <a:ea typeface="Cambria Math" panose="02040503050406030204" pitchFamily="18" charset="0"/>
                        </a:rPr>
                        <m:t> </m:t>
                      </m:r>
                      <m:r>
                        <m:rPr>
                          <m:sty m:val="p"/>
                        </m:rPr>
                        <a:rPr kumimoji="1" lang="en-US" altLang="ja-JP" sz="1800" b="0" i="0" dirty="0" smtClean="0">
                          <a:latin typeface="Cambria Math" panose="02040503050406030204" pitchFamily="18" charset="0"/>
                          <a:ea typeface="Cambria Math" panose="02040503050406030204" pitchFamily="18" charset="0"/>
                        </a:rPr>
                        <m:t>average</m:t>
                      </m:r>
                      <m:r>
                        <a:rPr kumimoji="1" lang="en-US" altLang="ja-JP" sz="1800" b="0" i="1" dirty="0" smtClean="0">
                          <a:latin typeface="Cambria Math" panose="02040503050406030204" pitchFamily="18" charset="0"/>
                          <a:ea typeface="Cambria Math" panose="02040503050406030204" pitchFamily="18" charset="0"/>
                        </a:rPr>
                        <m:t> </m:t>
                      </m:r>
                      <m:r>
                        <a:rPr kumimoji="1" lang="en-US" altLang="ja-JP" sz="1800" b="0" i="1" dirty="0" smtClean="0">
                          <a:latin typeface="Cambria Math" panose="02040503050406030204" pitchFamily="18" charset="0"/>
                          <a:ea typeface="Cambria Math" panose="02040503050406030204" pitchFamily="18" charset="0"/>
                        </a:rPr>
                        <m:t>𝑇𝐾𝐸</m:t>
                      </m:r>
                    </m:oMath>
                  </m:oMathPara>
                </a14:m>
                <a:endParaRPr lang="en-US" altLang="ja-JP" sz="1800" dirty="0">
                  <a:latin typeface="ＭＳ Ｐゴシック" panose="020B0600070205080204" pitchFamily="50" charset="-128"/>
                  <a:ea typeface="ＭＳ Ｐゴシック" panose="020B0600070205080204" pitchFamily="50" charset="-128"/>
                </a:endParaRPr>
              </a:p>
            </p:txBody>
          </p:sp>
        </mc:Choice>
        <mc:Fallback xmlns="">
          <p:sp>
            <p:nvSpPr>
              <p:cNvPr id="14" name="コンテンツ プレースホルダー 2">
                <a:extLst>
                  <a:ext uri="{FF2B5EF4-FFF2-40B4-BE49-F238E27FC236}">
                    <a16:creationId xmlns:a16="http://schemas.microsoft.com/office/drawing/2014/main" id="{E3764162-A0CF-4B6A-97F8-8CE88C76344B}"/>
                  </a:ext>
                </a:extLst>
              </p:cNvPr>
              <p:cNvSpPr txBox="1">
                <a:spLocks noRot="1" noChangeAspect="1" noMove="1" noResize="1" noEditPoints="1" noAdjustHandles="1" noChangeArrowheads="1" noChangeShapeType="1" noTextEdit="1"/>
              </p:cNvSpPr>
              <p:nvPr/>
            </p:nvSpPr>
            <p:spPr>
              <a:xfrm>
                <a:off x="6497439" y="-3060516"/>
                <a:ext cx="3051496" cy="360000"/>
              </a:xfrm>
              <a:prstGeom prst="rect">
                <a:avLst/>
              </a:prstGeom>
              <a:blipFill>
                <a:blip r:embed="rId4"/>
                <a:stretch>
                  <a:fillRect b="-11864"/>
                </a:stretch>
              </a:blipFill>
            </p:spPr>
            <p:txBody>
              <a:bodyPr/>
              <a:lstStyle/>
              <a:p>
                <a:r>
                  <a:rPr lang="ja-JP" altLang="en-US">
                    <a:noFill/>
                  </a:rPr>
                  <a:t> </a:t>
                </a:r>
              </a:p>
            </p:txBody>
          </p:sp>
        </mc:Fallback>
      </mc:AlternateContent>
      <p:sp>
        <p:nvSpPr>
          <p:cNvPr id="24" name="矢印: 右 23">
            <a:extLst>
              <a:ext uri="{FF2B5EF4-FFF2-40B4-BE49-F238E27FC236}">
                <a16:creationId xmlns:a16="http://schemas.microsoft.com/office/drawing/2014/main" id="{18E1EDF7-1759-4AE6-AD0A-9C7AEA5A8673}"/>
              </a:ext>
            </a:extLst>
          </p:cNvPr>
          <p:cNvSpPr/>
          <p:nvPr/>
        </p:nvSpPr>
        <p:spPr>
          <a:xfrm rot="16200000">
            <a:off x="10131360" y="3112716"/>
            <a:ext cx="144000" cy="288000"/>
          </a:xfrm>
          <a:prstGeom prst="rightArrow">
            <a:avLst>
              <a:gd name="adj1" fmla="val 50000"/>
              <a:gd name="adj2" fmla="val 57172"/>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54" name="テキスト ボックス 53">
            <a:extLst>
              <a:ext uri="{FF2B5EF4-FFF2-40B4-BE49-F238E27FC236}">
                <a16:creationId xmlns:a16="http://schemas.microsoft.com/office/drawing/2014/main" id="{7214DADD-3CD3-424E-B707-9F31026378B3}"/>
              </a:ext>
            </a:extLst>
          </p:cNvPr>
          <p:cNvSpPr txBox="1"/>
          <p:nvPr/>
        </p:nvSpPr>
        <p:spPr>
          <a:xfrm>
            <a:off x="8488341" y="-1162491"/>
            <a:ext cx="1439614" cy="400110"/>
          </a:xfrm>
          <a:prstGeom prst="rect">
            <a:avLst/>
          </a:prstGeom>
          <a:noFill/>
        </p:spPr>
        <p:txBody>
          <a:bodyPr wrap="square" rtlCol="0">
            <a:spAutoFit/>
          </a:bodyPr>
          <a:lstStyle/>
          <a:p>
            <a:r>
              <a:rPr kumimoji="1" lang="en-US" altLang="ja-JP" sz="2000" dirty="0">
                <a:solidFill>
                  <a:srgbClr val="0070C0"/>
                </a:solidFill>
                <a:latin typeface="ＭＳ Ｐゴシック" panose="020B0600070205080204" pitchFamily="50" charset="-128"/>
                <a:ea typeface="ＭＳ Ｐゴシック" panose="020B0600070205080204" pitchFamily="50" charset="-128"/>
              </a:rPr>
              <a:t> </a:t>
            </a:r>
          </a:p>
        </p:txBody>
      </p:sp>
      <p:sp>
        <p:nvSpPr>
          <p:cNvPr id="55" name="矢印: 右 54">
            <a:extLst>
              <a:ext uri="{FF2B5EF4-FFF2-40B4-BE49-F238E27FC236}">
                <a16:creationId xmlns:a16="http://schemas.microsoft.com/office/drawing/2014/main" id="{9019AE69-9330-40CD-91E2-19DE6BC93F3C}"/>
              </a:ext>
            </a:extLst>
          </p:cNvPr>
          <p:cNvSpPr/>
          <p:nvPr/>
        </p:nvSpPr>
        <p:spPr>
          <a:xfrm rot="5400000">
            <a:off x="3751520" y="1857081"/>
            <a:ext cx="216000" cy="216000"/>
          </a:xfrm>
          <a:prstGeom prst="rightArrow">
            <a:avLst>
              <a:gd name="adj1" fmla="val 50000"/>
              <a:gd name="adj2" fmla="val 456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矢印: 右 59">
            <a:extLst>
              <a:ext uri="{FF2B5EF4-FFF2-40B4-BE49-F238E27FC236}">
                <a16:creationId xmlns:a16="http://schemas.microsoft.com/office/drawing/2014/main" id="{2C9D8130-B5A9-479A-A5D1-DB84040CEFFE}"/>
              </a:ext>
            </a:extLst>
          </p:cNvPr>
          <p:cNvSpPr/>
          <p:nvPr/>
        </p:nvSpPr>
        <p:spPr>
          <a:xfrm rot="5400000">
            <a:off x="3625520" y="1481980"/>
            <a:ext cx="468000" cy="216000"/>
          </a:xfrm>
          <a:prstGeom prst="rightArrow">
            <a:avLst>
              <a:gd name="adj1" fmla="val 50000"/>
              <a:gd name="adj2" fmla="val 87994"/>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7" name="グループ化 86">
            <a:extLst>
              <a:ext uri="{FF2B5EF4-FFF2-40B4-BE49-F238E27FC236}">
                <a16:creationId xmlns:a16="http://schemas.microsoft.com/office/drawing/2014/main" id="{48DD0616-97CC-4763-802E-51E054CBCD63}"/>
              </a:ext>
            </a:extLst>
          </p:cNvPr>
          <p:cNvGrpSpPr/>
          <p:nvPr/>
        </p:nvGrpSpPr>
        <p:grpSpPr>
          <a:xfrm>
            <a:off x="9360788" y="-1514901"/>
            <a:ext cx="1152000" cy="338554"/>
            <a:chOff x="-5480282" y="2216932"/>
            <a:chExt cx="1564848" cy="309724"/>
          </a:xfrm>
        </p:grpSpPr>
        <p:sp>
          <p:nvSpPr>
            <p:cNvPr id="88" name="楕円 87">
              <a:extLst>
                <a:ext uri="{FF2B5EF4-FFF2-40B4-BE49-F238E27FC236}">
                  <a16:creationId xmlns:a16="http://schemas.microsoft.com/office/drawing/2014/main" id="{711485AE-4B67-47D2-93C9-FBC7675FF4FD}"/>
                </a:ext>
              </a:extLst>
            </p:cNvPr>
            <p:cNvSpPr/>
            <p:nvPr/>
          </p:nvSpPr>
          <p:spPr>
            <a:xfrm>
              <a:off x="-5480282" y="2216932"/>
              <a:ext cx="1564848" cy="296409"/>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89" name="テキスト ボックス 88">
              <a:extLst>
                <a:ext uri="{FF2B5EF4-FFF2-40B4-BE49-F238E27FC236}">
                  <a16:creationId xmlns:a16="http://schemas.microsoft.com/office/drawing/2014/main" id="{AD3BEF88-AAA7-4DFC-B927-4D836330A922}"/>
                </a:ext>
              </a:extLst>
            </p:cNvPr>
            <p:cNvSpPr txBox="1"/>
            <p:nvPr/>
          </p:nvSpPr>
          <p:spPr>
            <a:xfrm>
              <a:off x="-5455831" y="2216932"/>
              <a:ext cx="1515947" cy="309724"/>
            </a:xfrm>
            <a:prstGeom prst="rect">
              <a:avLst/>
            </a:prstGeom>
            <a:noFill/>
          </p:spPr>
          <p:txBody>
            <a:bodyPr wrap="square">
              <a:spAutoFit/>
            </a:bodyPr>
            <a:lstStyle/>
            <a:p>
              <a:pPr algn="ctr"/>
              <a:r>
                <a:rPr lang="en-US" altLang="ja-JP" sz="1600" dirty="0">
                  <a:latin typeface="ＭＳ Ｐゴシック" panose="020B0600070205080204" pitchFamily="50" charset="-128"/>
                  <a:ea typeface="ＭＳ Ｐゴシック" panose="020B0600070205080204" pitchFamily="50" charset="-128"/>
                </a:rPr>
                <a:t>SL</a:t>
              </a:r>
            </a:p>
          </p:txBody>
        </p:sp>
      </p:grpSp>
      <p:grpSp>
        <p:nvGrpSpPr>
          <p:cNvPr id="90" name="グループ化 89">
            <a:extLst>
              <a:ext uri="{FF2B5EF4-FFF2-40B4-BE49-F238E27FC236}">
                <a16:creationId xmlns:a16="http://schemas.microsoft.com/office/drawing/2014/main" id="{43D50533-3231-48FF-A87E-3C40C1676809}"/>
              </a:ext>
            </a:extLst>
          </p:cNvPr>
          <p:cNvGrpSpPr/>
          <p:nvPr/>
        </p:nvGrpSpPr>
        <p:grpSpPr>
          <a:xfrm>
            <a:off x="7140183" y="-1546420"/>
            <a:ext cx="1080000" cy="360004"/>
            <a:chOff x="-1840949" y="2418009"/>
            <a:chExt cx="1067164" cy="196922"/>
          </a:xfrm>
        </p:grpSpPr>
        <p:sp>
          <p:nvSpPr>
            <p:cNvPr id="91" name="楕円 90">
              <a:extLst>
                <a:ext uri="{FF2B5EF4-FFF2-40B4-BE49-F238E27FC236}">
                  <a16:creationId xmlns:a16="http://schemas.microsoft.com/office/drawing/2014/main" id="{28F4E52E-BA4C-4825-9EA9-71746AEC31CE}"/>
                </a:ext>
              </a:extLst>
            </p:cNvPr>
            <p:cNvSpPr/>
            <p:nvPr/>
          </p:nvSpPr>
          <p:spPr>
            <a:xfrm>
              <a:off x="-1840949" y="2418011"/>
              <a:ext cx="1067164" cy="196920"/>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92" name="テキスト ボックス 91">
              <a:extLst>
                <a:ext uri="{FF2B5EF4-FFF2-40B4-BE49-F238E27FC236}">
                  <a16:creationId xmlns:a16="http://schemas.microsoft.com/office/drawing/2014/main" id="{A1D2AD9A-7D21-4C72-8751-11A578B87612}"/>
                </a:ext>
              </a:extLst>
            </p:cNvPr>
            <p:cNvSpPr txBox="1"/>
            <p:nvPr/>
          </p:nvSpPr>
          <p:spPr>
            <a:xfrm>
              <a:off x="-1795956" y="2418009"/>
              <a:ext cx="996020" cy="185189"/>
            </a:xfrm>
            <a:prstGeom prst="rect">
              <a:avLst/>
            </a:prstGeom>
            <a:noFill/>
          </p:spPr>
          <p:txBody>
            <a:bodyPr wrap="square">
              <a:spAutoFit/>
            </a:bodyPr>
            <a:lstStyle/>
            <a:p>
              <a:pPr algn="ctr"/>
              <a:r>
                <a:rPr lang="en-US" altLang="ja-JP" sz="1600" dirty="0">
                  <a:latin typeface="ＭＳ Ｐゴシック" panose="020B0600070205080204" pitchFamily="50" charset="-128"/>
                  <a:ea typeface="ＭＳ Ｐゴシック" panose="020B0600070205080204" pitchFamily="50" charset="-128"/>
                </a:rPr>
                <a:t>ST</a:t>
              </a:r>
            </a:p>
          </p:txBody>
        </p:sp>
      </p:grpSp>
      <p:sp>
        <p:nvSpPr>
          <p:cNvPr id="115" name="楕円 114">
            <a:extLst>
              <a:ext uri="{FF2B5EF4-FFF2-40B4-BE49-F238E27FC236}">
                <a16:creationId xmlns:a16="http://schemas.microsoft.com/office/drawing/2014/main" id="{50C7BE06-893B-4830-AA6F-4A23D20856E3}"/>
              </a:ext>
            </a:extLst>
          </p:cNvPr>
          <p:cNvSpPr/>
          <p:nvPr/>
        </p:nvSpPr>
        <p:spPr>
          <a:xfrm>
            <a:off x="1099545" y="8716041"/>
            <a:ext cx="1620000" cy="360000"/>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18" name="楕円 117">
            <a:extLst>
              <a:ext uri="{FF2B5EF4-FFF2-40B4-BE49-F238E27FC236}">
                <a16:creationId xmlns:a16="http://schemas.microsoft.com/office/drawing/2014/main" id="{5F915736-4351-426E-A24E-82760AE748FB}"/>
              </a:ext>
            </a:extLst>
          </p:cNvPr>
          <p:cNvSpPr/>
          <p:nvPr/>
        </p:nvSpPr>
        <p:spPr>
          <a:xfrm>
            <a:off x="1099545" y="8236669"/>
            <a:ext cx="1619999" cy="360000"/>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nvGrpSpPr>
          <p:cNvPr id="122" name="グループ化 121">
            <a:extLst>
              <a:ext uri="{FF2B5EF4-FFF2-40B4-BE49-F238E27FC236}">
                <a16:creationId xmlns:a16="http://schemas.microsoft.com/office/drawing/2014/main" id="{D4CC75E3-D6EB-4756-8A0D-1A90AE06498D}"/>
              </a:ext>
            </a:extLst>
          </p:cNvPr>
          <p:cNvGrpSpPr/>
          <p:nvPr/>
        </p:nvGrpSpPr>
        <p:grpSpPr>
          <a:xfrm>
            <a:off x="733493" y="8711376"/>
            <a:ext cx="324001" cy="369333"/>
            <a:chOff x="-1218986" y="3418902"/>
            <a:chExt cx="226957" cy="202025"/>
          </a:xfrm>
        </p:grpSpPr>
        <p:sp>
          <p:nvSpPr>
            <p:cNvPr id="123" name="楕円 122">
              <a:extLst>
                <a:ext uri="{FF2B5EF4-FFF2-40B4-BE49-F238E27FC236}">
                  <a16:creationId xmlns:a16="http://schemas.microsoft.com/office/drawing/2014/main" id="{7B60EB0A-248F-4105-8996-3C2E28775465}"/>
                </a:ext>
              </a:extLst>
            </p:cNvPr>
            <p:cNvSpPr/>
            <p:nvPr/>
          </p:nvSpPr>
          <p:spPr>
            <a:xfrm>
              <a:off x="-1218986" y="3430257"/>
              <a:ext cx="226957" cy="177228"/>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24" name="テキスト ボックス 123">
              <a:extLst>
                <a:ext uri="{FF2B5EF4-FFF2-40B4-BE49-F238E27FC236}">
                  <a16:creationId xmlns:a16="http://schemas.microsoft.com/office/drawing/2014/main" id="{D7A24EAB-ADFF-4D0F-873A-F91F7063107E}"/>
                </a:ext>
              </a:extLst>
            </p:cNvPr>
            <p:cNvSpPr txBox="1"/>
            <p:nvPr/>
          </p:nvSpPr>
          <p:spPr>
            <a:xfrm>
              <a:off x="-1193768" y="3418902"/>
              <a:ext cx="176522" cy="202025"/>
            </a:xfrm>
            <a:prstGeom prst="rect">
              <a:avLst/>
            </a:prstGeom>
            <a:noFill/>
          </p:spPr>
          <p:txBody>
            <a:bodyPr wrap="square">
              <a:spAutoFit/>
            </a:bodyPr>
            <a:lstStyle/>
            <a:p>
              <a:pPr algn="ctr"/>
              <a:r>
                <a:rPr lang="ja-JP" altLang="en-US" dirty="0"/>
                <a:t>②</a:t>
              </a:r>
            </a:p>
          </p:txBody>
        </p:sp>
      </p:grpSp>
      <p:grpSp>
        <p:nvGrpSpPr>
          <p:cNvPr id="125" name="グループ化 124">
            <a:extLst>
              <a:ext uri="{FF2B5EF4-FFF2-40B4-BE49-F238E27FC236}">
                <a16:creationId xmlns:a16="http://schemas.microsoft.com/office/drawing/2014/main" id="{C5027928-89DD-4C6E-9D49-B111113E7936}"/>
              </a:ext>
            </a:extLst>
          </p:cNvPr>
          <p:cNvGrpSpPr/>
          <p:nvPr/>
        </p:nvGrpSpPr>
        <p:grpSpPr>
          <a:xfrm>
            <a:off x="733493" y="8232002"/>
            <a:ext cx="324001" cy="369333"/>
            <a:chOff x="-1218986" y="3418902"/>
            <a:chExt cx="226957" cy="202025"/>
          </a:xfrm>
        </p:grpSpPr>
        <p:sp>
          <p:nvSpPr>
            <p:cNvPr id="126" name="楕円 125">
              <a:extLst>
                <a:ext uri="{FF2B5EF4-FFF2-40B4-BE49-F238E27FC236}">
                  <a16:creationId xmlns:a16="http://schemas.microsoft.com/office/drawing/2014/main" id="{45C63E41-87C4-413C-B309-42DB9A3C8E55}"/>
                </a:ext>
              </a:extLst>
            </p:cNvPr>
            <p:cNvSpPr/>
            <p:nvPr/>
          </p:nvSpPr>
          <p:spPr>
            <a:xfrm>
              <a:off x="-1218986" y="3430257"/>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27" name="テキスト ボックス 126">
              <a:extLst>
                <a:ext uri="{FF2B5EF4-FFF2-40B4-BE49-F238E27FC236}">
                  <a16:creationId xmlns:a16="http://schemas.microsoft.com/office/drawing/2014/main" id="{A7F29362-57A7-433F-BD66-1456B9077FA6}"/>
                </a:ext>
              </a:extLst>
            </p:cNvPr>
            <p:cNvSpPr txBox="1"/>
            <p:nvPr/>
          </p:nvSpPr>
          <p:spPr>
            <a:xfrm>
              <a:off x="-1193768" y="3418902"/>
              <a:ext cx="176522" cy="202025"/>
            </a:xfrm>
            <a:prstGeom prst="rect">
              <a:avLst/>
            </a:prstGeom>
            <a:noFill/>
          </p:spPr>
          <p:txBody>
            <a:bodyPr wrap="square">
              <a:spAutoFit/>
            </a:bodyPr>
            <a:lstStyle/>
            <a:p>
              <a:pPr algn="ctr"/>
              <a:r>
                <a:rPr lang="ja-JP" altLang="en-US" dirty="0"/>
                <a:t>①</a:t>
              </a:r>
            </a:p>
          </p:txBody>
        </p:sp>
      </p:grpSp>
      <p:grpSp>
        <p:nvGrpSpPr>
          <p:cNvPr id="128" name="グループ化 127">
            <a:extLst>
              <a:ext uri="{FF2B5EF4-FFF2-40B4-BE49-F238E27FC236}">
                <a16:creationId xmlns:a16="http://schemas.microsoft.com/office/drawing/2014/main" id="{6EAFC5FF-839C-40A2-83A0-61284ABB2A96}"/>
              </a:ext>
            </a:extLst>
          </p:cNvPr>
          <p:cNvGrpSpPr/>
          <p:nvPr/>
        </p:nvGrpSpPr>
        <p:grpSpPr>
          <a:xfrm>
            <a:off x="5807839" y="-2475620"/>
            <a:ext cx="324001" cy="369333"/>
            <a:chOff x="-1218986" y="3418902"/>
            <a:chExt cx="226957" cy="202025"/>
          </a:xfrm>
        </p:grpSpPr>
        <p:sp>
          <p:nvSpPr>
            <p:cNvPr id="129" name="楕円 128">
              <a:extLst>
                <a:ext uri="{FF2B5EF4-FFF2-40B4-BE49-F238E27FC236}">
                  <a16:creationId xmlns:a16="http://schemas.microsoft.com/office/drawing/2014/main" id="{6CD9609A-EA93-41AE-8176-FF79384255F9}"/>
                </a:ext>
              </a:extLst>
            </p:cNvPr>
            <p:cNvSpPr/>
            <p:nvPr/>
          </p:nvSpPr>
          <p:spPr>
            <a:xfrm>
              <a:off x="-1218986" y="3431300"/>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30" name="テキスト ボックス 129">
              <a:extLst>
                <a:ext uri="{FF2B5EF4-FFF2-40B4-BE49-F238E27FC236}">
                  <a16:creationId xmlns:a16="http://schemas.microsoft.com/office/drawing/2014/main" id="{29001FEE-E99A-4399-9232-08EBC7FB905F}"/>
                </a:ext>
              </a:extLst>
            </p:cNvPr>
            <p:cNvSpPr txBox="1"/>
            <p:nvPr/>
          </p:nvSpPr>
          <p:spPr>
            <a:xfrm>
              <a:off x="-1193769" y="3418902"/>
              <a:ext cx="176522" cy="202025"/>
            </a:xfrm>
            <a:prstGeom prst="rect">
              <a:avLst/>
            </a:prstGeom>
            <a:noFill/>
          </p:spPr>
          <p:txBody>
            <a:bodyPr wrap="square">
              <a:spAutoFit/>
            </a:bodyPr>
            <a:lstStyle/>
            <a:p>
              <a:pPr algn="ctr"/>
              <a:r>
                <a:rPr lang="ja-JP" altLang="en-US" dirty="0"/>
                <a:t>③</a:t>
              </a:r>
            </a:p>
          </p:txBody>
        </p:sp>
      </p:grpSp>
      <p:grpSp>
        <p:nvGrpSpPr>
          <p:cNvPr id="131" name="グループ化 130">
            <a:extLst>
              <a:ext uri="{FF2B5EF4-FFF2-40B4-BE49-F238E27FC236}">
                <a16:creationId xmlns:a16="http://schemas.microsoft.com/office/drawing/2014/main" id="{1B7DC460-860E-4EA4-8785-E3013FD86EDE}"/>
              </a:ext>
            </a:extLst>
          </p:cNvPr>
          <p:cNvGrpSpPr/>
          <p:nvPr/>
        </p:nvGrpSpPr>
        <p:grpSpPr>
          <a:xfrm>
            <a:off x="1041580" y="3288263"/>
            <a:ext cx="324001" cy="369333"/>
            <a:chOff x="-1218986" y="3418902"/>
            <a:chExt cx="226957" cy="202025"/>
          </a:xfrm>
        </p:grpSpPr>
        <p:sp>
          <p:nvSpPr>
            <p:cNvPr id="132" name="楕円 131">
              <a:extLst>
                <a:ext uri="{FF2B5EF4-FFF2-40B4-BE49-F238E27FC236}">
                  <a16:creationId xmlns:a16="http://schemas.microsoft.com/office/drawing/2014/main" id="{4D584A6A-7F51-4E44-A09E-11485D874B2E}"/>
                </a:ext>
              </a:extLst>
            </p:cNvPr>
            <p:cNvSpPr/>
            <p:nvPr/>
          </p:nvSpPr>
          <p:spPr>
            <a:xfrm>
              <a:off x="-1218986" y="3431300"/>
              <a:ext cx="226957" cy="177228"/>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33" name="テキスト ボックス 132">
              <a:extLst>
                <a:ext uri="{FF2B5EF4-FFF2-40B4-BE49-F238E27FC236}">
                  <a16:creationId xmlns:a16="http://schemas.microsoft.com/office/drawing/2014/main" id="{C3869442-8406-49F2-897E-0C96B07701B9}"/>
                </a:ext>
              </a:extLst>
            </p:cNvPr>
            <p:cNvSpPr txBox="1"/>
            <p:nvPr/>
          </p:nvSpPr>
          <p:spPr>
            <a:xfrm>
              <a:off x="-1193769" y="3418902"/>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②</a:t>
              </a:r>
              <a:endParaRPr lang="ja-JP" altLang="en-US" dirty="0"/>
            </a:p>
          </p:txBody>
        </p:sp>
      </p:grpSp>
      <p:sp>
        <p:nvSpPr>
          <p:cNvPr id="137" name="コンテンツ プレースホルダー 2">
            <a:extLst>
              <a:ext uri="{FF2B5EF4-FFF2-40B4-BE49-F238E27FC236}">
                <a16:creationId xmlns:a16="http://schemas.microsoft.com/office/drawing/2014/main" id="{088AA676-3D66-44A1-8D10-F513BED513A9}"/>
              </a:ext>
            </a:extLst>
          </p:cNvPr>
          <p:cNvSpPr txBox="1">
            <a:spLocks/>
          </p:cNvSpPr>
          <p:nvPr/>
        </p:nvSpPr>
        <p:spPr>
          <a:xfrm>
            <a:off x="4652926" y="6368177"/>
            <a:ext cx="3862424" cy="455663"/>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900" b="0" i="0" u="none" strike="noStrike" baseline="0" dirty="0">
                <a:latin typeface="ＭＳ Ｐゴシック" panose="020B0600070205080204" pitchFamily="50" charset="-128"/>
                <a:ea typeface="ＭＳ Ｐゴシック" panose="020B0600070205080204" pitchFamily="50" charset="-128"/>
              </a:rPr>
              <a:t>[1] Duke, Dana LynnLA-UR-15-28829, Los Alamos, USA (2015) [2] </a:t>
            </a:r>
            <a:r>
              <a:rPr lang="en-US" altLang="ja-JP" sz="900" b="0" i="0" u="none" strike="noStrike" baseline="0" dirty="0" err="1">
                <a:latin typeface="ＭＳ Ｐゴシック" panose="020B0600070205080204" pitchFamily="50" charset="-128"/>
                <a:ea typeface="ＭＳ Ｐゴシック" panose="020B0600070205080204" pitchFamily="50" charset="-128"/>
              </a:rPr>
              <a:t>P.P.D‘yachenko</a:t>
            </a:r>
            <a:r>
              <a:rPr lang="en-US" altLang="ja-JP" sz="900" b="0" i="0" u="none" strike="noStrike" baseline="0" dirty="0">
                <a:latin typeface="ＭＳ Ｐゴシック" panose="020B0600070205080204" pitchFamily="50" charset="-128"/>
                <a:ea typeface="ＭＳ Ｐゴシック" panose="020B0600070205080204" pitchFamily="50" charset="-128"/>
              </a:rPr>
              <a:t>, J,SNP,8,165 (1969) [3] </a:t>
            </a:r>
            <a:r>
              <a:rPr lang="en-US" altLang="ja-JP" sz="900" b="0" i="0" u="none" strike="noStrike" baseline="0" dirty="0" err="1">
                <a:latin typeface="ＭＳ Ｐゴシック" panose="020B0600070205080204" pitchFamily="50" charset="-128"/>
                <a:ea typeface="ＭＳ Ｐゴシック" panose="020B0600070205080204" pitchFamily="50" charset="-128"/>
              </a:rPr>
              <a:t>S.Zeynalov</a:t>
            </a:r>
            <a:r>
              <a:rPr lang="en-US" altLang="ja-JP" sz="900" b="0" i="0" u="none" strike="noStrike" baseline="0" dirty="0">
                <a:latin typeface="ＭＳ Ｐゴシック" panose="020B0600070205080204" pitchFamily="50" charset="-128"/>
                <a:ea typeface="ＭＳ Ｐゴシック" panose="020B0600070205080204" pitchFamily="50" charset="-128"/>
              </a:rPr>
              <a:t> </a:t>
            </a:r>
            <a:r>
              <a:rPr lang="en-US" altLang="ja-JP" sz="900" b="0" i="1" u="none" strike="noStrike" baseline="0" dirty="0">
                <a:latin typeface="ＭＳ Ｐゴシック" panose="020B0600070205080204" pitchFamily="50" charset="-128"/>
                <a:ea typeface="ＭＳ Ｐゴシック" panose="020B0600070205080204" pitchFamily="50" charset="-128"/>
              </a:rPr>
              <a:t>et al.</a:t>
            </a:r>
            <a:r>
              <a:rPr lang="en-US" altLang="ja-JP" sz="900" b="0" i="0" u="none" strike="noStrike" baseline="0" dirty="0">
                <a:latin typeface="ＭＳ Ｐゴシック" panose="020B0600070205080204" pitchFamily="50" charset="-128"/>
                <a:ea typeface="ＭＳ Ｐゴシック" panose="020B0600070205080204" pitchFamily="50" charset="-128"/>
              </a:rPr>
              <a:t>, S,ISINN-13,351 (2006)</a:t>
            </a:r>
            <a:endParaRPr lang="en-US" altLang="ja-JP" sz="900" dirty="0">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109" name="テキスト ボックス 108">
                <a:extLst>
                  <a:ext uri="{FF2B5EF4-FFF2-40B4-BE49-F238E27FC236}">
                    <a16:creationId xmlns:a16="http://schemas.microsoft.com/office/drawing/2014/main" id="{B19F3E87-B72B-4393-A7B8-C3F1EF05CDB9}"/>
                  </a:ext>
                </a:extLst>
              </p:cNvPr>
              <p:cNvSpPr txBox="1"/>
              <p:nvPr/>
            </p:nvSpPr>
            <p:spPr>
              <a:xfrm>
                <a:off x="8410215" y="-3097879"/>
                <a:ext cx="1937145"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i="1" dirty="0" smtClean="0">
                              <a:latin typeface="Cambria Math" panose="02040503050406030204" pitchFamily="18" charset="0"/>
                              <a:ea typeface="ＭＳ Ｐゴシック" panose="020B0600070205080204" pitchFamily="50" charset="-128"/>
                            </a:rPr>
                          </m:ctrlPr>
                        </m:sSubPr>
                        <m:e>
                          <m:r>
                            <a:rPr lang="en-US" altLang="ja-JP" b="0" i="1" dirty="0" smtClean="0">
                              <a:latin typeface="Cambria Math" panose="02040503050406030204" pitchFamily="18" charset="0"/>
                              <a:ea typeface="ＭＳ Ｐゴシック" panose="020B0600070205080204" pitchFamily="50" charset="-128"/>
                            </a:rPr>
                            <m:t>(</m:t>
                          </m:r>
                          <m:r>
                            <a:rPr lang="ja-JP" altLang="en-US" i="1" dirty="0">
                              <a:latin typeface="Cambria Math" panose="02040503050406030204" pitchFamily="18" charset="0"/>
                              <a:ea typeface="ＭＳ Ｐゴシック" panose="020B0600070205080204" pitchFamily="50" charset="-128"/>
                            </a:rPr>
                            <m:t>𝜔</m:t>
                          </m:r>
                        </m:e>
                        <m:sub>
                          <m:r>
                            <a:rPr lang="en-US" altLang="ja-JP" b="0" i="1" dirty="0" smtClean="0">
                              <a:latin typeface="Cambria Math" panose="02040503050406030204" pitchFamily="18" charset="0"/>
                              <a:ea typeface="ＭＳ Ｐゴシック" panose="020B0600070205080204" pitchFamily="50" charset="-128"/>
                            </a:rPr>
                            <m:t>𝑆𝑇</m:t>
                          </m:r>
                        </m:sub>
                      </m:sSub>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𝑆𝐿</m:t>
                          </m:r>
                        </m:sub>
                      </m:sSub>
                      <m:r>
                        <a:rPr lang="en-US" altLang="ja-JP" b="0" i="1" dirty="0" smtClean="0">
                          <a:latin typeface="Cambria Math" panose="02040503050406030204" pitchFamily="18" charset="0"/>
                          <a:ea typeface="ＭＳ Ｐゴシック" panose="020B0600070205080204" pitchFamily="50" charset="-128"/>
                        </a:rPr>
                        <m:t>=1)</m:t>
                      </m:r>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09" name="テキスト ボックス 108">
                <a:extLst>
                  <a:ext uri="{FF2B5EF4-FFF2-40B4-BE49-F238E27FC236}">
                    <a16:creationId xmlns:a16="http://schemas.microsoft.com/office/drawing/2014/main" id="{B19F3E87-B72B-4393-A7B8-C3F1EF05CDB9}"/>
                  </a:ext>
                </a:extLst>
              </p:cNvPr>
              <p:cNvSpPr txBox="1">
                <a:spLocks noRot="1" noChangeAspect="1" noMove="1" noResize="1" noEditPoints="1" noAdjustHandles="1" noChangeArrowheads="1" noChangeShapeType="1" noTextEdit="1"/>
              </p:cNvSpPr>
              <p:nvPr/>
            </p:nvSpPr>
            <p:spPr>
              <a:xfrm>
                <a:off x="8410215" y="-3097879"/>
                <a:ext cx="1937145" cy="369332"/>
              </a:xfrm>
              <a:prstGeom prst="rect">
                <a:avLst/>
              </a:prstGeom>
              <a:blipFill>
                <a:blip r:embed="rId5"/>
                <a:stretch>
                  <a:fillRect b="-16667"/>
                </a:stretch>
              </a:blipFill>
            </p:spPr>
            <p:txBody>
              <a:bodyPr/>
              <a:lstStyle/>
              <a:p>
                <a:r>
                  <a:rPr lang="ja-JP" altLang="en-US">
                    <a:noFill/>
                  </a:rPr>
                  <a:t> </a:t>
                </a:r>
              </a:p>
            </p:txBody>
          </p:sp>
        </mc:Fallback>
      </mc:AlternateContent>
      <p:cxnSp>
        <p:nvCxnSpPr>
          <p:cNvPr id="5" name="直線コネクタ 4">
            <a:extLst>
              <a:ext uri="{FF2B5EF4-FFF2-40B4-BE49-F238E27FC236}">
                <a16:creationId xmlns:a16="http://schemas.microsoft.com/office/drawing/2014/main" id="{C5DB7024-8421-48D5-86DD-4AAF9C8A5B0E}"/>
              </a:ext>
            </a:extLst>
          </p:cNvPr>
          <p:cNvCxnSpPr>
            <a:cxnSpLocks/>
          </p:cNvCxnSpPr>
          <p:nvPr/>
        </p:nvCxnSpPr>
        <p:spPr>
          <a:xfrm flipH="1">
            <a:off x="3702863" y="1974452"/>
            <a:ext cx="177516" cy="268768"/>
          </a:xfrm>
          <a:prstGeom prst="line">
            <a:avLst/>
          </a:prstGeom>
        </p:spPr>
        <p:style>
          <a:lnRef idx="3">
            <a:schemeClr val="accent1"/>
          </a:lnRef>
          <a:fillRef idx="0">
            <a:schemeClr val="accent1"/>
          </a:fillRef>
          <a:effectRef idx="2">
            <a:schemeClr val="accent1"/>
          </a:effectRef>
          <a:fontRef idx="minor">
            <a:schemeClr val="tx1"/>
          </a:fontRef>
        </p:style>
      </p:cxnSp>
      <p:grpSp>
        <p:nvGrpSpPr>
          <p:cNvPr id="95" name="グループ化 94">
            <a:extLst>
              <a:ext uri="{FF2B5EF4-FFF2-40B4-BE49-F238E27FC236}">
                <a16:creationId xmlns:a16="http://schemas.microsoft.com/office/drawing/2014/main" id="{7D9478A9-F34D-448F-8501-4602CC318C9F}"/>
              </a:ext>
            </a:extLst>
          </p:cNvPr>
          <p:cNvGrpSpPr/>
          <p:nvPr/>
        </p:nvGrpSpPr>
        <p:grpSpPr>
          <a:xfrm>
            <a:off x="3433235" y="2194510"/>
            <a:ext cx="324001" cy="369333"/>
            <a:chOff x="-1262599" y="3418900"/>
            <a:chExt cx="226957" cy="202025"/>
          </a:xfrm>
        </p:grpSpPr>
        <p:sp>
          <p:nvSpPr>
            <p:cNvPr id="96" name="楕円 95">
              <a:extLst>
                <a:ext uri="{FF2B5EF4-FFF2-40B4-BE49-F238E27FC236}">
                  <a16:creationId xmlns:a16="http://schemas.microsoft.com/office/drawing/2014/main" id="{4687FEC9-6C1D-492F-8246-F5AB8379A2FC}"/>
                </a:ext>
              </a:extLst>
            </p:cNvPr>
            <p:cNvSpPr/>
            <p:nvPr/>
          </p:nvSpPr>
          <p:spPr>
            <a:xfrm>
              <a:off x="-1262599" y="3431298"/>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97" name="テキスト ボックス 96">
              <a:extLst>
                <a:ext uri="{FF2B5EF4-FFF2-40B4-BE49-F238E27FC236}">
                  <a16:creationId xmlns:a16="http://schemas.microsoft.com/office/drawing/2014/main" id="{127F9140-3DE5-4D86-9A29-CFD55E463E6B}"/>
                </a:ext>
              </a:extLst>
            </p:cNvPr>
            <p:cNvSpPr txBox="1"/>
            <p:nvPr/>
          </p:nvSpPr>
          <p:spPr>
            <a:xfrm>
              <a:off x="-1237381" y="3418900"/>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④</a:t>
              </a:r>
              <a:endParaRPr lang="ja-JP" altLang="en-US" dirty="0"/>
            </a:p>
          </p:txBody>
        </p:sp>
      </p:grpSp>
      <mc:AlternateContent xmlns:mc="http://schemas.openxmlformats.org/markup-compatibility/2006" xmlns:a14="http://schemas.microsoft.com/office/drawing/2010/main">
        <mc:Choice Requires="a14">
          <p:sp>
            <p:nvSpPr>
              <p:cNvPr id="112" name="テキスト ボックス 111">
                <a:extLst>
                  <a:ext uri="{FF2B5EF4-FFF2-40B4-BE49-F238E27FC236}">
                    <a16:creationId xmlns:a16="http://schemas.microsoft.com/office/drawing/2014/main" id="{1614673F-D707-431B-A357-8FE2998DAF10}"/>
                  </a:ext>
                </a:extLst>
              </p:cNvPr>
              <p:cNvSpPr txBox="1"/>
              <p:nvPr/>
            </p:nvSpPr>
            <p:spPr>
              <a:xfrm>
                <a:off x="6588851" y="-2739394"/>
                <a:ext cx="893661" cy="369332"/>
              </a:xfrm>
              <a:prstGeom prst="rect">
                <a:avLst/>
              </a:prstGeom>
              <a:noFill/>
            </p:spPr>
            <p:txBody>
              <a:bodyPr wrap="square" rtlCol="0">
                <a:spAutoFit/>
              </a:bodyPr>
              <a:lstStyle/>
              <a:p>
                <a:pPr algn="ctr"/>
                <a14:m>
                  <m:oMathPara xmlns:m="http://schemas.openxmlformats.org/officeDocument/2006/math">
                    <m:oMathParaPr>
                      <m:jc m:val="left"/>
                    </m:oMathParaPr>
                    <m:oMath xmlns:m="http://schemas.openxmlformats.org/officeDocument/2006/math">
                      <m:d>
                        <m:dPr>
                          <m:begChr m:val="⟨"/>
                          <m:endChr m:val="⟩"/>
                          <m:ctrlPr>
                            <a:rPr lang="en-US" altLang="ja-JP" i="1" dirty="0" smtClean="0">
                              <a:latin typeface="Cambria Math" panose="02040503050406030204" pitchFamily="18" charset="0"/>
                              <a:ea typeface="ＭＳ Ｐゴシック" panose="020B0600070205080204" pitchFamily="50" charset="-128"/>
                            </a:rPr>
                          </m:ctrlPr>
                        </m:dPr>
                        <m:e>
                          <m:r>
                            <a:rPr lang="en-US" altLang="ja-JP" b="0" i="1" dirty="0" smtClean="0">
                              <a:latin typeface="Cambria Math" panose="02040503050406030204" pitchFamily="18" charset="0"/>
                              <a:ea typeface="ＭＳ Ｐゴシック" panose="020B0600070205080204" pitchFamily="50" charset="-128"/>
                            </a:rPr>
                            <m:t>𝑇𝐾𝐸</m:t>
                          </m:r>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12" name="テキスト ボックス 111">
                <a:extLst>
                  <a:ext uri="{FF2B5EF4-FFF2-40B4-BE49-F238E27FC236}">
                    <a16:creationId xmlns:a16="http://schemas.microsoft.com/office/drawing/2014/main" id="{1614673F-D707-431B-A357-8FE2998DAF10}"/>
                  </a:ext>
                </a:extLst>
              </p:cNvPr>
              <p:cNvSpPr txBox="1">
                <a:spLocks noRot="1" noChangeAspect="1" noMove="1" noResize="1" noEditPoints="1" noAdjustHandles="1" noChangeArrowheads="1" noChangeShapeType="1" noTextEdit="1"/>
              </p:cNvSpPr>
              <p:nvPr/>
            </p:nvSpPr>
            <p:spPr>
              <a:xfrm>
                <a:off x="6588851" y="-2739394"/>
                <a:ext cx="893661"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0" name="テキスト ボックス 139">
                <a:extLst>
                  <a:ext uri="{FF2B5EF4-FFF2-40B4-BE49-F238E27FC236}">
                    <a16:creationId xmlns:a16="http://schemas.microsoft.com/office/drawing/2014/main" id="{E3447BF4-702B-4CE6-BF71-537EC4DA04F3}"/>
                  </a:ext>
                </a:extLst>
              </p:cNvPr>
              <p:cNvSpPr txBox="1"/>
              <p:nvPr/>
            </p:nvSpPr>
            <p:spPr>
              <a:xfrm>
                <a:off x="6595673" y="-2432614"/>
                <a:ext cx="3096001"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b="0" i="1" dirty="0" smtClean="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𝑆𝐿</m:t>
                              </m:r>
                            </m:sub>
                          </m:sSub>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40" name="テキスト ボックス 139">
                <a:extLst>
                  <a:ext uri="{FF2B5EF4-FFF2-40B4-BE49-F238E27FC236}">
                    <a16:creationId xmlns:a16="http://schemas.microsoft.com/office/drawing/2014/main" id="{E3447BF4-702B-4CE6-BF71-537EC4DA04F3}"/>
                  </a:ext>
                </a:extLst>
              </p:cNvPr>
              <p:cNvSpPr txBox="1">
                <a:spLocks noRot="1" noChangeAspect="1" noMove="1" noResize="1" noEditPoints="1" noAdjustHandles="1" noChangeArrowheads="1" noChangeShapeType="1" noTextEdit="1"/>
              </p:cNvSpPr>
              <p:nvPr/>
            </p:nvSpPr>
            <p:spPr>
              <a:xfrm>
                <a:off x="6595673" y="-2432614"/>
                <a:ext cx="3096001" cy="369332"/>
              </a:xfrm>
              <a:prstGeom prst="rect">
                <a:avLst/>
              </a:prstGeom>
              <a:blipFill>
                <a:blip r:embed="rId7"/>
                <a:stretch>
                  <a:fillRect b="-1639"/>
                </a:stretch>
              </a:blipFill>
            </p:spPr>
            <p:txBody>
              <a:bodyPr/>
              <a:lstStyle/>
              <a:p>
                <a:r>
                  <a:rPr lang="ja-JP" altLang="en-US">
                    <a:noFill/>
                  </a:rPr>
                  <a:t> </a:t>
                </a:r>
              </a:p>
            </p:txBody>
          </p:sp>
        </mc:Fallback>
      </mc:AlternateContent>
      <p:grpSp>
        <p:nvGrpSpPr>
          <p:cNvPr id="143" name="グループ化 142">
            <a:extLst>
              <a:ext uri="{FF2B5EF4-FFF2-40B4-BE49-F238E27FC236}">
                <a16:creationId xmlns:a16="http://schemas.microsoft.com/office/drawing/2014/main" id="{4B4A28C6-DD14-4070-91DE-8A1B9BE5B1B9}"/>
              </a:ext>
            </a:extLst>
          </p:cNvPr>
          <p:cNvGrpSpPr/>
          <p:nvPr/>
        </p:nvGrpSpPr>
        <p:grpSpPr>
          <a:xfrm>
            <a:off x="6773120" y="-1566473"/>
            <a:ext cx="324001" cy="400110"/>
            <a:chOff x="-1218986" y="3418902"/>
            <a:chExt cx="226957" cy="218860"/>
          </a:xfrm>
        </p:grpSpPr>
        <p:sp>
          <p:nvSpPr>
            <p:cNvPr id="144" name="楕円 143">
              <a:extLst>
                <a:ext uri="{FF2B5EF4-FFF2-40B4-BE49-F238E27FC236}">
                  <a16:creationId xmlns:a16="http://schemas.microsoft.com/office/drawing/2014/main" id="{AA0AC506-4068-4810-82A3-44517607193B}"/>
                </a:ext>
              </a:extLst>
            </p:cNvPr>
            <p:cNvSpPr/>
            <p:nvPr/>
          </p:nvSpPr>
          <p:spPr>
            <a:xfrm>
              <a:off x="-1218986" y="3430257"/>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145" name="テキスト ボックス 144">
              <a:extLst>
                <a:ext uri="{FF2B5EF4-FFF2-40B4-BE49-F238E27FC236}">
                  <a16:creationId xmlns:a16="http://schemas.microsoft.com/office/drawing/2014/main" id="{77DC37D9-2564-4472-9A7A-42F3A0CBA2DB}"/>
                </a:ext>
              </a:extLst>
            </p:cNvPr>
            <p:cNvSpPr txBox="1"/>
            <p:nvPr/>
          </p:nvSpPr>
          <p:spPr>
            <a:xfrm>
              <a:off x="-1193768" y="3418902"/>
              <a:ext cx="176522" cy="218860"/>
            </a:xfrm>
            <a:prstGeom prst="rect">
              <a:avLst/>
            </a:prstGeom>
            <a:noFill/>
          </p:spPr>
          <p:txBody>
            <a:bodyPr wrap="square">
              <a:spAutoFit/>
            </a:bodyPr>
            <a:lstStyle/>
            <a:p>
              <a:pPr algn="ctr"/>
              <a:r>
                <a:rPr lang="ja-JP" altLang="en-US" sz="2000" dirty="0">
                  <a:latin typeface="ＭＳ Ｐゴシック" panose="020B0600070205080204" pitchFamily="50" charset="-128"/>
                  <a:ea typeface="ＭＳ Ｐゴシック" panose="020B0600070205080204" pitchFamily="50" charset="-128"/>
                </a:rPr>
                <a:t>③</a:t>
              </a:r>
              <a:endParaRPr lang="ja-JP" altLang="en-US" sz="2000" dirty="0"/>
            </a:p>
          </p:txBody>
        </p:sp>
      </p:grpSp>
      <p:grpSp>
        <p:nvGrpSpPr>
          <p:cNvPr id="146" name="グループ化 145">
            <a:extLst>
              <a:ext uri="{FF2B5EF4-FFF2-40B4-BE49-F238E27FC236}">
                <a16:creationId xmlns:a16="http://schemas.microsoft.com/office/drawing/2014/main" id="{25A5DB82-7A46-4ADB-9921-299D163F7972}"/>
              </a:ext>
            </a:extLst>
          </p:cNvPr>
          <p:cNvGrpSpPr/>
          <p:nvPr/>
        </p:nvGrpSpPr>
        <p:grpSpPr>
          <a:xfrm>
            <a:off x="8981139" y="-1535085"/>
            <a:ext cx="324001" cy="400110"/>
            <a:chOff x="-1218986" y="3418900"/>
            <a:chExt cx="226957" cy="218860"/>
          </a:xfrm>
        </p:grpSpPr>
        <p:sp>
          <p:nvSpPr>
            <p:cNvPr id="147" name="楕円 146">
              <a:extLst>
                <a:ext uri="{FF2B5EF4-FFF2-40B4-BE49-F238E27FC236}">
                  <a16:creationId xmlns:a16="http://schemas.microsoft.com/office/drawing/2014/main" id="{73BFC630-3A3B-4C57-9639-C43699F0339A}"/>
                </a:ext>
              </a:extLst>
            </p:cNvPr>
            <p:cNvSpPr/>
            <p:nvPr/>
          </p:nvSpPr>
          <p:spPr>
            <a:xfrm>
              <a:off x="-1218986" y="3430257"/>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148" name="テキスト ボックス 147">
              <a:extLst>
                <a:ext uri="{FF2B5EF4-FFF2-40B4-BE49-F238E27FC236}">
                  <a16:creationId xmlns:a16="http://schemas.microsoft.com/office/drawing/2014/main" id="{B8017358-C9FC-42DD-9A04-3B7A526F1449}"/>
                </a:ext>
              </a:extLst>
            </p:cNvPr>
            <p:cNvSpPr txBox="1"/>
            <p:nvPr/>
          </p:nvSpPr>
          <p:spPr>
            <a:xfrm>
              <a:off x="-1193768" y="3418900"/>
              <a:ext cx="176522" cy="218860"/>
            </a:xfrm>
            <a:prstGeom prst="rect">
              <a:avLst/>
            </a:prstGeom>
            <a:noFill/>
          </p:spPr>
          <p:txBody>
            <a:bodyPr wrap="square">
              <a:spAutoFit/>
            </a:bodyPr>
            <a:lstStyle/>
            <a:p>
              <a:pPr algn="ctr"/>
              <a:r>
                <a:rPr lang="ja-JP" altLang="en-US" sz="2000" dirty="0">
                  <a:latin typeface="ＭＳ Ｐゴシック" panose="020B0600070205080204" pitchFamily="50" charset="-128"/>
                  <a:ea typeface="ＭＳ Ｐゴシック" panose="020B0600070205080204" pitchFamily="50" charset="-128"/>
                </a:rPr>
                <a:t>④</a:t>
              </a:r>
              <a:endParaRPr lang="ja-JP" altLang="en-US" sz="2000" dirty="0"/>
            </a:p>
          </p:txBody>
        </p:sp>
      </p:grpSp>
      <p:sp>
        <p:nvSpPr>
          <p:cNvPr id="157" name="矢印: 右 156">
            <a:extLst>
              <a:ext uri="{FF2B5EF4-FFF2-40B4-BE49-F238E27FC236}">
                <a16:creationId xmlns:a16="http://schemas.microsoft.com/office/drawing/2014/main" id="{8734312F-474C-46E6-B221-661F900CDDE7}"/>
              </a:ext>
            </a:extLst>
          </p:cNvPr>
          <p:cNvSpPr/>
          <p:nvPr/>
        </p:nvSpPr>
        <p:spPr>
          <a:xfrm rot="16200000">
            <a:off x="12155063" y="3116855"/>
            <a:ext cx="144000" cy="288000"/>
          </a:xfrm>
          <a:prstGeom prst="rightArrow">
            <a:avLst>
              <a:gd name="adj1" fmla="val 50000"/>
              <a:gd name="adj2" fmla="val 57172"/>
            </a:avLst>
          </a:prstGeom>
          <a:solidFill>
            <a:schemeClr val="accent1">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grpSp>
        <p:nvGrpSpPr>
          <p:cNvPr id="25" name="グループ化 24">
            <a:extLst>
              <a:ext uri="{FF2B5EF4-FFF2-40B4-BE49-F238E27FC236}">
                <a16:creationId xmlns:a16="http://schemas.microsoft.com/office/drawing/2014/main" id="{DFDD6758-4ABC-4367-9A82-D80031AFBC54}"/>
              </a:ext>
            </a:extLst>
          </p:cNvPr>
          <p:cNvGrpSpPr/>
          <p:nvPr/>
        </p:nvGrpSpPr>
        <p:grpSpPr>
          <a:xfrm>
            <a:off x="4567402" y="796313"/>
            <a:ext cx="4564696" cy="5570756"/>
            <a:chOff x="4645927" y="1754525"/>
            <a:chExt cx="4564696" cy="4324722"/>
          </a:xfrm>
        </p:grpSpPr>
        <p:sp>
          <p:nvSpPr>
            <p:cNvPr id="167" name="正方形/長方形 166">
              <a:extLst>
                <a:ext uri="{FF2B5EF4-FFF2-40B4-BE49-F238E27FC236}">
                  <a16:creationId xmlns:a16="http://schemas.microsoft.com/office/drawing/2014/main" id="{FD11051C-3549-4F35-9F93-E876D1BD5C33}"/>
                </a:ext>
              </a:extLst>
            </p:cNvPr>
            <p:cNvSpPr/>
            <p:nvPr/>
          </p:nvSpPr>
          <p:spPr>
            <a:xfrm>
              <a:off x="4645927" y="1762710"/>
              <a:ext cx="4552794" cy="4303885"/>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68" name="テキスト ボックス 167">
              <a:extLst>
                <a:ext uri="{FF2B5EF4-FFF2-40B4-BE49-F238E27FC236}">
                  <a16:creationId xmlns:a16="http://schemas.microsoft.com/office/drawing/2014/main" id="{72EC4D3C-BADA-40D4-B414-716819049CA5}"/>
                </a:ext>
              </a:extLst>
            </p:cNvPr>
            <p:cNvSpPr txBox="1"/>
            <p:nvPr/>
          </p:nvSpPr>
          <p:spPr>
            <a:xfrm>
              <a:off x="4657828" y="1754525"/>
              <a:ext cx="4552795" cy="4324722"/>
            </a:xfrm>
            <a:prstGeom prst="rect">
              <a:avLst/>
            </a:prstGeom>
            <a:noFill/>
          </p:spPr>
          <p:txBody>
            <a:bodyPr wrap="square" rtlCol="0">
              <a:spAutoFit/>
            </a:bodyPr>
            <a:lstStyle/>
            <a:p>
              <a:pPr marL="268288" indent="-268288">
                <a:buFont typeface="Arial" panose="020B0604020202020204" pitchFamily="34" charset="0"/>
                <a:buChar char="•"/>
              </a:pPr>
              <a:r>
                <a:rPr lang="en-US" altLang="ja-JP" sz="2000" dirty="0">
                  <a:solidFill>
                    <a:schemeClr val="bg1"/>
                  </a:solidFill>
                  <a:latin typeface="ＭＳ Ｐゴシック" panose="020B0600070205080204" pitchFamily="50" charset="-128"/>
                  <a:ea typeface="ＭＳ Ｐゴシック" panose="020B0600070205080204" pitchFamily="50" charset="-128"/>
                </a:rPr>
                <a:t>We found that &lt;TKE&gt; of the standard mode </a:t>
              </a:r>
              <a:r>
                <a:rPr lang="ja-JP" altLang="en-US" sz="2000" dirty="0">
                  <a:solidFill>
                    <a:schemeClr val="bg1"/>
                  </a:solidFill>
                  <a:latin typeface="ＭＳ Ｐゴシック" panose="020B0600070205080204" pitchFamily="50" charset="-128"/>
                  <a:ea typeface="ＭＳ Ｐゴシック" panose="020B0600070205080204" pitchFamily="50" charset="-128"/>
                </a:rPr>
                <a:t>①</a:t>
              </a:r>
              <a:r>
                <a:rPr lang="en-US" altLang="ja-JP" sz="2000" dirty="0">
                  <a:solidFill>
                    <a:schemeClr val="bg1"/>
                  </a:solidFill>
                  <a:latin typeface="ＭＳ Ｐゴシック" panose="020B0600070205080204" pitchFamily="50" charset="-128"/>
                  <a:ea typeface="ＭＳ Ｐゴシック" panose="020B0600070205080204" pitchFamily="50" charset="-128"/>
                </a:rPr>
                <a:t> decreases, while that of SL mode </a:t>
              </a:r>
              <a:r>
                <a:rPr lang="ja-JP" altLang="en-US" sz="2000" dirty="0">
                  <a:solidFill>
                    <a:schemeClr val="bg1"/>
                  </a:solidFill>
                  <a:latin typeface="ＭＳ Ｐゴシック" panose="020B0600070205080204" pitchFamily="50" charset="-128"/>
                  <a:ea typeface="ＭＳ Ｐゴシック" panose="020B0600070205080204" pitchFamily="50" charset="-128"/>
                </a:rPr>
                <a:t>②</a:t>
              </a:r>
              <a:r>
                <a:rPr lang="en-US" altLang="ja-JP" sz="2000" dirty="0">
                  <a:solidFill>
                    <a:schemeClr val="bg1"/>
                  </a:solidFill>
                  <a:latin typeface="ＭＳ Ｐゴシック" panose="020B0600070205080204" pitchFamily="50" charset="-128"/>
                  <a:ea typeface="ＭＳ Ｐゴシック" panose="020B0600070205080204" pitchFamily="50" charset="-128"/>
                </a:rPr>
                <a:t> increases </a:t>
              </a:r>
            </a:p>
            <a:p>
              <a:pPr marL="268288" indent="-268288">
                <a:buFont typeface="Arial" panose="020B0604020202020204" pitchFamily="34" charset="0"/>
                <a:buChar char="•"/>
              </a:pPr>
              <a:r>
                <a:rPr lang="en-US" altLang="ja-JP" sz="2000" dirty="0">
                  <a:solidFill>
                    <a:schemeClr val="bg1"/>
                  </a:solidFill>
                  <a:latin typeface="ＭＳ Ｐゴシック" panose="020B0600070205080204" pitchFamily="50" charset="-128"/>
                  <a:ea typeface="ＭＳ Ｐゴシック" panose="020B0600070205080204" pitchFamily="50" charset="-128"/>
                </a:rPr>
                <a:t>Contribution of the decrease </a:t>
              </a:r>
              <a:r>
                <a:rPr lang="ja-JP" altLang="en-US" sz="2000" dirty="0">
                  <a:solidFill>
                    <a:schemeClr val="bg1"/>
                  </a:solidFill>
                  <a:latin typeface="ＭＳ Ｐゴシック" panose="020B0600070205080204" pitchFamily="50" charset="-128"/>
                  <a:ea typeface="ＭＳ Ｐゴシック" panose="020B0600070205080204" pitchFamily="50" charset="-128"/>
                </a:rPr>
                <a:t>③</a:t>
              </a:r>
              <a:r>
                <a:rPr lang="en-US" altLang="ja-JP" sz="2000" dirty="0">
                  <a:solidFill>
                    <a:schemeClr val="bg1"/>
                  </a:solidFill>
                  <a:latin typeface="ＭＳ Ｐゴシック" panose="020B0600070205080204" pitchFamily="50" charset="-128"/>
                  <a:ea typeface="ＭＳ Ｐゴシック" panose="020B0600070205080204" pitchFamily="50" charset="-128"/>
                </a:rPr>
                <a:t> of &lt;TKE&gt; of the standard mode is dominant compared to decrease</a:t>
              </a:r>
              <a:r>
                <a:rPr lang="ja-JP" altLang="en-US" sz="2000" dirty="0">
                  <a:solidFill>
                    <a:schemeClr val="bg1"/>
                  </a:solidFill>
                  <a:latin typeface="ＭＳ Ｐゴシック" panose="020B0600070205080204" pitchFamily="50" charset="-128"/>
                  <a:ea typeface="ＭＳ Ｐゴシック" panose="020B0600070205080204" pitchFamily="50" charset="-128"/>
                </a:rPr>
                <a:t> ④</a:t>
              </a:r>
              <a:r>
                <a:rPr lang="en-US" altLang="ja-JP" sz="2000" dirty="0">
                  <a:solidFill>
                    <a:schemeClr val="bg1"/>
                  </a:solidFill>
                  <a:latin typeface="ＭＳ Ｐゴシック" panose="020B0600070205080204" pitchFamily="50" charset="-128"/>
                  <a:ea typeface="ＭＳ Ｐゴシック" panose="020B0600070205080204" pitchFamily="50" charset="-128"/>
                </a:rPr>
                <a:t> brought by the increase of the SL mode</a:t>
              </a:r>
            </a:p>
            <a:p>
              <a:pPr marL="268288" indent="-268288">
                <a:buFont typeface="Arial" panose="020B0604020202020204" pitchFamily="34" charset="0"/>
                <a:buChar char="•"/>
              </a:pPr>
              <a:r>
                <a:rPr lang="en-US" altLang="ja-JP" sz="2000" dirty="0">
                  <a:solidFill>
                    <a:schemeClr val="bg1"/>
                  </a:solidFill>
                  <a:latin typeface="ＭＳ Ｐゴシック" panose="020B0600070205080204" pitchFamily="50" charset="-128"/>
                  <a:ea typeface="ＭＳ Ｐゴシック" panose="020B0600070205080204" pitchFamily="50" charset="-128"/>
                </a:rPr>
                <a:t>Therefore, traditional interpretation that decrease of &lt;TKE&gt; is brought about by the increase of SL mode </a:t>
              </a:r>
              <a:r>
                <a:rPr lang="ja-JP" altLang="en-US" sz="2000" dirty="0">
                  <a:solidFill>
                    <a:schemeClr val="bg1"/>
                  </a:solidFill>
                  <a:latin typeface="ＭＳ Ｐゴシック" panose="020B0600070205080204" pitchFamily="50" charset="-128"/>
                  <a:ea typeface="ＭＳ Ｐゴシック" panose="020B0600070205080204" pitchFamily="50" charset="-128"/>
                </a:rPr>
                <a:t>②　</a:t>
              </a:r>
              <a:r>
                <a:rPr lang="en-US" altLang="ja-JP" sz="2000" dirty="0">
                  <a:solidFill>
                    <a:schemeClr val="bg1"/>
                  </a:solidFill>
                  <a:latin typeface="ＭＳ Ｐゴシック" panose="020B0600070205080204" pitchFamily="50" charset="-128"/>
                  <a:ea typeface="ＭＳ Ｐゴシック" panose="020B0600070205080204" pitchFamily="50" charset="-128"/>
                </a:rPr>
                <a:t>is not correct</a:t>
              </a:r>
            </a:p>
            <a:p>
              <a:pPr marL="725488" lvl="2" indent="-268288">
                <a:buFont typeface="Arial" panose="020B0604020202020204" pitchFamily="34" charset="0"/>
                <a:buChar char="•"/>
              </a:pPr>
              <a:r>
                <a:rPr lang="en-US" altLang="ja-JP" dirty="0">
                  <a:solidFill>
                    <a:schemeClr val="bg1"/>
                  </a:solidFill>
                  <a:latin typeface="ＭＳ Ｐゴシック" panose="020B0600070205080204" pitchFamily="50" charset="-128"/>
                  <a:ea typeface="ＭＳ Ｐゴシック" panose="020B0600070205080204" pitchFamily="50" charset="-128"/>
                </a:rPr>
                <a:t>Kazuya Shimada </a:t>
              </a:r>
              <a:r>
                <a:rPr lang="en-US" altLang="ja-JP" i="1" dirty="0">
                  <a:solidFill>
                    <a:schemeClr val="bg1"/>
                  </a:solidFill>
                  <a:latin typeface="ＭＳ Ｐゴシック" panose="020B0600070205080204" pitchFamily="50" charset="-128"/>
                  <a:ea typeface="ＭＳ Ｐゴシック" panose="020B0600070205080204" pitchFamily="50" charset="-128"/>
                </a:rPr>
                <a:t>et al</a:t>
              </a:r>
              <a:r>
                <a:rPr lang="en-US" altLang="ja-JP" dirty="0">
                  <a:solidFill>
                    <a:schemeClr val="bg1"/>
                  </a:solidFill>
                  <a:latin typeface="ＭＳ Ｐゴシック" panose="020B0600070205080204" pitchFamily="50" charset="-128"/>
                  <a:ea typeface="ＭＳ Ｐゴシック" panose="020B0600070205080204" pitchFamily="50" charset="-128"/>
                </a:rPr>
                <a:t>,, Phys. Rev. C, 104, 054609, (2021) </a:t>
              </a:r>
            </a:p>
            <a:p>
              <a:pPr marL="268288" indent="-268288">
                <a:buFont typeface="Arial" panose="020B0604020202020204" pitchFamily="34" charset="0"/>
                <a:buChar char="•"/>
              </a:pPr>
              <a:r>
                <a:rPr lang="en-US" altLang="ja-JP" sz="2000" dirty="0">
                  <a:solidFill>
                    <a:schemeClr val="bg1"/>
                  </a:solidFill>
                  <a:latin typeface="ＭＳ Ｐゴシック" panose="020B0600070205080204" pitchFamily="50" charset="-128"/>
                  <a:ea typeface="ＭＳ Ｐゴシック" panose="020B0600070205080204" pitchFamily="50" charset="-128"/>
                </a:rPr>
                <a:t>The similar result was true for </a:t>
              </a:r>
              <a:r>
                <a:rPr lang="en-US" altLang="ja-JP" sz="2000" baseline="30000" dirty="0">
                  <a:solidFill>
                    <a:schemeClr val="bg1"/>
                  </a:solidFill>
                  <a:latin typeface="ＭＳ Ｐゴシック" panose="020B0600070205080204" pitchFamily="50" charset="-128"/>
                  <a:ea typeface="ＭＳ Ｐゴシック" panose="020B0600070205080204" pitchFamily="50" charset="-128"/>
                </a:rPr>
                <a:t>240</a:t>
              </a:r>
              <a:r>
                <a:rPr lang="en-US" altLang="ja-JP" sz="2000" dirty="0">
                  <a:solidFill>
                    <a:schemeClr val="bg1"/>
                  </a:solidFill>
                  <a:latin typeface="ＭＳ Ｐゴシック" panose="020B0600070205080204" pitchFamily="50" charset="-128"/>
                  <a:ea typeface="ＭＳ Ｐゴシック" panose="020B0600070205080204" pitchFamily="50" charset="-128"/>
                </a:rPr>
                <a:t>Pu</a:t>
              </a:r>
            </a:p>
            <a:p>
              <a:pPr marL="268288" indent="-268288">
                <a:buFont typeface="Arial" panose="020B0604020202020204" pitchFamily="34" charset="0"/>
                <a:buChar char="•"/>
              </a:pPr>
              <a:r>
                <a:rPr lang="en-US" altLang="ja-JP" sz="2000" dirty="0">
                  <a:solidFill>
                    <a:schemeClr val="bg1"/>
                  </a:solidFill>
                  <a:latin typeface="ＭＳ Ｐゴシック" panose="020B0600070205080204" pitchFamily="50" charset="-128"/>
                  <a:ea typeface="ＭＳ Ｐゴシック" panose="020B0600070205080204" pitchFamily="50" charset="-128"/>
                </a:rPr>
                <a:t>We will investigate the reason why &lt;TKE&gt; of the standard mode decreases in the followings</a:t>
              </a:r>
            </a:p>
          </p:txBody>
        </p:sp>
      </p:grpSp>
      <mc:AlternateContent xmlns:mc="http://schemas.openxmlformats.org/markup-compatibility/2006" xmlns:a14="http://schemas.microsoft.com/office/drawing/2010/main">
        <mc:Choice Requires="a14">
          <p:sp>
            <p:nvSpPr>
              <p:cNvPr id="113" name="テキスト ボックス 112">
                <a:extLst>
                  <a:ext uri="{FF2B5EF4-FFF2-40B4-BE49-F238E27FC236}">
                    <a16:creationId xmlns:a16="http://schemas.microsoft.com/office/drawing/2014/main" id="{8FD103AA-870F-4CD0-93B3-E5AEEF653F64}"/>
                  </a:ext>
                </a:extLst>
              </p:cNvPr>
              <p:cNvSpPr txBox="1"/>
              <p:nvPr/>
            </p:nvSpPr>
            <p:spPr>
              <a:xfrm>
                <a:off x="6547441" y="-2003652"/>
                <a:ext cx="424019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altLang="ja-JP" b="0" i="1" dirty="0" smtClean="0">
                          <a:latin typeface="Cambria Math" panose="02040503050406030204" pitchFamily="18" charset="0"/>
                          <a:ea typeface="ＭＳ Ｐゴシック" panose="020B0600070205080204" pitchFamily="50" charset="-128"/>
                        </a:rPr>
                        <m:t>=</m:t>
                      </m:r>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   −  </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r>
                            <a:rPr lang="en-US" altLang="ja-JP" b="0" i="1" dirty="0" smtClean="0">
                              <a:latin typeface="Cambria Math" panose="02040503050406030204" pitchFamily="18" charset="0"/>
                              <a:ea typeface="ＭＳ Ｐゴシック" panose="020B0600070205080204" pitchFamily="50" charset="-128"/>
                            </a:rPr>
                            <m:t> </m:t>
                          </m:r>
                          <m:d>
                            <m:dPr>
                              <m:begChr m:val="⟨"/>
                              <m:endChr m:val="⟩"/>
                              <m:ctrlPr>
                                <a:rPr lang="en-US" altLang="ja-JP" i="1" dirty="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m:t>
                          </m:r>
                          <m:d>
                            <m:dPr>
                              <m:begChr m:val="⟨"/>
                              <m:endChr m:val="⟩"/>
                              <m:ctrlPr>
                                <a:rPr lang="en-US" altLang="ja-JP" i="1" dirty="0">
                                  <a:latin typeface="Cambria Math" panose="02040503050406030204" pitchFamily="18" charset="0"/>
                                  <a:ea typeface="ＭＳ Ｐゴシック" panose="020B0600070205080204" pitchFamily="50" charset="-128"/>
                                </a:rPr>
                              </m:ctrlPr>
                            </m:dPr>
                            <m:e>
                              <m:sSub>
                                <m:sSubPr>
                                  <m:ctrlPr>
                                    <a:rPr lang="en-US" altLang="ja-JP" i="1" dirty="0" smtClean="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e>
                          </m:d>
                          <m:r>
                            <a:rPr lang="en-US" altLang="ja-JP" b="0" i="1" dirty="0" smtClean="0">
                              <a:latin typeface="Cambria Math" panose="02040503050406030204" pitchFamily="18" charset="0"/>
                              <a:ea typeface="ＭＳ Ｐゴシック" panose="020B0600070205080204" pitchFamily="50" charset="-128"/>
                            </a:rPr>
                            <m:t> </m:t>
                          </m:r>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13" name="テキスト ボックス 112">
                <a:extLst>
                  <a:ext uri="{FF2B5EF4-FFF2-40B4-BE49-F238E27FC236}">
                    <a16:creationId xmlns:a16="http://schemas.microsoft.com/office/drawing/2014/main" id="{8FD103AA-870F-4CD0-93B3-E5AEEF653F64}"/>
                  </a:ext>
                </a:extLst>
              </p:cNvPr>
              <p:cNvSpPr txBox="1">
                <a:spLocks noRot="1" noChangeAspect="1" noMove="1" noResize="1" noEditPoints="1" noAdjustHandles="1" noChangeArrowheads="1" noChangeShapeType="1" noTextEdit="1"/>
              </p:cNvSpPr>
              <p:nvPr/>
            </p:nvSpPr>
            <p:spPr>
              <a:xfrm>
                <a:off x="6547441" y="-2003652"/>
                <a:ext cx="4240198" cy="369332"/>
              </a:xfrm>
              <a:prstGeom prst="rect">
                <a:avLst/>
              </a:prstGeom>
              <a:blipFill>
                <a:blip r:embed="rId8"/>
                <a:stretch>
                  <a:fillRect b="-1639"/>
                </a:stretch>
              </a:blipFill>
            </p:spPr>
            <p:txBody>
              <a:bodyPr/>
              <a:lstStyle/>
              <a:p>
                <a:r>
                  <a:rPr lang="ja-JP" altLang="en-US">
                    <a:noFill/>
                  </a:rPr>
                  <a:t> </a:t>
                </a:r>
              </a:p>
            </p:txBody>
          </p:sp>
        </mc:Fallback>
      </mc:AlternateContent>
      <p:sp>
        <p:nvSpPr>
          <p:cNvPr id="4" name="テキスト ボックス 3">
            <a:extLst>
              <a:ext uri="{FF2B5EF4-FFF2-40B4-BE49-F238E27FC236}">
                <a16:creationId xmlns:a16="http://schemas.microsoft.com/office/drawing/2014/main" id="{230B126F-30E1-4B63-B592-E3C0ED93F1F1}"/>
              </a:ext>
            </a:extLst>
          </p:cNvPr>
          <p:cNvSpPr txBox="1"/>
          <p:nvPr/>
        </p:nvSpPr>
        <p:spPr>
          <a:xfrm rot="19897838">
            <a:off x="1917631" y="2856241"/>
            <a:ext cx="3167767" cy="338554"/>
          </a:xfrm>
          <a:prstGeom prst="rect">
            <a:avLst/>
          </a:prstGeom>
          <a:noFill/>
        </p:spPr>
        <p:txBody>
          <a:bodyPr wrap="square" rtlCol="0">
            <a:spAutoFit/>
          </a:bodyPr>
          <a:lstStyle/>
          <a:p>
            <a:r>
              <a:rPr kumimoji="1" lang="en-US" altLang="ja-JP" sz="1600" dirty="0">
                <a:solidFill>
                  <a:srgbClr val="FF0000"/>
                </a:solidFill>
              </a:rPr>
              <a:t>TKE of SL mode increases!!</a:t>
            </a:r>
            <a:endParaRPr kumimoji="1" lang="ja-JP" altLang="en-US" sz="1600" dirty="0">
              <a:solidFill>
                <a:srgbClr val="FF0000"/>
              </a:solidFill>
            </a:endParaRPr>
          </a:p>
        </p:txBody>
      </p:sp>
      <p:sp>
        <p:nvSpPr>
          <p:cNvPr id="6" name="正方形/長方形 5">
            <a:extLst>
              <a:ext uri="{FF2B5EF4-FFF2-40B4-BE49-F238E27FC236}">
                <a16:creationId xmlns:a16="http://schemas.microsoft.com/office/drawing/2014/main" id="{D920967C-27CC-414A-B11A-AEE0B3B4C643}"/>
              </a:ext>
            </a:extLst>
          </p:cNvPr>
          <p:cNvSpPr/>
          <p:nvPr/>
        </p:nvSpPr>
        <p:spPr>
          <a:xfrm>
            <a:off x="2500275" y="1429890"/>
            <a:ext cx="665117" cy="214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24" name="Picture 4" descr="\begin{align*}&#10; \Delta \langle TKE_{SL} \rangle&#10;\end{align*}">
            <a:extLst>
              <a:ext uri="{FF2B5EF4-FFF2-40B4-BE49-F238E27FC236}">
                <a16:creationId xmlns:a16="http://schemas.microsoft.com/office/drawing/2014/main" id="{2669421B-DFF3-4095-B63D-8E2E01ADBF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62176" y="-557172"/>
            <a:ext cx="1051033" cy="21833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begin{align*}&#10; \Delta \langle TKE_{ST} \rangle&#10;\end{align*}">
            <a:extLst>
              <a:ext uri="{FF2B5EF4-FFF2-40B4-BE49-F238E27FC236}">
                <a16:creationId xmlns:a16="http://schemas.microsoft.com/office/drawing/2014/main" id="{25A313C3-2B33-44B8-B8B3-E1AF0A8E3AD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4885" y="-579892"/>
            <a:ext cx="1040952" cy="21416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0" name="テキスト ボックス 99">
                <a:extLst>
                  <a:ext uri="{FF2B5EF4-FFF2-40B4-BE49-F238E27FC236}">
                    <a16:creationId xmlns:a16="http://schemas.microsoft.com/office/drawing/2014/main" id="{885D050E-3C60-4573-BA87-DBBF8BCDB8D7}"/>
                  </a:ext>
                </a:extLst>
              </p:cNvPr>
              <p:cNvSpPr txBox="1"/>
              <p:nvPr/>
            </p:nvSpPr>
            <p:spPr>
              <a:xfrm>
                <a:off x="1157193" y="9202164"/>
                <a:ext cx="2416423" cy="369332"/>
              </a:xfrm>
              <a:prstGeom prst="rect">
                <a:avLst/>
              </a:prstGeom>
              <a:noFill/>
            </p:spPr>
            <p:txBody>
              <a:bodyPr wrap="square" rtlCol="0">
                <a:spAutoFit/>
              </a:bodyPr>
              <a:lstStyle/>
              <a:p>
                <a14:m>
                  <m:oMath xmlns:m="http://schemas.openxmlformats.org/officeDocument/2006/math">
                    <m:r>
                      <a:rPr kumimoji="1" lang="en-US" altLang="ja-JP" b="0" i="1" dirty="0" smtClean="0">
                        <a:latin typeface="Cambria Math" panose="02040503050406030204" pitchFamily="18" charset="0"/>
                        <a:ea typeface="Cambria Math" panose="02040503050406030204" pitchFamily="18" charset="0"/>
                      </a:rPr>
                      <m:t>&lt;</m:t>
                    </m:r>
                    <m:r>
                      <a:rPr kumimoji="1" lang="en-US" altLang="ja-JP" b="0" i="1" dirty="0" smtClean="0">
                        <a:latin typeface="Cambria Math" panose="02040503050406030204" pitchFamily="18" charset="0"/>
                        <a:ea typeface="Cambria Math" panose="02040503050406030204" pitchFamily="18" charset="0"/>
                      </a:rPr>
                      <m:t>𝑇𝐾𝐸</m:t>
                    </m:r>
                    <m:r>
                      <a:rPr kumimoji="1" lang="en-US" altLang="ja-JP" b="0" i="1" dirty="0" smtClean="0">
                        <a:latin typeface="Cambria Math" panose="02040503050406030204" pitchFamily="18" charset="0"/>
                        <a:ea typeface="Cambria Math" panose="02040503050406030204" pitchFamily="18" charset="0"/>
                      </a:rPr>
                      <m:t>&gt;</m:t>
                    </m:r>
                  </m:oMath>
                </a14:m>
                <a:r>
                  <a:rPr kumimoji="1" lang="en-US" altLang="ja-JP" dirty="0">
                    <a:latin typeface="ＭＳ Ｐゴシック" panose="020B0600070205080204" pitchFamily="50" charset="-128"/>
                    <a:ea typeface="ＭＳ Ｐゴシック" panose="020B0600070205080204" pitchFamily="50" charset="-128"/>
                  </a:rPr>
                  <a:t>         </a:t>
                </a:r>
              </a:p>
            </p:txBody>
          </p:sp>
        </mc:Choice>
        <mc:Fallback xmlns="">
          <p:sp>
            <p:nvSpPr>
              <p:cNvPr id="100" name="テキスト ボックス 99">
                <a:extLst>
                  <a:ext uri="{FF2B5EF4-FFF2-40B4-BE49-F238E27FC236}">
                    <a16:creationId xmlns:a16="http://schemas.microsoft.com/office/drawing/2014/main" id="{885D050E-3C60-4573-BA87-DBBF8BCDB8D7}"/>
                  </a:ext>
                </a:extLst>
              </p:cNvPr>
              <p:cNvSpPr txBox="1">
                <a:spLocks noRot="1" noChangeAspect="1" noMove="1" noResize="1" noEditPoints="1" noAdjustHandles="1" noChangeArrowheads="1" noChangeShapeType="1" noTextEdit="1"/>
              </p:cNvSpPr>
              <p:nvPr/>
            </p:nvSpPr>
            <p:spPr>
              <a:xfrm>
                <a:off x="1157193" y="9202164"/>
                <a:ext cx="2416423" cy="369332"/>
              </a:xfrm>
              <a:prstGeom prst="rect">
                <a:avLst/>
              </a:prstGeom>
              <a:blipFill>
                <a:blip r:embed="rId11"/>
                <a:stretch>
                  <a:fillRect/>
                </a:stretch>
              </a:blipFill>
            </p:spPr>
            <p:txBody>
              <a:bodyPr/>
              <a:lstStyle/>
              <a:p>
                <a:r>
                  <a:rPr lang="ja-JP" altLang="en-US">
                    <a:noFill/>
                  </a:rPr>
                  <a:t> </a:t>
                </a:r>
              </a:p>
            </p:txBody>
          </p:sp>
        </mc:Fallback>
      </mc:AlternateContent>
      <p:grpSp>
        <p:nvGrpSpPr>
          <p:cNvPr id="101" name="グループ化 100">
            <a:extLst>
              <a:ext uri="{FF2B5EF4-FFF2-40B4-BE49-F238E27FC236}">
                <a16:creationId xmlns:a16="http://schemas.microsoft.com/office/drawing/2014/main" id="{BCC01620-FE34-4295-ADD5-538EBB3CAD2F}"/>
              </a:ext>
            </a:extLst>
          </p:cNvPr>
          <p:cNvGrpSpPr/>
          <p:nvPr/>
        </p:nvGrpSpPr>
        <p:grpSpPr>
          <a:xfrm>
            <a:off x="697494" y="9206841"/>
            <a:ext cx="324001" cy="369333"/>
            <a:chOff x="-1218986" y="3418900"/>
            <a:chExt cx="226957" cy="202025"/>
          </a:xfrm>
        </p:grpSpPr>
        <p:sp>
          <p:nvSpPr>
            <p:cNvPr id="103" name="楕円 102">
              <a:extLst>
                <a:ext uri="{FF2B5EF4-FFF2-40B4-BE49-F238E27FC236}">
                  <a16:creationId xmlns:a16="http://schemas.microsoft.com/office/drawing/2014/main" id="{E17E1FE6-69FB-4F2E-B520-1ADD9ED965C8}"/>
                </a:ext>
              </a:extLst>
            </p:cNvPr>
            <p:cNvSpPr/>
            <p:nvPr/>
          </p:nvSpPr>
          <p:spPr>
            <a:xfrm>
              <a:off x="-1218986" y="3430257"/>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04" name="テキスト ボックス 103">
              <a:extLst>
                <a:ext uri="{FF2B5EF4-FFF2-40B4-BE49-F238E27FC236}">
                  <a16:creationId xmlns:a16="http://schemas.microsoft.com/office/drawing/2014/main" id="{67B7F599-BDB8-4AA4-B12C-E86FD01108D7}"/>
                </a:ext>
              </a:extLst>
            </p:cNvPr>
            <p:cNvSpPr txBox="1"/>
            <p:nvPr/>
          </p:nvSpPr>
          <p:spPr>
            <a:xfrm>
              <a:off x="-1193768" y="3418900"/>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⑤</a:t>
              </a:r>
            </a:p>
          </p:txBody>
        </p:sp>
      </p:grpSp>
      <p:sp>
        <p:nvSpPr>
          <p:cNvPr id="7" name="スライド番号プレースホルダー 6">
            <a:extLst>
              <a:ext uri="{FF2B5EF4-FFF2-40B4-BE49-F238E27FC236}">
                <a16:creationId xmlns:a16="http://schemas.microsoft.com/office/drawing/2014/main" id="{D5864627-EF56-4338-9CEF-2173FE517778}"/>
              </a:ext>
            </a:extLst>
          </p:cNvPr>
          <p:cNvSpPr>
            <a:spLocks noGrp="1"/>
          </p:cNvSpPr>
          <p:nvPr>
            <p:ph type="sldNum" sz="quarter" idx="12"/>
          </p:nvPr>
        </p:nvSpPr>
        <p:spPr/>
        <p:txBody>
          <a:bodyPr/>
          <a:lstStyle/>
          <a:p>
            <a:fld id="{B060295B-DBF3-4925-A814-558BD383AA08}" type="slidenum">
              <a:rPr kumimoji="1" lang="ja-JP" altLang="en-US" smtClean="0"/>
              <a:t>15</a:t>
            </a:fld>
            <a:endParaRPr kumimoji="1" lang="ja-JP" altLang="en-US"/>
          </a:p>
        </p:txBody>
      </p:sp>
      <p:sp>
        <p:nvSpPr>
          <p:cNvPr id="9" name="テキスト ボックス 8">
            <a:extLst>
              <a:ext uri="{FF2B5EF4-FFF2-40B4-BE49-F238E27FC236}">
                <a16:creationId xmlns:a16="http://schemas.microsoft.com/office/drawing/2014/main" id="{39C8BF5F-DCEC-107A-90AB-CB8991DB0726}"/>
              </a:ext>
            </a:extLst>
          </p:cNvPr>
          <p:cNvSpPr txBox="1"/>
          <p:nvPr/>
        </p:nvSpPr>
        <p:spPr>
          <a:xfrm>
            <a:off x="2468457" y="1420317"/>
            <a:ext cx="950578" cy="369332"/>
          </a:xfrm>
          <a:prstGeom prst="rect">
            <a:avLst/>
          </a:prstGeom>
          <a:noFill/>
        </p:spPr>
        <p:txBody>
          <a:bodyPr wrap="square" rtlCol="0">
            <a:spAutoFit/>
          </a:bodyPr>
          <a:lstStyle/>
          <a:p>
            <a:r>
              <a:rPr kumimoji="1" lang="en-US" altLang="ja-JP" dirty="0">
                <a:solidFill>
                  <a:srgbClr val="FF0000"/>
                </a:solidFill>
              </a:rPr>
              <a:t>&lt;TKE</a:t>
            </a:r>
            <a:r>
              <a:rPr kumimoji="1" lang="en-US" altLang="ja-JP" baseline="-25000" dirty="0">
                <a:solidFill>
                  <a:srgbClr val="FF0000"/>
                </a:solidFill>
              </a:rPr>
              <a:t>ST</a:t>
            </a:r>
            <a:r>
              <a:rPr kumimoji="1" lang="en-US" altLang="ja-JP" dirty="0">
                <a:solidFill>
                  <a:srgbClr val="FF0000"/>
                </a:solidFill>
              </a:rPr>
              <a:t>&gt;</a:t>
            </a:r>
            <a:endParaRPr kumimoji="1" lang="ja-JP" altLang="en-US" dirty="0">
              <a:solidFill>
                <a:srgbClr val="FF0000"/>
              </a:solidFill>
            </a:endParaRPr>
          </a:p>
        </p:txBody>
      </p:sp>
      <p:sp>
        <p:nvSpPr>
          <p:cNvPr id="8" name="正方形/長方形 7">
            <a:extLst>
              <a:ext uri="{FF2B5EF4-FFF2-40B4-BE49-F238E27FC236}">
                <a16:creationId xmlns:a16="http://schemas.microsoft.com/office/drawing/2014/main" id="{8B0E127E-EFAA-4069-A030-7178FBAB4132}"/>
              </a:ext>
            </a:extLst>
          </p:cNvPr>
          <p:cNvSpPr/>
          <p:nvPr/>
        </p:nvSpPr>
        <p:spPr>
          <a:xfrm>
            <a:off x="1627798" y="3770840"/>
            <a:ext cx="729800" cy="274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F69B603B-280F-4945-BECA-8F6468DCDDC1}"/>
              </a:ext>
            </a:extLst>
          </p:cNvPr>
          <p:cNvSpPr txBox="1"/>
          <p:nvPr/>
        </p:nvSpPr>
        <p:spPr>
          <a:xfrm>
            <a:off x="1266619" y="3297968"/>
            <a:ext cx="982261" cy="369332"/>
          </a:xfrm>
          <a:prstGeom prst="rect">
            <a:avLst/>
          </a:prstGeom>
          <a:noFill/>
        </p:spPr>
        <p:txBody>
          <a:bodyPr wrap="square" rtlCol="0">
            <a:spAutoFit/>
          </a:bodyPr>
          <a:lstStyle/>
          <a:p>
            <a:r>
              <a:rPr kumimoji="1" lang="en-US" altLang="ja-JP" dirty="0">
                <a:solidFill>
                  <a:srgbClr val="00B050"/>
                </a:solidFill>
              </a:rPr>
              <a:t>&lt;TKE</a:t>
            </a:r>
            <a:r>
              <a:rPr kumimoji="1" lang="en-US" altLang="ja-JP" baseline="-25000" dirty="0">
                <a:solidFill>
                  <a:srgbClr val="00B050"/>
                </a:solidFill>
              </a:rPr>
              <a:t>SL</a:t>
            </a:r>
            <a:r>
              <a:rPr kumimoji="1" lang="en-US" altLang="ja-JP" dirty="0">
                <a:solidFill>
                  <a:srgbClr val="00B050"/>
                </a:solidFill>
              </a:rPr>
              <a:t>&gt;</a:t>
            </a:r>
            <a:endParaRPr kumimoji="1" lang="ja-JP" altLang="en-US" dirty="0">
              <a:solidFill>
                <a:srgbClr val="00B050"/>
              </a:solidFill>
            </a:endParaRPr>
          </a:p>
        </p:txBody>
      </p:sp>
      <p:grpSp>
        <p:nvGrpSpPr>
          <p:cNvPr id="66" name="グループ化 65">
            <a:extLst>
              <a:ext uri="{FF2B5EF4-FFF2-40B4-BE49-F238E27FC236}">
                <a16:creationId xmlns:a16="http://schemas.microsoft.com/office/drawing/2014/main" id="{716C55EC-01D1-495A-9B95-BB6AC9F8B4E9}"/>
              </a:ext>
            </a:extLst>
          </p:cNvPr>
          <p:cNvGrpSpPr/>
          <p:nvPr/>
        </p:nvGrpSpPr>
        <p:grpSpPr>
          <a:xfrm>
            <a:off x="2170385" y="1284512"/>
            <a:ext cx="324001" cy="369333"/>
            <a:chOff x="-1218986" y="3418902"/>
            <a:chExt cx="226957" cy="202025"/>
          </a:xfrm>
        </p:grpSpPr>
        <p:sp>
          <p:nvSpPr>
            <p:cNvPr id="67" name="楕円 66">
              <a:extLst>
                <a:ext uri="{FF2B5EF4-FFF2-40B4-BE49-F238E27FC236}">
                  <a16:creationId xmlns:a16="http://schemas.microsoft.com/office/drawing/2014/main" id="{734232E0-C6C7-43FF-87B6-9E5D416A35B6}"/>
                </a:ext>
              </a:extLst>
            </p:cNvPr>
            <p:cNvSpPr/>
            <p:nvPr/>
          </p:nvSpPr>
          <p:spPr>
            <a:xfrm>
              <a:off x="-1218986" y="3431300"/>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テキスト ボックス 67">
              <a:extLst>
                <a:ext uri="{FF2B5EF4-FFF2-40B4-BE49-F238E27FC236}">
                  <a16:creationId xmlns:a16="http://schemas.microsoft.com/office/drawing/2014/main" id="{EDD1AF4D-7C55-49C5-9685-3C31AEEE1930}"/>
                </a:ext>
              </a:extLst>
            </p:cNvPr>
            <p:cNvSpPr txBox="1"/>
            <p:nvPr/>
          </p:nvSpPr>
          <p:spPr>
            <a:xfrm>
              <a:off x="-1193769" y="3418902"/>
              <a:ext cx="176522" cy="202025"/>
            </a:xfrm>
            <a:prstGeom prst="rect">
              <a:avLst/>
            </a:prstGeom>
            <a:noFill/>
          </p:spPr>
          <p:txBody>
            <a:bodyPr wrap="square">
              <a:spAutoFit/>
            </a:bodyPr>
            <a:lstStyle/>
            <a:p>
              <a:pPr algn="ctr"/>
              <a:r>
                <a:rPr lang="ja-JP" altLang="en-US" dirty="0">
                  <a:solidFill>
                    <a:srgbClr val="FF0000"/>
                  </a:solidFill>
                  <a:latin typeface="ＭＳ Ｐゴシック" panose="020B0600070205080204" pitchFamily="50" charset="-128"/>
                  <a:ea typeface="ＭＳ Ｐゴシック" panose="020B0600070205080204" pitchFamily="50" charset="-128"/>
                </a:rPr>
                <a:t>①</a:t>
              </a:r>
              <a:endParaRPr lang="ja-JP" altLang="en-US" dirty="0">
                <a:solidFill>
                  <a:srgbClr val="FF0000"/>
                </a:solidFill>
              </a:endParaRPr>
            </a:p>
          </p:txBody>
        </p:sp>
      </p:grpSp>
      <p:grpSp>
        <p:nvGrpSpPr>
          <p:cNvPr id="69" name="グループ化 68">
            <a:extLst>
              <a:ext uri="{FF2B5EF4-FFF2-40B4-BE49-F238E27FC236}">
                <a16:creationId xmlns:a16="http://schemas.microsoft.com/office/drawing/2014/main" id="{7F005F1F-C1E5-4A42-9DE3-8A5BFA580B04}"/>
              </a:ext>
            </a:extLst>
          </p:cNvPr>
          <p:cNvGrpSpPr/>
          <p:nvPr/>
        </p:nvGrpSpPr>
        <p:grpSpPr>
          <a:xfrm>
            <a:off x="7505337" y="-2677808"/>
            <a:ext cx="324001" cy="369333"/>
            <a:chOff x="-1218986" y="3418902"/>
            <a:chExt cx="226957" cy="202025"/>
          </a:xfrm>
        </p:grpSpPr>
        <p:sp>
          <p:nvSpPr>
            <p:cNvPr id="70" name="楕円 69">
              <a:extLst>
                <a:ext uri="{FF2B5EF4-FFF2-40B4-BE49-F238E27FC236}">
                  <a16:creationId xmlns:a16="http://schemas.microsoft.com/office/drawing/2014/main" id="{E04913DD-885D-4EF8-B90C-7FE075B995F2}"/>
                </a:ext>
              </a:extLst>
            </p:cNvPr>
            <p:cNvSpPr/>
            <p:nvPr/>
          </p:nvSpPr>
          <p:spPr>
            <a:xfrm>
              <a:off x="-1218986" y="3431300"/>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71" name="テキスト ボックス 70">
              <a:extLst>
                <a:ext uri="{FF2B5EF4-FFF2-40B4-BE49-F238E27FC236}">
                  <a16:creationId xmlns:a16="http://schemas.microsoft.com/office/drawing/2014/main" id="{36AFAEBC-3236-4603-9621-19959472407B}"/>
                </a:ext>
              </a:extLst>
            </p:cNvPr>
            <p:cNvSpPr txBox="1"/>
            <p:nvPr/>
          </p:nvSpPr>
          <p:spPr>
            <a:xfrm>
              <a:off x="-1193769" y="3418902"/>
              <a:ext cx="176522" cy="202025"/>
            </a:xfrm>
            <a:prstGeom prst="rect">
              <a:avLst/>
            </a:prstGeom>
            <a:noFill/>
          </p:spPr>
          <p:txBody>
            <a:bodyPr wrap="square">
              <a:spAutoFit/>
            </a:bodyPr>
            <a:lstStyle/>
            <a:p>
              <a:pPr algn="ctr"/>
              <a:r>
                <a:rPr lang="ja-JP" altLang="en-US" dirty="0">
                  <a:solidFill>
                    <a:srgbClr val="FF0000"/>
                  </a:solidFill>
                  <a:latin typeface="ＭＳ Ｐゴシック" panose="020B0600070205080204" pitchFamily="50" charset="-128"/>
                  <a:ea typeface="ＭＳ Ｐゴシック" panose="020B0600070205080204" pitchFamily="50" charset="-128"/>
                </a:rPr>
                <a:t>①</a:t>
              </a:r>
              <a:endParaRPr lang="ja-JP" altLang="en-US" dirty="0">
                <a:solidFill>
                  <a:srgbClr val="FF0000"/>
                </a:solidFill>
              </a:endParaRPr>
            </a:p>
          </p:txBody>
        </p:sp>
      </p:grpSp>
      <p:grpSp>
        <p:nvGrpSpPr>
          <p:cNvPr id="72" name="グループ化 71">
            <a:extLst>
              <a:ext uri="{FF2B5EF4-FFF2-40B4-BE49-F238E27FC236}">
                <a16:creationId xmlns:a16="http://schemas.microsoft.com/office/drawing/2014/main" id="{C8E22BD7-9BA0-4469-9B97-AF69CFCB9080}"/>
              </a:ext>
            </a:extLst>
          </p:cNvPr>
          <p:cNvGrpSpPr/>
          <p:nvPr/>
        </p:nvGrpSpPr>
        <p:grpSpPr>
          <a:xfrm>
            <a:off x="8902563" y="-2713476"/>
            <a:ext cx="324001" cy="369333"/>
            <a:chOff x="-1218986" y="3418902"/>
            <a:chExt cx="226957" cy="202025"/>
          </a:xfrm>
        </p:grpSpPr>
        <p:sp>
          <p:nvSpPr>
            <p:cNvPr id="73" name="楕円 72">
              <a:extLst>
                <a:ext uri="{FF2B5EF4-FFF2-40B4-BE49-F238E27FC236}">
                  <a16:creationId xmlns:a16="http://schemas.microsoft.com/office/drawing/2014/main" id="{2ABDA154-8CE8-4051-8827-C4E0EFA694E6}"/>
                </a:ext>
              </a:extLst>
            </p:cNvPr>
            <p:cNvSpPr/>
            <p:nvPr/>
          </p:nvSpPr>
          <p:spPr>
            <a:xfrm>
              <a:off x="-1218986" y="3431300"/>
              <a:ext cx="226957" cy="177228"/>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74" name="テキスト ボックス 73">
              <a:extLst>
                <a:ext uri="{FF2B5EF4-FFF2-40B4-BE49-F238E27FC236}">
                  <a16:creationId xmlns:a16="http://schemas.microsoft.com/office/drawing/2014/main" id="{5EB4AF99-C4DA-4A37-891D-F85465B0FF37}"/>
                </a:ext>
              </a:extLst>
            </p:cNvPr>
            <p:cNvSpPr txBox="1"/>
            <p:nvPr/>
          </p:nvSpPr>
          <p:spPr>
            <a:xfrm>
              <a:off x="-1193769" y="3418902"/>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②</a:t>
              </a:r>
              <a:endParaRPr lang="ja-JP" altLang="en-US" dirty="0"/>
            </a:p>
          </p:txBody>
        </p:sp>
      </p:grpSp>
      <p:grpSp>
        <p:nvGrpSpPr>
          <p:cNvPr id="75" name="グループ化 74">
            <a:extLst>
              <a:ext uri="{FF2B5EF4-FFF2-40B4-BE49-F238E27FC236}">
                <a16:creationId xmlns:a16="http://schemas.microsoft.com/office/drawing/2014/main" id="{852BBB3D-7D35-4CE9-A1D8-1873F2273378}"/>
              </a:ext>
            </a:extLst>
          </p:cNvPr>
          <p:cNvGrpSpPr/>
          <p:nvPr/>
        </p:nvGrpSpPr>
        <p:grpSpPr>
          <a:xfrm>
            <a:off x="1830697" y="1789785"/>
            <a:ext cx="324001" cy="369333"/>
            <a:chOff x="-1218986" y="3418900"/>
            <a:chExt cx="226957" cy="202025"/>
          </a:xfrm>
        </p:grpSpPr>
        <p:sp>
          <p:nvSpPr>
            <p:cNvPr id="76" name="楕円 75">
              <a:extLst>
                <a:ext uri="{FF2B5EF4-FFF2-40B4-BE49-F238E27FC236}">
                  <a16:creationId xmlns:a16="http://schemas.microsoft.com/office/drawing/2014/main" id="{D7AA4AFB-7D3C-4889-ABFE-12E67C87C262}"/>
                </a:ext>
              </a:extLst>
            </p:cNvPr>
            <p:cNvSpPr/>
            <p:nvPr/>
          </p:nvSpPr>
          <p:spPr>
            <a:xfrm>
              <a:off x="-1218986" y="3430257"/>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77" name="テキスト ボックス 76">
              <a:extLst>
                <a:ext uri="{FF2B5EF4-FFF2-40B4-BE49-F238E27FC236}">
                  <a16:creationId xmlns:a16="http://schemas.microsoft.com/office/drawing/2014/main" id="{2C84BC0B-855C-4A7C-8847-9C2AD9B6A70C}"/>
                </a:ext>
              </a:extLst>
            </p:cNvPr>
            <p:cNvSpPr txBox="1"/>
            <p:nvPr/>
          </p:nvSpPr>
          <p:spPr>
            <a:xfrm>
              <a:off x="-1193768" y="3418900"/>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⑤</a:t>
              </a:r>
            </a:p>
          </p:txBody>
        </p:sp>
      </p:grpSp>
      <p:sp>
        <p:nvSpPr>
          <p:cNvPr id="78" name="テキスト ボックス 77">
            <a:extLst>
              <a:ext uri="{FF2B5EF4-FFF2-40B4-BE49-F238E27FC236}">
                <a16:creationId xmlns:a16="http://schemas.microsoft.com/office/drawing/2014/main" id="{9824E7E3-7229-4461-B3E3-2A56B3EB0D86}"/>
              </a:ext>
            </a:extLst>
          </p:cNvPr>
          <p:cNvSpPr txBox="1"/>
          <p:nvPr/>
        </p:nvSpPr>
        <p:spPr>
          <a:xfrm>
            <a:off x="1478214" y="8230768"/>
            <a:ext cx="959259" cy="369332"/>
          </a:xfrm>
          <a:prstGeom prst="rect">
            <a:avLst/>
          </a:prstGeom>
          <a:noFill/>
        </p:spPr>
        <p:txBody>
          <a:bodyPr wrap="square" rtlCol="0">
            <a:spAutoFit/>
          </a:bodyPr>
          <a:lstStyle/>
          <a:p>
            <a:r>
              <a:rPr kumimoji="1" lang="en-US" altLang="ja-JP" dirty="0">
                <a:solidFill>
                  <a:srgbClr val="FF0000"/>
                </a:solidFill>
              </a:rPr>
              <a:t>&lt;TKE</a:t>
            </a:r>
            <a:r>
              <a:rPr kumimoji="1" lang="en-US" altLang="ja-JP" baseline="-25000" dirty="0">
                <a:solidFill>
                  <a:srgbClr val="FF0000"/>
                </a:solidFill>
              </a:rPr>
              <a:t>ST</a:t>
            </a:r>
            <a:r>
              <a:rPr kumimoji="1" lang="en-US" altLang="ja-JP" dirty="0">
                <a:solidFill>
                  <a:srgbClr val="FF0000"/>
                </a:solidFill>
              </a:rPr>
              <a:t>&gt;</a:t>
            </a:r>
            <a:endParaRPr kumimoji="1" lang="ja-JP" altLang="en-US" dirty="0">
              <a:solidFill>
                <a:srgbClr val="FF0000"/>
              </a:solidFill>
            </a:endParaRPr>
          </a:p>
        </p:txBody>
      </p:sp>
      <p:sp>
        <p:nvSpPr>
          <p:cNvPr id="79" name="テキスト ボックス 78">
            <a:extLst>
              <a:ext uri="{FF2B5EF4-FFF2-40B4-BE49-F238E27FC236}">
                <a16:creationId xmlns:a16="http://schemas.microsoft.com/office/drawing/2014/main" id="{9387EE90-0F01-4B3E-83CC-B36A350C5C90}"/>
              </a:ext>
            </a:extLst>
          </p:cNvPr>
          <p:cNvSpPr txBox="1"/>
          <p:nvPr/>
        </p:nvSpPr>
        <p:spPr>
          <a:xfrm>
            <a:off x="1478214" y="8706709"/>
            <a:ext cx="1003165" cy="369332"/>
          </a:xfrm>
          <a:prstGeom prst="rect">
            <a:avLst/>
          </a:prstGeom>
          <a:noFill/>
        </p:spPr>
        <p:txBody>
          <a:bodyPr wrap="square" rtlCol="0">
            <a:spAutoFit/>
          </a:bodyPr>
          <a:lstStyle/>
          <a:p>
            <a:r>
              <a:rPr kumimoji="1" lang="en-US" altLang="ja-JP" dirty="0">
                <a:solidFill>
                  <a:srgbClr val="00B050"/>
                </a:solidFill>
              </a:rPr>
              <a:t>&lt;TKE</a:t>
            </a:r>
            <a:r>
              <a:rPr kumimoji="1" lang="en-US" altLang="ja-JP" baseline="-25000" dirty="0">
                <a:solidFill>
                  <a:srgbClr val="00B050"/>
                </a:solidFill>
              </a:rPr>
              <a:t>SL</a:t>
            </a:r>
            <a:r>
              <a:rPr kumimoji="1" lang="en-US" altLang="ja-JP" dirty="0">
                <a:solidFill>
                  <a:srgbClr val="00B050"/>
                </a:solidFill>
              </a:rPr>
              <a:t>&gt;</a:t>
            </a:r>
            <a:endParaRPr kumimoji="1" lang="ja-JP" altLang="en-US" dirty="0">
              <a:solidFill>
                <a:srgbClr val="00B050"/>
              </a:solidFill>
            </a:endParaRPr>
          </a:p>
        </p:txBody>
      </p:sp>
      <p:sp>
        <p:nvSpPr>
          <p:cNvPr id="80" name="四角形: 角を丸くする 79">
            <a:extLst>
              <a:ext uri="{FF2B5EF4-FFF2-40B4-BE49-F238E27FC236}">
                <a16:creationId xmlns:a16="http://schemas.microsoft.com/office/drawing/2014/main" id="{9798FAE6-4214-44E9-A35D-C814CBFADC63}"/>
              </a:ext>
            </a:extLst>
          </p:cNvPr>
          <p:cNvSpPr/>
          <p:nvPr/>
        </p:nvSpPr>
        <p:spPr>
          <a:xfrm>
            <a:off x="1906742" y="5863207"/>
            <a:ext cx="2612067" cy="400110"/>
          </a:xfrm>
          <a:prstGeom prst="roundRect">
            <a:avLst>
              <a:gd name="adj" fmla="val 1647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p:sp>
        <p:nvSpPr>
          <p:cNvPr id="81" name="四角形: 角を丸くする 80">
            <a:extLst>
              <a:ext uri="{FF2B5EF4-FFF2-40B4-BE49-F238E27FC236}">
                <a16:creationId xmlns:a16="http://schemas.microsoft.com/office/drawing/2014/main" id="{460BD3CE-670B-43BF-91D6-1384DDDEE6D1}"/>
              </a:ext>
            </a:extLst>
          </p:cNvPr>
          <p:cNvSpPr/>
          <p:nvPr/>
        </p:nvSpPr>
        <p:spPr>
          <a:xfrm>
            <a:off x="570508" y="5831317"/>
            <a:ext cx="828000" cy="432000"/>
          </a:xfrm>
          <a:prstGeom prst="roundRect">
            <a:avLst>
              <a:gd name="adj" fmla="val 27352"/>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p>
        </p:txBody>
      </p:sp>
      <mc:AlternateContent xmlns:mc="http://schemas.openxmlformats.org/markup-compatibility/2006" xmlns:a14="http://schemas.microsoft.com/office/drawing/2010/main">
        <mc:Choice Requires="a14">
          <p:sp>
            <p:nvSpPr>
              <p:cNvPr id="82" name="コンテンツ プレースホルダー 2">
                <a:extLst>
                  <a:ext uri="{FF2B5EF4-FFF2-40B4-BE49-F238E27FC236}">
                    <a16:creationId xmlns:a16="http://schemas.microsoft.com/office/drawing/2014/main" id="{04B866E5-F367-4C69-A2B1-631B7088792F}"/>
                  </a:ext>
                </a:extLst>
              </p:cNvPr>
              <p:cNvSpPr txBox="1">
                <a:spLocks/>
              </p:cNvSpPr>
              <p:nvPr/>
            </p:nvSpPr>
            <p:spPr>
              <a:xfrm>
                <a:off x="475497" y="4789964"/>
                <a:ext cx="3051496" cy="360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14:m>
                  <m:oMathPara xmlns:m="http://schemas.openxmlformats.org/officeDocument/2006/math">
                    <m:oMathParaPr>
                      <m:jc m:val="left"/>
                    </m:oMathParaPr>
                    <m:oMath xmlns:m="http://schemas.openxmlformats.org/officeDocument/2006/math">
                      <m:r>
                        <m:rPr>
                          <m:sty m:val="p"/>
                        </m:rPr>
                        <a:rPr kumimoji="1" lang="en-US" altLang="ja-JP" sz="1800" b="0" i="0" dirty="0" smtClean="0">
                          <a:latin typeface="Cambria Math" panose="02040503050406030204" pitchFamily="18" charset="0"/>
                          <a:ea typeface="Cambria Math" panose="02040503050406030204" pitchFamily="18" charset="0"/>
                        </a:rPr>
                        <m:t>Average</m:t>
                      </m:r>
                      <m:r>
                        <a:rPr kumimoji="1" lang="en-US" altLang="ja-JP" sz="1800" b="0" i="0" dirty="0" smtClean="0">
                          <a:latin typeface="Cambria Math" panose="02040503050406030204" pitchFamily="18" charset="0"/>
                          <a:ea typeface="Cambria Math" panose="02040503050406030204" pitchFamily="18" charset="0"/>
                        </a:rPr>
                        <m:t> </m:t>
                      </m:r>
                      <m:r>
                        <m:rPr>
                          <m:sty m:val="p"/>
                        </m:rPr>
                        <a:rPr kumimoji="1" lang="en-US" altLang="ja-JP" sz="1800" b="0" i="0" dirty="0" smtClean="0">
                          <a:latin typeface="Cambria Math" panose="02040503050406030204" pitchFamily="18" charset="0"/>
                          <a:ea typeface="Cambria Math" panose="02040503050406030204" pitchFamily="18" charset="0"/>
                        </a:rPr>
                        <m:t>total</m:t>
                      </m:r>
                      <m:r>
                        <a:rPr kumimoji="1" lang="en-US" altLang="ja-JP" sz="1800" b="0" i="0" dirty="0" smtClean="0">
                          <a:latin typeface="Cambria Math" panose="02040503050406030204" pitchFamily="18" charset="0"/>
                          <a:ea typeface="Cambria Math" panose="02040503050406030204" pitchFamily="18" charset="0"/>
                        </a:rPr>
                        <m:t> </m:t>
                      </m:r>
                      <m:r>
                        <a:rPr kumimoji="1" lang="en-US" altLang="ja-JP" sz="1800" b="0" i="1" dirty="0" smtClean="0">
                          <a:latin typeface="Cambria Math" panose="02040503050406030204" pitchFamily="18" charset="0"/>
                          <a:ea typeface="Cambria Math" panose="02040503050406030204" pitchFamily="18" charset="0"/>
                        </a:rPr>
                        <m:t> </m:t>
                      </m:r>
                      <m:r>
                        <a:rPr kumimoji="1" lang="en-US" altLang="ja-JP" sz="1800" b="0" i="1" dirty="0" smtClean="0">
                          <a:latin typeface="Cambria Math" panose="02040503050406030204" pitchFamily="18" charset="0"/>
                          <a:ea typeface="Cambria Math" panose="02040503050406030204" pitchFamily="18" charset="0"/>
                        </a:rPr>
                        <m:t>𝑇𝐾𝐸</m:t>
                      </m:r>
                    </m:oMath>
                  </m:oMathPara>
                </a14:m>
                <a:endParaRPr lang="en-US" altLang="ja-JP" sz="1800" dirty="0">
                  <a:latin typeface="ＭＳ Ｐゴシック" panose="020B0600070205080204" pitchFamily="50" charset="-128"/>
                  <a:ea typeface="ＭＳ Ｐゴシック" panose="020B0600070205080204" pitchFamily="50" charset="-128"/>
                </a:endParaRPr>
              </a:p>
            </p:txBody>
          </p:sp>
        </mc:Choice>
        <mc:Fallback xmlns="">
          <p:sp>
            <p:nvSpPr>
              <p:cNvPr id="82" name="コンテンツ プレースホルダー 2">
                <a:extLst>
                  <a:ext uri="{FF2B5EF4-FFF2-40B4-BE49-F238E27FC236}">
                    <a16:creationId xmlns:a16="http://schemas.microsoft.com/office/drawing/2014/main" id="{04B866E5-F367-4C69-A2B1-631B7088792F}"/>
                  </a:ext>
                </a:extLst>
              </p:cNvPr>
              <p:cNvSpPr txBox="1">
                <a:spLocks noRot="1" noChangeAspect="1" noMove="1" noResize="1" noEditPoints="1" noAdjustHandles="1" noChangeArrowheads="1" noChangeShapeType="1" noTextEdit="1"/>
              </p:cNvSpPr>
              <p:nvPr/>
            </p:nvSpPr>
            <p:spPr>
              <a:xfrm>
                <a:off x="475497" y="4789964"/>
                <a:ext cx="3051496" cy="360000"/>
              </a:xfrm>
              <a:prstGeom prst="rect">
                <a:avLst/>
              </a:prstGeom>
              <a:blipFill>
                <a:blip r:embed="rId12"/>
                <a:stretch>
                  <a:fillRect l="-399" b="-18644"/>
                </a:stretch>
              </a:blipFill>
            </p:spPr>
            <p:txBody>
              <a:bodyPr/>
              <a:lstStyle/>
              <a:p>
                <a:r>
                  <a:rPr lang="ja-JP" altLang="en-US">
                    <a:noFill/>
                  </a:rPr>
                  <a:t> </a:t>
                </a:r>
              </a:p>
            </p:txBody>
          </p:sp>
        </mc:Fallback>
      </mc:AlternateContent>
      <p:grpSp>
        <p:nvGrpSpPr>
          <p:cNvPr id="83" name="グループ化 82">
            <a:extLst>
              <a:ext uri="{FF2B5EF4-FFF2-40B4-BE49-F238E27FC236}">
                <a16:creationId xmlns:a16="http://schemas.microsoft.com/office/drawing/2014/main" id="{18085070-5B04-4040-B129-2FE5AEC31534}"/>
              </a:ext>
            </a:extLst>
          </p:cNvPr>
          <p:cNvGrpSpPr/>
          <p:nvPr/>
        </p:nvGrpSpPr>
        <p:grpSpPr>
          <a:xfrm>
            <a:off x="3091958" y="6329329"/>
            <a:ext cx="1152000" cy="338554"/>
            <a:chOff x="-5480282" y="2216932"/>
            <a:chExt cx="1564848" cy="309724"/>
          </a:xfrm>
        </p:grpSpPr>
        <p:sp>
          <p:nvSpPr>
            <p:cNvPr id="84" name="楕円 83">
              <a:extLst>
                <a:ext uri="{FF2B5EF4-FFF2-40B4-BE49-F238E27FC236}">
                  <a16:creationId xmlns:a16="http://schemas.microsoft.com/office/drawing/2014/main" id="{E92A01EC-BD2C-42F6-AD7B-49FB1DE28F2B}"/>
                </a:ext>
              </a:extLst>
            </p:cNvPr>
            <p:cNvSpPr/>
            <p:nvPr/>
          </p:nvSpPr>
          <p:spPr>
            <a:xfrm>
              <a:off x="-5480282" y="2216932"/>
              <a:ext cx="1564848" cy="296409"/>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85" name="テキスト ボックス 84">
              <a:extLst>
                <a:ext uri="{FF2B5EF4-FFF2-40B4-BE49-F238E27FC236}">
                  <a16:creationId xmlns:a16="http://schemas.microsoft.com/office/drawing/2014/main" id="{EE093A71-FB4E-4C58-BC2D-37E55317F832}"/>
                </a:ext>
              </a:extLst>
            </p:cNvPr>
            <p:cNvSpPr txBox="1"/>
            <p:nvPr/>
          </p:nvSpPr>
          <p:spPr>
            <a:xfrm>
              <a:off x="-5455831" y="2216932"/>
              <a:ext cx="1515947" cy="309724"/>
            </a:xfrm>
            <a:prstGeom prst="rect">
              <a:avLst/>
            </a:prstGeom>
            <a:noFill/>
          </p:spPr>
          <p:txBody>
            <a:bodyPr wrap="square">
              <a:spAutoFit/>
            </a:bodyPr>
            <a:lstStyle/>
            <a:p>
              <a:pPr algn="ctr"/>
              <a:r>
                <a:rPr lang="en-US" altLang="ja-JP" sz="1600" dirty="0">
                  <a:latin typeface="ＭＳ Ｐゴシック" panose="020B0600070205080204" pitchFamily="50" charset="-128"/>
                  <a:ea typeface="ＭＳ Ｐゴシック" panose="020B0600070205080204" pitchFamily="50" charset="-128"/>
                </a:rPr>
                <a:t>SL</a:t>
              </a:r>
            </a:p>
          </p:txBody>
        </p:sp>
      </p:grpSp>
      <p:grpSp>
        <p:nvGrpSpPr>
          <p:cNvPr id="86" name="グループ化 85">
            <a:extLst>
              <a:ext uri="{FF2B5EF4-FFF2-40B4-BE49-F238E27FC236}">
                <a16:creationId xmlns:a16="http://schemas.microsoft.com/office/drawing/2014/main" id="{EC956D5F-E7EB-4184-A973-D57209652729}"/>
              </a:ext>
            </a:extLst>
          </p:cNvPr>
          <p:cNvGrpSpPr/>
          <p:nvPr/>
        </p:nvGrpSpPr>
        <p:grpSpPr>
          <a:xfrm>
            <a:off x="871353" y="6297810"/>
            <a:ext cx="1080000" cy="360004"/>
            <a:chOff x="-1840949" y="2418009"/>
            <a:chExt cx="1067164" cy="196922"/>
          </a:xfrm>
        </p:grpSpPr>
        <p:sp>
          <p:nvSpPr>
            <p:cNvPr id="93" name="楕円 92">
              <a:extLst>
                <a:ext uri="{FF2B5EF4-FFF2-40B4-BE49-F238E27FC236}">
                  <a16:creationId xmlns:a16="http://schemas.microsoft.com/office/drawing/2014/main" id="{85C785E2-70B4-480B-BEA9-63D111A5887D}"/>
                </a:ext>
              </a:extLst>
            </p:cNvPr>
            <p:cNvSpPr/>
            <p:nvPr/>
          </p:nvSpPr>
          <p:spPr>
            <a:xfrm>
              <a:off x="-1840949" y="2418011"/>
              <a:ext cx="1067164" cy="196920"/>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94" name="テキスト ボックス 93">
              <a:extLst>
                <a:ext uri="{FF2B5EF4-FFF2-40B4-BE49-F238E27FC236}">
                  <a16:creationId xmlns:a16="http://schemas.microsoft.com/office/drawing/2014/main" id="{775DCA1E-7E7B-4EF8-9C33-A08139EF555E}"/>
                </a:ext>
              </a:extLst>
            </p:cNvPr>
            <p:cNvSpPr txBox="1"/>
            <p:nvPr/>
          </p:nvSpPr>
          <p:spPr>
            <a:xfrm>
              <a:off x="-1795956" y="2418009"/>
              <a:ext cx="996020" cy="185189"/>
            </a:xfrm>
            <a:prstGeom prst="rect">
              <a:avLst/>
            </a:prstGeom>
            <a:noFill/>
          </p:spPr>
          <p:txBody>
            <a:bodyPr wrap="square">
              <a:spAutoFit/>
            </a:bodyPr>
            <a:lstStyle/>
            <a:p>
              <a:pPr algn="ctr"/>
              <a:r>
                <a:rPr lang="en-US" altLang="ja-JP" sz="1600" dirty="0">
                  <a:latin typeface="ＭＳ Ｐゴシック" panose="020B0600070205080204" pitchFamily="50" charset="-128"/>
                  <a:ea typeface="ＭＳ Ｐゴシック" panose="020B0600070205080204" pitchFamily="50" charset="-128"/>
                </a:rPr>
                <a:t>ST</a:t>
              </a:r>
            </a:p>
          </p:txBody>
        </p:sp>
      </p:grpSp>
      <mc:AlternateContent xmlns:mc="http://schemas.openxmlformats.org/markup-compatibility/2006" xmlns:a14="http://schemas.microsoft.com/office/drawing/2010/main">
        <mc:Choice Requires="a14">
          <p:sp>
            <p:nvSpPr>
              <p:cNvPr id="102" name="テキスト ボックス 101">
                <a:extLst>
                  <a:ext uri="{FF2B5EF4-FFF2-40B4-BE49-F238E27FC236}">
                    <a16:creationId xmlns:a16="http://schemas.microsoft.com/office/drawing/2014/main" id="{84E72372-32B3-43C6-8B00-908A1964539E}"/>
                  </a:ext>
                </a:extLst>
              </p:cNvPr>
              <p:cNvSpPr txBox="1"/>
              <p:nvPr/>
            </p:nvSpPr>
            <p:spPr>
              <a:xfrm>
                <a:off x="2618355" y="4767581"/>
                <a:ext cx="1937145"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i="1" dirty="0" smtClean="0">
                              <a:latin typeface="Cambria Math" panose="02040503050406030204" pitchFamily="18" charset="0"/>
                              <a:ea typeface="ＭＳ Ｐゴシック" panose="020B0600070205080204" pitchFamily="50" charset="-128"/>
                            </a:rPr>
                          </m:ctrlPr>
                        </m:sSubPr>
                        <m:e>
                          <m:r>
                            <a:rPr lang="en-US" altLang="ja-JP" b="0" i="1" dirty="0" smtClean="0">
                              <a:latin typeface="Cambria Math" panose="02040503050406030204" pitchFamily="18" charset="0"/>
                              <a:ea typeface="ＭＳ Ｐゴシック" panose="020B0600070205080204" pitchFamily="50" charset="-128"/>
                            </a:rPr>
                            <m:t>(</m:t>
                          </m:r>
                          <m:r>
                            <a:rPr lang="ja-JP" altLang="en-US" i="1" dirty="0">
                              <a:latin typeface="Cambria Math" panose="02040503050406030204" pitchFamily="18" charset="0"/>
                              <a:ea typeface="ＭＳ Ｐゴシック" panose="020B0600070205080204" pitchFamily="50" charset="-128"/>
                            </a:rPr>
                            <m:t>𝜔</m:t>
                          </m:r>
                        </m:e>
                        <m:sub>
                          <m:r>
                            <a:rPr lang="en-US" altLang="ja-JP" b="0" i="1" dirty="0" smtClean="0">
                              <a:latin typeface="Cambria Math" panose="02040503050406030204" pitchFamily="18" charset="0"/>
                              <a:ea typeface="ＭＳ Ｐゴシック" panose="020B0600070205080204" pitchFamily="50" charset="-128"/>
                            </a:rPr>
                            <m:t>𝑆𝑇</m:t>
                          </m:r>
                        </m:sub>
                      </m:sSub>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𝑆𝐿</m:t>
                          </m:r>
                        </m:sub>
                      </m:sSub>
                      <m:r>
                        <a:rPr lang="en-US" altLang="ja-JP" b="0" i="1" dirty="0" smtClean="0">
                          <a:latin typeface="Cambria Math" panose="02040503050406030204" pitchFamily="18" charset="0"/>
                          <a:ea typeface="ＭＳ Ｐゴシック" panose="020B0600070205080204" pitchFamily="50" charset="-128"/>
                        </a:rPr>
                        <m:t>=1)</m:t>
                      </m:r>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02" name="テキスト ボックス 101">
                <a:extLst>
                  <a:ext uri="{FF2B5EF4-FFF2-40B4-BE49-F238E27FC236}">
                    <a16:creationId xmlns:a16="http://schemas.microsoft.com/office/drawing/2014/main" id="{84E72372-32B3-43C6-8B00-908A1964539E}"/>
                  </a:ext>
                </a:extLst>
              </p:cNvPr>
              <p:cNvSpPr txBox="1">
                <a:spLocks noRot="1" noChangeAspect="1" noMove="1" noResize="1" noEditPoints="1" noAdjustHandles="1" noChangeArrowheads="1" noChangeShapeType="1" noTextEdit="1"/>
              </p:cNvSpPr>
              <p:nvPr/>
            </p:nvSpPr>
            <p:spPr>
              <a:xfrm>
                <a:off x="2618355" y="4767581"/>
                <a:ext cx="1937145" cy="369332"/>
              </a:xfrm>
              <a:prstGeom prst="rect">
                <a:avLst/>
              </a:prstGeom>
              <a:blipFill>
                <a:blip r:embed="rId13"/>
                <a:stretch>
                  <a:fillRect b="-163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5" name="テキスト ボックス 104">
                <a:extLst>
                  <a:ext uri="{FF2B5EF4-FFF2-40B4-BE49-F238E27FC236}">
                    <a16:creationId xmlns:a16="http://schemas.microsoft.com/office/drawing/2014/main" id="{EA40CA3A-65CC-468E-8E3D-8E1E1E5F4D81}"/>
                  </a:ext>
                </a:extLst>
              </p:cNvPr>
              <p:cNvSpPr txBox="1"/>
              <p:nvPr/>
            </p:nvSpPr>
            <p:spPr>
              <a:xfrm>
                <a:off x="401485" y="5125091"/>
                <a:ext cx="893661" cy="369332"/>
              </a:xfrm>
              <a:prstGeom prst="rect">
                <a:avLst/>
              </a:prstGeom>
              <a:noFill/>
            </p:spPr>
            <p:txBody>
              <a:bodyPr wrap="square" rtlCol="0">
                <a:spAutoFit/>
              </a:bodyPr>
              <a:lstStyle/>
              <a:p>
                <a:pPr algn="ctr"/>
                <a14:m>
                  <m:oMathPara xmlns:m="http://schemas.openxmlformats.org/officeDocument/2006/math">
                    <m:oMathParaPr>
                      <m:jc m:val="left"/>
                    </m:oMathParaPr>
                    <m:oMath xmlns:m="http://schemas.openxmlformats.org/officeDocument/2006/math">
                      <m:d>
                        <m:dPr>
                          <m:begChr m:val="⟨"/>
                          <m:endChr m:val="⟩"/>
                          <m:ctrlPr>
                            <a:rPr lang="en-US" altLang="ja-JP" i="1" dirty="0" smtClean="0">
                              <a:latin typeface="Cambria Math" panose="02040503050406030204" pitchFamily="18" charset="0"/>
                              <a:ea typeface="ＭＳ Ｐゴシック" panose="020B0600070205080204" pitchFamily="50" charset="-128"/>
                            </a:rPr>
                          </m:ctrlPr>
                        </m:dPr>
                        <m:e>
                          <m:r>
                            <a:rPr lang="en-US" altLang="ja-JP" b="0" i="1" dirty="0" smtClean="0">
                              <a:latin typeface="Cambria Math" panose="02040503050406030204" pitchFamily="18" charset="0"/>
                              <a:ea typeface="ＭＳ Ｐゴシック" panose="020B0600070205080204" pitchFamily="50" charset="-128"/>
                            </a:rPr>
                            <m:t>𝑇𝐾𝐸</m:t>
                          </m:r>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05" name="テキスト ボックス 104">
                <a:extLst>
                  <a:ext uri="{FF2B5EF4-FFF2-40B4-BE49-F238E27FC236}">
                    <a16:creationId xmlns:a16="http://schemas.microsoft.com/office/drawing/2014/main" id="{EA40CA3A-65CC-468E-8E3D-8E1E1E5F4D81}"/>
                  </a:ext>
                </a:extLst>
              </p:cNvPr>
              <p:cNvSpPr txBox="1">
                <a:spLocks noRot="1" noChangeAspect="1" noMove="1" noResize="1" noEditPoints="1" noAdjustHandles="1" noChangeArrowheads="1" noChangeShapeType="1" noTextEdit="1"/>
              </p:cNvSpPr>
              <p:nvPr/>
            </p:nvSpPr>
            <p:spPr>
              <a:xfrm>
                <a:off x="401485" y="5125091"/>
                <a:ext cx="893661"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6" name="テキスト ボックス 105">
                <a:extLst>
                  <a:ext uri="{FF2B5EF4-FFF2-40B4-BE49-F238E27FC236}">
                    <a16:creationId xmlns:a16="http://schemas.microsoft.com/office/drawing/2014/main" id="{92F5BA42-38C4-416D-8433-947F0FE4CB1E}"/>
                  </a:ext>
                </a:extLst>
              </p:cNvPr>
              <p:cNvSpPr txBox="1"/>
              <p:nvPr/>
            </p:nvSpPr>
            <p:spPr>
              <a:xfrm>
                <a:off x="453245" y="5425224"/>
                <a:ext cx="3096001"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b="0" i="1" dirty="0" smtClean="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𝑆𝐿</m:t>
                              </m:r>
                            </m:sub>
                          </m:sSub>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06" name="テキスト ボックス 105">
                <a:extLst>
                  <a:ext uri="{FF2B5EF4-FFF2-40B4-BE49-F238E27FC236}">
                    <a16:creationId xmlns:a16="http://schemas.microsoft.com/office/drawing/2014/main" id="{92F5BA42-38C4-416D-8433-947F0FE4CB1E}"/>
                  </a:ext>
                </a:extLst>
              </p:cNvPr>
              <p:cNvSpPr txBox="1">
                <a:spLocks noRot="1" noChangeAspect="1" noMove="1" noResize="1" noEditPoints="1" noAdjustHandles="1" noChangeArrowheads="1" noChangeShapeType="1" noTextEdit="1"/>
              </p:cNvSpPr>
              <p:nvPr/>
            </p:nvSpPr>
            <p:spPr>
              <a:xfrm>
                <a:off x="453245" y="5425224"/>
                <a:ext cx="3096001" cy="369332"/>
              </a:xfrm>
              <a:prstGeom prst="rect">
                <a:avLst/>
              </a:prstGeom>
              <a:blipFill>
                <a:blip r:embed="rId15"/>
                <a:stretch>
                  <a:fillRect b="-1639"/>
                </a:stretch>
              </a:blipFill>
            </p:spPr>
            <p:txBody>
              <a:bodyPr/>
              <a:lstStyle/>
              <a:p>
                <a:r>
                  <a:rPr lang="ja-JP" altLang="en-US">
                    <a:noFill/>
                  </a:rPr>
                  <a:t> </a:t>
                </a:r>
              </a:p>
            </p:txBody>
          </p:sp>
        </mc:Fallback>
      </mc:AlternateContent>
      <p:grpSp>
        <p:nvGrpSpPr>
          <p:cNvPr id="111" name="グループ化 110">
            <a:extLst>
              <a:ext uri="{FF2B5EF4-FFF2-40B4-BE49-F238E27FC236}">
                <a16:creationId xmlns:a16="http://schemas.microsoft.com/office/drawing/2014/main" id="{51CC783E-6DA7-43C0-96D4-840227D4DA3C}"/>
              </a:ext>
            </a:extLst>
          </p:cNvPr>
          <p:cNvGrpSpPr/>
          <p:nvPr/>
        </p:nvGrpSpPr>
        <p:grpSpPr>
          <a:xfrm>
            <a:off x="2712309" y="6309145"/>
            <a:ext cx="324001" cy="400110"/>
            <a:chOff x="-1218986" y="3418900"/>
            <a:chExt cx="226957" cy="218860"/>
          </a:xfrm>
        </p:grpSpPr>
        <p:sp>
          <p:nvSpPr>
            <p:cNvPr id="114" name="楕円 113">
              <a:extLst>
                <a:ext uri="{FF2B5EF4-FFF2-40B4-BE49-F238E27FC236}">
                  <a16:creationId xmlns:a16="http://schemas.microsoft.com/office/drawing/2014/main" id="{111D957B-A936-49C9-8076-E2BB16F9EFD4}"/>
                </a:ext>
              </a:extLst>
            </p:cNvPr>
            <p:cNvSpPr/>
            <p:nvPr/>
          </p:nvSpPr>
          <p:spPr>
            <a:xfrm>
              <a:off x="-1218986" y="3430257"/>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116" name="テキスト ボックス 115">
              <a:extLst>
                <a:ext uri="{FF2B5EF4-FFF2-40B4-BE49-F238E27FC236}">
                  <a16:creationId xmlns:a16="http://schemas.microsoft.com/office/drawing/2014/main" id="{3993FFA6-80CB-460B-ABDB-136362F29D20}"/>
                </a:ext>
              </a:extLst>
            </p:cNvPr>
            <p:cNvSpPr txBox="1"/>
            <p:nvPr/>
          </p:nvSpPr>
          <p:spPr>
            <a:xfrm>
              <a:off x="-1193768" y="3418900"/>
              <a:ext cx="176522" cy="218860"/>
            </a:xfrm>
            <a:prstGeom prst="rect">
              <a:avLst/>
            </a:prstGeom>
            <a:noFill/>
          </p:spPr>
          <p:txBody>
            <a:bodyPr wrap="square">
              <a:spAutoFit/>
            </a:bodyPr>
            <a:lstStyle/>
            <a:p>
              <a:pPr algn="ctr"/>
              <a:r>
                <a:rPr lang="ja-JP" altLang="en-US" sz="2000" dirty="0">
                  <a:latin typeface="ＭＳ Ｐゴシック" panose="020B0600070205080204" pitchFamily="50" charset="-128"/>
                  <a:ea typeface="ＭＳ Ｐゴシック" panose="020B0600070205080204" pitchFamily="50" charset="-128"/>
                </a:rPr>
                <a:t>④</a:t>
              </a:r>
              <a:endParaRPr lang="ja-JP" altLang="en-US" sz="2000" dirty="0"/>
            </a:p>
          </p:txBody>
        </p:sp>
      </p:grpSp>
      <mc:AlternateContent xmlns:mc="http://schemas.openxmlformats.org/markup-compatibility/2006" xmlns:a14="http://schemas.microsoft.com/office/drawing/2010/main">
        <mc:Choice Requires="a14">
          <p:sp>
            <p:nvSpPr>
              <p:cNvPr id="117" name="テキスト ボックス 116">
                <a:extLst>
                  <a:ext uri="{FF2B5EF4-FFF2-40B4-BE49-F238E27FC236}">
                    <a16:creationId xmlns:a16="http://schemas.microsoft.com/office/drawing/2014/main" id="{66270FC1-06BF-4403-9C91-2E085FBA0B27}"/>
                  </a:ext>
                </a:extLst>
              </p:cNvPr>
              <p:cNvSpPr txBox="1"/>
              <p:nvPr/>
            </p:nvSpPr>
            <p:spPr>
              <a:xfrm>
                <a:off x="278611" y="5840578"/>
                <a:ext cx="424019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altLang="ja-JP" b="0" i="1" dirty="0" smtClean="0">
                          <a:latin typeface="Cambria Math" panose="02040503050406030204" pitchFamily="18" charset="0"/>
                          <a:ea typeface="ＭＳ Ｐゴシック" panose="020B0600070205080204" pitchFamily="50" charset="-128"/>
                        </a:rPr>
                        <m:t>=</m:t>
                      </m:r>
                      <m:d>
                        <m:dPr>
                          <m:begChr m:val="⟨"/>
                          <m:endChr m:val="⟩"/>
                          <m:ctrlPr>
                            <a:rPr lang="en-US" altLang="ja-JP" i="1" dirty="0" smtClean="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   −  </m:t>
                      </m:r>
                      <m:sSub>
                        <m:sSubPr>
                          <m:ctrlPr>
                            <a:rPr lang="en-US" altLang="ja-JP" i="1" dirty="0">
                              <a:latin typeface="Cambria Math" panose="02040503050406030204" pitchFamily="18" charset="0"/>
                              <a:ea typeface="ＭＳ Ｐゴシック" panose="020B0600070205080204" pitchFamily="50" charset="-128"/>
                            </a:rPr>
                          </m:ctrlPr>
                        </m:sSubPr>
                        <m:e>
                          <m:r>
                            <a:rPr lang="ja-JP" altLang="en-US" i="1" dirty="0">
                              <a:latin typeface="Cambria Math" panose="02040503050406030204" pitchFamily="18" charset="0"/>
                              <a:ea typeface="ＭＳ Ｐゴシック" panose="020B0600070205080204" pitchFamily="50" charset="-128"/>
                            </a:rPr>
                            <m:t>𝜔</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d>
                        <m:dPr>
                          <m:begChr m:val="{"/>
                          <m:endChr m:val="}"/>
                          <m:ctrlPr>
                            <a:rPr lang="en-US" altLang="ja-JP" i="1" dirty="0" smtClean="0">
                              <a:latin typeface="Cambria Math" panose="02040503050406030204" pitchFamily="18" charset="0"/>
                              <a:ea typeface="ＭＳ Ｐゴシック" panose="020B0600070205080204" pitchFamily="50" charset="-128"/>
                            </a:rPr>
                          </m:ctrlPr>
                        </m:dPr>
                        <m:e>
                          <m:r>
                            <a:rPr lang="en-US" altLang="ja-JP" b="0" i="1" dirty="0" smtClean="0">
                              <a:latin typeface="Cambria Math" panose="02040503050406030204" pitchFamily="18" charset="0"/>
                              <a:ea typeface="ＭＳ Ｐゴシック" panose="020B0600070205080204" pitchFamily="50" charset="-128"/>
                            </a:rPr>
                            <m:t> </m:t>
                          </m:r>
                          <m:d>
                            <m:dPr>
                              <m:begChr m:val="⟨"/>
                              <m:endChr m:val="⟩"/>
                              <m:ctrlPr>
                                <a:rPr lang="en-US" altLang="ja-JP" i="1" dirty="0">
                                  <a:latin typeface="Cambria Math" panose="02040503050406030204" pitchFamily="18" charset="0"/>
                                  <a:ea typeface="ＭＳ Ｐゴシック" panose="020B0600070205080204" pitchFamily="50" charset="-128"/>
                                </a:rPr>
                              </m:ctrlPr>
                            </m:dPr>
                            <m:e>
                              <m:sSub>
                                <m:sSubPr>
                                  <m:ctrlPr>
                                    <a:rPr lang="en-US" altLang="ja-JP" i="1" dirty="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𝑇</m:t>
                                  </m:r>
                                </m:sub>
                              </m:sSub>
                            </m:e>
                          </m:d>
                          <m:r>
                            <a:rPr lang="en-US" altLang="ja-JP" b="0" i="1" dirty="0" smtClean="0">
                              <a:latin typeface="Cambria Math" panose="02040503050406030204" pitchFamily="18" charset="0"/>
                              <a:ea typeface="ＭＳ Ｐゴシック" panose="020B0600070205080204" pitchFamily="50" charset="-128"/>
                            </a:rPr>
                            <m:t>−</m:t>
                          </m:r>
                          <m:d>
                            <m:dPr>
                              <m:begChr m:val="⟨"/>
                              <m:endChr m:val="⟩"/>
                              <m:ctrlPr>
                                <a:rPr lang="en-US" altLang="ja-JP" i="1" dirty="0">
                                  <a:latin typeface="Cambria Math" panose="02040503050406030204" pitchFamily="18" charset="0"/>
                                  <a:ea typeface="ＭＳ Ｐゴシック" panose="020B0600070205080204" pitchFamily="50" charset="-128"/>
                                </a:rPr>
                              </m:ctrlPr>
                            </m:dPr>
                            <m:e>
                              <m:sSub>
                                <m:sSubPr>
                                  <m:ctrlPr>
                                    <a:rPr lang="en-US" altLang="ja-JP" i="1" dirty="0" smtClean="0">
                                      <a:latin typeface="Cambria Math" panose="02040503050406030204" pitchFamily="18" charset="0"/>
                                      <a:ea typeface="ＭＳ Ｐゴシック" panose="020B0600070205080204" pitchFamily="50" charset="-128"/>
                                    </a:rPr>
                                  </m:ctrlPr>
                                </m:sSubPr>
                                <m:e>
                                  <m:r>
                                    <a:rPr lang="en-US" altLang="ja-JP" i="1" dirty="0">
                                      <a:latin typeface="Cambria Math" panose="02040503050406030204" pitchFamily="18" charset="0"/>
                                      <a:ea typeface="ＭＳ Ｐゴシック" panose="020B0600070205080204" pitchFamily="50" charset="-128"/>
                                    </a:rPr>
                                    <m:t>𝑇𝐾𝐸</m:t>
                                  </m:r>
                                </m:e>
                                <m:sub>
                                  <m:r>
                                    <a:rPr lang="en-US" altLang="ja-JP" i="1" dirty="0">
                                      <a:latin typeface="Cambria Math" panose="02040503050406030204" pitchFamily="18" charset="0"/>
                                      <a:ea typeface="ＭＳ Ｐゴシック" panose="020B0600070205080204" pitchFamily="50" charset="-128"/>
                                    </a:rPr>
                                    <m:t>𝑆</m:t>
                                  </m:r>
                                  <m:r>
                                    <a:rPr lang="en-US" altLang="ja-JP" b="0" i="1" dirty="0" smtClean="0">
                                      <a:latin typeface="Cambria Math" panose="02040503050406030204" pitchFamily="18" charset="0"/>
                                      <a:ea typeface="ＭＳ Ｐゴシック" panose="020B0600070205080204" pitchFamily="50" charset="-128"/>
                                    </a:rPr>
                                    <m:t>𝐿</m:t>
                                  </m:r>
                                </m:sub>
                              </m:sSub>
                            </m:e>
                          </m:d>
                          <m:r>
                            <a:rPr lang="en-US" altLang="ja-JP" b="0" i="1" dirty="0" smtClean="0">
                              <a:latin typeface="Cambria Math" panose="02040503050406030204" pitchFamily="18" charset="0"/>
                              <a:ea typeface="ＭＳ Ｐゴシック" panose="020B0600070205080204" pitchFamily="50" charset="-128"/>
                            </a:rPr>
                            <m:t> </m:t>
                          </m:r>
                        </m:e>
                      </m:d>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117" name="テキスト ボックス 116">
                <a:extLst>
                  <a:ext uri="{FF2B5EF4-FFF2-40B4-BE49-F238E27FC236}">
                    <a16:creationId xmlns:a16="http://schemas.microsoft.com/office/drawing/2014/main" id="{66270FC1-06BF-4403-9C91-2E085FBA0B27}"/>
                  </a:ext>
                </a:extLst>
              </p:cNvPr>
              <p:cNvSpPr txBox="1">
                <a:spLocks noRot="1" noChangeAspect="1" noMove="1" noResize="1" noEditPoints="1" noAdjustHandles="1" noChangeArrowheads="1" noChangeShapeType="1" noTextEdit="1"/>
              </p:cNvSpPr>
              <p:nvPr/>
            </p:nvSpPr>
            <p:spPr>
              <a:xfrm>
                <a:off x="278611" y="5840578"/>
                <a:ext cx="4240198" cy="369332"/>
              </a:xfrm>
              <a:prstGeom prst="rect">
                <a:avLst/>
              </a:prstGeom>
              <a:blipFill>
                <a:blip r:embed="rId16"/>
                <a:stretch>
                  <a:fillRect b="-1639"/>
                </a:stretch>
              </a:blipFill>
            </p:spPr>
            <p:txBody>
              <a:bodyPr/>
              <a:lstStyle/>
              <a:p>
                <a:r>
                  <a:rPr lang="ja-JP" altLang="en-US">
                    <a:noFill/>
                  </a:rPr>
                  <a:t> </a:t>
                </a:r>
              </a:p>
            </p:txBody>
          </p:sp>
        </mc:Fallback>
      </mc:AlternateContent>
      <p:grpSp>
        <p:nvGrpSpPr>
          <p:cNvPr id="119" name="グループ化 118">
            <a:extLst>
              <a:ext uri="{FF2B5EF4-FFF2-40B4-BE49-F238E27FC236}">
                <a16:creationId xmlns:a16="http://schemas.microsoft.com/office/drawing/2014/main" id="{1F242F8C-14DB-4DEE-872D-F48402F55B82}"/>
              </a:ext>
            </a:extLst>
          </p:cNvPr>
          <p:cNvGrpSpPr/>
          <p:nvPr/>
        </p:nvGrpSpPr>
        <p:grpSpPr>
          <a:xfrm>
            <a:off x="1402115" y="5172532"/>
            <a:ext cx="324001" cy="369333"/>
            <a:chOff x="-1218986" y="3418902"/>
            <a:chExt cx="226957" cy="202025"/>
          </a:xfrm>
        </p:grpSpPr>
        <p:sp>
          <p:nvSpPr>
            <p:cNvPr id="120" name="楕円 119">
              <a:extLst>
                <a:ext uri="{FF2B5EF4-FFF2-40B4-BE49-F238E27FC236}">
                  <a16:creationId xmlns:a16="http://schemas.microsoft.com/office/drawing/2014/main" id="{CAEDAF29-E43A-4BDC-B470-80DB3B4F8294}"/>
                </a:ext>
              </a:extLst>
            </p:cNvPr>
            <p:cNvSpPr/>
            <p:nvPr/>
          </p:nvSpPr>
          <p:spPr>
            <a:xfrm>
              <a:off x="-1218986" y="3431300"/>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21" name="テキスト ボックス 120">
              <a:extLst>
                <a:ext uri="{FF2B5EF4-FFF2-40B4-BE49-F238E27FC236}">
                  <a16:creationId xmlns:a16="http://schemas.microsoft.com/office/drawing/2014/main" id="{4133E54C-BFB8-49EA-9FEB-DB3A8C55E242}"/>
                </a:ext>
              </a:extLst>
            </p:cNvPr>
            <p:cNvSpPr txBox="1"/>
            <p:nvPr/>
          </p:nvSpPr>
          <p:spPr>
            <a:xfrm>
              <a:off x="-1193769" y="3418902"/>
              <a:ext cx="176522" cy="202025"/>
            </a:xfrm>
            <a:prstGeom prst="rect">
              <a:avLst/>
            </a:prstGeom>
            <a:noFill/>
          </p:spPr>
          <p:txBody>
            <a:bodyPr wrap="square">
              <a:spAutoFit/>
            </a:bodyPr>
            <a:lstStyle/>
            <a:p>
              <a:pPr algn="ctr"/>
              <a:r>
                <a:rPr lang="ja-JP" altLang="en-US" dirty="0">
                  <a:solidFill>
                    <a:srgbClr val="FF0000"/>
                  </a:solidFill>
                  <a:latin typeface="ＭＳ Ｐゴシック" panose="020B0600070205080204" pitchFamily="50" charset="-128"/>
                  <a:ea typeface="ＭＳ Ｐゴシック" panose="020B0600070205080204" pitchFamily="50" charset="-128"/>
                </a:rPr>
                <a:t>①</a:t>
              </a:r>
              <a:endParaRPr lang="ja-JP" altLang="en-US" dirty="0">
                <a:solidFill>
                  <a:srgbClr val="FF0000"/>
                </a:solidFill>
              </a:endParaRPr>
            </a:p>
          </p:txBody>
        </p:sp>
      </p:grpSp>
      <p:grpSp>
        <p:nvGrpSpPr>
          <p:cNvPr id="134" name="グループ化 133">
            <a:extLst>
              <a:ext uri="{FF2B5EF4-FFF2-40B4-BE49-F238E27FC236}">
                <a16:creationId xmlns:a16="http://schemas.microsoft.com/office/drawing/2014/main" id="{63F5F4CC-F197-4DA9-B99B-9E166EFDCE3F}"/>
              </a:ext>
            </a:extLst>
          </p:cNvPr>
          <p:cNvGrpSpPr/>
          <p:nvPr/>
        </p:nvGrpSpPr>
        <p:grpSpPr>
          <a:xfrm>
            <a:off x="2736824" y="5149864"/>
            <a:ext cx="324001" cy="369333"/>
            <a:chOff x="-1218986" y="3418902"/>
            <a:chExt cx="226957" cy="202025"/>
          </a:xfrm>
        </p:grpSpPr>
        <p:sp>
          <p:nvSpPr>
            <p:cNvPr id="135" name="楕円 134">
              <a:extLst>
                <a:ext uri="{FF2B5EF4-FFF2-40B4-BE49-F238E27FC236}">
                  <a16:creationId xmlns:a16="http://schemas.microsoft.com/office/drawing/2014/main" id="{E6E4B6C5-272F-4042-9011-9ED9E570C8D4}"/>
                </a:ext>
              </a:extLst>
            </p:cNvPr>
            <p:cNvSpPr/>
            <p:nvPr/>
          </p:nvSpPr>
          <p:spPr>
            <a:xfrm>
              <a:off x="-1218986" y="3431300"/>
              <a:ext cx="226957" cy="177228"/>
            </a:xfrm>
            <a:prstGeom prst="ellipse">
              <a:avLst/>
            </a:prstGeom>
            <a:solidFill>
              <a:schemeClr val="accent6">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36" name="テキスト ボックス 135">
              <a:extLst>
                <a:ext uri="{FF2B5EF4-FFF2-40B4-BE49-F238E27FC236}">
                  <a16:creationId xmlns:a16="http://schemas.microsoft.com/office/drawing/2014/main" id="{2CBCE5BB-683D-4D3E-84D6-D787B2857263}"/>
                </a:ext>
              </a:extLst>
            </p:cNvPr>
            <p:cNvSpPr txBox="1"/>
            <p:nvPr/>
          </p:nvSpPr>
          <p:spPr>
            <a:xfrm>
              <a:off x="-1193769" y="3418902"/>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②</a:t>
              </a:r>
              <a:endParaRPr lang="ja-JP" altLang="en-US" dirty="0"/>
            </a:p>
          </p:txBody>
        </p:sp>
      </p:grpSp>
      <p:grpSp>
        <p:nvGrpSpPr>
          <p:cNvPr id="138" name="グループ化 137">
            <a:extLst>
              <a:ext uri="{FF2B5EF4-FFF2-40B4-BE49-F238E27FC236}">
                <a16:creationId xmlns:a16="http://schemas.microsoft.com/office/drawing/2014/main" id="{CFDCCD7A-3824-4C28-A48F-184785905BE0}"/>
              </a:ext>
            </a:extLst>
          </p:cNvPr>
          <p:cNvGrpSpPr/>
          <p:nvPr/>
        </p:nvGrpSpPr>
        <p:grpSpPr>
          <a:xfrm>
            <a:off x="3403222" y="1383672"/>
            <a:ext cx="324001" cy="400110"/>
            <a:chOff x="-1218986" y="3418902"/>
            <a:chExt cx="226957" cy="218860"/>
          </a:xfrm>
        </p:grpSpPr>
        <p:sp>
          <p:nvSpPr>
            <p:cNvPr id="139" name="楕円 138">
              <a:extLst>
                <a:ext uri="{FF2B5EF4-FFF2-40B4-BE49-F238E27FC236}">
                  <a16:creationId xmlns:a16="http://schemas.microsoft.com/office/drawing/2014/main" id="{B497ADEB-553D-4D43-927C-98D7EA268FAF}"/>
                </a:ext>
              </a:extLst>
            </p:cNvPr>
            <p:cNvSpPr/>
            <p:nvPr/>
          </p:nvSpPr>
          <p:spPr>
            <a:xfrm>
              <a:off x="-1218986" y="3430257"/>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149" name="テキスト ボックス 148">
              <a:extLst>
                <a:ext uri="{FF2B5EF4-FFF2-40B4-BE49-F238E27FC236}">
                  <a16:creationId xmlns:a16="http://schemas.microsoft.com/office/drawing/2014/main" id="{EAB13B5C-7D62-4AE4-82FF-18DDED4E5037}"/>
                </a:ext>
              </a:extLst>
            </p:cNvPr>
            <p:cNvSpPr txBox="1"/>
            <p:nvPr/>
          </p:nvSpPr>
          <p:spPr>
            <a:xfrm>
              <a:off x="-1193768" y="3418902"/>
              <a:ext cx="176522" cy="218860"/>
            </a:xfrm>
            <a:prstGeom prst="rect">
              <a:avLst/>
            </a:prstGeom>
            <a:noFill/>
          </p:spPr>
          <p:txBody>
            <a:bodyPr wrap="square">
              <a:spAutoFit/>
            </a:bodyPr>
            <a:lstStyle/>
            <a:p>
              <a:pPr algn="ctr"/>
              <a:r>
                <a:rPr lang="ja-JP" altLang="en-US" sz="2000" dirty="0">
                  <a:latin typeface="ＭＳ Ｐゴシック" panose="020B0600070205080204" pitchFamily="50" charset="-128"/>
                  <a:ea typeface="ＭＳ Ｐゴシック" panose="020B0600070205080204" pitchFamily="50" charset="-128"/>
                </a:rPr>
                <a:t>③</a:t>
              </a:r>
              <a:endParaRPr lang="ja-JP" altLang="en-US" sz="2000" dirty="0"/>
            </a:p>
          </p:txBody>
        </p:sp>
      </p:grpSp>
      <p:grpSp>
        <p:nvGrpSpPr>
          <p:cNvPr id="151" name="グループ化 150">
            <a:extLst>
              <a:ext uri="{FF2B5EF4-FFF2-40B4-BE49-F238E27FC236}">
                <a16:creationId xmlns:a16="http://schemas.microsoft.com/office/drawing/2014/main" id="{A3A8B462-821A-4107-BFC8-38CC5A7A8937}"/>
              </a:ext>
            </a:extLst>
          </p:cNvPr>
          <p:cNvGrpSpPr/>
          <p:nvPr/>
        </p:nvGrpSpPr>
        <p:grpSpPr>
          <a:xfrm>
            <a:off x="547631" y="6293145"/>
            <a:ext cx="324001" cy="369333"/>
            <a:chOff x="-1218986" y="3418902"/>
            <a:chExt cx="226957" cy="202025"/>
          </a:xfrm>
        </p:grpSpPr>
        <p:sp>
          <p:nvSpPr>
            <p:cNvPr id="152" name="楕円 151">
              <a:extLst>
                <a:ext uri="{FF2B5EF4-FFF2-40B4-BE49-F238E27FC236}">
                  <a16:creationId xmlns:a16="http://schemas.microsoft.com/office/drawing/2014/main" id="{61724E2F-E294-44E4-AE8F-933863361688}"/>
                </a:ext>
              </a:extLst>
            </p:cNvPr>
            <p:cNvSpPr/>
            <p:nvPr/>
          </p:nvSpPr>
          <p:spPr>
            <a:xfrm>
              <a:off x="-1218986" y="3431300"/>
              <a:ext cx="226957" cy="177228"/>
            </a:xfrm>
            <a:prstGeom prst="ellipse">
              <a:avLst/>
            </a:prstGeom>
            <a:solidFill>
              <a:schemeClr val="accent2">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53" name="テキスト ボックス 152">
              <a:extLst>
                <a:ext uri="{FF2B5EF4-FFF2-40B4-BE49-F238E27FC236}">
                  <a16:creationId xmlns:a16="http://schemas.microsoft.com/office/drawing/2014/main" id="{E9D63CC6-2CB6-435A-88CC-9619C31B0128}"/>
                </a:ext>
              </a:extLst>
            </p:cNvPr>
            <p:cNvSpPr txBox="1"/>
            <p:nvPr/>
          </p:nvSpPr>
          <p:spPr>
            <a:xfrm>
              <a:off x="-1193769" y="3418902"/>
              <a:ext cx="176522" cy="202025"/>
            </a:xfrm>
            <a:prstGeom prst="rect">
              <a:avLst/>
            </a:prstGeom>
            <a:noFill/>
          </p:spPr>
          <p:txBody>
            <a:bodyPr wrap="square">
              <a:spAutoFit/>
            </a:bodyPr>
            <a:lstStyle/>
            <a:p>
              <a:pPr algn="ctr"/>
              <a:r>
                <a:rPr lang="ja-JP" altLang="en-US" dirty="0">
                  <a:solidFill>
                    <a:srgbClr val="FF0000"/>
                  </a:solidFill>
                  <a:latin typeface="ＭＳ Ｐゴシック" panose="020B0600070205080204" pitchFamily="50" charset="-128"/>
                  <a:ea typeface="ＭＳ Ｐゴシック" panose="020B0600070205080204" pitchFamily="50" charset="-128"/>
                </a:rPr>
                <a:t>①</a:t>
              </a:r>
              <a:endParaRPr lang="ja-JP" altLang="en-US" dirty="0">
                <a:solidFill>
                  <a:srgbClr val="FF0000"/>
                </a:solidFill>
              </a:endParaRPr>
            </a:p>
          </p:txBody>
        </p:sp>
      </p:grpSp>
      <p:sp>
        <p:nvSpPr>
          <p:cNvPr id="10" name="テキスト ボックス 9">
            <a:extLst>
              <a:ext uri="{FF2B5EF4-FFF2-40B4-BE49-F238E27FC236}">
                <a16:creationId xmlns:a16="http://schemas.microsoft.com/office/drawing/2014/main" id="{6EE86CC0-56E3-454B-91CF-1DC292B16F9C}"/>
              </a:ext>
            </a:extLst>
          </p:cNvPr>
          <p:cNvSpPr txBox="1"/>
          <p:nvPr/>
        </p:nvSpPr>
        <p:spPr>
          <a:xfrm>
            <a:off x="2826871" y="1051859"/>
            <a:ext cx="1053508" cy="369332"/>
          </a:xfrm>
          <a:prstGeom prst="rect">
            <a:avLst/>
          </a:prstGeom>
          <a:noFill/>
        </p:spPr>
        <p:txBody>
          <a:bodyPr wrap="square" rtlCol="0">
            <a:spAutoFit/>
          </a:bodyPr>
          <a:lstStyle/>
          <a:p>
            <a:r>
              <a:rPr kumimoji="1" lang="en-US" altLang="ja-JP" dirty="0"/>
              <a:t>&lt;TKE(0)&gt;</a:t>
            </a:r>
            <a:endParaRPr kumimoji="1" lang="ja-JP" altLang="en-US" dirty="0"/>
          </a:p>
        </p:txBody>
      </p:sp>
      <p:grpSp>
        <p:nvGrpSpPr>
          <p:cNvPr id="108" name="グループ化 107">
            <a:extLst>
              <a:ext uri="{FF2B5EF4-FFF2-40B4-BE49-F238E27FC236}">
                <a16:creationId xmlns:a16="http://schemas.microsoft.com/office/drawing/2014/main" id="{3A9DC857-D50D-425B-A042-E51E745B9E50}"/>
              </a:ext>
            </a:extLst>
          </p:cNvPr>
          <p:cNvGrpSpPr/>
          <p:nvPr/>
        </p:nvGrpSpPr>
        <p:grpSpPr>
          <a:xfrm>
            <a:off x="193405" y="4815224"/>
            <a:ext cx="324001" cy="369333"/>
            <a:chOff x="-1218986" y="3418900"/>
            <a:chExt cx="226957" cy="202025"/>
          </a:xfrm>
        </p:grpSpPr>
        <p:sp>
          <p:nvSpPr>
            <p:cNvPr id="110" name="楕円 109">
              <a:extLst>
                <a:ext uri="{FF2B5EF4-FFF2-40B4-BE49-F238E27FC236}">
                  <a16:creationId xmlns:a16="http://schemas.microsoft.com/office/drawing/2014/main" id="{0290FDEA-4639-41A9-A899-5C0492E4C9B4}"/>
                </a:ext>
              </a:extLst>
            </p:cNvPr>
            <p:cNvSpPr/>
            <p:nvPr/>
          </p:nvSpPr>
          <p:spPr>
            <a:xfrm>
              <a:off x="-1218986" y="3430257"/>
              <a:ext cx="226957" cy="177228"/>
            </a:xfrm>
            <a:prstGeom prst="ellipse">
              <a:avLst/>
            </a:prstGeom>
            <a:solidFill>
              <a:schemeClr val="accent1">
                <a:lumMod val="20000"/>
                <a:lumOff val="8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50" name="テキスト ボックス 149">
              <a:extLst>
                <a:ext uri="{FF2B5EF4-FFF2-40B4-BE49-F238E27FC236}">
                  <a16:creationId xmlns:a16="http://schemas.microsoft.com/office/drawing/2014/main" id="{6BD64AA6-B8B3-47E5-99C0-7AA6BCE3504C}"/>
                </a:ext>
              </a:extLst>
            </p:cNvPr>
            <p:cNvSpPr txBox="1"/>
            <p:nvPr/>
          </p:nvSpPr>
          <p:spPr>
            <a:xfrm>
              <a:off x="-1193768" y="3418900"/>
              <a:ext cx="176522" cy="202025"/>
            </a:xfrm>
            <a:prstGeom prst="rect">
              <a:avLst/>
            </a:prstGeom>
            <a:no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⑤</a:t>
              </a:r>
            </a:p>
          </p:txBody>
        </p:sp>
      </p:grpSp>
    </p:spTree>
    <p:extLst>
      <p:ext uri="{BB962C8B-B14F-4D97-AF65-F5344CB8AC3E}">
        <p14:creationId xmlns:p14="http://schemas.microsoft.com/office/powerpoint/2010/main" val="1132100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2510" y="-133412"/>
            <a:ext cx="7886700" cy="1325563"/>
          </a:xfrm>
        </p:spPr>
        <p:txBody>
          <a:bodyPr/>
          <a:lstStyle/>
          <a:p>
            <a:r>
              <a:rPr kumimoji="1" lang="en-US" altLang="ja-JP" b="1" dirty="0">
                <a:solidFill>
                  <a:srgbClr val="0070C0"/>
                </a:solidFill>
              </a:rPr>
              <a:t>Fragment deformation </a:t>
            </a:r>
            <a:endParaRPr kumimoji="1" lang="ja-JP" altLang="en-US" b="1" dirty="0">
              <a:solidFill>
                <a:srgbClr val="0070C0"/>
              </a:solidFill>
            </a:endParaRPr>
          </a:p>
        </p:txBody>
      </p:sp>
      <p:pic>
        <p:nvPicPr>
          <p:cNvPr id="5" name="図 4"/>
          <p:cNvPicPr>
            <a:picLocks noChangeAspect="1"/>
          </p:cNvPicPr>
          <p:nvPr/>
        </p:nvPicPr>
        <p:blipFill rotWithShape="1">
          <a:blip r:embed="rId4"/>
          <a:srcRect l="11807" t="23198" r="14686" b="16479"/>
          <a:stretch/>
        </p:blipFill>
        <p:spPr>
          <a:xfrm>
            <a:off x="1654868" y="1463731"/>
            <a:ext cx="5159248" cy="2619369"/>
          </a:xfrm>
          <a:prstGeom prst="rect">
            <a:avLst/>
          </a:prstGeom>
        </p:spPr>
      </p:pic>
      <p:graphicFrame>
        <p:nvGraphicFramePr>
          <p:cNvPr id="7" name="オブジェクト 6"/>
          <p:cNvGraphicFramePr>
            <a:graphicFrameLocks noChangeAspect="1"/>
          </p:cNvGraphicFramePr>
          <p:nvPr/>
        </p:nvGraphicFramePr>
        <p:xfrm>
          <a:off x="9735293" y="2036841"/>
          <a:ext cx="4972698" cy="1604577"/>
        </p:xfrm>
        <a:graphic>
          <a:graphicData uri="http://schemas.openxmlformats.org/presentationml/2006/ole">
            <mc:AlternateContent xmlns:mc="http://schemas.openxmlformats.org/markup-compatibility/2006">
              <mc:Choice xmlns:v="urn:schemas-microsoft-com:vml" Requires="v">
                <p:oleObj spid="_x0000_s1106" name="Equation" r:id="rId5" imgW="2755800" imgH="888840" progId="Equation.DSMT4">
                  <p:embed/>
                </p:oleObj>
              </mc:Choice>
              <mc:Fallback>
                <p:oleObj name="Equation" r:id="rId5" imgW="2755800" imgH="888840" progId="Equation.DSMT4">
                  <p:embed/>
                  <p:pic>
                    <p:nvPicPr>
                      <p:cNvPr id="7" name="オブジェクト 6"/>
                      <p:cNvPicPr/>
                      <p:nvPr/>
                    </p:nvPicPr>
                    <p:blipFill>
                      <a:blip r:embed="rId6"/>
                      <a:stretch>
                        <a:fillRect/>
                      </a:stretch>
                    </p:blipFill>
                    <p:spPr>
                      <a:xfrm>
                        <a:off x="9735293" y="2036841"/>
                        <a:ext cx="4972698" cy="1604577"/>
                      </a:xfrm>
                      <a:prstGeom prst="rect">
                        <a:avLst/>
                      </a:prstGeom>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2246068927"/>
              </p:ext>
            </p:extLst>
          </p:nvPr>
        </p:nvGraphicFramePr>
        <p:xfrm>
          <a:off x="2690034" y="5687734"/>
          <a:ext cx="2564801" cy="527491"/>
        </p:xfrm>
        <a:graphic>
          <a:graphicData uri="http://schemas.openxmlformats.org/presentationml/2006/ole">
            <mc:AlternateContent xmlns:mc="http://schemas.openxmlformats.org/markup-compatibility/2006">
              <mc:Choice xmlns:v="urn:schemas-microsoft-com:vml" Requires="v">
                <p:oleObj spid="_x0000_s1107" name="Equation" r:id="rId7" imgW="1295280" imgH="266400" progId="Equation.DSMT4">
                  <p:embed/>
                </p:oleObj>
              </mc:Choice>
              <mc:Fallback>
                <p:oleObj name="Equation" r:id="rId7" imgW="1295280" imgH="266400" progId="Equation.DSMT4">
                  <p:embed/>
                  <p:pic>
                    <p:nvPicPr>
                      <p:cNvPr id="8" name="オブジェクト 7"/>
                      <p:cNvPicPr/>
                      <p:nvPr/>
                    </p:nvPicPr>
                    <p:blipFill>
                      <a:blip r:embed="rId8"/>
                      <a:stretch>
                        <a:fillRect/>
                      </a:stretch>
                    </p:blipFill>
                    <p:spPr>
                      <a:xfrm>
                        <a:off x="2690034" y="5687734"/>
                        <a:ext cx="2564801" cy="527491"/>
                      </a:xfrm>
                      <a:prstGeom prst="rect">
                        <a:avLst/>
                      </a:prstGeom>
                    </p:spPr>
                  </p:pic>
                </p:oleObj>
              </mc:Fallback>
            </mc:AlternateContent>
          </a:graphicData>
        </a:graphic>
      </p:graphicFrame>
      <p:sp>
        <p:nvSpPr>
          <p:cNvPr id="12" name="テキスト ボックス 11"/>
          <p:cNvSpPr txBox="1"/>
          <p:nvPr/>
        </p:nvSpPr>
        <p:spPr>
          <a:xfrm>
            <a:off x="222084" y="906520"/>
            <a:ext cx="8524351" cy="461665"/>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400" dirty="0">
                <a:latin typeface="ＭＳ Ｐゴシック" panose="020B0600070205080204" pitchFamily="50" charset="-128"/>
                <a:ea typeface="ＭＳ Ｐゴシック" panose="020B0600070205080204" pitchFamily="50" charset="-128"/>
              </a:rPr>
              <a:t>Example of shape of fission fragments just after scission </a:t>
            </a:r>
            <a:endParaRPr kumimoji="1" lang="ja-JP" altLang="en-US" sz="2400" dirty="0">
              <a:latin typeface="ＭＳ Ｐゴシック" panose="020B0600070205080204" pitchFamily="50" charset="-128"/>
              <a:ea typeface="ＭＳ Ｐゴシック" panose="020B0600070205080204" pitchFamily="50" charset="-128"/>
            </a:endParaRPr>
          </a:p>
        </p:txBody>
      </p:sp>
      <p:pic>
        <p:nvPicPr>
          <p:cNvPr id="13" name="図 12">
            <a:extLst>
              <a:ext uri="{FF2B5EF4-FFF2-40B4-BE49-F238E27FC236}">
                <a16:creationId xmlns:a16="http://schemas.microsoft.com/office/drawing/2014/main" id="{FC2D140F-5694-40E4-8C0F-E21B54F0CFF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200000">
            <a:off x="906200" y="4900198"/>
            <a:ext cx="1113650" cy="1205575"/>
          </a:xfrm>
          <a:prstGeom prst="rect">
            <a:avLst/>
          </a:prstGeom>
          <a:noFill/>
          <a:ln w="38100">
            <a:solidFill>
              <a:schemeClr val="accent1"/>
            </a:solidFill>
          </a:ln>
        </p:spPr>
      </p:pic>
      <p:pic>
        <p:nvPicPr>
          <p:cNvPr id="14" name="図 13">
            <a:extLst>
              <a:ext uri="{FF2B5EF4-FFF2-40B4-BE49-F238E27FC236}">
                <a16:creationId xmlns:a16="http://schemas.microsoft.com/office/drawing/2014/main" id="{9FB9BD18-0C75-4D72-9500-D87F49B04B42}"/>
              </a:ext>
            </a:extLst>
          </p:cNvPr>
          <p:cNvPicPr>
            <a:picLocks noChangeAspect="1"/>
          </p:cNvPicPr>
          <p:nvPr/>
        </p:nvPicPr>
        <p:blipFill>
          <a:blip r:embed="rId10"/>
          <a:stretch>
            <a:fillRect/>
          </a:stretch>
        </p:blipFill>
        <p:spPr>
          <a:xfrm rot="16200000">
            <a:off x="9579034" y="3915262"/>
            <a:ext cx="1399440" cy="1440000"/>
          </a:xfrm>
          <a:prstGeom prst="rect">
            <a:avLst/>
          </a:prstGeom>
          <a:ln w="38100">
            <a:solidFill>
              <a:schemeClr val="accent2"/>
            </a:solidFill>
          </a:ln>
        </p:spPr>
      </p:pic>
      <p:sp>
        <p:nvSpPr>
          <p:cNvPr id="15" name="テキスト ボックス 14">
            <a:extLst>
              <a:ext uri="{FF2B5EF4-FFF2-40B4-BE49-F238E27FC236}">
                <a16:creationId xmlns:a16="http://schemas.microsoft.com/office/drawing/2014/main" id="{52631EFB-4CA2-4F9C-BBE0-851C38EE517F}"/>
              </a:ext>
            </a:extLst>
          </p:cNvPr>
          <p:cNvSpPr txBox="1"/>
          <p:nvPr/>
        </p:nvSpPr>
        <p:spPr>
          <a:xfrm>
            <a:off x="847718" y="4935141"/>
            <a:ext cx="505267" cy="369332"/>
          </a:xfrm>
          <a:prstGeom prst="rect">
            <a:avLst/>
          </a:prstGeom>
          <a:noFill/>
        </p:spPr>
        <p:txBody>
          <a:bodyPr wrap="none" rtlCol="0">
            <a:spAutoFit/>
          </a:bodyPr>
          <a:lstStyle/>
          <a:p>
            <a:r>
              <a:rPr kumimoji="1" lang="en-US" altLang="ja-JP" sz="1800" i="1" dirty="0">
                <a:latin typeface="Times" panose="02020603050405020304" pitchFamily="18" charset="0"/>
                <a:cs typeface="Times" panose="02020603050405020304" pitchFamily="18" charset="0"/>
              </a:rPr>
              <a:t>Q</a:t>
            </a:r>
            <a:r>
              <a:rPr kumimoji="1" lang="en-US" altLang="ja-JP" sz="1800" i="1" baseline="-25000" dirty="0">
                <a:latin typeface="Times" panose="02020603050405020304" pitchFamily="18" charset="0"/>
                <a:cs typeface="Times" panose="02020603050405020304" pitchFamily="18" charset="0"/>
              </a:rPr>
              <a:t>20</a:t>
            </a:r>
            <a:endParaRPr kumimoji="1" lang="ja-JP" altLang="en-US" sz="1800" i="1" baseline="-25000" dirty="0">
              <a:latin typeface="Times" panose="02020603050405020304" pitchFamily="18" charset="0"/>
              <a:cs typeface="Times" panose="02020603050405020304" pitchFamily="18" charset="0"/>
            </a:endParaRPr>
          </a:p>
        </p:txBody>
      </p:sp>
      <p:sp>
        <p:nvSpPr>
          <p:cNvPr id="16" name="テキスト ボックス 15">
            <a:extLst>
              <a:ext uri="{FF2B5EF4-FFF2-40B4-BE49-F238E27FC236}">
                <a16:creationId xmlns:a16="http://schemas.microsoft.com/office/drawing/2014/main" id="{A0D7F6C5-FB33-4B5A-AAFE-B8B3D66D7F75}"/>
              </a:ext>
            </a:extLst>
          </p:cNvPr>
          <p:cNvSpPr txBox="1"/>
          <p:nvPr/>
        </p:nvSpPr>
        <p:spPr>
          <a:xfrm>
            <a:off x="9555947" y="3931437"/>
            <a:ext cx="505267" cy="369332"/>
          </a:xfrm>
          <a:prstGeom prst="rect">
            <a:avLst/>
          </a:prstGeom>
          <a:noFill/>
        </p:spPr>
        <p:txBody>
          <a:bodyPr wrap="none" rtlCol="0">
            <a:spAutoFit/>
          </a:bodyPr>
          <a:lstStyle/>
          <a:p>
            <a:r>
              <a:rPr kumimoji="1" lang="en-US" altLang="ja-JP" sz="1800" i="1" dirty="0">
                <a:latin typeface="Times" panose="02020603050405020304" pitchFamily="18" charset="0"/>
                <a:cs typeface="Times" panose="02020603050405020304" pitchFamily="18" charset="0"/>
              </a:rPr>
              <a:t>Q</a:t>
            </a:r>
            <a:r>
              <a:rPr kumimoji="1" lang="en-US" altLang="ja-JP" sz="1800" i="1" baseline="-25000" dirty="0">
                <a:latin typeface="Times" panose="02020603050405020304" pitchFamily="18" charset="0"/>
                <a:cs typeface="Times" panose="02020603050405020304" pitchFamily="18" charset="0"/>
              </a:rPr>
              <a:t>30</a:t>
            </a:r>
            <a:endParaRPr kumimoji="1" lang="ja-JP" altLang="en-US" sz="1800" i="1" baseline="-25000" dirty="0">
              <a:latin typeface="Times" panose="02020603050405020304" pitchFamily="18" charset="0"/>
              <a:cs typeface="Times" panose="02020603050405020304" pitchFamily="18" charset="0"/>
            </a:endParaRPr>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7EE6CA0-7A3B-4B76-B677-892835E300CC}"/>
                  </a:ext>
                </a:extLst>
              </p:cNvPr>
              <p:cNvSpPr txBox="1"/>
              <p:nvPr/>
            </p:nvSpPr>
            <p:spPr>
              <a:xfrm>
                <a:off x="152510" y="4165335"/>
                <a:ext cx="8593925" cy="461665"/>
              </a:xfrm>
              <a:prstGeom prst="rect">
                <a:avLst/>
              </a:prstGeom>
              <a:noFill/>
            </p:spPr>
            <p:txBody>
              <a:bodyPr wrap="square" rtlCol="0">
                <a:spAutoFit/>
              </a:bodyPr>
              <a:lstStyle/>
              <a:p>
                <a:pPr marL="342900" indent="-342900">
                  <a:buFont typeface="Arial" panose="020B0604020202020204" pitchFamily="34" charset="0"/>
                  <a:buChar char="•"/>
                </a:pPr>
                <a:r>
                  <a:rPr lang="en-US" altLang="ja-JP" sz="2400" dirty="0">
                    <a:latin typeface="ＭＳ Ｐゴシック" panose="020B0600070205080204" pitchFamily="50" charset="-128"/>
                    <a:ea typeface="ＭＳ Ｐゴシック" panose="020B0600070205080204" pitchFamily="50" charset="-128"/>
                  </a:rPr>
                  <a:t>Quadrupole moment </a:t>
                </a:r>
                <a14:m>
                  <m:oMath xmlns:m="http://schemas.openxmlformats.org/officeDocument/2006/math">
                    <m:sSub>
                      <m:sSubPr>
                        <m:ctrlPr>
                          <a:rPr kumimoji="1" lang="en-US" altLang="ja-JP" sz="240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𝑄</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20</m:t>
                        </m:r>
                      </m:sub>
                    </m:sSub>
                  </m:oMath>
                </a14:m>
                <a:r>
                  <a:rPr lang="en-US" altLang="ja-JP" sz="2400" dirty="0">
                    <a:latin typeface="ＭＳ Ｐゴシック" panose="020B0600070205080204" pitchFamily="50" charset="-128"/>
                    <a:ea typeface="ＭＳ Ｐゴシック" panose="020B0600070205080204" pitchFamily="50" charset="-128"/>
                  </a:rPr>
                  <a:t> of fission fragments or whole system</a:t>
                </a:r>
                <a:endParaRPr kumimoji="1" lang="ja-JP" altLang="en-US" sz="2400" dirty="0">
                  <a:latin typeface="ＭＳ Ｐゴシック" panose="020B0600070205080204" pitchFamily="50" charset="-128"/>
                  <a:ea typeface="ＭＳ Ｐゴシック" panose="020B0600070205080204" pitchFamily="50" charset="-128"/>
                </a:endParaRPr>
              </a:p>
            </p:txBody>
          </p:sp>
        </mc:Choice>
        <mc:Fallback xmlns="">
          <p:sp>
            <p:nvSpPr>
              <p:cNvPr id="17" name="テキスト ボックス 16">
                <a:extLst>
                  <a:ext uri="{FF2B5EF4-FFF2-40B4-BE49-F238E27FC236}">
                    <a16:creationId xmlns:a16="http://schemas.microsoft.com/office/drawing/2014/main" id="{07EE6CA0-7A3B-4B76-B677-892835E300CC}"/>
                  </a:ext>
                </a:extLst>
              </p:cNvPr>
              <p:cNvSpPr txBox="1">
                <a:spLocks noRot="1" noChangeAspect="1" noMove="1" noResize="1" noEditPoints="1" noAdjustHandles="1" noChangeArrowheads="1" noChangeShapeType="1" noTextEdit="1"/>
              </p:cNvSpPr>
              <p:nvPr/>
            </p:nvSpPr>
            <p:spPr>
              <a:xfrm>
                <a:off x="152510" y="4165335"/>
                <a:ext cx="8593925" cy="461665"/>
              </a:xfrm>
              <a:prstGeom prst="rect">
                <a:avLst/>
              </a:prstGeom>
              <a:blipFill>
                <a:blip r:embed="rId11"/>
                <a:stretch>
                  <a:fillRect l="-922" t="-14474" b="-26316"/>
                </a:stretch>
              </a:blipFill>
            </p:spPr>
            <p:txBody>
              <a:bodyPr/>
              <a:lstStyle/>
              <a:p>
                <a:r>
                  <a:rPr lang="ja-JP" altLang="en-US">
                    <a:noFill/>
                  </a:rPr>
                  <a:t> </a:t>
                </a:r>
              </a:p>
            </p:txBody>
          </p:sp>
        </mc:Fallback>
      </mc:AlternateContent>
      <p:sp>
        <p:nvSpPr>
          <p:cNvPr id="18" name="テキスト ボックス 17">
            <a:extLst>
              <a:ext uri="{FF2B5EF4-FFF2-40B4-BE49-F238E27FC236}">
                <a16:creationId xmlns:a16="http://schemas.microsoft.com/office/drawing/2014/main" id="{90A9A9C3-2B4D-45C0-8CE7-D395F164428C}"/>
              </a:ext>
            </a:extLst>
          </p:cNvPr>
          <p:cNvSpPr txBox="1"/>
          <p:nvPr/>
        </p:nvSpPr>
        <p:spPr>
          <a:xfrm>
            <a:off x="9673460" y="4996428"/>
            <a:ext cx="1210588" cy="338554"/>
          </a:xfrm>
          <a:prstGeom prst="rect">
            <a:avLst/>
          </a:prstGeom>
          <a:noFill/>
        </p:spPr>
        <p:txBody>
          <a:bodyPr wrap="none" rtlCol="0">
            <a:spAutoFit/>
          </a:bodyPr>
          <a:lstStyle/>
          <a:p>
            <a:r>
              <a:rPr lang="ja-JP" altLang="en-US" sz="1600" dirty="0"/>
              <a:t>八重極変形</a:t>
            </a:r>
            <a:endParaRPr kumimoji="1" lang="ja-JP" altLang="en-US" sz="1600" dirty="0"/>
          </a:p>
        </p:txBody>
      </p:sp>
      <p:sp>
        <p:nvSpPr>
          <p:cNvPr id="9" name="テキスト ボックス 8">
            <a:extLst>
              <a:ext uri="{FF2B5EF4-FFF2-40B4-BE49-F238E27FC236}">
                <a16:creationId xmlns:a16="http://schemas.microsoft.com/office/drawing/2014/main" id="{8DCF0C1E-78BC-4344-9DC7-1433D70E6319}"/>
              </a:ext>
            </a:extLst>
          </p:cNvPr>
          <p:cNvSpPr txBox="1"/>
          <p:nvPr/>
        </p:nvSpPr>
        <p:spPr>
          <a:xfrm>
            <a:off x="2668560" y="3039225"/>
            <a:ext cx="1925513" cy="369332"/>
          </a:xfrm>
          <a:prstGeom prst="rect">
            <a:avLst/>
          </a:prstGeom>
          <a:no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Heavy fragment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FCB4491B-64AD-4F14-9EF0-6FF299D8189E}"/>
              </a:ext>
            </a:extLst>
          </p:cNvPr>
          <p:cNvSpPr txBox="1"/>
          <p:nvPr/>
        </p:nvSpPr>
        <p:spPr>
          <a:xfrm>
            <a:off x="4557154" y="3039225"/>
            <a:ext cx="1925513" cy="369332"/>
          </a:xfrm>
          <a:prstGeom prst="rect">
            <a:avLst/>
          </a:prstGeom>
          <a:noFill/>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Light fragment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4C75471C-ECD7-4ACF-98A9-8D13ED0088B5}"/>
              </a:ext>
            </a:extLst>
          </p:cNvPr>
          <p:cNvSpPr/>
          <p:nvPr/>
        </p:nvSpPr>
        <p:spPr>
          <a:xfrm>
            <a:off x="10744321" y="3932124"/>
            <a:ext cx="5220000" cy="7560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08CAA5C8-E1F9-446E-94CF-DE2C42447A2A}"/>
              </a:ext>
            </a:extLst>
          </p:cNvPr>
          <p:cNvSpPr/>
          <p:nvPr/>
        </p:nvSpPr>
        <p:spPr>
          <a:xfrm>
            <a:off x="11550243" y="4208826"/>
            <a:ext cx="5220000" cy="7560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0709D8F9-E813-4826-8173-EE14B7F21C43}"/>
              </a:ext>
            </a:extLst>
          </p:cNvPr>
          <p:cNvPicPr>
            <a:picLocks noChangeAspect="1"/>
          </p:cNvPicPr>
          <p:nvPr/>
        </p:nvPicPr>
        <p:blipFill rotWithShape="1">
          <a:blip r:embed="rId12"/>
          <a:srcRect b="52290"/>
          <a:stretch/>
        </p:blipFill>
        <p:spPr>
          <a:xfrm>
            <a:off x="2690034" y="4684880"/>
            <a:ext cx="5653482" cy="870998"/>
          </a:xfrm>
          <a:prstGeom prst="rect">
            <a:avLst/>
          </a:prstGeom>
        </p:spPr>
      </p:pic>
      <p:sp>
        <p:nvSpPr>
          <p:cNvPr id="11" name="スライド番号プレースホルダー 10">
            <a:extLst>
              <a:ext uri="{FF2B5EF4-FFF2-40B4-BE49-F238E27FC236}">
                <a16:creationId xmlns:a16="http://schemas.microsoft.com/office/drawing/2014/main" id="{AE17D0F8-30DE-4DAD-9F24-C677CE0E6E8E}"/>
              </a:ext>
            </a:extLst>
          </p:cNvPr>
          <p:cNvSpPr>
            <a:spLocks noGrp="1"/>
          </p:cNvSpPr>
          <p:nvPr>
            <p:ph type="sldNum" sz="quarter" idx="12"/>
          </p:nvPr>
        </p:nvSpPr>
        <p:spPr/>
        <p:txBody>
          <a:bodyPr/>
          <a:lstStyle/>
          <a:p>
            <a:fld id="{B060295B-DBF3-4925-A814-558BD383AA08}" type="slidenum">
              <a:rPr kumimoji="1" lang="ja-JP" altLang="en-US" smtClean="0"/>
              <a:t>16</a:t>
            </a:fld>
            <a:endParaRPr kumimoji="1" lang="ja-JP" altLang="en-US"/>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92F27D93-4233-45C6-9B51-44D2C46D309C}"/>
                  </a:ext>
                </a:extLst>
              </p:cNvPr>
              <p:cNvSpPr txBox="1"/>
              <p:nvPr/>
            </p:nvSpPr>
            <p:spPr>
              <a:xfrm>
                <a:off x="152509" y="6233351"/>
                <a:ext cx="8593925" cy="461665"/>
              </a:xfrm>
              <a:prstGeom prst="rect">
                <a:avLst/>
              </a:prstGeom>
              <a:noFill/>
            </p:spPr>
            <p:txBody>
              <a:bodyPr wrap="square" rtlCol="0">
                <a:spAutoFit/>
              </a:bodyPr>
              <a:lstStyle/>
              <a:p>
                <a:pPr marL="342900" indent="-342900">
                  <a:buFont typeface="Arial" panose="020B0604020202020204" pitchFamily="34" charset="0"/>
                  <a:buChar char="•"/>
                </a:pPr>
                <a:r>
                  <a:rPr lang="en-US" altLang="ja-JP" sz="2400" dirty="0">
                    <a:latin typeface="ＭＳ Ｐゴシック" panose="020B0600070205080204" pitchFamily="50" charset="-128"/>
                    <a:ea typeface="ＭＳ Ｐゴシック" panose="020B0600070205080204" pitchFamily="50" charset="-128"/>
                  </a:rPr>
                  <a:t>If nuclear shape does not change, </a:t>
                </a:r>
                <a14:m>
                  <m:oMath xmlns:m="http://schemas.openxmlformats.org/officeDocument/2006/math">
                    <m:sSub>
                      <m:sSubPr>
                        <m:ctrlPr>
                          <a:rPr kumimoji="1" lang="en-US" altLang="ja-JP" sz="240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𝑄</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20</m:t>
                        </m:r>
                      </m:sub>
                    </m:sSub>
                  </m:oMath>
                </a14:m>
                <a:r>
                  <a:rPr lang="en-US" altLang="ja-JP" sz="2400" dirty="0">
                    <a:latin typeface="ＭＳ Ｐゴシック" panose="020B0600070205080204" pitchFamily="50" charset="-128"/>
                    <a:ea typeface="ＭＳ Ｐゴシック" panose="020B0600070205080204" pitchFamily="50" charset="-128"/>
                  </a:rPr>
                  <a:t> scales as </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A</a:t>
                </a:r>
                <a:r>
                  <a:rPr lang="en-US" altLang="ja-JP" sz="2400" baseline="30000" dirty="0">
                    <a:latin typeface="ＭＳ Ｐゴシック" panose="020B0600070205080204" pitchFamily="50" charset="-128"/>
                    <a:ea typeface="ＭＳ Ｐゴシック" panose="020B0600070205080204" pitchFamily="50" charset="-128"/>
                  </a:rPr>
                  <a:t>2/3</a:t>
                </a:r>
                <a:endParaRPr kumimoji="1" lang="ja-JP" altLang="en-US" sz="2400" baseline="30000" dirty="0">
                  <a:latin typeface="ＭＳ Ｐゴシック" panose="020B0600070205080204" pitchFamily="50" charset="-128"/>
                  <a:ea typeface="ＭＳ Ｐゴシック" panose="020B0600070205080204" pitchFamily="50" charset="-128"/>
                </a:endParaRPr>
              </a:p>
            </p:txBody>
          </p:sp>
        </mc:Choice>
        <mc:Fallback xmlns="">
          <p:sp>
            <p:nvSpPr>
              <p:cNvPr id="19" name="テキスト ボックス 18">
                <a:extLst>
                  <a:ext uri="{FF2B5EF4-FFF2-40B4-BE49-F238E27FC236}">
                    <a16:creationId xmlns:a16="http://schemas.microsoft.com/office/drawing/2014/main" id="{92F27D93-4233-45C6-9B51-44D2C46D309C}"/>
                  </a:ext>
                </a:extLst>
              </p:cNvPr>
              <p:cNvSpPr txBox="1">
                <a:spLocks noRot="1" noChangeAspect="1" noMove="1" noResize="1" noEditPoints="1" noAdjustHandles="1" noChangeArrowheads="1" noChangeShapeType="1" noTextEdit="1"/>
              </p:cNvSpPr>
              <p:nvPr/>
            </p:nvSpPr>
            <p:spPr>
              <a:xfrm>
                <a:off x="152509" y="6233351"/>
                <a:ext cx="8593925" cy="461665"/>
              </a:xfrm>
              <a:prstGeom prst="rect">
                <a:avLst/>
              </a:prstGeom>
              <a:blipFill>
                <a:blip r:embed="rId13"/>
                <a:stretch>
                  <a:fillRect l="-922" t="-14667" b="-2800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21294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21ABE5DD-1216-45A3-BF01-36C04F3D990D}"/>
              </a:ext>
            </a:extLst>
          </p:cNvPr>
          <p:cNvPicPr>
            <a:picLocks noChangeAspect="1"/>
          </p:cNvPicPr>
          <p:nvPr/>
        </p:nvPicPr>
        <p:blipFill rotWithShape="1">
          <a:blip r:embed="rId3"/>
          <a:srcRect l="2896" t="9324" r="7461" b="2830"/>
          <a:stretch/>
        </p:blipFill>
        <p:spPr>
          <a:xfrm>
            <a:off x="140486" y="1879022"/>
            <a:ext cx="4717447" cy="4177194"/>
          </a:xfrm>
          <a:prstGeom prst="rect">
            <a:avLst/>
          </a:prstGeom>
        </p:spPr>
      </p:pic>
      <p:sp>
        <p:nvSpPr>
          <p:cNvPr id="44" name="正方形/長方形 43">
            <a:extLst>
              <a:ext uri="{FF2B5EF4-FFF2-40B4-BE49-F238E27FC236}">
                <a16:creationId xmlns:a16="http://schemas.microsoft.com/office/drawing/2014/main" id="{4C6ED045-9036-42B4-BEFE-687E81C7B326}"/>
              </a:ext>
            </a:extLst>
          </p:cNvPr>
          <p:cNvSpPr/>
          <p:nvPr/>
        </p:nvSpPr>
        <p:spPr>
          <a:xfrm>
            <a:off x="4951378" y="5528643"/>
            <a:ext cx="3898374" cy="972352"/>
          </a:xfrm>
          <a:prstGeom prst="rect">
            <a:avLst/>
          </a:prstGeom>
          <a:solidFill>
            <a:srgbClr val="7030A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FA46F23D-FB10-41CB-97B7-A2D6A6F3050F}"/>
              </a:ext>
            </a:extLst>
          </p:cNvPr>
          <p:cNvSpPr/>
          <p:nvPr/>
        </p:nvSpPr>
        <p:spPr>
          <a:xfrm>
            <a:off x="4951378" y="1192922"/>
            <a:ext cx="3898373" cy="1260000"/>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p:nvSpPr>
        <p:spPr>
          <a:xfrm>
            <a:off x="3265627" y="4155233"/>
            <a:ext cx="612000" cy="504000"/>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p:nvSpPr>
        <p:spPr>
          <a:xfrm>
            <a:off x="1526127" y="3498802"/>
            <a:ext cx="612000" cy="540000"/>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1" name="正方形/長方形 10">
                <a:extLst>
                  <a:ext uri="{FF2B5EF4-FFF2-40B4-BE49-F238E27FC236}">
                    <a16:creationId xmlns:a16="http://schemas.microsoft.com/office/drawing/2014/main" id="{148F5CE1-644F-4125-8D0D-CDCADCCCFE57}"/>
                  </a:ext>
                </a:extLst>
              </p:cNvPr>
              <p:cNvSpPr/>
              <p:nvPr/>
            </p:nvSpPr>
            <p:spPr>
              <a:xfrm>
                <a:off x="5159894" y="5654757"/>
                <a:ext cx="3708000" cy="707886"/>
              </a:xfrm>
              <a:prstGeom prst="rect">
                <a:avLst/>
              </a:prstGeom>
              <a:noFill/>
            </p:spPr>
            <p:txBody>
              <a:bodyPr wrap="square">
                <a:spAutoFit/>
              </a:bodyPr>
              <a:lstStyle/>
              <a:p>
                <a:r>
                  <a:rPr lang="en-US" altLang="ja-JP" sz="2000" dirty="0">
                    <a:latin typeface="ＭＳ Ｐゴシック" panose="020B0600070205080204" pitchFamily="50" charset="-128"/>
                    <a:ea typeface="ＭＳ Ｐゴシック" panose="020B0600070205080204" pitchFamily="50" charset="-128"/>
                  </a:rPr>
                  <a:t>Heavy fragments</a:t>
                </a:r>
              </a:p>
              <a:p>
                <a:r>
                  <a:rPr lang="en-US" altLang="ja-JP" sz="2000" dirty="0">
                    <a:latin typeface="ＭＳ Ｐゴシック" panose="020B0600070205080204" pitchFamily="50" charset="-128"/>
                    <a:ea typeface="ＭＳ Ｐゴシック" panose="020B0600070205080204" pitchFamily="50" charset="-128"/>
                  </a:rPr>
                  <a:t>Almost spherical ( </a:t>
                </a:r>
                <a14:m>
                  <m:oMath xmlns:m="http://schemas.openxmlformats.org/officeDocument/2006/math">
                    <m:d>
                      <m:dPr>
                        <m:begChr m:val="⟨"/>
                        <m:endChr m:val="⟩"/>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dPr>
                      <m:e>
                        <m:sSub>
                          <m:sSubPr>
                            <m:ctrlPr>
                              <a:rPr lang="en-US" altLang="ja-JP" sz="2000" i="1">
                                <a:latin typeface="Cambria Math" panose="02040503050406030204" pitchFamily="18" charset="0"/>
                                <a:ea typeface="メイリオ" panose="020B0604030504040204" pitchFamily="50" charset="-128"/>
                                <a:cs typeface="Times New Roman" panose="02020603050405020304" pitchFamily="18" charset="0"/>
                              </a:rPr>
                            </m:ctrlPr>
                          </m:sSubPr>
                          <m:e>
                            <m:r>
                              <a:rPr lang="en-US" altLang="ja-JP" sz="2000" i="1">
                                <a:latin typeface="Cambria Math" panose="02040503050406030204" pitchFamily="18" charset="0"/>
                                <a:ea typeface="メイリオ" panose="020B0604030504040204" pitchFamily="50" charset="-128"/>
                                <a:cs typeface="Times New Roman" panose="02020603050405020304" pitchFamily="18" charset="0"/>
                              </a:rPr>
                              <m:t>𝑄</m:t>
                            </m:r>
                          </m:e>
                          <m:sub>
                            <m:r>
                              <a:rPr lang="en-US" altLang="ja-JP" sz="2000" i="1">
                                <a:latin typeface="Cambria Math" panose="02040503050406030204" pitchFamily="18" charset="0"/>
                                <a:ea typeface="メイリオ" panose="020B0604030504040204" pitchFamily="50" charset="-128"/>
                                <a:cs typeface="Times New Roman" panose="02020603050405020304" pitchFamily="18" charset="0"/>
                              </a:rPr>
                              <m:t>20</m:t>
                            </m:r>
                          </m:sub>
                        </m:sSub>
                      </m:e>
                    </m:d>
                    <m:r>
                      <a:rPr kumimoji="1" lang="en-US" altLang="ja-JP" sz="2000" b="0" i="1" smtClean="0">
                        <a:latin typeface="Cambria Math" panose="02040503050406030204" pitchFamily="18" charset="0"/>
                        <a:ea typeface="Cambria Math" panose="02040503050406030204" pitchFamily="18" charset="0"/>
                        <a:cs typeface="Times New Roman" panose="02020603050405020304" pitchFamily="18" charset="0"/>
                      </a:rPr>
                      <m:t>≈0</m:t>
                    </m:r>
                  </m:oMath>
                </a14:m>
                <a:r>
                  <a:rPr lang="en-US" altLang="ja-JP" sz="2000" dirty="0">
                    <a:latin typeface="ＭＳ Ｐゴシック" panose="020B0600070205080204" pitchFamily="50" charset="-128"/>
                    <a:ea typeface="ＭＳ Ｐゴシック" panose="020B0600070205080204" pitchFamily="50" charset="-128"/>
                  </a:rPr>
                  <a:t> )</a:t>
                </a:r>
              </a:p>
            </p:txBody>
          </p:sp>
        </mc:Choice>
        <mc:Fallback xmlns="">
          <p:sp>
            <p:nvSpPr>
              <p:cNvPr id="11" name="正方形/長方形 10">
                <a:extLst>
                  <a:ext uri="{FF2B5EF4-FFF2-40B4-BE49-F238E27FC236}">
                    <a16:creationId xmlns:a16="http://schemas.microsoft.com/office/drawing/2014/main" id="{148F5CE1-644F-4125-8D0D-CDCADCCCFE57}"/>
                  </a:ext>
                </a:extLst>
              </p:cNvPr>
              <p:cNvSpPr>
                <a:spLocks noRot="1" noChangeAspect="1" noMove="1" noResize="1" noEditPoints="1" noAdjustHandles="1" noChangeArrowheads="1" noChangeShapeType="1" noTextEdit="1"/>
              </p:cNvSpPr>
              <p:nvPr/>
            </p:nvSpPr>
            <p:spPr>
              <a:xfrm>
                <a:off x="5159894" y="5654757"/>
                <a:ext cx="3708000" cy="707886"/>
              </a:xfrm>
              <a:prstGeom prst="rect">
                <a:avLst/>
              </a:prstGeom>
              <a:blipFill>
                <a:blip r:embed="rId5"/>
                <a:stretch>
                  <a:fillRect l="-1642" t="-5172" b="-1293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コンテンツ プレースホルダー 2">
                <a:extLst>
                  <a:ext uri="{FF2B5EF4-FFF2-40B4-BE49-F238E27FC236}">
                    <a16:creationId xmlns:a16="http://schemas.microsoft.com/office/drawing/2014/main" id="{D45043BA-2876-4EB3-B418-BDF9DFAEA00C}"/>
                  </a:ext>
                </a:extLst>
              </p:cNvPr>
              <p:cNvSpPr txBox="1">
                <a:spLocks/>
              </p:cNvSpPr>
              <p:nvPr/>
            </p:nvSpPr>
            <p:spPr>
              <a:xfrm>
                <a:off x="5159894" y="1271218"/>
                <a:ext cx="3708000" cy="1080000"/>
              </a:xfrm>
              <a:prstGeom prst="rect">
                <a:avLst/>
              </a:prstGeom>
              <a:noFill/>
            </p:spPr>
            <p:txBody>
              <a:bodyPr vert="horz" lIns="91440" tIns="45720" rIns="91440" bIns="45720" rtlCol="0">
                <a:normAutofit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ＭＳ Ｐゴシック" panose="020B0600070205080204" pitchFamily="50" charset="-128"/>
                    <a:ea typeface="ＭＳ Ｐゴシック" panose="020B0600070205080204" pitchFamily="50" charset="-128"/>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ＭＳ Ｐゴシック" panose="020B0600070205080204" pitchFamily="50" charset="-128"/>
                    <a:ea typeface="ＭＳ Ｐゴシック" panose="020B0600070205080204" pitchFamily="50" charset="-128"/>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ＭＳ Ｐゴシック" panose="020B0600070205080204" pitchFamily="50" charset="-128"/>
                    <a:ea typeface="ＭＳ Ｐゴシック" panose="020B0600070205080204" pitchFamily="50" charset="-128"/>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2000" dirty="0"/>
                  <a:t>Light fragments</a:t>
                </a:r>
              </a:p>
              <a:p>
                <a:pPr marL="0" indent="0">
                  <a:lnSpc>
                    <a:spcPct val="100000"/>
                  </a:lnSpc>
                  <a:buNone/>
                </a:pPr>
                <a:r>
                  <a:rPr lang="en-US" altLang="ja-JP" sz="2000" dirty="0"/>
                  <a:t>Deformed into a rugby ball shape ( </a:t>
                </a:r>
                <a14:m>
                  <m:oMath xmlns:m="http://schemas.openxmlformats.org/officeDocument/2006/math">
                    <m:d>
                      <m:dPr>
                        <m:begChr m:val="⟨"/>
                        <m:endChr m:val="⟩"/>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dPr>
                      <m:e>
                        <m:sSub>
                          <m:sSubPr>
                            <m:ctrlPr>
                              <a:rPr lang="en-US" altLang="ja-JP" sz="2000" i="1">
                                <a:latin typeface="Cambria Math" panose="02040503050406030204" pitchFamily="18" charset="0"/>
                                <a:ea typeface="メイリオ" panose="020B0604030504040204" pitchFamily="50" charset="-128"/>
                                <a:cs typeface="Times New Roman" panose="02020603050405020304" pitchFamily="18" charset="0"/>
                              </a:rPr>
                            </m:ctrlPr>
                          </m:sSubPr>
                          <m:e>
                            <m:r>
                              <a:rPr lang="en-US" altLang="ja-JP" sz="2000" i="1">
                                <a:latin typeface="Cambria Math" panose="02040503050406030204" pitchFamily="18" charset="0"/>
                                <a:ea typeface="メイリオ" panose="020B0604030504040204" pitchFamily="50" charset="-128"/>
                                <a:cs typeface="Times New Roman" panose="02020603050405020304" pitchFamily="18" charset="0"/>
                              </a:rPr>
                              <m:t>𝑄</m:t>
                            </m:r>
                          </m:e>
                          <m:sub>
                            <m:r>
                              <a:rPr lang="en-US" altLang="ja-JP" sz="2000" i="1">
                                <a:latin typeface="Cambria Math" panose="02040503050406030204" pitchFamily="18" charset="0"/>
                                <a:ea typeface="メイリオ" panose="020B0604030504040204" pitchFamily="50" charset="-128"/>
                                <a:cs typeface="Times New Roman" panose="02020603050405020304" pitchFamily="18" charset="0"/>
                              </a:rPr>
                              <m:t>20</m:t>
                            </m:r>
                          </m:sub>
                        </m:sSub>
                      </m:e>
                    </m:d>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&gt;5</m:t>
                    </m:r>
                  </m:oMath>
                </a14:m>
                <a:r>
                  <a:rPr lang="en-US" altLang="ja-JP" sz="2000" dirty="0"/>
                  <a:t> )</a:t>
                </a:r>
              </a:p>
            </p:txBody>
          </p:sp>
        </mc:Choice>
        <mc:Fallback xmlns="">
          <p:sp>
            <p:nvSpPr>
              <p:cNvPr id="14" name="コンテンツ プレースホルダー 2">
                <a:extLst>
                  <a:ext uri="{FF2B5EF4-FFF2-40B4-BE49-F238E27FC236}">
                    <a16:creationId xmlns:a16="http://schemas.microsoft.com/office/drawing/2014/main" id="{D45043BA-2876-4EB3-B418-BDF9DFAEA00C}"/>
                  </a:ext>
                </a:extLst>
              </p:cNvPr>
              <p:cNvSpPr txBox="1">
                <a:spLocks noRot="1" noChangeAspect="1" noMove="1" noResize="1" noEditPoints="1" noAdjustHandles="1" noChangeArrowheads="1" noChangeShapeType="1" noTextEdit="1"/>
              </p:cNvSpPr>
              <p:nvPr/>
            </p:nvSpPr>
            <p:spPr>
              <a:xfrm>
                <a:off x="5159894" y="1271218"/>
                <a:ext cx="3708000" cy="1080000"/>
              </a:xfrm>
              <a:prstGeom prst="rect">
                <a:avLst/>
              </a:prstGeom>
              <a:blipFill>
                <a:blip r:embed="rId6"/>
                <a:stretch>
                  <a:fillRect l="-1642" t="-6215" r="-2791" b="-5650"/>
                </a:stretch>
              </a:blipFill>
            </p:spPr>
            <p:txBody>
              <a:bodyPr/>
              <a:lstStyle/>
              <a:p>
                <a:r>
                  <a:rPr lang="ja-JP" altLang="en-US">
                    <a:noFill/>
                  </a:rPr>
                  <a:t> </a:t>
                </a:r>
              </a:p>
            </p:txBody>
          </p:sp>
        </mc:Fallback>
      </mc:AlternateContent>
      <p:sp>
        <p:nvSpPr>
          <p:cNvPr id="15" name="円弧 14">
            <a:extLst>
              <a:ext uri="{FF2B5EF4-FFF2-40B4-BE49-F238E27FC236}">
                <a16:creationId xmlns:a16="http://schemas.microsoft.com/office/drawing/2014/main" id="{6E2F9289-0284-4B88-8687-6F94588168BA}"/>
              </a:ext>
            </a:extLst>
          </p:cNvPr>
          <p:cNvSpPr/>
          <p:nvPr/>
        </p:nvSpPr>
        <p:spPr>
          <a:xfrm flipV="1">
            <a:off x="3296785" y="3982507"/>
            <a:ext cx="3960328" cy="711860"/>
          </a:xfrm>
          <a:prstGeom prst="arc">
            <a:avLst>
              <a:gd name="adj1" fmla="val 11175755"/>
              <a:gd name="adj2" fmla="val 21526862"/>
            </a:avLst>
          </a:prstGeom>
          <a:ln w="38100">
            <a:solidFill>
              <a:srgbClr val="7030A0"/>
            </a:solidFill>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8D87DC12-85C9-4FD2-B8F6-7C1CA0D38694}"/>
              </a:ext>
            </a:extLst>
          </p:cNvPr>
          <p:cNvSpPr txBox="1"/>
          <p:nvPr/>
        </p:nvSpPr>
        <p:spPr>
          <a:xfrm>
            <a:off x="5135864" y="4705075"/>
            <a:ext cx="3287776" cy="707886"/>
          </a:xfrm>
          <a:prstGeom prst="rect">
            <a:avLst/>
          </a:prstGeom>
          <a:noFill/>
          <a:ln>
            <a:noFill/>
          </a:ln>
        </p:spPr>
        <p:txBody>
          <a:bodyPr wrap="square" rtlCol="0">
            <a:spAutoFit/>
          </a:bodyPr>
          <a:lstStyle/>
          <a:p>
            <a:pPr algn="ctr"/>
            <a:r>
              <a:rPr kumimoji="1" lang="en-US" altLang="ja-JP" sz="2000" dirty="0">
                <a:latin typeface="ＭＳ Ｐゴシック" panose="020B0600070205080204" pitchFamily="50" charset="-128"/>
                <a:ea typeface="ＭＳ Ｐゴシック" panose="020B0600070205080204" pitchFamily="50" charset="-128"/>
              </a:rPr>
              <a:t>Distance of centers of 2 nascent fragments </a:t>
            </a:r>
            <a:r>
              <a:rPr kumimoji="1" lang="en-US" altLang="ja-JP" sz="2000" i="1" dirty="0" err="1">
                <a:latin typeface="ＭＳ Ｐゴシック" panose="020B0600070205080204" pitchFamily="50" charset="-128"/>
                <a:ea typeface="ＭＳ Ｐゴシック" panose="020B0600070205080204" pitchFamily="50" charset="-128"/>
              </a:rPr>
              <a:t>d</a:t>
            </a:r>
            <a:r>
              <a:rPr kumimoji="1" lang="en-US" altLang="ja-JP" sz="2000" i="1" baseline="-25000" dirty="0" err="1">
                <a:latin typeface="ＭＳ Ｐゴシック" panose="020B0600070205080204" pitchFamily="50" charset="-128"/>
                <a:ea typeface="ＭＳ Ｐゴシック" panose="020B0600070205080204" pitchFamily="50" charset="-128"/>
              </a:rPr>
              <a:t>cm</a:t>
            </a:r>
            <a:endParaRPr kumimoji="1" lang="en-US" altLang="ja-JP" sz="2000" i="1" baseline="-25000" dirty="0">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91EB6608-1AC0-472B-B75C-2E9E75C8C6FA}"/>
              </a:ext>
            </a:extLst>
          </p:cNvPr>
          <p:cNvGrpSpPr/>
          <p:nvPr/>
        </p:nvGrpSpPr>
        <p:grpSpPr>
          <a:xfrm>
            <a:off x="5276949" y="2805185"/>
            <a:ext cx="3005607" cy="1620000"/>
            <a:chOff x="5257337" y="2805185"/>
            <a:chExt cx="3005607" cy="1620000"/>
          </a:xfrm>
        </p:grpSpPr>
        <p:grpSp>
          <p:nvGrpSpPr>
            <p:cNvPr id="48" name="グループ化 47">
              <a:extLst>
                <a:ext uri="{FF2B5EF4-FFF2-40B4-BE49-F238E27FC236}">
                  <a16:creationId xmlns:a16="http://schemas.microsoft.com/office/drawing/2014/main" id="{A9D0526E-1F21-4ADA-AF77-AE4351E416E4}"/>
                </a:ext>
              </a:extLst>
            </p:cNvPr>
            <p:cNvGrpSpPr/>
            <p:nvPr/>
          </p:nvGrpSpPr>
          <p:grpSpPr>
            <a:xfrm>
              <a:off x="6642944" y="2805185"/>
              <a:ext cx="1620000" cy="1620000"/>
              <a:chOff x="7634682" y="2737993"/>
              <a:chExt cx="1620000" cy="1620000"/>
            </a:xfrm>
          </p:grpSpPr>
          <p:sp>
            <p:nvSpPr>
              <p:cNvPr id="40" name="楕円 39">
                <a:extLst>
                  <a:ext uri="{FF2B5EF4-FFF2-40B4-BE49-F238E27FC236}">
                    <a16:creationId xmlns:a16="http://schemas.microsoft.com/office/drawing/2014/main" id="{7479B84D-BC75-4794-84FC-22E05B1FD5D9}"/>
                  </a:ext>
                </a:extLst>
              </p:cNvPr>
              <p:cNvSpPr/>
              <p:nvPr/>
            </p:nvSpPr>
            <p:spPr>
              <a:xfrm>
                <a:off x="7634682" y="2737993"/>
                <a:ext cx="1620000" cy="1620000"/>
              </a:xfrm>
              <a:prstGeom prst="ellipse">
                <a:avLst/>
              </a:prstGeom>
              <a:solidFill>
                <a:srgbClr val="7030A0">
                  <a:alpha val="20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41" name="楕円 40">
                <a:extLst>
                  <a:ext uri="{FF2B5EF4-FFF2-40B4-BE49-F238E27FC236}">
                    <a16:creationId xmlns:a16="http://schemas.microsoft.com/office/drawing/2014/main" id="{43D21535-9F0D-48DC-BE36-E2C0F209AD21}"/>
                  </a:ext>
                </a:extLst>
              </p:cNvPr>
              <p:cNvSpPr/>
              <p:nvPr/>
            </p:nvSpPr>
            <p:spPr>
              <a:xfrm>
                <a:off x="8373884" y="3475842"/>
                <a:ext cx="141597" cy="144303"/>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nvGrpSpPr>
            <p:cNvPr id="47" name="グループ化 46">
              <a:extLst>
                <a:ext uri="{FF2B5EF4-FFF2-40B4-BE49-F238E27FC236}">
                  <a16:creationId xmlns:a16="http://schemas.microsoft.com/office/drawing/2014/main" id="{28122C27-E55F-4F11-B704-E6231FDBFF0B}"/>
                </a:ext>
              </a:extLst>
            </p:cNvPr>
            <p:cNvGrpSpPr/>
            <p:nvPr/>
          </p:nvGrpSpPr>
          <p:grpSpPr>
            <a:xfrm>
              <a:off x="5257337" y="3399185"/>
              <a:ext cx="1368000" cy="432000"/>
              <a:chOff x="5485735" y="3404245"/>
              <a:chExt cx="1368000" cy="432000"/>
            </a:xfrm>
          </p:grpSpPr>
          <p:sp>
            <p:nvSpPr>
              <p:cNvPr id="42" name="楕円 41">
                <a:extLst>
                  <a:ext uri="{FF2B5EF4-FFF2-40B4-BE49-F238E27FC236}">
                    <a16:creationId xmlns:a16="http://schemas.microsoft.com/office/drawing/2014/main" id="{9821E03E-1157-4462-9177-A9D4995AD5C1}"/>
                  </a:ext>
                </a:extLst>
              </p:cNvPr>
              <p:cNvSpPr/>
              <p:nvPr/>
            </p:nvSpPr>
            <p:spPr>
              <a:xfrm>
                <a:off x="5485735" y="3404245"/>
                <a:ext cx="1368000" cy="432000"/>
              </a:xfrm>
              <a:prstGeom prst="ellipse">
                <a:avLst/>
              </a:prstGeom>
              <a:solidFill>
                <a:schemeClr val="accent2">
                  <a:lumMod val="20000"/>
                  <a:lumOff val="8000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46" name="楕円 45">
                <a:extLst>
                  <a:ext uri="{FF2B5EF4-FFF2-40B4-BE49-F238E27FC236}">
                    <a16:creationId xmlns:a16="http://schemas.microsoft.com/office/drawing/2014/main" id="{20343FC9-2B4C-43AD-9638-3570CDF4CA40}"/>
                  </a:ext>
                </a:extLst>
              </p:cNvPr>
              <p:cNvSpPr/>
              <p:nvPr/>
            </p:nvSpPr>
            <p:spPr>
              <a:xfrm>
                <a:off x="6098937" y="3548094"/>
                <a:ext cx="141597" cy="144303"/>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grpSp>
        <p:nvGrpSpPr>
          <p:cNvPr id="17" name="グループ化 16">
            <a:extLst>
              <a:ext uri="{FF2B5EF4-FFF2-40B4-BE49-F238E27FC236}">
                <a16:creationId xmlns:a16="http://schemas.microsoft.com/office/drawing/2014/main" id="{40968691-0698-48BD-9653-722743DDC1E9}"/>
              </a:ext>
            </a:extLst>
          </p:cNvPr>
          <p:cNvGrpSpPr/>
          <p:nvPr/>
        </p:nvGrpSpPr>
        <p:grpSpPr>
          <a:xfrm>
            <a:off x="5943457" y="3782900"/>
            <a:ext cx="1541523" cy="455885"/>
            <a:chOff x="1287378" y="2251427"/>
            <a:chExt cx="1151017" cy="776351"/>
          </a:xfrm>
        </p:grpSpPr>
        <p:cxnSp>
          <p:nvCxnSpPr>
            <p:cNvPr id="18" name="直線コネクタ 17">
              <a:extLst>
                <a:ext uri="{FF2B5EF4-FFF2-40B4-BE49-F238E27FC236}">
                  <a16:creationId xmlns:a16="http://schemas.microsoft.com/office/drawing/2014/main" id="{5751D946-556F-4D22-BB95-F43EFDCC00DA}"/>
                </a:ext>
              </a:extLst>
            </p:cNvPr>
            <p:cNvCxnSpPr/>
            <p:nvPr/>
          </p:nvCxnSpPr>
          <p:spPr>
            <a:xfrm>
              <a:off x="1287378" y="2271778"/>
              <a:ext cx="0" cy="756000"/>
            </a:xfrm>
            <a:prstGeom prst="line">
              <a:avLst/>
            </a:prstGeom>
            <a:ln w="28575">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9" name="直線コネクタ 18">
              <a:extLst>
                <a:ext uri="{FF2B5EF4-FFF2-40B4-BE49-F238E27FC236}">
                  <a16:creationId xmlns:a16="http://schemas.microsoft.com/office/drawing/2014/main" id="{46253FC0-8DDC-411A-B68B-E3987EBBE6A6}"/>
                </a:ext>
              </a:extLst>
            </p:cNvPr>
            <p:cNvCxnSpPr/>
            <p:nvPr/>
          </p:nvCxnSpPr>
          <p:spPr>
            <a:xfrm>
              <a:off x="2438395" y="2251427"/>
              <a:ext cx="0" cy="756000"/>
            </a:xfrm>
            <a:prstGeom prst="line">
              <a:avLst/>
            </a:prstGeom>
            <a:ln w="28575">
              <a:solidFill>
                <a:schemeClr val="tx1"/>
              </a:solidFill>
            </a:ln>
          </p:spPr>
          <p:style>
            <a:lnRef idx="3">
              <a:schemeClr val="accent2"/>
            </a:lnRef>
            <a:fillRef idx="0">
              <a:schemeClr val="accent2"/>
            </a:fillRef>
            <a:effectRef idx="2">
              <a:schemeClr val="accent2"/>
            </a:effectRef>
            <a:fontRef idx="minor">
              <a:schemeClr val="tx1"/>
            </a:fontRef>
          </p:style>
        </p:cxnSp>
        <p:cxnSp>
          <p:nvCxnSpPr>
            <p:cNvPr id="20" name="直線コネクタ 19">
              <a:extLst>
                <a:ext uri="{FF2B5EF4-FFF2-40B4-BE49-F238E27FC236}">
                  <a16:creationId xmlns:a16="http://schemas.microsoft.com/office/drawing/2014/main" id="{9504F059-4AB7-4AA2-8EA3-772253A4E8D4}"/>
                </a:ext>
              </a:extLst>
            </p:cNvPr>
            <p:cNvCxnSpPr>
              <a:cxnSpLocks/>
            </p:cNvCxnSpPr>
            <p:nvPr/>
          </p:nvCxnSpPr>
          <p:spPr>
            <a:xfrm flipH="1">
              <a:off x="1299406" y="2713277"/>
              <a:ext cx="1116001" cy="0"/>
            </a:xfrm>
            <a:prstGeom prst="line">
              <a:avLst/>
            </a:prstGeom>
            <a:ln w="28575">
              <a:solidFill>
                <a:schemeClr val="tx1"/>
              </a:solidFill>
              <a:headEnd type="triangle"/>
              <a:tailEnd type="triangle"/>
            </a:ln>
          </p:spPr>
          <p:style>
            <a:lnRef idx="3">
              <a:schemeClr val="accent2"/>
            </a:lnRef>
            <a:fillRef idx="0">
              <a:schemeClr val="accent2"/>
            </a:fillRef>
            <a:effectRef idx="2">
              <a:schemeClr val="accent2"/>
            </a:effectRef>
            <a:fontRef idx="minor">
              <a:schemeClr val="tx1"/>
            </a:fontRef>
          </p:style>
        </p:cxnSp>
      </p:grpSp>
      <p:sp>
        <p:nvSpPr>
          <p:cNvPr id="13" name="円弧 12">
            <a:extLst>
              <a:ext uri="{FF2B5EF4-FFF2-40B4-BE49-F238E27FC236}">
                <a16:creationId xmlns:a16="http://schemas.microsoft.com/office/drawing/2014/main" id="{3D191257-A116-4DA6-98C3-86E989731CBB}"/>
              </a:ext>
            </a:extLst>
          </p:cNvPr>
          <p:cNvSpPr/>
          <p:nvPr/>
        </p:nvSpPr>
        <p:spPr>
          <a:xfrm>
            <a:off x="1811797" y="3158981"/>
            <a:ext cx="4131660" cy="1142804"/>
          </a:xfrm>
          <a:prstGeom prst="arc">
            <a:avLst>
              <a:gd name="adj1" fmla="val 10818421"/>
              <a:gd name="adj2" fmla="val 21120440"/>
            </a:avLst>
          </a:prstGeom>
          <a:ln w="38100">
            <a:solidFill>
              <a:schemeClr val="accent2"/>
            </a:solidFill>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タイトル 1">
            <a:extLst>
              <a:ext uri="{FF2B5EF4-FFF2-40B4-BE49-F238E27FC236}">
                <a16:creationId xmlns:a16="http://schemas.microsoft.com/office/drawing/2014/main" id="{F5AB50E8-8317-4BF2-B70A-739300F3C4CF}"/>
              </a:ext>
            </a:extLst>
          </p:cNvPr>
          <p:cNvSpPr txBox="1">
            <a:spLocks/>
          </p:cNvSpPr>
          <p:nvPr/>
        </p:nvSpPr>
        <p:spPr>
          <a:xfrm>
            <a:off x="171450" y="-86521"/>
            <a:ext cx="88011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baseline="30000" dirty="0">
                <a:solidFill>
                  <a:srgbClr val="0070C0"/>
                </a:solidFill>
              </a:rPr>
              <a:t>240</a:t>
            </a:r>
            <a:r>
              <a:rPr lang="en-US" altLang="ja-JP" b="1" dirty="0">
                <a:solidFill>
                  <a:srgbClr val="0070C0"/>
                </a:solidFill>
              </a:rPr>
              <a:t>Pu</a:t>
            </a:r>
            <a:r>
              <a:rPr lang="ja-JP" altLang="en-US" b="1" dirty="0">
                <a:solidFill>
                  <a:srgbClr val="0070C0"/>
                </a:solidFill>
              </a:rPr>
              <a:t> </a:t>
            </a:r>
            <a:r>
              <a:rPr lang="en-US" altLang="ja-JP" b="1" dirty="0">
                <a:solidFill>
                  <a:srgbClr val="0070C0"/>
                </a:solidFill>
              </a:rPr>
              <a:t>fission</a:t>
            </a:r>
            <a:r>
              <a:rPr lang="ja-JP" altLang="en-US" b="1" dirty="0">
                <a:solidFill>
                  <a:srgbClr val="0070C0"/>
                </a:solidFill>
              </a:rPr>
              <a:t> </a:t>
            </a:r>
            <a:r>
              <a:rPr lang="en-US" altLang="ja-JP" b="1" dirty="0">
                <a:solidFill>
                  <a:srgbClr val="0070C0"/>
                </a:solidFill>
              </a:rPr>
              <a:t>fragment deformation</a:t>
            </a:r>
            <a:r>
              <a:rPr lang="ja-JP" altLang="en-US" b="1" dirty="0">
                <a:solidFill>
                  <a:srgbClr val="0070C0"/>
                </a:solidFill>
              </a:rPr>
              <a:t> </a:t>
            </a:r>
          </a:p>
        </p:txBody>
      </p:sp>
      <p:sp>
        <p:nvSpPr>
          <p:cNvPr id="2" name="スライド番号プレースホルダー 1">
            <a:extLst>
              <a:ext uri="{FF2B5EF4-FFF2-40B4-BE49-F238E27FC236}">
                <a16:creationId xmlns:a16="http://schemas.microsoft.com/office/drawing/2014/main" id="{51C9B428-9481-425B-A9C2-14B651F77AB5}"/>
              </a:ext>
            </a:extLst>
          </p:cNvPr>
          <p:cNvSpPr>
            <a:spLocks noGrp="1"/>
          </p:cNvSpPr>
          <p:nvPr>
            <p:ph type="sldNum" sz="quarter" idx="12"/>
          </p:nvPr>
        </p:nvSpPr>
        <p:spPr/>
        <p:txBody>
          <a:bodyPr/>
          <a:lstStyle/>
          <a:p>
            <a:fld id="{B060295B-DBF3-4925-A814-558BD383AA08}" type="slidenum">
              <a:rPr kumimoji="1" lang="ja-JP" altLang="en-US" smtClean="0"/>
              <a:t>17</a:t>
            </a:fld>
            <a:endParaRPr kumimoji="1" lang="ja-JP" altLang="en-US"/>
          </a:p>
        </p:txBody>
      </p:sp>
      <p:sp>
        <p:nvSpPr>
          <p:cNvPr id="3" name="正方形/長方形 2">
            <a:extLst>
              <a:ext uri="{FF2B5EF4-FFF2-40B4-BE49-F238E27FC236}">
                <a16:creationId xmlns:a16="http://schemas.microsoft.com/office/drawing/2014/main" id="{C182293F-E044-4DC1-A4FF-1B19B360033F}"/>
              </a:ext>
            </a:extLst>
          </p:cNvPr>
          <p:cNvSpPr/>
          <p:nvPr/>
        </p:nvSpPr>
        <p:spPr>
          <a:xfrm>
            <a:off x="6372615" y="3957299"/>
            <a:ext cx="489236" cy="369332"/>
          </a:xfrm>
          <a:prstGeom prst="rect">
            <a:avLst/>
          </a:prstGeom>
        </p:spPr>
        <p:txBody>
          <a:bodyPr wrap="none">
            <a:spAutoFit/>
          </a:bodyPr>
          <a:lstStyle/>
          <a:p>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lang="ja-JP" altLang="en-US" dirty="0"/>
          </a:p>
        </p:txBody>
      </p:sp>
    </p:spTree>
    <p:extLst>
      <p:ext uri="{BB962C8B-B14F-4D97-AF65-F5344CB8AC3E}">
        <p14:creationId xmlns:p14="http://schemas.microsoft.com/office/powerpoint/2010/main" val="4287024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156342" y="-152034"/>
            <a:ext cx="8807658" cy="1325563"/>
          </a:xfrm>
        </p:spPr>
        <p:txBody>
          <a:bodyPr>
            <a:normAutofit/>
          </a:bodyPr>
          <a:lstStyle/>
          <a:p>
            <a:r>
              <a:rPr lang="en-US" altLang="ja-JP" sz="4000" b="1" dirty="0">
                <a:solidFill>
                  <a:srgbClr val="0070C0"/>
                </a:solidFill>
              </a:rPr>
              <a:t>Excitation energy dependence of </a:t>
            </a:r>
            <a:r>
              <a:rPr lang="en-US" altLang="ja-JP" sz="4000" b="1" i="1" dirty="0">
                <a:solidFill>
                  <a:srgbClr val="0070C0"/>
                </a:solidFill>
              </a:rPr>
              <a:t>Q</a:t>
            </a:r>
            <a:r>
              <a:rPr lang="en-US" altLang="ja-JP" sz="4000" b="1" i="1" baseline="-25000" dirty="0">
                <a:solidFill>
                  <a:srgbClr val="0070C0"/>
                </a:solidFill>
              </a:rPr>
              <a:t>20</a:t>
            </a:r>
            <a:endParaRPr kumimoji="1" lang="ja-JP" altLang="en-US" sz="4000" b="1" i="1" baseline="-25000" dirty="0">
              <a:solidFill>
                <a:srgbClr val="0070C0"/>
              </a:solidFill>
            </a:endParaRPr>
          </a:p>
        </p:txBody>
      </p:sp>
      <p:pic>
        <p:nvPicPr>
          <p:cNvPr id="5" name="図 4">
            <a:extLst>
              <a:ext uri="{FF2B5EF4-FFF2-40B4-BE49-F238E27FC236}">
                <a16:creationId xmlns:a16="http://schemas.microsoft.com/office/drawing/2014/main" id="{8A111585-AF8F-4A13-9A3E-6B254099F3A8}"/>
              </a:ext>
            </a:extLst>
          </p:cNvPr>
          <p:cNvPicPr>
            <a:picLocks noChangeAspect="1"/>
          </p:cNvPicPr>
          <p:nvPr/>
        </p:nvPicPr>
        <p:blipFill rotWithShape="1">
          <a:blip r:embed="rId3"/>
          <a:srcRect l="12176" t="8176" r="23541" b="6772"/>
          <a:stretch/>
        </p:blipFill>
        <p:spPr>
          <a:xfrm>
            <a:off x="180000" y="1116000"/>
            <a:ext cx="5877984" cy="5399617"/>
          </a:xfrm>
          <a:prstGeom prst="rect">
            <a:avLst/>
          </a:prstGeom>
        </p:spPr>
      </p:pic>
      <p:sp>
        <p:nvSpPr>
          <p:cNvPr id="3" name="スライド番号プレースホルダー 2">
            <a:extLst>
              <a:ext uri="{FF2B5EF4-FFF2-40B4-BE49-F238E27FC236}">
                <a16:creationId xmlns:a16="http://schemas.microsoft.com/office/drawing/2014/main" id="{9713BE74-C334-4AED-8407-594DF78C6829}"/>
              </a:ext>
            </a:extLst>
          </p:cNvPr>
          <p:cNvSpPr>
            <a:spLocks noGrp="1"/>
          </p:cNvSpPr>
          <p:nvPr>
            <p:ph type="sldNum" sz="quarter" idx="12"/>
          </p:nvPr>
        </p:nvSpPr>
        <p:spPr/>
        <p:txBody>
          <a:bodyPr/>
          <a:lstStyle/>
          <a:p>
            <a:fld id="{B060295B-DBF3-4925-A814-558BD383AA08}" type="slidenum">
              <a:rPr kumimoji="1" lang="ja-JP" altLang="en-US" smtClean="0"/>
              <a:t>18</a:t>
            </a:fld>
            <a:endParaRPr kumimoji="1" lang="ja-JP" altLang="en-US"/>
          </a:p>
        </p:txBody>
      </p:sp>
    </p:spTree>
    <p:extLst>
      <p:ext uri="{BB962C8B-B14F-4D97-AF65-F5344CB8AC3E}">
        <p14:creationId xmlns:p14="http://schemas.microsoft.com/office/powerpoint/2010/main" val="2703419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BECEFB2A-76AE-4506-A5BF-1E7AD5FBB692}"/>
              </a:ext>
            </a:extLst>
          </p:cNvPr>
          <p:cNvPicPr>
            <a:picLocks noChangeAspect="1"/>
          </p:cNvPicPr>
          <p:nvPr/>
        </p:nvPicPr>
        <p:blipFill rotWithShape="1">
          <a:blip r:embed="rId3"/>
          <a:srcRect l="12555" t="10779" r="23111" b="5653"/>
          <a:stretch/>
        </p:blipFill>
        <p:spPr>
          <a:xfrm>
            <a:off x="180000" y="1144575"/>
            <a:ext cx="5873273" cy="5400000"/>
          </a:xfrm>
          <a:prstGeom prst="rect">
            <a:avLst/>
          </a:prstGeom>
        </p:spPr>
      </p:pic>
      <p:sp>
        <p:nvSpPr>
          <p:cNvPr id="6" name="タイトル 1">
            <a:extLst>
              <a:ext uri="{FF2B5EF4-FFF2-40B4-BE49-F238E27FC236}">
                <a16:creationId xmlns:a16="http://schemas.microsoft.com/office/drawing/2014/main" id="{6F3E2A99-FEC1-4A36-8F92-005F22CB66F2}"/>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59DFEB40-BD4C-4857-B827-A23775F578E9}"/>
              </a:ext>
            </a:extLst>
          </p:cNvPr>
          <p:cNvSpPr>
            <a:spLocks noGrp="1"/>
          </p:cNvSpPr>
          <p:nvPr>
            <p:ph type="sldNum" sz="quarter" idx="12"/>
          </p:nvPr>
        </p:nvSpPr>
        <p:spPr/>
        <p:txBody>
          <a:bodyPr/>
          <a:lstStyle/>
          <a:p>
            <a:fld id="{B060295B-DBF3-4925-A814-558BD383AA08}" type="slidenum">
              <a:rPr kumimoji="1" lang="ja-JP" altLang="en-US" smtClean="0"/>
              <a:t>19</a:t>
            </a:fld>
            <a:endParaRPr kumimoji="1" lang="ja-JP" altLang="en-US"/>
          </a:p>
        </p:txBody>
      </p:sp>
    </p:spTree>
    <p:extLst>
      <p:ext uri="{BB962C8B-B14F-4D97-AF65-F5344CB8AC3E}">
        <p14:creationId xmlns:p14="http://schemas.microsoft.com/office/powerpoint/2010/main" val="2313929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45EBA1-7719-4797-8A84-6790157A9A94}"/>
              </a:ext>
            </a:extLst>
          </p:cNvPr>
          <p:cNvSpPr>
            <a:spLocks noGrp="1"/>
          </p:cNvSpPr>
          <p:nvPr>
            <p:ph type="title"/>
          </p:nvPr>
        </p:nvSpPr>
        <p:spPr>
          <a:xfrm>
            <a:off x="293967" y="221690"/>
            <a:ext cx="7886700" cy="1325563"/>
          </a:xfrm>
        </p:spPr>
        <p:txBody>
          <a:bodyPr/>
          <a:lstStyle/>
          <a:p>
            <a:r>
              <a:rPr kumimoji="1" lang="en-US" altLang="ja-JP" b="1" dirty="0">
                <a:solidFill>
                  <a:srgbClr val="0070C0"/>
                </a:solidFill>
              </a:rPr>
              <a:t>Coauthors</a:t>
            </a:r>
            <a:endParaRPr kumimoji="1" lang="ja-JP" altLang="en-US" b="1" dirty="0">
              <a:solidFill>
                <a:srgbClr val="0070C0"/>
              </a:solidFill>
            </a:endParaRPr>
          </a:p>
        </p:txBody>
      </p:sp>
      <p:sp>
        <p:nvSpPr>
          <p:cNvPr id="3" name="コンテンツ プレースホルダー 2">
            <a:extLst>
              <a:ext uri="{FF2B5EF4-FFF2-40B4-BE49-F238E27FC236}">
                <a16:creationId xmlns:a16="http://schemas.microsoft.com/office/drawing/2014/main" id="{1378BC4F-25D3-4A27-A64F-7CA57A93BD5A}"/>
              </a:ext>
            </a:extLst>
          </p:cNvPr>
          <p:cNvSpPr>
            <a:spLocks noGrp="1"/>
          </p:cNvSpPr>
          <p:nvPr>
            <p:ph idx="1"/>
          </p:nvPr>
        </p:nvSpPr>
        <p:spPr>
          <a:xfrm>
            <a:off x="550956" y="1933201"/>
            <a:ext cx="7886700" cy="4351338"/>
          </a:xfrm>
        </p:spPr>
        <p:txBody>
          <a:bodyPr/>
          <a:lstStyle/>
          <a:p>
            <a:r>
              <a:rPr lang="en-US" altLang="ja-JP" dirty="0"/>
              <a:t>Kazuya Shimada (JAEA, ex Tokyo Tech.)</a:t>
            </a:r>
          </a:p>
          <a:p>
            <a:r>
              <a:rPr lang="en-US" altLang="ja-JP" dirty="0" err="1"/>
              <a:t>Kazuki</a:t>
            </a:r>
            <a:r>
              <a:rPr lang="en-US" altLang="ja-JP" dirty="0"/>
              <a:t> Fujio, Yuta </a:t>
            </a:r>
            <a:r>
              <a:rPr lang="en-US" altLang="ja-JP" dirty="0" err="1"/>
              <a:t>Mukobara</a:t>
            </a:r>
            <a:r>
              <a:rPr lang="en-US" altLang="ja-JP" dirty="0"/>
              <a:t>, Chikako Ishizuka (Tokyo Tech.)</a:t>
            </a:r>
          </a:p>
          <a:p>
            <a:r>
              <a:rPr kumimoji="1" lang="en-US" altLang="ja-JP" dirty="0" err="1"/>
              <a:t>Fedir</a:t>
            </a:r>
            <a:r>
              <a:rPr kumimoji="1" lang="en-US" altLang="ja-JP" dirty="0"/>
              <a:t> A. </a:t>
            </a:r>
            <a:r>
              <a:rPr kumimoji="1" lang="en-US" altLang="ja-JP" dirty="0" err="1"/>
              <a:t>Ivanyuk</a:t>
            </a:r>
            <a:r>
              <a:rPr kumimoji="1" lang="en-US" altLang="ja-JP" dirty="0"/>
              <a:t> (Institute of Nuclear Research, Kiev, Ukraine)</a:t>
            </a:r>
            <a:endParaRPr kumimoji="1" lang="ja-JP" altLang="en-US" dirty="0"/>
          </a:p>
        </p:txBody>
      </p:sp>
      <p:sp>
        <p:nvSpPr>
          <p:cNvPr id="4" name="スライド番号プレースホルダー 3">
            <a:extLst>
              <a:ext uri="{FF2B5EF4-FFF2-40B4-BE49-F238E27FC236}">
                <a16:creationId xmlns:a16="http://schemas.microsoft.com/office/drawing/2014/main" id="{98470762-716B-4352-887A-0C7B036EFEE3}"/>
              </a:ext>
            </a:extLst>
          </p:cNvPr>
          <p:cNvSpPr>
            <a:spLocks noGrp="1"/>
          </p:cNvSpPr>
          <p:nvPr>
            <p:ph type="sldNum" sz="quarter" idx="12"/>
          </p:nvPr>
        </p:nvSpPr>
        <p:spPr/>
        <p:txBody>
          <a:bodyPr/>
          <a:lstStyle/>
          <a:p>
            <a:fld id="{B060295B-DBF3-4925-A814-558BD383AA08}" type="slidenum">
              <a:rPr kumimoji="1" lang="ja-JP" altLang="en-US" smtClean="0"/>
              <a:pPr/>
              <a:t>2</a:t>
            </a:fld>
            <a:endParaRPr kumimoji="1" lang="ja-JP" altLang="en-US" dirty="0"/>
          </a:p>
        </p:txBody>
      </p:sp>
    </p:spTree>
    <p:extLst>
      <p:ext uri="{BB962C8B-B14F-4D97-AF65-F5344CB8AC3E}">
        <p14:creationId xmlns:p14="http://schemas.microsoft.com/office/powerpoint/2010/main" val="3997924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AB8AB43E-5150-4EED-8DF7-5379A3132E4D}"/>
              </a:ext>
            </a:extLst>
          </p:cNvPr>
          <p:cNvPicPr>
            <a:picLocks noChangeAspect="1"/>
          </p:cNvPicPr>
          <p:nvPr/>
        </p:nvPicPr>
        <p:blipFill rotWithShape="1">
          <a:blip r:embed="rId3"/>
          <a:srcRect l="15723" t="11923" r="23556" b="6391"/>
          <a:stretch/>
        </p:blipFill>
        <p:spPr>
          <a:xfrm>
            <a:off x="180000" y="1116000"/>
            <a:ext cx="5878682" cy="5400000"/>
          </a:xfrm>
          <a:prstGeom prst="rect">
            <a:avLst/>
          </a:prstGeom>
        </p:spPr>
      </p:pic>
      <p:sp>
        <p:nvSpPr>
          <p:cNvPr id="6" name="タイトル 1">
            <a:extLst>
              <a:ext uri="{FF2B5EF4-FFF2-40B4-BE49-F238E27FC236}">
                <a16:creationId xmlns:a16="http://schemas.microsoft.com/office/drawing/2014/main" id="{F0C01152-C1E4-4A0A-8205-4C5F3649BCA1}"/>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0AC96624-2546-41A8-A669-5EDAE1194237}"/>
              </a:ext>
            </a:extLst>
          </p:cNvPr>
          <p:cNvSpPr>
            <a:spLocks noGrp="1"/>
          </p:cNvSpPr>
          <p:nvPr>
            <p:ph type="sldNum" sz="quarter" idx="12"/>
          </p:nvPr>
        </p:nvSpPr>
        <p:spPr/>
        <p:txBody>
          <a:bodyPr/>
          <a:lstStyle/>
          <a:p>
            <a:fld id="{B060295B-DBF3-4925-A814-558BD383AA08}" type="slidenum">
              <a:rPr kumimoji="1" lang="ja-JP" altLang="en-US" smtClean="0"/>
              <a:t>20</a:t>
            </a:fld>
            <a:endParaRPr kumimoji="1" lang="ja-JP" altLang="en-US"/>
          </a:p>
        </p:txBody>
      </p:sp>
    </p:spTree>
    <p:extLst>
      <p:ext uri="{BB962C8B-B14F-4D97-AF65-F5344CB8AC3E}">
        <p14:creationId xmlns:p14="http://schemas.microsoft.com/office/powerpoint/2010/main" val="1660665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EDBD8623-CD25-482E-A0BD-686864811DF7}"/>
              </a:ext>
            </a:extLst>
          </p:cNvPr>
          <p:cNvPicPr>
            <a:picLocks noChangeAspect="1"/>
          </p:cNvPicPr>
          <p:nvPr/>
        </p:nvPicPr>
        <p:blipFill rotWithShape="1">
          <a:blip r:embed="rId3"/>
          <a:srcRect l="13833" t="9164" r="23000" b="3030"/>
          <a:stretch/>
        </p:blipFill>
        <p:spPr>
          <a:xfrm>
            <a:off x="180000" y="1116000"/>
            <a:ext cx="5875405" cy="5400000"/>
          </a:xfrm>
          <a:prstGeom prst="rect">
            <a:avLst/>
          </a:prstGeom>
        </p:spPr>
      </p:pic>
      <p:sp>
        <p:nvSpPr>
          <p:cNvPr id="6" name="タイトル 1">
            <a:extLst>
              <a:ext uri="{FF2B5EF4-FFF2-40B4-BE49-F238E27FC236}">
                <a16:creationId xmlns:a16="http://schemas.microsoft.com/office/drawing/2014/main" id="{81D9E38B-B4A7-4A6B-8C97-D7E85D0B1C9A}"/>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12918BCD-C272-4B13-A5D3-46B369690803}"/>
              </a:ext>
            </a:extLst>
          </p:cNvPr>
          <p:cNvSpPr>
            <a:spLocks noGrp="1"/>
          </p:cNvSpPr>
          <p:nvPr>
            <p:ph type="sldNum" sz="quarter" idx="12"/>
          </p:nvPr>
        </p:nvSpPr>
        <p:spPr/>
        <p:txBody>
          <a:bodyPr/>
          <a:lstStyle/>
          <a:p>
            <a:fld id="{B060295B-DBF3-4925-A814-558BD383AA08}" type="slidenum">
              <a:rPr kumimoji="1" lang="ja-JP" altLang="en-US" smtClean="0"/>
              <a:t>21</a:t>
            </a:fld>
            <a:endParaRPr kumimoji="1" lang="ja-JP" altLang="en-US"/>
          </a:p>
        </p:txBody>
      </p:sp>
    </p:spTree>
    <p:extLst>
      <p:ext uri="{BB962C8B-B14F-4D97-AF65-F5344CB8AC3E}">
        <p14:creationId xmlns:p14="http://schemas.microsoft.com/office/powerpoint/2010/main" val="1353820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4417D18-14DB-45FB-BE55-BEB9431C3048}"/>
              </a:ext>
            </a:extLst>
          </p:cNvPr>
          <p:cNvPicPr>
            <a:picLocks noChangeAspect="1"/>
          </p:cNvPicPr>
          <p:nvPr/>
        </p:nvPicPr>
        <p:blipFill rotWithShape="1">
          <a:blip r:embed="rId3"/>
          <a:srcRect l="11167" t="9827" r="24389" b="5822"/>
          <a:stretch/>
        </p:blipFill>
        <p:spPr>
          <a:xfrm>
            <a:off x="180000" y="1116000"/>
            <a:ext cx="5868824" cy="5400000"/>
          </a:xfrm>
          <a:prstGeom prst="rect">
            <a:avLst/>
          </a:prstGeom>
        </p:spPr>
      </p:pic>
      <p:sp>
        <p:nvSpPr>
          <p:cNvPr id="6" name="タイトル 1">
            <a:extLst>
              <a:ext uri="{FF2B5EF4-FFF2-40B4-BE49-F238E27FC236}">
                <a16:creationId xmlns:a16="http://schemas.microsoft.com/office/drawing/2014/main" id="{4E78F4D6-454E-46F7-9413-12A2BCFE89BC}"/>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9681F84E-B89A-4AC8-853B-8F6D2E79AE1E}"/>
              </a:ext>
            </a:extLst>
          </p:cNvPr>
          <p:cNvSpPr>
            <a:spLocks noGrp="1"/>
          </p:cNvSpPr>
          <p:nvPr>
            <p:ph type="sldNum" sz="quarter" idx="12"/>
          </p:nvPr>
        </p:nvSpPr>
        <p:spPr/>
        <p:txBody>
          <a:bodyPr/>
          <a:lstStyle/>
          <a:p>
            <a:fld id="{B060295B-DBF3-4925-A814-558BD383AA08}" type="slidenum">
              <a:rPr kumimoji="1" lang="ja-JP" altLang="en-US" smtClean="0"/>
              <a:t>22</a:t>
            </a:fld>
            <a:endParaRPr kumimoji="1" lang="ja-JP" altLang="en-US"/>
          </a:p>
        </p:txBody>
      </p:sp>
    </p:spTree>
    <p:extLst>
      <p:ext uri="{BB962C8B-B14F-4D97-AF65-F5344CB8AC3E}">
        <p14:creationId xmlns:p14="http://schemas.microsoft.com/office/powerpoint/2010/main" val="3214595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E6785D27-739F-4CF0-8F55-3FD4EB5AFD30}"/>
              </a:ext>
            </a:extLst>
          </p:cNvPr>
          <p:cNvPicPr>
            <a:picLocks noChangeAspect="1"/>
          </p:cNvPicPr>
          <p:nvPr/>
        </p:nvPicPr>
        <p:blipFill rotWithShape="1">
          <a:blip r:embed="rId3"/>
          <a:srcRect l="12055" t="10612" r="24199" b="3369"/>
          <a:stretch/>
        </p:blipFill>
        <p:spPr>
          <a:xfrm>
            <a:off x="180000" y="1116000"/>
            <a:ext cx="5861955" cy="5400000"/>
          </a:xfrm>
          <a:prstGeom prst="rect">
            <a:avLst/>
          </a:prstGeom>
        </p:spPr>
      </p:pic>
      <p:sp>
        <p:nvSpPr>
          <p:cNvPr id="12" name="タイトル 1">
            <a:extLst>
              <a:ext uri="{FF2B5EF4-FFF2-40B4-BE49-F238E27FC236}">
                <a16:creationId xmlns:a16="http://schemas.microsoft.com/office/drawing/2014/main" id="{322622E0-934E-41AA-8E9B-FA53445E9014}"/>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063EBC8A-9AB8-485B-B52E-29CF3F73B21D}"/>
              </a:ext>
            </a:extLst>
          </p:cNvPr>
          <p:cNvSpPr>
            <a:spLocks noGrp="1"/>
          </p:cNvSpPr>
          <p:nvPr>
            <p:ph type="sldNum" sz="quarter" idx="12"/>
          </p:nvPr>
        </p:nvSpPr>
        <p:spPr/>
        <p:txBody>
          <a:bodyPr/>
          <a:lstStyle/>
          <a:p>
            <a:fld id="{B060295B-DBF3-4925-A814-558BD383AA08}" type="slidenum">
              <a:rPr kumimoji="1" lang="ja-JP" altLang="en-US" smtClean="0"/>
              <a:t>23</a:t>
            </a:fld>
            <a:endParaRPr kumimoji="1" lang="ja-JP" altLang="en-US"/>
          </a:p>
        </p:txBody>
      </p:sp>
    </p:spTree>
    <p:extLst>
      <p:ext uri="{BB962C8B-B14F-4D97-AF65-F5344CB8AC3E}">
        <p14:creationId xmlns:p14="http://schemas.microsoft.com/office/powerpoint/2010/main" val="152505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E6785D27-739F-4CF0-8F55-3FD4EB5AFD30}"/>
              </a:ext>
            </a:extLst>
          </p:cNvPr>
          <p:cNvPicPr>
            <a:picLocks noChangeAspect="1"/>
          </p:cNvPicPr>
          <p:nvPr/>
        </p:nvPicPr>
        <p:blipFill rotWithShape="1">
          <a:blip r:embed="rId3"/>
          <a:srcRect l="12055" t="10612" r="24199" b="3369"/>
          <a:stretch/>
        </p:blipFill>
        <p:spPr>
          <a:xfrm>
            <a:off x="180000" y="1116000"/>
            <a:ext cx="5861955" cy="5400000"/>
          </a:xfrm>
          <a:prstGeom prst="rect">
            <a:avLst/>
          </a:prstGeom>
        </p:spPr>
      </p:pic>
      <p:sp>
        <p:nvSpPr>
          <p:cNvPr id="15" name="コンテンツ プレースホルダー 2">
            <a:extLst>
              <a:ext uri="{FF2B5EF4-FFF2-40B4-BE49-F238E27FC236}">
                <a16:creationId xmlns:a16="http://schemas.microsoft.com/office/drawing/2014/main" id="{05CA0946-DDCE-4CC4-895A-9FEEAB06D68F}"/>
              </a:ext>
            </a:extLst>
          </p:cNvPr>
          <p:cNvSpPr txBox="1">
            <a:spLocks/>
          </p:cNvSpPr>
          <p:nvPr/>
        </p:nvSpPr>
        <p:spPr>
          <a:xfrm>
            <a:off x="6316923" y="2717798"/>
            <a:ext cx="2702151" cy="4254502"/>
          </a:xfrm>
          <a:prstGeom prst="rect">
            <a:avLst/>
          </a:prstGeom>
        </p:spPr>
        <p:txBody>
          <a:bodyPr vert="horz" lIns="91440" tIns="45720" rIns="91440" bIns="45720" rtlCol="0">
            <a:normAutofit fontScale="92500"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000" dirty="0">
                <a:latin typeface="ＭＳ Ｐゴシック" panose="020B0600070205080204" pitchFamily="50" charset="-128"/>
                <a:ea typeface="ＭＳ Ｐゴシック" panose="020B0600070205080204" pitchFamily="50" charset="-128"/>
              </a:rPr>
              <a:t>The heavy fragments in the ST mode are almost spherical at low excitation energy, but change to a rugby-ball shape as excitation energy gets higher.  </a:t>
            </a:r>
          </a:p>
          <a:p>
            <a:r>
              <a:rPr lang="en-US" altLang="ja-JP" sz="2000" dirty="0">
                <a:latin typeface="ＭＳ Ｐゴシック" panose="020B0600070205080204" pitchFamily="50" charset="-128"/>
                <a:ea typeface="ＭＳ Ｐゴシック" panose="020B0600070205080204" pitchFamily="50" charset="-128"/>
              </a:rPr>
              <a:t>This change is due to </a:t>
            </a:r>
            <a:r>
              <a:rPr lang="en-US" altLang="ja-JP" sz="2000" dirty="0">
                <a:solidFill>
                  <a:srgbClr val="FF0000"/>
                </a:solidFill>
                <a:latin typeface="ＭＳ Ｐゴシック" panose="020B0600070205080204" pitchFamily="50" charset="-128"/>
                <a:ea typeface="ＭＳ Ｐゴシック" panose="020B0600070205080204" pitchFamily="50" charset="-128"/>
              </a:rPr>
              <a:t>washing-out of the shell effects </a:t>
            </a:r>
            <a:r>
              <a:rPr lang="en-US" altLang="ja-JP" sz="2000" dirty="0">
                <a:latin typeface="ＭＳ Ｐゴシック" panose="020B0600070205080204" pitchFamily="50" charset="-128"/>
                <a:ea typeface="ＭＳ Ｐゴシック" panose="020B0600070205080204" pitchFamily="50" charset="-128"/>
              </a:rPr>
              <a:t>which keeps the heavy fragments spherical at low-excitation energy.</a:t>
            </a:r>
          </a:p>
          <a:p>
            <a:r>
              <a:rPr lang="en-US" altLang="ja-JP" sz="2000" dirty="0">
                <a:latin typeface="ＭＳ Ｐゴシック" panose="020B0600070205080204" pitchFamily="50" charset="-128"/>
                <a:ea typeface="ＭＳ Ｐゴシック" panose="020B0600070205080204" pitchFamily="50" charset="-128"/>
              </a:rPr>
              <a:t>Similar change was also true for n+</a:t>
            </a:r>
            <a:r>
              <a:rPr lang="en-US" altLang="ja-JP" sz="2000" baseline="30000" dirty="0">
                <a:latin typeface="ＭＳ Ｐゴシック" panose="020B0600070205080204" pitchFamily="50" charset="-128"/>
                <a:ea typeface="ＭＳ Ｐゴシック" panose="020B0600070205080204" pitchFamily="50" charset="-128"/>
              </a:rPr>
              <a:t>235</a:t>
            </a:r>
            <a:r>
              <a:rPr lang="en-US" altLang="ja-JP" sz="2000" dirty="0">
                <a:latin typeface="ＭＳ Ｐゴシック" panose="020B0600070205080204" pitchFamily="50" charset="-128"/>
                <a:ea typeface="ＭＳ Ｐゴシック" panose="020B0600070205080204" pitchFamily="50" charset="-128"/>
              </a:rPr>
              <a:t>U system</a:t>
            </a:r>
          </a:p>
        </p:txBody>
      </p:sp>
      <p:sp>
        <p:nvSpPr>
          <p:cNvPr id="23" name="矢印: 下 22">
            <a:extLst>
              <a:ext uri="{FF2B5EF4-FFF2-40B4-BE49-F238E27FC236}">
                <a16:creationId xmlns:a16="http://schemas.microsoft.com/office/drawing/2014/main" id="{DF66E32D-8483-4D71-8613-424516FA3FD0}"/>
              </a:ext>
            </a:extLst>
          </p:cNvPr>
          <p:cNvSpPr/>
          <p:nvPr/>
        </p:nvSpPr>
        <p:spPr>
          <a:xfrm rot="10800000" flipH="1">
            <a:off x="3708000" y="3960000"/>
            <a:ext cx="432000" cy="1332000"/>
          </a:xfrm>
          <a:prstGeom prst="downArrow">
            <a:avLst>
              <a:gd name="adj1" fmla="val 28931"/>
              <a:gd name="adj2" fmla="val 115612"/>
            </a:avLst>
          </a:prstGeom>
          <a:solidFill>
            <a:schemeClr val="accent1">
              <a:alpha val="2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弧 26">
            <a:extLst>
              <a:ext uri="{FF2B5EF4-FFF2-40B4-BE49-F238E27FC236}">
                <a16:creationId xmlns:a16="http://schemas.microsoft.com/office/drawing/2014/main" id="{C5B4628A-3146-497F-ABC4-89645CC9C659}"/>
              </a:ext>
            </a:extLst>
          </p:cNvPr>
          <p:cNvSpPr/>
          <p:nvPr/>
        </p:nvSpPr>
        <p:spPr>
          <a:xfrm>
            <a:off x="3939572" y="3777683"/>
            <a:ext cx="2870261" cy="1453888"/>
          </a:xfrm>
          <a:prstGeom prst="arc">
            <a:avLst>
              <a:gd name="adj1" fmla="val 10818421"/>
              <a:gd name="adj2" fmla="val 19693726"/>
            </a:avLst>
          </a:prstGeom>
          <a:ln w="38100">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 name="楕円 2">
            <a:extLst>
              <a:ext uri="{FF2B5EF4-FFF2-40B4-BE49-F238E27FC236}">
                <a16:creationId xmlns:a16="http://schemas.microsoft.com/office/drawing/2014/main" id="{FB1746CA-1FB0-4EE7-9EAD-038C12ED4073}"/>
              </a:ext>
            </a:extLst>
          </p:cNvPr>
          <p:cNvSpPr/>
          <p:nvPr/>
        </p:nvSpPr>
        <p:spPr>
          <a:xfrm>
            <a:off x="1242079" y="3200856"/>
            <a:ext cx="1659956" cy="1230287"/>
          </a:xfrm>
          <a:prstGeom prst="ellipse">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円弧 3">
            <a:extLst>
              <a:ext uri="{FF2B5EF4-FFF2-40B4-BE49-F238E27FC236}">
                <a16:creationId xmlns:a16="http://schemas.microsoft.com/office/drawing/2014/main" id="{156FAB71-4C5F-40FE-A0A8-EA0E67471B00}"/>
              </a:ext>
            </a:extLst>
          </p:cNvPr>
          <p:cNvSpPr/>
          <p:nvPr/>
        </p:nvSpPr>
        <p:spPr>
          <a:xfrm>
            <a:off x="2212729" y="2298739"/>
            <a:ext cx="5430283" cy="2465049"/>
          </a:xfrm>
          <a:prstGeom prst="arc">
            <a:avLst>
              <a:gd name="adj1" fmla="val 10818421"/>
              <a:gd name="adj2" fmla="val 19451564"/>
            </a:avLst>
          </a:prstGeom>
          <a:ln w="38100">
            <a:solidFill>
              <a:srgbClr val="00B050"/>
            </a:solidFill>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コンテンツ プレースホルダー 2">
            <a:extLst>
              <a:ext uri="{FF2B5EF4-FFF2-40B4-BE49-F238E27FC236}">
                <a16:creationId xmlns:a16="http://schemas.microsoft.com/office/drawing/2014/main" id="{0014D898-62FC-4373-AACF-2DB9EB653373}"/>
              </a:ext>
            </a:extLst>
          </p:cNvPr>
          <p:cNvSpPr txBox="1">
            <a:spLocks/>
          </p:cNvSpPr>
          <p:nvPr/>
        </p:nvSpPr>
        <p:spPr>
          <a:xfrm>
            <a:off x="6302562" y="977069"/>
            <a:ext cx="2592000" cy="1788159"/>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000" dirty="0">
                <a:latin typeface="ＭＳ Ｐゴシック" panose="020B0600070205080204" pitchFamily="50" charset="-128"/>
                <a:ea typeface="ＭＳ Ｐゴシック" panose="020B0600070205080204" pitchFamily="50" charset="-128"/>
              </a:rPr>
              <a:t>Light fragments maintain a certain deformation since they are not affected by the shell effect, </a:t>
            </a:r>
            <a:endParaRPr lang="en-US" altLang="ja-JP" sz="2000" dirty="0">
              <a:highlight>
                <a:srgbClr val="FFFF00"/>
              </a:highlight>
              <a:latin typeface="ＭＳ Ｐゴシック" panose="020B0600070205080204" pitchFamily="50" charset="-128"/>
              <a:ea typeface="ＭＳ Ｐゴシック" panose="020B0600070205080204" pitchFamily="50" charset="-128"/>
            </a:endParaRPr>
          </a:p>
        </p:txBody>
      </p:sp>
      <p:sp>
        <p:nvSpPr>
          <p:cNvPr id="12" name="タイトル 1">
            <a:extLst>
              <a:ext uri="{FF2B5EF4-FFF2-40B4-BE49-F238E27FC236}">
                <a16:creationId xmlns:a16="http://schemas.microsoft.com/office/drawing/2014/main" id="{322622E0-934E-41AA-8E9B-FA53445E9014}"/>
              </a:ext>
            </a:extLst>
          </p:cNvPr>
          <p:cNvSpPr>
            <a:spLocks noGrp="1"/>
          </p:cNvSpPr>
          <p:nvPr>
            <p:ph type="title"/>
          </p:nvPr>
        </p:nvSpPr>
        <p:spPr>
          <a:xfrm>
            <a:off x="222084" y="223914"/>
            <a:ext cx="8078654" cy="622745"/>
          </a:xfrm>
        </p:spPr>
        <p:txBody>
          <a:bodyPr>
            <a:normAutofit fontScale="90000"/>
          </a:bodyPr>
          <a:lstStyle/>
          <a:p>
            <a:r>
              <a:rPr lang="en-US" altLang="ja-JP" b="1" dirty="0">
                <a:solidFill>
                  <a:srgbClr val="0070C0"/>
                </a:solidFill>
              </a:rPr>
              <a:t>Excitation energy dependence of </a:t>
            </a:r>
            <a:r>
              <a:rPr lang="en-US" altLang="ja-JP" b="1" i="1" dirty="0">
                <a:solidFill>
                  <a:srgbClr val="0070C0"/>
                </a:solidFill>
              </a:rPr>
              <a:t>Q</a:t>
            </a:r>
            <a:r>
              <a:rPr lang="en-US" altLang="ja-JP" b="1" i="1" baseline="-25000" dirty="0">
                <a:solidFill>
                  <a:srgbClr val="0070C0"/>
                </a:solidFill>
              </a:rPr>
              <a:t>20</a:t>
            </a:r>
            <a:endParaRPr kumimoji="1" lang="ja-JP" altLang="en-US" b="1" i="1" baseline="-25000" dirty="0">
              <a:solidFill>
                <a:srgbClr val="0070C0"/>
              </a:solidFill>
            </a:endParaRPr>
          </a:p>
        </p:txBody>
      </p:sp>
      <p:sp>
        <p:nvSpPr>
          <p:cNvPr id="2" name="スライド番号プレースホルダー 1">
            <a:extLst>
              <a:ext uri="{FF2B5EF4-FFF2-40B4-BE49-F238E27FC236}">
                <a16:creationId xmlns:a16="http://schemas.microsoft.com/office/drawing/2014/main" id="{063EBC8A-9AB8-485B-B52E-29CF3F73B21D}"/>
              </a:ext>
            </a:extLst>
          </p:cNvPr>
          <p:cNvSpPr>
            <a:spLocks noGrp="1"/>
          </p:cNvSpPr>
          <p:nvPr>
            <p:ph type="sldNum" sz="quarter" idx="12"/>
          </p:nvPr>
        </p:nvSpPr>
        <p:spPr/>
        <p:txBody>
          <a:bodyPr/>
          <a:lstStyle/>
          <a:p>
            <a:fld id="{B060295B-DBF3-4925-A814-558BD383AA08}" type="slidenum">
              <a:rPr kumimoji="1" lang="ja-JP" altLang="en-US" smtClean="0"/>
              <a:t>24</a:t>
            </a:fld>
            <a:endParaRPr kumimoji="1" lang="ja-JP" altLang="en-US"/>
          </a:p>
        </p:txBody>
      </p:sp>
      <p:pic>
        <p:nvPicPr>
          <p:cNvPr id="38" name="図 37">
            <a:extLst>
              <a:ext uri="{FF2B5EF4-FFF2-40B4-BE49-F238E27FC236}">
                <a16:creationId xmlns:a16="http://schemas.microsoft.com/office/drawing/2014/main" id="{0F61A459-4D0C-ACD5-B96E-DF0E0B0B8124}"/>
              </a:ext>
            </a:extLst>
          </p:cNvPr>
          <p:cNvPicPr>
            <a:picLocks noChangeAspect="1"/>
          </p:cNvPicPr>
          <p:nvPr/>
        </p:nvPicPr>
        <p:blipFill rotWithShape="1">
          <a:blip r:embed="rId4"/>
          <a:srcRect t="12987" r="2703" b="6022"/>
          <a:stretch/>
        </p:blipFill>
        <p:spPr>
          <a:xfrm>
            <a:off x="180000" y="5296264"/>
            <a:ext cx="3790950" cy="1489077"/>
          </a:xfrm>
          <a:prstGeom prst="rect">
            <a:avLst/>
          </a:prstGeom>
          <a:ln w="22225">
            <a:solidFill>
              <a:srgbClr val="FF0000"/>
            </a:solidFill>
          </a:ln>
        </p:spPr>
      </p:pic>
      <p:pic>
        <p:nvPicPr>
          <p:cNvPr id="40" name="図 39">
            <a:extLst>
              <a:ext uri="{FF2B5EF4-FFF2-40B4-BE49-F238E27FC236}">
                <a16:creationId xmlns:a16="http://schemas.microsoft.com/office/drawing/2014/main" id="{09AD0630-7AA0-9FA7-58C5-E8212E6588CB}"/>
              </a:ext>
            </a:extLst>
          </p:cNvPr>
          <p:cNvPicPr>
            <a:picLocks noChangeAspect="1"/>
          </p:cNvPicPr>
          <p:nvPr/>
        </p:nvPicPr>
        <p:blipFill rotWithShape="1">
          <a:blip r:embed="rId5"/>
          <a:srcRect l="7881" t="31708" r="6384" b="19658"/>
          <a:stretch/>
        </p:blipFill>
        <p:spPr>
          <a:xfrm>
            <a:off x="55488" y="1371006"/>
            <a:ext cx="4434821" cy="852477"/>
          </a:xfrm>
          <a:prstGeom prst="rect">
            <a:avLst/>
          </a:prstGeom>
          <a:ln w="22225">
            <a:solidFill>
              <a:srgbClr val="FF0000"/>
            </a:solidFill>
          </a:ln>
        </p:spPr>
      </p:pic>
      <p:sp>
        <p:nvSpPr>
          <p:cNvPr id="13" name="正方形/長方形 12">
            <a:extLst>
              <a:ext uri="{FF2B5EF4-FFF2-40B4-BE49-F238E27FC236}">
                <a16:creationId xmlns:a16="http://schemas.microsoft.com/office/drawing/2014/main" id="{AEF269E7-32B2-4E74-BA50-803533B57390}"/>
              </a:ext>
            </a:extLst>
          </p:cNvPr>
          <p:cNvSpPr/>
          <p:nvPr/>
        </p:nvSpPr>
        <p:spPr>
          <a:xfrm>
            <a:off x="2212729" y="1903376"/>
            <a:ext cx="489236" cy="369332"/>
          </a:xfrm>
          <a:prstGeom prst="rect">
            <a:avLst/>
          </a:prstGeom>
        </p:spPr>
        <p:txBody>
          <a:bodyPr wrap="none">
            <a:spAutoFit/>
          </a:bodyPr>
          <a:lstStyle/>
          <a:p>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lang="ja-JP" altLang="en-US" dirty="0"/>
          </a:p>
        </p:txBody>
      </p:sp>
      <p:sp>
        <p:nvSpPr>
          <p:cNvPr id="14" name="正方形/長方形 13">
            <a:extLst>
              <a:ext uri="{FF2B5EF4-FFF2-40B4-BE49-F238E27FC236}">
                <a16:creationId xmlns:a16="http://schemas.microsoft.com/office/drawing/2014/main" id="{70B623D2-A65A-48C4-AFE4-5CA05D6CD2A8}"/>
              </a:ext>
            </a:extLst>
          </p:cNvPr>
          <p:cNvSpPr/>
          <p:nvPr/>
        </p:nvSpPr>
        <p:spPr>
          <a:xfrm>
            <a:off x="2212729" y="6146668"/>
            <a:ext cx="489236" cy="369332"/>
          </a:xfrm>
          <a:prstGeom prst="rect">
            <a:avLst/>
          </a:prstGeom>
        </p:spPr>
        <p:txBody>
          <a:bodyPr wrap="none">
            <a:spAutoFit/>
          </a:bodyPr>
          <a:lstStyle/>
          <a:p>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lang="ja-JP" altLang="en-US" dirty="0"/>
          </a:p>
        </p:txBody>
      </p:sp>
    </p:spTree>
    <p:extLst>
      <p:ext uri="{BB962C8B-B14F-4D97-AF65-F5344CB8AC3E}">
        <p14:creationId xmlns:p14="http://schemas.microsoft.com/office/powerpoint/2010/main" val="416625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arn(inVertical)">
                                      <p:cBhvr>
                                        <p:cTn id="18" dur="500"/>
                                        <p:tgtEl>
                                          <p:spTgt spid="23"/>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arn(inVertical)">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arn(inVertical)">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barn(inVertical)">
                                      <p:cBhvr>
                                        <p:cTn id="34" dur="500"/>
                                        <p:tgtEl>
                                          <p:spTgt spid="40"/>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animBg="1"/>
      <p:bldP spid="27" grpId="0" animBg="1"/>
      <p:bldP spid="3" grpId="0" animBg="1"/>
      <p:bldP spid="4" grpId="0" animBg="1"/>
      <p:bldP spid="5"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EEF54E1A-D73B-4DF1-9C39-6219CBA507A6}"/>
              </a:ext>
            </a:extLst>
          </p:cNvPr>
          <p:cNvSpPr/>
          <p:nvPr/>
        </p:nvSpPr>
        <p:spPr>
          <a:xfrm>
            <a:off x="5314657" y="4297679"/>
            <a:ext cx="3564000" cy="2481537"/>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 name="図 4">
            <a:extLst>
              <a:ext uri="{FF2B5EF4-FFF2-40B4-BE49-F238E27FC236}">
                <a16:creationId xmlns:a16="http://schemas.microsoft.com/office/drawing/2014/main" id="{BB67502C-F5E7-4234-97CD-7257C3F644EB}"/>
              </a:ext>
            </a:extLst>
          </p:cNvPr>
          <p:cNvPicPr>
            <a:picLocks noChangeAspect="1"/>
          </p:cNvPicPr>
          <p:nvPr/>
        </p:nvPicPr>
        <p:blipFill rotWithShape="1">
          <a:blip r:embed="rId3"/>
          <a:srcRect l="6806" t="12483" r="27778" b="2900"/>
          <a:stretch/>
        </p:blipFill>
        <p:spPr>
          <a:xfrm>
            <a:off x="211044" y="891946"/>
            <a:ext cx="4902940" cy="432000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186690" y="-167875"/>
            <a:ext cx="8606298" cy="1325563"/>
          </a:xfrm>
        </p:spPr>
        <p:txBody>
          <a:bodyPr>
            <a:noAutofit/>
          </a:bodyPr>
          <a:lstStyle/>
          <a:p>
            <a:r>
              <a:rPr kumimoji="1" lang="en-US" altLang="ja-JP" sz="3200" b="1" dirty="0">
                <a:solidFill>
                  <a:srgbClr val="0070C0"/>
                </a:solidFill>
                <a:latin typeface="ＭＳ Ｐゴシック" panose="020B0600070205080204" pitchFamily="50" charset="-128"/>
                <a:ea typeface="ＭＳ Ｐゴシック" panose="020B0600070205080204" pitchFamily="50" charset="-128"/>
              </a:rPr>
              <a:t>Distance between average centers of mass </a:t>
            </a:r>
            <a:r>
              <a:rPr kumimoji="1" lang="en-US" altLang="ja-JP" sz="3200" b="1" i="1" dirty="0" err="1">
                <a:solidFill>
                  <a:srgbClr val="0070C0"/>
                </a:solidFill>
                <a:latin typeface="ＭＳ Ｐゴシック" panose="020B0600070205080204" pitchFamily="50" charset="-128"/>
                <a:ea typeface="ＭＳ Ｐゴシック" panose="020B0600070205080204" pitchFamily="50" charset="-128"/>
              </a:rPr>
              <a:t>d</a:t>
            </a:r>
            <a:r>
              <a:rPr kumimoji="1" lang="en-US" altLang="ja-JP" sz="3200" b="1" i="1" baseline="-25000" dirty="0" err="1">
                <a:solidFill>
                  <a:srgbClr val="0070C0"/>
                </a:solidFill>
                <a:latin typeface="ＭＳ Ｐゴシック" panose="020B0600070205080204" pitchFamily="50" charset="-128"/>
                <a:ea typeface="ＭＳ Ｐゴシック" panose="020B0600070205080204" pitchFamily="50" charset="-128"/>
              </a:rPr>
              <a:t>cm</a:t>
            </a:r>
            <a:endParaRPr kumimoji="1" lang="ja-JP" altLang="en-US" sz="3200" b="1" i="1" baseline="-25000" dirty="0">
              <a:solidFill>
                <a:srgbClr val="0070C0"/>
              </a:solidFill>
            </a:endParaRPr>
          </a:p>
        </p:txBody>
      </p:sp>
      <p:sp>
        <p:nvSpPr>
          <p:cNvPr id="7" name="テキスト ボックス 6">
            <a:extLst>
              <a:ext uri="{FF2B5EF4-FFF2-40B4-BE49-F238E27FC236}">
                <a16:creationId xmlns:a16="http://schemas.microsoft.com/office/drawing/2014/main" id="{F01E8669-8DBE-4383-8628-2BB26B34CC73}"/>
              </a:ext>
            </a:extLst>
          </p:cNvPr>
          <p:cNvSpPr txBox="1"/>
          <p:nvPr/>
        </p:nvSpPr>
        <p:spPr>
          <a:xfrm>
            <a:off x="5400328" y="917520"/>
            <a:ext cx="3392659" cy="5909310"/>
          </a:xfrm>
          <a:prstGeom prst="rect">
            <a:avLst/>
          </a:prstGeom>
          <a:noFill/>
          <a:ln>
            <a:noFill/>
          </a:ln>
        </p:spPr>
        <p:txBody>
          <a:bodyPr wrap="square" rtlCol="0">
            <a:spAutoFit/>
          </a:bodyPr>
          <a:lstStyle/>
          <a:p>
            <a:pPr marL="182563" indent="-182563">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The average center-of-mass distance between nascent fragments </a:t>
            </a:r>
            <a:r>
              <a:rPr lang="en-US" altLang="ja-JP" i="1" dirty="0" err="1">
                <a:latin typeface="ＭＳ Ｐゴシック" panose="020B0600070205080204" pitchFamily="50" charset="-128"/>
                <a:ea typeface="ＭＳ Ｐゴシック" panose="020B0600070205080204" pitchFamily="50" charset="-128"/>
              </a:rPr>
              <a:t>d</a:t>
            </a:r>
            <a:r>
              <a:rPr lang="en-US" altLang="ja-JP" i="1" baseline="-25000" dirty="0" err="1">
                <a:latin typeface="ＭＳ Ｐゴシック" panose="020B0600070205080204" pitchFamily="50" charset="-128"/>
                <a:ea typeface="ＭＳ Ｐゴシック" panose="020B0600070205080204" pitchFamily="50" charset="-128"/>
              </a:rPr>
              <a:t>cm</a:t>
            </a:r>
            <a:r>
              <a:rPr lang="en-US" altLang="ja-JP" dirty="0">
                <a:latin typeface="ＭＳ Ｐゴシック" panose="020B0600070205080204" pitchFamily="50" charset="-128"/>
                <a:ea typeface="ＭＳ Ｐゴシック" panose="020B0600070205080204" pitchFamily="50" charset="-128"/>
              </a:rPr>
              <a:t> increases as the incident neutron energy increases due to the change of the shape of the heavy fragments.</a:t>
            </a:r>
          </a:p>
          <a:p>
            <a:pPr marL="182563" indent="-182563">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As the </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r>
              <a:rPr kumimoji="1" lang="en-US" altLang="ja-JP" dirty="0">
                <a:latin typeface="ＭＳ Ｐゴシック" panose="020B0600070205080204" pitchFamily="50" charset="-128"/>
                <a:ea typeface="ＭＳ Ｐゴシック" panose="020B0600070205080204" pitchFamily="50" charset="-128"/>
              </a:rPr>
              <a:t> increases, the Coulomb energy between the fragments decreases, which decreases the TKE of the fission fragments. </a:t>
            </a:r>
          </a:p>
          <a:p>
            <a:pPr marL="182563" indent="-182563">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Therefore, it can be concluded that it is the </a:t>
            </a:r>
            <a:r>
              <a:rPr kumimoji="1" lang="en-US" altLang="ja-JP" b="1" u="sng" dirty="0">
                <a:latin typeface="ＭＳ Ｐゴシック" panose="020B0600070205080204" pitchFamily="50" charset="-128"/>
                <a:ea typeface="ＭＳ Ｐゴシック" panose="020B0600070205080204" pitchFamily="50" charset="-128"/>
              </a:rPr>
              <a:t>washing-out of the shell effects of the heavy fragments</a:t>
            </a:r>
            <a:r>
              <a:rPr kumimoji="1" lang="en-US" altLang="ja-JP" dirty="0">
                <a:latin typeface="ＭＳ Ｐゴシック" panose="020B0600070205080204" pitchFamily="50" charset="-128"/>
                <a:ea typeface="ＭＳ Ｐゴシック" panose="020B0600070205080204" pitchFamily="50" charset="-128"/>
              </a:rPr>
              <a:t>, which appear as a sphere for low excitation energy, turning into a rugby-ball shape at higher excitation energy, which makes the TKE to decrease as </a:t>
            </a:r>
            <a:r>
              <a:rPr kumimoji="1" lang="en-US" altLang="ja-JP" dirty="0" err="1">
                <a:latin typeface="ＭＳ Ｐゴシック" panose="020B0600070205080204" pitchFamily="50" charset="-128"/>
                <a:ea typeface="ＭＳ Ｐゴシック" panose="020B0600070205080204" pitchFamily="50" charset="-128"/>
              </a:rPr>
              <a:t>E</a:t>
            </a:r>
            <a:r>
              <a:rPr kumimoji="1" lang="en-US" altLang="ja-JP" baseline="-25000" dirty="0" err="1">
                <a:latin typeface="ＭＳ Ｐゴシック" panose="020B0600070205080204" pitchFamily="50" charset="-128"/>
                <a:ea typeface="ＭＳ Ｐゴシック" panose="020B0600070205080204" pitchFamily="50" charset="-128"/>
              </a:rPr>
              <a:t>n</a:t>
            </a:r>
            <a:r>
              <a:rPr kumimoji="1" lang="en-US" altLang="ja-JP" dirty="0">
                <a:latin typeface="ＭＳ Ｐゴシック" panose="020B0600070205080204" pitchFamily="50" charset="-128"/>
                <a:ea typeface="ＭＳ Ｐゴシック" panose="020B0600070205080204" pitchFamily="50" charset="-128"/>
              </a:rPr>
              <a:t> increases.</a:t>
            </a:r>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C7F26CAC-504D-4AF6-9A39-29A03B9CA77E}"/>
                  </a:ext>
                </a:extLst>
              </p:cNvPr>
              <p:cNvSpPr txBox="1"/>
              <p:nvPr/>
            </p:nvSpPr>
            <p:spPr>
              <a:xfrm>
                <a:off x="1671989" y="7977156"/>
                <a:ext cx="2817850" cy="76181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i="1" smtClean="0">
                              <a:solidFill>
                                <a:schemeClr val="tx1"/>
                              </a:solidFill>
                              <a:latin typeface="Cambria Math" panose="02040503050406030204" pitchFamily="18" charset="0"/>
                              <a:ea typeface="メイリオ" panose="020B0604030504040204" pitchFamily="50" charset="-128"/>
                            </a:rPr>
                          </m:ctrlPr>
                        </m:sSubPr>
                        <m:e>
                          <m:r>
                            <a:rPr kumimoji="1" lang="en-US" altLang="ja-JP" sz="2000" b="0" i="1" smtClean="0">
                              <a:solidFill>
                                <a:schemeClr val="tx1"/>
                              </a:solidFill>
                              <a:latin typeface="Cambria Math" panose="02040503050406030204" pitchFamily="18" charset="0"/>
                              <a:ea typeface="メイリオ" panose="020B0604030504040204" pitchFamily="50" charset="-128"/>
                            </a:rPr>
                            <m:t>𝐾𝐸</m:t>
                          </m:r>
                        </m:e>
                        <m:sub>
                          <m:r>
                            <a:rPr kumimoji="1" lang="en-US" altLang="ja-JP" sz="2000" b="0" i="1" smtClean="0">
                              <a:solidFill>
                                <a:schemeClr val="tx1"/>
                              </a:solidFill>
                              <a:latin typeface="Cambria Math" panose="02040503050406030204" pitchFamily="18" charset="0"/>
                              <a:ea typeface="メイリオ" panose="020B0604030504040204" pitchFamily="50" charset="-128"/>
                            </a:rPr>
                            <m:t>𝑐𝑜𝑢𝑙𝑜𝑚𝑏</m:t>
                          </m:r>
                        </m:sub>
                      </m:sSub>
                      <m:r>
                        <a:rPr kumimoji="1" lang="en-US" altLang="ja-JP" sz="2000" b="0" i="1" smtClean="0">
                          <a:solidFill>
                            <a:schemeClr val="tx1"/>
                          </a:solidFill>
                          <a:latin typeface="Cambria Math" panose="02040503050406030204" pitchFamily="18" charset="0"/>
                          <a:ea typeface="メイリオ" panose="020B0604030504040204" pitchFamily="50" charset="-128"/>
                        </a:rPr>
                        <m:t>  </m:t>
                      </m:r>
                      <m:r>
                        <a:rPr kumimoji="1" lang="en-US" altLang="ja-JP" sz="2000" b="0" i="1" smtClean="0">
                          <a:latin typeface="Cambria Math" panose="02040503050406030204" pitchFamily="18" charset="0"/>
                          <a:ea typeface="メイリオ" panose="020B0604030504040204" pitchFamily="50" charset="-128"/>
                        </a:rPr>
                        <m:t>=</m:t>
                      </m:r>
                      <m:f>
                        <m:fPr>
                          <m:ctrlPr>
                            <a:rPr kumimoji="1" lang="en-US" altLang="ja-JP" sz="2000" b="0" i="1" smtClean="0">
                              <a:latin typeface="Cambria Math" panose="02040503050406030204" pitchFamily="18" charset="0"/>
                              <a:ea typeface="メイリオ" panose="020B0604030504040204" pitchFamily="50" charset="-128"/>
                            </a:rPr>
                          </m:ctrlPr>
                        </m:fPr>
                        <m:num>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𝑍</m:t>
                              </m:r>
                            </m:e>
                            <m:sub>
                              <m:r>
                                <a:rPr kumimoji="1" lang="en-US" altLang="ja-JP" sz="2000" b="0" i="1" smtClean="0">
                                  <a:latin typeface="Cambria Math" panose="02040503050406030204" pitchFamily="18" charset="0"/>
                                  <a:ea typeface="メイリオ" panose="020B0604030504040204" pitchFamily="50" charset="-128"/>
                                </a:rPr>
                                <m:t>𝐿</m:t>
                              </m:r>
                            </m:sub>
                          </m:sSub>
                          <m:sSub>
                            <m:sSubPr>
                              <m:ctrlPr>
                                <a:rPr kumimoji="1" lang="en-US" altLang="ja-JP" sz="2000" b="0" i="1" smtClean="0">
                                  <a:latin typeface="Cambria Math" panose="02040503050406030204" pitchFamily="18" charset="0"/>
                                  <a:ea typeface="メイリオ" panose="020B0604030504040204" pitchFamily="50" charset="-128"/>
                                </a:rPr>
                              </m:ctrlPr>
                            </m:sSubPr>
                            <m:e>
                              <m:r>
                                <a:rPr kumimoji="1" lang="en-US" altLang="ja-JP" sz="2000" b="0" i="1" smtClean="0">
                                  <a:latin typeface="Cambria Math" panose="02040503050406030204" pitchFamily="18" charset="0"/>
                                  <a:ea typeface="メイリオ" panose="020B0604030504040204" pitchFamily="50" charset="-128"/>
                                </a:rPr>
                                <m:t>𝑍</m:t>
                              </m:r>
                            </m:e>
                            <m:sub>
                              <m:r>
                                <a:rPr kumimoji="1" lang="en-US" altLang="ja-JP" sz="2000" b="0" i="1" smtClean="0">
                                  <a:latin typeface="Cambria Math" panose="02040503050406030204" pitchFamily="18" charset="0"/>
                                  <a:ea typeface="メイリオ" panose="020B0604030504040204" pitchFamily="50" charset="-128"/>
                                </a:rPr>
                                <m:t>𝐻</m:t>
                              </m:r>
                            </m:sub>
                          </m:sSub>
                          <m:sSup>
                            <m:sSupPr>
                              <m:ctrlPr>
                                <a:rPr kumimoji="1" lang="en-US" altLang="ja-JP" sz="2000" b="0" i="1" smtClean="0">
                                  <a:latin typeface="Cambria Math" panose="02040503050406030204" pitchFamily="18" charset="0"/>
                                  <a:ea typeface="メイリオ" panose="020B0604030504040204" pitchFamily="50" charset="-128"/>
                                </a:rPr>
                              </m:ctrlPr>
                            </m:sSupPr>
                            <m:e>
                              <m:r>
                                <a:rPr kumimoji="1" lang="en-US" altLang="ja-JP" sz="2000" b="0" i="1" smtClean="0">
                                  <a:latin typeface="Cambria Math" panose="02040503050406030204" pitchFamily="18" charset="0"/>
                                  <a:ea typeface="メイリオ" panose="020B0604030504040204" pitchFamily="50" charset="-128"/>
                                </a:rPr>
                                <m:t>𝑒</m:t>
                              </m:r>
                            </m:e>
                            <m:sup>
                              <m:r>
                                <a:rPr kumimoji="1" lang="en-US" altLang="ja-JP" sz="2000" b="0" i="1" smtClean="0">
                                  <a:latin typeface="Cambria Math" panose="02040503050406030204" pitchFamily="18" charset="0"/>
                                  <a:ea typeface="メイリオ" panose="020B0604030504040204" pitchFamily="50" charset="-128"/>
                                </a:rPr>
                                <m:t>2</m:t>
                              </m:r>
                            </m:sup>
                          </m:sSup>
                        </m:num>
                        <m:den>
                          <m:sSub>
                            <m:sSubPr>
                              <m:ctrlPr>
                                <a:rPr kumimoji="1" lang="en-US" altLang="ja-JP" sz="2000" b="0" i="1" smtClean="0">
                                  <a:solidFill>
                                    <a:schemeClr val="tx1"/>
                                  </a:solidFill>
                                  <a:latin typeface="Cambria Math" panose="02040503050406030204" pitchFamily="18" charset="0"/>
                                  <a:ea typeface="メイリオ" panose="020B0604030504040204" pitchFamily="50" charset="-128"/>
                                </a:rPr>
                              </m:ctrlPr>
                            </m:sSubPr>
                            <m:e>
                              <m:r>
                                <a:rPr kumimoji="1" lang="en-US" altLang="ja-JP" sz="2000" b="0" i="1" smtClean="0">
                                  <a:solidFill>
                                    <a:schemeClr val="tx1"/>
                                  </a:solidFill>
                                  <a:latin typeface="Cambria Math" panose="02040503050406030204" pitchFamily="18" charset="0"/>
                                  <a:ea typeface="メイリオ" panose="020B0604030504040204" pitchFamily="50" charset="-128"/>
                                </a:rPr>
                                <m:t>𝑑</m:t>
                              </m:r>
                            </m:e>
                            <m:sub>
                              <m:r>
                                <a:rPr kumimoji="1" lang="en-US" altLang="ja-JP" sz="2000" b="0" i="1" smtClean="0">
                                  <a:solidFill>
                                    <a:schemeClr val="tx1"/>
                                  </a:solidFill>
                                  <a:latin typeface="Cambria Math" panose="02040503050406030204" pitchFamily="18" charset="0"/>
                                  <a:ea typeface="メイリオ" panose="020B0604030504040204" pitchFamily="50" charset="-128"/>
                                </a:rPr>
                                <m:t>𝑐𝑚</m:t>
                              </m:r>
                            </m:sub>
                          </m:sSub>
                        </m:den>
                      </m:f>
                    </m:oMath>
                  </m:oMathPara>
                </a14:m>
                <a:endParaRPr kumimoji="1" lang="ja-JP" altLang="en-US" sz="2000" dirty="0">
                  <a:latin typeface="ＭＳ Ｐゴシック" panose="020B0600070205080204" pitchFamily="50" charset="-128"/>
                  <a:ea typeface="ＭＳ Ｐゴシック" panose="020B0600070205080204" pitchFamily="50" charset="-128"/>
                </a:endParaRPr>
              </a:p>
            </p:txBody>
          </p:sp>
        </mc:Choice>
        <mc:Fallback xmlns="">
          <p:sp>
            <p:nvSpPr>
              <p:cNvPr id="8" name="テキスト ボックス 7">
                <a:extLst>
                  <a:ext uri="{FF2B5EF4-FFF2-40B4-BE49-F238E27FC236}">
                    <a16:creationId xmlns:a16="http://schemas.microsoft.com/office/drawing/2014/main" id="{C7F26CAC-504D-4AF6-9A39-29A03B9CA77E}"/>
                  </a:ext>
                </a:extLst>
              </p:cNvPr>
              <p:cNvSpPr txBox="1">
                <a:spLocks noRot="1" noChangeAspect="1" noMove="1" noResize="1" noEditPoints="1" noAdjustHandles="1" noChangeArrowheads="1" noChangeShapeType="1" noTextEdit="1"/>
              </p:cNvSpPr>
              <p:nvPr/>
            </p:nvSpPr>
            <p:spPr>
              <a:xfrm>
                <a:off x="1671989" y="7977156"/>
                <a:ext cx="2817850" cy="761812"/>
              </a:xfrm>
              <a:prstGeom prst="rect">
                <a:avLst/>
              </a:prstGeom>
              <a:blipFill>
                <a:blip r:embed="rId4"/>
                <a:stretch>
                  <a:fillRect/>
                </a:stretch>
              </a:blipFill>
              <a:ln>
                <a:noFill/>
              </a:ln>
            </p:spPr>
            <p:txBody>
              <a:bodyPr/>
              <a:lstStyle/>
              <a:p>
                <a:r>
                  <a:rPr lang="ja-JP" altLang="en-US">
                    <a:noFill/>
                  </a:rPr>
                  <a:t> </a:t>
                </a:r>
              </a:p>
            </p:txBody>
          </p:sp>
        </mc:Fallback>
      </mc:AlternateContent>
      <p:pic>
        <p:nvPicPr>
          <p:cNvPr id="11" name="Picture 2" descr="\begin{align*}&#10;\langle TKE \rangle \sim \frac{Z_L Z_H e^2}{d_{cm}}&#10;\end{align*}">
            <a:extLst>
              <a:ext uri="{FF2B5EF4-FFF2-40B4-BE49-F238E27FC236}">
                <a16:creationId xmlns:a16="http://schemas.microsoft.com/office/drawing/2014/main" id="{43B92F5B-17A8-4B66-87B4-EAFC7742CE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6443" y="5414321"/>
            <a:ext cx="2742577" cy="780146"/>
          </a:xfrm>
          <a:prstGeom prst="rect">
            <a:avLst/>
          </a:prstGeom>
          <a:noFill/>
          <a:extLst>
            <a:ext uri="{909E8E84-426E-40DD-AFC4-6F175D3DCCD1}">
              <a14:hiddenFill xmlns:a14="http://schemas.microsoft.com/office/drawing/2010/main">
                <a:solidFill>
                  <a:srgbClr val="FFFFFF"/>
                </a:solidFill>
              </a14:hiddenFill>
            </a:ext>
          </a:extLst>
        </p:spPr>
      </p:pic>
      <p:sp>
        <p:nvSpPr>
          <p:cNvPr id="12" name="四角形: 角を丸くする 11">
            <a:extLst>
              <a:ext uri="{FF2B5EF4-FFF2-40B4-BE49-F238E27FC236}">
                <a16:creationId xmlns:a16="http://schemas.microsoft.com/office/drawing/2014/main" id="{8AFB6D23-E7B1-442C-9ABD-7CCDC091B3F3}"/>
              </a:ext>
            </a:extLst>
          </p:cNvPr>
          <p:cNvSpPr/>
          <p:nvPr/>
        </p:nvSpPr>
        <p:spPr>
          <a:xfrm>
            <a:off x="1037379" y="5278767"/>
            <a:ext cx="3280751" cy="10642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92B73BD6-3CA1-4045-AEE4-192C789D7F2C}"/>
              </a:ext>
            </a:extLst>
          </p:cNvPr>
          <p:cNvSpPr txBox="1"/>
          <p:nvPr/>
        </p:nvSpPr>
        <p:spPr>
          <a:xfrm>
            <a:off x="589874" y="6409885"/>
            <a:ext cx="4145280" cy="369332"/>
          </a:xfrm>
          <a:prstGeom prst="rect">
            <a:avLst/>
          </a:prstGeom>
          <a:noFill/>
        </p:spPr>
        <p:txBody>
          <a:bodyPr wrap="square" rtlCol="0">
            <a:spAutoFit/>
          </a:bodyPr>
          <a:lstStyle/>
          <a:p>
            <a:r>
              <a:rPr kumimoji="1" lang="en-US" altLang="ja-JP" dirty="0" err="1"/>
              <a:t>K.Shimada</a:t>
            </a:r>
            <a:r>
              <a:rPr kumimoji="1" lang="en-US" altLang="ja-JP" dirty="0"/>
              <a:t> et a., PRC 104, 054609(2021).</a:t>
            </a:r>
            <a:endParaRPr kumimoji="1" lang="ja-JP" altLang="en-US" dirty="0"/>
          </a:p>
        </p:txBody>
      </p:sp>
      <p:sp>
        <p:nvSpPr>
          <p:cNvPr id="4" name="スライド番号プレースホルダー 3">
            <a:extLst>
              <a:ext uri="{FF2B5EF4-FFF2-40B4-BE49-F238E27FC236}">
                <a16:creationId xmlns:a16="http://schemas.microsoft.com/office/drawing/2014/main" id="{D7404655-AD6A-4808-8726-CC4D3BBE5251}"/>
              </a:ext>
            </a:extLst>
          </p:cNvPr>
          <p:cNvSpPr>
            <a:spLocks noGrp="1"/>
          </p:cNvSpPr>
          <p:nvPr>
            <p:ph type="sldNum" sz="quarter" idx="12"/>
          </p:nvPr>
        </p:nvSpPr>
        <p:spPr/>
        <p:txBody>
          <a:bodyPr/>
          <a:lstStyle/>
          <a:p>
            <a:fld id="{B060295B-DBF3-4925-A814-558BD383AA08}" type="slidenum">
              <a:rPr kumimoji="1" lang="ja-JP" altLang="en-US" smtClean="0"/>
              <a:t>25</a:t>
            </a:fld>
            <a:endParaRPr kumimoji="1" lang="ja-JP" altLang="en-US"/>
          </a:p>
        </p:txBody>
      </p:sp>
    </p:spTree>
    <p:extLst>
      <p:ext uri="{BB962C8B-B14F-4D97-AF65-F5344CB8AC3E}">
        <p14:creationId xmlns:p14="http://schemas.microsoft.com/office/powerpoint/2010/main" val="23600689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4C2C941-355E-D857-F565-ABB38E9EE785}"/>
              </a:ext>
            </a:extLst>
          </p:cNvPr>
          <p:cNvPicPr>
            <a:picLocks noChangeAspect="1"/>
          </p:cNvPicPr>
          <p:nvPr/>
        </p:nvPicPr>
        <p:blipFill rotWithShape="1">
          <a:blip r:embed="rId3"/>
          <a:srcRect l="4647" t="13150" r="14953" b="5518"/>
          <a:stretch/>
        </p:blipFill>
        <p:spPr>
          <a:xfrm>
            <a:off x="100505" y="1722541"/>
            <a:ext cx="5435283" cy="468000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12252" y="358681"/>
            <a:ext cx="8282085" cy="622745"/>
          </a:xfrm>
        </p:spPr>
        <p:txBody>
          <a:bodyPr>
            <a:noAutofit/>
          </a:bodyPr>
          <a:lstStyle/>
          <a:p>
            <a:r>
              <a:rPr lang="en-US" altLang="ja-JP" sz="3200" b="1" dirty="0">
                <a:solidFill>
                  <a:srgbClr val="0070C0"/>
                </a:solidFill>
                <a:latin typeface="ＭＳ Ｐゴシック" panose="020B0600070205080204" pitchFamily="50" charset="-128"/>
                <a:ea typeface="ＭＳ Ｐゴシック" panose="020B0600070205080204" pitchFamily="50" charset="-128"/>
              </a:rPr>
              <a:t>Result on A dependence of &lt;TKE&gt; for U isotopes studies by 4D-Langevin equations</a:t>
            </a:r>
            <a:endParaRPr kumimoji="1" lang="ja-JP" altLang="en-US" sz="3200" b="1" dirty="0">
              <a:solidFill>
                <a:srgbClr val="0070C0"/>
              </a:solidFill>
              <a:latin typeface="ＭＳ Ｐゴシック" panose="020B0600070205080204" pitchFamily="50" charset="-128"/>
              <a:ea typeface="ＭＳ Ｐゴシック" panose="020B0600070205080204" pitchFamily="50" charset="-128"/>
            </a:endParaRPr>
          </a:p>
        </p:txBody>
      </p:sp>
      <p:sp>
        <p:nvSpPr>
          <p:cNvPr id="112" name="テキスト ボックス 111">
            <a:extLst>
              <a:ext uri="{FF2B5EF4-FFF2-40B4-BE49-F238E27FC236}">
                <a16:creationId xmlns:a16="http://schemas.microsoft.com/office/drawing/2014/main" id="{C9C0B89F-C5AA-41C7-B128-21104B6F943E}"/>
              </a:ext>
            </a:extLst>
          </p:cNvPr>
          <p:cNvSpPr txBox="1"/>
          <p:nvPr/>
        </p:nvSpPr>
        <p:spPr>
          <a:xfrm>
            <a:off x="5893783" y="2241725"/>
            <a:ext cx="3060000" cy="1200329"/>
          </a:xfrm>
          <a:prstGeom prst="rect">
            <a:avLst/>
          </a:prstGeom>
          <a:solidFill>
            <a:schemeClr val="accent1">
              <a:alpha val="20000"/>
            </a:schemeClr>
          </a:solidFill>
          <a:ln>
            <a:noFill/>
          </a:ln>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Viola’s systematics is a tangential line around A=236.  Actual dependence of &lt;TKE&gt; on A is steeper.</a:t>
            </a:r>
            <a:endParaRPr lang="ja-JP" altLang="en-US" dirty="0">
              <a:latin typeface="ＭＳ Ｐゴシック" panose="020B0600070205080204" pitchFamily="50" charset="-128"/>
              <a:ea typeface="ＭＳ Ｐゴシック" panose="020B0600070205080204" pitchFamily="50" charset="-128"/>
            </a:endParaRPr>
          </a:p>
        </p:txBody>
      </p:sp>
      <p:cxnSp>
        <p:nvCxnSpPr>
          <p:cNvPr id="20" name="直線コネクタ 19">
            <a:extLst>
              <a:ext uri="{FF2B5EF4-FFF2-40B4-BE49-F238E27FC236}">
                <a16:creationId xmlns:a16="http://schemas.microsoft.com/office/drawing/2014/main" id="{2425AB44-8140-A09F-4E0E-14B79C09FCDA}"/>
              </a:ext>
            </a:extLst>
          </p:cNvPr>
          <p:cNvCxnSpPr>
            <a:cxnSpLocks/>
          </p:cNvCxnSpPr>
          <p:nvPr/>
        </p:nvCxnSpPr>
        <p:spPr>
          <a:xfrm>
            <a:off x="3172114" y="3120684"/>
            <a:ext cx="0" cy="504000"/>
          </a:xfrm>
          <a:prstGeom prst="line">
            <a:avLst/>
          </a:prstGeom>
          <a:ln w="50800">
            <a:solidFill>
              <a:schemeClr val="accent1"/>
            </a:solidFill>
            <a:headEnd type="triangle"/>
            <a:tailEnd type="triangle"/>
          </a:ln>
        </p:spPr>
        <p:style>
          <a:lnRef idx="3">
            <a:schemeClr val="accent2"/>
          </a:lnRef>
          <a:fillRef idx="0">
            <a:schemeClr val="accent2"/>
          </a:fillRef>
          <a:effectRef idx="2">
            <a:schemeClr val="accent2"/>
          </a:effectRef>
          <a:fontRef idx="minor">
            <a:schemeClr val="tx1"/>
          </a:fontRef>
        </p:style>
      </p:cxnSp>
      <p:sp>
        <p:nvSpPr>
          <p:cNvPr id="21" name="テキスト ボックス 20">
            <a:extLst>
              <a:ext uri="{FF2B5EF4-FFF2-40B4-BE49-F238E27FC236}">
                <a16:creationId xmlns:a16="http://schemas.microsoft.com/office/drawing/2014/main" id="{808AADBA-5F1B-43B1-BAE0-D6B988AEA644}"/>
              </a:ext>
            </a:extLst>
          </p:cNvPr>
          <p:cNvSpPr txBox="1"/>
          <p:nvPr/>
        </p:nvSpPr>
        <p:spPr>
          <a:xfrm>
            <a:off x="6032619" y="5114461"/>
            <a:ext cx="2520000" cy="923330"/>
          </a:xfrm>
          <a:prstGeom prst="rect">
            <a:avLst/>
          </a:prstGeom>
          <a:solidFill>
            <a:schemeClr val="accent1">
              <a:alpha val="20000"/>
            </a:schemeClr>
          </a:solidFill>
        </p:spPr>
        <p:txBody>
          <a:bodyPr wrap="square">
            <a:spAutoFit/>
          </a:bodyPr>
          <a:lstStyle/>
          <a:p>
            <a:pPr algn="ctr"/>
            <a:r>
              <a:rPr lang="en-US" altLang="ja-JP" dirty="0">
                <a:latin typeface="ＭＳ Ｐゴシック" panose="020B0600070205080204" pitchFamily="50" charset="-128"/>
                <a:ea typeface="ＭＳ Ｐゴシック" panose="020B0600070205080204" pitchFamily="50" charset="-128"/>
              </a:rPr>
              <a:t>We have good interpretation of this result</a:t>
            </a:r>
          </a:p>
        </p:txBody>
      </p:sp>
      <p:cxnSp>
        <p:nvCxnSpPr>
          <p:cNvPr id="23" name="直線コネクタ 22">
            <a:extLst>
              <a:ext uri="{FF2B5EF4-FFF2-40B4-BE49-F238E27FC236}">
                <a16:creationId xmlns:a16="http://schemas.microsoft.com/office/drawing/2014/main" id="{212FF936-6353-4C3A-9A49-28CD8944D5AD}"/>
              </a:ext>
            </a:extLst>
          </p:cNvPr>
          <p:cNvCxnSpPr>
            <a:cxnSpLocks/>
          </p:cNvCxnSpPr>
          <p:nvPr/>
        </p:nvCxnSpPr>
        <p:spPr>
          <a:xfrm flipV="1">
            <a:off x="1918801" y="2441024"/>
            <a:ext cx="3930944" cy="201512"/>
          </a:xfrm>
          <a:prstGeom prst="line">
            <a:avLst/>
          </a:prstGeom>
          <a:ln w="50800">
            <a:solidFill>
              <a:schemeClr val="accent1"/>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28" name="矢印: 下 27">
            <a:extLst>
              <a:ext uri="{FF2B5EF4-FFF2-40B4-BE49-F238E27FC236}">
                <a16:creationId xmlns:a16="http://schemas.microsoft.com/office/drawing/2014/main" id="{79F471A4-4DCB-4391-8969-EE130C3E6B85}"/>
              </a:ext>
            </a:extLst>
          </p:cNvPr>
          <p:cNvSpPr/>
          <p:nvPr/>
        </p:nvSpPr>
        <p:spPr>
          <a:xfrm>
            <a:off x="6742852" y="4766704"/>
            <a:ext cx="1152000" cy="216000"/>
          </a:xfrm>
          <a:prstGeom prst="downArrow">
            <a:avLst>
              <a:gd name="adj1" fmla="val 100000"/>
              <a:gd name="adj2" fmla="val 100000"/>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CA79A9AE-78E1-4BAB-A347-C147BB3AD04C}"/>
              </a:ext>
            </a:extLst>
          </p:cNvPr>
          <p:cNvSpPr txBox="1"/>
          <p:nvPr/>
        </p:nvSpPr>
        <p:spPr>
          <a:xfrm>
            <a:off x="5762619" y="3747541"/>
            <a:ext cx="3060000" cy="923330"/>
          </a:xfrm>
          <a:prstGeom prst="rect">
            <a:avLst/>
          </a:prstGeom>
          <a:solidFill>
            <a:schemeClr val="accent1">
              <a:alpha val="20000"/>
            </a:schemeClr>
          </a:solidFill>
          <a:ln>
            <a:noFill/>
          </a:ln>
        </p:spPr>
        <p:txBody>
          <a:bodyPr wrap="square">
            <a:spAutoFit/>
          </a:bodyPr>
          <a:lstStyle/>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TKE jumps up at A=257, they decreases again steeper than 1/A</a:t>
            </a:r>
            <a:r>
              <a:rPr lang="en-US" altLang="ja-JP" baseline="30000" dirty="0">
                <a:latin typeface="ＭＳ Ｐゴシック" panose="020B0600070205080204" pitchFamily="50" charset="-128"/>
                <a:ea typeface="ＭＳ Ｐゴシック" panose="020B0600070205080204" pitchFamily="50" charset="-128"/>
              </a:rPr>
              <a:t>1/3</a:t>
            </a:r>
            <a:r>
              <a:rPr lang="en-US" altLang="ja-JP" dirty="0">
                <a:latin typeface="ＭＳ Ｐゴシック" panose="020B0600070205080204" pitchFamily="50" charset="-128"/>
                <a:ea typeface="ＭＳ Ｐゴシック" panose="020B0600070205080204" pitchFamily="50" charset="-128"/>
              </a:rPr>
              <a:t> dependence</a:t>
            </a:r>
          </a:p>
        </p:txBody>
      </p:sp>
      <p:sp>
        <p:nvSpPr>
          <p:cNvPr id="24" name="テキスト ボックス 23">
            <a:extLst>
              <a:ext uri="{FF2B5EF4-FFF2-40B4-BE49-F238E27FC236}">
                <a16:creationId xmlns:a16="http://schemas.microsoft.com/office/drawing/2014/main" id="{3F513E46-3E6F-4C3E-9600-853BEF78C9ED}"/>
              </a:ext>
            </a:extLst>
          </p:cNvPr>
          <p:cNvSpPr txBox="1"/>
          <p:nvPr/>
        </p:nvSpPr>
        <p:spPr>
          <a:xfrm>
            <a:off x="4050882" y="1896064"/>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E</a:t>
            </a:r>
            <a:r>
              <a:rPr lang="en-US" altLang="ja-JP" baseline="-25000" dirty="0">
                <a:latin typeface="ＭＳ Ｐゴシック" panose="020B0600070205080204" pitchFamily="50" charset="-128"/>
                <a:ea typeface="ＭＳ Ｐゴシック" panose="020B0600070205080204" pitchFamily="50" charset="-128"/>
              </a:rPr>
              <a:t>x</a:t>
            </a:r>
            <a:r>
              <a:rPr lang="en-US" altLang="ja-JP" dirty="0">
                <a:latin typeface="ＭＳ Ｐゴシック" panose="020B0600070205080204" pitchFamily="50" charset="-128"/>
                <a:ea typeface="ＭＳ Ｐゴシック" panose="020B0600070205080204" pitchFamily="50" charset="-128"/>
              </a:rPr>
              <a:t>=10 MeV</a:t>
            </a:r>
            <a:endParaRPr lang="ja-JP" altLang="en-US" dirty="0">
              <a:latin typeface="ＭＳ Ｐゴシック" panose="020B0600070205080204" pitchFamily="50" charset="-128"/>
              <a:ea typeface="ＭＳ Ｐゴシック" panose="020B0600070205080204" pitchFamily="50" charset="-128"/>
            </a:endParaRPr>
          </a:p>
        </p:txBody>
      </p:sp>
      <p:sp>
        <p:nvSpPr>
          <p:cNvPr id="25" name="コンテンツ プレースホルダー 2">
            <a:extLst>
              <a:ext uri="{FF2B5EF4-FFF2-40B4-BE49-F238E27FC236}">
                <a16:creationId xmlns:a16="http://schemas.microsoft.com/office/drawing/2014/main" id="{70457CDA-2E5C-45EE-BCEF-6A1D11E077CF}"/>
              </a:ext>
            </a:extLst>
          </p:cNvPr>
          <p:cNvSpPr txBox="1">
            <a:spLocks/>
          </p:cNvSpPr>
          <p:nvPr/>
        </p:nvSpPr>
        <p:spPr>
          <a:xfrm>
            <a:off x="1342801" y="3261203"/>
            <a:ext cx="1152000" cy="288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latin typeface="ＭＳ Ｐゴシック" panose="020B0600070205080204" pitchFamily="50" charset="-128"/>
                <a:ea typeface="ＭＳ Ｐゴシック" panose="020B0600070205080204" pitchFamily="50" charset="-128"/>
              </a:rPr>
              <a:t>Total TKE</a:t>
            </a:r>
            <a:endParaRPr lang="en-US" altLang="ja-JP" sz="1800" baseline="-25000" dirty="0">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5AE5FA43-3273-4B96-AA22-4B4FB90E5A05}"/>
              </a:ext>
            </a:extLst>
          </p:cNvPr>
          <p:cNvSpPr txBox="1"/>
          <p:nvPr/>
        </p:nvSpPr>
        <p:spPr>
          <a:xfrm>
            <a:off x="1012133" y="1943376"/>
            <a:ext cx="2159981" cy="369332"/>
          </a:xfrm>
          <a:prstGeom prst="rect">
            <a:avLst/>
          </a:prstGeom>
          <a:noFill/>
        </p:spPr>
        <p:txBody>
          <a:bodyPr wrap="square" rtlCol="0">
            <a:spAutoFit/>
          </a:bodyPr>
          <a:lstStyle/>
          <a:p>
            <a:pPr marL="0" indent="0" algn="r">
              <a:buNone/>
            </a:pPr>
            <a:r>
              <a:rPr kumimoji="1" lang="en-US" altLang="ja-JP" dirty="0">
                <a:latin typeface="ＭＳ Ｐゴシック" panose="020B0600070205080204" pitchFamily="50" charset="-128"/>
                <a:ea typeface="ＭＳ Ｐゴシック" panose="020B0600070205080204" pitchFamily="50" charset="-128"/>
              </a:rPr>
              <a:t>Viola’s systematics</a:t>
            </a:r>
            <a:endParaRPr lang="en-US" altLang="ja-JP" dirty="0">
              <a:latin typeface="ＭＳ Ｐゴシック" panose="020B0600070205080204" pitchFamily="50" charset="-128"/>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7A9863D5-717C-4108-9C25-847A8FE26A86}"/>
              </a:ext>
            </a:extLst>
          </p:cNvPr>
          <p:cNvSpPr txBox="1"/>
          <p:nvPr/>
        </p:nvSpPr>
        <p:spPr>
          <a:xfrm>
            <a:off x="3654088" y="5317143"/>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A=257</a:t>
            </a:r>
            <a:endParaRPr lang="ja-JP" altLang="en-US" dirty="0">
              <a:latin typeface="ＭＳ Ｐゴシック" panose="020B0600070205080204" pitchFamily="50" charset="-128"/>
              <a:ea typeface="ＭＳ Ｐゴシック" panose="020B0600070205080204" pitchFamily="50" charset="-128"/>
            </a:endParaRPr>
          </a:p>
        </p:txBody>
      </p:sp>
      <p:cxnSp>
        <p:nvCxnSpPr>
          <p:cNvPr id="29" name="直線コネクタ 28">
            <a:extLst>
              <a:ext uri="{FF2B5EF4-FFF2-40B4-BE49-F238E27FC236}">
                <a16:creationId xmlns:a16="http://schemas.microsoft.com/office/drawing/2014/main" id="{9A7E5725-03C6-4662-8B95-FE99A53C0C4F}"/>
              </a:ext>
            </a:extLst>
          </p:cNvPr>
          <p:cNvCxnSpPr>
            <a:cxnSpLocks/>
          </p:cNvCxnSpPr>
          <p:nvPr/>
        </p:nvCxnSpPr>
        <p:spPr>
          <a:xfrm>
            <a:off x="3654088" y="3371850"/>
            <a:ext cx="2195657" cy="545789"/>
          </a:xfrm>
          <a:prstGeom prst="line">
            <a:avLst/>
          </a:prstGeom>
          <a:ln w="50800">
            <a:solidFill>
              <a:schemeClr val="accent1"/>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17" name="テキスト ボックス 16">
            <a:extLst>
              <a:ext uri="{FF2B5EF4-FFF2-40B4-BE49-F238E27FC236}">
                <a16:creationId xmlns:a16="http://schemas.microsoft.com/office/drawing/2014/main" id="{6DC9D3AA-0639-4640-99B8-EA303499E070}"/>
              </a:ext>
            </a:extLst>
          </p:cNvPr>
          <p:cNvSpPr txBox="1"/>
          <p:nvPr/>
        </p:nvSpPr>
        <p:spPr>
          <a:xfrm>
            <a:off x="870175" y="1285412"/>
            <a:ext cx="2783913" cy="461665"/>
          </a:xfrm>
          <a:prstGeom prst="rect">
            <a:avLst/>
          </a:prstGeom>
          <a:noFill/>
        </p:spPr>
        <p:txBody>
          <a:bodyPr wrap="square" rtlCol="0">
            <a:spAutoFit/>
          </a:bodyPr>
          <a:lstStyle/>
          <a:p>
            <a:r>
              <a:rPr kumimoji="1" lang="en-US" altLang="ja-JP" sz="2400" dirty="0"/>
              <a:t>&lt;TKE&gt; of U isotopes</a:t>
            </a:r>
            <a:endParaRPr kumimoji="1" lang="ja-JP" altLang="en-US" sz="2400" dirty="0"/>
          </a:p>
        </p:txBody>
      </p:sp>
      <p:sp>
        <p:nvSpPr>
          <p:cNvPr id="3" name="スライド番号プレースホルダー 2">
            <a:extLst>
              <a:ext uri="{FF2B5EF4-FFF2-40B4-BE49-F238E27FC236}">
                <a16:creationId xmlns:a16="http://schemas.microsoft.com/office/drawing/2014/main" id="{9CA48348-F440-4B49-AFA4-A8AD20EB5F4F}"/>
              </a:ext>
            </a:extLst>
          </p:cNvPr>
          <p:cNvSpPr>
            <a:spLocks noGrp="1"/>
          </p:cNvSpPr>
          <p:nvPr>
            <p:ph type="sldNum" sz="quarter" idx="12"/>
          </p:nvPr>
        </p:nvSpPr>
        <p:spPr/>
        <p:txBody>
          <a:bodyPr/>
          <a:lstStyle/>
          <a:p>
            <a:fld id="{B060295B-DBF3-4925-A814-558BD383AA08}" type="slidenum">
              <a:rPr kumimoji="1" lang="ja-JP" altLang="en-US" smtClean="0"/>
              <a:t>26</a:t>
            </a:fld>
            <a:endParaRPr kumimoji="1" lang="ja-JP" altLang="en-US"/>
          </a:p>
        </p:txBody>
      </p:sp>
    </p:spTree>
    <p:extLst>
      <p:ext uri="{BB962C8B-B14F-4D97-AF65-F5344CB8AC3E}">
        <p14:creationId xmlns:p14="http://schemas.microsoft.com/office/powerpoint/2010/main" val="2154877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210D66D-78F9-3C83-A18B-ECBDE008293F}"/>
              </a:ext>
            </a:extLst>
          </p:cNvPr>
          <p:cNvPicPr>
            <a:picLocks noChangeAspect="1"/>
          </p:cNvPicPr>
          <p:nvPr/>
        </p:nvPicPr>
        <p:blipFill rotWithShape="1">
          <a:blip r:embed="rId3"/>
          <a:srcRect l="8759" t="18365" r="14241" b="7543"/>
          <a:stretch/>
        </p:blipFill>
        <p:spPr>
          <a:xfrm>
            <a:off x="113554" y="1683343"/>
            <a:ext cx="5327602" cy="468000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171550" y="351038"/>
            <a:ext cx="8282085" cy="622745"/>
          </a:xfrm>
        </p:spPr>
        <p:txBody>
          <a:bodyPr>
            <a:normAutofit fontScale="90000"/>
          </a:bodyPr>
          <a:lstStyle/>
          <a:p>
            <a:r>
              <a:rPr kumimoji="1" lang="en-US" altLang="ja-JP" b="1" dirty="0">
                <a:solidFill>
                  <a:srgbClr val="0070C0"/>
                </a:solidFill>
                <a:latin typeface="ＭＳ Ｐゴシック" panose="020B0600070205080204" pitchFamily="50" charset="-128"/>
                <a:ea typeface="ＭＳ Ｐゴシック" panose="020B0600070205080204" pitchFamily="50" charset="-128"/>
              </a:rPr>
              <a:t>Mass-number dependence of </a:t>
            </a:r>
            <a:r>
              <a:rPr kumimoji="1" lang="en-US" altLang="ja-JP" b="1" i="1" dirty="0">
                <a:solidFill>
                  <a:srgbClr val="0070C0"/>
                </a:solidFill>
                <a:latin typeface="ＭＳ Ｐゴシック" panose="020B0600070205080204" pitchFamily="50" charset="-128"/>
                <a:ea typeface="ＭＳ Ｐゴシック" panose="020B0600070205080204" pitchFamily="50" charset="-128"/>
              </a:rPr>
              <a:t>Q</a:t>
            </a:r>
            <a:r>
              <a:rPr kumimoji="1" lang="en-US" altLang="ja-JP" b="1" i="1" baseline="-25000" dirty="0">
                <a:solidFill>
                  <a:srgbClr val="0070C0"/>
                </a:solidFill>
                <a:latin typeface="ＭＳ Ｐゴシック" panose="020B0600070205080204" pitchFamily="50" charset="-128"/>
                <a:ea typeface="ＭＳ Ｐゴシック" panose="020B0600070205080204" pitchFamily="50" charset="-128"/>
              </a:rPr>
              <a:t>20</a:t>
            </a:r>
            <a:r>
              <a:rPr lang="ja-JP" altLang="en-US" b="1" dirty="0">
                <a:solidFill>
                  <a:srgbClr val="0070C0"/>
                </a:solidFill>
                <a:latin typeface="ＭＳ Ｐゴシック" panose="020B0600070205080204" pitchFamily="50" charset="-128"/>
                <a:ea typeface="ＭＳ Ｐゴシック" panose="020B0600070205080204" pitchFamily="50" charset="-128"/>
              </a:rPr>
              <a:t> </a:t>
            </a:r>
            <a:r>
              <a:rPr lang="en-US" altLang="ja-JP" b="1" dirty="0">
                <a:solidFill>
                  <a:srgbClr val="0070C0"/>
                </a:solidFill>
                <a:latin typeface="ＭＳ Ｐゴシック" panose="020B0600070205080204" pitchFamily="50" charset="-128"/>
                <a:ea typeface="ＭＳ Ｐゴシック" panose="020B0600070205080204" pitchFamily="50" charset="-128"/>
              </a:rPr>
              <a:t>of whole </a:t>
            </a:r>
            <a:r>
              <a:rPr lang="en-US" altLang="ja-JP" b="1" dirty="0" err="1">
                <a:solidFill>
                  <a:srgbClr val="0070C0"/>
                </a:solidFill>
                <a:latin typeface="ＭＳ Ｐゴシック" panose="020B0600070205080204" pitchFamily="50" charset="-128"/>
                <a:ea typeface="ＭＳ Ｐゴシック" panose="020B0600070205080204" pitchFamily="50" charset="-128"/>
              </a:rPr>
              <a:t>fissioning</a:t>
            </a:r>
            <a:r>
              <a:rPr lang="en-US" altLang="ja-JP" b="1" dirty="0">
                <a:solidFill>
                  <a:srgbClr val="0070C0"/>
                </a:solidFill>
                <a:latin typeface="ＭＳ Ｐゴシック" panose="020B0600070205080204" pitchFamily="50" charset="-128"/>
                <a:ea typeface="ＭＳ Ｐゴシック" panose="020B0600070205080204" pitchFamily="50" charset="-128"/>
              </a:rPr>
              <a:t> system at scission</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38C5FDC5-9E63-4215-A334-7D0FE679F920}"/>
              </a:ext>
            </a:extLst>
          </p:cNvPr>
          <p:cNvSpPr/>
          <p:nvPr/>
        </p:nvSpPr>
        <p:spPr>
          <a:xfrm>
            <a:off x="2207924" y="1788743"/>
            <a:ext cx="2556000" cy="3996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02F40763-C0C7-400C-8E7F-D80D4AC72D62}"/>
              </a:ext>
            </a:extLst>
          </p:cNvPr>
          <p:cNvSpPr/>
          <p:nvPr/>
        </p:nvSpPr>
        <p:spPr>
          <a:xfrm>
            <a:off x="356810" y="1788743"/>
            <a:ext cx="720000" cy="3996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コンテンツ プレースホルダー 2">
            <a:extLst>
              <a:ext uri="{FF2B5EF4-FFF2-40B4-BE49-F238E27FC236}">
                <a16:creationId xmlns:a16="http://schemas.microsoft.com/office/drawing/2014/main" id="{5047528D-633D-4F1D-AE64-DD9FBBC8E2D9}"/>
              </a:ext>
            </a:extLst>
          </p:cNvPr>
          <p:cNvSpPr txBox="1">
            <a:spLocks/>
          </p:cNvSpPr>
          <p:nvPr/>
        </p:nvSpPr>
        <p:spPr>
          <a:xfrm>
            <a:off x="1561883" y="3485693"/>
            <a:ext cx="1152000" cy="288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solidFill>
                  <a:srgbClr val="FF0000"/>
                </a:solidFill>
                <a:latin typeface="ＭＳ Ｐゴシック" panose="020B0600070205080204" pitchFamily="50" charset="-128"/>
                <a:ea typeface="ＭＳ Ｐゴシック" panose="020B0600070205080204" pitchFamily="50" charset="-128"/>
              </a:rPr>
              <a:t>Total </a:t>
            </a:r>
            <a:r>
              <a:rPr lang="en-US" altLang="ja-JP" sz="1800" i="1" dirty="0">
                <a:solidFill>
                  <a:srgbClr val="FF0000"/>
                </a:solidFill>
                <a:latin typeface="ＭＳ Ｐゴシック" panose="020B0600070205080204" pitchFamily="50" charset="-128"/>
                <a:ea typeface="ＭＳ Ｐゴシック" panose="020B0600070205080204" pitchFamily="50" charset="-128"/>
              </a:rPr>
              <a:t>Q</a:t>
            </a:r>
            <a:r>
              <a:rPr lang="en-US" altLang="ja-JP" sz="1800" i="1" baseline="-25000" dirty="0">
                <a:solidFill>
                  <a:srgbClr val="FF0000"/>
                </a:solidFill>
                <a:latin typeface="ＭＳ Ｐゴシック" panose="020B0600070205080204" pitchFamily="50" charset="-128"/>
                <a:ea typeface="ＭＳ Ｐゴシック" panose="020B0600070205080204" pitchFamily="50" charset="-128"/>
              </a:rPr>
              <a:t>20</a:t>
            </a:r>
          </a:p>
        </p:txBody>
      </p:sp>
      <p:cxnSp>
        <p:nvCxnSpPr>
          <p:cNvPr id="34" name="直線コネクタ 33">
            <a:extLst>
              <a:ext uri="{FF2B5EF4-FFF2-40B4-BE49-F238E27FC236}">
                <a16:creationId xmlns:a16="http://schemas.microsoft.com/office/drawing/2014/main" id="{73604310-C6A2-403D-B248-17A6EA759CA4}"/>
              </a:ext>
            </a:extLst>
          </p:cNvPr>
          <p:cNvCxnSpPr>
            <a:cxnSpLocks/>
          </p:cNvCxnSpPr>
          <p:nvPr/>
        </p:nvCxnSpPr>
        <p:spPr>
          <a:xfrm flipV="1">
            <a:off x="3382513" y="2277062"/>
            <a:ext cx="2333137" cy="1477530"/>
          </a:xfrm>
          <a:prstGeom prst="line">
            <a:avLst/>
          </a:prstGeom>
          <a:ln w="12700">
            <a:headEnd type="oval"/>
            <a:tailEnd type="none"/>
          </a:ln>
        </p:spPr>
        <p:style>
          <a:lnRef idx="1">
            <a:schemeClr val="accent2"/>
          </a:lnRef>
          <a:fillRef idx="0">
            <a:schemeClr val="accent2"/>
          </a:fillRef>
          <a:effectRef idx="0">
            <a:schemeClr val="accent2"/>
          </a:effectRef>
          <a:fontRef idx="minor">
            <a:schemeClr val="tx1"/>
          </a:fontRef>
        </p:style>
      </p:cxnSp>
      <p:sp>
        <p:nvSpPr>
          <p:cNvPr id="39" name="楕円 38">
            <a:extLst>
              <a:ext uri="{FF2B5EF4-FFF2-40B4-BE49-F238E27FC236}">
                <a16:creationId xmlns:a16="http://schemas.microsoft.com/office/drawing/2014/main" id="{425D0F7F-F5C5-4578-9A58-28BE353EED0E}"/>
              </a:ext>
            </a:extLst>
          </p:cNvPr>
          <p:cNvSpPr/>
          <p:nvPr/>
        </p:nvSpPr>
        <p:spPr>
          <a:xfrm>
            <a:off x="2800539" y="3424754"/>
            <a:ext cx="581974" cy="725302"/>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3BC577C7-C9B9-42A7-8B68-8C2464E56D80}"/>
              </a:ext>
            </a:extLst>
          </p:cNvPr>
          <p:cNvSpPr txBox="1"/>
          <p:nvPr/>
        </p:nvSpPr>
        <p:spPr>
          <a:xfrm>
            <a:off x="3073245" y="5288745"/>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A=257</a:t>
            </a:r>
            <a:endParaRPr lang="ja-JP" altLang="en-US" dirty="0">
              <a:latin typeface="ＭＳ Ｐゴシック" panose="020B0600070205080204" pitchFamily="50" charset="-128"/>
              <a:ea typeface="ＭＳ Ｐゴシック" panose="020B0600070205080204" pitchFamily="50" charset="-128"/>
            </a:endParaRPr>
          </a:p>
        </p:txBody>
      </p:sp>
      <p:cxnSp>
        <p:nvCxnSpPr>
          <p:cNvPr id="5" name="直線コネクタ 4">
            <a:extLst>
              <a:ext uri="{FF2B5EF4-FFF2-40B4-BE49-F238E27FC236}">
                <a16:creationId xmlns:a16="http://schemas.microsoft.com/office/drawing/2014/main" id="{D42BD37F-DDC7-42FE-9728-D2B4BF623159}"/>
              </a:ext>
            </a:extLst>
          </p:cNvPr>
          <p:cNvCxnSpPr>
            <a:cxnSpLocks/>
          </p:cNvCxnSpPr>
          <p:nvPr/>
        </p:nvCxnSpPr>
        <p:spPr>
          <a:xfrm flipV="1">
            <a:off x="341818" y="4875053"/>
            <a:ext cx="4422106" cy="42722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65D91236-C964-4ACA-ADF7-1949186206A8}"/>
                  </a:ext>
                </a:extLst>
              </p:cNvPr>
              <p:cNvSpPr txBox="1"/>
              <p:nvPr/>
            </p:nvSpPr>
            <p:spPr>
              <a:xfrm>
                <a:off x="3257265" y="4632525"/>
                <a:ext cx="933138" cy="379656"/>
              </a:xfrm>
              <a:prstGeom prst="rect">
                <a:avLst/>
              </a:prstGeom>
              <a:noFill/>
            </p:spPr>
            <p:txBody>
              <a:bodyPr wrap="square" rtlCol="0">
                <a:spAutoFit/>
              </a:bodyPr>
              <a:lstStyle/>
              <a:p>
                <a:r>
                  <a:rPr kumimoji="1" lang="ja-JP" altLang="en-US"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𝐴</m:t>
                        </m:r>
                      </m:e>
                      <m:sup>
                        <m:r>
                          <a:rPr kumimoji="1" lang="en-US" altLang="ja-JP" b="0" i="1" smtClean="0">
                            <a:latin typeface="Cambria Math" panose="02040503050406030204" pitchFamily="18" charset="0"/>
                          </a:rPr>
                          <m:t>2/3</m:t>
                        </m:r>
                      </m:sup>
                    </m:sSup>
                  </m:oMath>
                </a14:m>
                <a:endParaRPr kumimoji="1" lang="ja-JP" altLang="en-US" dirty="0"/>
              </a:p>
            </p:txBody>
          </p:sp>
        </mc:Choice>
        <mc:Fallback xmlns="">
          <p:sp>
            <p:nvSpPr>
              <p:cNvPr id="9" name="テキスト ボックス 8">
                <a:extLst>
                  <a:ext uri="{FF2B5EF4-FFF2-40B4-BE49-F238E27FC236}">
                    <a16:creationId xmlns:a16="http://schemas.microsoft.com/office/drawing/2014/main" id="{65D91236-C964-4ACA-ADF7-1949186206A8}"/>
                  </a:ext>
                </a:extLst>
              </p:cNvPr>
              <p:cNvSpPr txBox="1">
                <a:spLocks noRot="1" noChangeAspect="1" noMove="1" noResize="1" noEditPoints="1" noAdjustHandles="1" noChangeArrowheads="1" noChangeShapeType="1" noTextEdit="1"/>
              </p:cNvSpPr>
              <p:nvPr/>
            </p:nvSpPr>
            <p:spPr>
              <a:xfrm>
                <a:off x="3257265" y="4632525"/>
                <a:ext cx="933138" cy="379656"/>
              </a:xfrm>
              <a:prstGeom prst="rect">
                <a:avLst/>
              </a:prstGeom>
              <a:blipFill>
                <a:blip r:embed="rId4"/>
                <a:stretch>
                  <a:fillRect l="-5229" t="-4839" b="-274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8DF68F38-7411-4DEA-8F79-3D13410CE27D}"/>
                  </a:ext>
                </a:extLst>
              </p:cNvPr>
              <p:cNvSpPr txBox="1"/>
              <p:nvPr/>
            </p:nvSpPr>
            <p:spPr>
              <a:xfrm>
                <a:off x="5626415" y="2110871"/>
                <a:ext cx="3288985" cy="1764650"/>
              </a:xfrm>
              <a:prstGeom prst="rect">
                <a:avLst/>
              </a:prstGeom>
              <a:noFill/>
            </p:spPr>
            <p:txBody>
              <a:bodyPr wrap="square" rtlCol="0">
                <a:spAutoFit/>
              </a:bodyPr>
              <a:lstStyle/>
              <a:p>
                <a:pPr marL="90488" indent="-90488">
                  <a:buFont typeface="Arial" panose="020B0604020202020204" pitchFamily="34" charset="0"/>
                  <a:buChar char="•"/>
                </a:pPr>
                <a:r>
                  <a:rPr kumimoji="1" lang="en-US" altLang="ja-JP" dirty="0"/>
                  <a:t>There is anomaly at A=257</a:t>
                </a:r>
              </a:p>
              <a:p>
                <a:pPr marL="90488" indent="-90488">
                  <a:buFont typeface="Arial" panose="020B0604020202020204" pitchFamily="34" charset="0"/>
                  <a:buChar char="•"/>
                </a:pPr>
                <a:endParaRPr kumimoji="1" lang="en-US" altLang="ja-JP" dirty="0"/>
              </a:p>
              <a:p>
                <a:pPr marL="90488" indent="-90488">
                  <a:buFont typeface="Arial" panose="020B0604020202020204" pitchFamily="34" charset="0"/>
                  <a:buChar char="•"/>
                </a:pPr>
                <a:endParaRPr kumimoji="1" lang="en-US" altLang="ja-JP" dirty="0"/>
              </a:p>
              <a:p>
                <a:pPr marL="90488" indent="-90488">
                  <a:buFont typeface="Arial" panose="020B0604020202020204" pitchFamily="34" charset="0"/>
                  <a:buChar char="•"/>
                </a:pPr>
                <a:r>
                  <a:rPr kumimoji="1" lang="en-US" altLang="ja-JP" dirty="0"/>
                  <a:t>Slope of the Q</a:t>
                </a:r>
                <a:r>
                  <a:rPr kumimoji="1" lang="en-US" altLang="ja-JP" baseline="-25000" dirty="0"/>
                  <a:t>20</a:t>
                </a:r>
                <a:r>
                  <a:rPr kumimoji="1" lang="en-US" altLang="ja-JP" dirty="0"/>
                  <a:t> around A=230 is much steeper than </a:t>
                </a:r>
                <a14:m>
                  <m:oMath xmlns:m="http://schemas.openxmlformats.org/officeDocument/2006/math">
                    <m:sSup>
                      <m:sSupPr>
                        <m:ctrlPr>
                          <a:rPr kumimoji="1" lang="en-US" altLang="ja-JP" i="1">
                            <a:latin typeface="Cambria Math" panose="02040503050406030204" pitchFamily="18" charset="0"/>
                          </a:rPr>
                        </m:ctrlPr>
                      </m:sSupPr>
                      <m:e>
                        <m:r>
                          <a:rPr kumimoji="1" lang="en-US" altLang="ja-JP" i="1">
                            <a:latin typeface="Cambria Math" panose="02040503050406030204" pitchFamily="18" charset="0"/>
                          </a:rPr>
                          <m:t>𝐴</m:t>
                        </m:r>
                      </m:e>
                      <m:sup>
                        <m:r>
                          <a:rPr kumimoji="1" lang="en-US" altLang="ja-JP" i="1">
                            <a:latin typeface="Cambria Math" panose="02040503050406030204" pitchFamily="18" charset="0"/>
                          </a:rPr>
                          <m:t>2/3</m:t>
                        </m:r>
                      </m:sup>
                    </m:sSup>
                  </m:oMath>
                </a14:m>
                <a:r>
                  <a:rPr kumimoji="1" lang="en-US" altLang="ja-JP" dirty="0"/>
                  <a:t> at both sides </a:t>
                </a:r>
                <a:endParaRPr kumimoji="1" lang="ja-JP" altLang="en-US" dirty="0"/>
              </a:p>
            </p:txBody>
          </p:sp>
        </mc:Choice>
        <mc:Fallback xmlns="">
          <p:sp>
            <p:nvSpPr>
              <p:cNvPr id="12" name="テキスト ボックス 11">
                <a:extLst>
                  <a:ext uri="{FF2B5EF4-FFF2-40B4-BE49-F238E27FC236}">
                    <a16:creationId xmlns:a16="http://schemas.microsoft.com/office/drawing/2014/main" id="{8DF68F38-7411-4DEA-8F79-3D13410CE27D}"/>
                  </a:ext>
                </a:extLst>
              </p:cNvPr>
              <p:cNvSpPr txBox="1">
                <a:spLocks noRot="1" noChangeAspect="1" noMove="1" noResize="1" noEditPoints="1" noAdjustHandles="1" noChangeArrowheads="1" noChangeShapeType="1" noTextEdit="1"/>
              </p:cNvSpPr>
              <p:nvPr/>
            </p:nvSpPr>
            <p:spPr>
              <a:xfrm>
                <a:off x="5626415" y="2110871"/>
                <a:ext cx="3288985" cy="1764650"/>
              </a:xfrm>
              <a:prstGeom prst="rect">
                <a:avLst/>
              </a:prstGeom>
              <a:blipFill>
                <a:blip r:embed="rId5"/>
                <a:stretch>
                  <a:fillRect l="-1296" t="-1724" b="-4483"/>
                </a:stretch>
              </a:blipFill>
            </p:spPr>
            <p:txBody>
              <a:bodyPr/>
              <a:lstStyle/>
              <a:p>
                <a:r>
                  <a:rPr lang="ja-JP" altLang="en-US">
                    <a:noFill/>
                  </a:rPr>
                  <a:t> </a:t>
                </a:r>
              </a:p>
            </p:txBody>
          </p:sp>
        </mc:Fallback>
      </mc:AlternateContent>
      <p:cxnSp>
        <p:nvCxnSpPr>
          <p:cNvPr id="21" name="直線コネクタ 20">
            <a:extLst>
              <a:ext uri="{FF2B5EF4-FFF2-40B4-BE49-F238E27FC236}">
                <a16:creationId xmlns:a16="http://schemas.microsoft.com/office/drawing/2014/main" id="{AC4E96AC-595A-4710-B625-0337AE9ECC64}"/>
              </a:ext>
            </a:extLst>
          </p:cNvPr>
          <p:cNvCxnSpPr>
            <a:cxnSpLocks/>
          </p:cNvCxnSpPr>
          <p:nvPr/>
        </p:nvCxnSpPr>
        <p:spPr>
          <a:xfrm flipV="1">
            <a:off x="1312174" y="3128012"/>
            <a:ext cx="4403476" cy="2080601"/>
          </a:xfrm>
          <a:prstGeom prst="line">
            <a:avLst/>
          </a:prstGeom>
          <a:ln w="12700">
            <a:solidFill>
              <a:srgbClr val="0070C0"/>
            </a:solidFill>
            <a:headEnd type="oval"/>
            <a:tailEnd type="none"/>
          </a:ln>
        </p:spPr>
        <p:style>
          <a:lnRef idx="1">
            <a:schemeClr val="accent2"/>
          </a:lnRef>
          <a:fillRef idx="0">
            <a:schemeClr val="accent2"/>
          </a:fillRef>
          <a:effectRef idx="0">
            <a:schemeClr val="accent2"/>
          </a:effectRef>
          <a:fontRef idx="minor">
            <a:schemeClr val="tx1"/>
          </a:fontRef>
        </p:style>
      </p:cxnSp>
      <p:sp>
        <p:nvSpPr>
          <p:cNvPr id="3" name="スライド番号プレースホルダー 2">
            <a:extLst>
              <a:ext uri="{FF2B5EF4-FFF2-40B4-BE49-F238E27FC236}">
                <a16:creationId xmlns:a16="http://schemas.microsoft.com/office/drawing/2014/main" id="{0A8BC654-1DB1-4BA7-902A-59A967B37586}"/>
              </a:ext>
            </a:extLst>
          </p:cNvPr>
          <p:cNvSpPr>
            <a:spLocks noGrp="1"/>
          </p:cNvSpPr>
          <p:nvPr>
            <p:ph type="sldNum" sz="quarter" idx="12"/>
          </p:nvPr>
        </p:nvSpPr>
        <p:spPr/>
        <p:txBody>
          <a:bodyPr/>
          <a:lstStyle/>
          <a:p>
            <a:fld id="{B060295B-DBF3-4925-A814-558BD383AA08}" type="slidenum">
              <a:rPr kumimoji="1" lang="ja-JP" altLang="en-US" smtClean="0"/>
              <a:t>27</a:t>
            </a:fld>
            <a:endParaRPr kumimoji="1" lang="ja-JP" altLang="en-US"/>
          </a:p>
        </p:txBody>
      </p:sp>
    </p:spTree>
    <p:extLst>
      <p:ext uri="{BB962C8B-B14F-4D97-AF65-F5344CB8AC3E}">
        <p14:creationId xmlns:p14="http://schemas.microsoft.com/office/powerpoint/2010/main" val="6748158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4B474EDC-DBE4-F07D-41E2-D6A6342E0A47}"/>
              </a:ext>
            </a:extLst>
          </p:cNvPr>
          <p:cNvPicPr>
            <a:picLocks noChangeAspect="1"/>
          </p:cNvPicPr>
          <p:nvPr/>
        </p:nvPicPr>
        <p:blipFill rotWithShape="1">
          <a:blip r:embed="rId3"/>
          <a:srcRect l="9781" t="15981" r="8487" b="4485"/>
          <a:stretch/>
        </p:blipFill>
        <p:spPr>
          <a:xfrm>
            <a:off x="117144" y="1682638"/>
            <a:ext cx="5922196" cy="4644000"/>
          </a:xfrm>
          <a:prstGeom prst="rect">
            <a:avLst/>
          </a:prstGeom>
        </p:spPr>
      </p:pic>
      <p:sp>
        <p:nvSpPr>
          <p:cNvPr id="35" name="テキスト ボックス 34">
            <a:extLst>
              <a:ext uri="{FF2B5EF4-FFF2-40B4-BE49-F238E27FC236}">
                <a16:creationId xmlns:a16="http://schemas.microsoft.com/office/drawing/2014/main" id="{7A0D3AAF-61B9-43F5-A151-686E56E06310}"/>
              </a:ext>
            </a:extLst>
          </p:cNvPr>
          <p:cNvSpPr txBox="1"/>
          <p:nvPr/>
        </p:nvSpPr>
        <p:spPr>
          <a:xfrm>
            <a:off x="6007835" y="367516"/>
            <a:ext cx="3155593" cy="7294305"/>
          </a:xfrm>
          <a:prstGeom prst="rect">
            <a:avLst/>
          </a:prstGeom>
          <a:noFill/>
        </p:spPr>
        <p:txBody>
          <a:bodyPr wrap="square" rtlCol="0">
            <a:spAutoFit/>
          </a:bodyPr>
          <a:lstStyle/>
          <a:p>
            <a:pPr marL="179388" indent="-179388">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We can immediately tell that &lt;TKE&gt; and &lt;Q</a:t>
            </a:r>
            <a:r>
              <a:rPr kumimoji="1" lang="en-US" altLang="ja-JP" baseline="-25000" dirty="0">
                <a:latin typeface="ＭＳ Ｐゴシック" panose="020B0600070205080204" pitchFamily="50" charset="-128"/>
                <a:ea typeface="ＭＳ Ｐゴシック" panose="020B0600070205080204" pitchFamily="50" charset="-128"/>
              </a:rPr>
              <a:t>20</a:t>
            </a:r>
            <a:r>
              <a:rPr kumimoji="1" lang="en-US" altLang="ja-JP" dirty="0">
                <a:latin typeface="ＭＳ Ｐゴシック" panose="020B0600070205080204" pitchFamily="50" charset="-128"/>
                <a:ea typeface="ＭＳ Ｐゴシック" panose="020B0600070205080204" pitchFamily="50" charset="-128"/>
              </a:rPr>
              <a:t>&gt; are strongly anticorrelated again</a:t>
            </a:r>
          </a:p>
          <a:p>
            <a:pPr marL="179388" indent="-179388">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It is because large &lt;Q</a:t>
            </a:r>
            <a:r>
              <a:rPr kumimoji="1" lang="en-US" altLang="ja-JP" baseline="-25000" dirty="0">
                <a:latin typeface="ＭＳ Ｐゴシック" panose="020B0600070205080204" pitchFamily="50" charset="-128"/>
                <a:ea typeface="ＭＳ Ｐゴシック" panose="020B0600070205080204" pitchFamily="50" charset="-128"/>
              </a:rPr>
              <a:t>20</a:t>
            </a:r>
            <a:r>
              <a:rPr kumimoji="1" lang="en-US" altLang="ja-JP" dirty="0">
                <a:latin typeface="ＭＳ Ｐゴシック" panose="020B0600070205080204" pitchFamily="50" charset="-128"/>
                <a:ea typeface="ＭＳ Ｐゴシック" panose="020B0600070205080204" pitchFamily="50" charset="-128"/>
              </a:rPr>
              <a:t>&gt; implies that CM distance between nascent fragments increases, which makes Coulomb repulsion between fragment smaller, then TKE decreases, and vice versa</a:t>
            </a:r>
          </a:p>
          <a:p>
            <a:pPr marL="179388" indent="-179388">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Change of &lt;TKE&gt; which is steeper than that of Viola’s systematics is brought about by the rapid change of Q</a:t>
            </a:r>
            <a:r>
              <a:rPr kumimoji="1" lang="en-US" altLang="ja-JP" baseline="-25000" dirty="0">
                <a:latin typeface="ＭＳ Ｐゴシック" panose="020B0600070205080204" pitchFamily="50" charset="-128"/>
                <a:ea typeface="ＭＳ Ｐゴシック" panose="020B0600070205080204" pitchFamily="50" charset="-128"/>
              </a:rPr>
              <a:t>20</a:t>
            </a:r>
          </a:p>
          <a:p>
            <a:pPr marL="179388" indent="-179388">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However, the anomaly around A=257 (where the mass distribution turns from 2-peak to 1-peak structure) cannot be explained</a:t>
            </a:r>
          </a:p>
          <a:p>
            <a:pPr marL="179388" indent="-179388">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We performed the mode decomposition again to understand this TKE behavior</a:t>
            </a:r>
          </a:p>
          <a:p>
            <a:pPr marL="179388" indent="-179388">
              <a:buFont typeface="Arial" panose="020B0604020202020204" pitchFamily="34" charset="0"/>
              <a:buChar char="•"/>
            </a:pPr>
            <a:endParaRPr kumimoji="1" lang="en-US" altLang="ja-JP" dirty="0">
              <a:latin typeface="ＭＳ Ｐゴシック" panose="020B0600070205080204" pitchFamily="50" charset="-128"/>
              <a:ea typeface="ＭＳ Ｐゴシック" panose="020B0600070205080204" pitchFamily="50" charset="-128"/>
            </a:endParaRPr>
          </a:p>
          <a:p>
            <a:pPr marL="179388" indent="-179388">
              <a:buFont typeface="Arial" panose="020B0604020202020204" pitchFamily="34" charset="0"/>
              <a:buChar char="•"/>
            </a:pPr>
            <a:endParaRPr kumimoji="1" lang="en-US" altLang="ja-JP" dirty="0">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C90EB5A5-E78F-41AF-AFE4-94C4455FEFB4}"/>
              </a:ext>
            </a:extLst>
          </p:cNvPr>
          <p:cNvSpPr/>
          <p:nvPr/>
        </p:nvSpPr>
        <p:spPr>
          <a:xfrm>
            <a:off x="2796262" y="1758950"/>
            <a:ext cx="2556000" cy="3996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7E81CA36-07CF-4485-B43F-97451CFB4E89}"/>
              </a:ext>
            </a:extLst>
          </p:cNvPr>
          <p:cNvSpPr/>
          <p:nvPr/>
        </p:nvSpPr>
        <p:spPr>
          <a:xfrm>
            <a:off x="945148" y="1758950"/>
            <a:ext cx="720000" cy="3996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コンテンツ プレースホルダー 2">
            <a:extLst>
              <a:ext uri="{FF2B5EF4-FFF2-40B4-BE49-F238E27FC236}">
                <a16:creationId xmlns:a16="http://schemas.microsoft.com/office/drawing/2014/main" id="{67AEC749-EE1C-49FE-832C-3E6810151172}"/>
              </a:ext>
            </a:extLst>
          </p:cNvPr>
          <p:cNvSpPr txBox="1">
            <a:spLocks/>
          </p:cNvSpPr>
          <p:nvPr/>
        </p:nvSpPr>
        <p:spPr>
          <a:xfrm>
            <a:off x="1452989" y="2876308"/>
            <a:ext cx="1152000" cy="288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latin typeface="ＭＳ Ｐゴシック" panose="020B0600070205080204" pitchFamily="50" charset="-128"/>
                <a:ea typeface="ＭＳ Ｐゴシック" panose="020B0600070205080204" pitchFamily="50" charset="-128"/>
              </a:rPr>
              <a:t>&lt;TKE&gt;</a:t>
            </a:r>
            <a:endParaRPr lang="en-US" altLang="ja-JP" sz="1800" baseline="-25000"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BBF3A516-548B-4803-A5B3-C4525AC66A81}"/>
              </a:ext>
            </a:extLst>
          </p:cNvPr>
          <p:cNvSpPr txBox="1"/>
          <p:nvPr/>
        </p:nvSpPr>
        <p:spPr>
          <a:xfrm>
            <a:off x="3661583" y="5258952"/>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A=257</a:t>
            </a:r>
            <a:endParaRPr lang="ja-JP" altLang="en-US" dirty="0">
              <a:latin typeface="ＭＳ Ｐゴシック" panose="020B0600070205080204" pitchFamily="50" charset="-128"/>
              <a:ea typeface="ＭＳ Ｐゴシック" panose="020B0600070205080204" pitchFamily="50" charset="-128"/>
            </a:endParaRPr>
          </a:p>
        </p:txBody>
      </p:sp>
      <p:sp>
        <p:nvSpPr>
          <p:cNvPr id="30" name="テキスト ボックス 29">
            <a:extLst>
              <a:ext uri="{FF2B5EF4-FFF2-40B4-BE49-F238E27FC236}">
                <a16:creationId xmlns:a16="http://schemas.microsoft.com/office/drawing/2014/main" id="{50DD0057-5281-45FB-A08A-F733102A15DA}"/>
              </a:ext>
            </a:extLst>
          </p:cNvPr>
          <p:cNvSpPr txBox="1"/>
          <p:nvPr/>
        </p:nvSpPr>
        <p:spPr>
          <a:xfrm rot="1915119">
            <a:off x="866684" y="2238807"/>
            <a:ext cx="2209471" cy="369332"/>
          </a:xfrm>
          <a:prstGeom prst="rect">
            <a:avLst/>
          </a:prstGeom>
          <a:noFill/>
        </p:spPr>
        <p:txBody>
          <a:bodyPr wrap="square" rtlCol="0">
            <a:spAutoFit/>
          </a:bodyPr>
          <a:lstStyle/>
          <a:p>
            <a:pPr marL="0" indent="0" algn="r">
              <a:buNone/>
            </a:pPr>
            <a:r>
              <a:rPr kumimoji="1" lang="en-US" altLang="ja-JP" dirty="0">
                <a:latin typeface="ＭＳ Ｐゴシック" panose="020B0600070205080204" pitchFamily="50" charset="-128"/>
                <a:ea typeface="ＭＳ Ｐゴシック" panose="020B0600070205080204" pitchFamily="50" charset="-128"/>
              </a:rPr>
              <a:t>Viola’s systematics</a:t>
            </a:r>
            <a:endParaRPr lang="en-US" altLang="ja-JP" dirty="0">
              <a:latin typeface="ＭＳ Ｐゴシック" panose="020B0600070205080204" pitchFamily="50" charset="-128"/>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72A5911A-ABB3-4E69-AD67-E48326918C4E}"/>
              </a:ext>
            </a:extLst>
          </p:cNvPr>
          <p:cNvSpPr txBox="1"/>
          <p:nvPr/>
        </p:nvSpPr>
        <p:spPr>
          <a:xfrm>
            <a:off x="4058377" y="1837873"/>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E</a:t>
            </a:r>
            <a:r>
              <a:rPr lang="en-US" altLang="ja-JP" baseline="-25000" dirty="0">
                <a:latin typeface="ＭＳ Ｐゴシック" panose="020B0600070205080204" pitchFamily="50" charset="-128"/>
                <a:ea typeface="ＭＳ Ｐゴシック" panose="020B0600070205080204" pitchFamily="50" charset="-128"/>
              </a:rPr>
              <a:t>x</a:t>
            </a:r>
            <a:r>
              <a:rPr lang="en-US" altLang="ja-JP" dirty="0">
                <a:latin typeface="ＭＳ Ｐゴシック" panose="020B0600070205080204" pitchFamily="50" charset="-128"/>
                <a:ea typeface="ＭＳ Ｐゴシック" panose="020B0600070205080204" pitchFamily="50" charset="-128"/>
              </a:rPr>
              <a:t>=10 MeV</a:t>
            </a:r>
            <a:endParaRPr lang="ja-JP" altLang="en-US" dirty="0">
              <a:latin typeface="ＭＳ Ｐゴシック" panose="020B0600070205080204" pitchFamily="50" charset="-128"/>
              <a:ea typeface="ＭＳ Ｐゴシック" panose="020B0600070205080204" pitchFamily="50" charset="-128"/>
            </a:endParaRPr>
          </a:p>
        </p:txBody>
      </p:sp>
      <p:cxnSp>
        <p:nvCxnSpPr>
          <p:cNvPr id="36" name="直線コネクタ 35">
            <a:extLst>
              <a:ext uri="{FF2B5EF4-FFF2-40B4-BE49-F238E27FC236}">
                <a16:creationId xmlns:a16="http://schemas.microsoft.com/office/drawing/2014/main" id="{4926F6CE-48D6-4A18-89FD-0168ED5946B9}"/>
              </a:ext>
            </a:extLst>
          </p:cNvPr>
          <p:cNvCxnSpPr>
            <a:cxnSpLocks/>
          </p:cNvCxnSpPr>
          <p:nvPr/>
        </p:nvCxnSpPr>
        <p:spPr>
          <a:xfrm>
            <a:off x="3872654" y="4243132"/>
            <a:ext cx="2217722" cy="145779"/>
          </a:xfrm>
          <a:prstGeom prst="line">
            <a:avLst/>
          </a:prstGeom>
          <a:ln w="38100">
            <a:solidFill>
              <a:schemeClr val="accent2"/>
            </a:solidFill>
            <a:headEnd type="oval"/>
            <a:tailEnd type="none"/>
          </a:ln>
        </p:spPr>
        <p:style>
          <a:lnRef idx="3">
            <a:schemeClr val="accent2"/>
          </a:lnRef>
          <a:fillRef idx="0">
            <a:schemeClr val="accent2"/>
          </a:fillRef>
          <a:effectRef idx="2">
            <a:schemeClr val="accent2"/>
          </a:effectRef>
          <a:fontRef idx="minor">
            <a:schemeClr val="tx1"/>
          </a:fontRef>
        </p:style>
      </p:cxnSp>
      <p:sp>
        <p:nvSpPr>
          <p:cNvPr id="38" name="楕円 37">
            <a:extLst>
              <a:ext uri="{FF2B5EF4-FFF2-40B4-BE49-F238E27FC236}">
                <a16:creationId xmlns:a16="http://schemas.microsoft.com/office/drawing/2014/main" id="{A4AADF87-A01B-4BAB-80D2-8D8A9D931FDB}"/>
              </a:ext>
            </a:extLst>
          </p:cNvPr>
          <p:cNvSpPr/>
          <p:nvPr/>
        </p:nvSpPr>
        <p:spPr>
          <a:xfrm>
            <a:off x="3370596" y="3088798"/>
            <a:ext cx="581974" cy="1300113"/>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コンテンツ プレースホルダー 2">
            <a:extLst>
              <a:ext uri="{FF2B5EF4-FFF2-40B4-BE49-F238E27FC236}">
                <a16:creationId xmlns:a16="http://schemas.microsoft.com/office/drawing/2014/main" id="{21B21D7C-0535-F31A-66ED-6BFE74FDC8AF}"/>
              </a:ext>
            </a:extLst>
          </p:cNvPr>
          <p:cNvSpPr txBox="1">
            <a:spLocks/>
          </p:cNvSpPr>
          <p:nvPr/>
        </p:nvSpPr>
        <p:spPr>
          <a:xfrm>
            <a:off x="1593226" y="5155618"/>
            <a:ext cx="1152000" cy="288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solidFill>
                  <a:srgbClr val="FF0000"/>
                </a:solidFill>
                <a:latin typeface="ＭＳ Ｐゴシック" panose="020B0600070205080204" pitchFamily="50" charset="-128"/>
                <a:ea typeface="ＭＳ Ｐゴシック" panose="020B0600070205080204" pitchFamily="50" charset="-128"/>
              </a:rPr>
              <a:t>&lt;</a:t>
            </a:r>
            <a:r>
              <a:rPr lang="en-US" altLang="ja-JP" sz="1800" i="1" dirty="0">
                <a:solidFill>
                  <a:srgbClr val="FF0000"/>
                </a:solidFill>
                <a:latin typeface="ＭＳ Ｐゴシック" panose="020B0600070205080204" pitchFamily="50" charset="-128"/>
                <a:ea typeface="ＭＳ Ｐゴシック" panose="020B0600070205080204" pitchFamily="50" charset="-128"/>
              </a:rPr>
              <a:t>Q</a:t>
            </a:r>
            <a:r>
              <a:rPr lang="en-US" altLang="ja-JP" sz="1800" i="1" baseline="-25000" dirty="0">
                <a:solidFill>
                  <a:srgbClr val="FF0000"/>
                </a:solidFill>
                <a:latin typeface="ＭＳ Ｐゴシック" panose="020B0600070205080204" pitchFamily="50" charset="-128"/>
                <a:ea typeface="ＭＳ Ｐゴシック" panose="020B0600070205080204" pitchFamily="50" charset="-128"/>
              </a:rPr>
              <a:t>20 </a:t>
            </a:r>
            <a:r>
              <a:rPr lang="en-US" altLang="ja-JP" sz="1800" dirty="0">
                <a:solidFill>
                  <a:srgbClr val="FF0000"/>
                </a:solidFill>
                <a:latin typeface="ＭＳ Ｐゴシック" panose="020B0600070205080204" pitchFamily="50" charset="-128"/>
                <a:ea typeface="ＭＳ Ｐゴシック" panose="020B0600070205080204" pitchFamily="50" charset="-128"/>
              </a:rPr>
              <a:t>&gt;</a:t>
            </a:r>
          </a:p>
        </p:txBody>
      </p:sp>
      <p:sp>
        <p:nvSpPr>
          <p:cNvPr id="21" name="タイトル 1">
            <a:extLst>
              <a:ext uri="{FF2B5EF4-FFF2-40B4-BE49-F238E27FC236}">
                <a16:creationId xmlns:a16="http://schemas.microsoft.com/office/drawing/2014/main" id="{CDDFD085-07BD-482F-8043-19287C585394}"/>
              </a:ext>
            </a:extLst>
          </p:cNvPr>
          <p:cNvSpPr txBox="1">
            <a:spLocks/>
          </p:cNvSpPr>
          <p:nvPr/>
        </p:nvSpPr>
        <p:spPr>
          <a:xfrm>
            <a:off x="170451" y="125492"/>
            <a:ext cx="5672607" cy="127335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&lt;TKE&gt; and &lt;</a:t>
            </a:r>
            <a:r>
              <a:rPr lang="en-US" altLang="ja-JP" b="1" i="1" dirty="0">
                <a:solidFill>
                  <a:srgbClr val="0070C0"/>
                </a:solidFill>
                <a:latin typeface="ＭＳ Ｐゴシック" panose="020B0600070205080204" pitchFamily="50" charset="-128"/>
                <a:ea typeface="ＭＳ Ｐゴシック" panose="020B0600070205080204" pitchFamily="50" charset="-128"/>
              </a:rPr>
              <a:t>Q</a:t>
            </a:r>
            <a:r>
              <a:rPr lang="en-US" altLang="ja-JP" b="1" i="1" baseline="-25000" dirty="0">
                <a:solidFill>
                  <a:srgbClr val="0070C0"/>
                </a:solidFill>
                <a:latin typeface="ＭＳ Ｐゴシック" panose="020B0600070205080204" pitchFamily="50" charset="-128"/>
                <a:ea typeface="ＭＳ Ｐゴシック" panose="020B0600070205080204" pitchFamily="50" charset="-128"/>
              </a:rPr>
              <a:t>20 </a:t>
            </a:r>
            <a:r>
              <a:rPr lang="en-US" altLang="ja-JP" b="1" dirty="0">
                <a:solidFill>
                  <a:srgbClr val="0070C0"/>
                </a:solidFill>
                <a:latin typeface="ＭＳ Ｐゴシック" panose="020B0600070205080204" pitchFamily="50" charset="-128"/>
                <a:ea typeface="ＭＳ Ｐゴシック" panose="020B0600070205080204" pitchFamily="50" charset="-128"/>
              </a:rPr>
              <a:t>&gt;</a:t>
            </a:r>
            <a:r>
              <a:rPr lang="en-US" altLang="ja-JP" b="1" i="1" dirty="0">
                <a:solidFill>
                  <a:srgbClr val="0070C0"/>
                </a:solidFill>
                <a:latin typeface="ＭＳ Ｐゴシック" panose="020B0600070205080204" pitchFamily="50" charset="-128"/>
                <a:ea typeface="ＭＳ Ｐゴシック" panose="020B0600070205080204" pitchFamily="50" charset="-128"/>
              </a:rPr>
              <a:t> </a:t>
            </a:r>
            <a:r>
              <a:rPr lang="en-US" altLang="ja-JP" b="1" dirty="0">
                <a:solidFill>
                  <a:srgbClr val="0070C0"/>
                </a:solidFill>
                <a:latin typeface="ＭＳ Ｐゴシック" panose="020B0600070205080204" pitchFamily="50" charset="-128"/>
                <a:ea typeface="ＭＳ Ｐゴシック" panose="020B0600070205080204" pitchFamily="50" charset="-128"/>
              </a:rPr>
              <a:t>for U isotopes</a:t>
            </a:r>
            <a:endParaRPr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6A3B4E62-987B-47FC-BD17-D08567EB0EEB}"/>
              </a:ext>
            </a:extLst>
          </p:cNvPr>
          <p:cNvSpPr>
            <a:spLocks noGrp="1"/>
          </p:cNvSpPr>
          <p:nvPr>
            <p:ph type="sldNum" sz="quarter" idx="12"/>
          </p:nvPr>
        </p:nvSpPr>
        <p:spPr/>
        <p:txBody>
          <a:bodyPr/>
          <a:lstStyle/>
          <a:p>
            <a:fld id="{B060295B-DBF3-4925-A814-558BD383AA08}" type="slidenum">
              <a:rPr kumimoji="1" lang="ja-JP" altLang="en-US" smtClean="0"/>
              <a:t>28</a:t>
            </a:fld>
            <a:endParaRPr kumimoji="1" lang="ja-JP" altLang="en-US"/>
          </a:p>
        </p:txBody>
      </p:sp>
    </p:spTree>
    <p:extLst>
      <p:ext uri="{BB962C8B-B14F-4D97-AF65-F5344CB8AC3E}">
        <p14:creationId xmlns:p14="http://schemas.microsoft.com/office/powerpoint/2010/main" val="117127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barn(inVertical)">
                                      <p:cBhvr>
                                        <p:cTn id="1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14FCF0E-48D1-4422-BD92-EB9C34333A0B}"/>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F1791D7D-93AF-446A-B77E-B30E4C25B8E3}"/>
              </a:ext>
            </a:extLst>
          </p:cNvPr>
          <p:cNvPicPr>
            <a:picLocks noChangeAspect="1"/>
          </p:cNvPicPr>
          <p:nvPr/>
        </p:nvPicPr>
        <p:blipFill rotWithShape="1">
          <a:blip r:embed="rId2">
            <a:extLst>
              <a:ext uri="{28A0092B-C50C-407E-A947-70E740481C1C}">
                <a14:useLocalDpi xmlns:a14="http://schemas.microsoft.com/office/drawing/2010/main" val="0"/>
              </a:ext>
            </a:extLst>
          </a:blip>
          <a:srcRect l="3625" t="5433" r="6442" b="1442"/>
          <a:stretch/>
        </p:blipFill>
        <p:spPr>
          <a:xfrm>
            <a:off x="4657053" y="975581"/>
            <a:ext cx="3672000" cy="2850832"/>
          </a:xfrm>
          <a:prstGeom prst="rect">
            <a:avLst/>
          </a:prstGeom>
        </p:spPr>
      </p:pic>
      <p:pic>
        <p:nvPicPr>
          <p:cNvPr id="5" name="図 4">
            <a:extLst>
              <a:ext uri="{FF2B5EF4-FFF2-40B4-BE49-F238E27FC236}">
                <a16:creationId xmlns:a16="http://schemas.microsoft.com/office/drawing/2014/main" id="{92A1C8C9-4E2D-49D1-964B-FA75CB776C33}"/>
              </a:ext>
            </a:extLst>
          </p:cNvPr>
          <p:cNvPicPr>
            <a:picLocks noChangeAspect="1"/>
          </p:cNvPicPr>
          <p:nvPr/>
        </p:nvPicPr>
        <p:blipFill rotWithShape="1">
          <a:blip r:embed="rId3">
            <a:extLst>
              <a:ext uri="{28A0092B-C50C-407E-A947-70E740481C1C}">
                <a14:useLocalDpi xmlns:a14="http://schemas.microsoft.com/office/drawing/2010/main" val="0"/>
              </a:ext>
            </a:extLst>
          </a:blip>
          <a:srcRect l="4000" t="5200" r="6932" b="1037"/>
          <a:stretch/>
        </p:blipFill>
        <p:spPr>
          <a:xfrm>
            <a:off x="330265" y="3879850"/>
            <a:ext cx="3672000" cy="2898231"/>
          </a:xfrm>
          <a:prstGeom prst="rect">
            <a:avLst/>
          </a:prstGeom>
        </p:spPr>
      </p:pic>
      <p:pic>
        <p:nvPicPr>
          <p:cNvPr id="6" name="図 5">
            <a:extLst>
              <a:ext uri="{FF2B5EF4-FFF2-40B4-BE49-F238E27FC236}">
                <a16:creationId xmlns:a16="http://schemas.microsoft.com/office/drawing/2014/main" id="{1FB62812-5E00-4AA1-AB20-07E56637DD8B}"/>
              </a:ext>
            </a:extLst>
          </p:cNvPr>
          <p:cNvPicPr>
            <a:picLocks noChangeAspect="1"/>
          </p:cNvPicPr>
          <p:nvPr/>
        </p:nvPicPr>
        <p:blipFill rotWithShape="1">
          <a:blip r:embed="rId4">
            <a:extLst>
              <a:ext uri="{28A0092B-C50C-407E-A947-70E740481C1C}">
                <a14:useLocalDpi xmlns:a14="http://schemas.microsoft.com/office/drawing/2010/main" val="0"/>
              </a:ext>
            </a:extLst>
          </a:blip>
          <a:srcRect l="3966" t="5702" r="6104" b="1177"/>
          <a:stretch/>
        </p:blipFill>
        <p:spPr>
          <a:xfrm>
            <a:off x="330265" y="975581"/>
            <a:ext cx="3672000" cy="2850832"/>
          </a:xfrm>
          <a:prstGeom prst="rect">
            <a:avLst/>
          </a:prstGeom>
        </p:spPr>
      </p:pic>
      <p:grpSp>
        <p:nvGrpSpPr>
          <p:cNvPr id="7" name="グループ化 6">
            <a:extLst>
              <a:ext uri="{FF2B5EF4-FFF2-40B4-BE49-F238E27FC236}">
                <a16:creationId xmlns:a16="http://schemas.microsoft.com/office/drawing/2014/main" id="{60592377-9D7B-4711-88D2-840C7303DA96}"/>
              </a:ext>
            </a:extLst>
          </p:cNvPr>
          <p:cNvGrpSpPr/>
          <p:nvPr/>
        </p:nvGrpSpPr>
        <p:grpSpPr>
          <a:xfrm>
            <a:off x="4183626" y="3932781"/>
            <a:ext cx="4756203" cy="369332"/>
            <a:chOff x="4327559" y="4051315"/>
            <a:chExt cx="4756203" cy="369332"/>
          </a:xfrm>
        </p:grpSpPr>
        <p:sp>
          <p:nvSpPr>
            <p:cNvPr id="8" name="テキスト ボックス 7">
              <a:extLst>
                <a:ext uri="{FF2B5EF4-FFF2-40B4-BE49-F238E27FC236}">
                  <a16:creationId xmlns:a16="http://schemas.microsoft.com/office/drawing/2014/main" id="{CA4F6417-0EE2-4158-B5BD-3A3262D8D92A}"/>
                </a:ext>
              </a:extLst>
            </p:cNvPr>
            <p:cNvSpPr txBox="1"/>
            <p:nvPr/>
          </p:nvSpPr>
          <p:spPr>
            <a:xfrm>
              <a:off x="4327559" y="4055981"/>
              <a:ext cx="2160000" cy="360000"/>
            </a:xfrm>
            <a:prstGeom prst="rect">
              <a:avLst/>
            </a:prstGeom>
            <a:solidFill>
              <a:schemeClr val="accent2">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Standard mode</a:t>
              </a:r>
              <a:endParaRPr lang="ja-JP" altLang="en-US" sz="2000" dirty="0"/>
            </a:p>
          </p:txBody>
        </p:sp>
        <p:sp>
          <p:nvSpPr>
            <p:cNvPr id="9" name="テキスト ボックス 8">
              <a:extLst>
                <a:ext uri="{FF2B5EF4-FFF2-40B4-BE49-F238E27FC236}">
                  <a16:creationId xmlns:a16="http://schemas.microsoft.com/office/drawing/2014/main" id="{4A5A04DE-F937-4952-A0A6-4F2F376A0CBE}"/>
                </a:ext>
              </a:extLst>
            </p:cNvPr>
            <p:cNvSpPr txBox="1"/>
            <p:nvPr/>
          </p:nvSpPr>
          <p:spPr>
            <a:xfrm>
              <a:off x="6563762" y="4051315"/>
              <a:ext cx="2520000" cy="369332"/>
            </a:xfrm>
            <a:prstGeom prst="rect">
              <a:avLst/>
            </a:prstGeom>
            <a:noFill/>
          </p:spPr>
          <p:txBody>
            <a:bodyPr wrap="square">
              <a:spAutoFit/>
            </a:bodyPr>
            <a:lstStyle/>
            <a:p>
              <a:r>
                <a:rPr lang="en-US" altLang="ja-JP" dirty="0"/>
                <a:t>Asymmetric component</a:t>
              </a:r>
              <a:endParaRPr lang="ja-JP" altLang="en-US" dirty="0"/>
            </a:p>
          </p:txBody>
        </p:sp>
      </p:grpSp>
      <p:grpSp>
        <p:nvGrpSpPr>
          <p:cNvPr id="10" name="グループ化 9">
            <a:extLst>
              <a:ext uri="{FF2B5EF4-FFF2-40B4-BE49-F238E27FC236}">
                <a16:creationId xmlns:a16="http://schemas.microsoft.com/office/drawing/2014/main" id="{053DD0D2-D58F-4194-BA39-37196CF7A838}"/>
              </a:ext>
            </a:extLst>
          </p:cNvPr>
          <p:cNvGrpSpPr/>
          <p:nvPr/>
        </p:nvGrpSpPr>
        <p:grpSpPr>
          <a:xfrm>
            <a:off x="4183626" y="4427413"/>
            <a:ext cx="4960373" cy="404776"/>
            <a:chOff x="4327559" y="4592511"/>
            <a:chExt cx="4960373" cy="404776"/>
          </a:xfrm>
        </p:grpSpPr>
        <p:sp>
          <p:nvSpPr>
            <p:cNvPr id="11" name="テキスト ボックス 10">
              <a:extLst>
                <a:ext uri="{FF2B5EF4-FFF2-40B4-BE49-F238E27FC236}">
                  <a16:creationId xmlns:a16="http://schemas.microsoft.com/office/drawing/2014/main" id="{B0CF4414-510A-4C76-B470-99F7904B608F}"/>
                </a:ext>
              </a:extLst>
            </p:cNvPr>
            <p:cNvSpPr txBox="1"/>
            <p:nvPr/>
          </p:nvSpPr>
          <p:spPr>
            <a:xfrm>
              <a:off x="4327559" y="4597177"/>
              <a:ext cx="2160000" cy="400110"/>
            </a:xfrm>
            <a:prstGeom prst="rect">
              <a:avLst/>
            </a:prstGeom>
            <a:solidFill>
              <a:schemeClr val="accent6">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Superlong</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2" name="テキスト ボックス 11">
              <a:extLst>
                <a:ext uri="{FF2B5EF4-FFF2-40B4-BE49-F238E27FC236}">
                  <a16:creationId xmlns:a16="http://schemas.microsoft.com/office/drawing/2014/main" id="{898EA29F-2FD0-4728-AC2A-35F37146F311}"/>
                </a:ext>
              </a:extLst>
            </p:cNvPr>
            <p:cNvSpPr txBox="1"/>
            <p:nvPr/>
          </p:nvSpPr>
          <p:spPr>
            <a:xfrm>
              <a:off x="6563761" y="4592511"/>
              <a:ext cx="2724171"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small TKE</a:t>
              </a:r>
              <a:endParaRPr lang="ja-JP" altLang="en-US" dirty="0"/>
            </a:p>
          </p:txBody>
        </p:sp>
      </p:grpSp>
      <p:grpSp>
        <p:nvGrpSpPr>
          <p:cNvPr id="13" name="グループ化 12">
            <a:extLst>
              <a:ext uri="{FF2B5EF4-FFF2-40B4-BE49-F238E27FC236}">
                <a16:creationId xmlns:a16="http://schemas.microsoft.com/office/drawing/2014/main" id="{0A398552-E3C0-4F55-B1CB-5C358D748DCC}"/>
              </a:ext>
            </a:extLst>
          </p:cNvPr>
          <p:cNvGrpSpPr/>
          <p:nvPr/>
        </p:nvGrpSpPr>
        <p:grpSpPr>
          <a:xfrm>
            <a:off x="4183626" y="4922044"/>
            <a:ext cx="4892917" cy="404776"/>
            <a:chOff x="4327559" y="5133707"/>
            <a:chExt cx="4892917" cy="404776"/>
          </a:xfrm>
        </p:grpSpPr>
        <p:sp>
          <p:nvSpPr>
            <p:cNvPr id="14" name="テキスト ボックス 13">
              <a:extLst>
                <a:ext uri="{FF2B5EF4-FFF2-40B4-BE49-F238E27FC236}">
                  <a16:creationId xmlns:a16="http://schemas.microsoft.com/office/drawing/2014/main" id="{AAF71CA5-C596-4585-9CB1-C9B94A16ECEE}"/>
                </a:ext>
              </a:extLst>
            </p:cNvPr>
            <p:cNvSpPr txBox="1"/>
            <p:nvPr/>
          </p:nvSpPr>
          <p:spPr>
            <a:xfrm>
              <a:off x="4327559" y="5138373"/>
              <a:ext cx="2160000" cy="400110"/>
            </a:xfrm>
            <a:prstGeom prst="rect">
              <a:avLst/>
            </a:prstGeom>
            <a:solidFill>
              <a:schemeClr val="accent1">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Supershort</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5" name="テキスト ボックス 14">
              <a:extLst>
                <a:ext uri="{FF2B5EF4-FFF2-40B4-BE49-F238E27FC236}">
                  <a16:creationId xmlns:a16="http://schemas.microsoft.com/office/drawing/2014/main" id="{447C3C41-114A-4853-A1C9-AB2602B6BCED}"/>
                </a:ext>
              </a:extLst>
            </p:cNvPr>
            <p:cNvSpPr txBox="1"/>
            <p:nvPr/>
          </p:nvSpPr>
          <p:spPr>
            <a:xfrm>
              <a:off x="6563761" y="5133707"/>
              <a:ext cx="2656715"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large TKE</a:t>
              </a:r>
              <a:endParaRPr lang="ja-JP" altLang="en-US" dirty="0"/>
            </a:p>
          </p:txBody>
        </p:sp>
      </p:grpSp>
      <p:grpSp>
        <p:nvGrpSpPr>
          <p:cNvPr id="16" name="グループ化 15">
            <a:extLst>
              <a:ext uri="{FF2B5EF4-FFF2-40B4-BE49-F238E27FC236}">
                <a16:creationId xmlns:a16="http://schemas.microsoft.com/office/drawing/2014/main" id="{181168F6-2E1A-4354-840B-B241345EAE42}"/>
              </a:ext>
            </a:extLst>
          </p:cNvPr>
          <p:cNvGrpSpPr/>
          <p:nvPr/>
        </p:nvGrpSpPr>
        <p:grpSpPr>
          <a:xfrm>
            <a:off x="4183626" y="5336235"/>
            <a:ext cx="4892917" cy="923330"/>
            <a:chOff x="4327559" y="5674903"/>
            <a:chExt cx="4892917" cy="923330"/>
          </a:xfrm>
        </p:grpSpPr>
        <p:sp>
          <p:nvSpPr>
            <p:cNvPr id="17" name="テキスト ボックス 16">
              <a:extLst>
                <a:ext uri="{FF2B5EF4-FFF2-40B4-BE49-F238E27FC236}">
                  <a16:creationId xmlns:a16="http://schemas.microsoft.com/office/drawing/2014/main" id="{AF8D2434-0623-411D-B7A8-D22AAFDADBBA}"/>
                </a:ext>
              </a:extLst>
            </p:cNvPr>
            <p:cNvSpPr txBox="1"/>
            <p:nvPr/>
          </p:nvSpPr>
          <p:spPr>
            <a:xfrm>
              <a:off x="4327559" y="5956568"/>
              <a:ext cx="2160000" cy="360000"/>
            </a:xfrm>
            <a:prstGeom prst="rect">
              <a:avLst/>
            </a:prstGeom>
            <a:solidFill>
              <a:schemeClr val="accent4">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Short mode</a:t>
              </a:r>
            </a:p>
          </p:txBody>
        </p:sp>
        <p:sp>
          <p:nvSpPr>
            <p:cNvPr id="18" name="テキスト ボックス 17">
              <a:extLst>
                <a:ext uri="{FF2B5EF4-FFF2-40B4-BE49-F238E27FC236}">
                  <a16:creationId xmlns:a16="http://schemas.microsoft.com/office/drawing/2014/main" id="{10585DB1-4192-4B3E-89A0-4C93A98EF6D0}"/>
                </a:ext>
              </a:extLst>
            </p:cNvPr>
            <p:cNvSpPr txBox="1"/>
            <p:nvPr/>
          </p:nvSpPr>
          <p:spPr>
            <a:xfrm>
              <a:off x="6563762" y="5674903"/>
              <a:ext cx="2656714" cy="923330"/>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but TKE is equivalent with or slightly larger than that of ST</a:t>
              </a:r>
              <a:endParaRPr lang="ja-JP" altLang="en-US" dirty="0"/>
            </a:p>
          </p:txBody>
        </p:sp>
      </p:grpSp>
      <p:sp>
        <p:nvSpPr>
          <p:cNvPr id="19" name="正方形/長方形 18">
            <a:extLst>
              <a:ext uri="{FF2B5EF4-FFF2-40B4-BE49-F238E27FC236}">
                <a16:creationId xmlns:a16="http://schemas.microsoft.com/office/drawing/2014/main" id="{E2332F30-D014-49F5-A1EB-210495FF4CBD}"/>
              </a:ext>
            </a:extLst>
          </p:cNvPr>
          <p:cNvSpPr/>
          <p:nvPr/>
        </p:nvSpPr>
        <p:spPr>
          <a:xfrm>
            <a:off x="1105121" y="3826413"/>
            <a:ext cx="1562100" cy="11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タイトル 1">
            <a:extLst>
              <a:ext uri="{FF2B5EF4-FFF2-40B4-BE49-F238E27FC236}">
                <a16:creationId xmlns:a16="http://schemas.microsoft.com/office/drawing/2014/main" id="{419A4195-267C-49B6-B366-C393D497A18A}"/>
              </a:ext>
            </a:extLst>
          </p:cNvPr>
          <p:cNvSpPr txBox="1">
            <a:spLocks/>
          </p:cNvSpPr>
          <p:nvPr/>
        </p:nvSpPr>
        <p:spPr>
          <a:xfrm>
            <a:off x="109112" y="-17864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70C0"/>
                </a:solidFill>
              </a:rPr>
              <a:t>Mode decomposition</a:t>
            </a:r>
            <a:endParaRPr lang="ja-JP" altLang="en-US" b="1" dirty="0">
              <a:solidFill>
                <a:srgbClr val="0070C0"/>
              </a:solidFill>
            </a:endParaRPr>
          </a:p>
        </p:txBody>
      </p:sp>
      <p:sp>
        <p:nvSpPr>
          <p:cNvPr id="2" name="正方形/長方形 1">
            <a:extLst>
              <a:ext uri="{FF2B5EF4-FFF2-40B4-BE49-F238E27FC236}">
                <a16:creationId xmlns:a16="http://schemas.microsoft.com/office/drawing/2014/main" id="{C0329EAE-780A-43AC-89F7-27C2C43AD4A5}"/>
              </a:ext>
            </a:extLst>
          </p:cNvPr>
          <p:cNvSpPr/>
          <p:nvPr/>
        </p:nvSpPr>
        <p:spPr>
          <a:xfrm>
            <a:off x="1532744" y="843196"/>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FAD45D24-6BB7-4BE0-A2D1-E71743E2FBA1}"/>
              </a:ext>
            </a:extLst>
          </p:cNvPr>
          <p:cNvSpPr/>
          <p:nvPr/>
        </p:nvSpPr>
        <p:spPr>
          <a:xfrm>
            <a:off x="5968872" y="835744"/>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スライド番号プレースホルダー 21">
            <a:extLst>
              <a:ext uri="{FF2B5EF4-FFF2-40B4-BE49-F238E27FC236}">
                <a16:creationId xmlns:a16="http://schemas.microsoft.com/office/drawing/2014/main" id="{E9AC1EDB-E843-4698-8697-1DA7625742D5}"/>
              </a:ext>
            </a:extLst>
          </p:cNvPr>
          <p:cNvSpPr>
            <a:spLocks noGrp="1"/>
          </p:cNvSpPr>
          <p:nvPr>
            <p:ph type="sldNum" sz="quarter" idx="12"/>
          </p:nvPr>
        </p:nvSpPr>
        <p:spPr/>
        <p:txBody>
          <a:bodyPr/>
          <a:lstStyle/>
          <a:p>
            <a:fld id="{B060295B-DBF3-4925-A814-558BD383AA08}" type="slidenum">
              <a:rPr kumimoji="1" lang="ja-JP" altLang="en-US" smtClean="0"/>
              <a:t>29</a:t>
            </a:fld>
            <a:endParaRPr kumimoji="1" lang="ja-JP" altLang="en-US"/>
          </a:p>
        </p:txBody>
      </p:sp>
    </p:spTree>
    <p:extLst>
      <p:ext uri="{BB962C8B-B14F-4D97-AF65-F5344CB8AC3E}">
        <p14:creationId xmlns:p14="http://schemas.microsoft.com/office/powerpoint/2010/main" val="2294926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F73FD5-39D3-499C-9832-4B241E4DDC97}"/>
              </a:ext>
            </a:extLst>
          </p:cNvPr>
          <p:cNvSpPr>
            <a:spLocks noGrp="1"/>
          </p:cNvSpPr>
          <p:nvPr>
            <p:ph type="title"/>
          </p:nvPr>
        </p:nvSpPr>
        <p:spPr>
          <a:xfrm>
            <a:off x="163955" y="-114559"/>
            <a:ext cx="7886700" cy="1325563"/>
          </a:xfrm>
        </p:spPr>
        <p:txBody>
          <a:bodyPr/>
          <a:lstStyle/>
          <a:p>
            <a:r>
              <a:rPr lang="en-US" altLang="ja-JP" b="1" dirty="0">
                <a:solidFill>
                  <a:srgbClr val="0070C0"/>
                </a:solidFill>
              </a:rPr>
              <a:t>Background / Introduction</a:t>
            </a:r>
            <a:endParaRPr kumimoji="1" lang="ja-JP" altLang="en-US" b="1" dirty="0">
              <a:solidFill>
                <a:srgbClr val="0070C0"/>
              </a:solidFill>
            </a:endParaRPr>
          </a:p>
        </p:txBody>
      </p:sp>
      <p:sp>
        <p:nvSpPr>
          <p:cNvPr id="3" name="コンテンツ プレースホルダー 2">
            <a:extLst>
              <a:ext uri="{FF2B5EF4-FFF2-40B4-BE49-F238E27FC236}">
                <a16:creationId xmlns:a16="http://schemas.microsoft.com/office/drawing/2014/main" id="{1A8501BA-2ADD-4C97-AE8D-A391E4584801}"/>
              </a:ext>
            </a:extLst>
          </p:cNvPr>
          <p:cNvSpPr>
            <a:spLocks noGrp="1"/>
          </p:cNvSpPr>
          <p:nvPr>
            <p:ph idx="1"/>
          </p:nvPr>
        </p:nvSpPr>
        <p:spPr>
          <a:xfrm>
            <a:off x="261156" y="904474"/>
            <a:ext cx="8621687" cy="5999708"/>
          </a:xfrm>
        </p:spPr>
        <p:txBody>
          <a:bodyPr>
            <a:normAutofit fontScale="92500" lnSpcReduction="10000"/>
          </a:bodyPr>
          <a:lstStyle/>
          <a:p>
            <a:r>
              <a:rPr kumimoji="1" lang="en-US" altLang="ja-JP" dirty="0"/>
              <a:t>Nuclear fission is still a mysterious large-amplitude collective motion of nuclei for which better understanding of the fundamental mechanisms is strongly desired for energy applications and basic sciences such as fission recycling in r-process </a:t>
            </a:r>
          </a:p>
          <a:p>
            <a:r>
              <a:rPr lang="en-US" altLang="ja-JP" dirty="0"/>
              <a:t>The average total kinetic energy of fission fragments is one of the basic observables of nuclear fission </a:t>
            </a:r>
          </a:p>
          <a:p>
            <a:pPr lvl="1"/>
            <a:r>
              <a:rPr lang="en-US" altLang="ja-JP" dirty="0"/>
              <a:t>it consists of about 80 % of energy released by nuclear fission</a:t>
            </a:r>
          </a:p>
          <a:p>
            <a:pPr lvl="1"/>
            <a:r>
              <a:rPr lang="en-US" altLang="ja-JP" dirty="0"/>
              <a:t>TKE reflects nuclear configuration (or shape) at scission, therefore it gives an important indication on the fission mechanisms</a:t>
            </a:r>
          </a:p>
          <a:p>
            <a:pPr lvl="1"/>
            <a:r>
              <a:rPr lang="en-US" altLang="ja-JP" dirty="0">
                <a:solidFill>
                  <a:srgbClr val="FF0000"/>
                </a:solidFill>
              </a:rPr>
              <a:t>TXE</a:t>
            </a:r>
            <a:r>
              <a:rPr lang="en-US" altLang="ja-JP" dirty="0"/>
              <a:t> of fission fragments is given as </a:t>
            </a:r>
            <a:r>
              <a:rPr lang="en-US" altLang="ja-JP" dirty="0">
                <a:solidFill>
                  <a:srgbClr val="FF0000"/>
                </a:solidFill>
              </a:rPr>
              <a:t>Q + </a:t>
            </a:r>
            <a:r>
              <a:rPr lang="en-US" altLang="ja-JP" dirty="0" err="1">
                <a:solidFill>
                  <a:srgbClr val="FF0000"/>
                </a:solidFill>
              </a:rPr>
              <a:t>E</a:t>
            </a:r>
            <a:r>
              <a:rPr lang="en-US" altLang="ja-JP" baseline="-25000" dirty="0" err="1">
                <a:solidFill>
                  <a:srgbClr val="FF0000"/>
                </a:solidFill>
              </a:rPr>
              <a:t>cm</a:t>
            </a:r>
            <a:r>
              <a:rPr lang="en-US" altLang="ja-JP" dirty="0">
                <a:solidFill>
                  <a:srgbClr val="FF0000"/>
                </a:solidFill>
              </a:rPr>
              <a:t> - TKE</a:t>
            </a:r>
            <a:r>
              <a:rPr lang="en-US" altLang="ja-JP" dirty="0"/>
              <a:t>, which is the driving force for emission of prompt neutrons and gamma-rays, which determines criticality and the final inventory of radioactive nuclei in nuclear reactors and r-process </a:t>
            </a:r>
            <a:r>
              <a:rPr lang="en-US" altLang="ja-JP" dirty="0" err="1"/>
              <a:t>nucleosysthesis</a:t>
            </a:r>
            <a:r>
              <a:rPr lang="en-US" altLang="ja-JP" dirty="0"/>
              <a:t> </a:t>
            </a:r>
          </a:p>
          <a:p>
            <a:r>
              <a:rPr kumimoji="1" lang="en-US" altLang="ja-JP" dirty="0"/>
              <a:t>Dependences of &lt;TKE&gt; on excitation energy and neutron excess (or mass number ) are not well interpreted of interpreted in a way which is too naïve in the past</a:t>
            </a:r>
          </a:p>
          <a:p>
            <a:endParaRPr lang="en-US" altLang="ja-JP" dirty="0"/>
          </a:p>
          <a:p>
            <a:endParaRPr kumimoji="1" lang="en-US" altLang="ja-JP" dirty="0"/>
          </a:p>
          <a:p>
            <a:endParaRPr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1EEA08A5-B512-4272-ACEA-9D5277AF795D}"/>
              </a:ext>
            </a:extLst>
          </p:cNvPr>
          <p:cNvSpPr>
            <a:spLocks noGrp="1"/>
          </p:cNvSpPr>
          <p:nvPr>
            <p:ph type="sldNum" sz="quarter" idx="12"/>
          </p:nvPr>
        </p:nvSpPr>
        <p:spPr/>
        <p:txBody>
          <a:bodyPr/>
          <a:lstStyle/>
          <a:p>
            <a:fld id="{B060295B-DBF3-4925-A814-558BD383AA08}" type="slidenum">
              <a:rPr kumimoji="1" lang="ja-JP" altLang="en-US" smtClean="0"/>
              <a:t>3</a:t>
            </a:fld>
            <a:endParaRPr kumimoji="1" lang="ja-JP" altLang="en-US"/>
          </a:p>
        </p:txBody>
      </p:sp>
    </p:spTree>
    <p:extLst>
      <p:ext uri="{BB962C8B-B14F-4D97-AF65-F5344CB8AC3E}">
        <p14:creationId xmlns:p14="http://schemas.microsoft.com/office/powerpoint/2010/main" val="4060715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63474E5-8252-4831-A67C-71BE4B43DDD7}"/>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191C0F58-5660-4E23-AC21-3208CE8F6487}"/>
              </a:ext>
            </a:extLst>
          </p:cNvPr>
          <p:cNvPicPr>
            <a:picLocks noChangeAspect="1"/>
          </p:cNvPicPr>
          <p:nvPr/>
        </p:nvPicPr>
        <p:blipFill rotWithShape="1">
          <a:blip r:embed="rId2">
            <a:extLst>
              <a:ext uri="{28A0092B-C50C-407E-A947-70E740481C1C}">
                <a14:useLocalDpi xmlns:a14="http://schemas.microsoft.com/office/drawing/2010/main" val="0"/>
              </a:ext>
            </a:extLst>
          </a:blip>
          <a:srcRect l="3625" t="5433" r="6442" b="1442"/>
          <a:stretch/>
        </p:blipFill>
        <p:spPr>
          <a:xfrm>
            <a:off x="4657053" y="975581"/>
            <a:ext cx="3672000" cy="2850832"/>
          </a:xfrm>
          <a:prstGeom prst="rect">
            <a:avLst/>
          </a:prstGeom>
        </p:spPr>
      </p:pic>
      <p:pic>
        <p:nvPicPr>
          <p:cNvPr id="5" name="図 4">
            <a:extLst>
              <a:ext uri="{FF2B5EF4-FFF2-40B4-BE49-F238E27FC236}">
                <a16:creationId xmlns:a16="http://schemas.microsoft.com/office/drawing/2014/main" id="{28B8D1A6-62BD-4CC1-A94C-5A12378E0527}"/>
              </a:ext>
            </a:extLst>
          </p:cNvPr>
          <p:cNvPicPr>
            <a:picLocks noChangeAspect="1"/>
          </p:cNvPicPr>
          <p:nvPr/>
        </p:nvPicPr>
        <p:blipFill rotWithShape="1">
          <a:blip r:embed="rId3">
            <a:extLst>
              <a:ext uri="{28A0092B-C50C-407E-A947-70E740481C1C}">
                <a14:useLocalDpi xmlns:a14="http://schemas.microsoft.com/office/drawing/2010/main" val="0"/>
              </a:ext>
            </a:extLst>
          </a:blip>
          <a:srcRect l="4000" t="3282" r="6932" b="1037"/>
          <a:stretch/>
        </p:blipFill>
        <p:spPr>
          <a:xfrm>
            <a:off x="330265" y="3820573"/>
            <a:ext cx="3672000" cy="2957508"/>
          </a:xfrm>
          <a:prstGeom prst="rect">
            <a:avLst/>
          </a:prstGeom>
        </p:spPr>
      </p:pic>
      <p:pic>
        <p:nvPicPr>
          <p:cNvPr id="6" name="図 5">
            <a:extLst>
              <a:ext uri="{FF2B5EF4-FFF2-40B4-BE49-F238E27FC236}">
                <a16:creationId xmlns:a16="http://schemas.microsoft.com/office/drawing/2014/main" id="{44F55789-2870-4ACD-88DB-83DEF43DDE6B}"/>
              </a:ext>
            </a:extLst>
          </p:cNvPr>
          <p:cNvPicPr>
            <a:picLocks noChangeAspect="1"/>
          </p:cNvPicPr>
          <p:nvPr/>
        </p:nvPicPr>
        <p:blipFill rotWithShape="1">
          <a:blip r:embed="rId4">
            <a:extLst>
              <a:ext uri="{28A0092B-C50C-407E-A947-70E740481C1C}">
                <a14:useLocalDpi xmlns:a14="http://schemas.microsoft.com/office/drawing/2010/main" val="0"/>
              </a:ext>
            </a:extLst>
          </a:blip>
          <a:srcRect l="3966" t="5702" r="6104" b="1177"/>
          <a:stretch/>
        </p:blipFill>
        <p:spPr>
          <a:xfrm>
            <a:off x="330265" y="975581"/>
            <a:ext cx="3672000" cy="2850832"/>
          </a:xfrm>
          <a:prstGeom prst="rect">
            <a:avLst/>
          </a:prstGeom>
        </p:spPr>
      </p:pic>
      <p:cxnSp>
        <p:nvCxnSpPr>
          <p:cNvPr id="7" name="直線コネクタ 6">
            <a:extLst>
              <a:ext uri="{FF2B5EF4-FFF2-40B4-BE49-F238E27FC236}">
                <a16:creationId xmlns:a16="http://schemas.microsoft.com/office/drawing/2014/main" id="{4A669051-FBC8-453E-9D35-BB6EB131C551}"/>
              </a:ext>
            </a:extLst>
          </p:cNvPr>
          <p:cNvCxnSpPr>
            <a:cxnSpLocks/>
          </p:cNvCxnSpPr>
          <p:nvPr/>
        </p:nvCxnSpPr>
        <p:spPr>
          <a:xfrm>
            <a:off x="2048015" y="1947387"/>
            <a:ext cx="3260397" cy="1995901"/>
          </a:xfrm>
          <a:prstGeom prst="line">
            <a:avLst/>
          </a:prstGeom>
          <a:ln w="63500">
            <a:headEnd type="triangle"/>
          </a:ln>
        </p:spPr>
        <p:style>
          <a:lnRef idx="3">
            <a:schemeClr val="accent2"/>
          </a:lnRef>
          <a:fillRef idx="0">
            <a:schemeClr val="accent2"/>
          </a:fillRef>
          <a:effectRef idx="2">
            <a:schemeClr val="accent2"/>
          </a:effectRef>
          <a:fontRef idx="minor">
            <a:schemeClr val="tx1"/>
          </a:fontRef>
        </p:style>
      </p:cxnSp>
      <p:cxnSp>
        <p:nvCxnSpPr>
          <p:cNvPr id="8" name="直線コネクタ 7">
            <a:extLst>
              <a:ext uri="{FF2B5EF4-FFF2-40B4-BE49-F238E27FC236}">
                <a16:creationId xmlns:a16="http://schemas.microsoft.com/office/drawing/2014/main" id="{95097E3F-F819-47FC-8537-C3483AD92873}"/>
              </a:ext>
            </a:extLst>
          </p:cNvPr>
          <p:cNvCxnSpPr>
            <a:cxnSpLocks/>
          </p:cNvCxnSpPr>
          <p:nvPr/>
        </p:nvCxnSpPr>
        <p:spPr>
          <a:xfrm flipH="1">
            <a:off x="5319890" y="2069432"/>
            <a:ext cx="561416" cy="1871522"/>
          </a:xfrm>
          <a:prstGeom prst="line">
            <a:avLst/>
          </a:prstGeom>
          <a:ln w="63500">
            <a:headEnd type="triangle"/>
          </a:ln>
        </p:spPr>
        <p:style>
          <a:lnRef idx="3">
            <a:schemeClr val="accent2"/>
          </a:lnRef>
          <a:fillRef idx="0">
            <a:schemeClr val="accent2"/>
          </a:fillRef>
          <a:effectRef idx="2">
            <a:schemeClr val="accent2"/>
          </a:effectRef>
          <a:fontRef idx="minor">
            <a:schemeClr val="tx1"/>
          </a:fontRef>
        </p:style>
      </p:cxnSp>
      <p:cxnSp>
        <p:nvCxnSpPr>
          <p:cNvPr id="9" name="直線コネクタ 8">
            <a:extLst>
              <a:ext uri="{FF2B5EF4-FFF2-40B4-BE49-F238E27FC236}">
                <a16:creationId xmlns:a16="http://schemas.microsoft.com/office/drawing/2014/main" id="{493D9E52-6F8B-4399-81E1-FE94FF9D8975}"/>
              </a:ext>
            </a:extLst>
          </p:cNvPr>
          <p:cNvCxnSpPr>
            <a:cxnSpLocks/>
          </p:cNvCxnSpPr>
          <p:nvPr/>
        </p:nvCxnSpPr>
        <p:spPr>
          <a:xfrm>
            <a:off x="1393863" y="1947387"/>
            <a:ext cx="3941909" cy="1995900"/>
          </a:xfrm>
          <a:prstGeom prst="line">
            <a:avLst/>
          </a:prstGeom>
          <a:ln w="63500">
            <a:headEnd type="triangle"/>
          </a:ln>
        </p:spPr>
        <p:style>
          <a:lnRef idx="3">
            <a:schemeClr val="accent2"/>
          </a:lnRef>
          <a:fillRef idx="0">
            <a:schemeClr val="accent2"/>
          </a:fillRef>
          <a:effectRef idx="2">
            <a:schemeClr val="accent2"/>
          </a:effectRef>
          <a:fontRef idx="minor">
            <a:schemeClr val="tx1"/>
          </a:fontRef>
        </p:style>
      </p:cxnSp>
      <p:cxnSp>
        <p:nvCxnSpPr>
          <p:cNvPr id="10" name="直線コネクタ 9">
            <a:extLst>
              <a:ext uri="{FF2B5EF4-FFF2-40B4-BE49-F238E27FC236}">
                <a16:creationId xmlns:a16="http://schemas.microsoft.com/office/drawing/2014/main" id="{E89D4A0C-3A52-478D-8E26-E85AF309A5C6}"/>
              </a:ext>
            </a:extLst>
          </p:cNvPr>
          <p:cNvCxnSpPr>
            <a:cxnSpLocks/>
          </p:cNvCxnSpPr>
          <p:nvPr/>
        </p:nvCxnSpPr>
        <p:spPr>
          <a:xfrm flipH="1">
            <a:off x="5335558" y="2069432"/>
            <a:ext cx="1091497" cy="1865566"/>
          </a:xfrm>
          <a:prstGeom prst="line">
            <a:avLst/>
          </a:prstGeom>
          <a:ln w="63500">
            <a:headEnd type="triangle"/>
          </a:ln>
        </p:spPr>
        <p:style>
          <a:lnRef idx="3">
            <a:schemeClr val="accent2"/>
          </a:lnRef>
          <a:fillRef idx="0">
            <a:schemeClr val="accent2"/>
          </a:fillRef>
          <a:effectRef idx="2">
            <a:schemeClr val="accent2"/>
          </a:effectRef>
          <a:fontRef idx="minor">
            <a:schemeClr val="tx1"/>
          </a:fontRef>
        </p:style>
      </p:cxnSp>
      <p:cxnSp>
        <p:nvCxnSpPr>
          <p:cNvPr id="11" name="直線コネクタ 10">
            <a:extLst>
              <a:ext uri="{FF2B5EF4-FFF2-40B4-BE49-F238E27FC236}">
                <a16:creationId xmlns:a16="http://schemas.microsoft.com/office/drawing/2014/main" id="{9DE3A3CF-C605-4FAC-BF27-54CA50AAECEB}"/>
              </a:ext>
            </a:extLst>
          </p:cNvPr>
          <p:cNvCxnSpPr>
            <a:cxnSpLocks/>
          </p:cNvCxnSpPr>
          <p:nvPr/>
        </p:nvCxnSpPr>
        <p:spPr>
          <a:xfrm flipV="1">
            <a:off x="2420447" y="4167391"/>
            <a:ext cx="1763180" cy="1092178"/>
          </a:xfrm>
          <a:prstGeom prst="line">
            <a:avLst/>
          </a:prstGeom>
          <a:ln w="63500">
            <a:solidFill>
              <a:schemeClr val="accent2"/>
            </a:solidFill>
            <a:headEnd type="triangle"/>
          </a:ln>
        </p:spPr>
        <p:style>
          <a:lnRef idx="3">
            <a:schemeClr val="accent2"/>
          </a:lnRef>
          <a:fillRef idx="0">
            <a:schemeClr val="accent2"/>
          </a:fillRef>
          <a:effectRef idx="2">
            <a:schemeClr val="accent2"/>
          </a:effectRef>
          <a:fontRef idx="minor">
            <a:schemeClr val="tx1"/>
          </a:fontRef>
        </p:style>
      </p:cxnSp>
      <p:cxnSp>
        <p:nvCxnSpPr>
          <p:cNvPr id="12" name="直線コネクタ 11">
            <a:extLst>
              <a:ext uri="{FF2B5EF4-FFF2-40B4-BE49-F238E27FC236}">
                <a16:creationId xmlns:a16="http://schemas.microsoft.com/office/drawing/2014/main" id="{08D7B124-C430-4258-9D44-F43306568DD4}"/>
              </a:ext>
            </a:extLst>
          </p:cNvPr>
          <p:cNvCxnSpPr>
            <a:cxnSpLocks/>
          </p:cNvCxnSpPr>
          <p:nvPr/>
        </p:nvCxnSpPr>
        <p:spPr>
          <a:xfrm flipV="1">
            <a:off x="1500756" y="4164922"/>
            <a:ext cx="2693140" cy="1014920"/>
          </a:xfrm>
          <a:prstGeom prst="line">
            <a:avLst/>
          </a:prstGeom>
          <a:ln w="63500">
            <a:solidFill>
              <a:schemeClr val="accent2"/>
            </a:solidFill>
            <a:headEnd type="triangle"/>
          </a:ln>
        </p:spPr>
        <p:style>
          <a:lnRef idx="3">
            <a:schemeClr val="accent2"/>
          </a:lnRef>
          <a:fillRef idx="0">
            <a:schemeClr val="accent2"/>
          </a:fillRef>
          <a:effectRef idx="2">
            <a:schemeClr val="accent2"/>
          </a:effectRef>
          <a:fontRef idx="minor">
            <a:schemeClr val="tx1"/>
          </a:fontRef>
        </p:style>
      </p:cxnSp>
      <p:sp>
        <p:nvSpPr>
          <p:cNvPr id="13" name="正方形/長方形 12">
            <a:extLst>
              <a:ext uri="{FF2B5EF4-FFF2-40B4-BE49-F238E27FC236}">
                <a16:creationId xmlns:a16="http://schemas.microsoft.com/office/drawing/2014/main" id="{194579E0-95BF-4A43-B605-AFFB94C50D62}"/>
              </a:ext>
            </a:extLst>
          </p:cNvPr>
          <p:cNvSpPr/>
          <p:nvPr/>
        </p:nvSpPr>
        <p:spPr>
          <a:xfrm>
            <a:off x="1105121" y="3826413"/>
            <a:ext cx="1562100" cy="11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a:extLst>
              <a:ext uri="{FF2B5EF4-FFF2-40B4-BE49-F238E27FC236}">
                <a16:creationId xmlns:a16="http://schemas.microsoft.com/office/drawing/2014/main" id="{BDDD209C-CFBF-4E02-8069-818CCC4C63E2}"/>
              </a:ext>
            </a:extLst>
          </p:cNvPr>
          <p:cNvGrpSpPr/>
          <p:nvPr/>
        </p:nvGrpSpPr>
        <p:grpSpPr>
          <a:xfrm>
            <a:off x="4183626" y="3932781"/>
            <a:ext cx="4756203" cy="369332"/>
            <a:chOff x="4327559" y="4051315"/>
            <a:chExt cx="4756203" cy="369332"/>
          </a:xfrm>
        </p:grpSpPr>
        <p:sp>
          <p:nvSpPr>
            <p:cNvPr id="15" name="テキスト ボックス 14">
              <a:extLst>
                <a:ext uri="{FF2B5EF4-FFF2-40B4-BE49-F238E27FC236}">
                  <a16:creationId xmlns:a16="http://schemas.microsoft.com/office/drawing/2014/main" id="{C1016B3F-370D-4B7D-B705-F23290C336A8}"/>
                </a:ext>
              </a:extLst>
            </p:cNvPr>
            <p:cNvSpPr txBox="1"/>
            <p:nvPr/>
          </p:nvSpPr>
          <p:spPr>
            <a:xfrm>
              <a:off x="4327559" y="4055981"/>
              <a:ext cx="2160000" cy="360000"/>
            </a:xfrm>
            <a:prstGeom prst="rect">
              <a:avLst/>
            </a:prstGeom>
            <a:solidFill>
              <a:schemeClr val="accent2">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Standard mode</a:t>
              </a:r>
              <a:endParaRPr lang="ja-JP" altLang="en-US" sz="2000" dirty="0"/>
            </a:p>
          </p:txBody>
        </p:sp>
        <p:sp>
          <p:nvSpPr>
            <p:cNvPr id="16" name="テキスト ボックス 15">
              <a:extLst>
                <a:ext uri="{FF2B5EF4-FFF2-40B4-BE49-F238E27FC236}">
                  <a16:creationId xmlns:a16="http://schemas.microsoft.com/office/drawing/2014/main" id="{838CB162-7E66-4813-A933-F9A19E704EE2}"/>
                </a:ext>
              </a:extLst>
            </p:cNvPr>
            <p:cNvSpPr txBox="1"/>
            <p:nvPr/>
          </p:nvSpPr>
          <p:spPr>
            <a:xfrm>
              <a:off x="6563762" y="4051315"/>
              <a:ext cx="2520000" cy="369332"/>
            </a:xfrm>
            <a:prstGeom prst="rect">
              <a:avLst/>
            </a:prstGeom>
            <a:noFill/>
          </p:spPr>
          <p:txBody>
            <a:bodyPr wrap="square">
              <a:spAutoFit/>
            </a:bodyPr>
            <a:lstStyle/>
            <a:p>
              <a:r>
                <a:rPr lang="en-US" altLang="ja-JP" dirty="0"/>
                <a:t>Asymmetric component</a:t>
              </a:r>
              <a:endParaRPr lang="ja-JP" altLang="en-US" dirty="0"/>
            </a:p>
          </p:txBody>
        </p:sp>
      </p:grpSp>
      <p:grpSp>
        <p:nvGrpSpPr>
          <p:cNvPr id="17" name="グループ化 16">
            <a:extLst>
              <a:ext uri="{FF2B5EF4-FFF2-40B4-BE49-F238E27FC236}">
                <a16:creationId xmlns:a16="http://schemas.microsoft.com/office/drawing/2014/main" id="{80333015-7BC6-4C62-B86E-BC1F49E51C7C}"/>
              </a:ext>
            </a:extLst>
          </p:cNvPr>
          <p:cNvGrpSpPr/>
          <p:nvPr/>
        </p:nvGrpSpPr>
        <p:grpSpPr>
          <a:xfrm>
            <a:off x="4183626" y="4427413"/>
            <a:ext cx="4960373" cy="404776"/>
            <a:chOff x="4327559" y="4592511"/>
            <a:chExt cx="4960373" cy="404776"/>
          </a:xfrm>
        </p:grpSpPr>
        <p:sp>
          <p:nvSpPr>
            <p:cNvPr id="18" name="テキスト ボックス 17">
              <a:extLst>
                <a:ext uri="{FF2B5EF4-FFF2-40B4-BE49-F238E27FC236}">
                  <a16:creationId xmlns:a16="http://schemas.microsoft.com/office/drawing/2014/main" id="{78DBB061-C64D-4B45-B17D-E2D2100D5BDA}"/>
                </a:ext>
              </a:extLst>
            </p:cNvPr>
            <p:cNvSpPr txBox="1"/>
            <p:nvPr/>
          </p:nvSpPr>
          <p:spPr>
            <a:xfrm>
              <a:off x="4327559" y="4597177"/>
              <a:ext cx="2160000" cy="400110"/>
            </a:xfrm>
            <a:prstGeom prst="rect">
              <a:avLst/>
            </a:prstGeom>
            <a:solidFill>
              <a:schemeClr val="accent6">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Superlong</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9" name="テキスト ボックス 18">
              <a:extLst>
                <a:ext uri="{FF2B5EF4-FFF2-40B4-BE49-F238E27FC236}">
                  <a16:creationId xmlns:a16="http://schemas.microsoft.com/office/drawing/2014/main" id="{06489C1E-6F3C-4A21-8B47-7740185397C8}"/>
                </a:ext>
              </a:extLst>
            </p:cNvPr>
            <p:cNvSpPr txBox="1"/>
            <p:nvPr/>
          </p:nvSpPr>
          <p:spPr>
            <a:xfrm>
              <a:off x="6563761" y="4592511"/>
              <a:ext cx="2724171"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small TKE</a:t>
              </a:r>
              <a:endParaRPr lang="ja-JP" altLang="en-US" dirty="0"/>
            </a:p>
          </p:txBody>
        </p:sp>
      </p:grpSp>
      <p:grpSp>
        <p:nvGrpSpPr>
          <p:cNvPr id="20" name="グループ化 19">
            <a:extLst>
              <a:ext uri="{FF2B5EF4-FFF2-40B4-BE49-F238E27FC236}">
                <a16:creationId xmlns:a16="http://schemas.microsoft.com/office/drawing/2014/main" id="{A77187F1-5FB0-47CD-8C5A-CD41B74844FF}"/>
              </a:ext>
            </a:extLst>
          </p:cNvPr>
          <p:cNvGrpSpPr/>
          <p:nvPr/>
        </p:nvGrpSpPr>
        <p:grpSpPr>
          <a:xfrm>
            <a:off x="4183626" y="4922044"/>
            <a:ext cx="4892917" cy="404776"/>
            <a:chOff x="4327559" y="5133707"/>
            <a:chExt cx="4892917" cy="404776"/>
          </a:xfrm>
        </p:grpSpPr>
        <p:sp>
          <p:nvSpPr>
            <p:cNvPr id="21" name="テキスト ボックス 20">
              <a:extLst>
                <a:ext uri="{FF2B5EF4-FFF2-40B4-BE49-F238E27FC236}">
                  <a16:creationId xmlns:a16="http://schemas.microsoft.com/office/drawing/2014/main" id="{7F7F4757-538E-47A0-9EB0-6BE7DA1298E4}"/>
                </a:ext>
              </a:extLst>
            </p:cNvPr>
            <p:cNvSpPr txBox="1"/>
            <p:nvPr/>
          </p:nvSpPr>
          <p:spPr>
            <a:xfrm>
              <a:off x="4327559" y="5138373"/>
              <a:ext cx="2160000" cy="400110"/>
            </a:xfrm>
            <a:prstGeom prst="rect">
              <a:avLst/>
            </a:prstGeom>
            <a:solidFill>
              <a:schemeClr val="accent1">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Supershort</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22" name="テキスト ボックス 21">
              <a:extLst>
                <a:ext uri="{FF2B5EF4-FFF2-40B4-BE49-F238E27FC236}">
                  <a16:creationId xmlns:a16="http://schemas.microsoft.com/office/drawing/2014/main" id="{42AE3247-7E4A-4D4C-87C7-678A73DC9509}"/>
                </a:ext>
              </a:extLst>
            </p:cNvPr>
            <p:cNvSpPr txBox="1"/>
            <p:nvPr/>
          </p:nvSpPr>
          <p:spPr>
            <a:xfrm>
              <a:off x="6563761" y="5133707"/>
              <a:ext cx="2656715"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large TKE</a:t>
              </a:r>
              <a:endParaRPr lang="ja-JP" altLang="en-US" dirty="0"/>
            </a:p>
          </p:txBody>
        </p:sp>
      </p:grpSp>
      <p:grpSp>
        <p:nvGrpSpPr>
          <p:cNvPr id="23" name="グループ化 22">
            <a:extLst>
              <a:ext uri="{FF2B5EF4-FFF2-40B4-BE49-F238E27FC236}">
                <a16:creationId xmlns:a16="http://schemas.microsoft.com/office/drawing/2014/main" id="{773ADEF5-CB95-4142-8B7A-B8B6F812E098}"/>
              </a:ext>
            </a:extLst>
          </p:cNvPr>
          <p:cNvGrpSpPr/>
          <p:nvPr/>
        </p:nvGrpSpPr>
        <p:grpSpPr>
          <a:xfrm>
            <a:off x="4183626" y="5336235"/>
            <a:ext cx="4892917" cy="923330"/>
            <a:chOff x="4327559" y="5674903"/>
            <a:chExt cx="4892917" cy="923330"/>
          </a:xfrm>
        </p:grpSpPr>
        <p:sp>
          <p:nvSpPr>
            <p:cNvPr id="24" name="テキスト ボックス 23">
              <a:extLst>
                <a:ext uri="{FF2B5EF4-FFF2-40B4-BE49-F238E27FC236}">
                  <a16:creationId xmlns:a16="http://schemas.microsoft.com/office/drawing/2014/main" id="{E10D2AC1-4A2E-4094-B520-649D6146B20F}"/>
                </a:ext>
              </a:extLst>
            </p:cNvPr>
            <p:cNvSpPr txBox="1"/>
            <p:nvPr/>
          </p:nvSpPr>
          <p:spPr>
            <a:xfrm>
              <a:off x="4327559" y="5956568"/>
              <a:ext cx="2160000" cy="360000"/>
            </a:xfrm>
            <a:prstGeom prst="rect">
              <a:avLst/>
            </a:prstGeom>
            <a:solidFill>
              <a:schemeClr val="accent4">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Short mode</a:t>
              </a:r>
            </a:p>
          </p:txBody>
        </p:sp>
        <p:sp>
          <p:nvSpPr>
            <p:cNvPr id="25" name="テキスト ボックス 24">
              <a:extLst>
                <a:ext uri="{FF2B5EF4-FFF2-40B4-BE49-F238E27FC236}">
                  <a16:creationId xmlns:a16="http://schemas.microsoft.com/office/drawing/2014/main" id="{A29A7460-C5FB-4170-82B5-85B8CB4E4520}"/>
                </a:ext>
              </a:extLst>
            </p:cNvPr>
            <p:cNvSpPr txBox="1"/>
            <p:nvPr/>
          </p:nvSpPr>
          <p:spPr>
            <a:xfrm>
              <a:off x="6563762" y="5674903"/>
              <a:ext cx="2656714" cy="923330"/>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but TKE is equivalent with or slightly larger than that of ST</a:t>
              </a:r>
              <a:endParaRPr lang="ja-JP" altLang="en-US" dirty="0"/>
            </a:p>
          </p:txBody>
        </p:sp>
      </p:grpSp>
      <p:sp>
        <p:nvSpPr>
          <p:cNvPr id="26" name="タイトル 1">
            <a:extLst>
              <a:ext uri="{FF2B5EF4-FFF2-40B4-BE49-F238E27FC236}">
                <a16:creationId xmlns:a16="http://schemas.microsoft.com/office/drawing/2014/main" id="{97A55EFB-5B0F-4B36-B7B2-7EA2C2282096}"/>
              </a:ext>
            </a:extLst>
          </p:cNvPr>
          <p:cNvSpPr txBox="1">
            <a:spLocks/>
          </p:cNvSpPr>
          <p:nvPr/>
        </p:nvSpPr>
        <p:spPr>
          <a:xfrm>
            <a:off x="109112" y="-17864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70C0"/>
                </a:solidFill>
              </a:rPr>
              <a:t>Mode decomposition : ST mode</a:t>
            </a:r>
            <a:endParaRPr lang="ja-JP" altLang="en-US" b="1" dirty="0">
              <a:solidFill>
                <a:srgbClr val="0070C0"/>
              </a:solidFill>
            </a:endParaRPr>
          </a:p>
        </p:txBody>
      </p:sp>
      <p:sp>
        <p:nvSpPr>
          <p:cNvPr id="27" name="正方形/長方形 26">
            <a:extLst>
              <a:ext uri="{FF2B5EF4-FFF2-40B4-BE49-F238E27FC236}">
                <a16:creationId xmlns:a16="http://schemas.microsoft.com/office/drawing/2014/main" id="{2D634DD1-DB81-48A1-8A5C-9D6ADDA8A737}"/>
              </a:ext>
            </a:extLst>
          </p:cNvPr>
          <p:cNvSpPr/>
          <p:nvPr/>
        </p:nvSpPr>
        <p:spPr>
          <a:xfrm>
            <a:off x="1532744" y="843196"/>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CEF9C530-0B8A-43F8-82E6-869A1F943653}"/>
              </a:ext>
            </a:extLst>
          </p:cNvPr>
          <p:cNvSpPr/>
          <p:nvPr/>
        </p:nvSpPr>
        <p:spPr>
          <a:xfrm>
            <a:off x="5968872" y="835744"/>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CA695E02-20FF-4A2F-9F13-A223E73028F9}"/>
              </a:ext>
            </a:extLst>
          </p:cNvPr>
          <p:cNvSpPr>
            <a:spLocks noGrp="1"/>
          </p:cNvSpPr>
          <p:nvPr>
            <p:ph type="sldNum" sz="quarter" idx="12"/>
          </p:nvPr>
        </p:nvSpPr>
        <p:spPr/>
        <p:txBody>
          <a:bodyPr/>
          <a:lstStyle/>
          <a:p>
            <a:fld id="{B060295B-DBF3-4925-A814-558BD383AA08}" type="slidenum">
              <a:rPr kumimoji="1" lang="ja-JP" altLang="en-US" smtClean="0"/>
              <a:t>30</a:t>
            </a:fld>
            <a:endParaRPr kumimoji="1" lang="ja-JP" altLang="en-US"/>
          </a:p>
        </p:txBody>
      </p:sp>
    </p:spTree>
    <p:extLst>
      <p:ext uri="{BB962C8B-B14F-4D97-AF65-F5344CB8AC3E}">
        <p14:creationId xmlns:p14="http://schemas.microsoft.com/office/powerpoint/2010/main" val="1194311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A101E04-FB0B-4779-B57B-988396689676}"/>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2210C5D8-621C-455B-9D63-18277AD26F20}"/>
              </a:ext>
            </a:extLst>
          </p:cNvPr>
          <p:cNvPicPr>
            <a:picLocks noChangeAspect="1"/>
          </p:cNvPicPr>
          <p:nvPr/>
        </p:nvPicPr>
        <p:blipFill rotWithShape="1">
          <a:blip r:embed="rId2">
            <a:extLst>
              <a:ext uri="{28A0092B-C50C-407E-A947-70E740481C1C}">
                <a14:useLocalDpi xmlns:a14="http://schemas.microsoft.com/office/drawing/2010/main" val="0"/>
              </a:ext>
            </a:extLst>
          </a:blip>
          <a:srcRect l="3625" t="5433" r="6442" b="1442"/>
          <a:stretch/>
        </p:blipFill>
        <p:spPr>
          <a:xfrm>
            <a:off x="4657053" y="975581"/>
            <a:ext cx="3672000" cy="2850832"/>
          </a:xfrm>
          <a:prstGeom prst="rect">
            <a:avLst/>
          </a:prstGeom>
        </p:spPr>
      </p:pic>
      <p:pic>
        <p:nvPicPr>
          <p:cNvPr id="5" name="図 4">
            <a:extLst>
              <a:ext uri="{FF2B5EF4-FFF2-40B4-BE49-F238E27FC236}">
                <a16:creationId xmlns:a16="http://schemas.microsoft.com/office/drawing/2014/main" id="{9EA448E6-3E29-4ADD-9952-2699E5BEF766}"/>
              </a:ext>
            </a:extLst>
          </p:cNvPr>
          <p:cNvPicPr>
            <a:picLocks noChangeAspect="1"/>
          </p:cNvPicPr>
          <p:nvPr/>
        </p:nvPicPr>
        <p:blipFill rotWithShape="1">
          <a:blip r:embed="rId3">
            <a:extLst>
              <a:ext uri="{28A0092B-C50C-407E-A947-70E740481C1C}">
                <a14:useLocalDpi xmlns:a14="http://schemas.microsoft.com/office/drawing/2010/main" val="0"/>
              </a:ext>
            </a:extLst>
          </a:blip>
          <a:srcRect l="4000" t="3471" r="6932" b="1038"/>
          <a:stretch/>
        </p:blipFill>
        <p:spPr>
          <a:xfrm>
            <a:off x="330265" y="3826413"/>
            <a:ext cx="3672000" cy="2951668"/>
          </a:xfrm>
          <a:prstGeom prst="rect">
            <a:avLst/>
          </a:prstGeom>
        </p:spPr>
      </p:pic>
      <p:pic>
        <p:nvPicPr>
          <p:cNvPr id="6" name="図 5">
            <a:extLst>
              <a:ext uri="{FF2B5EF4-FFF2-40B4-BE49-F238E27FC236}">
                <a16:creationId xmlns:a16="http://schemas.microsoft.com/office/drawing/2014/main" id="{2A30ED61-A801-44F8-9219-D13A42FC9019}"/>
              </a:ext>
            </a:extLst>
          </p:cNvPr>
          <p:cNvPicPr>
            <a:picLocks noChangeAspect="1"/>
          </p:cNvPicPr>
          <p:nvPr/>
        </p:nvPicPr>
        <p:blipFill rotWithShape="1">
          <a:blip r:embed="rId4">
            <a:extLst>
              <a:ext uri="{28A0092B-C50C-407E-A947-70E740481C1C}">
                <a14:useLocalDpi xmlns:a14="http://schemas.microsoft.com/office/drawing/2010/main" val="0"/>
              </a:ext>
            </a:extLst>
          </a:blip>
          <a:srcRect l="3966" t="5702" r="6104" b="1177"/>
          <a:stretch/>
        </p:blipFill>
        <p:spPr>
          <a:xfrm>
            <a:off x="330265" y="975581"/>
            <a:ext cx="3672000" cy="2850832"/>
          </a:xfrm>
          <a:prstGeom prst="rect">
            <a:avLst/>
          </a:prstGeom>
        </p:spPr>
      </p:pic>
      <p:cxnSp>
        <p:nvCxnSpPr>
          <p:cNvPr id="7" name="直線コネクタ 6">
            <a:extLst>
              <a:ext uri="{FF2B5EF4-FFF2-40B4-BE49-F238E27FC236}">
                <a16:creationId xmlns:a16="http://schemas.microsoft.com/office/drawing/2014/main" id="{7FEA7720-4DFB-4DC0-8E9A-332FA7482E67}"/>
              </a:ext>
            </a:extLst>
          </p:cNvPr>
          <p:cNvCxnSpPr>
            <a:cxnSpLocks/>
          </p:cNvCxnSpPr>
          <p:nvPr/>
        </p:nvCxnSpPr>
        <p:spPr>
          <a:xfrm>
            <a:off x="1703672" y="2338939"/>
            <a:ext cx="3559954" cy="2093140"/>
          </a:xfrm>
          <a:prstGeom prst="line">
            <a:avLst/>
          </a:prstGeom>
          <a:ln w="63500">
            <a:solidFill>
              <a:schemeClr val="accent6"/>
            </a:solidFill>
            <a:headEnd type="triangle"/>
          </a:ln>
        </p:spPr>
        <p:style>
          <a:lnRef idx="3">
            <a:schemeClr val="accent2"/>
          </a:lnRef>
          <a:fillRef idx="0">
            <a:schemeClr val="accent2"/>
          </a:fillRef>
          <a:effectRef idx="2">
            <a:schemeClr val="accent2"/>
          </a:effectRef>
          <a:fontRef idx="minor">
            <a:schemeClr val="tx1"/>
          </a:fontRef>
        </p:style>
      </p:cxnSp>
      <p:cxnSp>
        <p:nvCxnSpPr>
          <p:cNvPr id="8" name="直線コネクタ 7">
            <a:extLst>
              <a:ext uri="{FF2B5EF4-FFF2-40B4-BE49-F238E27FC236}">
                <a16:creationId xmlns:a16="http://schemas.microsoft.com/office/drawing/2014/main" id="{51EA9A29-088A-4A18-A86D-E1AF82D33FDC}"/>
              </a:ext>
            </a:extLst>
          </p:cNvPr>
          <p:cNvCxnSpPr>
            <a:cxnSpLocks/>
          </p:cNvCxnSpPr>
          <p:nvPr/>
        </p:nvCxnSpPr>
        <p:spPr>
          <a:xfrm flipH="1">
            <a:off x="5263626" y="2425921"/>
            <a:ext cx="944669" cy="2006158"/>
          </a:xfrm>
          <a:prstGeom prst="line">
            <a:avLst/>
          </a:prstGeom>
          <a:ln w="63500">
            <a:solidFill>
              <a:schemeClr val="accent6"/>
            </a:solidFill>
            <a:headEnd type="triangle"/>
          </a:ln>
        </p:spPr>
        <p:style>
          <a:lnRef idx="3">
            <a:schemeClr val="accent2"/>
          </a:lnRef>
          <a:fillRef idx="0">
            <a:schemeClr val="accent2"/>
          </a:fillRef>
          <a:effectRef idx="2">
            <a:schemeClr val="accent2"/>
          </a:effectRef>
          <a:fontRef idx="minor">
            <a:schemeClr val="tx1"/>
          </a:fontRef>
        </p:style>
      </p:cxnSp>
      <p:sp>
        <p:nvSpPr>
          <p:cNvPr id="9" name="正方形/長方形 8">
            <a:extLst>
              <a:ext uri="{FF2B5EF4-FFF2-40B4-BE49-F238E27FC236}">
                <a16:creationId xmlns:a16="http://schemas.microsoft.com/office/drawing/2014/main" id="{AEA1B050-7EF8-4252-B63A-37C214275477}"/>
              </a:ext>
            </a:extLst>
          </p:cNvPr>
          <p:cNvSpPr/>
          <p:nvPr/>
        </p:nvSpPr>
        <p:spPr>
          <a:xfrm>
            <a:off x="1105121" y="3826413"/>
            <a:ext cx="1562100" cy="11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a:extLst>
              <a:ext uri="{FF2B5EF4-FFF2-40B4-BE49-F238E27FC236}">
                <a16:creationId xmlns:a16="http://schemas.microsoft.com/office/drawing/2014/main" id="{E32FE9AB-36C0-409D-A96A-2CF5DF53E669}"/>
              </a:ext>
            </a:extLst>
          </p:cNvPr>
          <p:cNvGrpSpPr/>
          <p:nvPr/>
        </p:nvGrpSpPr>
        <p:grpSpPr>
          <a:xfrm>
            <a:off x="4183626" y="3932781"/>
            <a:ext cx="4756203" cy="369332"/>
            <a:chOff x="4327559" y="4051315"/>
            <a:chExt cx="4756203" cy="369332"/>
          </a:xfrm>
        </p:grpSpPr>
        <p:sp>
          <p:nvSpPr>
            <p:cNvPr id="11" name="テキスト ボックス 10">
              <a:extLst>
                <a:ext uri="{FF2B5EF4-FFF2-40B4-BE49-F238E27FC236}">
                  <a16:creationId xmlns:a16="http://schemas.microsoft.com/office/drawing/2014/main" id="{CF278777-BAD5-44D0-8496-BC24D6618BD7}"/>
                </a:ext>
              </a:extLst>
            </p:cNvPr>
            <p:cNvSpPr txBox="1"/>
            <p:nvPr/>
          </p:nvSpPr>
          <p:spPr>
            <a:xfrm>
              <a:off x="4327559" y="4055981"/>
              <a:ext cx="2160000" cy="360000"/>
            </a:xfrm>
            <a:prstGeom prst="rect">
              <a:avLst/>
            </a:prstGeom>
            <a:solidFill>
              <a:schemeClr val="accent2">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Standard mode</a:t>
              </a:r>
              <a:endParaRPr lang="ja-JP" altLang="en-US" sz="2000" dirty="0"/>
            </a:p>
          </p:txBody>
        </p:sp>
        <p:sp>
          <p:nvSpPr>
            <p:cNvPr id="12" name="テキスト ボックス 11">
              <a:extLst>
                <a:ext uri="{FF2B5EF4-FFF2-40B4-BE49-F238E27FC236}">
                  <a16:creationId xmlns:a16="http://schemas.microsoft.com/office/drawing/2014/main" id="{788E76E0-0060-4424-AFDB-600B6F70CE12}"/>
                </a:ext>
              </a:extLst>
            </p:cNvPr>
            <p:cNvSpPr txBox="1"/>
            <p:nvPr/>
          </p:nvSpPr>
          <p:spPr>
            <a:xfrm>
              <a:off x="6563762" y="4051315"/>
              <a:ext cx="2520000" cy="369332"/>
            </a:xfrm>
            <a:prstGeom prst="rect">
              <a:avLst/>
            </a:prstGeom>
            <a:noFill/>
          </p:spPr>
          <p:txBody>
            <a:bodyPr wrap="square">
              <a:spAutoFit/>
            </a:bodyPr>
            <a:lstStyle/>
            <a:p>
              <a:r>
                <a:rPr lang="en-US" altLang="ja-JP" dirty="0"/>
                <a:t>Asymmetric component</a:t>
              </a:r>
              <a:endParaRPr lang="ja-JP" altLang="en-US" dirty="0"/>
            </a:p>
          </p:txBody>
        </p:sp>
      </p:grpSp>
      <p:grpSp>
        <p:nvGrpSpPr>
          <p:cNvPr id="13" name="グループ化 12">
            <a:extLst>
              <a:ext uri="{FF2B5EF4-FFF2-40B4-BE49-F238E27FC236}">
                <a16:creationId xmlns:a16="http://schemas.microsoft.com/office/drawing/2014/main" id="{24A14FD2-BFB1-49A1-B71F-B6DEA6EA09A1}"/>
              </a:ext>
            </a:extLst>
          </p:cNvPr>
          <p:cNvGrpSpPr/>
          <p:nvPr/>
        </p:nvGrpSpPr>
        <p:grpSpPr>
          <a:xfrm>
            <a:off x="4183626" y="4427413"/>
            <a:ext cx="4960373" cy="404776"/>
            <a:chOff x="4327559" y="4592511"/>
            <a:chExt cx="4960373" cy="404776"/>
          </a:xfrm>
        </p:grpSpPr>
        <p:sp>
          <p:nvSpPr>
            <p:cNvPr id="14" name="テキスト ボックス 13">
              <a:extLst>
                <a:ext uri="{FF2B5EF4-FFF2-40B4-BE49-F238E27FC236}">
                  <a16:creationId xmlns:a16="http://schemas.microsoft.com/office/drawing/2014/main" id="{B909882D-DA1D-4926-A676-F292624ED754}"/>
                </a:ext>
              </a:extLst>
            </p:cNvPr>
            <p:cNvSpPr txBox="1"/>
            <p:nvPr/>
          </p:nvSpPr>
          <p:spPr>
            <a:xfrm>
              <a:off x="4327559" y="4597177"/>
              <a:ext cx="2160000" cy="400110"/>
            </a:xfrm>
            <a:prstGeom prst="rect">
              <a:avLst/>
            </a:prstGeom>
            <a:solidFill>
              <a:schemeClr val="accent6">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Superlong</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5" name="テキスト ボックス 14">
              <a:extLst>
                <a:ext uri="{FF2B5EF4-FFF2-40B4-BE49-F238E27FC236}">
                  <a16:creationId xmlns:a16="http://schemas.microsoft.com/office/drawing/2014/main" id="{62F3DF1A-731C-41B5-A44A-2D6C7E812A29}"/>
                </a:ext>
              </a:extLst>
            </p:cNvPr>
            <p:cNvSpPr txBox="1"/>
            <p:nvPr/>
          </p:nvSpPr>
          <p:spPr>
            <a:xfrm>
              <a:off x="6563761" y="4592511"/>
              <a:ext cx="2724171"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small TKE</a:t>
              </a:r>
              <a:endParaRPr lang="ja-JP" altLang="en-US" dirty="0"/>
            </a:p>
          </p:txBody>
        </p:sp>
      </p:grpSp>
      <p:grpSp>
        <p:nvGrpSpPr>
          <p:cNvPr id="16" name="グループ化 15">
            <a:extLst>
              <a:ext uri="{FF2B5EF4-FFF2-40B4-BE49-F238E27FC236}">
                <a16:creationId xmlns:a16="http://schemas.microsoft.com/office/drawing/2014/main" id="{A0F1D9E7-33A2-4942-A43F-CA5467A0F8AA}"/>
              </a:ext>
            </a:extLst>
          </p:cNvPr>
          <p:cNvGrpSpPr/>
          <p:nvPr/>
        </p:nvGrpSpPr>
        <p:grpSpPr>
          <a:xfrm>
            <a:off x="4183626" y="4922044"/>
            <a:ext cx="4892917" cy="404776"/>
            <a:chOff x="4327559" y="5133707"/>
            <a:chExt cx="4892917" cy="404776"/>
          </a:xfrm>
        </p:grpSpPr>
        <p:sp>
          <p:nvSpPr>
            <p:cNvPr id="17" name="テキスト ボックス 16">
              <a:extLst>
                <a:ext uri="{FF2B5EF4-FFF2-40B4-BE49-F238E27FC236}">
                  <a16:creationId xmlns:a16="http://schemas.microsoft.com/office/drawing/2014/main" id="{BC34ED66-6365-404F-B8FD-9A92BEC6ECCF}"/>
                </a:ext>
              </a:extLst>
            </p:cNvPr>
            <p:cNvSpPr txBox="1"/>
            <p:nvPr/>
          </p:nvSpPr>
          <p:spPr>
            <a:xfrm>
              <a:off x="4327559" y="5138373"/>
              <a:ext cx="2160000" cy="400110"/>
            </a:xfrm>
            <a:prstGeom prst="rect">
              <a:avLst/>
            </a:prstGeom>
            <a:solidFill>
              <a:schemeClr val="accent1">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Supershort</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8" name="テキスト ボックス 17">
              <a:extLst>
                <a:ext uri="{FF2B5EF4-FFF2-40B4-BE49-F238E27FC236}">
                  <a16:creationId xmlns:a16="http://schemas.microsoft.com/office/drawing/2014/main" id="{86FFF0AD-ECA6-4397-A682-1B5B2D11FE6F}"/>
                </a:ext>
              </a:extLst>
            </p:cNvPr>
            <p:cNvSpPr txBox="1"/>
            <p:nvPr/>
          </p:nvSpPr>
          <p:spPr>
            <a:xfrm>
              <a:off x="6563761" y="5133707"/>
              <a:ext cx="2656715"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large TKE</a:t>
              </a:r>
              <a:endParaRPr lang="ja-JP" altLang="en-US" dirty="0"/>
            </a:p>
          </p:txBody>
        </p:sp>
      </p:grpSp>
      <p:grpSp>
        <p:nvGrpSpPr>
          <p:cNvPr id="19" name="グループ化 18">
            <a:extLst>
              <a:ext uri="{FF2B5EF4-FFF2-40B4-BE49-F238E27FC236}">
                <a16:creationId xmlns:a16="http://schemas.microsoft.com/office/drawing/2014/main" id="{803950DE-56AA-4399-B37B-FE3A06FE0512}"/>
              </a:ext>
            </a:extLst>
          </p:cNvPr>
          <p:cNvGrpSpPr/>
          <p:nvPr/>
        </p:nvGrpSpPr>
        <p:grpSpPr>
          <a:xfrm>
            <a:off x="4183626" y="5336235"/>
            <a:ext cx="4892917" cy="923330"/>
            <a:chOff x="4327559" y="5674903"/>
            <a:chExt cx="4892917" cy="923330"/>
          </a:xfrm>
        </p:grpSpPr>
        <p:sp>
          <p:nvSpPr>
            <p:cNvPr id="20" name="テキスト ボックス 19">
              <a:extLst>
                <a:ext uri="{FF2B5EF4-FFF2-40B4-BE49-F238E27FC236}">
                  <a16:creationId xmlns:a16="http://schemas.microsoft.com/office/drawing/2014/main" id="{855AA517-259E-4FE4-866B-F63F83C7AC1A}"/>
                </a:ext>
              </a:extLst>
            </p:cNvPr>
            <p:cNvSpPr txBox="1"/>
            <p:nvPr/>
          </p:nvSpPr>
          <p:spPr>
            <a:xfrm>
              <a:off x="4327559" y="5956568"/>
              <a:ext cx="2160000" cy="360000"/>
            </a:xfrm>
            <a:prstGeom prst="rect">
              <a:avLst/>
            </a:prstGeom>
            <a:solidFill>
              <a:schemeClr val="accent4">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Short mode</a:t>
              </a:r>
            </a:p>
          </p:txBody>
        </p:sp>
        <p:sp>
          <p:nvSpPr>
            <p:cNvPr id="21" name="テキスト ボックス 20">
              <a:extLst>
                <a:ext uri="{FF2B5EF4-FFF2-40B4-BE49-F238E27FC236}">
                  <a16:creationId xmlns:a16="http://schemas.microsoft.com/office/drawing/2014/main" id="{649861D6-A66A-468E-B4CA-A45CD23AABF2}"/>
                </a:ext>
              </a:extLst>
            </p:cNvPr>
            <p:cNvSpPr txBox="1"/>
            <p:nvPr/>
          </p:nvSpPr>
          <p:spPr>
            <a:xfrm>
              <a:off x="6563762" y="5674903"/>
              <a:ext cx="2656714" cy="923330"/>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but TKE is equivalent with or slightly larger than that of ST</a:t>
              </a:r>
              <a:endParaRPr lang="ja-JP" altLang="en-US" dirty="0"/>
            </a:p>
          </p:txBody>
        </p:sp>
      </p:grpSp>
      <p:sp>
        <p:nvSpPr>
          <p:cNvPr id="22" name="タイトル 1">
            <a:extLst>
              <a:ext uri="{FF2B5EF4-FFF2-40B4-BE49-F238E27FC236}">
                <a16:creationId xmlns:a16="http://schemas.microsoft.com/office/drawing/2014/main" id="{3A083EC8-DC71-49A6-BCE3-CA806B9BBA81}"/>
              </a:ext>
            </a:extLst>
          </p:cNvPr>
          <p:cNvSpPr txBox="1">
            <a:spLocks/>
          </p:cNvSpPr>
          <p:nvPr/>
        </p:nvSpPr>
        <p:spPr>
          <a:xfrm>
            <a:off x="109112" y="-17864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70C0"/>
                </a:solidFill>
              </a:rPr>
              <a:t>Mode decomposition : SL mode</a:t>
            </a:r>
            <a:endParaRPr lang="ja-JP" altLang="en-US" b="1" dirty="0">
              <a:solidFill>
                <a:srgbClr val="0070C0"/>
              </a:solidFill>
            </a:endParaRPr>
          </a:p>
        </p:txBody>
      </p:sp>
      <p:sp>
        <p:nvSpPr>
          <p:cNvPr id="23" name="正方形/長方形 22">
            <a:extLst>
              <a:ext uri="{FF2B5EF4-FFF2-40B4-BE49-F238E27FC236}">
                <a16:creationId xmlns:a16="http://schemas.microsoft.com/office/drawing/2014/main" id="{74FE7F56-3054-4D80-B78F-0F39C9E6F0AB}"/>
              </a:ext>
            </a:extLst>
          </p:cNvPr>
          <p:cNvSpPr/>
          <p:nvPr/>
        </p:nvSpPr>
        <p:spPr>
          <a:xfrm>
            <a:off x="1532744" y="843196"/>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6B5D3DD7-311F-44FD-9195-4FEF8C437AE4}"/>
              </a:ext>
            </a:extLst>
          </p:cNvPr>
          <p:cNvSpPr/>
          <p:nvPr/>
        </p:nvSpPr>
        <p:spPr>
          <a:xfrm>
            <a:off x="5968872" y="835744"/>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7B14518F-5326-46E5-AAFF-F2F73DA9B5F6}"/>
              </a:ext>
            </a:extLst>
          </p:cNvPr>
          <p:cNvSpPr>
            <a:spLocks noGrp="1"/>
          </p:cNvSpPr>
          <p:nvPr>
            <p:ph type="sldNum" sz="quarter" idx="12"/>
          </p:nvPr>
        </p:nvSpPr>
        <p:spPr/>
        <p:txBody>
          <a:bodyPr/>
          <a:lstStyle/>
          <a:p>
            <a:fld id="{B060295B-DBF3-4925-A814-558BD383AA08}" type="slidenum">
              <a:rPr kumimoji="1" lang="ja-JP" altLang="en-US" smtClean="0"/>
              <a:t>31</a:t>
            </a:fld>
            <a:endParaRPr kumimoji="1" lang="ja-JP" altLang="en-US"/>
          </a:p>
        </p:txBody>
      </p:sp>
    </p:spTree>
    <p:extLst>
      <p:ext uri="{BB962C8B-B14F-4D97-AF65-F5344CB8AC3E}">
        <p14:creationId xmlns:p14="http://schemas.microsoft.com/office/powerpoint/2010/main" val="2429864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F881034-4BC7-49F6-8403-59CD0046CE6A}"/>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953966AA-B312-4206-9926-AA9BCFA46535}"/>
              </a:ext>
            </a:extLst>
          </p:cNvPr>
          <p:cNvPicPr>
            <a:picLocks noChangeAspect="1"/>
          </p:cNvPicPr>
          <p:nvPr/>
        </p:nvPicPr>
        <p:blipFill rotWithShape="1">
          <a:blip r:embed="rId2">
            <a:extLst>
              <a:ext uri="{28A0092B-C50C-407E-A947-70E740481C1C}">
                <a14:useLocalDpi xmlns:a14="http://schemas.microsoft.com/office/drawing/2010/main" val="0"/>
              </a:ext>
            </a:extLst>
          </a:blip>
          <a:srcRect l="3625" t="5433" r="6442" b="1442"/>
          <a:stretch/>
        </p:blipFill>
        <p:spPr>
          <a:xfrm>
            <a:off x="4657053" y="975581"/>
            <a:ext cx="3672000" cy="2850832"/>
          </a:xfrm>
          <a:prstGeom prst="rect">
            <a:avLst/>
          </a:prstGeom>
        </p:spPr>
      </p:pic>
      <p:pic>
        <p:nvPicPr>
          <p:cNvPr id="5" name="図 4">
            <a:extLst>
              <a:ext uri="{FF2B5EF4-FFF2-40B4-BE49-F238E27FC236}">
                <a16:creationId xmlns:a16="http://schemas.microsoft.com/office/drawing/2014/main" id="{303670A1-9A87-485A-A64C-C06136745556}"/>
              </a:ext>
            </a:extLst>
          </p:cNvPr>
          <p:cNvPicPr>
            <a:picLocks noChangeAspect="1"/>
          </p:cNvPicPr>
          <p:nvPr/>
        </p:nvPicPr>
        <p:blipFill rotWithShape="1">
          <a:blip r:embed="rId3">
            <a:extLst>
              <a:ext uri="{28A0092B-C50C-407E-A947-70E740481C1C}">
                <a14:useLocalDpi xmlns:a14="http://schemas.microsoft.com/office/drawing/2010/main" val="0"/>
              </a:ext>
            </a:extLst>
          </a:blip>
          <a:srcRect l="4000" t="3471" r="6932" b="1038"/>
          <a:stretch/>
        </p:blipFill>
        <p:spPr>
          <a:xfrm>
            <a:off x="330265" y="3826413"/>
            <a:ext cx="3672000" cy="2951668"/>
          </a:xfrm>
          <a:prstGeom prst="rect">
            <a:avLst/>
          </a:prstGeom>
        </p:spPr>
      </p:pic>
      <p:pic>
        <p:nvPicPr>
          <p:cNvPr id="6" name="図 5">
            <a:extLst>
              <a:ext uri="{FF2B5EF4-FFF2-40B4-BE49-F238E27FC236}">
                <a16:creationId xmlns:a16="http://schemas.microsoft.com/office/drawing/2014/main" id="{3541F7D3-3623-4CF2-A8D9-4277D117CFB2}"/>
              </a:ext>
            </a:extLst>
          </p:cNvPr>
          <p:cNvPicPr>
            <a:picLocks noChangeAspect="1"/>
          </p:cNvPicPr>
          <p:nvPr/>
        </p:nvPicPr>
        <p:blipFill rotWithShape="1">
          <a:blip r:embed="rId4">
            <a:extLst>
              <a:ext uri="{28A0092B-C50C-407E-A947-70E740481C1C}">
                <a14:useLocalDpi xmlns:a14="http://schemas.microsoft.com/office/drawing/2010/main" val="0"/>
              </a:ext>
            </a:extLst>
          </a:blip>
          <a:srcRect l="3966" t="5702" r="6104" b="1177"/>
          <a:stretch/>
        </p:blipFill>
        <p:spPr>
          <a:xfrm>
            <a:off x="330265" y="975581"/>
            <a:ext cx="3672000" cy="2850832"/>
          </a:xfrm>
          <a:prstGeom prst="rect">
            <a:avLst/>
          </a:prstGeom>
        </p:spPr>
      </p:pic>
      <p:cxnSp>
        <p:nvCxnSpPr>
          <p:cNvPr id="7" name="直線コネクタ 6">
            <a:extLst>
              <a:ext uri="{FF2B5EF4-FFF2-40B4-BE49-F238E27FC236}">
                <a16:creationId xmlns:a16="http://schemas.microsoft.com/office/drawing/2014/main" id="{C4DF6170-9EB9-47EC-8933-420570D255C8}"/>
              </a:ext>
            </a:extLst>
          </p:cNvPr>
          <p:cNvCxnSpPr>
            <a:cxnSpLocks/>
          </p:cNvCxnSpPr>
          <p:nvPr/>
        </p:nvCxnSpPr>
        <p:spPr>
          <a:xfrm flipH="1">
            <a:off x="5263626" y="1674796"/>
            <a:ext cx="944669" cy="3251914"/>
          </a:xfrm>
          <a:prstGeom prst="line">
            <a:avLst/>
          </a:prstGeom>
          <a:ln w="63500">
            <a:solidFill>
              <a:srgbClr val="00B0F0"/>
            </a:solidFill>
            <a:headEnd type="triangle"/>
          </a:ln>
        </p:spPr>
        <p:style>
          <a:lnRef idx="3">
            <a:schemeClr val="accent2"/>
          </a:lnRef>
          <a:fillRef idx="0">
            <a:schemeClr val="accent2"/>
          </a:fillRef>
          <a:effectRef idx="2">
            <a:schemeClr val="accent2"/>
          </a:effectRef>
          <a:fontRef idx="minor">
            <a:schemeClr val="tx1"/>
          </a:fontRef>
        </p:style>
      </p:cxnSp>
      <p:sp>
        <p:nvSpPr>
          <p:cNvPr id="8" name="正方形/長方形 7">
            <a:extLst>
              <a:ext uri="{FF2B5EF4-FFF2-40B4-BE49-F238E27FC236}">
                <a16:creationId xmlns:a16="http://schemas.microsoft.com/office/drawing/2014/main" id="{602692ED-3B88-4150-A985-304490AF4D36}"/>
              </a:ext>
            </a:extLst>
          </p:cNvPr>
          <p:cNvSpPr/>
          <p:nvPr/>
        </p:nvSpPr>
        <p:spPr>
          <a:xfrm>
            <a:off x="1105121" y="3826413"/>
            <a:ext cx="1562100" cy="11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561D2B68-FFB8-436F-91E8-75DDDA3C80BD}"/>
              </a:ext>
            </a:extLst>
          </p:cNvPr>
          <p:cNvGrpSpPr/>
          <p:nvPr/>
        </p:nvGrpSpPr>
        <p:grpSpPr>
          <a:xfrm>
            <a:off x="4183626" y="3932781"/>
            <a:ext cx="4756203" cy="369332"/>
            <a:chOff x="4327559" y="4051315"/>
            <a:chExt cx="4756203" cy="369332"/>
          </a:xfrm>
        </p:grpSpPr>
        <p:sp>
          <p:nvSpPr>
            <p:cNvPr id="10" name="テキスト ボックス 9">
              <a:extLst>
                <a:ext uri="{FF2B5EF4-FFF2-40B4-BE49-F238E27FC236}">
                  <a16:creationId xmlns:a16="http://schemas.microsoft.com/office/drawing/2014/main" id="{F8A8A232-11A5-42F0-BCF3-9568C756B768}"/>
                </a:ext>
              </a:extLst>
            </p:cNvPr>
            <p:cNvSpPr txBox="1"/>
            <p:nvPr/>
          </p:nvSpPr>
          <p:spPr>
            <a:xfrm>
              <a:off x="4327559" y="4055981"/>
              <a:ext cx="2160000" cy="360000"/>
            </a:xfrm>
            <a:prstGeom prst="rect">
              <a:avLst/>
            </a:prstGeom>
            <a:solidFill>
              <a:schemeClr val="accent2">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Standard mode</a:t>
              </a:r>
              <a:endParaRPr lang="ja-JP" altLang="en-US" sz="2000" dirty="0"/>
            </a:p>
          </p:txBody>
        </p:sp>
        <p:sp>
          <p:nvSpPr>
            <p:cNvPr id="11" name="テキスト ボックス 10">
              <a:extLst>
                <a:ext uri="{FF2B5EF4-FFF2-40B4-BE49-F238E27FC236}">
                  <a16:creationId xmlns:a16="http://schemas.microsoft.com/office/drawing/2014/main" id="{E3F44AF9-0098-441C-9713-8264753A1C92}"/>
                </a:ext>
              </a:extLst>
            </p:cNvPr>
            <p:cNvSpPr txBox="1"/>
            <p:nvPr/>
          </p:nvSpPr>
          <p:spPr>
            <a:xfrm>
              <a:off x="6563762" y="4051315"/>
              <a:ext cx="2520000" cy="369332"/>
            </a:xfrm>
            <a:prstGeom prst="rect">
              <a:avLst/>
            </a:prstGeom>
            <a:noFill/>
          </p:spPr>
          <p:txBody>
            <a:bodyPr wrap="square">
              <a:spAutoFit/>
            </a:bodyPr>
            <a:lstStyle/>
            <a:p>
              <a:r>
                <a:rPr lang="en-US" altLang="ja-JP" dirty="0"/>
                <a:t>Asymmetric component</a:t>
              </a:r>
              <a:endParaRPr lang="ja-JP" altLang="en-US" dirty="0"/>
            </a:p>
          </p:txBody>
        </p:sp>
      </p:grpSp>
      <p:grpSp>
        <p:nvGrpSpPr>
          <p:cNvPr id="12" name="グループ化 11">
            <a:extLst>
              <a:ext uri="{FF2B5EF4-FFF2-40B4-BE49-F238E27FC236}">
                <a16:creationId xmlns:a16="http://schemas.microsoft.com/office/drawing/2014/main" id="{4FBA9FD2-4ABD-482E-8F87-4CE6D57A736E}"/>
              </a:ext>
            </a:extLst>
          </p:cNvPr>
          <p:cNvGrpSpPr/>
          <p:nvPr/>
        </p:nvGrpSpPr>
        <p:grpSpPr>
          <a:xfrm>
            <a:off x="4183626" y="4427413"/>
            <a:ext cx="4960373" cy="404776"/>
            <a:chOff x="4327559" y="4592511"/>
            <a:chExt cx="4960373" cy="404776"/>
          </a:xfrm>
        </p:grpSpPr>
        <p:sp>
          <p:nvSpPr>
            <p:cNvPr id="13" name="テキスト ボックス 12">
              <a:extLst>
                <a:ext uri="{FF2B5EF4-FFF2-40B4-BE49-F238E27FC236}">
                  <a16:creationId xmlns:a16="http://schemas.microsoft.com/office/drawing/2014/main" id="{B9F610CF-D3BA-45C7-B795-CE5C0FCE1D87}"/>
                </a:ext>
              </a:extLst>
            </p:cNvPr>
            <p:cNvSpPr txBox="1"/>
            <p:nvPr/>
          </p:nvSpPr>
          <p:spPr>
            <a:xfrm>
              <a:off x="4327559" y="4597177"/>
              <a:ext cx="2160000" cy="400110"/>
            </a:xfrm>
            <a:prstGeom prst="rect">
              <a:avLst/>
            </a:prstGeom>
            <a:solidFill>
              <a:schemeClr val="accent6">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Superlong</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4" name="テキスト ボックス 13">
              <a:extLst>
                <a:ext uri="{FF2B5EF4-FFF2-40B4-BE49-F238E27FC236}">
                  <a16:creationId xmlns:a16="http://schemas.microsoft.com/office/drawing/2014/main" id="{6D441231-06B9-460F-B445-0C66C9DD49DA}"/>
                </a:ext>
              </a:extLst>
            </p:cNvPr>
            <p:cNvSpPr txBox="1"/>
            <p:nvPr/>
          </p:nvSpPr>
          <p:spPr>
            <a:xfrm>
              <a:off x="6563761" y="4592511"/>
              <a:ext cx="2724171"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small TKE</a:t>
              </a:r>
              <a:endParaRPr lang="ja-JP" altLang="en-US" dirty="0"/>
            </a:p>
          </p:txBody>
        </p:sp>
      </p:grpSp>
      <p:grpSp>
        <p:nvGrpSpPr>
          <p:cNvPr id="15" name="グループ化 14">
            <a:extLst>
              <a:ext uri="{FF2B5EF4-FFF2-40B4-BE49-F238E27FC236}">
                <a16:creationId xmlns:a16="http://schemas.microsoft.com/office/drawing/2014/main" id="{D99CB2C0-E070-4B11-9B49-AE903479D6CA}"/>
              </a:ext>
            </a:extLst>
          </p:cNvPr>
          <p:cNvGrpSpPr/>
          <p:nvPr/>
        </p:nvGrpSpPr>
        <p:grpSpPr>
          <a:xfrm>
            <a:off x="4183626" y="4922044"/>
            <a:ext cx="4892917" cy="404776"/>
            <a:chOff x="4327559" y="5133707"/>
            <a:chExt cx="4892917" cy="404776"/>
          </a:xfrm>
        </p:grpSpPr>
        <p:sp>
          <p:nvSpPr>
            <p:cNvPr id="16" name="テキスト ボックス 15">
              <a:extLst>
                <a:ext uri="{FF2B5EF4-FFF2-40B4-BE49-F238E27FC236}">
                  <a16:creationId xmlns:a16="http://schemas.microsoft.com/office/drawing/2014/main" id="{E8A447B6-2373-4B7F-8E9F-F45778AB4AA3}"/>
                </a:ext>
              </a:extLst>
            </p:cNvPr>
            <p:cNvSpPr txBox="1"/>
            <p:nvPr/>
          </p:nvSpPr>
          <p:spPr>
            <a:xfrm>
              <a:off x="4327559" y="5138373"/>
              <a:ext cx="2160000" cy="400110"/>
            </a:xfrm>
            <a:prstGeom prst="rect">
              <a:avLst/>
            </a:prstGeom>
            <a:solidFill>
              <a:schemeClr val="accent1">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Supershort</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7" name="テキスト ボックス 16">
              <a:extLst>
                <a:ext uri="{FF2B5EF4-FFF2-40B4-BE49-F238E27FC236}">
                  <a16:creationId xmlns:a16="http://schemas.microsoft.com/office/drawing/2014/main" id="{9991B26C-EB95-49C4-8A3E-ABB07AF42AA1}"/>
                </a:ext>
              </a:extLst>
            </p:cNvPr>
            <p:cNvSpPr txBox="1"/>
            <p:nvPr/>
          </p:nvSpPr>
          <p:spPr>
            <a:xfrm>
              <a:off x="6563761" y="5133707"/>
              <a:ext cx="2656715"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large TKE</a:t>
              </a:r>
              <a:endParaRPr lang="ja-JP" altLang="en-US" dirty="0"/>
            </a:p>
          </p:txBody>
        </p:sp>
      </p:grpSp>
      <p:grpSp>
        <p:nvGrpSpPr>
          <p:cNvPr id="18" name="グループ化 17">
            <a:extLst>
              <a:ext uri="{FF2B5EF4-FFF2-40B4-BE49-F238E27FC236}">
                <a16:creationId xmlns:a16="http://schemas.microsoft.com/office/drawing/2014/main" id="{9C3C0513-EE3E-42BE-A948-FA0869A69C6D}"/>
              </a:ext>
            </a:extLst>
          </p:cNvPr>
          <p:cNvGrpSpPr/>
          <p:nvPr/>
        </p:nvGrpSpPr>
        <p:grpSpPr>
          <a:xfrm>
            <a:off x="4183626" y="5336235"/>
            <a:ext cx="4892917" cy="923330"/>
            <a:chOff x="4327559" y="5674903"/>
            <a:chExt cx="4892917" cy="923330"/>
          </a:xfrm>
        </p:grpSpPr>
        <p:sp>
          <p:nvSpPr>
            <p:cNvPr id="19" name="テキスト ボックス 18">
              <a:extLst>
                <a:ext uri="{FF2B5EF4-FFF2-40B4-BE49-F238E27FC236}">
                  <a16:creationId xmlns:a16="http://schemas.microsoft.com/office/drawing/2014/main" id="{7095255B-9FA3-4643-8785-07AA2D2B28CE}"/>
                </a:ext>
              </a:extLst>
            </p:cNvPr>
            <p:cNvSpPr txBox="1"/>
            <p:nvPr/>
          </p:nvSpPr>
          <p:spPr>
            <a:xfrm>
              <a:off x="4327559" y="5956568"/>
              <a:ext cx="2160000" cy="360000"/>
            </a:xfrm>
            <a:prstGeom prst="rect">
              <a:avLst/>
            </a:prstGeom>
            <a:solidFill>
              <a:schemeClr val="accent4">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Short mode</a:t>
              </a:r>
            </a:p>
          </p:txBody>
        </p:sp>
        <p:sp>
          <p:nvSpPr>
            <p:cNvPr id="20" name="テキスト ボックス 19">
              <a:extLst>
                <a:ext uri="{FF2B5EF4-FFF2-40B4-BE49-F238E27FC236}">
                  <a16:creationId xmlns:a16="http://schemas.microsoft.com/office/drawing/2014/main" id="{4D4E54E1-EE43-4B4A-8048-2A7800A35E5C}"/>
                </a:ext>
              </a:extLst>
            </p:cNvPr>
            <p:cNvSpPr txBox="1"/>
            <p:nvPr/>
          </p:nvSpPr>
          <p:spPr>
            <a:xfrm>
              <a:off x="6563762" y="5674903"/>
              <a:ext cx="2656714" cy="923330"/>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but TKE is equivalent with or slightly larger than that of ST</a:t>
              </a:r>
              <a:endParaRPr lang="ja-JP" altLang="en-US" dirty="0"/>
            </a:p>
          </p:txBody>
        </p:sp>
      </p:grpSp>
      <p:sp>
        <p:nvSpPr>
          <p:cNvPr id="21" name="タイトル 1">
            <a:extLst>
              <a:ext uri="{FF2B5EF4-FFF2-40B4-BE49-F238E27FC236}">
                <a16:creationId xmlns:a16="http://schemas.microsoft.com/office/drawing/2014/main" id="{51FCC054-F805-4E5A-83EE-3D6DA48AB0C3}"/>
              </a:ext>
            </a:extLst>
          </p:cNvPr>
          <p:cNvSpPr txBox="1">
            <a:spLocks/>
          </p:cNvSpPr>
          <p:nvPr/>
        </p:nvSpPr>
        <p:spPr>
          <a:xfrm>
            <a:off x="109112" y="-17864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70C0"/>
                </a:solidFill>
              </a:rPr>
              <a:t>Mode decomposition : SS mode</a:t>
            </a:r>
            <a:endParaRPr lang="ja-JP" altLang="en-US" b="1" dirty="0">
              <a:solidFill>
                <a:srgbClr val="0070C0"/>
              </a:solidFill>
            </a:endParaRPr>
          </a:p>
        </p:txBody>
      </p:sp>
      <p:sp>
        <p:nvSpPr>
          <p:cNvPr id="22" name="正方形/長方形 21">
            <a:extLst>
              <a:ext uri="{FF2B5EF4-FFF2-40B4-BE49-F238E27FC236}">
                <a16:creationId xmlns:a16="http://schemas.microsoft.com/office/drawing/2014/main" id="{E040CA90-395A-494C-B695-A1CFE68F3CD1}"/>
              </a:ext>
            </a:extLst>
          </p:cNvPr>
          <p:cNvSpPr/>
          <p:nvPr/>
        </p:nvSpPr>
        <p:spPr>
          <a:xfrm>
            <a:off x="1532744" y="843196"/>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C4A4985A-6650-4DAE-8769-2A003B8EC346}"/>
              </a:ext>
            </a:extLst>
          </p:cNvPr>
          <p:cNvSpPr/>
          <p:nvPr/>
        </p:nvSpPr>
        <p:spPr>
          <a:xfrm>
            <a:off x="5968872" y="835744"/>
            <a:ext cx="749508" cy="16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81D94E1A-E46F-4D6D-A4A1-B3C21754A082}"/>
              </a:ext>
            </a:extLst>
          </p:cNvPr>
          <p:cNvSpPr>
            <a:spLocks noGrp="1"/>
          </p:cNvSpPr>
          <p:nvPr>
            <p:ph type="sldNum" sz="quarter" idx="12"/>
          </p:nvPr>
        </p:nvSpPr>
        <p:spPr/>
        <p:txBody>
          <a:bodyPr/>
          <a:lstStyle/>
          <a:p>
            <a:fld id="{B060295B-DBF3-4925-A814-558BD383AA08}" type="slidenum">
              <a:rPr kumimoji="1" lang="ja-JP" altLang="en-US" smtClean="0"/>
              <a:t>32</a:t>
            </a:fld>
            <a:endParaRPr kumimoji="1" lang="ja-JP" altLang="en-US"/>
          </a:p>
        </p:txBody>
      </p:sp>
    </p:spTree>
    <p:extLst>
      <p:ext uri="{BB962C8B-B14F-4D97-AF65-F5344CB8AC3E}">
        <p14:creationId xmlns:p14="http://schemas.microsoft.com/office/powerpoint/2010/main" val="29553991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B59F07-7879-4F18-8CFE-34184ECCD30D}"/>
              </a:ext>
            </a:extLst>
          </p:cNvPr>
          <p:cNvSpPr>
            <a:spLocks noGrp="1"/>
          </p:cNvSpPr>
          <p:nvPr>
            <p:ph type="title"/>
          </p:nvPr>
        </p:nvSpPr>
        <p:spPr>
          <a:xfrm>
            <a:off x="109112" y="-178645"/>
            <a:ext cx="7886700" cy="1325563"/>
          </a:xfrm>
        </p:spPr>
        <p:txBody>
          <a:bodyPr/>
          <a:lstStyle/>
          <a:p>
            <a:r>
              <a:rPr lang="en-US" altLang="ja-JP" b="1" dirty="0">
                <a:solidFill>
                  <a:srgbClr val="0070C0"/>
                </a:solidFill>
              </a:rPr>
              <a:t>Mode decomposition : SM</a:t>
            </a:r>
            <a:endParaRPr kumimoji="1" lang="ja-JP" altLang="en-US" b="1" dirty="0">
              <a:solidFill>
                <a:srgbClr val="0070C0"/>
              </a:solidFill>
            </a:endParaRPr>
          </a:p>
        </p:txBody>
      </p:sp>
      <p:sp>
        <p:nvSpPr>
          <p:cNvPr id="3" name="コンテンツ プレースホルダー 2">
            <a:extLst>
              <a:ext uri="{FF2B5EF4-FFF2-40B4-BE49-F238E27FC236}">
                <a16:creationId xmlns:a16="http://schemas.microsoft.com/office/drawing/2014/main" id="{3C293426-6D4F-4970-9A74-15D5E28E09D9}"/>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65D9F813-FDC9-47D5-90C8-D93F7405BC16}"/>
              </a:ext>
            </a:extLst>
          </p:cNvPr>
          <p:cNvPicPr>
            <a:picLocks noChangeAspect="1"/>
          </p:cNvPicPr>
          <p:nvPr/>
        </p:nvPicPr>
        <p:blipFill rotWithShape="1">
          <a:blip r:embed="rId2">
            <a:extLst>
              <a:ext uri="{28A0092B-C50C-407E-A947-70E740481C1C}">
                <a14:useLocalDpi xmlns:a14="http://schemas.microsoft.com/office/drawing/2010/main" val="0"/>
              </a:ext>
            </a:extLst>
          </a:blip>
          <a:srcRect l="3625" t="5433" r="6442" b="1442"/>
          <a:stretch/>
        </p:blipFill>
        <p:spPr>
          <a:xfrm>
            <a:off x="4657053" y="975581"/>
            <a:ext cx="3672000" cy="2850832"/>
          </a:xfrm>
          <a:prstGeom prst="rect">
            <a:avLst/>
          </a:prstGeom>
        </p:spPr>
      </p:pic>
      <p:pic>
        <p:nvPicPr>
          <p:cNvPr id="5" name="図 4">
            <a:extLst>
              <a:ext uri="{FF2B5EF4-FFF2-40B4-BE49-F238E27FC236}">
                <a16:creationId xmlns:a16="http://schemas.microsoft.com/office/drawing/2014/main" id="{A83CFDC1-CCDC-4001-8538-D06AF399679B}"/>
              </a:ext>
            </a:extLst>
          </p:cNvPr>
          <p:cNvPicPr>
            <a:picLocks noChangeAspect="1"/>
          </p:cNvPicPr>
          <p:nvPr/>
        </p:nvPicPr>
        <p:blipFill rotWithShape="1">
          <a:blip r:embed="rId3">
            <a:extLst>
              <a:ext uri="{28A0092B-C50C-407E-A947-70E740481C1C}">
                <a14:useLocalDpi xmlns:a14="http://schemas.microsoft.com/office/drawing/2010/main" val="0"/>
              </a:ext>
            </a:extLst>
          </a:blip>
          <a:srcRect l="4000" t="3471" r="6932" b="1038"/>
          <a:stretch/>
        </p:blipFill>
        <p:spPr>
          <a:xfrm>
            <a:off x="330265" y="3826413"/>
            <a:ext cx="3672000" cy="2951668"/>
          </a:xfrm>
          <a:prstGeom prst="rect">
            <a:avLst/>
          </a:prstGeom>
        </p:spPr>
      </p:pic>
      <p:pic>
        <p:nvPicPr>
          <p:cNvPr id="6" name="図 5">
            <a:extLst>
              <a:ext uri="{FF2B5EF4-FFF2-40B4-BE49-F238E27FC236}">
                <a16:creationId xmlns:a16="http://schemas.microsoft.com/office/drawing/2014/main" id="{9CAC68A4-7326-4B34-BD67-CFBD476286E3}"/>
              </a:ext>
            </a:extLst>
          </p:cNvPr>
          <p:cNvPicPr>
            <a:picLocks noChangeAspect="1"/>
          </p:cNvPicPr>
          <p:nvPr/>
        </p:nvPicPr>
        <p:blipFill rotWithShape="1">
          <a:blip r:embed="rId4">
            <a:extLst>
              <a:ext uri="{28A0092B-C50C-407E-A947-70E740481C1C}">
                <a14:useLocalDpi xmlns:a14="http://schemas.microsoft.com/office/drawing/2010/main" val="0"/>
              </a:ext>
            </a:extLst>
          </a:blip>
          <a:srcRect l="3966" t="5702" r="6104" b="1177"/>
          <a:stretch/>
        </p:blipFill>
        <p:spPr>
          <a:xfrm>
            <a:off x="330265" y="975581"/>
            <a:ext cx="3672000" cy="2850832"/>
          </a:xfrm>
          <a:prstGeom prst="rect">
            <a:avLst/>
          </a:prstGeom>
        </p:spPr>
      </p:pic>
      <p:cxnSp>
        <p:nvCxnSpPr>
          <p:cNvPr id="7" name="直線コネクタ 6">
            <a:extLst>
              <a:ext uri="{FF2B5EF4-FFF2-40B4-BE49-F238E27FC236}">
                <a16:creationId xmlns:a16="http://schemas.microsoft.com/office/drawing/2014/main" id="{2207162E-55B8-4F91-922F-CFD11C4D73B8}"/>
              </a:ext>
            </a:extLst>
          </p:cNvPr>
          <p:cNvCxnSpPr>
            <a:cxnSpLocks/>
          </p:cNvCxnSpPr>
          <p:nvPr/>
        </p:nvCxnSpPr>
        <p:spPr>
          <a:xfrm>
            <a:off x="1934678" y="4792079"/>
            <a:ext cx="3328948" cy="825821"/>
          </a:xfrm>
          <a:prstGeom prst="line">
            <a:avLst/>
          </a:prstGeom>
          <a:ln w="63500">
            <a:solidFill>
              <a:schemeClr val="accent4"/>
            </a:solidFill>
            <a:headEnd type="triangle"/>
          </a:ln>
        </p:spPr>
        <p:style>
          <a:lnRef idx="3">
            <a:schemeClr val="accent2"/>
          </a:lnRef>
          <a:fillRef idx="0">
            <a:schemeClr val="accent2"/>
          </a:fillRef>
          <a:effectRef idx="2">
            <a:schemeClr val="accent2"/>
          </a:effectRef>
          <a:fontRef idx="minor">
            <a:schemeClr val="tx1"/>
          </a:fontRef>
        </p:style>
      </p:cxnSp>
      <p:cxnSp>
        <p:nvCxnSpPr>
          <p:cNvPr id="8" name="直線コネクタ 7">
            <a:extLst>
              <a:ext uri="{FF2B5EF4-FFF2-40B4-BE49-F238E27FC236}">
                <a16:creationId xmlns:a16="http://schemas.microsoft.com/office/drawing/2014/main" id="{37832AE1-779C-4E1C-88F5-B8CA50925BA3}"/>
              </a:ext>
            </a:extLst>
          </p:cNvPr>
          <p:cNvCxnSpPr>
            <a:cxnSpLocks/>
          </p:cNvCxnSpPr>
          <p:nvPr/>
        </p:nvCxnSpPr>
        <p:spPr>
          <a:xfrm flipH="1">
            <a:off x="5263626" y="2079057"/>
            <a:ext cx="954294" cy="3538843"/>
          </a:xfrm>
          <a:prstGeom prst="line">
            <a:avLst/>
          </a:prstGeom>
          <a:ln w="63500">
            <a:solidFill>
              <a:schemeClr val="accent4"/>
            </a:solidFill>
            <a:headEnd type="triangle"/>
          </a:ln>
        </p:spPr>
        <p:style>
          <a:lnRef idx="3">
            <a:schemeClr val="accent2"/>
          </a:lnRef>
          <a:fillRef idx="0">
            <a:schemeClr val="accent2"/>
          </a:fillRef>
          <a:effectRef idx="2">
            <a:schemeClr val="accent2"/>
          </a:effectRef>
          <a:fontRef idx="minor">
            <a:schemeClr val="tx1"/>
          </a:fontRef>
        </p:style>
      </p:cxnSp>
      <p:sp>
        <p:nvSpPr>
          <p:cNvPr id="9" name="正方形/長方形 8">
            <a:extLst>
              <a:ext uri="{FF2B5EF4-FFF2-40B4-BE49-F238E27FC236}">
                <a16:creationId xmlns:a16="http://schemas.microsoft.com/office/drawing/2014/main" id="{758E6B68-CCA1-4299-BE30-D421AF9B32EB}"/>
              </a:ext>
            </a:extLst>
          </p:cNvPr>
          <p:cNvSpPr/>
          <p:nvPr/>
        </p:nvSpPr>
        <p:spPr>
          <a:xfrm>
            <a:off x="1105121" y="3826413"/>
            <a:ext cx="1562100" cy="11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a:extLst>
              <a:ext uri="{FF2B5EF4-FFF2-40B4-BE49-F238E27FC236}">
                <a16:creationId xmlns:a16="http://schemas.microsoft.com/office/drawing/2014/main" id="{E8E40CE2-C9F7-432A-AB69-4F4A5C649CB2}"/>
              </a:ext>
            </a:extLst>
          </p:cNvPr>
          <p:cNvGrpSpPr/>
          <p:nvPr/>
        </p:nvGrpSpPr>
        <p:grpSpPr>
          <a:xfrm>
            <a:off x="4183626" y="3932781"/>
            <a:ext cx="4756203" cy="369332"/>
            <a:chOff x="4327559" y="4051315"/>
            <a:chExt cx="4756203" cy="369332"/>
          </a:xfrm>
        </p:grpSpPr>
        <p:sp>
          <p:nvSpPr>
            <p:cNvPr id="11" name="テキスト ボックス 10">
              <a:extLst>
                <a:ext uri="{FF2B5EF4-FFF2-40B4-BE49-F238E27FC236}">
                  <a16:creationId xmlns:a16="http://schemas.microsoft.com/office/drawing/2014/main" id="{F874BCE8-8A96-4512-8806-3FB75537C7BE}"/>
                </a:ext>
              </a:extLst>
            </p:cNvPr>
            <p:cNvSpPr txBox="1"/>
            <p:nvPr/>
          </p:nvSpPr>
          <p:spPr>
            <a:xfrm>
              <a:off x="4327559" y="4055981"/>
              <a:ext cx="2160000" cy="360000"/>
            </a:xfrm>
            <a:prstGeom prst="rect">
              <a:avLst/>
            </a:prstGeom>
            <a:solidFill>
              <a:schemeClr val="accent2">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Standard mode</a:t>
              </a:r>
              <a:endParaRPr lang="ja-JP" altLang="en-US" sz="2000" dirty="0"/>
            </a:p>
          </p:txBody>
        </p:sp>
        <p:sp>
          <p:nvSpPr>
            <p:cNvPr id="12" name="テキスト ボックス 11">
              <a:extLst>
                <a:ext uri="{FF2B5EF4-FFF2-40B4-BE49-F238E27FC236}">
                  <a16:creationId xmlns:a16="http://schemas.microsoft.com/office/drawing/2014/main" id="{E74F4A2C-D00B-4C92-B20D-EB1C0ABFB0F0}"/>
                </a:ext>
              </a:extLst>
            </p:cNvPr>
            <p:cNvSpPr txBox="1"/>
            <p:nvPr/>
          </p:nvSpPr>
          <p:spPr>
            <a:xfrm>
              <a:off x="6563762" y="4051315"/>
              <a:ext cx="2520000" cy="369332"/>
            </a:xfrm>
            <a:prstGeom prst="rect">
              <a:avLst/>
            </a:prstGeom>
            <a:noFill/>
          </p:spPr>
          <p:txBody>
            <a:bodyPr wrap="square">
              <a:spAutoFit/>
            </a:bodyPr>
            <a:lstStyle/>
            <a:p>
              <a:r>
                <a:rPr lang="en-US" altLang="ja-JP" dirty="0"/>
                <a:t>Asymmetric component</a:t>
              </a:r>
              <a:endParaRPr lang="ja-JP" altLang="en-US" dirty="0"/>
            </a:p>
          </p:txBody>
        </p:sp>
      </p:grpSp>
      <p:grpSp>
        <p:nvGrpSpPr>
          <p:cNvPr id="13" name="グループ化 12">
            <a:extLst>
              <a:ext uri="{FF2B5EF4-FFF2-40B4-BE49-F238E27FC236}">
                <a16:creationId xmlns:a16="http://schemas.microsoft.com/office/drawing/2014/main" id="{EE3D00FA-971C-4F08-BB49-FE74A91632F1}"/>
              </a:ext>
            </a:extLst>
          </p:cNvPr>
          <p:cNvGrpSpPr/>
          <p:nvPr/>
        </p:nvGrpSpPr>
        <p:grpSpPr>
          <a:xfrm>
            <a:off x="4183626" y="4427413"/>
            <a:ext cx="4960373" cy="404776"/>
            <a:chOff x="4327559" y="4592511"/>
            <a:chExt cx="4960373" cy="404776"/>
          </a:xfrm>
        </p:grpSpPr>
        <p:sp>
          <p:nvSpPr>
            <p:cNvPr id="14" name="テキスト ボックス 13">
              <a:extLst>
                <a:ext uri="{FF2B5EF4-FFF2-40B4-BE49-F238E27FC236}">
                  <a16:creationId xmlns:a16="http://schemas.microsoft.com/office/drawing/2014/main" id="{AB343446-2B37-4537-A3E6-C2A315EFDD29}"/>
                </a:ext>
              </a:extLst>
            </p:cNvPr>
            <p:cNvSpPr txBox="1"/>
            <p:nvPr/>
          </p:nvSpPr>
          <p:spPr>
            <a:xfrm>
              <a:off x="4327559" y="4597177"/>
              <a:ext cx="2160000" cy="400110"/>
            </a:xfrm>
            <a:prstGeom prst="rect">
              <a:avLst/>
            </a:prstGeom>
            <a:solidFill>
              <a:schemeClr val="accent6">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Superlong</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5" name="テキスト ボックス 14">
              <a:extLst>
                <a:ext uri="{FF2B5EF4-FFF2-40B4-BE49-F238E27FC236}">
                  <a16:creationId xmlns:a16="http://schemas.microsoft.com/office/drawing/2014/main" id="{1DA28F80-C7CD-41CC-9021-088919DABEB7}"/>
                </a:ext>
              </a:extLst>
            </p:cNvPr>
            <p:cNvSpPr txBox="1"/>
            <p:nvPr/>
          </p:nvSpPr>
          <p:spPr>
            <a:xfrm>
              <a:off x="6563761" y="4592511"/>
              <a:ext cx="2724171"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small TKE</a:t>
              </a:r>
              <a:endParaRPr lang="ja-JP" altLang="en-US" dirty="0"/>
            </a:p>
          </p:txBody>
        </p:sp>
      </p:grpSp>
      <p:grpSp>
        <p:nvGrpSpPr>
          <p:cNvPr id="16" name="グループ化 15">
            <a:extLst>
              <a:ext uri="{FF2B5EF4-FFF2-40B4-BE49-F238E27FC236}">
                <a16:creationId xmlns:a16="http://schemas.microsoft.com/office/drawing/2014/main" id="{598E03A6-3063-4364-A90B-C09CB6F2873A}"/>
              </a:ext>
            </a:extLst>
          </p:cNvPr>
          <p:cNvGrpSpPr/>
          <p:nvPr/>
        </p:nvGrpSpPr>
        <p:grpSpPr>
          <a:xfrm>
            <a:off x="4183626" y="4922044"/>
            <a:ext cx="4892917" cy="404776"/>
            <a:chOff x="4327559" y="5133707"/>
            <a:chExt cx="4892917" cy="404776"/>
          </a:xfrm>
        </p:grpSpPr>
        <p:sp>
          <p:nvSpPr>
            <p:cNvPr id="17" name="テキスト ボックス 16">
              <a:extLst>
                <a:ext uri="{FF2B5EF4-FFF2-40B4-BE49-F238E27FC236}">
                  <a16:creationId xmlns:a16="http://schemas.microsoft.com/office/drawing/2014/main" id="{80D0DEA4-2B7C-4524-A964-4B18A1F2F03B}"/>
                </a:ext>
              </a:extLst>
            </p:cNvPr>
            <p:cNvSpPr txBox="1"/>
            <p:nvPr/>
          </p:nvSpPr>
          <p:spPr>
            <a:xfrm>
              <a:off x="4327559" y="5138373"/>
              <a:ext cx="2160000" cy="400110"/>
            </a:xfrm>
            <a:prstGeom prst="rect">
              <a:avLst/>
            </a:prstGeom>
            <a:solidFill>
              <a:schemeClr val="accent1">
                <a:alpha val="20000"/>
              </a:schemeClr>
            </a:solidFill>
          </p:spPr>
          <p:txBody>
            <a:bodyPr wrap="square">
              <a:spAutoFit/>
            </a:bodyPr>
            <a:lstStyle/>
            <a:p>
              <a:pPr algn="ctr"/>
              <a:r>
                <a:rPr lang="en-US" altLang="ja-JP" sz="2000" dirty="0" err="1">
                  <a:latin typeface="ＭＳ Ｐゴシック" panose="020B0600070205080204" pitchFamily="50" charset="-128"/>
                  <a:ea typeface="ＭＳ Ｐゴシック" panose="020B0600070205080204" pitchFamily="50" charset="-128"/>
                </a:rPr>
                <a:t>Supershort</a:t>
              </a:r>
              <a:r>
                <a:rPr lang="en-US" altLang="ja-JP" sz="2000" dirty="0">
                  <a:latin typeface="ＭＳ Ｐゴシック" panose="020B0600070205080204" pitchFamily="50" charset="-128"/>
                  <a:ea typeface="ＭＳ Ｐゴシック" panose="020B0600070205080204" pitchFamily="50" charset="-128"/>
                </a:rPr>
                <a:t> mode</a:t>
              </a:r>
              <a:endParaRPr lang="ja-JP" altLang="en-US" sz="2000" dirty="0"/>
            </a:p>
          </p:txBody>
        </p:sp>
        <p:sp>
          <p:nvSpPr>
            <p:cNvPr id="18" name="テキスト ボックス 17">
              <a:extLst>
                <a:ext uri="{FF2B5EF4-FFF2-40B4-BE49-F238E27FC236}">
                  <a16:creationId xmlns:a16="http://schemas.microsoft.com/office/drawing/2014/main" id="{0F555485-2112-40A3-B273-867588429DB7}"/>
                </a:ext>
              </a:extLst>
            </p:cNvPr>
            <p:cNvSpPr txBox="1"/>
            <p:nvPr/>
          </p:nvSpPr>
          <p:spPr>
            <a:xfrm>
              <a:off x="6563761" y="5133707"/>
              <a:ext cx="2656715"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and large TKE</a:t>
              </a:r>
              <a:endParaRPr lang="ja-JP" altLang="en-US" dirty="0"/>
            </a:p>
          </p:txBody>
        </p:sp>
      </p:grpSp>
      <p:grpSp>
        <p:nvGrpSpPr>
          <p:cNvPr id="19" name="グループ化 18">
            <a:extLst>
              <a:ext uri="{FF2B5EF4-FFF2-40B4-BE49-F238E27FC236}">
                <a16:creationId xmlns:a16="http://schemas.microsoft.com/office/drawing/2014/main" id="{947B1B86-20A1-475A-BE19-D77683FDBB47}"/>
              </a:ext>
            </a:extLst>
          </p:cNvPr>
          <p:cNvGrpSpPr/>
          <p:nvPr/>
        </p:nvGrpSpPr>
        <p:grpSpPr>
          <a:xfrm>
            <a:off x="4183626" y="5336235"/>
            <a:ext cx="4892917" cy="923330"/>
            <a:chOff x="4327559" y="5674903"/>
            <a:chExt cx="4892917" cy="923330"/>
          </a:xfrm>
        </p:grpSpPr>
        <p:sp>
          <p:nvSpPr>
            <p:cNvPr id="20" name="テキスト ボックス 19">
              <a:extLst>
                <a:ext uri="{FF2B5EF4-FFF2-40B4-BE49-F238E27FC236}">
                  <a16:creationId xmlns:a16="http://schemas.microsoft.com/office/drawing/2014/main" id="{BF99A788-2718-45CE-9CD9-2E002436542A}"/>
                </a:ext>
              </a:extLst>
            </p:cNvPr>
            <p:cNvSpPr txBox="1"/>
            <p:nvPr/>
          </p:nvSpPr>
          <p:spPr>
            <a:xfrm>
              <a:off x="4327559" y="5956568"/>
              <a:ext cx="2160000" cy="360000"/>
            </a:xfrm>
            <a:prstGeom prst="rect">
              <a:avLst/>
            </a:prstGeom>
            <a:solidFill>
              <a:schemeClr val="accent4">
                <a:alpha val="20000"/>
              </a:schemeClr>
            </a:solidFill>
          </p:spPr>
          <p:txBody>
            <a:bodyPr wrap="square">
              <a:spAutoFit/>
            </a:bodyPr>
            <a:lstStyle/>
            <a:p>
              <a:pPr algn="ctr"/>
              <a:r>
                <a:rPr lang="en-US" altLang="ja-JP" sz="2000" dirty="0">
                  <a:latin typeface="ＭＳ Ｐゴシック" panose="020B0600070205080204" pitchFamily="50" charset="-128"/>
                  <a:ea typeface="ＭＳ Ｐゴシック" panose="020B0600070205080204" pitchFamily="50" charset="-128"/>
                </a:rPr>
                <a:t>Short mode</a:t>
              </a:r>
            </a:p>
          </p:txBody>
        </p:sp>
        <p:sp>
          <p:nvSpPr>
            <p:cNvPr id="21" name="テキスト ボックス 20">
              <a:extLst>
                <a:ext uri="{FF2B5EF4-FFF2-40B4-BE49-F238E27FC236}">
                  <a16:creationId xmlns:a16="http://schemas.microsoft.com/office/drawing/2014/main" id="{85C9D5A8-13B1-4412-8DBE-A891C00630FB}"/>
                </a:ext>
              </a:extLst>
            </p:cNvPr>
            <p:cNvSpPr txBox="1"/>
            <p:nvPr/>
          </p:nvSpPr>
          <p:spPr>
            <a:xfrm>
              <a:off x="6563762" y="5674903"/>
              <a:ext cx="2656714" cy="923330"/>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Symmetric but TKE is equivalent with or slightly larger than that of ST</a:t>
              </a:r>
              <a:endParaRPr lang="ja-JP" altLang="en-US" dirty="0"/>
            </a:p>
          </p:txBody>
        </p:sp>
      </p:grpSp>
      <p:sp>
        <p:nvSpPr>
          <p:cNvPr id="22" name="スライド番号プレースホルダー 21">
            <a:extLst>
              <a:ext uri="{FF2B5EF4-FFF2-40B4-BE49-F238E27FC236}">
                <a16:creationId xmlns:a16="http://schemas.microsoft.com/office/drawing/2014/main" id="{549CD847-BD69-4CD5-A544-6BACFAD8DD37}"/>
              </a:ext>
            </a:extLst>
          </p:cNvPr>
          <p:cNvSpPr>
            <a:spLocks noGrp="1"/>
          </p:cNvSpPr>
          <p:nvPr>
            <p:ph type="sldNum" sz="quarter" idx="12"/>
          </p:nvPr>
        </p:nvSpPr>
        <p:spPr/>
        <p:txBody>
          <a:bodyPr/>
          <a:lstStyle/>
          <a:p>
            <a:fld id="{B060295B-DBF3-4925-A814-558BD383AA08}" type="slidenum">
              <a:rPr kumimoji="1" lang="ja-JP" altLang="en-US" smtClean="0"/>
              <a:t>33</a:t>
            </a:fld>
            <a:endParaRPr kumimoji="1" lang="ja-JP" altLang="en-US"/>
          </a:p>
        </p:txBody>
      </p:sp>
    </p:spTree>
    <p:extLst>
      <p:ext uri="{BB962C8B-B14F-4D97-AF65-F5344CB8AC3E}">
        <p14:creationId xmlns:p14="http://schemas.microsoft.com/office/powerpoint/2010/main" val="150198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0CF612F-C037-4667-B895-7D685A13D7C1}"/>
              </a:ext>
            </a:extLst>
          </p:cNvPr>
          <p:cNvPicPr>
            <a:picLocks noChangeAspect="1"/>
          </p:cNvPicPr>
          <p:nvPr/>
        </p:nvPicPr>
        <p:blipFill rotWithShape="1">
          <a:blip r:embed="rId3"/>
          <a:srcRect l="5939" t="11944" r="17385" b="27130"/>
          <a:stretch/>
        </p:blipFill>
        <p:spPr>
          <a:xfrm>
            <a:off x="186698" y="1365443"/>
            <a:ext cx="5457480" cy="4743754"/>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16000" y="252000"/>
            <a:ext cx="8282085" cy="622745"/>
          </a:xfrm>
        </p:spPr>
        <p:txBody>
          <a:bodyPr>
            <a:normAutofit fontScale="90000"/>
          </a:bodyPr>
          <a:lstStyle/>
          <a:p>
            <a:r>
              <a:rPr kumimoji="1" lang="en-US" altLang="ja-JP" b="1" dirty="0">
                <a:solidFill>
                  <a:srgbClr val="0070C0"/>
                </a:solidFill>
                <a:latin typeface="ＭＳ Ｐゴシック" panose="020B0600070205080204" pitchFamily="50" charset="-128"/>
                <a:ea typeface="ＭＳ Ｐゴシック" panose="020B0600070205080204" pitchFamily="50" charset="-128"/>
              </a:rPr>
              <a:t>Fraction of each mode</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62C6E871-6924-980D-38CA-90833F45FB21}"/>
              </a:ext>
            </a:extLst>
          </p:cNvPr>
          <p:cNvSpPr txBox="1"/>
          <p:nvPr/>
        </p:nvSpPr>
        <p:spPr>
          <a:xfrm>
            <a:off x="1511290" y="1931204"/>
            <a:ext cx="1907460" cy="338554"/>
          </a:xfrm>
          <a:prstGeom prst="rect">
            <a:avLst/>
          </a:prstGeom>
          <a:noFill/>
        </p:spPr>
        <p:txBody>
          <a:bodyPr wrap="square">
            <a:spAutoFit/>
          </a:bodyPr>
          <a:lstStyle/>
          <a:p>
            <a:pPr algn="ctr"/>
            <a:r>
              <a:rPr lang="en-US" altLang="ja-JP" sz="1600" dirty="0">
                <a:solidFill>
                  <a:srgbClr val="FF0000"/>
                </a:solidFill>
                <a:latin typeface="ＭＳ Ｐゴシック" panose="020B0600070205080204" pitchFamily="50" charset="-128"/>
                <a:ea typeface="ＭＳ Ｐゴシック" panose="020B0600070205080204" pitchFamily="50" charset="-128"/>
              </a:rPr>
              <a:t>Standard mode</a:t>
            </a:r>
          </a:p>
        </p:txBody>
      </p:sp>
      <p:sp>
        <p:nvSpPr>
          <p:cNvPr id="7" name="テキスト ボックス 6">
            <a:extLst>
              <a:ext uri="{FF2B5EF4-FFF2-40B4-BE49-F238E27FC236}">
                <a16:creationId xmlns:a16="http://schemas.microsoft.com/office/drawing/2014/main" id="{47CAB6C9-0993-AFA7-949A-F1D25A09A3D3}"/>
              </a:ext>
            </a:extLst>
          </p:cNvPr>
          <p:cNvSpPr txBox="1"/>
          <p:nvPr/>
        </p:nvSpPr>
        <p:spPr>
          <a:xfrm>
            <a:off x="1656123" y="4844181"/>
            <a:ext cx="1259315" cy="584775"/>
          </a:xfrm>
          <a:prstGeom prst="rect">
            <a:avLst/>
          </a:prstGeom>
          <a:noFill/>
        </p:spPr>
        <p:txBody>
          <a:bodyPr wrap="square">
            <a:spAutoFit/>
          </a:bodyPr>
          <a:lstStyle/>
          <a:p>
            <a:pPr algn="ctr"/>
            <a:r>
              <a:rPr lang="en-US" altLang="ja-JP" sz="1600" dirty="0" err="1">
                <a:solidFill>
                  <a:schemeClr val="accent6"/>
                </a:solidFill>
                <a:latin typeface="ＭＳ Ｐゴシック" panose="020B0600070205080204" pitchFamily="50" charset="-128"/>
                <a:ea typeface="ＭＳ Ｐゴシック" panose="020B0600070205080204" pitchFamily="50" charset="-128"/>
              </a:rPr>
              <a:t>Superlong</a:t>
            </a:r>
            <a:r>
              <a:rPr lang="en-US" altLang="ja-JP" sz="1600" dirty="0">
                <a:solidFill>
                  <a:schemeClr val="accent6"/>
                </a:solidFill>
                <a:latin typeface="ＭＳ Ｐゴシック" panose="020B0600070205080204" pitchFamily="50" charset="-128"/>
                <a:ea typeface="ＭＳ Ｐゴシック" panose="020B0600070205080204" pitchFamily="50" charset="-128"/>
              </a:rPr>
              <a:t> mode</a:t>
            </a:r>
            <a:endParaRPr lang="ja-JP" altLang="en-US" sz="1600" dirty="0">
              <a:solidFill>
                <a:schemeClr val="accent6"/>
              </a:solidFill>
            </a:endParaRPr>
          </a:p>
        </p:txBody>
      </p:sp>
      <p:sp>
        <p:nvSpPr>
          <p:cNvPr id="8" name="テキスト ボックス 7">
            <a:extLst>
              <a:ext uri="{FF2B5EF4-FFF2-40B4-BE49-F238E27FC236}">
                <a16:creationId xmlns:a16="http://schemas.microsoft.com/office/drawing/2014/main" id="{30998ECD-735D-A71A-6F82-88A7A382DDBB}"/>
              </a:ext>
            </a:extLst>
          </p:cNvPr>
          <p:cNvSpPr txBox="1"/>
          <p:nvPr/>
        </p:nvSpPr>
        <p:spPr>
          <a:xfrm>
            <a:off x="2585348" y="4344989"/>
            <a:ext cx="1226336" cy="584775"/>
          </a:xfrm>
          <a:prstGeom prst="rect">
            <a:avLst/>
          </a:prstGeom>
          <a:noFill/>
        </p:spPr>
        <p:txBody>
          <a:bodyPr wrap="square">
            <a:spAutoFit/>
          </a:bodyPr>
          <a:lstStyle/>
          <a:p>
            <a:pPr algn="ctr"/>
            <a:r>
              <a:rPr lang="en-US" altLang="ja-JP" sz="1600" dirty="0" err="1">
                <a:solidFill>
                  <a:schemeClr val="accent1"/>
                </a:solidFill>
                <a:latin typeface="ＭＳ Ｐゴシック" panose="020B0600070205080204" pitchFamily="50" charset="-128"/>
                <a:ea typeface="ＭＳ Ｐゴシック" panose="020B0600070205080204" pitchFamily="50" charset="-128"/>
              </a:rPr>
              <a:t>SuperShort</a:t>
            </a:r>
            <a:r>
              <a:rPr lang="en-US" altLang="ja-JP" sz="1600" dirty="0">
                <a:solidFill>
                  <a:schemeClr val="accent1"/>
                </a:solidFill>
                <a:latin typeface="ＭＳ Ｐゴシック" panose="020B0600070205080204" pitchFamily="50" charset="-128"/>
                <a:ea typeface="ＭＳ Ｐゴシック" panose="020B0600070205080204" pitchFamily="50" charset="-128"/>
              </a:rPr>
              <a:t> mode</a:t>
            </a:r>
          </a:p>
        </p:txBody>
      </p:sp>
      <p:sp>
        <p:nvSpPr>
          <p:cNvPr id="9" name="テキスト ボックス 8">
            <a:extLst>
              <a:ext uri="{FF2B5EF4-FFF2-40B4-BE49-F238E27FC236}">
                <a16:creationId xmlns:a16="http://schemas.microsoft.com/office/drawing/2014/main" id="{2372E1E8-30BA-6945-402A-6E03D7830733}"/>
              </a:ext>
            </a:extLst>
          </p:cNvPr>
          <p:cNvSpPr txBox="1"/>
          <p:nvPr/>
        </p:nvSpPr>
        <p:spPr>
          <a:xfrm>
            <a:off x="4357042" y="2177166"/>
            <a:ext cx="1139154" cy="584775"/>
          </a:xfrm>
          <a:prstGeom prst="rect">
            <a:avLst/>
          </a:prstGeom>
          <a:noFill/>
        </p:spPr>
        <p:txBody>
          <a:bodyPr wrap="square">
            <a:spAutoFit/>
          </a:bodyPr>
          <a:lstStyle/>
          <a:p>
            <a:pPr algn="ctr"/>
            <a:r>
              <a:rPr lang="en-US" altLang="ja-JP" sz="1600" dirty="0">
                <a:solidFill>
                  <a:schemeClr val="accent2"/>
                </a:solidFill>
                <a:latin typeface="ＭＳ Ｐゴシック" panose="020B0600070205080204" pitchFamily="50" charset="-128"/>
                <a:ea typeface="ＭＳ Ｐゴシック" panose="020B0600070205080204" pitchFamily="50" charset="-128"/>
              </a:rPr>
              <a:t>Short mode</a:t>
            </a:r>
          </a:p>
        </p:txBody>
      </p:sp>
      <p:sp>
        <p:nvSpPr>
          <p:cNvPr id="10" name="テキスト ボックス 9">
            <a:extLst>
              <a:ext uri="{FF2B5EF4-FFF2-40B4-BE49-F238E27FC236}">
                <a16:creationId xmlns:a16="http://schemas.microsoft.com/office/drawing/2014/main" id="{139926F7-98D4-F768-4615-8D408417A507}"/>
              </a:ext>
            </a:extLst>
          </p:cNvPr>
          <p:cNvSpPr txBox="1"/>
          <p:nvPr/>
        </p:nvSpPr>
        <p:spPr>
          <a:xfrm>
            <a:off x="948858" y="1362059"/>
            <a:ext cx="2160000" cy="400110"/>
          </a:xfrm>
          <a:prstGeom prst="rect">
            <a:avLst/>
          </a:prstGeom>
          <a:noFill/>
        </p:spPr>
        <p:txBody>
          <a:bodyPr wrap="square">
            <a:spAutoFit/>
          </a:bodyPr>
          <a:lstStyle/>
          <a:p>
            <a:r>
              <a:rPr lang="en-US" altLang="ja-JP" sz="2000" dirty="0">
                <a:latin typeface="ＭＳ Ｐゴシック" panose="020B0600070205080204" pitchFamily="50" charset="-128"/>
                <a:ea typeface="ＭＳ Ｐゴシック" panose="020B0600070205080204" pitchFamily="50" charset="-128"/>
              </a:rPr>
              <a:t>E</a:t>
            </a:r>
            <a:r>
              <a:rPr lang="en-US" altLang="ja-JP" sz="2000" baseline="-25000" dirty="0">
                <a:latin typeface="ＭＳ Ｐゴシック" panose="020B0600070205080204" pitchFamily="50" charset="-128"/>
                <a:ea typeface="ＭＳ Ｐゴシック" panose="020B0600070205080204" pitchFamily="50" charset="-128"/>
              </a:rPr>
              <a:t>x</a:t>
            </a:r>
            <a:r>
              <a:rPr lang="en-US" altLang="ja-JP" sz="2000" dirty="0">
                <a:latin typeface="ＭＳ Ｐゴシック" panose="020B0600070205080204" pitchFamily="50" charset="-128"/>
                <a:ea typeface="ＭＳ Ｐゴシック" panose="020B0600070205080204" pitchFamily="50" charset="-128"/>
              </a:rPr>
              <a:t>=10 MeV</a:t>
            </a:r>
            <a:endParaRPr lang="ja-JP" altLang="en-US" sz="2000" dirty="0">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EC469FE9-67FD-40E4-A1C3-B092B5CAE320}"/>
              </a:ext>
            </a:extLst>
          </p:cNvPr>
          <p:cNvSpPr txBox="1"/>
          <p:nvPr/>
        </p:nvSpPr>
        <p:spPr>
          <a:xfrm>
            <a:off x="4189474" y="4661560"/>
            <a:ext cx="1043186" cy="830997"/>
          </a:xfrm>
          <a:prstGeom prst="rect">
            <a:avLst/>
          </a:prstGeom>
          <a:noFill/>
        </p:spPr>
        <p:txBody>
          <a:bodyPr wrap="square">
            <a:spAutoFit/>
          </a:bodyPr>
          <a:lstStyle/>
          <a:p>
            <a:pPr algn="ctr"/>
            <a:r>
              <a:rPr lang="en-US" altLang="ja-JP" sz="1600" dirty="0">
                <a:solidFill>
                  <a:srgbClr val="00B0F0"/>
                </a:solidFill>
                <a:latin typeface="ＭＳ Ｐゴシック" panose="020B0600070205080204" pitchFamily="50" charset="-128"/>
                <a:ea typeface="ＭＳ Ｐゴシック" panose="020B0600070205080204" pitchFamily="50" charset="-128"/>
              </a:rPr>
              <a:t>Super-asymmetric mode</a:t>
            </a:r>
          </a:p>
        </p:txBody>
      </p:sp>
      <p:sp>
        <p:nvSpPr>
          <p:cNvPr id="12" name="テキスト ボックス 11">
            <a:extLst>
              <a:ext uri="{FF2B5EF4-FFF2-40B4-BE49-F238E27FC236}">
                <a16:creationId xmlns:a16="http://schemas.microsoft.com/office/drawing/2014/main" id="{63836E3E-5456-4E35-9701-627B0C8C67CD}"/>
              </a:ext>
            </a:extLst>
          </p:cNvPr>
          <p:cNvSpPr txBox="1"/>
          <p:nvPr/>
        </p:nvSpPr>
        <p:spPr>
          <a:xfrm>
            <a:off x="2915438" y="3475710"/>
            <a:ext cx="2160000" cy="400110"/>
          </a:xfrm>
          <a:prstGeom prst="rect">
            <a:avLst/>
          </a:prstGeom>
          <a:noFill/>
        </p:spPr>
        <p:txBody>
          <a:bodyPr wrap="square">
            <a:spAutoFit/>
          </a:bodyPr>
          <a:lstStyle/>
          <a:p>
            <a:r>
              <a:rPr lang="en-US" altLang="ja-JP" sz="2000" dirty="0">
                <a:latin typeface="ＭＳ Ｐゴシック" panose="020B0600070205080204" pitchFamily="50" charset="-128"/>
                <a:ea typeface="ＭＳ Ｐゴシック" panose="020B0600070205080204" pitchFamily="50" charset="-128"/>
              </a:rPr>
              <a:t>A=257</a:t>
            </a:r>
            <a:endParaRPr lang="ja-JP" altLang="en-US" sz="200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74EDCD4F-EC95-4549-8BF6-D4C00D8C6E97}"/>
              </a:ext>
            </a:extLst>
          </p:cNvPr>
          <p:cNvSpPr txBox="1"/>
          <p:nvPr/>
        </p:nvSpPr>
        <p:spPr>
          <a:xfrm>
            <a:off x="5496196" y="1300003"/>
            <a:ext cx="3582018" cy="3785652"/>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err="1"/>
              <a:t>Superlong</a:t>
            </a:r>
            <a:r>
              <a:rPr kumimoji="1" lang="en-US" altLang="ja-JP" sz="2000" dirty="0"/>
              <a:t> mode is dominant for A below 223 </a:t>
            </a:r>
            <a:r>
              <a:rPr kumimoji="1" lang="en-US" altLang="ja-JP" sz="2000" dirty="0">
                <a:sym typeface="Wingdings" panose="05000000000000000000" pitchFamily="2" charset="2"/>
              </a:rPr>
              <a:t> small TKE</a:t>
            </a:r>
            <a:endParaRPr kumimoji="1" lang="en-US" altLang="ja-JP" sz="2000" dirty="0"/>
          </a:p>
          <a:p>
            <a:pPr marL="285750" indent="-285750">
              <a:buFont typeface="Arial" panose="020B0604020202020204" pitchFamily="34" charset="0"/>
              <a:buChar char="•"/>
            </a:pPr>
            <a:r>
              <a:rPr kumimoji="1" lang="en-US" altLang="ja-JP" sz="2000" dirty="0"/>
              <a:t>Standard mode is dominant for nuclei below A around 260</a:t>
            </a:r>
          </a:p>
          <a:p>
            <a:pPr marL="285750" indent="-285750">
              <a:buFont typeface="Arial" panose="020B0604020202020204" pitchFamily="34" charset="0"/>
              <a:buChar char="•"/>
            </a:pPr>
            <a:r>
              <a:rPr kumimoji="1" lang="en-US" altLang="ja-JP" sz="2000" dirty="0" err="1"/>
              <a:t>Supershort</a:t>
            </a:r>
            <a:r>
              <a:rPr kumimoji="1" lang="en-US" altLang="ja-JP" sz="2000" dirty="0"/>
              <a:t> mode contributes noticeably for A around 260 </a:t>
            </a:r>
            <a:r>
              <a:rPr kumimoji="1" lang="en-US" altLang="ja-JP" sz="2000" dirty="0">
                <a:sym typeface="Wingdings" panose="05000000000000000000" pitchFamily="2" charset="2"/>
              </a:rPr>
              <a:t> TKE jumps up</a:t>
            </a:r>
            <a:endParaRPr kumimoji="1" lang="en-US" altLang="ja-JP" sz="2000" dirty="0"/>
          </a:p>
          <a:p>
            <a:pPr marL="285750" indent="-285750">
              <a:buFont typeface="Arial" panose="020B0604020202020204" pitchFamily="34" charset="0"/>
              <a:buChar char="•"/>
            </a:pPr>
            <a:r>
              <a:rPr kumimoji="1" lang="en-US" altLang="ja-JP" sz="2000" dirty="0" err="1"/>
              <a:t>Shortmode</a:t>
            </a:r>
            <a:r>
              <a:rPr kumimoji="1" lang="en-US" altLang="ja-JP" sz="2000" dirty="0"/>
              <a:t> is dominant for mass number larger than 263</a:t>
            </a:r>
          </a:p>
          <a:p>
            <a:pPr marL="285750" indent="-285750">
              <a:buFont typeface="Arial" panose="020B0604020202020204" pitchFamily="34" charset="0"/>
              <a:buChar char="•"/>
            </a:pPr>
            <a:r>
              <a:rPr kumimoji="1" lang="en-US" altLang="ja-JP" sz="2000" dirty="0" err="1">
                <a:sym typeface="Wingdings" panose="05000000000000000000" pitchFamily="2" charset="2"/>
              </a:rPr>
              <a:t>Superasymmetric</a:t>
            </a:r>
            <a:r>
              <a:rPr kumimoji="1" lang="en-US" altLang="ja-JP" sz="2000" dirty="0">
                <a:sym typeface="Wingdings" panose="05000000000000000000" pitchFamily="2" charset="2"/>
              </a:rPr>
              <a:t> mode </a:t>
            </a:r>
            <a:r>
              <a:rPr kumimoji="1" lang="en-US" altLang="ja-JP" sz="2000" dirty="0" err="1">
                <a:sym typeface="Wingdings" panose="05000000000000000000" pitchFamily="2" charset="2"/>
              </a:rPr>
              <a:t>appers</a:t>
            </a:r>
            <a:r>
              <a:rPr kumimoji="1" lang="en-US" altLang="ja-JP" sz="2000" dirty="0">
                <a:sym typeface="Wingdings" panose="05000000000000000000" pitchFamily="2" charset="2"/>
              </a:rPr>
              <a:t> at mass number larger than 274</a:t>
            </a:r>
            <a:endParaRPr kumimoji="1" lang="ja-JP" altLang="en-US" sz="2000" dirty="0"/>
          </a:p>
        </p:txBody>
      </p:sp>
      <p:cxnSp>
        <p:nvCxnSpPr>
          <p:cNvPr id="14" name="直線コネクタ 13">
            <a:extLst>
              <a:ext uri="{FF2B5EF4-FFF2-40B4-BE49-F238E27FC236}">
                <a16:creationId xmlns:a16="http://schemas.microsoft.com/office/drawing/2014/main" id="{B51F9C56-3BFD-4E60-BF5B-410BA7512C70}"/>
              </a:ext>
            </a:extLst>
          </p:cNvPr>
          <p:cNvCxnSpPr>
            <a:cxnSpLocks/>
          </p:cNvCxnSpPr>
          <p:nvPr/>
        </p:nvCxnSpPr>
        <p:spPr>
          <a:xfrm flipV="1">
            <a:off x="1023079" y="1500094"/>
            <a:ext cx="4594485" cy="1325553"/>
          </a:xfrm>
          <a:prstGeom prst="line">
            <a:avLst/>
          </a:prstGeom>
          <a:ln w="63500">
            <a:solidFill>
              <a:srgbClr val="6ECB55"/>
            </a:solidFill>
            <a:headEnd type="triangle"/>
          </a:ln>
        </p:spPr>
        <p:style>
          <a:lnRef idx="3">
            <a:schemeClr val="accent2"/>
          </a:lnRef>
          <a:fillRef idx="0">
            <a:schemeClr val="accent2"/>
          </a:fillRef>
          <a:effectRef idx="2">
            <a:schemeClr val="accent2"/>
          </a:effectRef>
          <a:fontRef idx="minor">
            <a:schemeClr val="tx1"/>
          </a:fontRef>
        </p:style>
      </p:cxnSp>
      <p:cxnSp>
        <p:nvCxnSpPr>
          <p:cNvPr id="17" name="直線コネクタ 16">
            <a:extLst>
              <a:ext uri="{FF2B5EF4-FFF2-40B4-BE49-F238E27FC236}">
                <a16:creationId xmlns:a16="http://schemas.microsoft.com/office/drawing/2014/main" id="{5BAFB730-4CB3-4921-9297-CF54DC0707D1}"/>
              </a:ext>
            </a:extLst>
          </p:cNvPr>
          <p:cNvCxnSpPr>
            <a:cxnSpLocks/>
          </p:cNvCxnSpPr>
          <p:nvPr/>
        </p:nvCxnSpPr>
        <p:spPr>
          <a:xfrm flipV="1">
            <a:off x="3470223" y="2097741"/>
            <a:ext cx="2075942" cy="172018"/>
          </a:xfrm>
          <a:prstGeom prst="line">
            <a:avLst/>
          </a:prstGeom>
          <a:ln w="63500">
            <a:solidFill>
              <a:srgbClr val="FF0000"/>
            </a:solidFill>
            <a:headEnd type="triangle"/>
          </a:ln>
        </p:spPr>
        <p:style>
          <a:lnRef idx="3">
            <a:schemeClr val="accent2"/>
          </a:lnRef>
          <a:fillRef idx="0">
            <a:schemeClr val="accent2"/>
          </a:fillRef>
          <a:effectRef idx="2">
            <a:schemeClr val="accent2"/>
          </a:effectRef>
          <a:fontRef idx="minor">
            <a:schemeClr val="tx1"/>
          </a:fontRef>
        </p:style>
      </p:cxnSp>
      <p:cxnSp>
        <p:nvCxnSpPr>
          <p:cNvPr id="20" name="直線コネクタ 19">
            <a:extLst>
              <a:ext uri="{FF2B5EF4-FFF2-40B4-BE49-F238E27FC236}">
                <a16:creationId xmlns:a16="http://schemas.microsoft.com/office/drawing/2014/main" id="{52482F1F-16B6-4169-8C16-5EF6C0C0EAB1}"/>
              </a:ext>
            </a:extLst>
          </p:cNvPr>
          <p:cNvCxnSpPr>
            <a:cxnSpLocks/>
          </p:cNvCxnSpPr>
          <p:nvPr/>
        </p:nvCxnSpPr>
        <p:spPr>
          <a:xfrm flipV="1">
            <a:off x="4189474" y="2760456"/>
            <a:ext cx="1428090" cy="1395567"/>
          </a:xfrm>
          <a:prstGeom prst="line">
            <a:avLst/>
          </a:prstGeom>
          <a:ln w="63500">
            <a:solidFill>
              <a:srgbClr val="0070C0"/>
            </a:solidFill>
            <a:headEnd type="triangle"/>
          </a:ln>
        </p:spPr>
        <p:style>
          <a:lnRef idx="3">
            <a:schemeClr val="accent2"/>
          </a:lnRef>
          <a:fillRef idx="0">
            <a:schemeClr val="accent2"/>
          </a:fillRef>
          <a:effectRef idx="2">
            <a:schemeClr val="accent2"/>
          </a:effectRef>
          <a:fontRef idx="minor">
            <a:schemeClr val="tx1"/>
          </a:fontRef>
        </p:style>
      </p:cxnSp>
      <p:cxnSp>
        <p:nvCxnSpPr>
          <p:cNvPr id="23" name="直線コネクタ 22">
            <a:extLst>
              <a:ext uri="{FF2B5EF4-FFF2-40B4-BE49-F238E27FC236}">
                <a16:creationId xmlns:a16="http://schemas.microsoft.com/office/drawing/2014/main" id="{A5397133-B45C-439C-9A49-07DEB7188568}"/>
              </a:ext>
            </a:extLst>
          </p:cNvPr>
          <p:cNvCxnSpPr>
            <a:cxnSpLocks/>
          </p:cNvCxnSpPr>
          <p:nvPr/>
        </p:nvCxnSpPr>
        <p:spPr>
          <a:xfrm>
            <a:off x="4778115" y="2933500"/>
            <a:ext cx="866063" cy="704518"/>
          </a:xfrm>
          <a:prstGeom prst="line">
            <a:avLst/>
          </a:prstGeom>
          <a:ln w="63500">
            <a:headEnd type="triangle"/>
          </a:ln>
        </p:spPr>
        <p:style>
          <a:lnRef idx="3">
            <a:schemeClr val="accent2"/>
          </a:lnRef>
          <a:fillRef idx="0">
            <a:schemeClr val="accent2"/>
          </a:fillRef>
          <a:effectRef idx="2">
            <a:schemeClr val="accent2"/>
          </a:effectRef>
          <a:fontRef idx="minor">
            <a:schemeClr val="tx1"/>
          </a:fontRef>
        </p:style>
      </p:cxnSp>
      <p:cxnSp>
        <p:nvCxnSpPr>
          <p:cNvPr id="26" name="直線コネクタ 25">
            <a:extLst>
              <a:ext uri="{FF2B5EF4-FFF2-40B4-BE49-F238E27FC236}">
                <a16:creationId xmlns:a16="http://schemas.microsoft.com/office/drawing/2014/main" id="{41CAE4EB-41B1-48E4-9479-F353D44C3C62}"/>
              </a:ext>
            </a:extLst>
          </p:cNvPr>
          <p:cNvCxnSpPr>
            <a:cxnSpLocks/>
          </p:cNvCxnSpPr>
          <p:nvPr/>
        </p:nvCxnSpPr>
        <p:spPr>
          <a:xfrm flipV="1">
            <a:off x="5373974" y="4263681"/>
            <a:ext cx="248100" cy="694316"/>
          </a:xfrm>
          <a:prstGeom prst="line">
            <a:avLst/>
          </a:prstGeom>
          <a:ln w="63500">
            <a:solidFill>
              <a:srgbClr val="00B0F0"/>
            </a:solidFill>
            <a:headEnd type="triangle"/>
          </a:ln>
        </p:spPr>
        <p:style>
          <a:lnRef idx="3">
            <a:schemeClr val="accent2"/>
          </a:lnRef>
          <a:fillRef idx="0">
            <a:schemeClr val="accent2"/>
          </a:fillRef>
          <a:effectRef idx="2">
            <a:schemeClr val="accent2"/>
          </a:effectRef>
          <a:fontRef idx="minor">
            <a:schemeClr val="tx1"/>
          </a:fontRef>
        </p:style>
      </p:cxnSp>
      <p:sp>
        <p:nvSpPr>
          <p:cNvPr id="4" name="スライド番号プレースホルダー 3">
            <a:extLst>
              <a:ext uri="{FF2B5EF4-FFF2-40B4-BE49-F238E27FC236}">
                <a16:creationId xmlns:a16="http://schemas.microsoft.com/office/drawing/2014/main" id="{D0EA6C84-5F0E-4236-8574-5B398B2C35E1}"/>
              </a:ext>
            </a:extLst>
          </p:cNvPr>
          <p:cNvSpPr>
            <a:spLocks noGrp="1"/>
          </p:cNvSpPr>
          <p:nvPr>
            <p:ph type="sldNum" sz="quarter" idx="12"/>
          </p:nvPr>
        </p:nvSpPr>
        <p:spPr/>
        <p:txBody>
          <a:bodyPr/>
          <a:lstStyle/>
          <a:p>
            <a:fld id="{B060295B-DBF3-4925-A814-558BD383AA08}" type="slidenum">
              <a:rPr kumimoji="1" lang="ja-JP" altLang="en-US" smtClean="0"/>
              <a:t>34</a:t>
            </a:fld>
            <a:endParaRPr kumimoji="1" lang="ja-JP" altLang="en-US"/>
          </a:p>
        </p:txBody>
      </p:sp>
    </p:spTree>
    <p:extLst>
      <p:ext uri="{BB962C8B-B14F-4D97-AF65-F5344CB8AC3E}">
        <p14:creationId xmlns:p14="http://schemas.microsoft.com/office/powerpoint/2010/main" val="1055490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barn(inVertical)">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2E438DF2-642A-FE41-6945-B43C4C9A4F53}"/>
              </a:ext>
            </a:extLst>
          </p:cNvPr>
          <p:cNvPicPr>
            <a:picLocks noChangeAspect="1"/>
          </p:cNvPicPr>
          <p:nvPr/>
        </p:nvPicPr>
        <p:blipFill rotWithShape="1">
          <a:blip r:embed="rId3"/>
          <a:srcRect l="4427" t="11703" r="15578" b="6451"/>
          <a:stretch/>
        </p:blipFill>
        <p:spPr>
          <a:xfrm>
            <a:off x="108000" y="1195200"/>
            <a:ext cx="5400000" cy="5271924"/>
          </a:xfrm>
          <a:prstGeom prst="rect">
            <a:avLst/>
          </a:prstGeom>
        </p:spPr>
      </p:pic>
      <p:sp>
        <p:nvSpPr>
          <p:cNvPr id="38" name="正方形/長方形 37">
            <a:extLst>
              <a:ext uri="{FF2B5EF4-FFF2-40B4-BE49-F238E27FC236}">
                <a16:creationId xmlns:a16="http://schemas.microsoft.com/office/drawing/2014/main" id="{D9346556-D506-4405-8A14-E8968D5DE585}"/>
              </a:ext>
            </a:extLst>
          </p:cNvPr>
          <p:cNvSpPr/>
          <p:nvPr/>
        </p:nvSpPr>
        <p:spPr>
          <a:xfrm>
            <a:off x="1240434" y="1285133"/>
            <a:ext cx="2395287" cy="4608000"/>
          </a:xfrm>
          <a:prstGeom prst="rect">
            <a:avLst/>
          </a:prstGeom>
          <a:solidFill>
            <a:schemeClr val="accent2">
              <a:alpha val="1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726E1C35-4758-420C-AA7C-600ABD6AF939}"/>
              </a:ext>
            </a:extLst>
          </p:cNvPr>
          <p:cNvSpPr/>
          <p:nvPr/>
        </p:nvSpPr>
        <p:spPr>
          <a:xfrm>
            <a:off x="4123042" y="1285133"/>
            <a:ext cx="1188000" cy="4608000"/>
          </a:xfrm>
          <a:prstGeom prst="rect">
            <a:avLst/>
          </a:prstGeom>
          <a:solidFill>
            <a:schemeClr val="accent4">
              <a:alpha val="1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594C89BF-E672-45AA-AB7E-E26724684D1D}"/>
              </a:ext>
            </a:extLst>
          </p:cNvPr>
          <p:cNvSpPr/>
          <p:nvPr/>
        </p:nvSpPr>
        <p:spPr>
          <a:xfrm>
            <a:off x="3648374" y="1275612"/>
            <a:ext cx="468000" cy="4608000"/>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39D48444-7FB0-4DFA-9206-4EE91FD71917}"/>
              </a:ext>
            </a:extLst>
          </p:cNvPr>
          <p:cNvSpPr txBox="1"/>
          <p:nvPr/>
        </p:nvSpPr>
        <p:spPr>
          <a:xfrm>
            <a:off x="5455504" y="2114698"/>
            <a:ext cx="3456000" cy="2554995"/>
          </a:xfrm>
          <a:prstGeom prst="rect">
            <a:avLst/>
          </a:prstGeom>
          <a:noFill/>
        </p:spPr>
        <p:txBody>
          <a:bodyPr wrap="square">
            <a:spAutoFit/>
          </a:bodyPr>
          <a:lstStyle/>
          <a:p>
            <a:pPr>
              <a:lnSpc>
                <a:spcPts val="2800"/>
              </a:lnSpc>
            </a:pP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Dominant mode</a:t>
            </a:r>
          </a:p>
          <a:p>
            <a:pPr>
              <a:lnSpc>
                <a:spcPts val="2800"/>
              </a:lnSpc>
            </a:pPr>
            <a:r>
              <a:rPr lang="en-US" altLang="ja-JP" dirty="0">
                <a:latin typeface="ＭＳ Ｐゴシック" panose="020B0600070205080204" pitchFamily="50" charset="-128"/>
                <a:ea typeface="ＭＳ Ｐゴシック" panose="020B0600070205080204" pitchFamily="50" charset="-128"/>
              </a:rPr>
              <a:t>A&lt; 223 : </a:t>
            </a:r>
            <a:r>
              <a:rPr lang="en-US" altLang="ja-JP" dirty="0" err="1">
                <a:latin typeface="ＭＳ Ｐゴシック" panose="020B0600070205080204" pitchFamily="50" charset="-128"/>
                <a:ea typeface="ＭＳ Ｐゴシック" panose="020B0600070205080204" pitchFamily="50" charset="-128"/>
              </a:rPr>
              <a:t>Superlong</a:t>
            </a:r>
            <a:r>
              <a:rPr lang="en-US" altLang="ja-JP" dirty="0">
                <a:latin typeface="ＭＳ Ｐゴシック" panose="020B0600070205080204" pitchFamily="50" charset="-128"/>
                <a:ea typeface="ＭＳ Ｐゴシック" panose="020B0600070205080204" pitchFamily="50" charset="-128"/>
              </a:rPr>
              <a:t> mode  </a:t>
            </a:r>
          </a:p>
          <a:p>
            <a:pPr>
              <a:lnSpc>
                <a:spcPts val="2800"/>
              </a:lnSpc>
            </a:pPr>
            <a:r>
              <a:rPr lang="en-US" altLang="ja-JP" dirty="0">
                <a:latin typeface="ＭＳ Ｐゴシック" panose="020B0600070205080204" pitchFamily="50" charset="-128"/>
                <a:ea typeface="ＭＳ Ｐゴシック" panose="020B0600070205080204" pitchFamily="50" charset="-128"/>
              </a:rPr>
              <a:t>A=</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262 </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 Standard mode</a:t>
            </a:r>
          </a:p>
          <a:p>
            <a:pPr>
              <a:lnSpc>
                <a:spcPts val="2800"/>
              </a:lnSpc>
            </a:pPr>
            <a:r>
              <a:rPr lang="en-US" altLang="ja-JP" dirty="0">
                <a:latin typeface="ＭＳ Ｐゴシック" panose="020B0600070205080204" pitchFamily="50" charset="-128"/>
                <a:ea typeface="ＭＳ Ｐゴシック" panose="020B0600070205080204" pitchFamily="50" charset="-128"/>
              </a:rPr>
              <a:t>A=262</a:t>
            </a:r>
            <a:r>
              <a:rPr lang="ja-JP" altLang="en-US" dirty="0">
                <a:latin typeface="ＭＳ Ｐゴシック" panose="020B0600070205080204" pitchFamily="50" charset="-128"/>
                <a:ea typeface="ＭＳ Ｐゴシック" panose="020B0600070205080204" pitchFamily="50" charset="-128"/>
              </a:rPr>
              <a:t>～ ： </a:t>
            </a:r>
            <a:r>
              <a:rPr lang="en-US" altLang="ja-JP" dirty="0">
                <a:latin typeface="ＭＳ Ｐゴシック" panose="020B0600070205080204" pitchFamily="50" charset="-128"/>
                <a:ea typeface="ＭＳ Ｐゴシック" panose="020B0600070205080204" pitchFamily="50" charset="-128"/>
              </a:rPr>
              <a:t>Short mode</a:t>
            </a:r>
          </a:p>
          <a:p>
            <a:pPr>
              <a:lnSpc>
                <a:spcPts val="2800"/>
              </a:lnSpc>
            </a:pPr>
            <a:r>
              <a:rPr lang="en-US" altLang="ja-JP" dirty="0">
                <a:latin typeface="ＭＳ Ｐゴシック" panose="020B0600070205080204" pitchFamily="50" charset="-128"/>
                <a:ea typeface="ＭＳ Ｐゴシック" panose="020B0600070205080204" pitchFamily="50" charset="-128"/>
              </a:rPr>
              <a:t>A=257</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262</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Significant contribution from Super-short </a:t>
            </a:r>
          </a:p>
          <a:p>
            <a:pPr>
              <a:lnSpc>
                <a:spcPts val="2800"/>
              </a:lnSpc>
            </a:pPr>
            <a:r>
              <a:rPr lang="en-US" altLang="ja-JP" dirty="0">
                <a:latin typeface="ＭＳ Ｐゴシック" panose="020B0600070205080204" pitchFamily="50" charset="-128"/>
                <a:ea typeface="ＭＳ Ｐゴシック" panose="020B0600070205080204" pitchFamily="50" charset="-128"/>
              </a:rPr>
              <a:t>  mode</a:t>
            </a:r>
          </a:p>
        </p:txBody>
      </p:sp>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163535" y="91191"/>
            <a:ext cx="8282085" cy="622745"/>
          </a:xfrm>
        </p:spPr>
        <p:txBody>
          <a:bodyPr>
            <a:normAutofit fontScale="90000"/>
          </a:bodyPr>
          <a:lstStyle/>
          <a:p>
            <a:r>
              <a:rPr kumimoji="1" lang="en-US" altLang="ja-JP" b="1" dirty="0">
                <a:solidFill>
                  <a:srgbClr val="0070C0"/>
                </a:solidFill>
                <a:latin typeface="ＭＳ Ｐゴシック" panose="020B0600070205080204" pitchFamily="50" charset="-128"/>
                <a:ea typeface="ＭＳ Ｐゴシック" panose="020B0600070205080204" pitchFamily="50" charset="-128"/>
              </a:rPr>
              <a:t>Mode-decomposed &lt;TKE&gt;</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160" name="テキスト ボックス 159">
            <a:extLst>
              <a:ext uri="{FF2B5EF4-FFF2-40B4-BE49-F238E27FC236}">
                <a16:creationId xmlns:a16="http://schemas.microsoft.com/office/drawing/2014/main" id="{FA2E458D-02EC-40A9-8B6E-568C35B61FBD}"/>
              </a:ext>
            </a:extLst>
          </p:cNvPr>
          <p:cNvSpPr txBox="1"/>
          <p:nvPr/>
        </p:nvSpPr>
        <p:spPr>
          <a:xfrm>
            <a:off x="7147566" y="3958811"/>
            <a:ext cx="1512000" cy="324000"/>
          </a:xfrm>
          <a:prstGeom prst="rect">
            <a:avLst/>
          </a:prstGeom>
          <a:solidFill>
            <a:schemeClr val="accent1">
              <a:alpha val="20000"/>
            </a:schemeClr>
          </a:solidFill>
        </p:spPr>
        <p:txBody>
          <a:bodyPr wrap="square">
            <a:spAutoFit/>
          </a:bodyPr>
          <a:lstStyle/>
          <a:p>
            <a:endParaRPr lang="ja-JP" altLang="en-US" dirty="0"/>
          </a:p>
        </p:txBody>
      </p:sp>
      <p:sp>
        <p:nvSpPr>
          <p:cNvPr id="8" name="コンテンツ プレースホルダー 2">
            <a:extLst>
              <a:ext uri="{FF2B5EF4-FFF2-40B4-BE49-F238E27FC236}">
                <a16:creationId xmlns:a16="http://schemas.microsoft.com/office/drawing/2014/main" id="{B0D5B55B-6F61-A46D-0F87-B1E87B73FB43}"/>
              </a:ext>
            </a:extLst>
          </p:cNvPr>
          <p:cNvSpPr txBox="1">
            <a:spLocks/>
          </p:cNvSpPr>
          <p:nvPr/>
        </p:nvSpPr>
        <p:spPr>
          <a:xfrm>
            <a:off x="1496976" y="3627089"/>
            <a:ext cx="1110047" cy="272058"/>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400" dirty="0">
                <a:latin typeface="ＭＳ Ｐゴシック" panose="020B0600070205080204" pitchFamily="50" charset="-128"/>
                <a:ea typeface="ＭＳ Ｐゴシック" panose="020B0600070205080204" pitchFamily="50" charset="-128"/>
              </a:rPr>
              <a:t>Total TKE</a:t>
            </a:r>
          </a:p>
        </p:txBody>
      </p:sp>
      <p:sp>
        <p:nvSpPr>
          <p:cNvPr id="10" name="テキスト ボックス 9">
            <a:extLst>
              <a:ext uri="{FF2B5EF4-FFF2-40B4-BE49-F238E27FC236}">
                <a16:creationId xmlns:a16="http://schemas.microsoft.com/office/drawing/2014/main" id="{E44881C9-7248-9C31-7917-FB424FF8CCC3}"/>
              </a:ext>
            </a:extLst>
          </p:cNvPr>
          <p:cNvSpPr txBox="1"/>
          <p:nvPr/>
        </p:nvSpPr>
        <p:spPr>
          <a:xfrm rot="812101">
            <a:off x="1895852" y="3425724"/>
            <a:ext cx="1776635" cy="307777"/>
          </a:xfrm>
          <a:prstGeom prst="rect">
            <a:avLst/>
          </a:prstGeom>
          <a:noFill/>
        </p:spPr>
        <p:txBody>
          <a:bodyPr wrap="square" rtlCol="0">
            <a:spAutoFit/>
          </a:bodyPr>
          <a:lstStyle/>
          <a:p>
            <a:pPr marL="0" indent="0" algn="ctr">
              <a:buNone/>
            </a:pPr>
            <a:r>
              <a:rPr kumimoji="1" lang="en-US" altLang="ja-JP" sz="1400" dirty="0">
                <a:latin typeface="ＭＳ Ｐゴシック" panose="020B0600070205080204" pitchFamily="50" charset="-128"/>
                <a:ea typeface="ＭＳ Ｐゴシック" panose="020B0600070205080204" pitchFamily="50" charset="-128"/>
              </a:rPr>
              <a:t>Viola’s systematics</a:t>
            </a:r>
            <a:endParaRPr lang="en-US" altLang="ja-JP" sz="1400" dirty="0">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89B8522D-5988-9B03-BCE8-421A16002ED4}"/>
              </a:ext>
            </a:extLst>
          </p:cNvPr>
          <p:cNvSpPr txBox="1"/>
          <p:nvPr/>
        </p:nvSpPr>
        <p:spPr>
          <a:xfrm>
            <a:off x="1249492" y="2936542"/>
            <a:ext cx="1069090" cy="523220"/>
          </a:xfrm>
          <a:prstGeom prst="rect">
            <a:avLst/>
          </a:prstGeom>
          <a:noFill/>
        </p:spPr>
        <p:txBody>
          <a:bodyPr wrap="square">
            <a:spAutoFit/>
          </a:bodyPr>
          <a:lstStyle/>
          <a:p>
            <a:pPr algn="ctr"/>
            <a:r>
              <a:rPr lang="en-US" altLang="ja-JP" sz="1400" dirty="0">
                <a:solidFill>
                  <a:srgbClr val="FF0000"/>
                </a:solidFill>
                <a:latin typeface="ＭＳ Ｐゴシック" panose="020B0600070205080204" pitchFamily="50" charset="-128"/>
                <a:ea typeface="ＭＳ Ｐゴシック" panose="020B0600070205080204" pitchFamily="50" charset="-128"/>
              </a:rPr>
              <a:t>Standard mode</a:t>
            </a:r>
          </a:p>
        </p:txBody>
      </p:sp>
      <p:sp>
        <p:nvSpPr>
          <p:cNvPr id="13" name="テキスト ボックス 12">
            <a:extLst>
              <a:ext uri="{FF2B5EF4-FFF2-40B4-BE49-F238E27FC236}">
                <a16:creationId xmlns:a16="http://schemas.microsoft.com/office/drawing/2014/main" id="{7A0F2894-C376-2C22-19EC-FF3E8FF2C4AE}"/>
              </a:ext>
            </a:extLst>
          </p:cNvPr>
          <p:cNvSpPr txBox="1"/>
          <p:nvPr/>
        </p:nvSpPr>
        <p:spPr>
          <a:xfrm>
            <a:off x="1249492" y="4421553"/>
            <a:ext cx="1834661" cy="307777"/>
          </a:xfrm>
          <a:prstGeom prst="rect">
            <a:avLst/>
          </a:prstGeom>
          <a:noFill/>
        </p:spPr>
        <p:txBody>
          <a:bodyPr wrap="square">
            <a:spAutoFit/>
          </a:bodyPr>
          <a:lstStyle/>
          <a:p>
            <a:pPr algn="ctr"/>
            <a:r>
              <a:rPr lang="en-US" altLang="ja-JP" sz="1400" dirty="0" err="1">
                <a:solidFill>
                  <a:schemeClr val="accent6"/>
                </a:solidFill>
                <a:latin typeface="ＭＳ Ｐゴシック" panose="020B0600070205080204" pitchFamily="50" charset="-128"/>
                <a:ea typeface="ＭＳ Ｐゴシック" panose="020B0600070205080204" pitchFamily="50" charset="-128"/>
              </a:rPr>
              <a:t>Superlong</a:t>
            </a:r>
            <a:r>
              <a:rPr lang="en-US" altLang="ja-JP" sz="1400" dirty="0">
                <a:solidFill>
                  <a:schemeClr val="accent6"/>
                </a:solidFill>
                <a:latin typeface="ＭＳ Ｐゴシック" panose="020B0600070205080204" pitchFamily="50" charset="-128"/>
                <a:ea typeface="ＭＳ Ｐゴシック" panose="020B0600070205080204" pitchFamily="50" charset="-128"/>
              </a:rPr>
              <a:t> mode</a:t>
            </a:r>
            <a:endParaRPr lang="ja-JP" altLang="en-US" sz="1400" dirty="0">
              <a:solidFill>
                <a:schemeClr val="accent6"/>
              </a:solidFill>
            </a:endParaRPr>
          </a:p>
        </p:txBody>
      </p:sp>
      <p:sp>
        <p:nvSpPr>
          <p:cNvPr id="16" name="テキスト ボックス 15">
            <a:extLst>
              <a:ext uri="{FF2B5EF4-FFF2-40B4-BE49-F238E27FC236}">
                <a16:creationId xmlns:a16="http://schemas.microsoft.com/office/drawing/2014/main" id="{48A176FC-A735-A4CE-82E5-BBD8CF937BF4}"/>
              </a:ext>
            </a:extLst>
          </p:cNvPr>
          <p:cNvSpPr txBox="1"/>
          <p:nvPr/>
        </p:nvSpPr>
        <p:spPr>
          <a:xfrm>
            <a:off x="937654" y="5487008"/>
            <a:ext cx="1225876"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E</a:t>
            </a:r>
            <a:r>
              <a:rPr lang="en-US" altLang="ja-JP" baseline="-25000" dirty="0">
                <a:latin typeface="ＭＳ Ｐゴシック" panose="020B0600070205080204" pitchFamily="50" charset="-128"/>
                <a:ea typeface="ＭＳ Ｐゴシック" panose="020B0600070205080204" pitchFamily="50" charset="-128"/>
              </a:rPr>
              <a:t>x</a:t>
            </a:r>
            <a:r>
              <a:rPr lang="en-US" altLang="ja-JP" dirty="0">
                <a:latin typeface="ＭＳ Ｐゴシック" panose="020B0600070205080204" pitchFamily="50" charset="-128"/>
                <a:ea typeface="ＭＳ Ｐゴシック" panose="020B0600070205080204" pitchFamily="50" charset="-128"/>
              </a:rPr>
              <a:t>=10 MeV</a:t>
            </a:r>
            <a:endParaRPr lang="ja-JP" altLang="en-US" dirty="0">
              <a:latin typeface="ＭＳ Ｐゴシック" panose="020B0600070205080204" pitchFamily="50" charset="-128"/>
              <a:ea typeface="ＭＳ Ｐゴシック" panose="020B0600070205080204" pitchFamily="50" charset="-128"/>
            </a:endParaRPr>
          </a:p>
        </p:txBody>
      </p:sp>
      <p:cxnSp>
        <p:nvCxnSpPr>
          <p:cNvPr id="21" name="直線コネクタ 20">
            <a:extLst>
              <a:ext uri="{FF2B5EF4-FFF2-40B4-BE49-F238E27FC236}">
                <a16:creationId xmlns:a16="http://schemas.microsoft.com/office/drawing/2014/main" id="{49A595B5-1E12-1E7D-4E5A-0610193D74E5}"/>
              </a:ext>
            </a:extLst>
          </p:cNvPr>
          <p:cNvCxnSpPr>
            <a:cxnSpLocks/>
            <a:endCxn id="4" idx="3"/>
          </p:cNvCxnSpPr>
          <p:nvPr/>
        </p:nvCxnSpPr>
        <p:spPr>
          <a:xfrm flipV="1">
            <a:off x="3819107" y="3831162"/>
            <a:ext cx="1688893" cy="259458"/>
          </a:xfrm>
          <a:prstGeom prst="line">
            <a:avLst/>
          </a:prstGeom>
          <a:ln w="38100">
            <a:solidFill>
              <a:schemeClr val="accent1"/>
            </a:solidFill>
            <a:headEnd type="oval"/>
            <a:tailEnd type="none"/>
          </a:ln>
        </p:spPr>
        <p:style>
          <a:lnRef idx="3">
            <a:schemeClr val="accent2"/>
          </a:lnRef>
          <a:fillRef idx="0">
            <a:schemeClr val="accent2"/>
          </a:fillRef>
          <a:effectRef idx="2">
            <a:schemeClr val="accent2"/>
          </a:effectRef>
          <a:fontRef idx="minor">
            <a:schemeClr val="tx1"/>
          </a:fontRef>
        </p:style>
      </p:cxnSp>
      <p:sp>
        <p:nvSpPr>
          <p:cNvPr id="22" name="テキスト ボックス 21">
            <a:extLst>
              <a:ext uri="{FF2B5EF4-FFF2-40B4-BE49-F238E27FC236}">
                <a16:creationId xmlns:a16="http://schemas.microsoft.com/office/drawing/2014/main" id="{69458573-5A5C-AF48-9C6F-B2F6FC95CA4F}"/>
              </a:ext>
            </a:extLst>
          </p:cNvPr>
          <p:cNvSpPr txBox="1"/>
          <p:nvPr/>
        </p:nvSpPr>
        <p:spPr>
          <a:xfrm>
            <a:off x="4003679" y="2067296"/>
            <a:ext cx="1136641" cy="523220"/>
          </a:xfrm>
          <a:prstGeom prst="rect">
            <a:avLst/>
          </a:prstGeom>
          <a:noFill/>
        </p:spPr>
        <p:txBody>
          <a:bodyPr wrap="square">
            <a:spAutoFit/>
          </a:bodyPr>
          <a:lstStyle/>
          <a:p>
            <a:pPr algn="ctr"/>
            <a:r>
              <a:rPr lang="en-US" altLang="ja-JP" sz="1400" dirty="0" err="1">
                <a:solidFill>
                  <a:schemeClr val="accent1"/>
                </a:solidFill>
                <a:latin typeface="ＭＳ Ｐゴシック" panose="020B0600070205080204" pitchFamily="50" charset="-128"/>
                <a:ea typeface="ＭＳ Ｐゴシック" panose="020B0600070205080204" pitchFamily="50" charset="-128"/>
              </a:rPr>
              <a:t>SuperShort</a:t>
            </a:r>
            <a:r>
              <a:rPr lang="en-US" altLang="ja-JP" sz="1400" dirty="0">
                <a:solidFill>
                  <a:schemeClr val="accent1"/>
                </a:solidFill>
                <a:latin typeface="ＭＳ Ｐゴシック" panose="020B0600070205080204" pitchFamily="50" charset="-128"/>
                <a:ea typeface="ＭＳ Ｐゴシック" panose="020B0600070205080204" pitchFamily="50" charset="-128"/>
              </a:rPr>
              <a:t> mode</a:t>
            </a:r>
          </a:p>
        </p:txBody>
      </p:sp>
      <p:sp>
        <p:nvSpPr>
          <p:cNvPr id="23" name="テキスト ボックス 22">
            <a:extLst>
              <a:ext uri="{FF2B5EF4-FFF2-40B4-BE49-F238E27FC236}">
                <a16:creationId xmlns:a16="http://schemas.microsoft.com/office/drawing/2014/main" id="{636FD41A-7971-56B0-28D4-C1589CBF81C1}"/>
              </a:ext>
            </a:extLst>
          </p:cNvPr>
          <p:cNvSpPr txBox="1"/>
          <p:nvPr/>
        </p:nvSpPr>
        <p:spPr>
          <a:xfrm>
            <a:off x="4463442" y="3127458"/>
            <a:ext cx="642020" cy="523220"/>
          </a:xfrm>
          <a:prstGeom prst="rect">
            <a:avLst/>
          </a:prstGeom>
          <a:noFill/>
        </p:spPr>
        <p:txBody>
          <a:bodyPr wrap="square">
            <a:spAutoFit/>
          </a:bodyPr>
          <a:lstStyle/>
          <a:p>
            <a:pPr algn="ctr"/>
            <a:r>
              <a:rPr lang="en-US" altLang="ja-JP" sz="1400" dirty="0">
                <a:solidFill>
                  <a:schemeClr val="accent2"/>
                </a:solidFill>
                <a:latin typeface="ＭＳ Ｐゴシック" panose="020B0600070205080204" pitchFamily="50" charset="-128"/>
                <a:ea typeface="ＭＳ Ｐゴシック" panose="020B0600070205080204" pitchFamily="50" charset="-128"/>
              </a:rPr>
              <a:t>Short mode</a:t>
            </a:r>
          </a:p>
        </p:txBody>
      </p:sp>
      <p:sp>
        <p:nvSpPr>
          <p:cNvPr id="26" name="テキスト ボックス 25">
            <a:extLst>
              <a:ext uri="{FF2B5EF4-FFF2-40B4-BE49-F238E27FC236}">
                <a16:creationId xmlns:a16="http://schemas.microsoft.com/office/drawing/2014/main" id="{E7C9C72F-26CB-41C2-8C42-11CBEA17202F}"/>
              </a:ext>
            </a:extLst>
          </p:cNvPr>
          <p:cNvSpPr txBox="1"/>
          <p:nvPr/>
        </p:nvSpPr>
        <p:spPr>
          <a:xfrm>
            <a:off x="4065761" y="5061021"/>
            <a:ext cx="1043186" cy="738664"/>
          </a:xfrm>
          <a:prstGeom prst="rect">
            <a:avLst/>
          </a:prstGeom>
          <a:noFill/>
        </p:spPr>
        <p:txBody>
          <a:bodyPr wrap="square">
            <a:spAutoFit/>
          </a:bodyPr>
          <a:lstStyle/>
          <a:p>
            <a:pPr algn="ctr"/>
            <a:r>
              <a:rPr lang="en-US" altLang="ja-JP" sz="1400" dirty="0">
                <a:solidFill>
                  <a:srgbClr val="00B0F0"/>
                </a:solidFill>
                <a:latin typeface="ＭＳ Ｐゴシック" panose="020B0600070205080204" pitchFamily="50" charset="-128"/>
                <a:ea typeface="ＭＳ Ｐゴシック" panose="020B0600070205080204" pitchFamily="50" charset="-128"/>
              </a:rPr>
              <a:t>Super-asymmetric mode</a:t>
            </a:r>
          </a:p>
        </p:txBody>
      </p:sp>
      <p:sp>
        <p:nvSpPr>
          <p:cNvPr id="28" name="テキスト ボックス 27">
            <a:extLst>
              <a:ext uri="{FF2B5EF4-FFF2-40B4-BE49-F238E27FC236}">
                <a16:creationId xmlns:a16="http://schemas.microsoft.com/office/drawing/2014/main" id="{0EAD8361-D433-446E-8F79-0578024F441B}"/>
              </a:ext>
            </a:extLst>
          </p:cNvPr>
          <p:cNvSpPr txBox="1"/>
          <p:nvPr/>
        </p:nvSpPr>
        <p:spPr>
          <a:xfrm>
            <a:off x="6548999" y="2898096"/>
            <a:ext cx="1512000" cy="324000"/>
          </a:xfrm>
          <a:prstGeom prst="rect">
            <a:avLst/>
          </a:prstGeom>
          <a:solidFill>
            <a:schemeClr val="accent2">
              <a:alpha val="20000"/>
            </a:schemeClr>
          </a:solidFill>
        </p:spPr>
        <p:txBody>
          <a:bodyPr wrap="square">
            <a:spAutoFit/>
          </a:bodyPr>
          <a:lstStyle/>
          <a:p>
            <a:endParaRPr lang="ja-JP" altLang="en-US" dirty="0"/>
          </a:p>
        </p:txBody>
      </p:sp>
      <p:sp>
        <p:nvSpPr>
          <p:cNvPr id="29" name="テキスト ボックス 28">
            <a:extLst>
              <a:ext uri="{FF2B5EF4-FFF2-40B4-BE49-F238E27FC236}">
                <a16:creationId xmlns:a16="http://schemas.microsoft.com/office/drawing/2014/main" id="{ABCD5C93-577D-4E29-BBB2-8252D50060D8}"/>
              </a:ext>
            </a:extLst>
          </p:cNvPr>
          <p:cNvSpPr txBox="1"/>
          <p:nvPr/>
        </p:nvSpPr>
        <p:spPr>
          <a:xfrm>
            <a:off x="6594714" y="3267000"/>
            <a:ext cx="1512000" cy="324000"/>
          </a:xfrm>
          <a:prstGeom prst="rect">
            <a:avLst/>
          </a:prstGeom>
          <a:solidFill>
            <a:schemeClr val="accent4">
              <a:alpha val="20000"/>
            </a:schemeClr>
          </a:solidFill>
        </p:spPr>
        <p:txBody>
          <a:bodyPr wrap="square">
            <a:spAutoFit/>
          </a:bodyPr>
          <a:lstStyle/>
          <a:p>
            <a:endParaRPr lang="ja-JP" altLang="en-US" dirty="0"/>
          </a:p>
        </p:txBody>
      </p:sp>
      <p:cxnSp>
        <p:nvCxnSpPr>
          <p:cNvPr id="35" name="直線コネクタ 34">
            <a:extLst>
              <a:ext uri="{FF2B5EF4-FFF2-40B4-BE49-F238E27FC236}">
                <a16:creationId xmlns:a16="http://schemas.microsoft.com/office/drawing/2014/main" id="{B405AB35-5B4C-480B-B14A-E4E32862342D}"/>
              </a:ext>
            </a:extLst>
          </p:cNvPr>
          <p:cNvCxnSpPr>
            <a:cxnSpLocks/>
          </p:cNvCxnSpPr>
          <p:nvPr/>
        </p:nvCxnSpPr>
        <p:spPr>
          <a:xfrm>
            <a:off x="3648374" y="2641287"/>
            <a:ext cx="468000" cy="0"/>
          </a:xfrm>
          <a:prstGeom prst="line">
            <a:avLst/>
          </a:prstGeom>
          <a:ln w="63500">
            <a:solidFill>
              <a:schemeClr val="accent1"/>
            </a:solidFill>
            <a:headEnd type="triangle"/>
            <a:tailEnd type="triangle"/>
          </a:ln>
        </p:spPr>
        <p:style>
          <a:lnRef idx="3">
            <a:schemeClr val="accent2"/>
          </a:lnRef>
          <a:fillRef idx="0">
            <a:schemeClr val="accent2"/>
          </a:fillRef>
          <a:effectRef idx="2">
            <a:schemeClr val="accent2"/>
          </a:effectRef>
          <a:fontRef idx="minor">
            <a:schemeClr val="tx1"/>
          </a:fontRef>
        </p:style>
      </p:cxnSp>
      <p:cxnSp>
        <p:nvCxnSpPr>
          <p:cNvPr id="37" name="直線コネクタ 36">
            <a:extLst>
              <a:ext uri="{FF2B5EF4-FFF2-40B4-BE49-F238E27FC236}">
                <a16:creationId xmlns:a16="http://schemas.microsoft.com/office/drawing/2014/main" id="{C3A30508-C219-4734-8F07-23C102DAF7CA}"/>
              </a:ext>
            </a:extLst>
          </p:cNvPr>
          <p:cNvCxnSpPr>
            <a:cxnSpLocks/>
          </p:cNvCxnSpPr>
          <p:nvPr/>
        </p:nvCxnSpPr>
        <p:spPr>
          <a:xfrm flipV="1">
            <a:off x="4910747" y="5003932"/>
            <a:ext cx="310597" cy="310418"/>
          </a:xfrm>
          <a:prstGeom prst="line">
            <a:avLst/>
          </a:prstGeom>
          <a:ln w="28575">
            <a:solidFill>
              <a:srgbClr val="00B0F0"/>
            </a:solidFill>
            <a:headEnd type="none"/>
            <a:tailEnd type="triangle"/>
          </a:ln>
        </p:spPr>
        <p:style>
          <a:lnRef idx="3">
            <a:schemeClr val="accent2"/>
          </a:lnRef>
          <a:fillRef idx="0">
            <a:schemeClr val="accent2"/>
          </a:fillRef>
          <a:effectRef idx="2">
            <a:schemeClr val="accent2"/>
          </a:effectRef>
          <a:fontRef idx="minor">
            <a:schemeClr val="tx1"/>
          </a:fontRef>
        </p:style>
      </p:cxnSp>
      <p:sp>
        <p:nvSpPr>
          <p:cNvPr id="15" name="正方形/長方形 14">
            <a:extLst>
              <a:ext uri="{FF2B5EF4-FFF2-40B4-BE49-F238E27FC236}">
                <a16:creationId xmlns:a16="http://schemas.microsoft.com/office/drawing/2014/main" id="{BC5DA839-A815-479E-A438-2F00EB002CAF}"/>
              </a:ext>
            </a:extLst>
          </p:cNvPr>
          <p:cNvSpPr/>
          <p:nvPr/>
        </p:nvSpPr>
        <p:spPr>
          <a:xfrm>
            <a:off x="5586770" y="4989550"/>
            <a:ext cx="3409954" cy="923330"/>
          </a:xfrm>
          <a:prstGeom prst="rect">
            <a:avLst/>
          </a:prstGeom>
          <a:solidFill>
            <a:schemeClr val="accent1">
              <a:alpha val="20000"/>
            </a:schemeClr>
          </a:solidFill>
        </p:spPr>
        <p:txBody>
          <a:bodyPr wrap="square">
            <a:spAutoFit/>
          </a:bodyPr>
          <a:lstStyle/>
          <a:p>
            <a:r>
              <a:rPr lang="en-US" altLang="ja-JP" dirty="0"/>
              <a:t>Change of dominant mode gives rise to this complex change of &lt;TKE&gt;</a:t>
            </a:r>
            <a:endParaRPr lang="ja-JP" altLang="en-US" dirty="0"/>
          </a:p>
        </p:txBody>
      </p:sp>
      <p:sp>
        <p:nvSpPr>
          <p:cNvPr id="48" name="テキスト ボックス 47">
            <a:extLst>
              <a:ext uri="{FF2B5EF4-FFF2-40B4-BE49-F238E27FC236}">
                <a16:creationId xmlns:a16="http://schemas.microsoft.com/office/drawing/2014/main" id="{CFDE0DE4-6E75-43A7-AD3A-07C15B04772F}"/>
              </a:ext>
            </a:extLst>
          </p:cNvPr>
          <p:cNvSpPr txBox="1"/>
          <p:nvPr/>
        </p:nvSpPr>
        <p:spPr>
          <a:xfrm>
            <a:off x="5449540" y="1062974"/>
            <a:ext cx="3649490" cy="1200329"/>
          </a:xfrm>
          <a:prstGeom prst="rect">
            <a:avLst/>
          </a:prstGeom>
          <a:noFill/>
        </p:spPr>
        <p:txBody>
          <a:bodyPr wrap="square">
            <a:spAutoFit/>
          </a:bodyPr>
          <a:lstStyle/>
          <a:p>
            <a:pPr marL="179388" indent="-179388">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Black line denotes &lt;TKE&gt;</a:t>
            </a:r>
          </a:p>
          <a:p>
            <a:pPr marL="179388" indent="-179388">
              <a:buFont typeface="Arial" panose="020B0604020202020204" pitchFamily="34" charset="0"/>
              <a:buChar char="•"/>
            </a:pPr>
            <a:r>
              <a:rPr lang="en-US" altLang="ja-JP" dirty="0">
                <a:latin typeface="ＭＳ Ｐゴシック" panose="020B0600070205080204" pitchFamily="50" charset="-128"/>
                <a:ea typeface="ＭＳ Ｐゴシック" panose="020B0600070205080204" pitchFamily="50" charset="-128"/>
              </a:rPr>
              <a:t>&lt;TKE&gt; for each mode is designated by other colors</a:t>
            </a:r>
          </a:p>
          <a:p>
            <a:endParaRPr lang="en-US" altLang="ja-JP" dirty="0">
              <a:latin typeface="ＭＳ Ｐゴシック" panose="020B0600070205080204" pitchFamily="50" charset="-128"/>
              <a:ea typeface="ＭＳ Ｐゴシック" panose="020B0600070205080204" pitchFamily="50" charset="-128"/>
            </a:endParaRPr>
          </a:p>
        </p:txBody>
      </p:sp>
      <p:sp>
        <p:nvSpPr>
          <p:cNvPr id="50" name="テキスト ボックス 49">
            <a:extLst>
              <a:ext uri="{FF2B5EF4-FFF2-40B4-BE49-F238E27FC236}">
                <a16:creationId xmlns:a16="http://schemas.microsoft.com/office/drawing/2014/main" id="{1F5DE982-E9B8-4B47-B157-2E8111E0BD21}"/>
              </a:ext>
            </a:extLst>
          </p:cNvPr>
          <p:cNvSpPr txBox="1"/>
          <p:nvPr/>
        </p:nvSpPr>
        <p:spPr>
          <a:xfrm>
            <a:off x="1989617" y="2325402"/>
            <a:ext cx="1589104" cy="738664"/>
          </a:xfrm>
          <a:prstGeom prst="rect">
            <a:avLst/>
          </a:prstGeom>
          <a:solidFill>
            <a:schemeClr val="bg1"/>
          </a:solidFill>
        </p:spPr>
        <p:txBody>
          <a:bodyPr wrap="square">
            <a:spAutoFit/>
          </a:bodyPr>
          <a:lstStyle/>
          <a:p>
            <a:pPr algn="ctr"/>
            <a:r>
              <a:rPr lang="en-US" altLang="ja-JP" sz="1400" dirty="0" err="1">
                <a:solidFill>
                  <a:schemeClr val="accent1"/>
                </a:solidFill>
                <a:latin typeface="ＭＳ Ｐゴシック" panose="020B0600070205080204" pitchFamily="50" charset="-128"/>
                <a:ea typeface="ＭＳ Ｐゴシック" panose="020B0600070205080204" pitchFamily="50" charset="-128"/>
              </a:rPr>
              <a:t>SuperShort</a:t>
            </a:r>
            <a:r>
              <a:rPr lang="en-US" altLang="ja-JP" sz="1400" dirty="0">
                <a:solidFill>
                  <a:schemeClr val="accent1"/>
                </a:solidFill>
                <a:latin typeface="ＭＳ Ｐゴシック" panose="020B0600070205080204" pitchFamily="50" charset="-128"/>
                <a:ea typeface="ＭＳ Ｐゴシック" panose="020B0600070205080204" pitchFamily="50" charset="-128"/>
              </a:rPr>
              <a:t> mode contributes noticeably</a:t>
            </a:r>
          </a:p>
        </p:txBody>
      </p:sp>
      <p:sp>
        <p:nvSpPr>
          <p:cNvPr id="47" name="テキスト ボックス 46">
            <a:extLst>
              <a:ext uri="{FF2B5EF4-FFF2-40B4-BE49-F238E27FC236}">
                <a16:creationId xmlns:a16="http://schemas.microsoft.com/office/drawing/2014/main" id="{CBDA1C20-74FC-4E8D-934B-D2DE9557787B}"/>
              </a:ext>
            </a:extLst>
          </p:cNvPr>
          <p:cNvSpPr txBox="1"/>
          <p:nvPr/>
        </p:nvSpPr>
        <p:spPr>
          <a:xfrm>
            <a:off x="5714113" y="4302252"/>
            <a:ext cx="540000" cy="324000"/>
          </a:xfrm>
          <a:prstGeom prst="rect">
            <a:avLst/>
          </a:prstGeom>
          <a:solidFill>
            <a:schemeClr val="accent1">
              <a:alpha val="20000"/>
            </a:schemeClr>
          </a:solidFill>
        </p:spPr>
        <p:txBody>
          <a:bodyPr wrap="square">
            <a:spAutoFit/>
          </a:bodyPr>
          <a:lstStyle/>
          <a:p>
            <a:endParaRPr lang="ja-JP" altLang="en-US" dirty="0"/>
          </a:p>
        </p:txBody>
      </p:sp>
      <p:cxnSp>
        <p:nvCxnSpPr>
          <p:cNvPr id="32" name="直線コネクタ 31">
            <a:extLst>
              <a:ext uri="{FF2B5EF4-FFF2-40B4-BE49-F238E27FC236}">
                <a16:creationId xmlns:a16="http://schemas.microsoft.com/office/drawing/2014/main" id="{158A3930-5CA7-4F75-8632-6C34F6253381}"/>
              </a:ext>
            </a:extLst>
          </p:cNvPr>
          <p:cNvCxnSpPr>
            <a:cxnSpLocks/>
          </p:cNvCxnSpPr>
          <p:nvPr/>
        </p:nvCxnSpPr>
        <p:spPr>
          <a:xfrm>
            <a:off x="1297715" y="1496218"/>
            <a:ext cx="2806006" cy="0"/>
          </a:xfrm>
          <a:prstGeom prst="line">
            <a:avLst/>
          </a:prstGeom>
          <a:ln w="41275">
            <a:solidFill>
              <a:schemeClr val="accent2"/>
            </a:solidFill>
            <a:headEnd type="triangle"/>
            <a:tailEnd type="triangle"/>
          </a:ln>
        </p:spPr>
        <p:style>
          <a:lnRef idx="3">
            <a:schemeClr val="accent2"/>
          </a:lnRef>
          <a:fillRef idx="0">
            <a:schemeClr val="accent2"/>
          </a:fillRef>
          <a:effectRef idx="2">
            <a:schemeClr val="accent2"/>
          </a:effectRef>
          <a:fontRef idx="minor">
            <a:schemeClr val="tx1"/>
          </a:fontRef>
        </p:style>
      </p:cxnSp>
      <p:cxnSp>
        <p:nvCxnSpPr>
          <p:cNvPr id="36" name="直線コネクタ 35">
            <a:extLst>
              <a:ext uri="{FF2B5EF4-FFF2-40B4-BE49-F238E27FC236}">
                <a16:creationId xmlns:a16="http://schemas.microsoft.com/office/drawing/2014/main" id="{6600A767-32CC-4BF3-A493-733DDF40BB2A}"/>
              </a:ext>
            </a:extLst>
          </p:cNvPr>
          <p:cNvCxnSpPr>
            <a:cxnSpLocks/>
          </p:cNvCxnSpPr>
          <p:nvPr/>
        </p:nvCxnSpPr>
        <p:spPr>
          <a:xfrm>
            <a:off x="4123677" y="1496218"/>
            <a:ext cx="1188000" cy="0"/>
          </a:xfrm>
          <a:prstGeom prst="line">
            <a:avLst/>
          </a:prstGeom>
          <a:ln w="41275">
            <a:solidFill>
              <a:schemeClr val="accent4"/>
            </a:solidFill>
            <a:headEnd type="triangle"/>
            <a:tailEnd type="triangle"/>
          </a:ln>
        </p:spPr>
        <p:style>
          <a:lnRef idx="3">
            <a:schemeClr val="accent2"/>
          </a:lnRef>
          <a:fillRef idx="0">
            <a:schemeClr val="accent2"/>
          </a:fillRef>
          <a:effectRef idx="2">
            <a:schemeClr val="accent2"/>
          </a:effectRef>
          <a:fontRef idx="minor">
            <a:schemeClr val="tx1"/>
          </a:fontRef>
        </p:style>
      </p:cxnSp>
      <p:sp>
        <p:nvSpPr>
          <p:cNvPr id="46" name="テキスト ボックス 45">
            <a:extLst>
              <a:ext uri="{FF2B5EF4-FFF2-40B4-BE49-F238E27FC236}">
                <a16:creationId xmlns:a16="http://schemas.microsoft.com/office/drawing/2014/main" id="{B78B9D65-B872-4A2D-B4D1-55FA1C351078}"/>
              </a:ext>
            </a:extLst>
          </p:cNvPr>
          <p:cNvSpPr txBox="1"/>
          <p:nvPr/>
        </p:nvSpPr>
        <p:spPr>
          <a:xfrm>
            <a:off x="1836763" y="1353203"/>
            <a:ext cx="1332000" cy="523220"/>
          </a:xfrm>
          <a:prstGeom prst="rect">
            <a:avLst/>
          </a:prstGeom>
          <a:solidFill>
            <a:schemeClr val="bg1"/>
          </a:solidFill>
        </p:spPr>
        <p:txBody>
          <a:bodyPr wrap="square">
            <a:spAutoFit/>
          </a:bodyPr>
          <a:lstStyle/>
          <a:p>
            <a:pPr algn="ctr"/>
            <a:r>
              <a:rPr lang="en-US" altLang="ja-JP" sz="1400" dirty="0">
                <a:solidFill>
                  <a:srgbClr val="FF0000"/>
                </a:solidFill>
                <a:latin typeface="ＭＳ Ｐゴシック" panose="020B0600070205080204" pitchFamily="50" charset="-128"/>
                <a:ea typeface="ＭＳ Ｐゴシック" panose="020B0600070205080204" pitchFamily="50" charset="-128"/>
              </a:rPr>
              <a:t>Standard mode</a:t>
            </a:r>
          </a:p>
          <a:p>
            <a:pPr algn="ctr"/>
            <a:r>
              <a:rPr lang="en-US" altLang="ja-JP" sz="1400" dirty="0">
                <a:solidFill>
                  <a:srgbClr val="FF0000"/>
                </a:solidFill>
                <a:latin typeface="ＭＳ Ｐゴシック" panose="020B0600070205080204" pitchFamily="50" charset="-128"/>
                <a:ea typeface="ＭＳ Ｐゴシック" panose="020B0600070205080204" pitchFamily="50" charset="-128"/>
              </a:rPr>
              <a:t>is dominant</a:t>
            </a:r>
          </a:p>
        </p:txBody>
      </p:sp>
      <p:sp>
        <p:nvSpPr>
          <p:cNvPr id="49" name="テキスト ボックス 48">
            <a:extLst>
              <a:ext uri="{FF2B5EF4-FFF2-40B4-BE49-F238E27FC236}">
                <a16:creationId xmlns:a16="http://schemas.microsoft.com/office/drawing/2014/main" id="{AE9EDCA8-778B-4C84-9D8F-D310C7E85C04}"/>
              </a:ext>
            </a:extLst>
          </p:cNvPr>
          <p:cNvSpPr txBox="1"/>
          <p:nvPr/>
        </p:nvSpPr>
        <p:spPr>
          <a:xfrm>
            <a:off x="4267081" y="1353203"/>
            <a:ext cx="900000" cy="504000"/>
          </a:xfrm>
          <a:prstGeom prst="rect">
            <a:avLst/>
          </a:prstGeom>
          <a:solidFill>
            <a:schemeClr val="bg1"/>
          </a:solidFill>
        </p:spPr>
        <p:txBody>
          <a:bodyPr wrap="square">
            <a:spAutoFit/>
          </a:bodyPr>
          <a:lstStyle/>
          <a:p>
            <a:pPr algn="ctr"/>
            <a:endParaRPr lang="en-US" altLang="ja-JP" sz="1400" dirty="0">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F561E00F-D312-9757-5B48-4E698B6E288B}"/>
              </a:ext>
            </a:extLst>
          </p:cNvPr>
          <p:cNvSpPr txBox="1"/>
          <p:nvPr/>
        </p:nvSpPr>
        <p:spPr>
          <a:xfrm>
            <a:off x="4191198" y="1346720"/>
            <a:ext cx="1080000" cy="523220"/>
          </a:xfrm>
          <a:prstGeom prst="rect">
            <a:avLst/>
          </a:prstGeom>
          <a:noFill/>
        </p:spPr>
        <p:txBody>
          <a:bodyPr wrap="square">
            <a:spAutoFit/>
          </a:bodyPr>
          <a:lstStyle/>
          <a:p>
            <a:pPr algn="ctr"/>
            <a:r>
              <a:rPr lang="en-US" altLang="ja-JP" sz="1400" dirty="0">
                <a:latin typeface="ＭＳ Ｐゴシック" panose="020B0600070205080204" pitchFamily="50" charset="-128"/>
                <a:ea typeface="ＭＳ Ｐゴシック" panose="020B0600070205080204" pitchFamily="50" charset="-128"/>
              </a:rPr>
              <a:t>Short mode</a:t>
            </a:r>
          </a:p>
          <a:p>
            <a:pPr algn="ctr"/>
            <a:r>
              <a:rPr lang="en-US" altLang="ja-JP" sz="1400" dirty="0">
                <a:latin typeface="ＭＳ Ｐゴシック" panose="020B0600070205080204" pitchFamily="50" charset="-128"/>
                <a:ea typeface="ＭＳ Ｐゴシック" panose="020B0600070205080204" pitchFamily="50" charset="-128"/>
              </a:rPr>
              <a:t>is dominant</a:t>
            </a:r>
          </a:p>
        </p:txBody>
      </p:sp>
      <p:sp>
        <p:nvSpPr>
          <p:cNvPr id="41" name="テキスト ボックス 40">
            <a:extLst>
              <a:ext uri="{FF2B5EF4-FFF2-40B4-BE49-F238E27FC236}">
                <a16:creationId xmlns:a16="http://schemas.microsoft.com/office/drawing/2014/main" id="{E330338D-9738-48A6-8DEC-EA355FE47F4A}"/>
              </a:ext>
            </a:extLst>
          </p:cNvPr>
          <p:cNvSpPr txBox="1"/>
          <p:nvPr/>
        </p:nvSpPr>
        <p:spPr>
          <a:xfrm>
            <a:off x="468443" y="746221"/>
            <a:ext cx="2320477" cy="369332"/>
          </a:xfrm>
          <a:prstGeom prst="rect">
            <a:avLst/>
          </a:prstGeom>
          <a:solidFill>
            <a:schemeClr val="bg1"/>
          </a:solidFill>
        </p:spPr>
        <p:txBody>
          <a:bodyPr wrap="square">
            <a:spAutoFit/>
          </a:bodyPr>
          <a:lstStyle/>
          <a:p>
            <a:pPr algn="ctr"/>
            <a:r>
              <a:rPr lang="en-US" altLang="ja-JP" dirty="0">
                <a:solidFill>
                  <a:srgbClr val="92D050"/>
                </a:solidFill>
                <a:latin typeface="ＭＳ Ｐゴシック" panose="020B0600070205080204" pitchFamily="50" charset="-128"/>
                <a:ea typeface="ＭＳ Ｐゴシック" panose="020B0600070205080204" pitchFamily="50" charset="-128"/>
              </a:rPr>
              <a:t>SL mode is dominant</a:t>
            </a:r>
          </a:p>
        </p:txBody>
      </p:sp>
      <p:cxnSp>
        <p:nvCxnSpPr>
          <p:cNvPr id="42" name="直線コネクタ 41">
            <a:extLst>
              <a:ext uri="{FF2B5EF4-FFF2-40B4-BE49-F238E27FC236}">
                <a16:creationId xmlns:a16="http://schemas.microsoft.com/office/drawing/2014/main" id="{779B2C65-52C4-4F3C-9C15-101411B5869C}"/>
              </a:ext>
            </a:extLst>
          </p:cNvPr>
          <p:cNvCxnSpPr>
            <a:cxnSpLocks/>
            <a:endCxn id="41" idx="2"/>
          </p:cNvCxnSpPr>
          <p:nvPr/>
        </p:nvCxnSpPr>
        <p:spPr>
          <a:xfrm flipV="1">
            <a:off x="1034321" y="1115553"/>
            <a:ext cx="594361" cy="435930"/>
          </a:xfrm>
          <a:prstGeom prst="line">
            <a:avLst/>
          </a:prstGeom>
          <a:ln w="63500">
            <a:solidFill>
              <a:srgbClr val="6ECB55"/>
            </a:solidFill>
            <a:headEnd type="triangle"/>
          </a:ln>
        </p:spPr>
        <p:style>
          <a:lnRef idx="3">
            <a:schemeClr val="accent2"/>
          </a:lnRef>
          <a:fillRef idx="0">
            <a:schemeClr val="accent2"/>
          </a:fillRef>
          <a:effectRef idx="2">
            <a:schemeClr val="accent2"/>
          </a:effectRef>
          <a:fontRef idx="minor">
            <a:schemeClr val="tx1"/>
          </a:fontRef>
        </p:style>
      </p:cxnSp>
      <p:cxnSp>
        <p:nvCxnSpPr>
          <p:cNvPr id="40" name="直線コネクタ 39">
            <a:extLst>
              <a:ext uri="{FF2B5EF4-FFF2-40B4-BE49-F238E27FC236}">
                <a16:creationId xmlns:a16="http://schemas.microsoft.com/office/drawing/2014/main" id="{4AEF6BD0-362A-4D2D-B7EC-12655AD46ABC}"/>
              </a:ext>
            </a:extLst>
          </p:cNvPr>
          <p:cNvCxnSpPr>
            <a:cxnSpLocks/>
          </p:cNvCxnSpPr>
          <p:nvPr/>
        </p:nvCxnSpPr>
        <p:spPr>
          <a:xfrm flipV="1">
            <a:off x="2888142" y="3028366"/>
            <a:ext cx="2628916" cy="329050"/>
          </a:xfrm>
          <a:prstGeom prst="line">
            <a:avLst/>
          </a:prstGeom>
          <a:ln w="38100">
            <a:solidFill>
              <a:schemeClr val="accent1"/>
            </a:solidFill>
            <a:headEnd type="oval"/>
            <a:tailEnd type="none"/>
          </a:ln>
        </p:spPr>
        <p:style>
          <a:lnRef idx="3">
            <a:schemeClr val="accent2"/>
          </a:lnRef>
          <a:fillRef idx="0">
            <a:schemeClr val="accent2"/>
          </a:fillRef>
          <a:effectRef idx="2">
            <a:schemeClr val="accent2"/>
          </a:effectRef>
          <a:fontRef idx="minor">
            <a:schemeClr val="tx1"/>
          </a:fontRef>
        </p:style>
      </p:cxnSp>
      <p:cxnSp>
        <p:nvCxnSpPr>
          <p:cNvPr id="43" name="直線コネクタ 42">
            <a:extLst>
              <a:ext uri="{FF2B5EF4-FFF2-40B4-BE49-F238E27FC236}">
                <a16:creationId xmlns:a16="http://schemas.microsoft.com/office/drawing/2014/main" id="{19F44285-3AD4-4C30-9BF2-61FE26018BE4}"/>
              </a:ext>
            </a:extLst>
          </p:cNvPr>
          <p:cNvCxnSpPr>
            <a:cxnSpLocks/>
            <a:endCxn id="27" idx="1"/>
          </p:cNvCxnSpPr>
          <p:nvPr/>
        </p:nvCxnSpPr>
        <p:spPr>
          <a:xfrm>
            <a:off x="4853735" y="3134852"/>
            <a:ext cx="601769" cy="257344"/>
          </a:xfrm>
          <a:prstGeom prst="line">
            <a:avLst/>
          </a:prstGeom>
          <a:ln w="38100">
            <a:solidFill>
              <a:schemeClr val="accent1"/>
            </a:solidFill>
            <a:headEnd type="oval"/>
            <a:tailEnd type="none"/>
          </a:ln>
        </p:spPr>
        <p:style>
          <a:lnRef idx="3">
            <a:schemeClr val="accent2"/>
          </a:lnRef>
          <a:fillRef idx="0">
            <a:schemeClr val="accent2"/>
          </a:fillRef>
          <a:effectRef idx="2">
            <a:schemeClr val="accent2"/>
          </a:effectRef>
          <a:fontRef idx="minor">
            <a:schemeClr val="tx1"/>
          </a:fontRef>
        </p:style>
      </p:cxnSp>
      <p:cxnSp>
        <p:nvCxnSpPr>
          <p:cNvPr id="51" name="直線コネクタ 50">
            <a:extLst>
              <a:ext uri="{FF2B5EF4-FFF2-40B4-BE49-F238E27FC236}">
                <a16:creationId xmlns:a16="http://schemas.microsoft.com/office/drawing/2014/main" id="{79AD6F5F-FC5C-4AB2-AD38-B02F334E5F67}"/>
              </a:ext>
            </a:extLst>
          </p:cNvPr>
          <p:cNvCxnSpPr>
            <a:cxnSpLocks/>
          </p:cNvCxnSpPr>
          <p:nvPr/>
        </p:nvCxnSpPr>
        <p:spPr>
          <a:xfrm>
            <a:off x="1032624" y="1971049"/>
            <a:ext cx="4398208" cy="752997"/>
          </a:xfrm>
          <a:prstGeom prst="line">
            <a:avLst/>
          </a:prstGeom>
          <a:ln w="38100">
            <a:solidFill>
              <a:schemeClr val="accent1"/>
            </a:solidFill>
            <a:headEnd type="oval"/>
            <a:tailEnd type="none"/>
          </a:ln>
        </p:spPr>
        <p:style>
          <a:lnRef idx="3">
            <a:schemeClr val="accent2"/>
          </a:lnRef>
          <a:fillRef idx="0">
            <a:schemeClr val="accent2"/>
          </a:fillRef>
          <a:effectRef idx="2">
            <a:schemeClr val="accent2"/>
          </a:effectRef>
          <a:fontRef idx="minor">
            <a:schemeClr val="tx1"/>
          </a:fontRef>
        </p:style>
      </p:cxnSp>
      <p:sp>
        <p:nvSpPr>
          <p:cNvPr id="52" name="テキスト ボックス 51">
            <a:extLst>
              <a:ext uri="{FF2B5EF4-FFF2-40B4-BE49-F238E27FC236}">
                <a16:creationId xmlns:a16="http://schemas.microsoft.com/office/drawing/2014/main" id="{91A373DD-7F1B-498A-B9F9-14781AD95030}"/>
              </a:ext>
            </a:extLst>
          </p:cNvPr>
          <p:cNvSpPr txBox="1"/>
          <p:nvPr/>
        </p:nvSpPr>
        <p:spPr>
          <a:xfrm>
            <a:off x="6376326" y="2526454"/>
            <a:ext cx="1601814" cy="324000"/>
          </a:xfrm>
          <a:prstGeom prst="rect">
            <a:avLst/>
          </a:prstGeom>
          <a:solidFill>
            <a:srgbClr val="00B050">
              <a:alpha val="20000"/>
            </a:srgbClr>
          </a:solidFill>
        </p:spPr>
        <p:txBody>
          <a:bodyPr wrap="square">
            <a:spAutoFit/>
          </a:bodyPr>
          <a:lstStyle/>
          <a:p>
            <a:endParaRPr lang="ja-JP" altLang="en-US" dirty="0"/>
          </a:p>
        </p:txBody>
      </p:sp>
      <p:sp>
        <p:nvSpPr>
          <p:cNvPr id="3" name="スライド番号プレースホルダー 2">
            <a:extLst>
              <a:ext uri="{FF2B5EF4-FFF2-40B4-BE49-F238E27FC236}">
                <a16:creationId xmlns:a16="http://schemas.microsoft.com/office/drawing/2014/main" id="{EF25D299-A0EC-4DC4-A904-9D4339BFAC83}"/>
              </a:ext>
            </a:extLst>
          </p:cNvPr>
          <p:cNvSpPr>
            <a:spLocks noGrp="1"/>
          </p:cNvSpPr>
          <p:nvPr>
            <p:ph type="sldNum" sz="quarter" idx="12"/>
          </p:nvPr>
        </p:nvSpPr>
        <p:spPr/>
        <p:txBody>
          <a:bodyPr/>
          <a:lstStyle/>
          <a:p>
            <a:fld id="{B060295B-DBF3-4925-A814-558BD383AA08}" type="slidenum">
              <a:rPr kumimoji="1" lang="ja-JP" altLang="en-US" smtClean="0"/>
              <a:t>35</a:t>
            </a:fld>
            <a:endParaRPr kumimoji="1" lang="ja-JP" altLang="en-US"/>
          </a:p>
        </p:txBody>
      </p:sp>
    </p:spTree>
    <p:extLst>
      <p:ext uri="{BB962C8B-B14F-4D97-AF65-F5344CB8AC3E}">
        <p14:creationId xmlns:p14="http://schemas.microsoft.com/office/powerpoint/2010/main" val="48589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6" presetClass="entr" presetSubtype="21"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barn(inVertical)">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17" grpId="0" animBg="1"/>
      <p:bldP spid="50" grpId="0" animBg="1"/>
      <p:bldP spid="46" grpId="0" animBg="1"/>
      <p:bldP spid="49" grpId="0" animBg="1"/>
      <p:bldP spid="9" grpId="0" animBg="1"/>
      <p:bldP spid="4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A793B55F-51C8-F4E4-03CA-866104F387C7}"/>
              </a:ext>
            </a:extLst>
          </p:cNvPr>
          <p:cNvSpPr>
            <a:spLocks noGrp="1"/>
          </p:cNvSpPr>
          <p:nvPr>
            <p:ph type="title"/>
          </p:nvPr>
        </p:nvSpPr>
        <p:spPr>
          <a:xfrm>
            <a:off x="238125" y="-45761"/>
            <a:ext cx="8724900" cy="1325563"/>
          </a:xfrm>
        </p:spPr>
        <p:txBody>
          <a:bodyPr/>
          <a:lstStyle/>
          <a:p>
            <a:r>
              <a:rPr lang="en-US" altLang="ja-JP" b="1" dirty="0">
                <a:solidFill>
                  <a:srgbClr val="0070C0"/>
                </a:solidFill>
              </a:rPr>
              <a:t>Mass distribution of fission fragments</a:t>
            </a:r>
            <a:endParaRPr lang="ja-JP" altLang="en-US" b="1" dirty="0">
              <a:solidFill>
                <a:srgbClr val="0070C0"/>
              </a:solidFill>
            </a:endParaRPr>
          </a:p>
        </p:txBody>
      </p:sp>
      <p:sp>
        <p:nvSpPr>
          <p:cNvPr id="2" name="矢印: 下 1">
            <a:extLst>
              <a:ext uri="{FF2B5EF4-FFF2-40B4-BE49-F238E27FC236}">
                <a16:creationId xmlns:a16="http://schemas.microsoft.com/office/drawing/2014/main" id="{210FE547-62A0-BA43-4EA3-3E5263604141}"/>
              </a:ext>
            </a:extLst>
          </p:cNvPr>
          <p:cNvSpPr/>
          <p:nvPr/>
        </p:nvSpPr>
        <p:spPr>
          <a:xfrm rot="16200000">
            <a:off x="2138731" y="1803458"/>
            <a:ext cx="1152000" cy="433459"/>
          </a:xfrm>
          <a:prstGeom prst="downArrow">
            <a:avLst>
              <a:gd name="adj1" fmla="val 43971"/>
              <a:gd name="adj2" fmla="val 74731"/>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ＭＳ Ｐゴシック" panose="020B0600070205080204" pitchFamily="50" charset="-128"/>
              <a:ea typeface="ＭＳ Ｐゴシック" panose="020B0600070205080204" pitchFamily="50" charset="-128"/>
            </a:endParaRPr>
          </a:p>
        </p:txBody>
      </p:sp>
      <p:pic>
        <p:nvPicPr>
          <p:cNvPr id="4" name="図 3">
            <a:extLst>
              <a:ext uri="{FF2B5EF4-FFF2-40B4-BE49-F238E27FC236}">
                <a16:creationId xmlns:a16="http://schemas.microsoft.com/office/drawing/2014/main" id="{6EC87BB2-0783-09F2-9A4E-460928907428}"/>
              </a:ext>
            </a:extLst>
          </p:cNvPr>
          <p:cNvPicPr>
            <a:picLocks noChangeAspect="1"/>
          </p:cNvPicPr>
          <p:nvPr/>
        </p:nvPicPr>
        <p:blipFill rotWithShape="1">
          <a:blip r:embed="rId3"/>
          <a:srcRect l="2363" t="5562" r="4264" b="6916"/>
          <a:stretch/>
        </p:blipFill>
        <p:spPr>
          <a:xfrm>
            <a:off x="468857" y="1334492"/>
            <a:ext cx="8206284" cy="5014731"/>
          </a:xfrm>
          <a:prstGeom prst="rect">
            <a:avLst/>
          </a:prstGeom>
        </p:spPr>
      </p:pic>
      <p:sp>
        <p:nvSpPr>
          <p:cNvPr id="9" name="矢印: 下 8">
            <a:extLst>
              <a:ext uri="{FF2B5EF4-FFF2-40B4-BE49-F238E27FC236}">
                <a16:creationId xmlns:a16="http://schemas.microsoft.com/office/drawing/2014/main" id="{05004FD2-D320-3691-DDD1-2B25F20EC040}"/>
              </a:ext>
            </a:extLst>
          </p:cNvPr>
          <p:cNvSpPr/>
          <p:nvPr/>
        </p:nvSpPr>
        <p:spPr>
          <a:xfrm rot="16200000">
            <a:off x="4471146" y="3546022"/>
            <a:ext cx="685799" cy="591668"/>
          </a:xfrm>
          <a:prstGeom prst="downArrow">
            <a:avLst>
              <a:gd name="adj1" fmla="val 42714"/>
              <a:gd name="adj2" fmla="val 59468"/>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5C693679-0568-412C-8F89-5D22BF175B1D}"/>
              </a:ext>
            </a:extLst>
          </p:cNvPr>
          <p:cNvSpPr>
            <a:spLocks noGrp="1"/>
          </p:cNvSpPr>
          <p:nvPr>
            <p:ph type="sldNum" sz="quarter" idx="12"/>
          </p:nvPr>
        </p:nvSpPr>
        <p:spPr/>
        <p:txBody>
          <a:bodyPr/>
          <a:lstStyle/>
          <a:p>
            <a:fld id="{B060295B-DBF3-4925-A814-558BD383AA08}" type="slidenum">
              <a:rPr kumimoji="1" lang="ja-JP" altLang="en-US" smtClean="0"/>
              <a:t>36</a:t>
            </a:fld>
            <a:endParaRPr kumimoji="1" lang="ja-JP" altLang="en-US"/>
          </a:p>
        </p:txBody>
      </p:sp>
    </p:spTree>
    <p:extLst>
      <p:ext uri="{BB962C8B-B14F-4D97-AF65-F5344CB8AC3E}">
        <p14:creationId xmlns:p14="http://schemas.microsoft.com/office/powerpoint/2010/main" val="7491868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123536" y="140148"/>
            <a:ext cx="8282085" cy="622745"/>
          </a:xfrm>
        </p:spPr>
        <p:txBody>
          <a:bodyPr>
            <a:noAutofit/>
          </a:bodyPr>
          <a:lstStyle/>
          <a:p>
            <a:r>
              <a:rPr kumimoji="1" lang="en-US" altLang="ja-JP" sz="3600" b="1" dirty="0">
                <a:solidFill>
                  <a:srgbClr val="0070C0"/>
                </a:solidFill>
                <a:latin typeface="ＭＳ Ｐゴシック" panose="020B0600070205080204" pitchFamily="50" charset="-128"/>
                <a:ea typeface="ＭＳ Ｐゴシック" panose="020B0600070205080204" pitchFamily="50" charset="-128"/>
              </a:rPr>
              <a:t>Future </a:t>
            </a:r>
            <a:r>
              <a:rPr lang="en-US" altLang="ja-JP" sz="3600" b="1" dirty="0">
                <a:solidFill>
                  <a:srgbClr val="0070C0"/>
                </a:solidFill>
                <a:latin typeface="ＭＳ Ｐゴシック" panose="020B0600070205080204" pitchFamily="50" charset="-128"/>
                <a:ea typeface="ＭＳ Ｐゴシック" panose="020B0600070205080204" pitchFamily="50" charset="-128"/>
              </a:rPr>
              <a:t>subject :</a:t>
            </a:r>
            <a:r>
              <a:rPr lang="ja-JP" altLang="en-US" sz="3600" b="1" dirty="0">
                <a:solidFill>
                  <a:srgbClr val="0070C0"/>
                </a:solidFill>
                <a:latin typeface="ＭＳ Ｐゴシック" panose="020B0600070205080204" pitchFamily="50" charset="-128"/>
                <a:ea typeface="ＭＳ Ｐゴシック" panose="020B0600070205080204" pitchFamily="50" charset="-128"/>
              </a:rPr>
              <a:t> </a:t>
            </a:r>
            <a:r>
              <a:rPr kumimoji="1" lang="en-US" altLang="ja-JP" sz="3600" b="1" dirty="0">
                <a:solidFill>
                  <a:srgbClr val="0070C0"/>
                </a:solidFill>
                <a:latin typeface="ＭＳ Ｐゴシック" panose="020B0600070205080204" pitchFamily="50" charset="-128"/>
                <a:ea typeface="ＭＳ Ｐゴシック" panose="020B0600070205080204" pitchFamily="50" charset="-128"/>
              </a:rPr>
              <a:t>Energy dependence again</a:t>
            </a:r>
            <a:r>
              <a:rPr kumimoji="1" lang="ja-JP" altLang="en-US" sz="3600" b="1" dirty="0">
                <a:solidFill>
                  <a:srgbClr val="0070C0"/>
                </a:solidFill>
                <a:latin typeface="ＭＳ Ｐゴシック" panose="020B0600070205080204" pitchFamily="50" charset="-128"/>
                <a:ea typeface="ＭＳ Ｐゴシック" panose="020B0600070205080204" pitchFamily="50" charset="-128"/>
              </a:rPr>
              <a:t>　</a:t>
            </a:r>
            <a:endParaRPr kumimoji="1" lang="ja-JP" altLang="en-US" sz="3600" b="1" dirty="0">
              <a:solidFill>
                <a:srgbClr val="0070C0"/>
              </a:solidFill>
            </a:endParaRPr>
          </a:p>
        </p:txBody>
      </p:sp>
      <p:sp>
        <p:nvSpPr>
          <p:cNvPr id="8" name="コンテンツ プレースホルダー 2">
            <a:extLst>
              <a:ext uri="{FF2B5EF4-FFF2-40B4-BE49-F238E27FC236}">
                <a16:creationId xmlns:a16="http://schemas.microsoft.com/office/drawing/2014/main" id="{AF9833EE-CF50-4737-B965-7725CACFEFEF}"/>
              </a:ext>
            </a:extLst>
          </p:cNvPr>
          <p:cNvSpPr>
            <a:spLocks noGrp="1"/>
          </p:cNvSpPr>
          <p:nvPr>
            <p:ph idx="1"/>
          </p:nvPr>
        </p:nvSpPr>
        <p:spPr>
          <a:xfrm>
            <a:off x="721493" y="4595607"/>
            <a:ext cx="8202655" cy="622746"/>
          </a:xfrm>
        </p:spPr>
        <p:txBody>
          <a:bodyPr>
            <a:normAutofit lnSpcReduction="10000"/>
          </a:bodyPr>
          <a:lstStyle/>
          <a:p>
            <a:r>
              <a:rPr kumimoji="1" lang="en-US" altLang="ja-JP" sz="2000" dirty="0"/>
              <a:t>Why the slope of &lt;TKE&gt; is steeper for n + </a:t>
            </a:r>
            <a:r>
              <a:rPr kumimoji="1" lang="en-US" altLang="ja-JP" sz="2000" baseline="30000" dirty="0"/>
              <a:t>239</a:t>
            </a:r>
            <a:r>
              <a:rPr kumimoji="1" lang="en-US" altLang="ja-JP" sz="2000" dirty="0"/>
              <a:t>Pu system tha</a:t>
            </a:r>
            <a:r>
              <a:rPr lang="en-US" altLang="ja-JP" sz="2000" dirty="0"/>
              <a:t>n that of n + </a:t>
            </a:r>
            <a:r>
              <a:rPr lang="en-US" altLang="ja-JP" sz="2000" baseline="30000" dirty="0"/>
              <a:t>235</a:t>
            </a:r>
            <a:r>
              <a:rPr lang="en-US" altLang="ja-JP" sz="2000" dirty="0"/>
              <a:t>U system below 5 MeV?</a:t>
            </a:r>
            <a:endParaRPr kumimoji="1" lang="ja-JP" altLang="en-US" sz="2000" dirty="0"/>
          </a:p>
        </p:txBody>
      </p:sp>
      <p:pic>
        <p:nvPicPr>
          <p:cNvPr id="4" name="図 3">
            <a:extLst>
              <a:ext uri="{FF2B5EF4-FFF2-40B4-BE49-F238E27FC236}">
                <a16:creationId xmlns:a16="http://schemas.microsoft.com/office/drawing/2014/main" id="{50EBDD3C-91A4-4340-9786-7E08237FFC45}"/>
              </a:ext>
            </a:extLst>
          </p:cNvPr>
          <p:cNvPicPr>
            <a:picLocks noChangeAspect="1"/>
          </p:cNvPicPr>
          <p:nvPr/>
        </p:nvPicPr>
        <p:blipFill rotWithShape="1">
          <a:blip r:embed="rId3"/>
          <a:srcRect l="5934" t="6783" r="10817" b="4249"/>
          <a:stretch/>
        </p:blipFill>
        <p:spPr>
          <a:xfrm>
            <a:off x="350784" y="914395"/>
            <a:ext cx="4153438" cy="3600000"/>
          </a:xfrm>
          <a:prstGeom prst="rect">
            <a:avLst/>
          </a:prstGeom>
        </p:spPr>
      </p:pic>
      <p:pic>
        <p:nvPicPr>
          <p:cNvPr id="11" name="図 10">
            <a:extLst>
              <a:ext uri="{FF2B5EF4-FFF2-40B4-BE49-F238E27FC236}">
                <a16:creationId xmlns:a16="http://schemas.microsoft.com/office/drawing/2014/main" id="{748063B5-D147-4DCF-8113-7EC62C4E9C5E}"/>
              </a:ext>
            </a:extLst>
          </p:cNvPr>
          <p:cNvPicPr>
            <a:picLocks noChangeAspect="1"/>
          </p:cNvPicPr>
          <p:nvPr/>
        </p:nvPicPr>
        <p:blipFill rotWithShape="1">
          <a:blip r:embed="rId4"/>
          <a:srcRect l="10764" t="16732" r="19246" b="4822"/>
          <a:stretch/>
        </p:blipFill>
        <p:spPr>
          <a:xfrm>
            <a:off x="4695536" y="914395"/>
            <a:ext cx="4159305" cy="3600000"/>
          </a:xfrm>
          <a:prstGeom prst="rect">
            <a:avLst/>
          </a:prstGeom>
        </p:spPr>
      </p:pic>
      <p:cxnSp>
        <p:nvCxnSpPr>
          <p:cNvPr id="9" name="直線コネクタ 8">
            <a:extLst>
              <a:ext uri="{FF2B5EF4-FFF2-40B4-BE49-F238E27FC236}">
                <a16:creationId xmlns:a16="http://schemas.microsoft.com/office/drawing/2014/main" id="{EFDFCBF0-9D96-4BAE-B876-AFDB6D613C36}"/>
              </a:ext>
            </a:extLst>
          </p:cNvPr>
          <p:cNvCxnSpPr>
            <a:cxnSpLocks/>
          </p:cNvCxnSpPr>
          <p:nvPr/>
        </p:nvCxnSpPr>
        <p:spPr>
          <a:xfrm>
            <a:off x="6179565" y="1873632"/>
            <a:ext cx="0" cy="2160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99D9D927-0337-4A93-A03A-EEDF73351825}"/>
              </a:ext>
            </a:extLst>
          </p:cNvPr>
          <p:cNvCxnSpPr>
            <a:cxnSpLocks/>
          </p:cNvCxnSpPr>
          <p:nvPr/>
        </p:nvCxnSpPr>
        <p:spPr>
          <a:xfrm>
            <a:off x="7216487" y="1886331"/>
            <a:ext cx="0" cy="2160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F5FAFE00-D424-462D-B685-505C1890D93F}"/>
              </a:ext>
            </a:extLst>
          </p:cNvPr>
          <p:cNvCxnSpPr>
            <a:cxnSpLocks/>
          </p:cNvCxnSpPr>
          <p:nvPr/>
        </p:nvCxnSpPr>
        <p:spPr>
          <a:xfrm>
            <a:off x="1932685" y="1871091"/>
            <a:ext cx="0" cy="2160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0865004-7B17-41C4-B9AA-226B5B1C30BA}"/>
              </a:ext>
            </a:extLst>
          </p:cNvPr>
          <p:cNvCxnSpPr>
            <a:cxnSpLocks/>
          </p:cNvCxnSpPr>
          <p:nvPr/>
        </p:nvCxnSpPr>
        <p:spPr>
          <a:xfrm>
            <a:off x="2878167" y="1883790"/>
            <a:ext cx="0" cy="2160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34ECAEE4-4757-468C-B53F-17AE6825E9D3}"/>
              </a:ext>
            </a:extLst>
          </p:cNvPr>
          <p:cNvSpPr txBox="1"/>
          <p:nvPr/>
        </p:nvSpPr>
        <p:spPr>
          <a:xfrm>
            <a:off x="1044316" y="2217765"/>
            <a:ext cx="1008423"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16F85ECF-C3C2-45E6-8CEA-521D74986CD2}"/>
              </a:ext>
            </a:extLst>
          </p:cNvPr>
          <p:cNvSpPr txBox="1"/>
          <p:nvPr/>
        </p:nvSpPr>
        <p:spPr>
          <a:xfrm>
            <a:off x="1955161" y="2898711"/>
            <a:ext cx="1008423"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+ 2</a:t>
            </a:r>
            <a:r>
              <a:rPr kumimoji="1" lang="en-US" altLang="ja-JP" baseline="30000" dirty="0">
                <a:latin typeface="ＭＳ Ｐゴシック" panose="020B0600070205080204" pitchFamily="50" charset="-128"/>
                <a:ea typeface="ＭＳ Ｐゴシック" panose="020B0600070205080204" pitchFamily="50" charset="-128"/>
              </a:rPr>
              <a:t>nd</a:t>
            </a:r>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FF7C461A-CAA4-42D8-9D39-3A8CFFE6CB61}"/>
              </a:ext>
            </a:extLst>
          </p:cNvPr>
          <p:cNvSpPr txBox="1"/>
          <p:nvPr/>
        </p:nvSpPr>
        <p:spPr>
          <a:xfrm>
            <a:off x="2894198" y="3366489"/>
            <a:ext cx="1492537"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+ 2</a:t>
            </a:r>
            <a:r>
              <a:rPr kumimoji="1" lang="en-US" altLang="ja-JP" baseline="30000" dirty="0">
                <a:latin typeface="ＭＳ Ｐゴシック" panose="020B0600070205080204" pitchFamily="50" charset="-128"/>
                <a:ea typeface="ＭＳ Ｐゴシック" panose="020B0600070205080204" pitchFamily="50" charset="-128"/>
              </a:rPr>
              <a:t>nd</a:t>
            </a:r>
            <a:r>
              <a:rPr kumimoji="1" lang="en-US" altLang="ja-JP" dirty="0">
                <a:latin typeface="ＭＳ Ｐゴシック" panose="020B0600070205080204" pitchFamily="50" charset="-128"/>
                <a:ea typeface="ＭＳ Ｐゴシック" panose="020B0600070205080204" pitchFamily="50" charset="-128"/>
              </a:rPr>
              <a:t> + 3</a:t>
            </a:r>
            <a:r>
              <a:rPr kumimoji="1" lang="en-US" altLang="ja-JP" baseline="30000" dirty="0">
                <a:latin typeface="ＭＳ Ｐゴシック" panose="020B0600070205080204" pitchFamily="50" charset="-128"/>
                <a:ea typeface="ＭＳ Ｐゴシック" panose="020B0600070205080204" pitchFamily="50" charset="-128"/>
              </a:rPr>
              <a:t>rd</a:t>
            </a:r>
          </a:p>
          <a:p>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40687BD3-AE6F-45BC-AD44-97119C29EF38}"/>
              </a:ext>
            </a:extLst>
          </p:cNvPr>
          <p:cNvSpPr txBox="1"/>
          <p:nvPr/>
        </p:nvSpPr>
        <p:spPr>
          <a:xfrm>
            <a:off x="5337970" y="2442466"/>
            <a:ext cx="1008423"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0E5AD106-0D2C-4659-A49F-32BE5B7D2F2F}"/>
              </a:ext>
            </a:extLst>
          </p:cNvPr>
          <p:cNvSpPr txBox="1"/>
          <p:nvPr/>
        </p:nvSpPr>
        <p:spPr>
          <a:xfrm>
            <a:off x="6279092" y="2835051"/>
            <a:ext cx="1008423"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+ 2</a:t>
            </a:r>
            <a:r>
              <a:rPr kumimoji="1" lang="en-US" altLang="ja-JP" baseline="30000" dirty="0">
                <a:latin typeface="ＭＳ Ｐゴシック" panose="020B0600070205080204" pitchFamily="50" charset="-128"/>
                <a:ea typeface="ＭＳ Ｐゴシック" panose="020B0600070205080204" pitchFamily="50" charset="-128"/>
              </a:rPr>
              <a:t>nd</a:t>
            </a:r>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584BA8CC-3A2A-4885-861C-585FB1761687}"/>
              </a:ext>
            </a:extLst>
          </p:cNvPr>
          <p:cNvSpPr txBox="1"/>
          <p:nvPr/>
        </p:nvSpPr>
        <p:spPr>
          <a:xfrm>
            <a:off x="7287515" y="3227636"/>
            <a:ext cx="1977942" cy="646331"/>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1</a:t>
            </a:r>
            <a:r>
              <a:rPr kumimoji="1" lang="en-US" altLang="ja-JP" baseline="30000" dirty="0">
                <a:latin typeface="ＭＳ Ｐゴシック" panose="020B0600070205080204" pitchFamily="50" charset="-128"/>
                <a:ea typeface="ＭＳ Ｐゴシック" panose="020B0600070205080204" pitchFamily="50" charset="-128"/>
              </a:rPr>
              <a:t>st</a:t>
            </a:r>
            <a:r>
              <a:rPr kumimoji="1" lang="en-US" altLang="ja-JP" dirty="0">
                <a:latin typeface="ＭＳ Ｐゴシック" panose="020B0600070205080204" pitchFamily="50" charset="-128"/>
                <a:ea typeface="ＭＳ Ｐゴシック" panose="020B0600070205080204" pitchFamily="50" charset="-128"/>
              </a:rPr>
              <a:t> + 2</a:t>
            </a:r>
            <a:r>
              <a:rPr kumimoji="1" lang="en-US" altLang="ja-JP" baseline="30000" dirty="0">
                <a:latin typeface="ＭＳ Ｐゴシック" panose="020B0600070205080204" pitchFamily="50" charset="-128"/>
                <a:ea typeface="ＭＳ Ｐゴシック" panose="020B0600070205080204" pitchFamily="50" charset="-128"/>
              </a:rPr>
              <a:t>nd</a:t>
            </a:r>
            <a:r>
              <a:rPr kumimoji="1" lang="en-US" altLang="ja-JP" dirty="0">
                <a:latin typeface="ＭＳ Ｐゴシック" panose="020B0600070205080204" pitchFamily="50" charset="-128"/>
                <a:ea typeface="ＭＳ Ｐゴシック" panose="020B0600070205080204" pitchFamily="50" charset="-128"/>
              </a:rPr>
              <a:t> + 3</a:t>
            </a:r>
            <a:r>
              <a:rPr kumimoji="1" lang="en-US" altLang="ja-JP" baseline="30000" dirty="0">
                <a:latin typeface="ＭＳ Ｐゴシック" panose="020B0600070205080204" pitchFamily="50" charset="-128"/>
                <a:ea typeface="ＭＳ Ｐゴシック" panose="020B0600070205080204" pitchFamily="50" charset="-128"/>
              </a:rPr>
              <a:t>rd</a:t>
            </a:r>
          </a:p>
          <a:p>
            <a:r>
              <a:rPr kumimoji="1" lang="en-US" altLang="ja-JP"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楕円 2">
            <a:extLst>
              <a:ext uri="{FF2B5EF4-FFF2-40B4-BE49-F238E27FC236}">
                <a16:creationId xmlns:a16="http://schemas.microsoft.com/office/drawing/2014/main" id="{2084F87E-D6CD-4A26-A4B0-B22CEA62E7ED}"/>
              </a:ext>
            </a:extLst>
          </p:cNvPr>
          <p:cNvSpPr/>
          <p:nvPr/>
        </p:nvSpPr>
        <p:spPr>
          <a:xfrm rot="2461513">
            <a:off x="5026078" y="1532958"/>
            <a:ext cx="1472783" cy="4434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E2224C84-AF73-4B1C-89D9-B509E988EB8D}"/>
              </a:ext>
            </a:extLst>
          </p:cNvPr>
          <p:cNvSpPr/>
          <p:nvPr/>
        </p:nvSpPr>
        <p:spPr>
          <a:xfrm rot="881047">
            <a:off x="840998" y="1703950"/>
            <a:ext cx="1275967" cy="4434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9D31437E-C56A-4832-B0B2-34D0CB109B3B}"/>
              </a:ext>
            </a:extLst>
          </p:cNvPr>
          <p:cNvSpPr/>
          <p:nvPr/>
        </p:nvSpPr>
        <p:spPr>
          <a:xfrm>
            <a:off x="5034033" y="5338448"/>
            <a:ext cx="1821204" cy="369332"/>
          </a:xfrm>
          <a:prstGeom prst="rect">
            <a:avLst/>
          </a:prstGeom>
        </p:spPr>
        <p:txBody>
          <a:bodyPr wrap="none">
            <a:spAutoFit/>
          </a:bodyPr>
          <a:lstStyle/>
          <a:p>
            <a:r>
              <a:rPr kumimoji="1" lang="en-US" altLang="ja-JP" dirty="0"/>
              <a:t>n + </a:t>
            </a:r>
            <a:r>
              <a:rPr kumimoji="1" lang="en-US" altLang="ja-JP" baseline="30000" dirty="0"/>
              <a:t>239</a:t>
            </a:r>
            <a:r>
              <a:rPr kumimoji="1" lang="en-US" altLang="ja-JP" dirty="0"/>
              <a:t>Pu system: </a:t>
            </a:r>
            <a:endParaRPr lang="ja-JP" altLang="en-US" dirty="0"/>
          </a:p>
        </p:txBody>
      </p:sp>
      <p:sp>
        <p:nvSpPr>
          <p:cNvPr id="6" name="正方形/長方形 5">
            <a:extLst>
              <a:ext uri="{FF2B5EF4-FFF2-40B4-BE49-F238E27FC236}">
                <a16:creationId xmlns:a16="http://schemas.microsoft.com/office/drawing/2014/main" id="{9DB91569-DEFB-4C1C-8270-DC6D71CF1991}"/>
              </a:ext>
            </a:extLst>
          </p:cNvPr>
          <p:cNvSpPr/>
          <p:nvPr/>
        </p:nvSpPr>
        <p:spPr>
          <a:xfrm>
            <a:off x="895119" y="5413629"/>
            <a:ext cx="1675330" cy="369332"/>
          </a:xfrm>
          <a:prstGeom prst="rect">
            <a:avLst/>
          </a:prstGeom>
        </p:spPr>
        <p:txBody>
          <a:bodyPr wrap="none">
            <a:spAutoFit/>
          </a:bodyPr>
          <a:lstStyle/>
          <a:p>
            <a:r>
              <a:rPr lang="en-US" altLang="ja-JP" dirty="0"/>
              <a:t>n + </a:t>
            </a:r>
            <a:r>
              <a:rPr lang="en-US" altLang="ja-JP" baseline="30000" dirty="0"/>
              <a:t>235</a:t>
            </a:r>
            <a:r>
              <a:rPr lang="en-US" altLang="ja-JP" dirty="0"/>
              <a:t>U system:</a:t>
            </a:r>
            <a:endParaRPr lang="ja-JP" altLang="en-US" dirty="0"/>
          </a:p>
        </p:txBody>
      </p:sp>
      <p:sp>
        <p:nvSpPr>
          <p:cNvPr id="26" name="コンテンツ プレースホルダー 2">
            <a:extLst>
              <a:ext uri="{FF2B5EF4-FFF2-40B4-BE49-F238E27FC236}">
                <a16:creationId xmlns:a16="http://schemas.microsoft.com/office/drawing/2014/main" id="{3A163565-11A3-4685-900E-7A3935220480}"/>
              </a:ext>
            </a:extLst>
          </p:cNvPr>
          <p:cNvSpPr txBox="1">
            <a:spLocks/>
          </p:cNvSpPr>
          <p:nvPr/>
        </p:nvSpPr>
        <p:spPr>
          <a:xfrm>
            <a:off x="123536" y="6047081"/>
            <a:ext cx="9144000" cy="622745"/>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1200" b="0" i="0" u="none" strike="noStrike" baseline="0" dirty="0">
                <a:latin typeface="ＭＳ Ｐゴシック" panose="020B0600070205080204" pitchFamily="50" charset="-128"/>
                <a:ea typeface="ＭＳ Ｐゴシック" panose="020B0600070205080204" pitchFamily="50" charset="-128"/>
              </a:rPr>
              <a:t>[1] Duke, Dana Lynn, ‘Fission Fragment Mass Distributions and Total Kinetic Energy Release of 235-Uranium and 238-Uranium in Neutron-Induced Fission at Intermediate and Fast Neutron Energies’, LA-UR-15-28829, Los Alamos, USA (2015) [2] </a:t>
            </a:r>
            <a:r>
              <a:rPr lang="en-US" altLang="ja-JP" sz="1200" b="0" i="0" u="none" strike="noStrike" baseline="0" dirty="0" err="1">
                <a:latin typeface="ＭＳ Ｐゴシック" panose="020B0600070205080204" pitchFamily="50" charset="-128"/>
                <a:ea typeface="ＭＳ Ｐゴシック" panose="020B0600070205080204" pitchFamily="50" charset="-128"/>
              </a:rPr>
              <a:t>P.P.D‘yachenko</a:t>
            </a:r>
            <a:r>
              <a:rPr lang="en-US" altLang="ja-JP" sz="1200" b="0" i="0" u="none" strike="noStrike" baseline="0" dirty="0">
                <a:latin typeface="ＭＳ Ｐゴシック" panose="020B0600070205080204" pitchFamily="50" charset="-128"/>
                <a:ea typeface="ＭＳ Ｐゴシック" panose="020B0600070205080204" pitchFamily="50" charset="-128"/>
              </a:rPr>
              <a:t>, J,SNP,8,165         (1969) [3] </a:t>
            </a:r>
            <a:r>
              <a:rPr lang="en-US" altLang="ja-JP" sz="1200" b="0" i="0" u="none" strike="noStrike" baseline="0" dirty="0" err="1">
                <a:latin typeface="ＭＳ Ｐゴシック" panose="020B0600070205080204" pitchFamily="50" charset="-128"/>
                <a:ea typeface="ＭＳ Ｐゴシック" panose="020B0600070205080204" pitchFamily="50" charset="-128"/>
              </a:rPr>
              <a:t>S.Zeynalov</a:t>
            </a:r>
            <a:r>
              <a:rPr lang="en-US" altLang="ja-JP" sz="1200" b="0" i="0" u="none" strike="noStrike" baseline="0" dirty="0">
                <a:latin typeface="ＭＳ Ｐゴシック" panose="020B0600070205080204" pitchFamily="50" charset="-128"/>
                <a:ea typeface="ＭＳ Ｐゴシック" panose="020B0600070205080204" pitchFamily="50" charset="-128"/>
              </a:rPr>
              <a:t> </a:t>
            </a:r>
            <a:r>
              <a:rPr lang="en-US" altLang="ja-JP" sz="1200" b="0" i="1" u="none" strike="noStrike" baseline="0" dirty="0">
                <a:latin typeface="ＭＳ Ｐゴシック" panose="020B0600070205080204" pitchFamily="50" charset="-128"/>
                <a:ea typeface="ＭＳ Ｐゴシック" panose="020B0600070205080204" pitchFamily="50" charset="-128"/>
              </a:rPr>
              <a:t>et al.</a:t>
            </a:r>
            <a:r>
              <a:rPr lang="en-US" altLang="ja-JP" sz="1200" b="0" i="0" u="none" strike="noStrike" baseline="0" dirty="0">
                <a:latin typeface="ＭＳ Ｐゴシック" panose="020B0600070205080204" pitchFamily="50" charset="-128"/>
                <a:ea typeface="ＭＳ Ｐゴシック" panose="020B0600070205080204" pitchFamily="50" charset="-128"/>
              </a:rPr>
              <a:t>, S,ISINN-13,351 (2006) </a:t>
            </a:r>
            <a:r>
              <a:rPr lang="en-US" altLang="ja-JP" sz="1200" dirty="0">
                <a:latin typeface="ＭＳ Ｐゴシック" panose="020B0600070205080204" pitchFamily="50" charset="-128"/>
                <a:ea typeface="ＭＳ Ｐゴシック" panose="020B0600070205080204" pitchFamily="50" charset="-128"/>
              </a:rPr>
              <a:t>[4] </a:t>
            </a:r>
            <a:r>
              <a:rPr lang="fr-FR" altLang="ja-JP" sz="1200" b="0" i="0" u="none" strike="noStrike" baseline="0" dirty="0">
                <a:latin typeface="ＭＳ Ｐゴシック" panose="020B0600070205080204" pitchFamily="50" charset="-128"/>
                <a:ea typeface="ＭＳ Ｐゴシック" panose="020B0600070205080204" pitchFamily="50" charset="-128"/>
              </a:rPr>
              <a:t>Surin </a:t>
            </a:r>
            <a:r>
              <a:rPr lang="fr-FR" altLang="ja-JP" sz="1200" b="0" i="1" u="none" strike="noStrike" baseline="0" dirty="0">
                <a:latin typeface="ＭＳ Ｐゴシック" panose="020B0600070205080204" pitchFamily="50" charset="-128"/>
                <a:ea typeface="ＭＳ Ｐゴシック" panose="020B0600070205080204" pitchFamily="50" charset="-128"/>
              </a:rPr>
              <a:t>et al.</a:t>
            </a:r>
            <a:r>
              <a:rPr lang="fr-FR" altLang="ja-JP" sz="1200" b="0" i="0" u="none" strike="noStrike" baseline="0" dirty="0">
                <a:latin typeface="ＭＳ Ｐゴシック" panose="020B0600070205080204" pitchFamily="50" charset="-128"/>
                <a:ea typeface="ＭＳ Ｐゴシック" panose="020B0600070205080204" pitchFamily="50" charset="-128"/>
              </a:rPr>
              <a:t>,</a:t>
            </a:r>
            <a:r>
              <a:rPr lang="en-US" altLang="ja-JP" sz="1200" b="0" i="0" u="none" strike="noStrike" baseline="0" dirty="0">
                <a:latin typeface="ＭＳ Ｐゴシック" panose="020B0600070205080204" pitchFamily="50" charset="-128"/>
                <a:ea typeface="ＭＳ Ｐゴシック" panose="020B0600070205080204" pitchFamily="50" charset="-128"/>
              </a:rPr>
              <a:t> J,SNP, 14, p523 (1972) [5] </a:t>
            </a:r>
            <a:r>
              <a:rPr lang="en-US" altLang="ja-JP" sz="1200" b="0" i="0" u="none" strike="noStrike" baseline="0" dirty="0" err="1">
                <a:latin typeface="ＭＳ Ｐゴシック" panose="020B0600070205080204" pitchFamily="50" charset="-128"/>
                <a:ea typeface="ＭＳ Ｐゴシック" panose="020B0600070205080204" pitchFamily="50" charset="-128"/>
              </a:rPr>
              <a:t>N.I.Akimov</a:t>
            </a:r>
            <a:r>
              <a:rPr lang="en-US" altLang="ja-JP" sz="1200" b="0" i="0" u="none" strike="noStrike" baseline="0" dirty="0">
                <a:latin typeface="ＭＳ Ｐゴシック" panose="020B0600070205080204" pitchFamily="50" charset="-128"/>
                <a:ea typeface="ＭＳ Ｐゴシック" panose="020B0600070205080204" pitchFamily="50" charset="-128"/>
              </a:rPr>
              <a:t> </a:t>
            </a:r>
            <a:r>
              <a:rPr lang="en-US" altLang="ja-JP" sz="1200" b="0" i="1" u="none" strike="noStrike" baseline="0" dirty="0">
                <a:latin typeface="ＭＳ Ｐゴシック" panose="020B0600070205080204" pitchFamily="50" charset="-128"/>
                <a:ea typeface="ＭＳ Ｐゴシック" panose="020B0600070205080204" pitchFamily="50" charset="-128"/>
              </a:rPr>
              <a:t>et al.</a:t>
            </a:r>
            <a:r>
              <a:rPr lang="en-US" altLang="ja-JP" sz="1200" b="0" i="0" u="none" strike="noStrike" baseline="0" dirty="0">
                <a:latin typeface="ＭＳ Ｐゴシック" panose="020B0600070205080204" pitchFamily="50" charset="-128"/>
                <a:ea typeface="ＭＳ Ｐゴシック" panose="020B0600070205080204" pitchFamily="50" charset="-128"/>
              </a:rPr>
              <a:t>, J,SNP, 13, p272 (1971)</a:t>
            </a:r>
            <a:endParaRPr lang="de-DE" altLang="ja-JP" sz="1200" dirty="0">
              <a:latin typeface="ＭＳ Ｐゴシック" panose="020B0600070205080204" pitchFamily="50" charset="-128"/>
              <a:ea typeface="ＭＳ Ｐゴシック" panose="020B0600070205080204" pitchFamily="50" charset="-128"/>
            </a:endParaRPr>
          </a:p>
          <a:p>
            <a:pPr marL="0" indent="0">
              <a:lnSpc>
                <a:spcPct val="100000"/>
              </a:lnSpc>
              <a:buFont typeface="Arial" panose="020B0604020202020204" pitchFamily="34" charset="0"/>
              <a:buNone/>
            </a:pPr>
            <a:endParaRPr lang="en-US" altLang="ja-JP" sz="1200" dirty="0">
              <a:latin typeface="ＭＳ Ｐゴシック" panose="020B0600070205080204" pitchFamily="50" charset="-128"/>
              <a:ea typeface="ＭＳ Ｐゴシック" panose="020B0600070205080204" pitchFamily="50" charset="-128"/>
            </a:endParaRPr>
          </a:p>
        </p:txBody>
      </p:sp>
      <p:sp>
        <p:nvSpPr>
          <p:cNvPr id="7" name="スライド番号プレースホルダー 6">
            <a:extLst>
              <a:ext uri="{FF2B5EF4-FFF2-40B4-BE49-F238E27FC236}">
                <a16:creationId xmlns:a16="http://schemas.microsoft.com/office/drawing/2014/main" id="{E67DB955-81FF-4E28-AD6D-CF7331BD007A}"/>
              </a:ext>
            </a:extLst>
          </p:cNvPr>
          <p:cNvSpPr>
            <a:spLocks noGrp="1"/>
          </p:cNvSpPr>
          <p:nvPr>
            <p:ph type="sldNum" sz="quarter" idx="12"/>
          </p:nvPr>
        </p:nvSpPr>
        <p:spPr/>
        <p:txBody>
          <a:bodyPr/>
          <a:lstStyle/>
          <a:p>
            <a:fld id="{B060295B-DBF3-4925-A814-558BD383AA08}" type="slidenum">
              <a:rPr kumimoji="1" lang="ja-JP" altLang="en-US" smtClean="0"/>
              <a:t>37</a:t>
            </a:fld>
            <a:endParaRPr kumimoji="1" lang="ja-JP" altLang="en-US"/>
          </a:p>
        </p:txBody>
      </p:sp>
      <p:pic>
        <p:nvPicPr>
          <p:cNvPr id="12" name="Picture 2" descr="\begin{align*}&#10;\frac{d \langle TKE \rangle}{dE_n} \approx - 0.2&#10;\end{align*}">
            <a:extLst>
              <a:ext uri="{FF2B5EF4-FFF2-40B4-BE49-F238E27FC236}">
                <a16:creationId xmlns:a16="http://schemas.microsoft.com/office/drawing/2014/main" id="{7892316F-2FC5-495D-A4DB-53593A6096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3545" y="5299565"/>
            <a:ext cx="1813190" cy="57417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begin{align*}&#10;\frac{d \langle TKE \rangle}{dE_n} \approx - 0.4&#10;\end{align*}">
            <a:extLst>
              <a:ext uri="{FF2B5EF4-FFF2-40B4-BE49-F238E27FC236}">
                <a16:creationId xmlns:a16="http://schemas.microsoft.com/office/drawing/2014/main" id="{43DD93AA-BF2C-4C96-90A0-80AB4486A9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8744" y="5218353"/>
            <a:ext cx="2015404" cy="636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5346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DA9DD33-DE92-4E1F-A34B-8D77EB92C96F}"/>
              </a:ext>
            </a:extLst>
          </p:cNvPr>
          <p:cNvSpPr>
            <a:spLocks noGrp="1"/>
          </p:cNvSpPr>
          <p:nvPr>
            <p:ph type="sldNum" sz="quarter" idx="12"/>
          </p:nvPr>
        </p:nvSpPr>
        <p:spPr/>
        <p:txBody>
          <a:bodyPr/>
          <a:lstStyle/>
          <a:p>
            <a:fld id="{B060295B-DBF3-4925-A814-558BD383AA08}" type="slidenum">
              <a:rPr kumimoji="1" lang="ja-JP" altLang="en-US" smtClean="0"/>
              <a:pPr/>
              <a:t>38</a:t>
            </a:fld>
            <a:endParaRPr kumimoji="1" lang="ja-JP" altLang="en-US" dirty="0"/>
          </a:p>
        </p:txBody>
      </p:sp>
      <p:pic>
        <p:nvPicPr>
          <p:cNvPr id="5" name="図 4">
            <a:extLst>
              <a:ext uri="{FF2B5EF4-FFF2-40B4-BE49-F238E27FC236}">
                <a16:creationId xmlns:a16="http://schemas.microsoft.com/office/drawing/2014/main" id="{E9569AE1-D80C-4AB8-AC69-1292A73BBA0B}"/>
              </a:ext>
            </a:extLst>
          </p:cNvPr>
          <p:cNvPicPr>
            <a:picLocks noChangeAspect="1"/>
          </p:cNvPicPr>
          <p:nvPr/>
        </p:nvPicPr>
        <p:blipFill rotWithShape="1">
          <a:blip r:embed="rId2"/>
          <a:srcRect t="14484" b="62310"/>
          <a:stretch/>
        </p:blipFill>
        <p:spPr>
          <a:xfrm>
            <a:off x="757691" y="707281"/>
            <a:ext cx="6887536" cy="1162796"/>
          </a:xfrm>
          <a:prstGeom prst="rect">
            <a:avLst/>
          </a:prstGeom>
        </p:spPr>
      </p:pic>
      <p:pic>
        <p:nvPicPr>
          <p:cNvPr id="6" name="図 5">
            <a:extLst>
              <a:ext uri="{FF2B5EF4-FFF2-40B4-BE49-F238E27FC236}">
                <a16:creationId xmlns:a16="http://schemas.microsoft.com/office/drawing/2014/main" id="{5729F372-B435-4B79-856F-36C81CEDF14B}"/>
              </a:ext>
            </a:extLst>
          </p:cNvPr>
          <p:cNvPicPr>
            <a:picLocks noChangeAspect="1"/>
          </p:cNvPicPr>
          <p:nvPr/>
        </p:nvPicPr>
        <p:blipFill rotWithShape="1">
          <a:blip r:embed="rId2"/>
          <a:srcRect t="74985"/>
          <a:stretch/>
        </p:blipFill>
        <p:spPr>
          <a:xfrm>
            <a:off x="697274" y="1905587"/>
            <a:ext cx="6887536" cy="1253492"/>
          </a:xfrm>
          <a:prstGeom prst="rect">
            <a:avLst/>
          </a:prstGeom>
        </p:spPr>
      </p:pic>
      <p:pic>
        <p:nvPicPr>
          <p:cNvPr id="7" name="図 6">
            <a:extLst>
              <a:ext uri="{FF2B5EF4-FFF2-40B4-BE49-F238E27FC236}">
                <a16:creationId xmlns:a16="http://schemas.microsoft.com/office/drawing/2014/main" id="{A2FA64F1-3D58-47FB-B721-DC5D50931AC5}"/>
              </a:ext>
            </a:extLst>
          </p:cNvPr>
          <p:cNvPicPr>
            <a:picLocks noChangeAspect="1"/>
          </p:cNvPicPr>
          <p:nvPr/>
        </p:nvPicPr>
        <p:blipFill>
          <a:blip r:embed="rId3"/>
          <a:stretch>
            <a:fillRect/>
          </a:stretch>
        </p:blipFill>
        <p:spPr>
          <a:xfrm>
            <a:off x="757691" y="3251200"/>
            <a:ext cx="2015558" cy="3530041"/>
          </a:xfrm>
          <a:prstGeom prst="rect">
            <a:avLst/>
          </a:prstGeom>
        </p:spPr>
      </p:pic>
      <p:sp>
        <p:nvSpPr>
          <p:cNvPr id="8" name="テキスト ボックス 7">
            <a:extLst>
              <a:ext uri="{FF2B5EF4-FFF2-40B4-BE49-F238E27FC236}">
                <a16:creationId xmlns:a16="http://schemas.microsoft.com/office/drawing/2014/main" id="{FD9AE117-0E39-4B83-B812-F250DED6D2BF}"/>
              </a:ext>
            </a:extLst>
          </p:cNvPr>
          <p:cNvSpPr txBox="1"/>
          <p:nvPr/>
        </p:nvSpPr>
        <p:spPr>
          <a:xfrm>
            <a:off x="3412565" y="3123569"/>
            <a:ext cx="5564094" cy="3785652"/>
          </a:xfrm>
          <a:prstGeom prst="rect">
            <a:avLst/>
          </a:prstGeom>
          <a:noFill/>
        </p:spPr>
        <p:txBody>
          <a:bodyPr wrap="square" rtlCol="0">
            <a:spAutoFit/>
          </a:bodyPr>
          <a:lstStyle/>
          <a:p>
            <a:pPr marL="179388" indent="-179388">
              <a:buFont typeface="Arial" panose="020B0604020202020204" pitchFamily="34" charset="0"/>
              <a:buChar char="•"/>
            </a:pPr>
            <a:r>
              <a:rPr kumimoji="1" lang="en-US" altLang="ja-JP" sz="2400" dirty="0"/>
              <a:t>Low </a:t>
            </a:r>
            <a:r>
              <a:rPr kumimoji="1" lang="en-US" altLang="ja-JP" sz="2400" dirty="0" err="1"/>
              <a:t>ν</a:t>
            </a:r>
            <a:r>
              <a:rPr kumimoji="1" lang="en-US" altLang="ja-JP" sz="2400" baseline="-25000" dirty="0" err="1"/>
              <a:t>n</a:t>
            </a:r>
            <a:r>
              <a:rPr kumimoji="1" lang="en-US" altLang="ja-JP" sz="2400" dirty="0"/>
              <a:t> of the symmetric component of </a:t>
            </a:r>
            <a:r>
              <a:rPr kumimoji="1" lang="en-US" altLang="ja-JP" sz="2400" baseline="30000" dirty="0"/>
              <a:t>222</a:t>
            </a:r>
            <a:r>
              <a:rPr kumimoji="1" lang="en-US" altLang="ja-JP" sz="2400" dirty="0"/>
              <a:t>Th  indicates that TKE of symmetric mode should be high : </a:t>
            </a:r>
            <a:r>
              <a:rPr kumimoji="1" lang="en-US" altLang="ja-JP" sz="2400" dirty="0" err="1">
                <a:solidFill>
                  <a:srgbClr val="FF0000"/>
                </a:solidFill>
              </a:rPr>
              <a:t>supershort</a:t>
            </a:r>
            <a:r>
              <a:rPr kumimoji="1" lang="en-US" altLang="ja-JP" sz="2400" dirty="0">
                <a:solidFill>
                  <a:srgbClr val="FF0000"/>
                </a:solidFill>
              </a:rPr>
              <a:t> mode</a:t>
            </a:r>
          </a:p>
          <a:p>
            <a:pPr marL="179388" indent="-179388">
              <a:buFont typeface="Arial" panose="020B0604020202020204" pitchFamily="34" charset="0"/>
              <a:buChar char="•"/>
            </a:pPr>
            <a:r>
              <a:rPr kumimoji="1" lang="en-US" altLang="ja-JP" sz="2400" dirty="0"/>
              <a:t>However, our Langevin calculations as well as that of Wada’s group do not predict such high &lt;TKE&gt; of the symmetric components of the Th isotopes</a:t>
            </a:r>
          </a:p>
          <a:p>
            <a:pPr marL="179388" indent="-179388">
              <a:buFont typeface="Arial" panose="020B0604020202020204" pitchFamily="34" charset="0"/>
              <a:buChar char="•"/>
            </a:pPr>
            <a:r>
              <a:rPr kumimoji="1" lang="en-US" altLang="ja-JP" sz="2400" dirty="0"/>
              <a:t>If it were by shell effects, the mass (or Z) distribution should be narrow as that of </a:t>
            </a:r>
            <a:r>
              <a:rPr kumimoji="1" lang="en-US" altLang="ja-JP" sz="2400" baseline="30000" dirty="0"/>
              <a:t>258</a:t>
            </a:r>
            <a:r>
              <a:rPr kumimoji="1" lang="en-US" altLang="ja-JP" sz="2400" dirty="0"/>
              <a:t>Fm, but it is not.  Is this result correct?</a:t>
            </a:r>
            <a:endParaRPr kumimoji="1" lang="ja-JP" altLang="en-US" sz="2400" dirty="0"/>
          </a:p>
        </p:txBody>
      </p:sp>
      <p:cxnSp>
        <p:nvCxnSpPr>
          <p:cNvPr id="10" name="直線矢印コネクタ 9">
            <a:extLst>
              <a:ext uri="{FF2B5EF4-FFF2-40B4-BE49-F238E27FC236}">
                <a16:creationId xmlns:a16="http://schemas.microsoft.com/office/drawing/2014/main" id="{BAC6F3D2-4762-4FB5-AB41-5621D41BB6B8}"/>
              </a:ext>
            </a:extLst>
          </p:cNvPr>
          <p:cNvCxnSpPr>
            <a:cxnSpLocks/>
          </p:cNvCxnSpPr>
          <p:nvPr/>
        </p:nvCxnSpPr>
        <p:spPr>
          <a:xfrm flipH="1">
            <a:off x="1765471" y="3346824"/>
            <a:ext cx="1736741" cy="256390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図 14">
            <a:extLst>
              <a:ext uri="{FF2B5EF4-FFF2-40B4-BE49-F238E27FC236}">
                <a16:creationId xmlns:a16="http://schemas.microsoft.com/office/drawing/2014/main" id="{AD64041B-CB5C-4418-9D59-C78F5A80DF57}"/>
              </a:ext>
            </a:extLst>
          </p:cNvPr>
          <p:cNvPicPr>
            <a:picLocks noChangeAspect="1"/>
          </p:cNvPicPr>
          <p:nvPr/>
        </p:nvPicPr>
        <p:blipFill rotWithShape="1">
          <a:blip r:embed="rId2"/>
          <a:srcRect t="1" b="93898"/>
          <a:stretch/>
        </p:blipFill>
        <p:spPr>
          <a:xfrm>
            <a:off x="757691" y="401546"/>
            <a:ext cx="6887536" cy="305735"/>
          </a:xfrm>
          <a:prstGeom prst="rect">
            <a:avLst/>
          </a:prstGeom>
        </p:spPr>
      </p:pic>
      <p:sp>
        <p:nvSpPr>
          <p:cNvPr id="16" name="タイトル 1">
            <a:extLst>
              <a:ext uri="{FF2B5EF4-FFF2-40B4-BE49-F238E27FC236}">
                <a16:creationId xmlns:a16="http://schemas.microsoft.com/office/drawing/2014/main" id="{B749FB9F-11E3-4FBC-BD26-346CE1282EFF}"/>
              </a:ext>
            </a:extLst>
          </p:cNvPr>
          <p:cNvSpPr txBox="1">
            <a:spLocks/>
          </p:cNvSpPr>
          <p:nvPr/>
        </p:nvSpPr>
        <p:spPr>
          <a:xfrm>
            <a:off x="0" y="-27092"/>
            <a:ext cx="8282085" cy="6227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a:solidFill>
                  <a:srgbClr val="0070C0"/>
                </a:solidFill>
                <a:latin typeface="ＭＳ Ｐゴシック" panose="020B0600070205080204" pitchFamily="50" charset="-128"/>
                <a:ea typeface="ＭＳ Ｐゴシック" panose="020B0600070205080204" pitchFamily="50" charset="-128"/>
              </a:rPr>
              <a:t>Future subject :</a:t>
            </a:r>
            <a:r>
              <a:rPr lang="ja-JP" altLang="en-US" sz="2400" b="1" dirty="0">
                <a:solidFill>
                  <a:srgbClr val="0070C0"/>
                </a:solidFill>
                <a:latin typeface="ＭＳ Ｐゴシック" panose="020B0600070205080204" pitchFamily="50" charset="-128"/>
                <a:ea typeface="ＭＳ Ｐゴシック" panose="020B0600070205080204" pitchFamily="50" charset="-128"/>
              </a:rPr>
              <a:t> </a:t>
            </a:r>
            <a:r>
              <a:rPr lang="en-US" altLang="ja-JP" sz="2400" b="1" dirty="0">
                <a:solidFill>
                  <a:srgbClr val="0070C0"/>
                </a:solidFill>
                <a:latin typeface="ＭＳ Ｐゴシック" panose="020B0600070205080204" pitchFamily="50" charset="-128"/>
                <a:ea typeface="ＭＳ Ｐゴシック" panose="020B0600070205080204" pitchFamily="50" charset="-128"/>
              </a:rPr>
              <a:t>&lt;TKE&gt; of symmetric component in </a:t>
            </a:r>
            <a:r>
              <a:rPr lang="en-US" altLang="ja-JP" sz="2400" b="1" baseline="30000" dirty="0">
                <a:solidFill>
                  <a:srgbClr val="0070C0"/>
                </a:solidFill>
                <a:latin typeface="ＭＳ Ｐゴシック" panose="020B0600070205080204" pitchFamily="50" charset="-128"/>
                <a:ea typeface="ＭＳ Ｐゴシック" panose="020B0600070205080204" pitchFamily="50" charset="-128"/>
              </a:rPr>
              <a:t>222</a:t>
            </a:r>
            <a:r>
              <a:rPr lang="en-US" altLang="ja-JP" sz="2400" b="1" dirty="0">
                <a:solidFill>
                  <a:srgbClr val="0070C0"/>
                </a:solidFill>
                <a:latin typeface="ＭＳ Ｐゴシック" panose="020B0600070205080204" pitchFamily="50" charset="-128"/>
                <a:ea typeface="ＭＳ Ｐゴシック" panose="020B0600070205080204" pitchFamily="50" charset="-128"/>
              </a:rPr>
              <a:t>Th</a:t>
            </a:r>
            <a:endParaRPr lang="ja-JP" altLang="en-US" sz="2400" b="1" dirty="0">
              <a:solidFill>
                <a:srgbClr val="0070C0"/>
              </a:solidFill>
            </a:endParaRPr>
          </a:p>
        </p:txBody>
      </p:sp>
    </p:spTree>
    <p:extLst>
      <p:ext uri="{BB962C8B-B14F-4D97-AF65-F5344CB8AC3E}">
        <p14:creationId xmlns:p14="http://schemas.microsoft.com/office/powerpoint/2010/main" val="293541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802908-5307-4C35-A717-27167EED2DAE}"/>
              </a:ext>
            </a:extLst>
          </p:cNvPr>
          <p:cNvSpPr>
            <a:spLocks noGrp="1"/>
          </p:cNvSpPr>
          <p:nvPr>
            <p:ph type="title"/>
          </p:nvPr>
        </p:nvSpPr>
        <p:spPr>
          <a:xfrm>
            <a:off x="173650" y="137700"/>
            <a:ext cx="8293266"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Concluding remarks</a:t>
            </a:r>
            <a:endParaRPr kumimoji="1" lang="ja-JP" altLang="en-US" sz="4000" b="1" dirty="0">
              <a:solidFill>
                <a:srgbClr val="0070C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EFDBADE3-AC39-411C-8C9B-25EF768C01F1}"/>
              </a:ext>
            </a:extLst>
          </p:cNvPr>
          <p:cNvSpPr txBox="1"/>
          <p:nvPr/>
        </p:nvSpPr>
        <p:spPr>
          <a:xfrm>
            <a:off x="342332" y="672256"/>
            <a:ext cx="8568000" cy="6524863"/>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We have studied 2 behaviors of average total kinetic energy &lt;TKE&gt; of fission fragments for </a:t>
            </a:r>
            <a:r>
              <a:rPr kumimoji="1" lang="en-US" altLang="ja-JP" sz="2200" dirty="0" err="1">
                <a:latin typeface="ＭＳ Ｐゴシック" panose="020B0600070205080204" pitchFamily="50" charset="-128"/>
                <a:ea typeface="ＭＳ Ｐゴシック" panose="020B0600070205080204" pitchFamily="50" charset="-128"/>
              </a:rPr>
              <a:t>n+U</a:t>
            </a:r>
            <a:r>
              <a:rPr kumimoji="1" lang="en-US" altLang="ja-JP" sz="2200" dirty="0">
                <a:latin typeface="ＭＳ Ｐゴシック" panose="020B0600070205080204" pitchFamily="50" charset="-128"/>
                <a:ea typeface="ＭＳ Ｐゴシック" panose="020B0600070205080204" pitchFamily="50" charset="-128"/>
              </a:rPr>
              <a:t> and </a:t>
            </a:r>
            <a:r>
              <a:rPr kumimoji="1" lang="en-US" altLang="ja-JP" sz="2200" dirty="0" err="1">
                <a:latin typeface="ＭＳ Ｐゴシック" panose="020B0600070205080204" pitchFamily="50" charset="-128"/>
                <a:ea typeface="ＭＳ Ｐゴシック" panose="020B0600070205080204" pitchFamily="50" charset="-128"/>
              </a:rPr>
              <a:t>n+Pu</a:t>
            </a:r>
            <a:r>
              <a:rPr kumimoji="1" lang="en-US" altLang="ja-JP" sz="2200" dirty="0">
                <a:latin typeface="ＭＳ Ｐゴシック" panose="020B0600070205080204" pitchFamily="50" charset="-128"/>
                <a:ea typeface="ＭＳ Ｐゴシック" panose="020B0600070205080204" pitchFamily="50" charset="-128"/>
              </a:rPr>
              <a:t> systems, namely, decreasing trend of &lt;TKE&gt; as a function of incident neutron energy and &lt;TKE&gt; as a function of mass number, in terms of 4D Langevin dynamical models we have developed and mode decomposition</a:t>
            </a:r>
          </a:p>
          <a:p>
            <a:pPr marL="342900" indent="-342900">
              <a:buFont typeface="Arial" panose="020B0604020202020204" pitchFamily="34" charset="0"/>
              <a:buChar char="•"/>
            </a:pPr>
            <a:r>
              <a:rPr kumimoji="1" lang="en-US" altLang="ja-JP" sz="2200" dirty="0">
                <a:solidFill>
                  <a:srgbClr val="FF0000"/>
                </a:solidFill>
                <a:latin typeface="ＭＳ Ｐゴシック" panose="020B0600070205080204" pitchFamily="50" charset="-128"/>
                <a:ea typeface="ＭＳ Ｐゴシック" panose="020B0600070205080204" pitchFamily="50" charset="-128"/>
              </a:rPr>
              <a:t>We found that the decreasing trend of &lt;TKE&gt; as a function of neutron energy can be understood by decrease of &lt;TKE&gt; for the standard mode, which is brought about by the change of shape of heavy fragments, which is almost spherical at low excitation energy to prolate shape at higher excitation energies</a:t>
            </a:r>
            <a:r>
              <a:rPr kumimoji="1" lang="en-US" altLang="ja-JP" sz="2200" dirty="0">
                <a:latin typeface="ＭＳ Ｐゴシック" panose="020B0600070205080204" pitchFamily="50" charset="-128"/>
                <a:ea typeface="ＭＳ Ｐゴシック" panose="020B0600070205080204" pitchFamily="50" charset="-128"/>
              </a:rPr>
              <a:t>.  The contribution from increase of the </a:t>
            </a:r>
            <a:r>
              <a:rPr kumimoji="1" lang="en-US" altLang="ja-JP" sz="2200" dirty="0" err="1">
                <a:latin typeface="ＭＳ Ｐゴシック" panose="020B0600070205080204" pitchFamily="50" charset="-128"/>
                <a:ea typeface="ＭＳ Ｐゴシック" panose="020B0600070205080204" pitchFamily="50" charset="-128"/>
              </a:rPr>
              <a:t>superlong</a:t>
            </a:r>
            <a:r>
              <a:rPr kumimoji="1" lang="en-US" altLang="ja-JP" sz="2200" dirty="0">
                <a:latin typeface="ＭＳ Ｐゴシック" panose="020B0600070205080204" pitchFamily="50" charset="-128"/>
                <a:ea typeface="ＭＳ Ｐゴシック" panose="020B0600070205080204" pitchFamily="50" charset="-128"/>
              </a:rPr>
              <a:t> mode is about half of that of the contribution from the decrease of &lt;TKE&gt; of the standard mode</a:t>
            </a:r>
          </a:p>
          <a:p>
            <a:pPr marL="342900" indent="-342900">
              <a:buFont typeface="Arial" panose="020B0604020202020204" pitchFamily="34" charset="0"/>
              <a:buChar char="•"/>
            </a:pPr>
            <a:r>
              <a:rPr kumimoji="1" lang="en-US" altLang="ja-JP" sz="2200" dirty="0">
                <a:solidFill>
                  <a:srgbClr val="FF0000"/>
                </a:solidFill>
                <a:latin typeface="ＭＳ Ｐゴシック" panose="020B0600070205080204" pitchFamily="50" charset="-128"/>
                <a:ea typeface="ＭＳ Ｐゴシック" panose="020B0600070205080204" pitchFamily="50" charset="-128"/>
              </a:rPr>
              <a:t>Dependence of &lt;TKE&gt; on mass number turns out to deviate from what is expected from Viola or </a:t>
            </a:r>
            <a:r>
              <a:rPr kumimoji="1" lang="en-US" altLang="ja-JP" sz="2200" dirty="0" err="1">
                <a:solidFill>
                  <a:srgbClr val="FF0000"/>
                </a:solidFill>
                <a:latin typeface="ＭＳ Ｐゴシック" panose="020B0600070205080204" pitchFamily="50" charset="-128"/>
                <a:ea typeface="ＭＳ Ｐゴシック" panose="020B0600070205080204" pitchFamily="50" charset="-128"/>
              </a:rPr>
              <a:t>Unik</a:t>
            </a:r>
            <a:r>
              <a:rPr kumimoji="1" lang="en-US" altLang="ja-JP" sz="2200" dirty="0">
                <a:solidFill>
                  <a:srgbClr val="FF0000"/>
                </a:solidFill>
                <a:latin typeface="ＭＳ Ｐゴシック" panose="020B0600070205080204" pitchFamily="50" charset="-128"/>
                <a:ea typeface="ＭＳ Ｐゴシック" panose="020B0600070205080204" pitchFamily="50" charset="-128"/>
              </a:rPr>
              <a:t> systematics drastically</a:t>
            </a:r>
            <a:r>
              <a:rPr kumimoji="1" lang="en-US" altLang="ja-JP" sz="2200" dirty="0">
                <a:latin typeface="ＭＳ Ｐゴシック" panose="020B0600070205080204" pitchFamily="50" charset="-128"/>
                <a:ea typeface="ＭＳ Ｐゴシック" panose="020B0600070205080204" pitchFamily="50" charset="-128"/>
              </a:rPr>
              <a:t>.  Indeed, dependence of &lt;TKE&gt; on A was found to be quite complicated</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Viola’s systematics was found to give just a tangential line of &lt;TKE&gt; around A=236.  Therefore, it cannot be applied to nuclei far from β-stability line</a:t>
            </a: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EC41297-CD6E-41ED-838D-372A751CFA05}"/>
              </a:ext>
            </a:extLst>
          </p:cNvPr>
          <p:cNvSpPr>
            <a:spLocks noGrp="1"/>
          </p:cNvSpPr>
          <p:nvPr>
            <p:ph type="sldNum" sz="quarter" idx="12"/>
          </p:nvPr>
        </p:nvSpPr>
        <p:spPr/>
        <p:txBody>
          <a:bodyPr/>
          <a:lstStyle/>
          <a:p>
            <a:fld id="{B060295B-DBF3-4925-A814-558BD383AA08}" type="slidenum">
              <a:rPr kumimoji="1" lang="ja-JP" altLang="en-US" smtClean="0"/>
              <a:t>39</a:t>
            </a:fld>
            <a:endParaRPr kumimoji="1" lang="ja-JP" altLang="en-US"/>
          </a:p>
        </p:txBody>
      </p:sp>
    </p:spTree>
    <p:extLst>
      <p:ext uri="{BB962C8B-B14F-4D97-AF65-F5344CB8AC3E}">
        <p14:creationId xmlns:p14="http://schemas.microsoft.com/office/powerpoint/2010/main" val="3904709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2FD4D49B-2217-4CF4-B3C5-7B16680E3E93}"/>
              </a:ext>
            </a:extLst>
          </p:cNvPr>
          <p:cNvSpPr/>
          <p:nvPr/>
        </p:nvSpPr>
        <p:spPr>
          <a:xfrm>
            <a:off x="357237" y="5692343"/>
            <a:ext cx="8142181" cy="853036"/>
          </a:xfrm>
          <a:prstGeom prst="rect">
            <a:avLst/>
          </a:prstGeom>
          <a:solidFill>
            <a:schemeClr val="accent1">
              <a:alpha val="2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 name="タイトル 1">
            <a:extLst>
              <a:ext uri="{FF2B5EF4-FFF2-40B4-BE49-F238E27FC236}">
                <a16:creationId xmlns:a16="http://schemas.microsoft.com/office/drawing/2014/main" id="{700A8EED-FDE4-48C1-874E-1CD4A40AE928}"/>
              </a:ext>
            </a:extLst>
          </p:cNvPr>
          <p:cNvSpPr>
            <a:spLocks noGrp="1"/>
          </p:cNvSpPr>
          <p:nvPr>
            <p:ph type="title"/>
          </p:nvPr>
        </p:nvSpPr>
        <p:spPr>
          <a:xfrm>
            <a:off x="65492" y="140228"/>
            <a:ext cx="8987723"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D</a:t>
            </a:r>
            <a:r>
              <a:rPr kumimoji="1" lang="en-US" altLang="ja-JP" b="1" dirty="0">
                <a:solidFill>
                  <a:srgbClr val="0070C0"/>
                </a:solidFill>
                <a:latin typeface="ＭＳ Ｐゴシック" panose="020B0600070205080204" pitchFamily="50" charset="-128"/>
                <a:ea typeface="ＭＳ Ｐゴシック" panose="020B0600070205080204" pitchFamily="50" charset="-128"/>
              </a:rPr>
              <a:t>ependence of TKE on excitation energy</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5" name="コンテンツ プレースホルダー 2">
            <a:extLst>
              <a:ext uri="{FF2B5EF4-FFF2-40B4-BE49-F238E27FC236}">
                <a16:creationId xmlns:a16="http://schemas.microsoft.com/office/drawing/2014/main" id="{52AAD0EF-A19F-40DA-977C-2269EE3C41F9}"/>
              </a:ext>
            </a:extLst>
          </p:cNvPr>
          <p:cNvSpPr txBox="1">
            <a:spLocks/>
          </p:cNvSpPr>
          <p:nvPr/>
        </p:nvSpPr>
        <p:spPr>
          <a:xfrm>
            <a:off x="548147" y="5762559"/>
            <a:ext cx="7849659" cy="738972"/>
          </a:xfrm>
          <a:prstGeom prst="rect">
            <a:avLst/>
          </a:prstGeom>
        </p:spPr>
        <p:txBody>
          <a:bodyPr vert="horz" lIns="91440" tIns="45720" rIns="91440" bIns="45720" rtlCol="0">
            <a:normAutofit fontScale="925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As the neutron energy increases, the excitation energy of the compound nucleus increases, therefore, in a naïve view, </a:t>
            </a:r>
            <a:r>
              <a:rPr lang="en-US" altLang="ja-JP" sz="1800" b="1" u="sng" dirty="0">
                <a:solidFill>
                  <a:prstClr val="black"/>
                </a:solidFill>
                <a:highlight>
                  <a:srgbClr val="FFFF00"/>
                </a:highlight>
                <a:latin typeface="ＭＳ Ｐゴシック" panose="020B0600070205080204" pitchFamily="50" charset="-128"/>
                <a:ea typeface="ＭＳ Ｐゴシック" panose="020B0600070205080204" pitchFamily="50" charset="-128"/>
              </a:rPr>
              <a:t>it is expected that </a:t>
            </a:r>
            <a:r>
              <a:rPr kumimoji="1" lang="en-US" altLang="ja-JP" sz="1800" b="1" i="0" u="sng" strike="noStrike" kern="1200" cap="none" spc="0" normalizeH="0" baseline="0" noProof="0" dirty="0">
                <a:ln>
                  <a:noFill/>
                </a:ln>
                <a:solidFill>
                  <a:prstClr val="black"/>
                </a:solidFill>
                <a:effectLst/>
                <a:highlight>
                  <a:srgbClr val="FFFF00"/>
                </a:highlight>
                <a:uLnTx/>
                <a:uFillTx/>
                <a:latin typeface="ＭＳ Ｐゴシック" panose="020B0600070205080204" pitchFamily="50" charset="-128"/>
                <a:ea typeface="ＭＳ Ｐゴシック" panose="020B0600070205080204" pitchFamily="50" charset="-128"/>
              </a:rPr>
              <a:t>the average TKE increases. </a:t>
            </a:r>
          </a:p>
        </p:txBody>
      </p:sp>
      <p:cxnSp>
        <p:nvCxnSpPr>
          <p:cNvPr id="6" name="直線コネクタ 5">
            <a:extLst>
              <a:ext uri="{FF2B5EF4-FFF2-40B4-BE49-F238E27FC236}">
                <a16:creationId xmlns:a16="http://schemas.microsoft.com/office/drawing/2014/main" id="{5B0CB59E-07C0-40DD-9334-75BFFA3B44E2}"/>
              </a:ext>
            </a:extLst>
          </p:cNvPr>
          <p:cNvCxnSpPr>
            <a:cxnSpLocks/>
          </p:cNvCxnSpPr>
          <p:nvPr/>
        </p:nvCxnSpPr>
        <p:spPr>
          <a:xfrm>
            <a:off x="4276314" y="2711885"/>
            <a:ext cx="10800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7" name="直線コネクタ 6">
            <a:extLst>
              <a:ext uri="{FF2B5EF4-FFF2-40B4-BE49-F238E27FC236}">
                <a16:creationId xmlns:a16="http://schemas.microsoft.com/office/drawing/2014/main" id="{B605EADD-55F6-4E17-8384-79653F18D757}"/>
              </a:ext>
            </a:extLst>
          </p:cNvPr>
          <p:cNvCxnSpPr>
            <a:cxnSpLocks/>
          </p:cNvCxnSpPr>
          <p:nvPr/>
        </p:nvCxnSpPr>
        <p:spPr>
          <a:xfrm>
            <a:off x="4892943" y="5173517"/>
            <a:ext cx="1836000" cy="0"/>
          </a:xfrm>
          <a:prstGeom prst="line">
            <a:avLst/>
          </a:prstGeom>
          <a:ln w="38100"/>
        </p:spPr>
        <p:style>
          <a:lnRef idx="3">
            <a:schemeClr val="dk1"/>
          </a:lnRef>
          <a:fillRef idx="0">
            <a:schemeClr val="dk1"/>
          </a:fillRef>
          <a:effectRef idx="2">
            <a:schemeClr val="dk1"/>
          </a:effectRef>
          <a:fontRef idx="minor">
            <a:schemeClr val="tx1"/>
          </a:fontRef>
        </p:style>
      </p:cxnSp>
      <p:grpSp>
        <p:nvGrpSpPr>
          <p:cNvPr id="36" name="グループ化 35">
            <a:extLst>
              <a:ext uri="{FF2B5EF4-FFF2-40B4-BE49-F238E27FC236}">
                <a16:creationId xmlns:a16="http://schemas.microsoft.com/office/drawing/2014/main" id="{2302BD69-5B1D-48AE-921F-DF114F3D2E1F}"/>
              </a:ext>
            </a:extLst>
          </p:cNvPr>
          <p:cNvGrpSpPr/>
          <p:nvPr/>
        </p:nvGrpSpPr>
        <p:grpSpPr>
          <a:xfrm>
            <a:off x="6020806" y="4417044"/>
            <a:ext cx="510005" cy="506589"/>
            <a:chOff x="3010101" y="3685010"/>
            <a:chExt cx="510005" cy="506589"/>
          </a:xfrm>
        </p:grpSpPr>
        <p:sp>
          <p:nvSpPr>
            <p:cNvPr id="37" name="楕円 36">
              <a:extLst>
                <a:ext uri="{FF2B5EF4-FFF2-40B4-BE49-F238E27FC236}">
                  <a16:creationId xmlns:a16="http://schemas.microsoft.com/office/drawing/2014/main" id="{3A873B8E-9643-4D8A-90AE-F2AA22B7129F}"/>
                </a:ext>
              </a:extLst>
            </p:cNvPr>
            <p:cNvSpPr/>
            <p:nvPr/>
          </p:nvSpPr>
          <p:spPr>
            <a:xfrm>
              <a:off x="3048097" y="373488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8" name="楕円 37">
              <a:extLst>
                <a:ext uri="{FF2B5EF4-FFF2-40B4-BE49-F238E27FC236}">
                  <a16:creationId xmlns:a16="http://schemas.microsoft.com/office/drawing/2014/main" id="{69AAC8A9-BD44-4D18-A91B-0A1019A334D0}"/>
                </a:ext>
              </a:extLst>
            </p:cNvPr>
            <p:cNvSpPr/>
            <p:nvPr/>
          </p:nvSpPr>
          <p:spPr>
            <a:xfrm>
              <a:off x="3340106" y="38262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9" name="楕円 38">
              <a:extLst>
                <a:ext uri="{FF2B5EF4-FFF2-40B4-BE49-F238E27FC236}">
                  <a16:creationId xmlns:a16="http://schemas.microsoft.com/office/drawing/2014/main" id="{B8DE0A80-70C6-4118-899B-430BCFCA6957}"/>
                </a:ext>
              </a:extLst>
            </p:cNvPr>
            <p:cNvSpPr/>
            <p:nvPr/>
          </p:nvSpPr>
          <p:spPr>
            <a:xfrm>
              <a:off x="3320095" y="392996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0" name="楕円 39">
              <a:extLst>
                <a:ext uri="{FF2B5EF4-FFF2-40B4-BE49-F238E27FC236}">
                  <a16:creationId xmlns:a16="http://schemas.microsoft.com/office/drawing/2014/main" id="{12399D9B-218D-4C2D-A893-6D3799C328AC}"/>
                </a:ext>
              </a:extLst>
            </p:cNvPr>
            <p:cNvSpPr/>
            <p:nvPr/>
          </p:nvSpPr>
          <p:spPr>
            <a:xfrm>
              <a:off x="3255052" y="399683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1" name="楕円 40">
              <a:extLst>
                <a:ext uri="{FF2B5EF4-FFF2-40B4-BE49-F238E27FC236}">
                  <a16:creationId xmlns:a16="http://schemas.microsoft.com/office/drawing/2014/main" id="{9BF0AFDE-EF5C-4A95-9BD0-BE197394421D}"/>
                </a:ext>
              </a:extLst>
            </p:cNvPr>
            <p:cNvSpPr/>
            <p:nvPr/>
          </p:nvSpPr>
          <p:spPr>
            <a:xfrm>
              <a:off x="3010101" y="386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2" name="楕円 41">
              <a:extLst>
                <a:ext uri="{FF2B5EF4-FFF2-40B4-BE49-F238E27FC236}">
                  <a16:creationId xmlns:a16="http://schemas.microsoft.com/office/drawing/2014/main" id="{DBC3E99F-FD5E-4E35-AE52-560522053782}"/>
                </a:ext>
              </a:extLst>
            </p:cNvPr>
            <p:cNvSpPr/>
            <p:nvPr/>
          </p:nvSpPr>
          <p:spPr>
            <a:xfrm>
              <a:off x="3131770" y="401159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3" name="楕円 42">
              <a:extLst>
                <a:ext uri="{FF2B5EF4-FFF2-40B4-BE49-F238E27FC236}">
                  <a16:creationId xmlns:a16="http://schemas.microsoft.com/office/drawing/2014/main" id="{D788AED7-6EF8-412B-9C37-D81167218927}"/>
                </a:ext>
              </a:extLst>
            </p:cNvPr>
            <p:cNvSpPr/>
            <p:nvPr/>
          </p:nvSpPr>
          <p:spPr>
            <a:xfrm>
              <a:off x="3224343" y="382121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4" name="楕円 43">
              <a:extLst>
                <a:ext uri="{FF2B5EF4-FFF2-40B4-BE49-F238E27FC236}">
                  <a16:creationId xmlns:a16="http://schemas.microsoft.com/office/drawing/2014/main" id="{1D983D4B-ACF8-4AAB-B77E-9335F1528EFE}"/>
                </a:ext>
              </a:extLst>
            </p:cNvPr>
            <p:cNvSpPr/>
            <p:nvPr/>
          </p:nvSpPr>
          <p:spPr>
            <a:xfrm>
              <a:off x="3062289" y="39596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5" name="楕円 44">
              <a:extLst>
                <a:ext uri="{FF2B5EF4-FFF2-40B4-BE49-F238E27FC236}">
                  <a16:creationId xmlns:a16="http://schemas.microsoft.com/office/drawing/2014/main" id="{920791C4-A383-4AB6-85F1-76A1C660D30F}"/>
                </a:ext>
              </a:extLst>
            </p:cNvPr>
            <p:cNvSpPr/>
            <p:nvPr/>
          </p:nvSpPr>
          <p:spPr>
            <a:xfrm>
              <a:off x="3261441" y="3726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6" name="楕円 45">
              <a:extLst>
                <a:ext uri="{FF2B5EF4-FFF2-40B4-BE49-F238E27FC236}">
                  <a16:creationId xmlns:a16="http://schemas.microsoft.com/office/drawing/2014/main" id="{FE303450-4AEE-4525-ADAE-0E0297C55BF7}"/>
                </a:ext>
              </a:extLst>
            </p:cNvPr>
            <p:cNvSpPr/>
            <p:nvPr/>
          </p:nvSpPr>
          <p:spPr>
            <a:xfrm>
              <a:off x="3174537" y="390752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7" name="楕円 46">
              <a:extLst>
                <a:ext uri="{FF2B5EF4-FFF2-40B4-BE49-F238E27FC236}">
                  <a16:creationId xmlns:a16="http://schemas.microsoft.com/office/drawing/2014/main" id="{835D4AA9-3729-495D-8829-265D467192D9}"/>
                </a:ext>
              </a:extLst>
            </p:cNvPr>
            <p:cNvSpPr/>
            <p:nvPr/>
          </p:nvSpPr>
          <p:spPr>
            <a:xfrm>
              <a:off x="3160798" y="368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48" name="楕円 47">
              <a:extLst>
                <a:ext uri="{FF2B5EF4-FFF2-40B4-BE49-F238E27FC236}">
                  <a16:creationId xmlns:a16="http://schemas.microsoft.com/office/drawing/2014/main" id="{29954A84-637D-4E64-8D7F-62127CBC5282}"/>
                </a:ext>
              </a:extLst>
            </p:cNvPr>
            <p:cNvSpPr/>
            <p:nvPr/>
          </p:nvSpPr>
          <p:spPr>
            <a:xfrm>
              <a:off x="3112555" y="382824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grpSp>
        <p:nvGrpSpPr>
          <p:cNvPr id="108" name="グループ化 107">
            <a:extLst>
              <a:ext uri="{FF2B5EF4-FFF2-40B4-BE49-F238E27FC236}">
                <a16:creationId xmlns:a16="http://schemas.microsoft.com/office/drawing/2014/main" id="{13B29F5E-3F39-452D-AC0D-1FA192085B3C}"/>
              </a:ext>
            </a:extLst>
          </p:cNvPr>
          <p:cNvGrpSpPr/>
          <p:nvPr/>
        </p:nvGrpSpPr>
        <p:grpSpPr>
          <a:xfrm>
            <a:off x="5102745" y="4254349"/>
            <a:ext cx="831367" cy="831979"/>
            <a:chOff x="-307566" y="3614181"/>
            <a:chExt cx="831367" cy="831979"/>
          </a:xfrm>
        </p:grpSpPr>
        <p:grpSp>
          <p:nvGrpSpPr>
            <p:cNvPr id="15" name="グループ化 14">
              <a:extLst>
                <a:ext uri="{FF2B5EF4-FFF2-40B4-BE49-F238E27FC236}">
                  <a16:creationId xmlns:a16="http://schemas.microsoft.com/office/drawing/2014/main" id="{BC9CBDAC-2BDF-408E-A5DA-4D8B3F75C985}"/>
                </a:ext>
              </a:extLst>
            </p:cNvPr>
            <p:cNvGrpSpPr/>
            <p:nvPr/>
          </p:nvGrpSpPr>
          <p:grpSpPr>
            <a:xfrm>
              <a:off x="-307566" y="3703833"/>
              <a:ext cx="695708" cy="742327"/>
              <a:chOff x="1363974" y="3033333"/>
              <a:chExt cx="695708" cy="742327"/>
            </a:xfrm>
          </p:grpSpPr>
          <p:sp>
            <p:nvSpPr>
              <p:cNvPr id="16" name="楕円 15">
                <a:extLst>
                  <a:ext uri="{FF2B5EF4-FFF2-40B4-BE49-F238E27FC236}">
                    <a16:creationId xmlns:a16="http://schemas.microsoft.com/office/drawing/2014/main" id="{54950AF6-E634-4498-8BC2-F0BBBCE6F3F0}"/>
                  </a:ext>
                </a:extLst>
              </p:cNvPr>
              <p:cNvSpPr/>
              <p:nvPr/>
            </p:nvSpPr>
            <p:spPr>
              <a:xfrm>
                <a:off x="146349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7" name="楕円 16">
                <a:extLst>
                  <a:ext uri="{FF2B5EF4-FFF2-40B4-BE49-F238E27FC236}">
                    <a16:creationId xmlns:a16="http://schemas.microsoft.com/office/drawing/2014/main" id="{45D22101-B6E4-4508-B528-6C3A8EBC7C9C}"/>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8" name="楕円 17">
                <a:extLst>
                  <a:ext uri="{FF2B5EF4-FFF2-40B4-BE49-F238E27FC236}">
                    <a16:creationId xmlns:a16="http://schemas.microsoft.com/office/drawing/2014/main" id="{82E67162-5D31-4AEB-AA9F-EB51D6E7222E}"/>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9" name="楕円 18">
                <a:extLst>
                  <a:ext uri="{FF2B5EF4-FFF2-40B4-BE49-F238E27FC236}">
                    <a16:creationId xmlns:a16="http://schemas.microsoft.com/office/drawing/2014/main" id="{8934529C-150D-4869-AC7B-C03E9F2CA526}"/>
                  </a:ext>
                </a:extLst>
              </p:cNvPr>
              <p:cNvSpPr/>
              <p:nvPr/>
            </p:nvSpPr>
            <p:spPr>
              <a:xfrm>
                <a:off x="1544195" y="3227355"/>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0" name="楕円 19">
                <a:extLst>
                  <a:ext uri="{FF2B5EF4-FFF2-40B4-BE49-F238E27FC236}">
                    <a16:creationId xmlns:a16="http://schemas.microsoft.com/office/drawing/2014/main" id="{1F670732-6997-461F-BEE9-EA3D1A6E6A2E}"/>
                  </a:ext>
                </a:extLst>
              </p:cNvPr>
              <p:cNvSpPr/>
              <p:nvPr/>
            </p:nvSpPr>
            <p:spPr>
              <a:xfrm>
                <a:off x="1584588" y="30645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1" name="楕円 20">
                <a:extLst>
                  <a:ext uri="{FF2B5EF4-FFF2-40B4-BE49-F238E27FC236}">
                    <a16:creationId xmlns:a16="http://schemas.microsoft.com/office/drawing/2014/main" id="{1ABFD30A-6E20-42FC-B2A5-6EE9CDE9712E}"/>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2" name="楕円 21">
                <a:extLst>
                  <a:ext uri="{FF2B5EF4-FFF2-40B4-BE49-F238E27FC236}">
                    <a16:creationId xmlns:a16="http://schemas.microsoft.com/office/drawing/2014/main" id="{D34A5633-DCD7-434B-BBF8-CD8F5C2FFB3C}"/>
                  </a:ext>
                </a:extLst>
              </p:cNvPr>
              <p:cNvSpPr/>
              <p:nvPr/>
            </p:nvSpPr>
            <p:spPr>
              <a:xfrm>
                <a:off x="1363974" y="33402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3" name="楕円 22">
                <a:extLst>
                  <a:ext uri="{FF2B5EF4-FFF2-40B4-BE49-F238E27FC236}">
                    <a16:creationId xmlns:a16="http://schemas.microsoft.com/office/drawing/2014/main" id="{13EB6313-C845-4792-AC7C-13374F96DD4C}"/>
                  </a:ext>
                </a:extLst>
              </p:cNvPr>
              <p:cNvSpPr/>
              <p:nvPr/>
            </p:nvSpPr>
            <p:spPr>
              <a:xfrm>
                <a:off x="1448590" y="31139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4" name="楕円 23">
                <a:extLst>
                  <a:ext uri="{FF2B5EF4-FFF2-40B4-BE49-F238E27FC236}">
                    <a16:creationId xmlns:a16="http://schemas.microsoft.com/office/drawing/2014/main" id="{C057DAE3-416A-4929-8476-6CC785879793}"/>
                  </a:ext>
                </a:extLst>
              </p:cNvPr>
              <p:cNvSpPr/>
              <p:nvPr/>
            </p:nvSpPr>
            <p:spPr>
              <a:xfrm>
                <a:off x="1697994" y="303333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5" name="楕円 24">
                <a:extLst>
                  <a:ext uri="{FF2B5EF4-FFF2-40B4-BE49-F238E27FC236}">
                    <a16:creationId xmlns:a16="http://schemas.microsoft.com/office/drawing/2014/main" id="{59C22C6B-22C5-4807-B442-1FFE2CD8C43C}"/>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 name="楕円 25">
                <a:extLst>
                  <a:ext uri="{FF2B5EF4-FFF2-40B4-BE49-F238E27FC236}">
                    <a16:creationId xmlns:a16="http://schemas.microsoft.com/office/drawing/2014/main" id="{74DA3E90-AA1B-4C13-B74C-20CD16729B70}"/>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 name="楕円 26">
                <a:extLst>
                  <a:ext uri="{FF2B5EF4-FFF2-40B4-BE49-F238E27FC236}">
                    <a16:creationId xmlns:a16="http://schemas.microsoft.com/office/drawing/2014/main" id="{A87C6E7D-F81D-4747-A333-2D87DA3E9A17}"/>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 name="楕円 27">
                <a:extLst>
                  <a:ext uri="{FF2B5EF4-FFF2-40B4-BE49-F238E27FC236}">
                    <a16:creationId xmlns:a16="http://schemas.microsoft.com/office/drawing/2014/main" id="{6B84F988-DAA0-4FC6-B8C3-568B881099A0}"/>
                  </a:ext>
                </a:extLst>
              </p:cNvPr>
              <p:cNvSpPr/>
              <p:nvPr/>
            </p:nvSpPr>
            <p:spPr>
              <a:xfrm>
                <a:off x="1606184" y="32039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 name="楕円 28">
                <a:extLst>
                  <a:ext uri="{FF2B5EF4-FFF2-40B4-BE49-F238E27FC236}">
                    <a16:creationId xmlns:a16="http://schemas.microsoft.com/office/drawing/2014/main" id="{6A9C3964-BDB7-4057-AB48-7626288BE0E9}"/>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 name="楕円 29">
                <a:extLst>
                  <a:ext uri="{FF2B5EF4-FFF2-40B4-BE49-F238E27FC236}">
                    <a16:creationId xmlns:a16="http://schemas.microsoft.com/office/drawing/2014/main" id="{88FCAC1D-9069-42A2-9447-DDF379921335}"/>
                  </a:ext>
                </a:extLst>
              </p:cNvPr>
              <p:cNvSpPr/>
              <p:nvPr/>
            </p:nvSpPr>
            <p:spPr>
              <a:xfrm>
                <a:off x="1879682" y="332718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1" name="楕円 30">
                <a:extLst>
                  <a:ext uri="{FF2B5EF4-FFF2-40B4-BE49-F238E27FC236}">
                    <a16:creationId xmlns:a16="http://schemas.microsoft.com/office/drawing/2014/main" id="{AC9B5986-F14E-4AAD-A31B-3076D16789B3}"/>
                  </a:ext>
                </a:extLst>
              </p:cNvPr>
              <p:cNvSpPr/>
              <p:nvPr/>
            </p:nvSpPr>
            <p:spPr>
              <a:xfrm>
                <a:off x="1584825" y="337489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2" name="楕円 31">
                <a:extLst>
                  <a:ext uri="{FF2B5EF4-FFF2-40B4-BE49-F238E27FC236}">
                    <a16:creationId xmlns:a16="http://schemas.microsoft.com/office/drawing/2014/main" id="{DA2920F6-D007-47F6-9628-4F917812F44E}"/>
                  </a:ext>
                </a:extLst>
              </p:cNvPr>
              <p:cNvSpPr/>
              <p:nvPr/>
            </p:nvSpPr>
            <p:spPr>
              <a:xfrm>
                <a:off x="1692252" y="359566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3" name="楕円 32">
                <a:extLst>
                  <a:ext uri="{FF2B5EF4-FFF2-40B4-BE49-F238E27FC236}">
                    <a16:creationId xmlns:a16="http://schemas.microsoft.com/office/drawing/2014/main" id="{81E804C1-1829-414C-B495-074ABB97BB40}"/>
                  </a:ext>
                </a:extLst>
              </p:cNvPr>
              <p:cNvSpPr/>
              <p:nvPr/>
            </p:nvSpPr>
            <p:spPr>
              <a:xfrm>
                <a:off x="1770060" y="31499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4" name="楕円 33">
                <a:extLst>
                  <a:ext uri="{FF2B5EF4-FFF2-40B4-BE49-F238E27FC236}">
                    <a16:creationId xmlns:a16="http://schemas.microsoft.com/office/drawing/2014/main" id="{B0F74EFF-2236-4389-B555-842D1BA903ED}"/>
                  </a:ext>
                </a:extLst>
              </p:cNvPr>
              <p:cNvSpPr/>
              <p:nvPr/>
            </p:nvSpPr>
            <p:spPr>
              <a:xfrm>
                <a:off x="1828858" y="357218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5" name="楕円 34">
                <a:extLst>
                  <a:ext uri="{FF2B5EF4-FFF2-40B4-BE49-F238E27FC236}">
                    <a16:creationId xmlns:a16="http://schemas.microsoft.com/office/drawing/2014/main" id="{48EA853F-2A17-4336-B7A8-1A3248C4B911}"/>
                  </a:ext>
                </a:extLst>
              </p:cNvPr>
              <p:cNvSpPr/>
              <p:nvPr/>
            </p:nvSpPr>
            <p:spPr>
              <a:xfrm>
                <a:off x="1381888" y="31953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96" name="楕円 95">
              <a:extLst>
                <a:ext uri="{FF2B5EF4-FFF2-40B4-BE49-F238E27FC236}">
                  <a16:creationId xmlns:a16="http://schemas.microsoft.com/office/drawing/2014/main" id="{B0BBC56D-68DE-4CCE-AE11-39EE89E674FA}"/>
                </a:ext>
              </a:extLst>
            </p:cNvPr>
            <p:cNvSpPr/>
            <p:nvPr/>
          </p:nvSpPr>
          <p:spPr>
            <a:xfrm>
              <a:off x="177768" y="369749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7" name="楕円 96">
              <a:extLst>
                <a:ext uri="{FF2B5EF4-FFF2-40B4-BE49-F238E27FC236}">
                  <a16:creationId xmlns:a16="http://schemas.microsoft.com/office/drawing/2014/main" id="{9D28C66A-9557-4691-B548-8E3F3FE78211}"/>
                </a:ext>
              </a:extLst>
            </p:cNvPr>
            <p:cNvSpPr/>
            <p:nvPr/>
          </p:nvSpPr>
          <p:spPr>
            <a:xfrm>
              <a:off x="43928" y="3614181"/>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8" name="楕円 97">
              <a:extLst>
                <a:ext uri="{FF2B5EF4-FFF2-40B4-BE49-F238E27FC236}">
                  <a16:creationId xmlns:a16="http://schemas.microsoft.com/office/drawing/2014/main" id="{D84D81D4-0901-44B3-935A-3CE4D8A51120}"/>
                </a:ext>
              </a:extLst>
            </p:cNvPr>
            <p:cNvSpPr/>
            <p:nvPr/>
          </p:nvSpPr>
          <p:spPr>
            <a:xfrm>
              <a:off x="191889" y="388228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9" name="楕円 98">
              <a:extLst>
                <a:ext uri="{FF2B5EF4-FFF2-40B4-BE49-F238E27FC236}">
                  <a16:creationId xmlns:a16="http://schemas.microsoft.com/office/drawing/2014/main" id="{2B1449BC-4423-4CEE-971A-3C9C02FB53CF}"/>
                </a:ext>
              </a:extLst>
            </p:cNvPr>
            <p:cNvSpPr/>
            <p:nvPr/>
          </p:nvSpPr>
          <p:spPr>
            <a:xfrm>
              <a:off x="277093" y="410768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0" name="楕円 99">
              <a:extLst>
                <a:ext uri="{FF2B5EF4-FFF2-40B4-BE49-F238E27FC236}">
                  <a16:creationId xmlns:a16="http://schemas.microsoft.com/office/drawing/2014/main" id="{431C63BA-3E75-4979-9420-501EC77C8215}"/>
                </a:ext>
              </a:extLst>
            </p:cNvPr>
            <p:cNvSpPr/>
            <p:nvPr/>
          </p:nvSpPr>
          <p:spPr>
            <a:xfrm>
              <a:off x="343801" y="397194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1" name="楕円 100">
              <a:extLst>
                <a:ext uri="{FF2B5EF4-FFF2-40B4-BE49-F238E27FC236}">
                  <a16:creationId xmlns:a16="http://schemas.microsoft.com/office/drawing/2014/main" id="{60DC02C6-477A-4F89-AAA3-4145EF841452}"/>
                </a:ext>
              </a:extLst>
            </p:cNvPr>
            <p:cNvSpPr/>
            <p:nvPr/>
          </p:nvSpPr>
          <p:spPr>
            <a:xfrm>
              <a:off x="-126540" y="362819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2" name="楕円 101">
              <a:extLst>
                <a:ext uri="{FF2B5EF4-FFF2-40B4-BE49-F238E27FC236}">
                  <a16:creationId xmlns:a16="http://schemas.microsoft.com/office/drawing/2014/main" id="{D318D94D-7715-4554-B852-C0498AE70CAE}"/>
                </a:ext>
              </a:extLst>
            </p:cNvPr>
            <p:cNvSpPr/>
            <p:nvPr/>
          </p:nvSpPr>
          <p:spPr>
            <a:xfrm>
              <a:off x="146341" y="382835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3" name="楕円 102">
              <a:extLst>
                <a:ext uri="{FF2B5EF4-FFF2-40B4-BE49-F238E27FC236}">
                  <a16:creationId xmlns:a16="http://schemas.microsoft.com/office/drawing/2014/main" id="{5CB7FF11-D173-4767-80AA-7E66B4DF61B1}"/>
                </a:ext>
              </a:extLst>
            </p:cNvPr>
            <p:cNvSpPr/>
            <p:nvPr/>
          </p:nvSpPr>
          <p:spPr>
            <a:xfrm>
              <a:off x="281573" y="382428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4" name="楕円 103">
              <a:extLst>
                <a:ext uri="{FF2B5EF4-FFF2-40B4-BE49-F238E27FC236}">
                  <a16:creationId xmlns:a16="http://schemas.microsoft.com/office/drawing/2014/main" id="{AE4D79E9-7928-4D06-84B9-1D0CEE612596}"/>
                </a:ext>
              </a:extLst>
            </p:cNvPr>
            <p:cNvSpPr/>
            <p:nvPr/>
          </p:nvSpPr>
          <p:spPr>
            <a:xfrm>
              <a:off x="208209" y="410035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grpSp>
        <p:nvGrpSpPr>
          <p:cNvPr id="107" name="グループ化 106">
            <a:extLst>
              <a:ext uri="{FF2B5EF4-FFF2-40B4-BE49-F238E27FC236}">
                <a16:creationId xmlns:a16="http://schemas.microsoft.com/office/drawing/2014/main" id="{03582DA0-2865-4B8E-97D9-DCD16CAE8E90}"/>
              </a:ext>
            </a:extLst>
          </p:cNvPr>
          <p:cNvGrpSpPr/>
          <p:nvPr/>
        </p:nvGrpSpPr>
        <p:grpSpPr>
          <a:xfrm>
            <a:off x="4306627" y="1580317"/>
            <a:ext cx="1005163" cy="1044961"/>
            <a:chOff x="345433" y="1589323"/>
            <a:chExt cx="1005163" cy="1044961"/>
          </a:xfrm>
        </p:grpSpPr>
        <p:grpSp>
          <p:nvGrpSpPr>
            <p:cNvPr id="49" name="グループ化 48">
              <a:extLst>
                <a:ext uri="{FF2B5EF4-FFF2-40B4-BE49-F238E27FC236}">
                  <a16:creationId xmlns:a16="http://schemas.microsoft.com/office/drawing/2014/main" id="{264B78EE-BB18-4D1E-BE4D-74C6C3874979}"/>
                </a:ext>
              </a:extLst>
            </p:cNvPr>
            <p:cNvGrpSpPr/>
            <p:nvPr/>
          </p:nvGrpSpPr>
          <p:grpSpPr>
            <a:xfrm>
              <a:off x="345433" y="1653049"/>
              <a:ext cx="855927" cy="903858"/>
              <a:chOff x="2389453" y="1475060"/>
              <a:chExt cx="855927" cy="903858"/>
            </a:xfrm>
          </p:grpSpPr>
          <p:grpSp>
            <p:nvGrpSpPr>
              <p:cNvPr id="50" name="グループ化 49">
                <a:extLst>
                  <a:ext uri="{FF2B5EF4-FFF2-40B4-BE49-F238E27FC236}">
                    <a16:creationId xmlns:a16="http://schemas.microsoft.com/office/drawing/2014/main" id="{B8CA8177-6DE8-49E1-83E0-245E468C183B}"/>
                  </a:ext>
                </a:extLst>
              </p:cNvPr>
              <p:cNvGrpSpPr/>
              <p:nvPr/>
            </p:nvGrpSpPr>
            <p:grpSpPr>
              <a:xfrm>
                <a:off x="2389453" y="1584921"/>
                <a:ext cx="751871" cy="690791"/>
                <a:chOff x="1297177" y="3042648"/>
                <a:chExt cx="751871" cy="690791"/>
              </a:xfrm>
            </p:grpSpPr>
            <p:sp>
              <p:nvSpPr>
                <p:cNvPr id="63" name="楕円 62">
                  <a:extLst>
                    <a:ext uri="{FF2B5EF4-FFF2-40B4-BE49-F238E27FC236}">
                      <a16:creationId xmlns:a16="http://schemas.microsoft.com/office/drawing/2014/main" id="{087E8C9B-D5FC-45C3-86C3-20E704F7E3CB}"/>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4" name="楕円 63">
                  <a:extLst>
                    <a:ext uri="{FF2B5EF4-FFF2-40B4-BE49-F238E27FC236}">
                      <a16:creationId xmlns:a16="http://schemas.microsoft.com/office/drawing/2014/main" id="{1163F008-4EFA-44D7-AB11-60A5C8AD9074}"/>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5" name="楕円 64">
                  <a:extLst>
                    <a:ext uri="{FF2B5EF4-FFF2-40B4-BE49-F238E27FC236}">
                      <a16:creationId xmlns:a16="http://schemas.microsoft.com/office/drawing/2014/main" id="{858868A0-A007-4823-9430-6895785377C5}"/>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6" name="楕円 65">
                  <a:extLst>
                    <a:ext uri="{FF2B5EF4-FFF2-40B4-BE49-F238E27FC236}">
                      <a16:creationId xmlns:a16="http://schemas.microsoft.com/office/drawing/2014/main" id="{6221E867-FEC6-4BF4-A406-566E3234F742}"/>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7" name="楕円 66">
                  <a:extLst>
                    <a:ext uri="{FF2B5EF4-FFF2-40B4-BE49-F238E27FC236}">
                      <a16:creationId xmlns:a16="http://schemas.microsoft.com/office/drawing/2014/main" id="{025F61DA-BFAE-4C1B-A3EB-DA26ECF326F7}"/>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8" name="楕円 67">
                  <a:extLst>
                    <a:ext uri="{FF2B5EF4-FFF2-40B4-BE49-F238E27FC236}">
                      <a16:creationId xmlns:a16="http://schemas.microsoft.com/office/drawing/2014/main" id="{17D90FF3-8802-4500-A7EE-50240F7E76E1}"/>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9" name="楕円 68">
                  <a:extLst>
                    <a:ext uri="{FF2B5EF4-FFF2-40B4-BE49-F238E27FC236}">
                      <a16:creationId xmlns:a16="http://schemas.microsoft.com/office/drawing/2014/main" id="{0779F47C-8917-4813-80E7-E62E5951DACC}"/>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0" name="楕円 69">
                  <a:extLst>
                    <a:ext uri="{FF2B5EF4-FFF2-40B4-BE49-F238E27FC236}">
                      <a16:creationId xmlns:a16="http://schemas.microsoft.com/office/drawing/2014/main" id="{B680CA89-2C28-4CC3-88D0-36F341EB982B}"/>
                    </a:ext>
                  </a:extLst>
                </p:cNvPr>
                <p:cNvSpPr/>
                <p:nvPr/>
              </p:nvSpPr>
              <p:spPr>
                <a:xfrm>
                  <a:off x="1512700" y="304264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1" name="楕円 70">
                  <a:extLst>
                    <a:ext uri="{FF2B5EF4-FFF2-40B4-BE49-F238E27FC236}">
                      <a16:creationId xmlns:a16="http://schemas.microsoft.com/office/drawing/2014/main" id="{32CD5327-61BE-49D4-996C-D8B118270F45}"/>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2" name="楕円 71">
                  <a:extLst>
                    <a:ext uri="{FF2B5EF4-FFF2-40B4-BE49-F238E27FC236}">
                      <a16:creationId xmlns:a16="http://schemas.microsoft.com/office/drawing/2014/main" id="{9A8B23BC-F749-46B4-969C-1B416FFE62D9}"/>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3" name="楕円 72">
                  <a:extLst>
                    <a:ext uri="{FF2B5EF4-FFF2-40B4-BE49-F238E27FC236}">
                      <a16:creationId xmlns:a16="http://schemas.microsoft.com/office/drawing/2014/main" id="{F709028F-C19A-44E4-82A5-AF3CDA318B8C}"/>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4" name="楕円 73">
                  <a:extLst>
                    <a:ext uri="{FF2B5EF4-FFF2-40B4-BE49-F238E27FC236}">
                      <a16:creationId xmlns:a16="http://schemas.microsoft.com/office/drawing/2014/main" id="{BADD245C-CC8C-43CE-936A-93B8156629E2}"/>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5" name="楕円 74">
                  <a:extLst>
                    <a:ext uri="{FF2B5EF4-FFF2-40B4-BE49-F238E27FC236}">
                      <a16:creationId xmlns:a16="http://schemas.microsoft.com/office/drawing/2014/main" id="{6122AFDB-B602-4440-9D44-16834E68F296}"/>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6" name="楕円 75">
                  <a:extLst>
                    <a:ext uri="{FF2B5EF4-FFF2-40B4-BE49-F238E27FC236}">
                      <a16:creationId xmlns:a16="http://schemas.microsoft.com/office/drawing/2014/main" id="{6AE8A040-746E-4213-A514-4B298E5D9AA9}"/>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7" name="楕円 76">
                  <a:extLst>
                    <a:ext uri="{FF2B5EF4-FFF2-40B4-BE49-F238E27FC236}">
                      <a16:creationId xmlns:a16="http://schemas.microsoft.com/office/drawing/2014/main" id="{D3DFEE08-748F-4568-B54F-037696850C3E}"/>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8" name="楕円 77">
                  <a:extLst>
                    <a:ext uri="{FF2B5EF4-FFF2-40B4-BE49-F238E27FC236}">
                      <a16:creationId xmlns:a16="http://schemas.microsoft.com/office/drawing/2014/main" id="{48ED6E17-9416-4EF4-853B-52A50B1092FB}"/>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79" name="楕円 78">
                  <a:extLst>
                    <a:ext uri="{FF2B5EF4-FFF2-40B4-BE49-F238E27FC236}">
                      <a16:creationId xmlns:a16="http://schemas.microsoft.com/office/drawing/2014/main" id="{D495DB0B-4255-49BA-8A83-8956087FFC2A}"/>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0" name="楕円 79">
                  <a:extLst>
                    <a:ext uri="{FF2B5EF4-FFF2-40B4-BE49-F238E27FC236}">
                      <a16:creationId xmlns:a16="http://schemas.microsoft.com/office/drawing/2014/main" id="{3C5B5092-E7B2-40A5-BF8D-E13BBF5FE236}"/>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1" name="楕円 80">
                  <a:extLst>
                    <a:ext uri="{FF2B5EF4-FFF2-40B4-BE49-F238E27FC236}">
                      <a16:creationId xmlns:a16="http://schemas.microsoft.com/office/drawing/2014/main" id="{0541EB5E-56CA-4C7F-B9AC-DAA2D1AAC823}"/>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2" name="楕円 81">
                  <a:extLst>
                    <a:ext uri="{FF2B5EF4-FFF2-40B4-BE49-F238E27FC236}">
                      <a16:creationId xmlns:a16="http://schemas.microsoft.com/office/drawing/2014/main" id="{F11BE9B3-933B-4F50-9245-16F794B445C7}"/>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51" name="楕円 50">
                <a:extLst>
                  <a:ext uri="{FF2B5EF4-FFF2-40B4-BE49-F238E27FC236}">
                    <a16:creationId xmlns:a16="http://schemas.microsoft.com/office/drawing/2014/main" id="{FA796808-CA59-468A-B795-73BBBBEF6831}"/>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2" name="楕円 51">
                <a:extLst>
                  <a:ext uri="{FF2B5EF4-FFF2-40B4-BE49-F238E27FC236}">
                    <a16:creationId xmlns:a16="http://schemas.microsoft.com/office/drawing/2014/main" id="{BED230CF-530E-46A3-98E2-B93FA74D24A1}"/>
                  </a:ext>
                </a:extLst>
              </p:cNvPr>
              <p:cNvSpPr/>
              <p:nvPr/>
            </p:nvSpPr>
            <p:spPr>
              <a:xfrm>
                <a:off x="3065380" y="19048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3" name="楕円 52">
                <a:extLst>
                  <a:ext uri="{FF2B5EF4-FFF2-40B4-BE49-F238E27FC236}">
                    <a16:creationId xmlns:a16="http://schemas.microsoft.com/office/drawing/2014/main" id="{8D2A378F-18A7-4A54-87D6-C728768EAD9C}"/>
                  </a:ext>
                </a:extLst>
              </p:cNvPr>
              <p:cNvSpPr/>
              <p:nvPr/>
            </p:nvSpPr>
            <p:spPr>
              <a:xfrm>
                <a:off x="2932752" y="159677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4" name="楕円 53">
                <a:extLst>
                  <a:ext uri="{FF2B5EF4-FFF2-40B4-BE49-F238E27FC236}">
                    <a16:creationId xmlns:a16="http://schemas.microsoft.com/office/drawing/2014/main" id="{F9B276B6-47BA-4412-90DD-F77B0C8D4ADE}"/>
                  </a:ext>
                </a:extLst>
              </p:cNvPr>
              <p:cNvSpPr/>
              <p:nvPr/>
            </p:nvSpPr>
            <p:spPr>
              <a:xfrm>
                <a:off x="2603134" y="147506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5" name="楕円 54">
                <a:extLst>
                  <a:ext uri="{FF2B5EF4-FFF2-40B4-BE49-F238E27FC236}">
                    <a16:creationId xmlns:a16="http://schemas.microsoft.com/office/drawing/2014/main" id="{20C02F8B-CE19-4A4A-AC92-9A4C16D71BA5}"/>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6" name="楕円 55">
                <a:extLst>
                  <a:ext uri="{FF2B5EF4-FFF2-40B4-BE49-F238E27FC236}">
                    <a16:creationId xmlns:a16="http://schemas.microsoft.com/office/drawing/2014/main" id="{000AB8A9-872F-49FA-B352-ECA0CCDE8117}"/>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7" name="楕円 56">
                <a:extLst>
                  <a:ext uri="{FF2B5EF4-FFF2-40B4-BE49-F238E27FC236}">
                    <a16:creationId xmlns:a16="http://schemas.microsoft.com/office/drawing/2014/main" id="{A7FAD48E-7EBA-49CA-8C7D-4B3F8D2D9256}"/>
                  </a:ext>
                </a:extLst>
              </p:cNvPr>
              <p:cNvSpPr/>
              <p:nvPr/>
            </p:nvSpPr>
            <p:spPr>
              <a:xfrm>
                <a:off x="3058831" y="172832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8" name="楕円 57">
                <a:extLst>
                  <a:ext uri="{FF2B5EF4-FFF2-40B4-BE49-F238E27FC236}">
                    <a16:creationId xmlns:a16="http://schemas.microsoft.com/office/drawing/2014/main" id="{571AB3CD-30A4-4BF1-BD95-FAB4889CA806}"/>
                  </a:ext>
                </a:extLst>
              </p:cNvPr>
              <p:cNvSpPr/>
              <p:nvPr/>
            </p:nvSpPr>
            <p:spPr>
              <a:xfrm>
                <a:off x="2765389" y="152803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59" name="楕円 58">
                <a:extLst>
                  <a:ext uri="{FF2B5EF4-FFF2-40B4-BE49-F238E27FC236}">
                    <a16:creationId xmlns:a16="http://schemas.microsoft.com/office/drawing/2014/main" id="{DF206667-E3BB-4BAE-BFCE-B90B036A26B9}"/>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0" name="楕円 59">
                <a:extLst>
                  <a:ext uri="{FF2B5EF4-FFF2-40B4-BE49-F238E27FC236}">
                    <a16:creationId xmlns:a16="http://schemas.microsoft.com/office/drawing/2014/main" id="{E024A4BB-D71A-4DA2-8AFF-BD9F5CEC7371}"/>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1" name="楕円 60">
                <a:extLst>
                  <a:ext uri="{FF2B5EF4-FFF2-40B4-BE49-F238E27FC236}">
                    <a16:creationId xmlns:a16="http://schemas.microsoft.com/office/drawing/2014/main" id="{58B77BBB-6DEF-4502-8F06-6808CFDBD0F6}"/>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62" name="楕円 61">
                <a:extLst>
                  <a:ext uri="{FF2B5EF4-FFF2-40B4-BE49-F238E27FC236}">
                    <a16:creationId xmlns:a16="http://schemas.microsoft.com/office/drawing/2014/main" id="{4D058461-C58E-465D-98C8-66C77A12CE0F}"/>
                  </a:ext>
                </a:extLst>
              </p:cNvPr>
              <p:cNvSpPr/>
              <p:nvPr/>
            </p:nvSpPr>
            <p:spPr>
              <a:xfrm>
                <a:off x="3051324" y="203387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86" name="楕円 85">
              <a:extLst>
                <a:ext uri="{FF2B5EF4-FFF2-40B4-BE49-F238E27FC236}">
                  <a16:creationId xmlns:a16="http://schemas.microsoft.com/office/drawing/2014/main" id="{14AFA4F5-8C14-4DDA-9DF0-D2E6D8A6D0E3}"/>
                </a:ext>
              </a:extLst>
            </p:cNvPr>
            <p:cNvSpPr/>
            <p:nvPr/>
          </p:nvSpPr>
          <p:spPr>
            <a:xfrm>
              <a:off x="796339" y="245428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7" name="楕円 86">
              <a:extLst>
                <a:ext uri="{FF2B5EF4-FFF2-40B4-BE49-F238E27FC236}">
                  <a16:creationId xmlns:a16="http://schemas.microsoft.com/office/drawing/2014/main" id="{B59089B2-F1BD-46FB-BB9B-96728DD523E7}"/>
                </a:ext>
              </a:extLst>
            </p:cNvPr>
            <p:cNvSpPr/>
            <p:nvPr/>
          </p:nvSpPr>
          <p:spPr>
            <a:xfrm>
              <a:off x="1130622" y="216990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8" name="楕円 87">
              <a:extLst>
                <a:ext uri="{FF2B5EF4-FFF2-40B4-BE49-F238E27FC236}">
                  <a16:creationId xmlns:a16="http://schemas.microsoft.com/office/drawing/2014/main" id="{39BE0470-0752-43A4-B109-63A26CD7B89E}"/>
                </a:ext>
              </a:extLst>
            </p:cNvPr>
            <p:cNvSpPr/>
            <p:nvPr/>
          </p:nvSpPr>
          <p:spPr>
            <a:xfrm>
              <a:off x="1063227" y="17938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0" name="楕円 89">
              <a:extLst>
                <a:ext uri="{FF2B5EF4-FFF2-40B4-BE49-F238E27FC236}">
                  <a16:creationId xmlns:a16="http://schemas.microsoft.com/office/drawing/2014/main" id="{A4CD1B4B-9D8A-4A89-AE92-AC057CAE06A6}"/>
                </a:ext>
              </a:extLst>
            </p:cNvPr>
            <p:cNvSpPr/>
            <p:nvPr/>
          </p:nvSpPr>
          <p:spPr>
            <a:xfrm>
              <a:off x="1162229" y="189567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1" name="楕円 90">
              <a:extLst>
                <a:ext uri="{FF2B5EF4-FFF2-40B4-BE49-F238E27FC236}">
                  <a16:creationId xmlns:a16="http://schemas.microsoft.com/office/drawing/2014/main" id="{FE1A7E22-A066-4542-A390-8CD6AF8D8829}"/>
                </a:ext>
              </a:extLst>
            </p:cNvPr>
            <p:cNvSpPr/>
            <p:nvPr/>
          </p:nvSpPr>
          <p:spPr>
            <a:xfrm>
              <a:off x="675750" y="158932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3" name="楕円 92">
              <a:extLst>
                <a:ext uri="{FF2B5EF4-FFF2-40B4-BE49-F238E27FC236}">
                  <a16:creationId xmlns:a16="http://schemas.microsoft.com/office/drawing/2014/main" id="{8493382F-662B-4400-A4C9-F3004C671ADF}"/>
                </a:ext>
              </a:extLst>
            </p:cNvPr>
            <p:cNvSpPr/>
            <p:nvPr/>
          </p:nvSpPr>
          <p:spPr>
            <a:xfrm>
              <a:off x="815966" y="160556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4" name="楕円 93">
              <a:extLst>
                <a:ext uri="{FF2B5EF4-FFF2-40B4-BE49-F238E27FC236}">
                  <a16:creationId xmlns:a16="http://schemas.microsoft.com/office/drawing/2014/main" id="{416A3921-EE42-4166-B72F-8DB6DAFFF9D1}"/>
                </a:ext>
              </a:extLst>
            </p:cNvPr>
            <p:cNvSpPr/>
            <p:nvPr/>
          </p:nvSpPr>
          <p:spPr>
            <a:xfrm>
              <a:off x="1170596" y="202283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95" name="楕円 94">
              <a:extLst>
                <a:ext uri="{FF2B5EF4-FFF2-40B4-BE49-F238E27FC236}">
                  <a16:creationId xmlns:a16="http://schemas.microsoft.com/office/drawing/2014/main" id="{BB93A167-6FA5-46AD-8F26-DCD63740F308}"/>
                </a:ext>
              </a:extLst>
            </p:cNvPr>
            <p:cNvSpPr/>
            <p:nvPr/>
          </p:nvSpPr>
          <p:spPr>
            <a:xfrm>
              <a:off x="967649" y="169319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5" name="楕円 104">
              <a:extLst>
                <a:ext uri="{FF2B5EF4-FFF2-40B4-BE49-F238E27FC236}">
                  <a16:creationId xmlns:a16="http://schemas.microsoft.com/office/drawing/2014/main" id="{B4C1DE81-4BDB-43FB-8A57-1F30A0B5BFBA}"/>
                </a:ext>
              </a:extLst>
            </p:cNvPr>
            <p:cNvSpPr/>
            <p:nvPr/>
          </p:nvSpPr>
          <p:spPr>
            <a:xfrm>
              <a:off x="1045734" y="226413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6" name="楕円 105">
              <a:extLst>
                <a:ext uri="{FF2B5EF4-FFF2-40B4-BE49-F238E27FC236}">
                  <a16:creationId xmlns:a16="http://schemas.microsoft.com/office/drawing/2014/main" id="{13BC8A81-A6A5-4379-84F0-47AC66247338}"/>
                </a:ext>
              </a:extLst>
            </p:cNvPr>
            <p:cNvSpPr/>
            <p:nvPr/>
          </p:nvSpPr>
          <p:spPr>
            <a:xfrm>
              <a:off x="981028" y="241173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112" name="矢印: 環状 111">
            <a:extLst>
              <a:ext uri="{FF2B5EF4-FFF2-40B4-BE49-F238E27FC236}">
                <a16:creationId xmlns:a16="http://schemas.microsoft.com/office/drawing/2014/main" id="{E872F553-2972-4ADC-8E81-5151386414CF}"/>
              </a:ext>
            </a:extLst>
          </p:cNvPr>
          <p:cNvSpPr/>
          <p:nvPr/>
        </p:nvSpPr>
        <p:spPr>
          <a:xfrm rot="21600000" flipH="1">
            <a:off x="2031200" y="3131551"/>
            <a:ext cx="5650908" cy="4876561"/>
          </a:xfrm>
          <a:prstGeom prst="circularArrow">
            <a:avLst>
              <a:gd name="adj1" fmla="val 10631"/>
              <a:gd name="adj2" fmla="val 689652"/>
              <a:gd name="adj3" fmla="val 20517662"/>
              <a:gd name="adj4" fmla="val 16513418"/>
              <a:gd name="adj5" fmla="val 1076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13" name="直線コネクタ 112">
            <a:extLst>
              <a:ext uri="{FF2B5EF4-FFF2-40B4-BE49-F238E27FC236}">
                <a16:creationId xmlns:a16="http://schemas.microsoft.com/office/drawing/2014/main" id="{F9CC9092-0F4B-456D-A415-6A8D4B36AD7F}"/>
              </a:ext>
            </a:extLst>
          </p:cNvPr>
          <p:cNvCxnSpPr>
            <a:cxnSpLocks/>
          </p:cNvCxnSpPr>
          <p:nvPr/>
        </p:nvCxnSpPr>
        <p:spPr>
          <a:xfrm>
            <a:off x="2201522" y="3285576"/>
            <a:ext cx="1980000" cy="0"/>
          </a:xfrm>
          <a:prstGeom prst="line">
            <a:avLst/>
          </a:prstGeom>
          <a:ln w="38100"/>
        </p:spPr>
        <p:style>
          <a:lnRef idx="3">
            <a:schemeClr val="dk1"/>
          </a:lnRef>
          <a:fillRef idx="0">
            <a:schemeClr val="dk1"/>
          </a:fillRef>
          <a:effectRef idx="2">
            <a:schemeClr val="dk1"/>
          </a:effectRef>
          <a:fontRef idx="minor">
            <a:schemeClr val="tx1"/>
          </a:fontRef>
        </p:style>
      </p:cxnSp>
      <p:sp>
        <p:nvSpPr>
          <p:cNvPr id="115" name="コンテンツ プレースホルダー 2">
            <a:extLst>
              <a:ext uri="{FF2B5EF4-FFF2-40B4-BE49-F238E27FC236}">
                <a16:creationId xmlns:a16="http://schemas.microsoft.com/office/drawing/2014/main" id="{1E02E892-A4BE-4069-BE1D-001FB0910576}"/>
              </a:ext>
            </a:extLst>
          </p:cNvPr>
          <p:cNvSpPr txBox="1">
            <a:spLocks/>
          </p:cNvSpPr>
          <p:nvPr/>
        </p:nvSpPr>
        <p:spPr>
          <a:xfrm>
            <a:off x="5288964" y="3899012"/>
            <a:ext cx="1260000" cy="396000"/>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600" dirty="0">
                <a:latin typeface="ＭＳ Ｐゴシック" panose="020B0600070205080204" pitchFamily="50" charset="-128"/>
                <a:ea typeface="ＭＳ Ｐゴシック" panose="020B0600070205080204" pitchFamily="50" charset="-128"/>
              </a:rPr>
              <a:t>H </a:t>
            </a:r>
            <a:r>
              <a:rPr lang="ja-JP" altLang="en-US" sz="1600" dirty="0">
                <a:latin typeface="ＭＳ Ｐゴシック" panose="020B0600070205080204" pitchFamily="50" charset="-128"/>
                <a:ea typeface="ＭＳ Ｐゴシック" panose="020B0600070205080204" pitchFamily="50" charset="-128"/>
              </a:rPr>
              <a:t> </a:t>
            </a:r>
            <a:r>
              <a:rPr lang="en-US" altLang="ja-JP" sz="1600" dirty="0">
                <a:latin typeface="ＭＳ Ｐゴシック" panose="020B0600070205080204" pitchFamily="50" charset="-128"/>
                <a:ea typeface="ＭＳ Ｐゴシック" panose="020B0600070205080204" pitchFamily="50" charset="-128"/>
              </a:rPr>
              <a:t> +   L</a:t>
            </a:r>
          </a:p>
        </p:txBody>
      </p:sp>
      <p:sp>
        <p:nvSpPr>
          <p:cNvPr id="116" name="コンテンツ プレースホルダー 2">
            <a:extLst>
              <a:ext uri="{FF2B5EF4-FFF2-40B4-BE49-F238E27FC236}">
                <a16:creationId xmlns:a16="http://schemas.microsoft.com/office/drawing/2014/main" id="{C31F64DF-1138-4EDA-977E-11A73A5E3D8D}"/>
              </a:ext>
            </a:extLst>
          </p:cNvPr>
          <p:cNvSpPr txBox="1">
            <a:spLocks/>
          </p:cNvSpPr>
          <p:nvPr/>
        </p:nvSpPr>
        <p:spPr>
          <a:xfrm>
            <a:off x="3704834" y="1176369"/>
            <a:ext cx="2188938" cy="572527"/>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800" dirty="0">
                <a:latin typeface="ＭＳ Ｐゴシック" panose="020B0600070205080204" pitchFamily="50" charset="-128"/>
                <a:ea typeface="ＭＳ Ｐゴシック" panose="020B0600070205080204" pitchFamily="50" charset="-128"/>
              </a:rPr>
              <a:t>Compound</a:t>
            </a:r>
            <a:r>
              <a:rPr lang="ja-JP" altLang="en-US" sz="1800" dirty="0">
                <a:latin typeface="ＭＳ Ｐゴシック" panose="020B0600070205080204" pitchFamily="50" charset="-128"/>
                <a:ea typeface="ＭＳ Ｐゴシック" panose="020B0600070205080204" pitchFamily="50" charset="-128"/>
              </a:rPr>
              <a:t> </a:t>
            </a:r>
            <a:r>
              <a:rPr lang="en-US" altLang="ja-JP" sz="1800" dirty="0">
                <a:latin typeface="ＭＳ Ｐゴシック" panose="020B0600070205080204" pitchFamily="50" charset="-128"/>
                <a:ea typeface="ＭＳ Ｐゴシック" panose="020B0600070205080204" pitchFamily="50" charset="-128"/>
              </a:rPr>
              <a:t>nucleus</a:t>
            </a:r>
          </a:p>
        </p:txBody>
      </p:sp>
      <p:sp>
        <p:nvSpPr>
          <p:cNvPr id="206" name="コンテンツ プレースホルダー 2">
            <a:extLst>
              <a:ext uri="{FF2B5EF4-FFF2-40B4-BE49-F238E27FC236}">
                <a16:creationId xmlns:a16="http://schemas.microsoft.com/office/drawing/2014/main" id="{3F87495A-5595-4EAB-88B4-C3249727F402}"/>
              </a:ext>
            </a:extLst>
          </p:cNvPr>
          <p:cNvSpPr txBox="1">
            <a:spLocks/>
          </p:cNvSpPr>
          <p:nvPr/>
        </p:nvSpPr>
        <p:spPr>
          <a:xfrm>
            <a:off x="2115299" y="1742604"/>
            <a:ext cx="1908000" cy="396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800" dirty="0">
                <a:latin typeface="ＭＳ Ｐゴシック" panose="020B0600070205080204" pitchFamily="50" charset="-128"/>
                <a:ea typeface="ＭＳ Ｐゴシック" panose="020B0600070205080204" pitchFamily="50" charset="-128"/>
              </a:rPr>
              <a:t>Neutron  </a:t>
            </a:r>
            <a:r>
              <a:rPr lang="ja-JP" altLang="en-US" sz="1800" dirty="0">
                <a:latin typeface="ＭＳ Ｐゴシック" panose="020B0600070205080204" pitchFamily="50" charset="-128"/>
                <a:ea typeface="ＭＳ Ｐゴシック" panose="020B0600070205080204" pitchFamily="50" charset="-128"/>
              </a:rPr>
              <a:t>  </a:t>
            </a:r>
            <a:r>
              <a:rPr lang="en-US" altLang="ja-JP" sz="1800" dirty="0">
                <a:latin typeface="ＭＳ Ｐゴシック" panose="020B0600070205080204" pitchFamily="50" charset="-128"/>
                <a:ea typeface="ＭＳ Ｐゴシック" panose="020B0600070205080204" pitchFamily="50" charset="-128"/>
              </a:rPr>
              <a:t>Target</a:t>
            </a:r>
          </a:p>
        </p:txBody>
      </p:sp>
      <p:sp>
        <p:nvSpPr>
          <p:cNvPr id="207" name="コンテンツ プレースホルダー 2">
            <a:extLst>
              <a:ext uri="{FF2B5EF4-FFF2-40B4-BE49-F238E27FC236}">
                <a16:creationId xmlns:a16="http://schemas.microsoft.com/office/drawing/2014/main" id="{D36FD1A9-13E5-436D-94EE-B20F0CC4B47D}"/>
              </a:ext>
            </a:extLst>
          </p:cNvPr>
          <p:cNvSpPr txBox="1">
            <a:spLocks/>
          </p:cNvSpPr>
          <p:nvPr/>
        </p:nvSpPr>
        <p:spPr>
          <a:xfrm>
            <a:off x="5288964" y="3612322"/>
            <a:ext cx="1260000" cy="396000"/>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1800" dirty="0">
                <a:latin typeface="ＭＳ Ｐゴシック" panose="020B0600070205080204" pitchFamily="50" charset="-128"/>
                <a:ea typeface="ＭＳ Ｐゴシック" panose="020B0600070205080204" pitchFamily="50" charset="-128"/>
              </a:rPr>
              <a:t>Fragment</a:t>
            </a:r>
          </a:p>
        </p:txBody>
      </p:sp>
      <p:sp>
        <p:nvSpPr>
          <p:cNvPr id="259" name="矢印: 右 258">
            <a:extLst>
              <a:ext uri="{FF2B5EF4-FFF2-40B4-BE49-F238E27FC236}">
                <a16:creationId xmlns:a16="http://schemas.microsoft.com/office/drawing/2014/main" id="{B4690E7F-0E97-437D-82ED-556106BFDD85}"/>
              </a:ext>
            </a:extLst>
          </p:cNvPr>
          <p:cNvSpPr/>
          <p:nvPr/>
        </p:nvSpPr>
        <p:spPr>
          <a:xfrm rot="18924052">
            <a:off x="3914754" y="2880742"/>
            <a:ext cx="468000" cy="216000"/>
          </a:xfrm>
          <a:prstGeom prst="rightArrow">
            <a:avLst>
              <a:gd name="adj1" fmla="val 50000"/>
              <a:gd name="adj2" fmla="val 8799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矢印: 右 259">
            <a:extLst>
              <a:ext uri="{FF2B5EF4-FFF2-40B4-BE49-F238E27FC236}">
                <a16:creationId xmlns:a16="http://schemas.microsoft.com/office/drawing/2014/main" id="{7EF0D017-E8BE-4C04-BAB4-9D9AD9BE1CF3}"/>
              </a:ext>
            </a:extLst>
          </p:cNvPr>
          <p:cNvSpPr/>
          <p:nvPr/>
        </p:nvSpPr>
        <p:spPr>
          <a:xfrm rot="5204246">
            <a:off x="3848114" y="3844006"/>
            <a:ext cx="2176777" cy="216000"/>
          </a:xfrm>
          <a:prstGeom prst="rightArrow">
            <a:avLst>
              <a:gd name="adj1" fmla="val 50000"/>
              <a:gd name="adj2" fmla="val 8799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テキスト ボックス 260">
            <a:extLst>
              <a:ext uri="{FF2B5EF4-FFF2-40B4-BE49-F238E27FC236}">
                <a16:creationId xmlns:a16="http://schemas.microsoft.com/office/drawing/2014/main" id="{5BAC72A8-B593-4145-BA6F-D22344BEBA96}"/>
              </a:ext>
            </a:extLst>
          </p:cNvPr>
          <p:cNvSpPr txBox="1"/>
          <p:nvPr/>
        </p:nvSpPr>
        <p:spPr>
          <a:xfrm>
            <a:off x="2345613" y="3576471"/>
            <a:ext cx="2154791" cy="1200329"/>
          </a:xfrm>
          <a:prstGeom prst="rect">
            <a:avLst/>
          </a:prstGeom>
          <a:noFill/>
        </p:spPr>
        <p:txBody>
          <a:bodyPr wrap="square">
            <a:spAutoFit/>
          </a:bodyPr>
          <a:lstStyle/>
          <a:p>
            <a:pPr algn="ctr"/>
            <a:r>
              <a:rPr kumimoji="1" lang="en-US" altLang="ja-JP" dirty="0">
                <a:latin typeface="ＭＳ Ｐゴシック" panose="020B0600070205080204" pitchFamily="50" charset="-128"/>
                <a:ea typeface="ＭＳ Ｐゴシック" panose="020B0600070205080204" pitchFamily="50" charset="-128"/>
              </a:rPr>
              <a:t>Q value</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a:t>
            </a:r>
          </a:p>
          <a:p>
            <a:pPr algn="ctr"/>
            <a:r>
              <a:rPr kumimoji="1" lang="en-US" altLang="ja-JP" dirty="0">
                <a:latin typeface="ＭＳ Ｐゴシック" panose="020B0600070205080204" pitchFamily="50" charset="-128"/>
                <a:ea typeface="ＭＳ Ｐゴシック" panose="020B0600070205080204" pitchFamily="50" charset="-128"/>
              </a:rPr>
              <a:t>about 200MeV</a:t>
            </a:r>
          </a:p>
          <a:p>
            <a:pPr algn="ctr"/>
            <a:r>
              <a:rPr kumimoji="1" lang="en-US" altLang="ja-JP" dirty="0">
                <a:latin typeface="ＭＳ Ｐゴシック" panose="020B0600070205080204" pitchFamily="50" charset="-128"/>
                <a:ea typeface="ＭＳ Ｐゴシック" panose="020B0600070205080204" pitchFamily="50" charset="-128"/>
              </a:rPr>
              <a:t>(Fragments’ TKE : 170</a:t>
            </a:r>
            <a:r>
              <a:rPr kumimoji="1" lang="ja-JP" altLang="en-US" dirty="0">
                <a:latin typeface="ＭＳ Ｐゴシック" panose="020B0600070205080204" pitchFamily="50" charset="-128"/>
                <a:ea typeface="ＭＳ Ｐゴシック" panose="020B0600070205080204" pitchFamily="50" charset="-128"/>
              </a:rPr>
              <a:t>～</a:t>
            </a:r>
            <a:r>
              <a:rPr kumimoji="1" lang="en-US" altLang="ja-JP" dirty="0">
                <a:latin typeface="ＭＳ Ｐゴシック" panose="020B0600070205080204" pitchFamily="50" charset="-128"/>
                <a:ea typeface="ＭＳ Ｐゴシック" panose="020B0600070205080204" pitchFamily="50" charset="-128"/>
              </a:rPr>
              <a:t>180MeV)</a:t>
            </a:r>
          </a:p>
        </p:txBody>
      </p:sp>
      <p:grpSp>
        <p:nvGrpSpPr>
          <p:cNvPr id="3" name="グループ化 2">
            <a:extLst>
              <a:ext uri="{FF2B5EF4-FFF2-40B4-BE49-F238E27FC236}">
                <a16:creationId xmlns:a16="http://schemas.microsoft.com/office/drawing/2014/main" id="{6D86188A-0D41-44A2-9F17-6D3537AFFFA4}"/>
              </a:ext>
            </a:extLst>
          </p:cNvPr>
          <p:cNvGrpSpPr/>
          <p:nvPr/>
        </p:nvGrpSpPr>
        <p:grpSpPr>
          <a:xfrm>
            <a:off x="2308683" y="2131396"/>
            <a:ext cx="1708002" cy="1057436"/>
            <a:chOff x="382269" y="2768892"/>
            <a:chExt cx="1708002" cy="1057436"/>
          </a:xfrm>
        </p:grpSpPr>
        <p:grpSp>
          <p:nvGrpSpPr>
            <p:cNvPr id="211" name="グループ化 210">
              <a:extLst>
                <a:ext uri="{FF2B5EF4-FFF2-40B4-BE49-F238E27FC236}">
                  <a16:creationId xmlns:a16="http://schemas.microsoft.com/office/drawing/2014/main" id="{B5141FC3-C16A-497E-983F-E12FDA787A5A}"/>
                </a:ext>
              </a:extLst>
            </p:cNvPr>
            <p:cNvGrpSpPr/>
            <p:nvPr/>
          </p:nvGrpSpPr>
          <p:grpSpPr>
            <a:xfrm>
              <a:off x="382269" y="3240651"/>
              <a:ext cx="243277" cy="77229"/>
              <a:chOff x="136870" y="2893444"/>
              <a:chExt cx="243277" cy="77229"/>
            </a:xfrm>
          </p:grpSpPr>
          <p:cxnSp>
            <p:nvCxnSpPr>
              <p:cNvPr id="212" name="直線コネクタ 211">
                <a:extLst>
                  <a:ext uri="{FF2B5EF4-FFF2-40B4-BE49-F238E27FC236}">
                    <a16:creationId xmlns:a16="http://schemas.microsoft.com/office/drawing/2014/main" id="{428C617F-FC4F-4324-8D3A-B60945B2F019}"/>
                  </a:ext>
                </a:extLst>
              </p:cNvPr>
              <p:cNvCxnSpPr>
                <a:cxnSpLocks/>
              </p:cNvCxnSpPr>
              <p:nvPr/>
            </p:nvCxnSpPr>
            <p:spPr>
              <a:xfrm>
                <a:off x="164147" y="2893444"/>
                <a:ext cx="216000" cy="0"/>
              </a:xfrm>
              <a:prstGeom prst="line">
                <a:avLst/>
              </a:prstGeom>
              <a:ln w="6350"/>
            </p:spPr>
            <p:style>
              <a:lnRef idx="3">
                <a:schemeClr val="dk1"/>
              </a:lnRef>
              <a:fillRef idx="0">
                <a:schemeClr val="dk1"/>
              </a:fillRef>
              <a:effectRef idx="2">
                <a:schemeClr val="dk1"/>
              </a:effectRef>
              <a:fontRef idx="minor">
                <a:schemeClr val="tx1"/>
              </a:fontRef>
            </p:style>
          </p:cxnSp>
          <p:cxnSp>
            <p:nvCxnSpPr>
              <p:cNvPr id="213" name="直線コネクタ 212">
                <a:extLst>
                  <a:ext uri="{FF2B5EF4-FFF2-40B4-BE49-F238E27FC236}">
                    <a16:creationId xmlns:a16="http://schemas.microsoft.com/office/drawing/2014/main" id="{A9E86187-1C74-494C-9942-CB8057E2089E}"/>
                  </a:ext>
                </a:extLst>
              </p:cNvPr>
              <p:cNvCxnSpPr>
                <a:cxnSpLocks/>
              </p:cNvCxnSpPr>
              <p:nvPr/>
            </p:nvCxnSpPr>
            <p:spPr>
              <a:xfrm>
                <a:off x="136870" y="2932058"/>
                <a:ext cx="216000" cy="0"/>
              </a:xfrm>
              <a:prstGeom prst="line">
                <a:avLst/>
              </a:prstGeom>
              <a:ln w="6350"/>
            </p:spPr>
            <p:style>
              <a:lnRef idx="3">
                <a:schemeClr val="dk1"/>
              </a:lnRef>
              <a:fillRef idx="0">
                <a:schemeClr val="dk1"/>
              </a:fillRef>
              <a:effectRef idx="2">
                <a:schemeClr val="dk1"/>
              </a:effectRef>
              <a:fontRef idx="minor">
                <a:schemeClr val="tx1"/>
              </a:fontRef>
            </p:style>
          </p:cxnSp>
          <p:cxnSp>
            <p:nvCxnSpPr>
              <p:cNvPr id="214" name="直線コネクタ 213">
                <a:extLst>
                  <a:ext uri="{FF2B5EF4-FFF2-40B4-BE49-F238E27FC236}">
                    <a16:creationId xmlns:a16="http://schemas.microsoft.com/office/drawing/2014/main" id="{D5E9AF05-27D1-4923-AD7A-63ABF7D1C527}"/>
                  </a:ext>
                </a:extLst>
              </p:cNvPr>
              <p:cNvCxnSpPr>
                <a:cxnSpLocks/>
              </p:cNvCxnSpPr>
              <p:nvPr/>
            </p:nvCxnSpPr>
            <p:spPr>
              <a:xfrm>
                <a:off x="164147" y="2970673"/>
                <a:ext cx="216000" cy="0"/>
              </a:xfrm>
              <a:prstGeom prst="line">
                <a:avLst/>
              </a:prstGeom>
              <a:ln w="6350"/>
            </p:spPr>
            <p:style>
              <a:lnRef idx="3">
                <a:schemeClr val="dk1"/>
              </a:lnRef>
              <a:fillRef idx="0">
                <a:schemeClr val="dk1"/>
              </a:fillRef>
              <a:effectRef idx="2">
                <a:schemeClr val="dk1"/>
              </a:effectRef>
              <a:fontRef idx="minor">
                <a:schemeClr val="tx1"/>
              </a:fontRef>
            </p:style>
          </p:cxnSp>
        </p:grpSp>
        <p:grpSp>
          <p:nvGrpSpPr>
            <p:cNvPr id="262" name="グループ化 261">
              <a:extLst>
                <a:ext uri="{FF2B5EF4-FFF2-40B4-BE49-F238E27FC236}">
                  <a16:creationId xmlns:a16="http://schemas.microsoft.com/office/drawing/2014/main" id="{F607C9D7-6BF0-48B5-8054-4221116BA1C3}"/>
                </a:ext>
              </a:extLst>
            </p:cNvPr>
            <p:cNvGrpSpPr/>
            <p:nvPr/>
          </p:nvGrpSpPr>
          <p:grpSpPr>
            <a:xfrm>
              <a:off x="676547" y="2768892"/>
              <a:ext cx="1413724" cy="1057436"/>
              <a:chOff x="-63128" y="1589323"/>
              <a:chExt cx="1413724" cy="1057436"/>
            </a:xfrm>
          </p:grpSpPr>
          <p:grpSp>
            <p:nvGrpSpPr>
              <p:cNvPr id="263" name="グループ化 262">
                <a:extLst>
                  <a:ext uri="{FF2B5EF4-FFF2-40B4-BE49-F238E27FC236}">
                    <a16:creationId xmlns:a16="http://schemas.microsoft.com/office/drawing/2014/main" id="{70C1FC9A-C182-4114-9CB2-42C106FD4089}"/>
                  </a:ext>
                </a:extLst>
              </p:cNvPr>
              <p:cNvGrpSpPr/>
              <p:nvPr/>
            </p:nvGrpSpPr>
            <p:grpSpPr>
              <a:xfrm>
                <a:off x="345433" y="1653049"/>
                <a:ext cx="855927" cy="903858"/>
                <a:chOff x="2389453" y="1475060"/>
                <a:chExt cx="855927" cy="903858"/>
              </a:xfrm>
            </p:grpSpPr>
            <p:grpSp>
              <p:nvGrpSpPr>
                <p:cNvPr id="274" name="グループ化 273">
                  <a:extLst>
                    <a:ext uri="{FF2B5EF4-FFF2-40B4-BE49-F238E27FC236}">
                      <a16:creationId xmlns:a16="http://schemas.microsoft.com/office/drawing/2014/main" id="{0C6D53AC-E772-4BFE-B595-6EF0804EA0A4}"/>
                    </a:ext>
                  </a:extLst>
                </p:cNvPr>
                <p:cNvGrpSpPr/>
                <p:nvPr/>
              </p:nvGrpSpPr>
              <p:grpSpPr>
                <a:xfrm>
                  <a:off x="2389453" y="1584921"/>
                  <a:ext cx="751871" cy="690791"/>
                  <a:chOff x="1297177" y="3042648"/>
                  <a:chExt cx="751871" cy="690791"/>
                </a:xfrm>
              </p:grpSpPr>
              <p:sp>
                <p:nvSpPr>
                  <p:cNvPr id="287" name="楕円 286">
                    <a:extLst>
                      <a:ext uri="{FF2B5EF4-FFF2-40B4-BE49-F238E27FC236}">
                        <a16:creationId xmlns:a16="http://schemas.microsoft.com/office/drawing/2014/main" id="{DB02F47C-269E-4D0C-851F-0B2361C40D31}"/>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8" name="楕円 287">
                    <a:extLst>
                      <a:ext uri="{FF2B5EF4-FFF2-40B4-BE49-F238E27FC236}">
                        <a16:creationId xmlns:a16="http://schemas.microsoft.com/office/drawing/2014/main" id="{33DE8293-F1E6-443E-BCBC-6D447E8A8307}"/>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9" name="楕円 288">
                    <a:extLst>
                      <a:ext uri="{FF2B5EF4-FFF2-40B4-BE49-F238E27FC236}">
                        <a16:creationId xmlns:a16="http://schemas.microsoft.com/office/drawing/2014/main" id="{317C43F8-6FD5-4F94-A8EB-24CC636B43EB}"/>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0" name="楕円 289">
                    <a:extLst>
                      <a:ext uri="{FF2B5EF4-FFF2-40B4-BE49-F238E27FC236}">
                        <a16:creationId xmlns:a16="http://schemas.microsoft.com/office/drawing/2014/main" id="{84D4A428-76D7-4E67-AE6A-D0FF819DDF88}"/>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1" name="楕円 290">
                    <a:extLst>
                      <a:ext uri="{FF2B5EF4-FFF2-40B4-BE49-F238E27FC236}">
                        <a16:creationId xmlns:a16="http://schemas.microsoft.com/office/drawing/2014/main" id="{CB7E7479-225B-4531-9B92-6C3456C115C5}"/>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2" name="楕円 291">
                    <a:extLst>
                      <a:ext uri="{FF2B5EF4-FFF2-40B4-BE49-F238E27FC236}">
                        <a16:creationId xmlns:a16="http://schemas.microsoft.com/office/drawing/2014/main" id="{0386D200-3D81-4979-8D25-A5965C7D5901}"/>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3" name="楕円 292">
                    <a:extLst>
                      <a:ext uri="{FF2B5EF4-FFF2-40B4-BE49-F238E27FC236}">
                        <a16:creationId xmlns:a16="http://schemas.microsoft.com/office/drawing/2014/main" id="{A55A0AF3-EB53-45EF-A946-B71775B017D4}"/>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4" name="楕円 293">
                    <a:extLst>
                      <a:ext uri="{FF2B5EF4-FFF2-40B4-BE49-F238E27FC236}">
                        <a16:creationId xmlns:a16="http://schemas.microsoft.com/office/drawing/2014/main" id="{EE7F84EF-6029-4C70-B3EB-0EC7C6B61C8C}"/>
                      </a:ext>
                    </a:extLst>
                  </p:cNvPr>
                  <p:cNvSpPr/>
                  <p:nvPr/>
                </p:nvSpPr>
                <p:spPr>
                  <a:xfrm>
                    <a:off x="1512700" y="304264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5" name="楕円 294">
                    <a:extLst>
                      <a:ext uri="{FF2B5EF4-FFF2-40B4-BE49-F238E27FC236}">
                        <a16:creationId xmlns:a16="http://schemas.microsoft.com/office/drawing/2014/main" id="{FD1838A8-9656-4244-BA15-7B54C68AB478}"/>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6" name="楕円 295">
                    <a:extLst>
                      <a:ext uri="{FF2B5EF4-FFF2-40B4-BE49-F238E27FC236}">
                        <a16:creationId xmlns:a16="http://schemas.microsoft.com/office/drawing/2014/main" id="{FBDB6BBE-CA74-4BB7-A018-C0D3A6B00255}"/>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7" name="楕円 296">
                    <a:extLst>
                      <a:ext uri="{FF2B5EF4-FFF2-40B4-BE49-F238E27FC236}">
                        <a16:creationId xmlns:a16="http://schemas.microsoft.com/office/drawing/2014/main" id="{531FD9EC-61BC-45B0-A439-5B976BA9843A}"/>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8" name="楕円 297">
                    <a:extLst>
                      <a:ext uri="{FF2B5EF4-FFF2-40B4-BE49-F238E27FC236}">
                        <a16:creationId xmlns:a16="http://schemas.microsoft.com/office/drawing/2014/main" id="{66600D76-9AFD-4BFA-9139-9D91A34C5EB0}"/>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99" name="楕円 298">
                    <a:extLst>
                      <a:ext uri="{FF2B5EF4-FFF2-40B4-BE49-F238E27FC236}">
                        <a16:creationId xmlns:a16="http://schemas.microsoft.com/office/drawing/2014/main" id="{2F91780F-4A2E-472C-B3AE-9DB57FFBC3E3}"/>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0" name="楕円 299">
                    <a:extLst>
                      <a:ext uri="{FF2B5EF4-FFF2-40B4-BE49-F238E27FC236}">
                        <a16:creationId xmlns:a16="http://schemas.microsoft.com/office/drawing/2014/main" id="{464AF383-F7CE-4217-96D6-9FCD4C08986A}"/>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1" name="楕円 300">
                    <a:extLst>
                      <a:ext uri="{FF2B5EF4-FFF2-40B4-BE49-F238E27FC236}">
                        <a16:creationId xmlns:a16="http://schemas.microsoft.com/office/drawing/2014/main" id="{B6D74959-592C-4A5C-8627-9D9D6B861EEE}"/>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2" name="楕円 301">
                    <a:extLst>
                      <a:ext uri="{FF2B5EF4-FFF2-40B4-BE49-F238E27FC236}">
                        <a16:creationId xmlns:a16="http://schemas.microsoft.com/office/drawing/2014/main" id="{F4D5BE3E-24CB-4CDE-8D83-9349A891CBB0}"/>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3" name="楕円 302">
                    <a:extLst>
                      <a:ext uri="{FF2B5EF4-FFF2-40B4-BE49-F238E27FC236}">
                        <a16:creationId xmlns:a16="http://schemas.microsoft.com/office/drawing/2014/main" id="{41179A66-6B93-4C16-9A9A-8FC75F82F904}"/>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4" name="楕円 303">
                    <a:extLst>
                      <a:ext uri="{FF2B5EF4-FFF2-40B4-BE49-F238E27FC236}">
                        <a16:creationId xmlns:a16="http://schemas.microsoft.com/office/drawing/2014/main" id="{9F9A4029-DC50-4341-B5DB-A8A4A9757E2F}"/>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5" name="楕円 304">
                    <a:extLst>
                      <a:ext uri="{FF2B5EF4-FFF2-40B4-BE49-F238E27FC236}">
                        <a16:creationId xmlns:a16="http://schemas.microsoft.com/office/drawing/2014/main" id="{11310F28-F468-4B1C-951D-A89397AAF6CC}"/>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06" name="楕円 305">
                    <a:extLst>
                      <a:ext uri="{FF2B5EF4-FFF2-40B4-BE49-F238E27FC236}">
                        <a16:creationId xmlns:a16="http://schemas.microsoft.com/office/drawing/2014/main" id="{0488CE6B-DDFA-4A60-8979-E5B40E88BCC5}"/>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275" name="楕円 274">
                  <a:extLst>
                    <a:ext uri="{FF2B5EF4-FFF2-40B4-BE49-F238E27FC236}">
                      <a16:creationId xmlns:a16="http://schemas.microsoft.com/office/drawing/2014/main" id="{D092C376-2459-4A00-B353-4B270B20B9A1}"/>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6" name="楕円 275">
                  <a:extLst>
                    <a:ext uri="{FF2B5EF4-FFF2-40B4-BE49-F238E27FC236}">
                      <a16:creationId xmlns:a16="http://schemas.microsoft.com/office/drawing/2014/main" id="{CFC6E513-D1D4-4ACA-B63A-1EA6C235A437}"/>
                    </a:ext>
                  </a:extLst>
                </p:cNvPr>
                <p:cNvSpPr/>
                <p:nvPr/>
              </p:nvSpPr>
              <p:spPr>
                <a:xfrm>
                  <a:off x="3065380" y="19048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7" name="楕円 276">
                  <a:extLst>
                    <a:ext uri="{FF2B5EF4-FFF2-40B4-BE49-F238E27FC236}">
                      <a16:creationId xmlns:a16="http://schemas.microsoft.com/office/drawing/2014/main" id="{1C1FFD59-5E68-4073-B7A6-11479BAB69FD}"/>
                    </a:ext>
                  </a:extLst>
                </p:cNvPr>
                <p:cNvSpPr/>
                <p:nvPr/>
              </p:nvSpPr>
              <p:spPr>
                <a:xfrm>
                  <a:off x="2932752" y="159677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8" name="楕円 277">
                  <a:extLst>
                    <a:ext uri="{FF2B5EF4-FFF2-40B4-BE49-F238E27FC236}">
                      <a16:creationId xmlns:a16="http://schemas.microsoft.com/office/drawing/2014/main" id="{1458DB85-02A6-438F-97C8-A0CDF00A2FBC}"/>
                    </a:ext>
                  </a:extLst>
                </p:cNvPr>
                <p:cNvSpPr/>
                <p:nvPr/>
              </p:nvSpPr>
              <p:spPr>
                <a:xfrm>
                  <a:off x="2603134" y="147506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9" name="楕円 278">
                  <a:extLst>
                    <a:ext uri="{FF2B5EF4-FFF2-40B4-BE49-F238E27FC236}">
                      <a16:creationId xmlns:a16="http://schemas.microsoft.com/office/drawing/2014/main" id="{395FDA5C-F2DA-4D77-B54B-9A95622C5B3A}"/>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0" name="楕円 279">
                  <a:extLst>
                    <a:ext uri="{FF2B5EF4-FFF2-40B4-BE49-F238E27FC236}">
                      <a16:creationId xmlns:a16="http://schemas.microsoft.com/office/drawing/2014/main" id="{ABC70AAF-3DD2-472D-BB13-59E01B5A1366}"/>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1" name="楕円 280">
                  <a:extLst>
                    <a:ext uri="{FF2B5EF4-FFF2-40B4-BE49-F238E27FC236}">
                      <a16:creationId xmlns:a16="http://schemas.microsoft.com/office/drawing/2014/main" id="{4E7ECE89-AEC5-4711-974F-99AD5B99359F}"/>
                    </a:ext>
                  </a:extLst>
                </p:cNvPr>
                <p:cNvSpPr/>
                <p:nvPr/>
              </p:nvSpPr>
              <p:spPr>
                <a:xfrm>
                  <a:off x="3058831" y="172832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2" name="楕円 281">
                  <a:extLst>
                    <a:ext uri="{FF2B5EF4-FFF2-40B4-BE49-F238E27FC236}">
                      <a16:creationId xmlns:a16="http://schemas.microsoft.com/office/drawing/2014/main" id="{E861CF19-540A-40BC-A57E-3F50C2B7E460}"/>
                    </a:ext>
                  </a:extLst>
                </p:cNvPr>
                <p:cNvSpPr/>
                <p:nvPr/>
              </p:nvSpPr>
              <p:spPr>
                <a:xfrm>
                  <a:off x="2765389" y="152803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3" name="楕円 282">
                  <a:extLst>
                    <a:ext uri="{FF2B5EF4-FFF2-40B4-BE49-F238E27FC236}">
                      <a16:creationId xmlns:a16="http://schemas.microsoft.com/office/drawing/2014/main" id="{05660FCF-A8C0-4E87-912A-8DDDC340975A}"/>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4" name="楕円 283">
                  <a:extLst>
                    <a:ext uri="{FF2B5EF4-FFF2-40B4-BE49-F238E27FC236}">
                      <a16:creationId xmlns:a16="http://schemas.microsoft.com/office/drawing/2014/main" id="{B951E363-2D18-42F0-9056-53314ED14A35}"/>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5" name="楕円 284">
                  <a:extLst>
                    <a:ext uri="{FF2B5EF4-FFF2-40B4-BE49-F238E27FC236}">
                      <a16:creationId xmlns:a16="http://schemas.microsoft.com/office/drawing/2014/main" id="{07DC299A-6E9F-442A-8B5E-8B5A81D0198F}"/>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86" name="楕円 285">
                  <a:extLst>
                    <a:ext uri="{FF2B5EF4-FFF2-40B4-BE49-F238E27FC236}">
                      <a16:creationId xmlns:a16="http://schemas.microsoft.com/office/drawing/2014/main" id="{A3550CD7-1460-40F7-803A-BF2711C56D65}"/>
                    </a:ext>
                  </a:extLst>
                </p:cNvPr>
                <p:cNvSpPr/>
                <p:nvPr/>
              </p:nvSpPr>
              <p:spPr>
                <a:xfrm>
                  <a:off x="3051324" y="203387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sp>
            <p:nvSpPr>
              <p:cNvPr id="264" name="楕円 263">
                <a:extLst>
                  <a:ext uri="{FF2B5EF4-FFF2-40B4-BE49-F238E27FC236}">
                    <a16:creationId xmlns:a16="http://schemas.microsoft.com/office/drawing/2014/main" id="{35297C4C-3277-4822-99EC-17A3620369D4}"/>
                  </a:ext>
                </a:extLst>
              </p:cNvPr>
              <p:cNvSpPr/>
              <p:nvPr/>
            </p:nvSpPr>
            <p:spPr>
              <a:xfrm>
                <a:off x="765450" y="246675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5" name="楕円 264">
                <a:extLst>
                  <a:ext uri="{FF2B5EF4-FFF2-40B4-BE49-F238E27FC236}">
                    <a16:creationId xmlns:a16="http://schemas.microsoft.com/office/drawing/2014/main" id="{9A17DED0-57DE-4AB6-AA01-30FB41E013FE}"/>
                  </a:ext>
                </a:extLst>
              </p:cNvPr>
              <p:cNvSpPr/>
              <p:nvPr/>
            </p:nvSpPr>
            <p:spPr>
              <a:xfrm>
                <a:off x="1130622" y="216990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6" name="楕円 265">
                <a:extLst>
                  <a:ext uri="{FF2B5EF4-FFF2-40B4-BE49-F238E27FC236}">
                    <a16:creationId xmlns:a16="http://schemas.microsoft.com/office/drawing/2014/main" id="{96ABCD72-A678-428D-B743-0300FA408E90}"/>
                  </a:ext>
                </a:extLst>
              </p:cNvPr>
              <p:cNvSpPr/>
              <p:nvPr/>
            </p:nvSpPr>
            <p:spPr>
              <a:xfrm>
                <a:off x="1063227" y="17938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7" name="楕円 266">
                <a:extLst>
                  <a:ext uri="{FF2B5EF4-FFF2-40B4-BE49-F238E27FC236}">
                    <a16:creationId xmlns:a16="http://schemas.microsoft.com/office/drawing/2014/main" id="{B5E0C820-536F-455B-A3CA-F6B010DDAEE7}"/>
                  </a:ext>
                </a:extLst>
              </p:cNvPr>
              <p:cNvSpPr/>
              <p:nvPr/>
            </p:nvSpPr>
            <p:spPr>
              <a:xfrm>
                <a:off x="1162229" y="189567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8" name="楕円 267">
                <a:extLst>
                  <a:ext uri="{FF2B5EF4-FFF2-40B4-BE49-F238E27FC236}">
                    <a16:creationId xmlns:a16="http://schemas.microsoft.com/office/drawing/2014/main" id="{F870E538-9B50-4BED-AA6C-2EC0FDD753E1}"/>
                  </a:ext>
                </a:extLst>
              </p:cNvPr>
              <p:cNvSpPr/>
              <p:nvPr/>
            </p:nvSpPr>
            <p:spPr>
              <a:xfrm>
                <a:off x="675750" y="158932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69" name="楕円 268">
                <a:extLst>
                  <a:ext uri="{FF2B5EF4-FFF2-40B4-BE49-F238E27FC236}">
                    <a16:creationId xmlns:a16="http://schemas.microsoft.com/office/drawing/2014/main" id="{942A88E6-5256-4B94-90B7-330738B20449}"/>
                  </a:ext>
                </a:extLst>
              </p:cNvPr>
              <p:cNvSpPr/>
              <p:nvPr/>
            </p:nvSpPr>
            <p:spPr>
              <a:xfrm>
                <a:off x="815966" y="160556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0" name="楕円 269">
                <a:extLst>
                  <a:ext uri="{FF2B5EF4-FFF2-40B4-BE49-F238E27FC236}">
                    <a16:creationId xmlns:a16="http://schemas.microsoft.com/office/drawing/2014/main" id="{ABDD7B58-9ECD-4C29-AE15-815DDB2BE200}"/>
                  </a:ext>
                </a:extLst>
              </p:cNvPr>
              <p:cNvSpPr/>
              <p:nvPr/>
            </p:nvSpPr>
            <p:spPr>
              <a:xfrm>
                <a:off x="1170596" y="202283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1" name="楕円 270">
                <a:extLst>
                  <a:ext uri="{FF2B5EF4-FFF2-40B4-BE49-F238E27FC236}">
                    <a16:creationId xmlns:a16="http://schemas.microsoft.com/office/drawing/2014/main" id="{07F3871F-0F6D-4F43-B47E-2A4E169D488C}"/>
                  </a:ext>
                </a:extLst>
              </p:cNvPr>
              <p:cNvSpPr/>
              <p:nvPr/>
            </p:nvSpPr>
            <p:spPr>
              <a:xfrm>
                <a:off x="967649" y="169319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2" name="楕円 271">
                <a:extLst>
                  <a:ext uri="{FF2B5EF4-FFF2-40B4-BE49-F238E27FC236}">
                    <a16:creationId xmlns:a16="http://schemas.microsoft.com/office/drawing/2014/main" id="{11541907-6385-4D39-B83F-4CD80A74DD60}"/>
                  </a:ext>
                </a:extLst>
              </p:cNvPr>
              <p:cNvSpPr/>
              <p:nvPr/>
            </p:nvSpPr>
            <p:spPr>
              <a:xfrm>
                <a:off x="1045734" y="226413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73" name="楕円 272">
                <a:extLst>
                  <a:ext uri="{FF2B5EF4-FFF2-40B4-BE49-F238E27FC236}">
                    <a16:creationId xmlns:a16="http://schemas.microsoft.com/office/drawing/2014/main" id="{EDB5B286-24DE-4C24-8041-605297036D89}"/>
                  </a:ext>
                </a:extLst>
              </p:cNvPr>
              <p:cNvSpPr/>
              <p:nvPr/>
            </p:nvSpPr>
            <p:spPr>
              <a:xfrm>
                <a:off x="-63128" y="201946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grpSp>
      </p:grpSp>
      <p:sp>
        <p:nvSpPr>
          <p:cNvPr id="4" name="スライド番号プレースホルダー 3">
            <a:extLst>
              <a:ext uri="{FF2B5EF4-FFF2-40B4-BE49-F238E27FC236}">
                <a16:creationId xmlns:a16="http://schemas.microsoft.com/office/drawing/2014/main" id="{CCA5D3E0-B3E1-4811-A565-3466BEA27AF6}"/>
              </a:ext>
            </a:extLst>
          </p:cNvPr>
          <p:cNvSpPr>
            <a:spLocks noGrp="1"/>
          </p:cNvSpPr>
          <p:nvPr>
            <p:ph type="sldNum" sz="quarter" idx="12"/>
          </p:nvPr>
        </p:nvSpPr>
        <p:spPr/>
        <p:txBody>
          <a:bodyPr/>
          <a:lstStyle/>
          <a:p>
            <a:fld id="{B060295B-DBF3-4925-A814-558BD383AA08}" type="slidenum">
              <a:rPr kumimoji="1" lang="ja-JP" altLang="en-US" smtClean="0"/>
              <a:t>4</a:t>
            </a:fld>
            <a:endParaRPr kumimoji="1" lang="ja-JP" altLang="en-US"/>
          </a:p>
        </p:txBody>
      </p:sp>
    </p:spTree>
    <p:extLst>
      <p:ext uri="{BB962C8B-B14F-4D97-AF65-F5344CB8AC3E}">
        <p14:creationId xmlns:p14="http://schemas.microsoft.com/office/powerpoint/2010/main" val="36098815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802908-5307-4C35-A717-27167EED2DAE}"/>
              </a:ext>
            </a:extLst>
          </p:cNvPr>
          <p:cNvSpPr>
            <a:spLocks noGrp="1"/>
          </p:cNvSpPr>
          <p:nvPr>
            <p:ph type="title"/>
          </p:nvPr>
        </p:nvSpPr>
        <p:spPr>
          <a:xfrm>
            <a:off x="173650" y="137700"/>
            <a:ext cx="8293266"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Concluding remarks</a:t>
            </a:r>
            <a:endParaRPr kumimoji="1" lang="ja-JP" altLang="en-US" sz="4000" b="1" dirty="0">
              <a:solidFill>
                <a:srgbClr val="0070C0"/>
              </a:solidFill>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EFDBADE3-AC39-411C-8C9B-25EF768C01F1}"/>
                  </a:ext>
                </a:extLst>
              </p:cNvPr>
              <p:cNvSpPr txBox="1"/>
              <p:nvPr/>
            </p:nvSpPr>
            <p:spPr>
              <a:xfrm>
                <a:off x="380432" y="900856"/>
                <a:ext cx="8568000" cy="5860450"/>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&lt;TKE&gt; as a function of A was found to be strongly anticorrelated with Q</a:t>
                </a:r>
                <a:r>
                  <a:rPr kumimoji="1" lang="en-US" altLang="ja-JP" sz="2200" baseline="-25000" dirty="0">
                    <a:latin typeface="ＭＳ Ｐゴシック" panose="020B0600070205080204" pitchFamily="50" charset="-128"/>
                    <a:ea typeface="ＭＳ Ｐゴシック" panose="020B0600070205080204" pitchFamily="50" charset="-128"/>
                  </a:rPr>
                  <a:t>20</a:t>
                </a:r>
                <a:r>
                  <a:rPr kumimoji="1" lang="en-US" altLang="ja-JP" sz="2200" dirty="0">
                    <a:latin typeface="ＭＳ Ｐゴシック" panose="020B0600070205080204" pitchFamily="50" charset="-128"/>
                    <a:ea typeface="ＭＳ Ｐゴシック" panose="020B0600070205080204" pitchFamily="50" charset="-128"/>
                  </a:rPr>
                  <a:t> of the </a:t>
                </a:r>
                <a:r>
                  <a:rPr kumimoji="1" lang="en-US" altLang="ja-JP" sz="2200" dirty="0" err="1">
                    <a:latin typeface="ＭＳ Ｐゴシック" panose="020B0600070205080204" pitchFamily="50" charset="-128"/>
                    <a:ea typeface="ＭＳ Ｐゴシック" panose="020B0600070205080204" pitchFamily="50" charset="-128"/>
                  </a:rPr>
                  <a:t>fissioning</a:t>
                </a:r>
                <a:r>
                  <a:rPr kumimoji="1" lang="en-US" altLang="ja-JP" sz="2200" dirty="0">
                    <a:latin typeface="ＭＳ Ｐゴシック" panose="020B0600070205080204" pitchFamily="50" charset="-128"/>
                    <a:ea typeface="ＭＳ Ｐゴシック" panose="020B0600070205080204" pitchFamily="50" charset="-128"/>
                  </a:rPr>
                  <a:t> system at scission, which has much steeper change than a simple </a:t>
                </a:r>
                <a14:m>
                  <m:oMath xmlns:m="http://schemas.openxmlformats.org/officeDocument/2006/math">
                    <m:sSup>
                      <m:sSupPr>
                        <m:ctrlPr>
                          <a:rPr kumimoji="1" lang="en-US" altLang="ja-JP" sz="2200" i="1" smtClean="0">
                            <a:latin typeface="Cambria Math" panose="02040503050406030204" pitchFamily="18" charset="0"/>
                            <a:ea typeface="ＭＳ Ｐゴシック" panose="020B0600070205080204" pitchFamily="50" charset="-128"/>
                          </a:rPr>
                        </m:ctrlPr>
                      </m:sSupPr>
                      <m:e>
                        <m:r>
                          <a:rPr kumimoji="1" lang="en-US" altLang="ja-JP" sz="2200" b="0" i="1" smtClean="0">
                            <a:latin typeface="Cambria Math" panose="02040503050406030204" pitchFamily="18" charset="0"/>
                            <a:ea typeface="ＭＳ Ｐゴシック" panose="020B0600070205080204" pitchFamily="50" charset="-128"/>
                          </a:rPr>
                          <m:t>𝐴</m:t>
                        </m:r>
                      </m:e>
                      <m:sup>
                        <m:r>
                          <a:rPr kumimoji="1" lang="en-US" altLang="ja-JP" sz="2200" b="0" i="1" smtClean="0">
                            <a:latin typeface="Cambria Math" panose="02040503050406030204" pitchFamily="18" charset="0"/>
                            <a:ea typeface="ＭＳ Ｐゴシック" panose="020B0600070205080204" pitchFamily="50" charset="-128"/>
                          </a:rPr>
                          <m:t>2/3</m:t>
                        </m:r>
                      </m:sup>
                    </m:sSup>
                  </m:oMath>
                </a14:m>
                <a:r>
                  <a:rPr kumimoji="1" lang="en-US" altLang="ja-JP" sz="2200" dirty="0">
                    <a:latin typeface="ＭＳ Ｐゴシック" panose="020B0600070205080204" pitchFamily="50" charset="-128"/>
                    <a:ea typeface="ＭＳ Ｐゴシック" panose="020B0600070205080204" pitchFamily="50" charset="-128"/>
                  </a:rPr>
                  <a:t>-law</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&lt;TKE&gt; was found to jump up at A=257 for U isotopes, and we found that it was due to the fact that </a:t>
                </a:r>
                <a:r>
                  <a:rPr kumimoji="1" lang="en-US" altLang="ja-JP" sz="2200" dirty="0" err="1">
                    <a:latin typeface="ＭＳ Ｐゴシック" panose="020B0600070205080204" pitchFamily="50" charset="-128"/>
                    <a:ea typeface="ＭＳ Ｐゴシック" panose="020B0600070205080204" pitchFamily="50" charset="-128"/>
                  </a:rPr>
                  <a:t>supershort</a:t>
                </a:r>
                <a:r>
                  <a:rPr kumimoji="1" lang="en-US" altLang="ja-JP" sz="2200" dirty="0">
                    <a:latin typeface="ＭＳ Ｐゴシック" panose="020B0600070205080204" pitchFamily="50" charset="-128"/>
                    <a:ea typeface="ＭＳ Ｐゴシック" panose="020B0600070205080204" pitchFamily="50" charset="-128"/>
                  </a:rPr>
                  <a:t> mode gives noticeable contribution at this mass region</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&lt;TKE&gt; for A larger than 260 was dominated by that of short mode</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Q</a:t>
                </a:r>
                <a:r>
                  <a:rPr kumimoji="1" lang="en-US" altLang="ja-JP" sz="2200" baseline="-25000" dirty="0">
                    <a:latin typeface="ＭＳ Ｐゴシック" panose="020B0600070205080204" pitchFamily="50" charset="-128"/>
                    <a:ea typeface="ＭＳ Ｐゴシック" panose="020B0600070205080204" pitchFamily="50" charset="-128"/>
                  </a:rPr>
                  <a:t>20</a:t>
                </a:r>
                <a:r>
                  <a:rPr kumimoji="1" lang="en-US" altLang="ja-JP" sz="2200" dirty="0">
                    <a:latin typeface="ＭＳ Ｐゴシック" panose="020B0600070205080204" pitchFamily="50" charset="-128"/>
                    <a:ea typeface="ＭＳ Ｐゴシック" panose="020B0600070205080204" pitchFamily="50" charset="-128"/>
                  </a:rPr>
                  <a:t> of each fission mode was found to depend on the mass number sensitively, which also make &lt;TKE&gt; to deviate from the simple 1/A</a:t>
                </a:r>
                <a:r>
                  <a:rPr kumimoji="1" lang="en-US" altLang="ja-JP" sz="2200" baseline="30000" dirty="0">
                    <a:latin typeface="ＭＳ Ｐゴシック" panose="020B0600070205080204" pitchFamily="50" charset="-128"/>
                    <a:ea typeface="ＭＳ Ｐゴシック" panose="020B0600070205080204" pitchFamily="50" charset="-128"/>
                  </a:rPr>
                  <a:t>1/3</a:t>
                </a:r>
                <a:r>
                  <a:rPr kumimoji="1" lang="en-US" altLang="ja-JP" sz="2200" dirty="0">
                    <a:latin typeface="ＭＳ Ｐゴシック" panose="020B0600070205080204" pitchFamily="50" charset="-128"/>
                    <a:ea typeface="ＭＳ Ｐゴシック" panose="020B0600070205080204" pitchFamily="50" charset="-128"/>
                  </a:rPr>
                  <a:t> law as indicated by systematics of Viola or </a:t>
                </a:r>
                <a:r>
                  <a:rPr kumimoji="1" lang="en-US" altLang="ja-JP" sz="2200" dirty="0" err="1">
                    <a:latin typeface="ＭＳ Ｐゴシック" panose="020B0600070205080204" pitchFamily="50" charset="-128"/>
                    <a:ea typeface="ＭＳ Ｐゴシック" panose="020B0600070205080204" pitchFamily="50" charset="-128"/>
                  </a:rPr>
                  <a:t>Unik</a:t>
                </a:r>
                <a:r>
                  <a:rPr kumimoji="1" lang="en-US" altLang="ja-JP" sz="2200" dirty="0">
                    <a:latin typeface="ＭＳ Ｐゴシック" panose="020B0600070205080204" pitchFamily="50" charset="-128"/>
                    <a:ea typeface="ＭＳ Ｐゴシック" panose="020B0600070205080204" pitchFamily="50" charset="-128"/>
                  </a:rPr>
                  <a:t> </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&lt;TKE&gt; as a function of mass number of the </a:t>
                </a:r>
                <a:r>
                  <a:rPr kumimoji="1" lang="en-US" altLang="ja-JP" sz="2200" dirty="0" err="1">
                    <a:latin typeface="ＭＳ Ｐゴシック" panose="020B0600070205080204" pitchFamily="50" charset="-128"/>
                    <a:ea typeface="ＭＳ Ｐゴシック" panose="020B0600070205080204" pitchFamily="50" charset="-128"/>
                  </a:rPr>
                  <a:t>fissioning</a:t>
                </a:r>
                <a:r>
                  <a:rPr kumimoji="1" lang="en-US" altLang="ja-JP" sz="2200" dirty="0">
                    <a:latin typeface="ＭＳ Ｐゴシック" panose="020B0600070205080204" pitchFamily="50" charset="-128"/>
                    <a:ea typeface="ＭＳ Ｐゴシック" panose="020B0600070205080204" pitchFamily="50" charset="-128"/>
                  </a:rPr>
                  <a:t> system was found to depend both on change of the fission mode and Q</a:t>
                </a:r>
                <a:r>
                  <a:rPr kumimoji="1" lang="en-US" altLang="ja-JP" sz="2200" baseline="-25000" dirty="0">
                    <a:latin typeface="ＭＳ Ｐゴシック" panose="020B0600070205080204" pitchFamily="50" charset="-128"/>
                    <a:ea typeface="ＭＳ Ｐゴシック" panose="020B0600070205080204" pitchFamily="50" charset="-128"/>
                  </a:rPr>
                  <a:t>20</a:t>
                </a:r>
                <a:r>
                  <a:rPr kumimoji="1" lang="en-US" altLang="ja-JP" sz="2200" dirty="0">
                    <a:latin typeface="ＭＳ Ｐゴシック" panose="020B0600070205080204" pitchFamily="50" charset="-128"/>
                    <a:ea typeface="ＭＳ Ｐゴシック" panose="020B0600070205080204" pitchFamily="50" charset="-128"/>
                  </a:rPr>
                  <a:t> of the </a:t>
                </a:r>
                <a:r>
                  <a:rPr kumimoji="1" lang="en-US" altLang="ja-JP" sz="2200" dirty="0" err="1">
                    <a:latin typeface="ＭＳ Ｐゴシック" panose="020B0600070205080204" pitchFamily="50" charset="-128"/>
                    <a:ea typeface="ＭＳ Ｐゴシック" panose="020B0600070205080204" pitchFamily="50" charset="-128"/>
                  </a:rPr>
                  <a:t>fissioning</a:t>
                </a:r>
                <a:r>
                  <a:rPr kumimoji="1" lang="en-US" altLang="ja-JP" sz="2200" dirty="0">
                    <a:latin typeface="ＭＳ Ｐゴシック" panose="020B0600070205080204" pitchFamily="50" charset="-128"/>
                    <a:ea typeface="ＭＳ Ｐゴシック" panose="020B0600070205080204" pitchFamily="50" charset="-128"/>
                  </a:rPr>
                  <a:t> system</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Appearance of </a:t>
                </a:r>
                <a:r>
                  <a:rPr kumimoji="1" lang="en-US" altLang="ja-JP" sz="2200" dirty="0" err="1">
                    <a:latin typeface="ＭＳ Ｐゴシック" panose="020B0600070205080204" pitchFamily="50" charset="-128"/>
                    <a:ea typeface="ＭＳ Ｐゴシック" panose="020B0600070205080204" pitchFamily="50" charset="-128"/>
                  </a:rPr>
                  <a:t>superasymmetric</a:t>
                </a:r>
                <a:r>
                  <a:rPr kumimoji="1" lang="en-US" altLang="ja-JP" sz="2200" dirty="0">
                    <a:latin typeface="ＭＳ Ｐゴシック" panose="020B0600070205080204" pitchFamily="50" charset="-128"/>
                    <a:ea typeface="ＭＳ Ｐゴシック" panose="020B0600070205080204" pitchFamily="50" charset="-128"/>
                  </a:rPr>
                  <a:t> mode at A = 280 was found to be brought about by the </a:t>
                </a:r>
                <a:r>
                  <a:rPr kumimoji="1" lang="en-US" altLang="ja-JP" sz="2200" dirty="0" err="1">
                    <a:latin typeface="ＭＳ Ｐゴシック" panose="020B0600070205080204" pitchFamily="50" charset="-128"/>
                    <a:ea typeface="ＭＳ Ｐゴシック" panose="020B0600070205080204" pitchFamily="50" charset="-128"/>
                  </a:rPr>
                  <a:t>magicity</a:t>
                </a:r>
                <a:r>
                  <a:rPr kumimoji="1" lang="en-US" altLang="ja-JP" sz="2200" dirty="0">
                    <a:latin typeface="ＭＳ Ｐゴシック" panose="020B0600070205080204" pitchFamily="50" charset="-128"/>
                    <a:ea typeface="ＭＳ Ｐゴシック" panose="020B0600070205080204" pitchFamily="50" charset="-128"/>
                  </a:rPr>
                  <a:t> of N=126</a:t>
                </a: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p:txBody>
          </p:sp>
        </mc:Choice>
        <mc:Fallback xmlns="">
          <p:sp>
            <p:nvSpPr>
              <p:cNvPr id="6" name="テキスト ボックス 5">
                <a:extLst>
                  <a:ext uri="{FF2B5EF4-FFF2-40B4-BE49-F238E27FC236}">
                    <a16:creationId xmlns:a16="http://schemas.microsoft.com/office/drawing/2014/main" id="{EFDBADE3-AC39-411C-8C9B-25EF768C01F1}"/>
                  </a:ext>
                </a:extLst>
              </p:cNvPr>
              <p:cNvSpPr txBox="1">
                <a:spLocks noRot="1" noChangeAspect="1" noMove="1" noResize="1" noEditPoints="1" noAdjustHandles="1" noChangeArrowheads="1" noChangeShapeType="1" noTextEdit="1"/>
              </p:cNvSpPr>
              <p:nvPr/>
            </p:nvSpPr>
            <p:spPr>
              <a:xfrm>
                <a:off x="380432" y="900856"/>
                <a:ext cx="8568000" cy="5860450"/>
              </a:xfrm>
              <a:prstGeom prst="rect">
                <a:avLst/>
              </a:prstGeom>
              <a:blipFill>
                <a:blip r:embed="rId3"/>
                <a:stretch>
                  <a:fillRect l="-782" t="-832" r="-356"/>
                </a:stretch>
              </a:blipFill>
            </p:spPr>
            <p:txBody>
              <a:bodyPr/>
              <a:lstStyle/>
              <a:p>
                <a:r>
                  <a:rPr lang="ja-JP" altLang="en-US">
                    <a:noFill/>
                  </a:rPr>
                  <a:t> </a:t>
                </a:r>
              </a:p>
            </p:txBody>
          </p:sp>
        </mc:Fallback>
      </mc:AlternateContent>
      <p:sp>
        <p:nvSpPr>
          <p:cNvPr id="3" name="スライド番号プレースホルダー 2">
            <a:extLst>
              <a:ext uri="{FF2B5EF4-FFF2-40B4-BE49-F238E27FC236}">
                <a16:creationId xmlns:a16="http://schemas.microsoft.com/office/drawing/2014/main" id="{4D73D709-1D9B-4B26-9FFE-A2E1715A6211}"/>
              </a:ext>
            </a:extLst>
          </p:cNvPr>
          <p:cNvSpPr>
            <a:spLocks noGrp="1"/>
          </p:cNvSpPr>
          <p:nvPr>
            <p:ph type="sldNum" sz="quarter" idx="12"/>
          </p:nvPr>
        </p:nvSpPr>
        <p:spPr/>
        <p:txBody>
          <a:bodyPr/>
          <a:lstStyle/>
          <a:p>
            <a:fld id="{B060295B-DBF3-4925-A814-558BD383AA08}" type="slidenum">
              <a:rPr kumimoji="1" lang="ja-JP" altLang="en-US" smtClean="0"/>
              <a:t>40</a:t>
            </a:fld>
            <a:endParaRPr kumimoji="1" lang="ja-JP" altLang="en-US"/>
          </a:p>
        </p:txBody>
      </p:sp>
    </p:spTree>
    <p:extLst>
      <p:ext uri="{BB962C8B-B14F-4D97-AF65-F5344CB8AC3E}">
        <p14:creationId xmlns:p14="http://schemas.microsoft.com/office/powerpoint/2010/main" val="3095107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802908-5307-4C35-A717-27167EED2DAE}"/>
              </a:ext>
            </a:extLst>
          </p:cNvPr>
          <p:cNvSpPr>
            <a:spLocks noGrp="1"/>
          </p:cNvSpPr>
          <p:nvPr>
            <p:ph type="title"/>
          </p:nvPr>
        </p:nvSpPr>
        <p:spPr>
          <a:xfrm>
            <a:off x="173650" y="137700"/>
            <a:ext cx="8293266"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Future subjects</a:t>
            </a:r>
            <a:endParaRPr kumimoji="1" lang="ja-JP" altLang="en-US" sz="4000" b="1" dirty="0">
              <a:solidFill>
                <a:srgbClr val="0070C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EFDBADE3-AC39-411C-8C9B-25EF768C01F1}"/>
              </a:ext>
            </a:extLst>
          </p:cNvPr>
          <p:cNvSpPr txBox="1"/>
          <p:nvPr/>
        </p:nvSpPr>
        <p:spPr>
          <a:xfrm>
            <a:off x="380432" y="900856"/>
            <a:ext cx="8568000" cy="2123658"/>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The difference of the slope d&lt;TKE&gt;/</a:t>
            </a:r>
            <a:r>
              <a:rPr kumimoji="1" lang="en-US" altLang="ja-JP" sz="2200" dirty="0" err="1">
                <a:latin typeface="ＭＳ Ｐゴシック" panose="020B0600070205080204" pitchFamily="50" charset="-128"/>
                <a:ea typeface="ＭＳ Ｐゴシック" panose="020B0600070205080204" pitchFamily="50" charset="-128"/>
              </a:rPr>
              <a:t>dE</a:t>
            </a:r>
            <a:r>
              <a:rPr kumimoji="1" lang="en-US" altLang="ja-JP" sz="2200" baseline="-25000" dirty="0" err="1">
                <a:latin typeface="ＭＳ Ｐゴシック" panose="020B0600070205080204" pitchFamily="50" charset="-128"/>
                <a:ea typeface="ＭＳ Ｐゴシック" panose="020B0600070205080204" pitchFamily="50" charset="-128"/>
              </a:rPr>
              <a:t>n</a:t>
            </a:r>
            <a:r>
              <a:rPr kumimoji="1" lang="en-US" altLang="ja-JP" sz="2200" dirty="0">
                <a:latin typeface="ＭＳ Ｐゴシック" panose="020B0600070205080204" pitchFamily="50" charset="-128"/>
                <a:ea typeface="ＭＳ Ｐゴシック" panose="020B0600070205080204" pitchFamily="50" charset="-128"/>
              </a:rPr>
              <a:t> below 5 MeV between n+</a:t>
            </a:r>
            <a:r>
              <a:rPr kumimoji="1" lang="en-US" altLang="ja-JP" sz="2200" baseline="30000" dirty="0">
                <a:latin typeface="ＭＳ Ｐゴシック" panose="020B0600070205080204" pitchFamily="50" charset="-128"/>
                <a:ea typeface="ＭＳ Ｐゴシック" panose="020B0600070205080204" pitchFamily="50" charset="-128"/>
              </a:rPr>
              <a:t>235</a:t>
            </a:r>
            <a:r>
              <a:rPr kumimoji="1" lang="en-US" altLang="ja-JP" sz="2200" dirty="0">
                <a:latin typeface="ＭＳ Ｐゴシック" panose="020B0600070205080204" pitchFamily="50" charset="-128"/>
                <a:ea typeface="ＭＳ Ｐゴシック" panose="020B0600070205080204" pitchFamily="50" charset="-128"/>
              </a:rPr>
              <a:t>U and n+</a:t>
            </a:r>
            <a:r>
              <a:rPr kumimoji="1" lang="en-US" altLang="ja-JP" sz="2200" baseline="30000" dirty="0">
                <a:latin typeface="ＭＳ Ｐゴシック" panose="020B0600070205080204" pitchFamily="50" charset="-128"/>
                <a:ea typeface="ＭＳ Ｐゴシック" panose="020B0600070205080204" pitchFamily="50" charset="-128"/>
              </a:rPr>
              <a:t>239</a:t>
            </a:r>
            <a:r>
              <a:rPr kumimoji="1" lang="en-US" altLang="ja-JP" sz="2200" dirty="0">
                <a:latin typeface="ＭＳ Ｐゴシック" panose="020B0600070205080204" pitchFamily="50" charset="-128"/>
                <a:ea typeface="ＭＳ Ｐゴシック" panose="020B0600070205080204" pitchFamily="50" charset="-128"/>
              </a:rPr>
              <a:t>Pu is still to be understood</a:t>
            </a:r>
          </a:p>
          <a:p>
            <a:pPr marL="342900" indent="-342900">
              <a:buFont typeface="Arial" panose="020B0604020202020204" pitchFamily="34" charset="0"/>
              <a:buChar char="•"/>
            </a:pPr>
            <a:r>
              <a:rPr kumimoji="1" lang="en-US" altLang="ja-JP" sz="2200" dirty="0">
                <a:latin typeface="ＭＳ Ｐゴシック" panose="020B0600070205080204" pitchFamily="50" charset="-128"/>
                <a:ea typeface="ＭＳ Ｐゴシック" panose="020B0600070205080204" pitchFamily="50" charset="-128"/>
              </a:rPr>
              <a:t>Is the symmetric mode of </a:t>
            </a:r>
            <a:r>
              <a:rPr kumimoji="1" lang="en-US" altLang="ja-JP" sz="2200" baseline="30000" dirty="0">
                <a:latin typeface="ＭＳ Ｐゴシック" panose="020B0600070205080204" pitchFamily="50" charset="-128"/>
                <a:ea typeface="ＭＳ Ｐゴシック" panose="020B0600070205080204" pitchFamily="50" charset="-128"/>
              </a:rPr>
              <a:t>222</a:t>
            </a:r>
            <a:r>
              <a:rPr kumimoji="1" lang="en-US" altLang="ja-JP" sz="2200" dirty="0">
                <a:latin typeface="ＭＳ Ｐゴシック" panose="020B0600070205080204" pitchFamily="50" charset="-128"/>
                <a:ea typeface="ＭＳ Ｐゴシック" panose="020B0600070205080204" pitchFamily="50" charset="-128"/>
              </a:rPr>
              <a:t>Th </a:t>
            </a:r>
            <a:r>
              <a:rPr kumimoji="1" lang="en-US" altLang="ja-JP" sz="2200" dirty="0" err="1">
                <a:latin typeface="ＭＳ Ｐゴシック" panose="020B0600070205080204" pitchFamily="50" charset="-128"/>
                <a:ea typeface="ＭＳ Ｐゴシック" panose="020B0600070205080204" pitchFamily="50" charset="-128"/>
              </a:rPr>
              <a:t>supershort</a:t>
            </a:r>
            <a:r>
              <a:rPr kumimoji="1" lang="en-US" altLang="ja-JP" sz="2200" dirty="0">
                <a:latin typeface="ＭＳ Ｐゴシック" panose="020B0600070205080204" pitchFamily="50" charset="-128"/>
                <a:ea typeface="ＭＳ Ｐゴシック" panose="020B0600070205080204" pitchFamily="50" charset="-128"/>
              </a:rPr>
              <a:t> or </a:t>
            </a:r>
            <a:r>
              <a:rPr kumimoji="1" lang="en-US" altLang="ja-JP" sz="2200" dirty="0" err="1">
                <a:latin typeface="ＭＳ Ｐゴシック" panose="020B0600070205080204" pitchFamily="50" charset="-128"/>
                <a:ea typeface="ＭＳ Ｐゴシック" panose="020B0600070205080204" pitchFamily="50" charset="-128"/>
              </a:rPr>
              <a:t>superlong</a:t>
            </a:r>
            <a:r>
              <a:rPr kumimoji="1" lang="en-US" altLang="ja-JP" sz="2200" dirty="0">
                <a:latin typeface="ＭＳ Ｐゴシック" panose="020B0600070205080204" pitchFamily="50" charset="-128"/>
                <a:ea typeface="ＭＳ Ｐゴシック" panose="020B0600070205080204" pitchFamily="50" charset="-128"/>
              </a:rPr>
              <a:t>?</a:t>
            </a: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kumimoji="1" lang="en-US" altLang="ja-JP" sz="22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4D73D709-1D9B-4B26-9FFE-A2E1715A6211}"/>
              </a:ext>
            </a:extLst>
          </p:cNvPr>
          <p:cNvSpPr>
            <a:spLocks noGrp="1"/>
          </p:cNvSpPr>
          <p:nvPr>
            <p:ph type="sldNum" sz="quarter" idx="12"/>
          </p:nvPr>
        </p:nvSpPr>
        <p:spPr/>
        <p:txBody>
          <a:bodyPr/>
          <a:lstStyle/>
          <a:p>
            <a:fld id="{B060295B-DBF3-4925-A814-558BD383AA08}" type="slidenum">
              <a:rPr kumimoji="1" lang="ja-JP" altLang="en-US" smtClean="0"/>
              <a:t>41</a:t>
            </a:fld>
            <a:endParaRPr kumimoji="1" lang="ja-JP" altLang="en-US"/>
          </a:p>
        </p:txBody>
      </p:sp>
    </p:spTree>
    <p:extLst>
      <p:ext uri="{BB962C8B-B14F-4D97-AF65-F5344CB8AC3E}">
        <p14:creationId xmlns:p14="http://schemas.microsoft.com/office/powerpoint/2010/main" val="3914455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3C3992-4A0A-47CA-B3C2-6397F65FF4A3}"/>
              </a:ext>
            </a:extLst>
          </p:cNvPr>
          <p:cNvSpPr>
            <a:spLocks noGrp="1"/>
          </p:cNvSpPr>
          <p:nvPr>
            <p:ph type="title"/>
          </p:nvPr>
        </p:nvSpPr>
        <p:spPr>
          <a:xfrm>
            <a:off x="153999" y="-198364"/>
            <a:ext cx="7886700" cy="1325563"/>
          </a:xfrm>
        </p:spPr>
        <p:txBody>
          <a:bodyPr/>
          <a:lstStyle/>
          <a:p>
            <a:r>
              <a:rPr kumimoji="1" lang="en-US" altLang="ja-JP" b="1">
                <a:solidFill>
                  <a:srgbClr val="0070C0"/>
                </a:solidFill>
              </a:rPr>
              <a:t>Closely-related </a:t>
            </a:r>
            <a:r>
              <a:rPr kumimoji="1" lang="en-US" altLang="ja-JP" b="1" dirty="0">
                <a:solidFill>
                  <a:srgbClr val="0070C0"/>
                </a:solidFill>
              </a:rPr>
              <a:t>publications</a:t>
            </a:r>
            <a:endParaRPr kumimoji="1" lang="ja-JP" altLang="en-US" b="1" dirty="0">
              <a:solidFill>
                <a:srgbClr val="0070C0"/>
              </a:solidFill>
            </a:endParaRPr>
          </a:p>
        </p:txBody>
      </p:sp>
      <p:sp>
        <p:nvSpPr>
          <p:cNvPr id="3" name="コンテンツ プレースホルダー 2">
            <a:extLst>
              <a:ext uri="{FF2B5EF4-FFF2-40B4-BE49-F238E27FC236}">
                <a16:creationId xmlns:a16="http://schemas.microsoft.com/office/drawing/2014/main" id="{51DB308E-FA57-4E4A-90CD-0BE186B56429}"/>
              </a:ext>
            </a:extLst>
          </p:cNvPr>
          <p:cNvSpPr>
            <a:spLocks noGrp="1"/>
          </p:cNvSpPr>
          <p:nvPr>
            <p:ph idx="1"/>
          </p:nvPr>
        </p:nvSpPr>
        <p:spPr>
          <a:xfrm>
            <a:off x="153999" y="830639"/>
            <a:ext cx="8836002" cy="6384526"/>
          </a:xfrm>
        </p:spPr>
        <p:txBody>
          <a:bodyPr>
            <a:normAutofit fontScale="55000" lnSpcReduction="20000"/>
          </a:bodyPr>
          <a:lstStyle/>
          <a:p>
            <a:r>
              <a:rPr lang="en-US" altLang="ja-JP" dirty="0"/>
              <a:t>Chikako Ishizuka, Xuan Zhang, Kazuya Shimada, Mark </a:t>
            </a:r>
            <a:r>
              <a:rPr lang="en-US" altLang="ja-JP" dirty="0" err="1"/>
              <a:t>Usang</a:t>
            </a:r>
            <a:r>
              <a:rPr lang="en-US" altLang="ja-JP" dirty="0"/>
              <a:t>, </a:t>
            </a:r>
            <a:r>
              <a:rPr lang="en-US" altLang="ja-JP" dirty="0" err="1"/>
              <a:t>Fedir</a:t>
            </a:r>
            <a:r>
              <a:rPr lang="en-US" altLang="ja-JP" dirty="0"/>
              <a:t> </a:t>
            </a:r>
            <a:r>
              <a:rPr lang="en-US" altLang="ja-JP" dirty="0" err="1"/>
              <a:t>Ivanyuk</a:t>
            </a:r>
            <a:r>
              <a:rPr lang="en-US" altLang="ja-JP" dirty="0"/>
              <a:t> and Satoshi Chiba, “Nuclear Fission Properties of Super Heavy Nuclei described within the four-dimensional Langevin model”, Frontiers in Physics (accepted for publication, 2023).</a:t>
            </a:r>
            <a:endParaRPr lang="ja-JP" altLang="ja-JP" b="1" dirty="0"/>
          </a:p>
          <a:p>
            <a:r>
              <a:rPr lang="en-US" altLang="ja-JP" dirty="0" err="1"/>
              <a:t>F.A.Ivanyuk</a:t>
            </a:r>
            <a:r>
              <a:rPr lang="en-US" altLang="ja-JP" dirty="0"/>
              <a:t>, </a:t>
            </a:r>
            <a:r>
              <a:rPr lang="en-US" altLang="ja-JP" dirty="0" err="1"/>
              <a:t>S.V.Radionov</a:t>
            </a:r>
            <a:r>
              <a:rPr lang="en-US" altLang="ja-JP" dirty="0"/>
              <a:t>, </a:t>
            </a:r>
            <a:r>
              <a:rPr lang="en-US" altLang="ja-JP" dirty="0" err="1"/>
              <a:t>C.Ishizuka</a:t>
            </a:r>
            <a:r>
              <a:rPr lang="en-US" altLang="ja-JP" dirty="0"/>
              <a:t>, </a:t>
            </a:r>
            <a:r>
              <a:rPr lang="en-US" altLang="ja-JP" dirty="0" err="1"/>
              <a:t>S.Chiba</a:t>
            </a:r>
            <a:r>
              <a:rPr lang="en-US" altLang="ja-JP" dirty="0"/>
              <a:t>. "The memory effects in the Langevin description of nuclear fission", Nuclear Physics A, Vol. 1028, p. 122526, Jul 2022.</a:t>
            </a:r>
            <a:endParaRPr lang="ja-JP" altLang="ja-JP" dirty="0"/>
          </a:p>
          <a:p>
            <a:r>
              <a:rPr lang="en-US" altLang="ja-JP" dirty="0"/>
              <a:t>Kazuya Shimada, Chikako Ishizuka, </a:t>
            </a:r>
            <a:r>
              <a:rPr lang="en-US" altLang="ja-JP" dirty="0" err="1"/>
              <a:t>Fedir</a:t>
            </a:r>
            <a:r>
              <a:rPr lang="en-US" altLang="ja-JP" dirty="0"/>
              <a:t> </a:t>
            </a:r>
            <a:r>
              <a:rPr lang="en-US" altLang="ja-JP" dirty="0" err="1"/>
              <a:t>Ivanyuk</a:t>
            </a:r>
            <a:r>
              <a:rPr lang="en-US" altLang="ja-JP" dirty="0"/>
              <a:t>, Satoshi Chiba. "Dependence of total kinetic energy of fission fragments on the excitation energy of </a:t>
            </a:r>
            <a:r>
              <a:rPr lang="en-US" altLang="ja-JP" dirty="0" err="1"/>
              <a:t>fissioning</a:t>
            </a:r>
            <a:r>
              <a:rPr lang="en-US" altLang="ja-JP" dirty="0"/>
              <a:t> systems", Physical Review C - Nuclear Physics, Vol. 104, 054609, American Institute of Physics, Nov 2021.</a:t>
            </a:r>
            <a:endParaRPr lang="ja-JP" altLang="ja-JP" dirty="0"/>
          </a:p>
          <a:p>
            <a:r>
              <a:rPr lang="en-US" altLang="ja-JP" dirty="0"/>
              <a:t>C. Ishizuka, X. Zhang, M. D. </a:t>
            </a:r>
            <a:r>
              <a:rPr lang="en-US" altLang="ja-JP" dirty="0" err="1"/>
              <a:t>Usang</a:t>
            </a:r>
            <a:r>
              <a:rPr lang="en-US" altLang="ja-JP" dirty="0"/>
              <a:t>, F. A. </a:t>
            </a:r>
            <a:r>
              <a:rPr lang="en-US" altLang="ja-JP" dirty="0" err="1"/>
              <a:t>Ivanyuk</a:t>
            </a:r>
            <a:r>
              <a:rPr lang="en-US" altLang="ja-JP" dirty="0"/>
              <a:t>, S. Chiba. "Effect of the doubly magic shell closures in </a:t>
            </a:r>
            <a:r>
              <a:rPr lang="en-US" altLang="ja-JP" baseline="30000" dirty="0"/>
              <a:t>132</a:t>
            </a:r>
            <a:r>
              <a:rPr lang="en-US" altLang="ja-JP" dirty="0"/>
              <a:t>Sn and </a:t>
            </a:r>
            <a:r>
              <a:rPr lang="en-US" altLang="ja-JP" baseline="30000" dirty="0"/>
              <a:t>208</a:t>
            </a:r>
            <a:r>
              <a:rPr lang="en-US" altLang="ja-JP" dirty="0"/>
              <a:t>Pb on the mass distributions of fission fragments of </a:t>
            </a:r>
            <a:r>
              <a:rPr lang="en-US" altLang="ja-JP" dirty="0" err="1"/>
              <a:t>superheavy</a:t>
            </a:r>
            <a:r>
              <a:rPr lang="en-US" altLang="ja-JP" dirty="0"/>
              <a:t> nuclei", Physical Review C - Nuclear Physics, Vol. 101, 011601(R), Jan 2020.</a:t>
            </a:r>
            <a:endParaRPr lang="ja-JP" altLang="ja-JP" dirty="0"/>
          </a:p>
          <a:p>
            <a:r>
              <a:rPr lang="en-US" altLang="ja-JP" dirty="0"/>
              <a:t>Mark Dennis </a:t>
            </a:r>
            <a:r>
              <a:rPr lang="en-US" altLang="ja-JP" dirty="0" err="1"/>
              <a:t>Usang</a:t>
            </a:r>
            <a:r>
              <a:rPr lang="en-US" altLang="ja-JP" dirty="0"/>
              <a:t>, </a:t>
            </a:r>
            <a:r>
              <a:rPr lang="en-US" altLang="ja-JP" dirty="0" err="1"/>
              <a:t>Fedir</a:t>
            </a:r>
            <a:r>
              <a:rPr lang="en-US" altLang="ja-JP" dirty="0"/>
              <a:t> A. </a:t>
            </a:r>
            <a:r>
              <a:rPr lang="en-US" altLang="ja-JP" dirty="0" err="1"/>
              <a:t>Ivanyuk</a:t>
            </a:r>
            <a:r>
              <a:rPr lang="en-US" altLang="ja-JP" dirty="0"/>
              <a:t>, Chikako Ishizuka, Satoshi Chiba. "Correlated transitions in TKE and mass distributions of fission fragments described by 4-D Langevin equation", Scientific Reports, Vol. 9, Page 1525, Springer Nature, Feb 2019.</a:t>
            </a:r>
            <a:endParaRPr lang="ja-JP" altLang="ja-JP" dirty="0"/>
          </a:p>
          <a:p>
            <a:r>
              <a:rPr lang="en-US" altLang="ja-JP" dirty="0" err="1"/>
              <a:t>Fedir</a:t>
            </a:r>
            <a:r>
              <a:rPr lang="en-US" altLang="ja-JP" dirty="0"/>
              <a:t> A. </a:t>
            </a:r>
            <a:r>
              <a:rPr lang="en-US" altLang="ja-JP" dirty="0" err="1"/>
              <a:t>Ivanyuk</a:t>
            </a:r>
            <a:r>
              <a:rPr lang="en-US" altLang="ja-JP" dirty="0"/>
              <a:t>, C. Ishizuka, M.D. </a:t>
            </a:r>
            <a:r>
              <a:rPr lang="en-US" altLang="ja-JP" dirty="0" err="1"/>
              <a:t>Usang</a:t>
            </a:r>
            <a:r>
              <a:rPr lang="en-US" altLang="ja-JP" dirty="0"/>
              <a:t>, S. Chiba. "Temperature dependence of shell corrections", Phys. Rev. C, vol. 97, page 054331, May 2018.</a:t>
            </a:r>
            <a:endParaRPr lang="ja-JP" altLang="ja-JP" dirty="0"/>
          </a:p>
          <a:p>
            <a:r>
              <a:rPr lang="en-US" altLang="ja-JP" dirty="0"/>
              <a:t>M. D. </a:t>
            </a:r>
            <a:r>
              <a:rPr lang="en-US" altLang="ja-JP" dirty="0" err="1"/>
              <a:t>Usang</a:t>
            </a:r>
            <a:r>
              <a:rPr lang="en-US" altLang="ja-JP" dirty="0"/>
              <a:t>, F. A. </a:t>
            </a:r>
            <a:r>
              <a:rPr lang="en-US" altLang="ja-JP" dirty="0" err="1"/>
              <a:t>Ivanyuk</a:t>
            </a:r>
            <a:r>
              <a:rPr lang="en-US" altLang="ja-JP" dirty="0"/>
              <a:t>, C. Ishizuka, S. Chiba. "Analysis of the total kinetic energy of fission fragments with the Langevin equation", Phys. Rev. C, vol. 96, page 064617-1-13, Dec 2017.</a:t>
            </a:r>
            <a:endParaRPr lang="ja-JP" altLang="ja-JP" dirty="0"/>
          </a:p>
          <a:p>
            <a:r>
              <a:rPr lang="en-US" altLang="ja-JP" dirty="0"/>
              <a:t>Chikako Ishizuka, Mark D. </a:t>
            </a:r>
            <a:r>
              <a:rPr lang="en-US" altLang="ja-JP" dirty="0" err="1"/>
              <a:t>Usang</a:t>
            </a:r>
            <a:r>
              <a:rPr lang="en-US" altLang="ja-JP" dirty="0"/>
              <a:t>, </a:t>
            </a:r>
            <a:r>
              <a:rPr lang="en-US" altLang="ja-JP" dirty="0" err="1"/>
              <a:t>Fedir</a:t>
            </a:r>
            <a:r>
              <a:rPr lang="en-US" altLang="ja-JP" dirty="0"/>
              <a:t> A. </a:t>
            </a:r>
            <a:r>
              <a:rPr lang="en-US" altLang="ja-JP" dirty="0" err="1"/>
              <a:t>Ivanyuk</a:t>
            </a:r>
            <a:r>
              <a:rPr lang="en-US" altLang="ja-JP" dirty="0"/>
              <a:t>, Joachim A. </a:t>
            </a:r>
            <a:r>
              <a:rPr lang="en-US" altLang="ja-JP" dirty="0" err="1"/>
              <a:t>Maruhn</a:t>
            </a:r>
            <a:r>
              <a:rPr lang="en-US" altLang="ja-JP" dirty="0"/>
              <a:t>, </a:t>
            </a:r>
            <a:r>
              <a:rPr lang="en-US" altLang="ja-JP" dirty="0" err="1"/>
              <a:t>Katsuhisa</a:t>
            </a:r>
            <a:r>
              <a:rPr lang="en-US" altLang="ja-JP" dirty="0"/>
              <a:t> </a:t>
            </a:r>
            <a:r>
              <a:rPr lang="en-US" altLang="ja-JP" dirty="0" err="1"/>
              <a:t>Nishio</a:t>
            </a:r>
            <a:r>
              <a:rPr lang="en-US" altLang="ja-JP" dirty="0"/>
              <a:t>, Satoshi Chiba. "Four-dimensional Langevin approach to low-energy nuclear fission of </a:t>
            </a:r>
            <a:r>
              <a:rPr lang="en-US" altLang="ja-JP" baseline="30000" dirty="0"/>
              <a:t>236</a:t>
            </a:r>
            <a:r>
              <a:rPr lang="en-US" altLang="ja-JP" dirty="0"/>
              <a:t>U", Physical Review C - Nuclear Physics, Volume 96, 6, 064616, Dec 2017.</a:t>
            </a:r>
            <a:endParaRPr lang="ja-JP" altLang="ja-JP" dirty="0"/>
          </a:p>
          <a:p>
            <a:r>
              <a:rPr lang="en-US" altLang="ja-JP" dirty="0" err="1"/>
              <a:t>Usang</a:t>
            </a:r>
            <a:r>
              <a:rPr lang="en-US" altLang="ja-JP" dirty="0"/>
              <a:t>, M.D., </a:t>
            </a:r>
            <a:r>
              <a:rPr lang="en-US" altLang="ja-JP" dirty="0" err="1"/>
              <a:t>Ivanyuk</a:t>
            </a:r>
            <a:r>
              <a:rPr lang="en-US" altLang="ja-JP" dirty="0"/>
              <a:t>, F., Chikako Ishizuka, Satoshi Chiba. "Systematic Analysis of Fission Fragment Mass Distribution and TKE for Actinides by Langevin Equation", Energy Procedia, Vol. 131, pp. 299-305, 2017.</a:t>
            </a:r>
            <a:endParaRPr lang="ja-JP" altLang="ja-JP" dirty="0"/>
          </a:p>
          <a:p>
            <a:r>
              <a:rPr lang="en-US" altLang="ja-JP" dirty="0"/>
              <a:t>M. D. </a:t>
            </a:r>
            <a:r>
              <a:rPr lang="en-US" altLang="ja-JP" dirty="0" err="1"/>
              <a:t>Usang</a:t>
            </a:r>
            <a:r>
              <a:rPr lang="en-US" altLang="ja-JP" dirty="0"/>
              <a:t>, F. A. </a:t>
            </a:r>
            <a:r>
              <a:rPr lang="en-US" altLang="ja-JP" dirty="0" err="1"/>
              <a:t>Ivanyuk</a:t>
            </a:r>
            <a:r>
              <a:rPr lang="en-US" altLang="ja-JP" dirty="0"/>
              <a:t>, C. Ishizuka, S. Chiba. "Effects of microscopic transport coefficients on fission observables calculated by the Langevin equation", Physical Review C, Vol. 94, No. 4, Page 044602, Oct 2016.</a:t>
            </a:r>
            <a:endParaRPr lang="ja-JP" altLang="ja-JP" dirty="0"/>
          </a:p>
          <a:p>
            <a:r>
              <a:rPr lang="en-US" altLang="ja-JP" dirty="0" err="1"/>
              <a:t>Fedir</a:t>
            </a:r>
            <a:r>
              <a:rPr lang="en-US" altLang="ja-JP" dirty="0"/>
              <a:t> </a:t>
            </a:r>
            <a:r>
              <a:rPr lang="en-US" altLang="ja-JP" dirty="0" err="1"/>
              <a:t>Ivanyuk</a:t>
            </a:r>
            <a:r>
              <a:rPr lang="en-US" altLang="ja-JP" dirty="0"/>
              <a:t>, Satoshi Chiba, Yoshihiro </a:t>
            </a:r>
            <a:r>
              <a:rPr lang="en-US" altLang="ja-JP" dirty="0" err="1"/>
              <a:t>Aritomo</a:t>
            </a:r>
            <a:r>
              <a:rPr lang="en-US" altLang="ja-JP" dirty="0"/>
              <a:t>. "The transport coefficient of collective motion within the two-center shell model shape parameterization", Journal of Nuclear Science and Technology, Vol. 53, 6, pp. 737-748, Aug 2015.</a:t>
            </a:r>
            <a:endParaRPr lang="ja-JP"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4D74C7D5-8EE0-44AD-9BFB-4B6B715967FE}"/>
              </a:ext>
            </a:extLst>
          </p:cNvPr>
          <p:cNvSpPr>
            <a:spLocks noGrp="1"/>
          </p:cNvSpPr>
          <p:nvPr>
            <p:ph type="sldNum" sz="quarter" idx="12"/>
          </p:nvPr>
        </p:nvSpPr>
        <p:spPr/>
        <p:txBody>
          <a:bodyPr/>
          <a:lstStyle/>
          <a:p>
            <a:fld id="{B060295B-DBF3-4925-A814-558BD383AA08}" type="slidenum">
              <a:rPr kumimoji="1" lang="ja-JP" altLang="en-US" smtClean="0"/>
              <a:pPr/>
              <a:t>42</a:t>
            </a:fld>
            <a:endParaRPr kumimoji="1" lang="ja-JP" altLang="en-US" dirty="0"/>
          </a:p>
        </p:txBody>
      </p:sp>
    </p:spTree>
    <p:extLst>
      <p:ext uri="{BB962C8B-B14F-4D97-AF65-F5344CB8AC3E}">
        <p14:creationId xmlns:p14="http://schemas.microsoft.com/office/powerpoint/2010/main" val="21414983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ã¿ãªã¨ã¿ãã"/>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 y="0"/>
            <a:ext cx="914332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924300" y="3997385"/>
            <a:ext cx="5105559" cy="764460"/>
          </a:xfrm>
          <a:prstGeom prst="rect">
            <a:avLst/>
          </a:prstGeom>
          <a:noFill/>
        </p:spPr>
        <p:txBody>
          <a:bodyPr wrap="square" rtlCol="0">
            <a:noAutofit/>
          </a:bodyPr>
          <a:lstStyle/>
          <a:p>
            <a:r>
              <a:rPr kumimoji="1" lang="en-US" altLang="ja-JP" sz="3200" dirty="0">
                <a:solidFill>
                  <a:schemeClr val="bg1"/>
                </a:solidFill>
                <a:latin typeface="+mj-ea"/>
                <a:ea typeface="+mj-ea"/>
              </a:rPr>
              <a:t>Thank you for your attention</a:t>
            </a:r>
          </a:p>
          <a:p>
            <a:endParaRPr lang="en-US" altLang="ja-JP" sz="3200" dirty="0">
              <a:solidFill>
                <a:schemeClr val="bg1"/>
              </a:solidFill>
              <a:latin typeface="+mj-ea"/>
              <a:ea typeface="+mj-ea"/>
            </a:endParaRPr>
          </a:p>
        </p:txBody>
      </p:sp>
      <p:sp>
        <p:nvSpPr>
          <p:cNvPr id="4" name="テキスト ボックス 3">
            <a:extLst>
              <a:ext uri="{FF2B5EF4-FFF2-40B4-BE49-F238E27FC236}">
                <a16:creationId xmlns:a16="http://schemas.microsoft.com/office/drawing/2014/main" id="{D2E20FDC-9E00-451F-A6EB-F91A7D5BF641}"/>
              </a:ext>
            </a:extLst>
          </p:cNvPr>
          <p:cNvSpPr txBox="1"/>
          <p:nvPr/>
        </p:nvSpPr>
        <p:spPr>
          <a:xfrm>
            <a:off x="9435456" y="5989631"/>
            <a:ext cx="3240463" cy="764460"/>
          </a:xfrm>
          <a:prstGeom prst="rect">
            <a:avLst/>
          </a:prstGeom>
          <a:noFill/>
        </p:spPr>
        <p:txBody>
          <a:bodyPr wrap="square" rtlCol="0">
            <a:noAutofit/>
          </a:bodyPr>
          <a:lstStyle/>
          <a:p>
            <a:r>
              <a:rPr kumimoji="1" lang="en-US" altLang="ja-JP" sz="3200" dirty="0">
                <a:solidFill>
                  <a:schemeClr val="bg1"/>
                </a:solidFill>
                <a:latin typeface="+mj-ea"/>
                <a:ea typeface="+mj-ea"/>
              </a:rPr>
              <a:t>City of Yokohama</a:t>
            </a:r>
          </a:p>
          <a:p>
            <a:endParaRPr lang="en-US" altLang="ja-JP" sz="3200" dirty="0">
              <a:solidFill>
                <a:schemeClr val="bg1"/>
              </a:solidFill>
              <a:latin typeface="+mj-ea"/>
              <a:ea typeface="+mj-ea"/>
            </a:endParaRPr>
          </a:p>
        </p:txBody>
      </p:sp>
      <p:sp>
        <p:nvSpPr>
          <p:cNvPr id="3" name="スライド番号プレースホルダー 2">
            <a:extLst>
              <a:ext uri="{FF2B5EF4-FFF2-40B4-BE49-F238E27FC236}">
                <a16:creationId xmlns:a16="http://schemas.microsoft.com/office/drawing/2014/main" id="{34C87493-BE72-4742-80F3-5692735B8263}"/>
              </a:ext>
            </a:extLst>
          </p:cNvPr>
          <p:cNvSpPr>
            <a:spLocks noGrp="1"/>
          </p:cNvSpPr>
          <p:nvPr>
            <p:ph type="sldNum" sz="quarter" idx="12"/>
          </p:nvPr>
        </p:nvSpPr>
        <p:spPr/>
        <p:txBody>
          <a:bodyPr/>
          <a:lstStyle/>
          <a:p>
            <a:fld id="{B060295B-DBF3-4925-A814-558BD383AA08}" type="slidenum">
              <a:rPr kumimoji="1" lang="ja-JP" altLang="en-US" smtClean="0"/>
              <a:t>43</a:t>
            </a:fld>
            <a:endParaRPr kumimoji="1" lang="ja-JP" altLang="en-US"/>
          </a:p>
        </p:txBody>
      </p:sp>
    </p:spTree>
    <p:extLst>
      <p:ext uri="{BB962C8B-B14F-4D97-AF65-F5344CB8AC3E}">
        <p14:creationId xmlns:p14="http://schemas.microsoft.com/office/powerpoint/2010/main" val="33729394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A2836743-A6E4-4D89-9766-F775F2205F14}"/>
              </a:ext>
            </a:extLst>
          </p:cNvPr>
          <p:cNvSpPr/>
          <p:nvPr/>
        </p:nvSpPr>
        <p:spPr>
          <a:xfrm>
            <a:off x="0" y="2411895"/>
            <a:ext cx="9144000" cy="161676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AD54061-CDE9-45D2-BF21-1177D1EA0523}"/>
              </a:ext>
            </a:extLst>
          </p:cNvPr>
          <p:cNvSpPr txBox="1"/>
          <p:nvPr/>
        </p:nvSpPr>
        <p:spPr>
          <a:xfrm>
            <a:off x="536325" y="2781664"/>
            <a:ext cx="8071349" cy="1015663"/>
          </a:xfrm>
          <a:prstGeom prst="rect">
            <a:avLst/>
          </a:prstGeom>
          <a:noFill/>
        </p:spPr>
        <p:txBody>
          <a:bodyPr wrap="square" rtlCol="0">
            <a:spAutoFit/>
          </a:bodyPr>
          <a:lstStyle/>
          <a:p>
            <a:pPr algn="ctr"/>
            <a:r>
              <a:rPr lang="en-US" altLang="ja-JP" sz="6000" dirty="0">
                <a:solidFill>
                  <a:schemeClr val="bg1"/>
                </a:solidFill>
              </a:rPr>
              <a:t>Appendix</a:t>
            </a:r>
            <a:endParaRPr kumimoji="1"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2" name="スライド番号プレースホルダー 1">
            <a:extLst>
              <a:ext uri="{FF2B5EF4-FFF2-40B4-BE49-F238E27FC236}">
                <a16:creationId xmlns:a16="http://schemas.microsoft.com/office/drawing/2014/main" id="{31EC58C3-728B-4E27-838C-FB9926285F38}"/>
              </a:ext>
            </a:extLst>
          </p:cNvPr>
          <p:cNvSpPr>
            <a:spLocks noGrp="1"/>
          </p:cNvSpPr>
          <p:nvPr>
            <p:ph type="sldNum" sz="quarter" idx="12"/>
          </p:nvPr>
        </p:nvSpPr>
        <p:spPr/>
        <p:txBody>
          <a:bodyPr/>
          <a:lstStyle/>
          <a:p>
            <a:fld id="{B060295B-DBF3-4925-A814-558BD383AA08}" type="slidenum">
              <a:rPr kumimoji="1" lang="ja-JP" altLang="en-US" smtClean="0"/>
              <a:t>44</a:t>
            </a:fld>
            <a:endParaRPr kumimoji="1" lang="ja-JP" altLang="en-US"/>
          </a:p>
        </p:txBody>
      </p:sp>
    </p:spTree>
    <p:extLst>
      <p:ext uri="{BB962C8B-B14F-4D97-AF65-F5344CB8AC3E}">
        <p14:creationId xmlns:p14="http://schemas.microsoft.com/office/powerpoint/2010/main" val="17067477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70587" y="291650"/>
            <a:ext cx="8580565" cy="622745"/>
          </a:xfrm>
        </p:spPr>
        <p:txBody>
          <a:bodyPr>
            <a:normAutofit fontScale="90000"/>
          </a:bodyPr>
          <a:lstStyle/>
          <a:p>
            <a:r>
              <a:rPr lang="en-US" altLang="ja-JP" dirty="0" err="1"/>
              <a:t>Multichance</a:t>
            </a:r>
            <a:r>
              <a:rPr lang="en-US" altLang="ja-JP" dirty="0"/>
              <a:t> decomposition for n + </a:t>
            </a:r>
            <a:r>
              <a:rPr lang="en-US" altLang="ja-JP" baseline="30000" dirty="0"/>
              <a:t>235</a:t>
            </a:r>
            <a:r>
              <a:rPr lang="en-US" altLang="ja-JP" dirty="0"/>
              <a:t>U</a:t>
            </a:r>
            <a:endParaRPr kumimoji="1" lang="ja-JP" altLang="en-US" dirty="0"/>
          </a:p>
        </p:txBody>
      </p:sp>
      <p:sp>
        <p:nvSpPr>
          <p:cNvPr id="7" name="コンテンツ プレースホルダー 2">
            <a:extLst>
              <a:ext uri="{FF2B5EF4-FFF2-40B4-BE49-F238E27FC236}">
                <a16:creationId xmlns:a16="http://schemas.microsoft.com/office/drawing/2014/main" id="{DF101FDA-DE4B-4BB7-9F6A-84689404922E}"/>
              </a:ext>
            </a:extLst>
          </p:cNvPr>
          <p:cNvSpPr txBox="1">
            <a:spLocks/>
          </p:cNvSpPr>
          <p:nvPr/>
        </p:nvSpPr>
        <p:spPr>
          <a:xfrm>
            <a:off x="6538300" y="1266149"/>
            <a:ext cx="2485120" cy="5452146"/>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en-US" altLang="ja-JP" sz="2000" dirty="0">
              <a:latin typeface="メイリオ" panose="020B0604030504040204" pitchFamily="50" charset="-128"/>
              <a:ea typeface="メイリオ" panose="020B0604030504040204" pitchFamily="50" charset="-128"/>
            </a:endParaRPr>
          </a:p>
        </p:txBody>
      </p:sp>
      <p:pic>
        <p:nvPicPr>
          <p:cNvPr id="4" name="図 3" descr="グラフ, 折れ線グラフ&#10;&#10;自動的に生成された説明">
            <a:extLst>
              <a:ext uri="{FF2B5EF4-FFF2-40B4-BE49-F238E27FC236}">
                <a16:creationId xmlns:a16="http://schemas.microsoft.com/office/drawing/2014/main" id="{1B85741A-50B7-49D9-B268-73595D29C7F6}"/>
              </a:ext>
            </a:extLst>
          </p:cNvPr>
          <p:cNvPicPr>
            <a:picLocks noChangeAspect="1"/>
          </p:cNvPicPr>
          <p:nvPr/>
        </p:nvPicPr>
        <p:blipFill rotWithShape="1">
          <a:blip r:embed="rId3"/>
          <a:srcRect l="3514" t="8519" r="5735" b="111"/>
          <a:stretch/>
        </p:blipFill>
        <p:spPr>
          <a:xfrm>
            <a:off x="1859952" y="1472222"/>
            <a:ext cx="5424095" cy="5040000"/>
          </a:xfrm>
          <a:prstGeom prst="rect">
            <a:avLst/>
          </a:prstGeom>
        </p:spPr>
      </p:pic>
      <p:sp>
        <p:nvSpPr>
          <p:cNvPr id="3" name="スライド番号プレースホルダー 2">
            <a:extLst>
              <a:ext uri="{FF2B5EF4-FFF2-40B4-BE49-F238E27FC236}">
                <a16:creationId xmlns:a16="http://schemas.microsoft.com/office/drawing/2014/main" id="{37D52A80-00C1-4CCE-B3DA-C33A071E52A1}"/>
              </a:ext>
            </a:extLst>
          </p:cNvPr>
          <p:cNvSpPr>
            <a:spLocks noGrp="1"/>
          </p:cNvSpPr>
          <p:nvPr>
            <p:ph type="sldNum" sz="quarter" idx="12"/>
          </p:nvPr>
        </p:nvSpPr>
        <p:spPr/>
        <p:txBody>
          <a:bodyPr/>
          <a:lstStyle/>
          <a:p>
            <a:fld id="{B060295B-DBF3-4925-A814-558BD383AA08}" type="slidenum">
              <a:rPr kumimoji="1" lang="ja-JP" altLang="en-US" smtClean="0"/>
              <a:t>45</a:t>
            </a:fld>
            <a:endParaRPr kumimoji="1" lang="ja-JP" altLang="en-US"/>
          </a:p>
        </p:txBody>
      </p:sp>
    </p:spTree>
    <p:extLst>
      <p:ext uri="{BB962C8B-B14F-4D97-AF65-F5344CB8AC3E}">
        <p14:creationId xmlns:p14="http://schemas.microsoft.com/office/powerpoint/2010/main" val="17467437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361DC087-6890-0B60-2520-1384B713547E}"/>
              </a:ext>
            </a:extLst>
          </p:cNvPr>
          <p:cNvPicPr>
            <a:picLocks noChangeAspect="1"/>
          </p:cNvPicPr>
          <p:nvPr/>
        </p:nvPicPr>
        <p:blipFill rotWithShape="1">
          <a:blip r:embed="rId3"/>
          <a:srcRect l="4757" t="15989" r="10250" b="3317"/>
          <a:stretch/>
        </p:blipFill>
        <p:spPr>
          <a:xfrm>
            <a:off x="720000" y="1027907"/>
            <a:ext cx="7127685" cy="5760000"/>
          </a:xfrm>
          <a:prstGeom prst="rect">
            <a:avLst/>
          </a:prstGeom>
        </p:spPr>
      </p:pic>
      <p:sp>
        <p:nvSpPr>
          <p:cNvPr id="6" name="矢印: 下 5">
            <a:extLst>
              <a:ext uri="{FF2B5EF4-FFF2-40B4-BE49-F238E27FC236}">
                <a16:creationId xmlns:a16="http://schemas.microsoft.com/office/drawing/2014/main" id="{8E70063F-B491-4678-A896-10D86CCD37A7}"/>
              </a:ext>
            </a:extLst>
          </p:cNvPr>
          <p:cNvSpPr/>
          <p:nvPr/>
        </p:nvSpPr>
        <p:spPr>
          <a:xfrm>
            <a:off x="6866965" y="4894729"/>
            <a:ext cx="131482" cy="6036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下 6">
            <a:extLst>
              <a:ext uri="{FF2B5EF4-FFF2-40B4-BE49-F238E27FC236}">
                <a16:creationId xmlns:a16="http://schemas.microsoft.com/office/drawing/2014/main" id="{B3285FA3-DAE1-44A6-98C1-6981FD90B83A}"/>
              </a:ext>
            </a:extLst>
          </p:cNvPr>
          <p:cNvSpPr/>
          <p:nvPr/>
        </p:nvSpPr>
        <p:spPr>
          <a:xfrm>
            <a:off x="3045012" y="4834964"/>
            <a:ext cx="131482" cy="6036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4">
            <a:extLst>
              <a:ext uri="{FF2B5EF4-FFF2-40B4-BE49-F238E27FC236}">
                <a16:creationId xmlns:a16="http://schemas.microsoft.com/office/drawing/2014/main" id="{08E931D7-DCE1-4BD4-859E-E8DF5CD2C119}"/>
              </a:ext>
            </a:extLst>
          </p:cNvPr>
          <p:cNvSpPr>
            <a:spLocks noGrp="1"/>
          </p:cNvSpPr>
          <p:nvPr>
            <p:ph type="title"/>
          </p:nvPr>
        </p:nvSpPr>
        <p:spPr>
          <a:xfrm>
            <a:off x="158115" y="-92074"/>
            <a:ext cx="8827770" cy="1325563"/>
          </a:xfrm>
        </p:spPr>
        <p:txBody>
          <a:bodyPr/>
          <a:lstStyle/>
          <a:p>
            <a:r>
              <a:rPr lang="en-US" altLang="ja-JP" b="1" dirty="0">
                <a:solidFill>
                  <a:srgbClr val="0070C0"/>
                </a:solidFill>
              </a:rPr>
              <a:t>Mass distributions of fission fragments</a:t>
            </a:r>
            <a:endParaRPr lang="ja-JP" altLang="en-US" b="1" dirty="0">
              <a:solidFill>
                <a:srgbClr val="0070C0"/>
              </a:solidFill>
            </a:endParaRPr>
          </a:p>
        </p:txBody>
      </p:sp>
      <p:sp>
        <p:nvSpPr>
          <p:cNvPr id="2" name="スライド番号プレースホルダー 1">
            <a:extLst>
              <a:ext uri="{FF2B5EF4-FFF2-40B4-BE49-F238E27FC236}">
                <a16:creationId xmlns:a16="http://schemas.microsoft.com/office/drawing/2014/main" id="{3566DBE3-708E-405A-ACFC-025F2B2746C9}"/>
              </a:ext>
            </a:extLst>
          </p:cNvPr>
          <p:cNvSpPr>
            <a:spLocks noGrp="1"/>
          </p:cNvSpPr>
          <p:nvPr>
            <p:ph type="sldNum" sz="quarter" idx="12"/>
          </p:nvPr>
        </p:nvSpPr>
        <p:spPr/>
        <p:txBody>
          <a:bodyPr/>
          <a:lstStyle/>
          <a:p>
            <a:fld id="{B060295B-DBF3-4925-A814-558BD383AA08}" type="slidenum">
              <a:rPr kumimoji="1" lang="ja-JP" altLang="en-US" smtClean="0"/>
              <a:t>46</a:t>
            </a:fld>
            <a:endParaRPr kumimoji="1" lang="ja-JP" altLang="en-US"/>
          </a:p>
        </p:txBody>
      </p:sp>
    </p:spTree>
    <p:extLst>
      <p:ext uri="{BB962C8B-B14F-4D97-AF65-F5344CB8AC3E}">
        <p14:creationId xmlns:p14="http://schemas.microsoft.com/office/powerpoint/2010/main" val="20121403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FD1437EB-3640-96B2-C1D8-E6E1CC182A6F}"/>
              </a:ext>
            </a:extLst>
          </p:cNvPr>
          <p:cNvPicPr>
            <a:picLocks noChangeAspect="1"/>
          </p:cNvPicPr>
          <p:nvPr/>
        </p:nvPicPr>
        <p:blipFill rotWithShape="1">
          <a:blip r:embed="rId3"/>
          <a:srcRect l="6534" t="8489" r="10601" b="7445"/>
          <a:stretch/>
        </p:blipFill>
        <p:spPr>
          <a:xfrm>
            <a:off x="720000" y="1080000"/>
            <a:ext cx="7775402" cy="5760000"/>
          </a:xfrm>
          <a:prstGeom prst="rect">
            <a:avLst/>
          </a:prstGeom>
        </p:spPr>
      </p:pic>
      <p:cxnSp>
        <p:nvCxnSpPr>
          <p:cNvPr id="14" name="直線コネクタ 13">
            <a:extLst>
              <a:ext uri="{FF2B5EF4-FFF2-40B4-BE49-F238E27FC236}">
                <a16:creationId xmlns:a16="http://schemas.microsoft.com/office/drawing/2014/main" id="{45CA1948-697A-6ABD-197A-003F716C776E}"/>
              </a:ext>
            </a:extLst>
          </p:cNvPr>
          <p:cNvCxnSpPr>
            <a:cxnSpLocks/>
          </p:cNvCxnSpPr>
          <p:nvPr/>
        </p:nvCxnSpPr>
        <p:spPr>
          <a:xfrm>
            <a:off x="2599036" y="2563434"/>
            <a:ext cx="2152258" cy="795342"/>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19" name="直線コネクタ 18">
            <a:extLst>
              <a:ext uri="{FF2B5EF4-FFF2-40B4-BE49-F238E27FC236}">
                <a16:creationId xmlns:a16="http://schemas.microsoft.com/office/drawing/2014/main" id="{885E1F12-EBBD-B2F0-EECF-F70569364458}"/>
              </a:ext>
            </a:extLst>
          </p:cNvPr>
          <p:cNvCxnSpPr>
            <a:cxnSpLocks/>
          </p:cNvCxnSpPr>
          <p:nvPr/>
        </p:nvCxnSpPr>
        <p:spPr>
          <a:xfrm>
            <a:off x="2599036" y="2585937"/>
            <a:ext cx="1303599" cy="1507945"/>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2" name="テキスト ボックス 21">
            <a:extLst>
              <a:ext uri="{FF2B5EF4-FFF2-40B4-BE49-F238E27FC236}">
                <a16:creationId xmlns:a16="http://schemas.microsoft.com/office/drawing/2014/main" id="{5EFF74CD-C0EA-E31F-3964-A5440E52DC3B}"/>
              </a:ext>
            </a:extLst>
          </p:cNvPr>
          <p:cNvSpPr txBox="1"/>
          <p:nvPr/>
        </p:nvSpPr>
        <p:spPr>
          <a:xfrm>
            <a:off x="1970472" y="2192537"/>
            <a:ext cx="701608" cy="430887"/>
          </a:xfrm>
          <a:prstGeom prst="rect">
            <a:avLst/>
          </a:prstGeom>
          <a:noFill/>
          <a:ln>
            <a:noFill/>
          </a:ln>
        </p:spPr>
        <p:txBody>
          <a:bodyPr wrap="square" rtlCol="0">
            <a:spAutoFit/>
          </a:bodyPr>
          <a:lstStyle/>
          <a:p>
            <a:r>
              <a:rPr kumimoji="1" lang="en-US" altLang="ja-JP" sz="2200" baseline="30000" dirty="0">
                <a:solidFill>
                  <a:srgbClr val="FF0000"/>
                </a:solidFill>
                <a:latin typeface="ＭＳ Ｐゴシック" panose="020B0600070205080204" pitchFamily="50" charset="-128"/>
                <a:ea typeface="ＭＳ Ｐゴシック" panose="020B0600070205080204" pitchFamily="50" charset="-128"/>
              </a:rPr>
              <a:t>236</a:t>
            </a:r>
            <a:r>
              <a:rPr kumimoji="1" lang="en-US" altLang="ja-JP" sz="2200" dirty="0">
                <a:solidFill>
                  <a:srgbClr val="FF0000"/>
                </a:solidFill>
                <a:latin typeface="ＭＳ Ｐゴシック" panose="020B0600070205080204" pitchFamily="50" charset="-128"/>
                <a:ea typeface="ＭＳ Ｐゴシック" panose="020B0600070205080204" pitchFamily="50" charset="-128"/>
              </a:rPr>
              <a:t>U</a:t>
            </a:r>
          </a:p>
        </p:txBody>
      </p:sp>
      <p:cxnSp>
        <p:nvCxnSpPr>
          <p:cNvPr id="23" name="直線コネクタ 22">
            <a:extLst>
              <a:ext uri="{FF2B5EF4-FFF2-40B4-BE49-F238E27FC236}">
                <a16:creationId xmlns:a16="http://schemas.microsoft.com/office/drawing/2014/main" id="{B84AEAAB-FE27-137B-0234-D078A0C754EE}"/>
              </a:ext>
            </a:extLst>
          </p:cNvPr>
          <p:cNvCxnSpPr>
            <a:cxnSpLocks/>
          </p:cNvCxnSpPr>
          <p:nvPr/>
        </p:nvCxnSpPr>
        <p:spPr>
          <a:xfrm flipH="1" flipV="1">
            <a:off x="4649694" y="3848847"/>
            <a:ext cx="582706" cy="975131"/>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4" name="テキスト ボックス 23">
            <a:extLst>
              <a:ext uri="{FF2B5EF4-FFF2-40B4-BE49-F238E27FC236}">
                <a16:creationId xmlns:a16="http://schemas.microsoft.com/office/drawing/2014/main" id="{2B5AECDD-AD41-3BA5-E381-DAEAFC7A47FB}"/>
              </a:ext>
            </a:extLst>
          </p:cNvPr>
          <p:cNvSpPr txBox="1"/>
          <p:nvPr/>
        </p:nvSpPr>
        <p:spPr>
          <a:xfrm>
            <a:off x="5069272" y="4823977"/>
            <a:ext cx="701608" cy="430887"/>
          </a:xfrm>
          <a:prstGeom prst="rect">
            <a:avLst/>
          </a:prstGeom>
          <a:noFill/>
          <a:ln>
            <a:noFill/>
          </a:ln>
        </p:spPr>
        <p:txBody>
          <a:bodyPr wrap="square" rtlCol="0">
            <a:spAutoFit/>
          </a:bodyPr>
          <a:lstStyle/>
          <a:p>
            <a:r>
              <a:rPr kumimoji="1" lang="en-US" altLang="ja-JP" sz="2200" baseline="30000" dirty="0">
                <a:solidFill>
                  <a:srgbClr val="FF0000"/>
                </a:solidFill>
                <a:latin typeface="ＭＳ Ｐゴシック" panose="020B0600070205080204" pitchFamily="50" charset="-128"/>
                <a:ea typeface="ＭＳ Ｐゴシック" panose="020B0600070205080204" pitchFamily="50" charset="-128"/>
              </a:rPr>
              <a:t>257</a:t>
            </a:r>
            <a:r>
              <a:rPr kumimoji="1" lang="en-US" altLang="ja-JP" sz="2200" dirty="0">
                <a:solidFill>
                  <a:srgbClr val="FF0000"/>
                </a:solidFill>
                <a:latin typeface="ＭＳ Ｐゴシック" panose="020B0600070205080204" pitchFamily="50" charset="-128"/>
                <a:ea typeface="ＭＳ Ｐゴシック" panose="020B0600070205080204" pitchFamily="50" charset="-128"/>
              </a:rPr>
              <a:t>U</a:t>
            </a:r>
          </a:p>
        </p:txBody>
      </p:sp>
      <p:cxnSp>
        <p:nvCxnSpPr>
          <p:cNvPr id="27" name="直線コネクタ 26">
            <a:extLst>
              <a:ext uri="{FF2B5EF4-FFF2-40B4-BE49-F238E27FC236}">
                <a16:creationId xmlns:a16="http://schemas.microsoft.com/office/drawing/2014/main" id="{5EE19889-A4F3-9E6C-063F-73D6BF647552}"/>
              </a:ext>
            </a:extLst>
          </p:cNvPr>
          <p:cNvCxnSpPr>
            <a:cxnSpLocks/>
          </p:cNvCxnSpPr>
          <p:nvPr/>
        </p:nvCxnSpPr>
        <p:spPr>
          <a:xfrm flipH="1" flipV="1">
            <a:off x="4888753" y="3693459"/>
            <a:ext cx="343647" cy="1091375"/>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 name="楕円 1">
            <a:extLst>
              <a:ext uri="{FF2B5EF4-FFF2-40B4-BE49-F238E27FC236}">
                <a16:creationId xmlns:a16="http://schemas.microsoft.com/office/drawing/2014/main" id="{C1AA560E-11A9-4524-869E-89C59D1A2721}"/>
              </a:ext>
            </a:extLst>
          </p:cNvPr>
          <p:cNvSpPr/>
          <p:nvPr/>
        </p:nvSpPr>
        <p:spPr>
          <a:xfrm>
            <a:off x="5868818" y="2912098"/>
            <a:ext cx="660400" cy="69047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4">
            <a:extLst>
              <a:ext uri="{FF2B5EF4-FFF2-40B4-BE49-F238E27FC236}">
                <a16:creationId xmlns:a16="http://schemas.microsoft.com/office/drawing/2014/main" id="{8483DD62-FDC2-4842-8ADA-CC0FC86E2FC6}"/>
              </a:ext>
            </a:extLst>
          </p:cNvPr>
          <p:cNvSpPr>
            <a:spLocks noGrp="1"/>
          </p:cNvSpPr>
          <p:nvPr>
            <p:ph type="title"/>
          </p:nvPr>
        </p:nvSpPr>
        <p:spPr>
          <a:xfrm>
            <a:off x="158115" y="-92074"/>
            <a:ext cx="8827770" cy="1325563"/>
          </a:xfrm>
        </p:spPr>
        <p:txBody>
          <a:bodyPr/>
          <a:lstStyle/>
          <a:p>
            <a:r>
              <a:rPr lang="en-US" altLang="ja-JP" b="1" dirty="0">
                <a:solidFill>
                  <a:srgbClr val="0070C0"/>
                </a:solidFill>
              </a:rPr>
              <a:t>Peak positions at the nuclear chart</a:t>
            </a:r>
            <a:endParaRPr lang="ja-JP" altLang="en-US" b="1" dirty="0">
              <a:solidFill>
                <a:srgbClr val="0070C0"/>
              </a:solidFill>
            </a:endParaRPr>
          </a:p>
        </p:txBody>
      </p:sp>
      <p:sp>
        <p:nvSpPr>
          <p:cNvPr id="3" name="スライド番号プレースホルダー 2">
            <a:extLst>
              <a:ext uri="{FF2B5EF4-FFF2-40B4-BE49-F238E27FC236}">
                <a16:creationId xmlns:a16="http://schemas.microsoft.com/office/drawing/2014/main" id="{B3DAC082-B053-422C-9448-AF665F4661FC}"/>
              </a:ext>
            </a:extLst>
          </p:cNvPr>
          <p:cNvSpPr>
            <a:spLocks noGrp="1"/>
          </p:cNvSpPr>
          <p:nvPr>
            <p:ph type="sldNum" sz="quarter" idx="12"/>
          </p:nvPr>
        </p:nvSpPr>
        <p:spPr/>
        <p:txBody>
          <a:bodyPr/>
          <a:lstStyle/>
          <a:p>
            <a:fld id="{B060295B-DBF3-4925-A814-558BD383AA08}" type="slidenum">
              <a:rPr kumimoji="1" lang="ja-JP" altLang="en-US" smtClean="0"/>
              <a:t>47</a:t>
            </a:fld>
            <a:endParaRPr kumimoji="1" lang="ja-JP" altLang="en-US"/>
          </a:p>
        </p:txBody>
      </p:sp>
    </p:spTree>
    <p:extLst>
      <p:ext uri="{BB962C8B-B14F-4D97-AF65-F5344CB8AC3E}">
        <p14:creationId xmlns:p14="http://schemas.microsoft.com/office/powerpoint/2010/main" val="37888766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1FC2FBC9-4121-4F40-AE40-E73DC945E719}"/>
              </a:ext>
            </a:extLst>
          </p:cNvPr>
          <p:cNvPicPr>
            <a:picLocks noChangeAspect="1"/>
          </p:cNvPicPr>
          <p:nvPr/>
        </p:nvPicPr>
        <p:blipFill rotWithShape="1">
          <a:blip r:embed="rId3"/>
          <a:srcRect l="19276" t="8074" r="27172" b="2574"/>
          <a:stretch/>
        </p:blipFill>
        <p:spPr>
          <a:xfrm>
            <a:off x="108000" y="1008000"/>
            <a:ext cx="4860000" cy="4466311"/>
          </a:xfrm>
          <a:prstGeom prst="rect">
            <a:avLst/>
          </a:prstGeom>
        </p:spPr>
      </p:pic>
      <p:sp>
        <p:nvSpPr>
          <p:cNvPr id="4" name="テキスト ボックス 3">
            <a:extLst>
              <a:ext uri="{FF2B5EF4-FFF2-40B4-BE49-F238E27FC236}">
                <a16:creationId xmlns:a16="http://schemas.microsoft.com/office/drawing/2014/main" id="{A6662047-F97F-4BC7-A230-42E427F3221E}"/>
              </a:ext>
            </a:extLst>
          </p:cNvPr>
          <p:cNvSpPr txBox="1"/>
          <p:nvPr/>
        </p:nvSpPr>
        <p:spPr>
          <a:xfrm>
            <a:off x="5060183" y="3026796"/>
            <a:ext cx="1357882" cy="646331"/>
          </a:xfrm>
          <a:prstGeom prst="rect">
            <a:avLst/>
          </a:prstGeom>
          <a:noFill/>
          <a:ln>
            <a:noFill/>
          </a:ln>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低励起</a:t>
            </a:r>
            <a:endParaRPr kumimoji="1" lang="en-US" altLang="ja-JP" dirty="0">
              <a:latin typeface="ＭＳ Ｐゴシック" panose="020B0600070205080204" pitchFamily="50" charset="-128"/>
              <a:ea typeface="ＭＳ Ｐゴシック" panose="020B0600070205080204" pitchFamily="50" charset="-128"/>
            </a:endParaRPr>
          </a:p>
          <a:p>
            <a:pPr algn="ctr"/>
            <a:r>
              <a:rPr kumimoji="1" lang="ja-JP" altLang="en-US" dirty="0">
                <a:latin typeface="ＭＳ Ｐゴシック" panose="020B0600070205080204" pitchFamily="50" charset="-128"/>
                <a:ea typeface="ＭＳ Ｐゴシック" panose="020B0600070205080204" pitchFamily="50" charset="-128"/>
              </a:rPr>
              <a:t>エネルギー</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A504DD7A-5D70-493C-8F24-82176B12A491}"/>
              </a:ext>
            </a:extLst>
          </p:cNvPr>
          <p:cNvSpPr txBox="1"/>
          <p:nvPr/>
        </p:nvSpPr>
        <p:spPr>
          <a:xfrm>
            <a:off x="6642459" y="4912264"/>
            <a:ext cx="1927402" cy="369332"/>
          </a:xfrm>
          <a:prstGeom prst="rect">
            <a:avLst/>
          </a:prstGeom>
          <a:noFill/>
          <a:ln>
            <a:noFill/>
          </a:ln>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重心間距離 </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kumimoji="1" lang="en-US" altLang="ja-JP" i="1" baseline="-25000" dirty="0">
              <a:latin typeface="ＭＳ Ｐゴシック" panose="020B0600070205080204" pitchFamily="50" charset="-128"/>
              <a:ea typeface="ＭＳ Ｐゴシック" panose="020B0600070205080204" pitchFamily="50" charset="-128"/>
            </a:endParaRPr>
          </a:p>
        </p:txBody>
      </p:sp>
      <p:grpSp>
        <p:nvGrpSpPr>
          <p:cNvPr id="26" name="グループ化 25">
            <a:extLst>
              <a:ext uri="{FF2B5EF4-FFF2-40B4-BE49-F238E27FC236}">
                <a16:creationId xmlns:a16="http://schemas.microsoft.com/office/drawing/2014/main" id="{CBC5F84C-7D62-467D-B1E8-9D028DBC0562}"/>
              </a:ext>
            </a:extLst>
          </p:cNvPr>
          <p:cNvGrpSpPr/>
          <p:nvPr/>
        </p:nvGrpSpPr>
        <p:grpSpPr>
          <a:xfrm>
            <a:off x="6397243" y="4051010"/>
            <a:ext cx="2635151" cy="576927"/>
            <a:chOff x="778041" y="4641342"/>
            <a:chExt cx="3023598" cy="703191"/>
          </a:xfrm>
        </p:grpSpPr>
        <p:sp>
          <p:nvSpPr>
            <p:cNvPr id="10" name="楕円 9">
              <a:extLst>
                <a:ext uri="{FF2B5EF4-FFF2-40B4-BE49-F238E27FC236}">
                  <a16:creationId xmlns:a16="http://schemas.microsoft.com/office/drawing/2014/main" id="{B7126209-15A4-4C1B-AE01-75E73F2F67E8}"/>
                </a:ext>
              </a:extLst>
            </p:cNvPr>
            <p:cNvSpPr/>
            <p:nvPr/>
          </p:nvSpPr>
          <p:spPr>
            <a:xfrm>
              <a:off x="778041" y="4704983"/>
              <a:ext cx="1018675" cy="57590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4" name="楕円 13">
              <a:extLst>
                <a:ext uri="{FF2B5EF4-FFF2-40B4-BE49-F238E27FC236}">
                  <a16:creationId xmlns:a16="http://schemas.microsoft.com/office/drawing/2014/main" id="{92D4CB89-7270-40CF-A8B6-C2A2910C5220}"/>
                </a:ext>
              </a:extLst>
            </p:cNvPr>
            <p:cNvSpPr/>
            <p:nvPr/>
          </p:nvSpPr>
          <p:spPr>
            <a:xfrm>
              <a:off x="1812037" y="4641342"/>
              <a:ext cx="1989602" cy="70319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1" name="楕円 20">
              <a:extLst>
                <a:ext uri="{FF2B5EF4-FFF2-40B4-BE49-F238E27FC236}">
                  <a16:creationId xmlns:a16="http://schemas.microsoft.com/office/drawing/2014/main" id="{6FC6A50E-A114-46A0-AF05-4D8E73B1CCDD}"/>
                </a:ext>
              </a:extLst>
            </p:cNvPr>
            <p:cNvSpPr/>
            <p:nvPr/>
          </p:nvSpPr>
          <p:spPr>
            <a:xfrm>
              <a:off x="1227220" y="4929542"/>
              <a:ext cx="120317" cy="13163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3" name="楕円 22">
              <a:extLst>
                <a:ext uri="{FF2B5EF4-FFF2-40B4-BE49-F238E27FC236}">
                  <a16:creationId xmlns:a16="http://schemas.microsoft.com/office/drawing/2014/main" id="{EDD0F14D-61ED-4470-872B-51A96C3647B6}"/>
                </a:ext>
              </a:extLst>
            </p:cNvPr>
            <p:cNvSpPr/>
            <p:nvPr/>
          </p:nvSpPr>
          <p:spPr>
            <a:xfrm>
              <a:off x="2755232" y="4929542"/>
              <a:ext cx="120317" cy="13163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grpSp>
      <p:sp>
        <p:nvSpPr>
          <p:cNvPr id="28" name="テキスト ボックス 27">
            <a:extLst>
              <a:ext uri="{FF2B5EF4-FFF2-40B4-BE49-F238E27FC236}">
                <a16:creationId xmlns:a16="http://schemas.microsoft.com/office/drawing/2014/main" id="{660D2EAE-DD9D-4CE6-B3CB-4B0C846555A5}"/>
              </a:ext>
            </a:extLst>
          </p:cNvPr>
          <p:cNvSpPr txBox="1"/>
          <p:nvPr/>
        </p:nvSpPr>
        <p:spPr>
          <a:xfrm>
            <a:off x="5069786" y="4005394"/>
            <a:ext cx="1357882" cy="646331"/>
          </a:xfrm>
          <a:prstGeom prst="rect">
            <a:avLst/>
          </a:prstGeom>
          <a:noFill/>
          <a:ln>
            <a:noFill/>
          </a:ln>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高励起</a:t>
            </a:r>
            <a:endParaRPr kumimoji="1" lang="en-US" altLang="ja-JP" dirty="0">
              <a:latin typeface="ＭＳ Ｐゴシック" panose="020B0600070205080204" pitchFamily="50" charset="-128"/>
              <a:ea typeface="ＭＳ Ｐゴシック" panose="020B0600070205080204" pitchFamily="50" charset="-128"/>
            </a:endParaRPr>
          </a:p>
          <a:p>
            <a:pPr algn="ctr"/>
            <a:r>
              <a:rPr kumimoji="1" lang="ja-JP" altLang="en-US" dirty="0">
                <a:latin typeface="ＭＳ Ｐゴシック" panose="020B0600070205080204" pitchFamily="50" charset="-128"/>
                <a:ea typeface="ＭＳ Ｐゴシック" panose="020B0600070205080204" pitchFamily="50" charset="-128"/>
              </a:rPr>
              <a:t>エネルギー</a:t>
            </a:r>
            <a:endParaRPr kumimoji="1" lang="en-US" altLang="ja-JP" dirty="0">
              <a:latin typeface="ＭＳ Ｐゴシック" panose="020B0600070205080204" pitchFamily="50" charset="-128"/>
              <a:ea typeface="ＭＳ Ｐゴシック" panose="020B0600070205080204" pitchFamily="50" charset="-128"/>
            </a:endParaRPr>
          </a:p>
        </p:txBody>
      </p:sp>
      <p:grpSp>
        <p:nvGrpSpPr>
          <p:cNvPr id="32" name="グループ化 31">
            <a:extLst>
              <a:ext uri="{FF2B5EF4-FFF2-40B4-BE49-F238E27FC236}">
                <a16:creationId xmlns:a16="http://schemas.microsoft.com/office/drawing/2014/main" id="{32CF7D1D-F631-44F7-897A-737EAEEB6CE5}"/>
              </a:ext>
            </a:extLst>
          </p:cNvPr>
          <p:cNvGrpSpPr/>
          <p:nvPr/>
        </p:nvGrpSpPr>
        <p:grpSpPr>
          <a:xfrm>
            <a:off x="6847349" y="4391485"/>
            <a:ext cx="1332000" cy="499176"/>
            <a:chOff x="1287378" y="2251427"/>
            <a:chExt cx="1151017" cy="776351"/>
          </a:xfrm>
        </p:grpSpPr>
        <p:cxnSp>
          <p:nvCxnSpPr>
            <p:cNvPr id="33" name="直線コネクタ 32">
              <a:extLst>
                <a:ext uri="{FF2B5EF4-FFF2-40B4-BE49-F238E27FC236}">
                  <a16:creationId xmlns:a16="http://schemas.microsoft.com/office/drawing/2014/main" id="{041F6B03-51E8-4F5F-9B3C-72CBFB8AADE4}"/>
                </a:ext>
              </a:extLst>
            </p:cNvPr>
            <p:cNvCxnSpPr/>
            <p:nvPr/>
          </p:nvCxnSpPr>
          <p:spPr>
            <a:xfrm>
              <a:off x="1287378" y="2271778"/>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34" name="直線コネクタ 33">
              <a:extLst>
                <a:ext uri="{FF2B5EF4-FFF2-40B4-BE49-F238E27FC236}">
                  <a16:creationId xmlns:a16="http://schemas.microsoft.com/office/drawing/2014/main" id="{8C4A4F2B-33DC-4F01-817A-E0073220655C}"/>
                </a:ext>
              </a:extLst>
            </p:cNvPr>
            <p:cNvCxnSpPr/>
            <p:nvPr/>
          </p:nvCxnSpPr>
          <p:spPr>
            <a:xfrm>
              <a:off x="2438395" y="2251427"/>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35" name="直線コネクタ 34">
              <a:extLst>
                <a:ext uri="{FF2B5EF4-FFF2-40B4-BE49-F238E27FC236}">
                  <a16:creationId xmlns:a16="http://schemas.microsoft.com/office/drawing/2014/main" id="{6B4DDAEC-B204-441A-B002-A141BB586CE7}"/>
                </a:ext>
              </a:extLst>
            </p:cNvPr>
            <p:cNvCxnSpPr>
              <a:cxnSpLocks/>
            </p:cNvCxnSpPr>
            <p:nvPr/>
          </p:nvCxnSpPr>
          <p:spPr>
            <a:xfrm flipH="1">
              <a:off x="1299406" y="2753839"/>
              <a:ext cx="1116000" cy="0"/>
            </a:xfrm>
            <a:prstGeom prst="line">
              <a:avLst/>
            </a:prstGeom>
            <a:ln w="28575">
              <a:headEnd type="triangle"/>
              <a:tailEnd type="triangle"/>
            </a:ln>
          </p:spPr>
          <p:style>
            <a:lnRef idx="3">
              <a:schemeClr val="accent2"/>
            </a:lnRef>
            <a:fillRef idx="0">
              <a:schemeClr val="accent2"/>
            </a:fillRef>
            <a:effectRef idx="2">
              <a:schemeClr val="accent2"/>
            </a:effectRef>
            <a:fontRef idx="minor">
              <a:schemeClr val="tx1"/>
            </a:fontRef>
          </p:style>
        </p:cxnSp>
      </p:grpSp>
      <p:sp>
        <p:nvSpPr>
          <p:cNvPr id="38" name="テキスト ボックス 37">
            <a:extLst>
              <a:ext uri="{FF2B5EF4-FFF2-40B4-BE49-F238E27FC236}">
                <a16:creationId xmlns:a16="http://schemas.microsoft.com/office/drawing/2014/main" id="{F01E8669-8DBE-4383-8628-2BB26B34CC73}"/>
              </a:ext>
            </a:extLst>
          </p:cNvPr>
          <p:cNvSpPr txBox="1"/>
          <p:nvPr/>
        </p:nvSpPr>
        <p:spPr>
          <a:xfrm>
            <a:off x="207898" y="5508999"/>
            <a:ext cx="8637155" cy="1200329"/>
          </a:xfrm>
          <a:prstGeom prst="rect">
            <a:avLst/>
          </a:prstGeom>
          <a:noFill/>
          <a:ln>
            <a:noFill/>
          </a:ln>
        </p:spPr>
        <p:txBody>
          <a:bodyPr wrap="square" rtlCol="0">
            <a:spAutoFit/>
          </a:bodyPr>
          <a:lstStyle/>
          <a:p>
            <a:pPr marL="342900" indent="-342900">
              <a:buFont typeface="Arial" panose="020B0604020202020204" pitchFamily="34" charset="0"/>
              <a:buChar char="•"/>
            </a:pPr>
            <a:r>
              <a:rPr kumimoji="1" lang="ja-JP" altLang="en-US" dirty="0">
                <a:latin typeface="ＭＳ Ｐゴシック" panose="020B0600070205080204" pitchFamily="50" charset="-128"/>
                <a:ea typeface="ＭＳ Ｐゴシック" panose="020B0600070205080204" pitchFamily="50" charset="-128"/>
              </a:rPr>
              <a:t>低励起エネルギーでは、鋸歯構造のグラフとなっている。</a:t>
            </a:r>
            <a:endParaRPr kumimoji="1" lang="en-US" altLang="ja-JP"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dirty="0">
                <a:latin typeface="ＭＳ Ｐゴシック" panose="020B0600070205080204" pitchFamily="50" charset="-128"/>
                <a:ea typeface="ＭＳ Ｐゴシック" panose="020B0600070205080204" pitchFamily="50" charset="-128"/>
              </a:rPr>
              <a:t>すなわち、丸く重い分裂片と変形した軽い分裂片に分裂する。</a:t>
            </a:r>
            <a:endParaRPr kumimoji="1" lang="en-US" altLang="ja-JP"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dirty="0">
                <a:latin typeface="ＭＳ Ｐゴシック" panose="020B0600070205080204" pitchFamily="50" charset="-128"/>
                <a:ea typeface="ＭＳ Ｐゴシック" panose="020B0600070205080204" pitchFamily="50" charset="-128"/>
              </a:rPr>
              <a:t>励起エネルギー増加と共に、重い核分裂片の変形度が大きくなる。</a:t>
            </a:r>
            <a:endParaRPr kumimoji="1" lang="en-US" altLang="ja-JP"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dirty="0">
                <a:latin typeface="ＭＳ Ｐゴシック" panose="020B0600070205080204" pitchFamily="50" charset="-128"/>
                <a:ea typeface="ＭＳ Ｐゴシック" panose="020B0600070205080204" pitchFamily="50" charset="-128"/>
              </a:rPr>
              <a:t>分裂片の重心間距離</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r>
              <a:rPr kumimoji="1" lang="ja-JP" altLang="en-US" dirty="0">
                <a:latin typeface="ＭＳ Ｐゴシック" panose="020B0600070205080204" pitchFamily="50" charset="-128"/>
                <a:ea typeface="ＭＳ Ｐゴシック" panose="020B0600070205080204" pitchFamily="50" charset="-128"/>
              </a:rPr>
              <a:t>が増加し、クーロンエネルギーが減少し、</a:t>
            </a:r>
            <a:r>
              <a:rPr kumimoji="1" lang="en-US" altLang="ja-JP" dirty="0">
                <a:latin typeface="ＭＳ Ｐゴシック" panose="020B0600070205080204" pitchFamily="50" charset="-128"/>
                <a:ea typeface="ＭＳ Ｐゴシック" panose="020B0600070205080204" pitchFamily="50" charset="-128"/>
              </a:rPr>
              <a:t>TKE</a:t>
            </a:r>
            <a:r>
              <a:rPr kumimoji="1" lang="ja-JP" altLang="en-US" dirty="0">
                <a:latin typeface="ＭＳ Ｐゴシック" panose="020B0600070205080204" pitchFamily="50" charset="-128"/>
                <a:ea typeface="ＭＳ Ｐゴシック" panose="020B0600070205080204" pitchFamily="50" charset="-128"/>
              </a:rPr>
              <a:t>が減少する。</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41" name="矢印: 下 40">
            <a:extLst>
              <a:ext uri="{FF2B5EF4-FFF2-40B4-BE49-F238E27FC236}">
                <a16:creationId xmlns:a16="http://schemas.microsoft.com/office/drawing/2014/main" id="{DEF874B0-7681-49C9-B3B7-71AA6280FF71}"/>
              </a:ext>
            </a:extLst>
          </p:cNvPr>
          <p:cNvSpPr/>
          <p:nvPr/>
        </p:nvSpPr>
        <p:spPr>
          <a:xfrm rot="10800000">
            <a:off x="3108710" y="3532585"/>
            <a:ext cx="324000" cy="945617"/>
          </a:xfrm>
          <a:prstGeom prst="downArrow">
            <a:avLst>
              <a:gd name="adj1" fmla="val 50000"/>
              <a:gd name="adj2" fmla="val 133169"/>
            </a:avLst>
          </a:prstGeom>
          <a:solidFill>
            <a:srgbClr val="7030A0">
              <a:alpha val="20000"/>
            </a:srgbClr>
          </a:solidFill>
          <a:ln w="63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grpSp>
        <p:nvGrpSpPr>
          <p:cNvPr id="25" name="グループ化 24">
            <a:extLst>
              <a:ext uri="{FF2B5EF4-FFF2-40B4-BE49-F238E27FC236}">
                <a16:creationId xmlns:a16="http://schemas.microsoft.com/office/drawing/2014/main" id="{70C80E63-FF6D-4D76-A8AE-EDAE2221D947}"/>
              </a:ext>
            </a:extLst>
          </p:cNvPr>
          <p:cNvGrpSpPr/>
          <p:nvPr/>
        </p:nvGrpSpPr>
        <p:grpSpPr>
          <a:xfrm>
            <a:off x="6397243" y="2901114"/>
            <a:ext cx="1988029" cy="890548"/>
            <a:chOff x="778041" y="1983650"/>
            <a:chExt cx="2230279" cy="1130165"/>
          </a:xfrm>
        </p:grpSpPr>
        <p:sp>
          <p:nvSpPr>
            <p:cNvPr id="8" name="楕円 7">
              <a:extLst>
                <a:ext uri="{FF2B5EF4-FFF2-40B4-BE49-F238E27FC236}">
                  <a16:creationId xmlns:a16="http://schemas.microsoft.com/office/drawing/2014/main" id="{37B90900-7DE1-4C48-9522-B66F6D37D08B}"/>
                </a:ext>
              </a:extLst>
            </p:cNvPr>
            <p:cNvSpPr/>
            <p:nvPr/>
          </p:nvSpPr>
          <p:spPr>
            <a:xfrm>
              <a:off x="778041" y="2260779"/>
              <a:ext cx="1018675" cy="575908"/>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2" name="楕円 11">
              <a:extLst>
                <a:ext uri="{FF2B5EF4-FFF2-40B4-BE49-F238E27FC236}">
                  <a16:creationId xmlns:a16="http://schemas.microsoft.com/office/drawing/2014/main" id="{285B187F-C90B-4303-B1B2-41991A7434BC}"/>
                </a:ext>
              </a:extLst>
            </p:cNvPr>
            <p:cNvSpPr/>
            <p:nvPr/>
          </p:nvSpPr>
          <p:spPr>
            <a:xfrm>
              <a:off x="1796717" y="1983650"/>
              <a:ext cx="1211603" cy="1130165"/>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7" name="楕円 16">
              <a:extLst>
                <a:ext uri="{FF2B5EF4-FFF2-40B4-BE49-F238E27FC236}">
                  <a16:creationId xmlns:a16="http://schemas.microsoft.com/office/drawing/2014/main" id="{7CAF66E8-6B23-4D50-8C0A-1358998AD28D}"/>
                </a:ext>
              </a:extLst>
            </p:cNvPr>
            <p:cNvSpPr/>
            <p:nvPr/>
          </p:nvSpPr>
          <p:spPr>
            <a:xfrm>
              <a:off x="1227220" y="2499528"/>
              <a:ext cx="120316" cy="13705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9" name="楕円 18">
              <a:extLst>
                <a:ext uri="{FF2B5EF4-FFF2-40B4-BE49-F238E27FC236}">
                  <a16:creationId xmlns:a16="http://schemas.microsoft.com/office/drawing/2014/main" id="{306840E7-B060-4A4A-9EB4-E2A3ADAAC7FB}"/>
                </a:ext>
              </a:extLst>
            </p:cNvPr>
            <p:cNvSpPr/>
            <p:nvPr/>
          </p:nvSpPr>
          <p:spPr>
            <a:xfrm>
              <a:off x="2346200" y="2464091"/>
              <a:ext cx="120316" cy="13705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grpSp>
      <p:grpSp>
        <p:nvGrpSpPr>
          <p:cNvPr id="31" name="グループ化 30">
            <a:extLst>
              <a:ext uri="{FF2B5EF4-FFF2-40B4-BE49-F238E27FC236}">
                <a16:creationId xmlns:a16="http://schemas.microsoft.com/office/drawing/2014/main" id="{D0B2A697-9F19-4962-8D09-0C52CE1CFF2D}"/>
              </a:ext>
            </a:extLst>
          </p:cNvPr>
          <p:cNvGrpSpPr/>
          <p:nvPr/>
        </p:nvGrpSpPr>
        <p:grpSpPr>
          <a:xfrm>
            <a:off x="6851048" y="3379600"/>
            <a:ext cx="990000" cy="460720"/>
            <a:chOff x="1287378" y="2251427"/>
            <a:chExt cx="1151017" cy="776351"/>
          </a:xfrm>
        </p:grpSpPr>
        <p:cxnSp>
          <p:nvCxnSpPr>
            <p:cNvPr id="16" name="直線コネクタ 15">
              <a:extLst>
                <a:ext uri="{FF2B5EF4-FFF2-40B4-BE49-F238E27FC236}">
                  <a16:creationId xmlns:a16="http://schemas.microsoft.com/office/drawing/2014/main" id="{3C71609F-589F-4508-8182-EB5BBCBC79F4}"/>
                </a:ext>
              </a:extLst>
            </p:cNvPr>
            <p:cNvCxnSpPr/>
            <p:nvPr/>
          </p:nvCxnSpPr>
          <p:spPr>
            <a:xfrm>
              <a:off x="1287378" y="2271778"/>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24" name="直線コネクタ 23">
              <a:extLst>
                <a:ext uri="{FF2B5EF4-FFF2-40B4-BE49-F238E27FC236}">
                  <a16:creationId xmlns:a16="http://schemas.microsoft.com/office/drawing/2014/main" id="{01B11D3F-4A22-4F28-92BA-117BF926B501}"/>
                </a:ext>
              </a:extLst>
            </p:cNvPr>
            <p:cNvCxnSpPr/>
            <p:nvPr/>
          </p:nvCxnSpPr>
          <p:spPr>
            <a:xfrm>
              <a:off x="2438395" y="2251427"/>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29" name="直線コネクタ 28">
              <a:extLst>
                <a:ext uri="{FF2B5EF4-FFF2-40B4-BE49-F238E27FC236}">
                  <a16:creationId xmlns:a16="http://schemas.microsoft.com/office/drawing/2014/main" id="{5EE024AA-1548-453E-B4C1-9E65F8870352}"/>
                </a:ext>
              </a:extLst>
            </p:cNvPr>
            <p:cNvCxnSpPr>
              <a:cxnSpLocks/>
            </p:cNvCxnSpPr>
            <p:nvPr/>
          </p:nvCxnSpPr>
          <p:spPr>
            <a:xfrm flipH="1">
              <a:off x="1299406" y="2713277"/>
              <a:ext cx="1116001" cy="0"/>
            </a:xfrm>
            <a:prstGeom prst="line">
              <a:avLst/>
            </a:prstGeom>
            <a:ln w="28575">
              <a:headEnd type="triangle"/>
              <a:tailEnd type="triangle"/>
            </a:ln>
          </p:spPr>
          <p:style>
            <a:lnRef idx="3">
              <a:schemeClr val="accent2"/>
            </a:lnRef>
            <a:fillRef idx="0">
              <a:schemeClr val="accent2"/>
            </a:fillRef>
            <a:effectRef idx="2">
              <a:schemeClr val="accent2"/>
            </a:effectRef>
            <a:fontRef idx="minor">
              <a:schemeClr val="tx1"/>
            </a:fontRef>
          </p:style>
        </p:cxnSp>
      </p:grpSp>
      <p:pic>
        <p:nvPicPr>
          <p:cNvPr id="30" name="図 29">
            <a:extLst>
              <a:ext uri="{FF2B5EF4-FFF2-40B4-BE49-F238E27FC236}">
                <a16:creationId xmlns:a16="http://schemas.microsoft.com/office/drawing/2014/main" id="{A88FBB99-4B92-4E84-ABFE-18B114305B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7272473" y="1484318"/>
            <a:ext cx="1041404" cy="1127366"/>
          </a:xfrm>
          <a:prstGeom prst="rect">
            <a:avLst/>
          </a:prstGeom>
          <a:noFill/>
          <a:ln w="38100">
            <a:noFill/>
          </a:ln>
        </p:spPr>
      </p:pic>
      <p:sp>
        <p:nvSpPr>
          <p:cNvPr id="36" name="テキスト ボックス 35">
            <a:extLst>
              <a:ext uri="{FF2B5EF4-FFF2-40B4-BE49-F238E27FC236}">
                <a16:creationId xmlns:a16="http://schemas.microsoft.com/office/drawing/2014/main" id="{B7DC12C3-2C08-4ACB-B154-D84A65B8C119}"/>
              </a:ext>
            </a:extLst>
          </p:cNvPr>
          <p:cNvSpPr txBox="1"/>
          <p:nvPr/>
        </p:nvSpPr>
        <p:spPr>
          <a:xfrm>
            <a:off x="5162921" y="1051098"/>
            <a:ext cx="3908265" cy="646331"/>
          </a:xfrm>
          <a:prstGeom prst="rect">
            <a:avLst/>
          </a:prstGeom>
          <a:noFill/>
        </p:spPr>
        <p:txBody>
          <a:bodyPr wrap="square" rtlCol="0">
            <a:spAutoFit/>
          </a:bodyPr>
          <a:lstStyle/>
          <a:p>
            <a:r>
              <a:rPr lang="ja-JP" altLang="en-US" dirty="0">
                <a:latin typeface="ＭＳ Ｐゴシック" panose="020B0600070205080204" pitchFamily="50" charset="-128"/>
                <a:ea typeface="ＭＳ Ｐゴシック" panose="020B0600070205080204" pitchFamily="50" charset="-128"/>
              </a:rPr>
              <a:t>分裂片の変形度を考えるため、四重極モーメント</a:t>
            </a:r>
            <a:r>
              <a:rPr lang="en-US" altLang="ja-JP" i="1" dirty="0">
                <a:latin typeface="ＭＳ Ｐゴシック" panose="020B0600070205080204" pitchFamily="50" charset="-128"/>
                <a:ea typeface="ＭＳ Ｐゴシック" panose="020B0600070205080204" pitchFamily="50" charset="-128"/>
              </a:rPr>
              <a:t>Q</a:t>
            </a:r>
            <a:r>
              <a:rPr lang="en-US" altLang="ja-JP" i="1" baseline="-25000" dirty="0">
                <a:latin typeface="ＭＳ Ｐゴシック" panose="020B0600070205080204" pitchFamily="50" charset="-128"/>
                <a:ea typeface="ＭＳ Ｐゴシック" panose="020B0600070205080204" pitchFamily="50" charset="-128"/>
              </a:rPr>
              <a:t>20</a:t>
            </a:r>
            <a:r>
              <a:rPr lang="ja-JP" altLang="en-US" dirty="0">
                <a:latin typeface="ＭＳ Ｐゴシック" panose="020B0600070205080204" pitchFamily="50" charset="-128"/>
                <a:ea typeface="ＭＳ Ｐゴシック" panose="020B0600070205080204" pitchFamily="50" charset="-128"/>
              </a:rPr>
              <a:t>を求めた。</a:t>
            </a:r>
            <a:endParaRPr lang="en-US" altLang="ja-JP" dirty="0">
              <a:latin typeface="ＭＳ Ｐゴシック" panose="020B0600070205080204" pitchFamily="50" charset="-128"/>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470C49B7-8188-46CF-A9BC-AD98048794FF}"/>
              </a:ext>
            </a:extLst>
          </p:cNvPr>
          <p:cNvSpPr txBox="1"/>
          <p:nvPr/>
        </p:nvSpPr>
        <p:spPr>
          <a:xfrm>
            <a:off x="6023564" y="1894113"/>
            <a:ext cx="1082348" cy="307777"/>
          </a:xfrm>
          <a:prstGeom prst="rect">
            <a:avLst/>
          </a:prstGeom>
          <a:noFill/>
        </p:spPr>
        <p:txBody>
          <a:bodyPr wrap="none" rtlCol="0">
            <a:spAutoFit/>
          </a:bodyPr>
          <a:lstStyle/>
          <a:p>
            <a:r>
              <a:rPr lang="ja-JP" altLang="en-US" sz="1400" dirty="0">
                <a:latin typeface="ＭＳ Ｐゴシック" panose="020B0600070205080204" pitchFamily="50" charset="-128"/>
                <a:ea typeface="ＭＳ Ｐゴシック" panose="020B0600070205080204" pitchFamily="50" charset="-128"/>
              </a:rPr>
              <a:t>四重極変形</a:t>
            </a:r>
            <a:endParaRPr kumimoji="1" lang="ja-JP" altLang="en-US" sz="1400" dirty="0">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13DCC296-9B1E-440B-AA04-B5DB347BC72C}"/>
                  </a:ext>
                </a:extLst>
              </p:cNvPr>
              <p:cNvSpPr txBox="1"/>
              <p:nvPr/>
            </p:nvSpPr>
            <p:spPr>
              <a:xfrm>
                <a:off x="5389053" y="2286944"/>
                <a:ext cx="3456000" cy="66608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altLang="ja-JP" sz="1200" i="1" smtClean="0">
                              <a:latin typeface="Cambria Math" panose="02040503050406030204" pitchFamily="18" charset="0"/>
                              <a:ea typeface="ＭＳ Ｐゴシック" panose="020B0600070205080204" pitchFamily="50" charset="-128"/>
                            </a:rPr>
                          </m:ctrlPr>
                        </m:sSubSupPr>
                        <m:e>
                          <m:r>
                            <a:rPr lang="en-US" altLang="ja-JP" sz="1200" b="0" i="1" smtClean="0">
                              <a:latin typeface="Cambria Math" panose="02040503050406030204" pitchFamily="18" charset="0"/>
                              <a:ea typeface="ＭＳ Ｐゴシック" panose="020B0600070205080204" pitchFamily="50" charset="-128"/>
                            </a:rPr>
                            <m:t>𝑄</m:t>
                          </m:r>
                        </m:e>
                        <m:sub>
                          <m:r>
                            <a:rPr lang="en-US" altLang="ja-JP" sz="1200" b="0" i="1" smtClean="0">
                              <a:latin typeface="Cambria Math" panose="02040503050406030204" pitchFamily="18" charset="0"/>
                              <a:ea typeface="ＭＳ Ｐゴシック" panose="020B0600070205080204" pitchFamily="50" charset="-128"/>
                            </a:rPr>
                            <m:t>20</m:t>
                          </m:r>
                        </m:sub>
                        <m:sup>
                          <m:r>
                            <a:rPr lang="en-US" altLang="ja-JP" sz="1200" b="0" i="1" smtClean="0">
                              <a:latin typeface="Cambria Math" panose="02040503050406030204" pitchFamily="18" charset="0"/>
                              <a:ea typeface="ＭＳ Ｐゴシック" panose="020B0600070205080204" pitchFamily="50" charset="-128"/>
                            </a:rPr>
                            <m:t>𝐿</m:t>
                          </m:r>
                          <m:r>
                            <a:rPr lang="en-US" altLang="ja-JP" sz="1200" b="0" i="1" smtClean="0">
                              <a:latin typeface="Cambria Math" panose="02040503050406030204" pitchFamily="18" charset="0"/>
                              <a:ea typeface="ＭＳ Ｐゴシック" panose="020B0600070205080204" pitchFamily="50" charset="-128"/>
                            </a:rPr>
                            <m:t>,</m:t>
                          </m:r>
                          <m:r>
                            <a:rPr lang="en-US" altLang="ja-JP" sz="1200" b="0" i="1" smtClean="0">
                              <a:latin typeface="Cambria Math" panose="02040503050406030204" pitchFamily="18" charset="0"/>
                              <a:ea typeface="ＭＳ Ｐゴシック" panose="020B0600070205080204" pitchFamily="50" charset="-128"/>
                            </a:rPr>
                            <m:t>𝐻</m:t>
                          </m:r>
                        </m:sup>
                      </m:sSubSup>
                      <m:r>
                        <a:rPr lang="en-US" altLang="ja-JP" sz="1200" b="0" i="1" smtClean="0">
                          <a:latin typeface="Cambria Math" panose="02040503050406030204" pitchFamily="18" charset="0"/>
                          <a:ea typeface="ＭＳ Ｐゴシック" panose="020B0600070205080204" pitchFamily="50" charset="-128"/>
                        </a:rPr>
                        <m:t>=</m:t>
                      </m:r>
                      <m:rad>
                        <m:radPr>
                          <m:degHide m:val="on"/>
                          <m:ctrlPr>
                            <a:rPr lang="en-US" altLang="ja-JP" sz="1200" b="0" i="1" smtClean="0">
                              <a:latin typeface="Cambria Math" panose="02040503050406030204" pitchFamily="18" charset="0"/>
                              <a:ea typeface="ＭＳ Ｐゴシック" panose="020B0600070205080204" pitchFamily="50" charset="-128"/>
                            </a:rPr>
                          </m:ctrlPr>
                        </m:radPr>
                        <m:deg/>
                        <m:e>
                          <m:f>
                            <m:fPr>
                              <m:ctrlPr>
                                <a:rPr lang="en-US" altLang="ja-JP" sz="1200" b="0" i="1" smtClean="0">
                                  <a:latin typeface="Cambria Math" panose="02040503050406030204" pitchFamily="18" charset="0"/>
                                  <a:ea typeface="ＭＳ Ｐゴシック" panose="020B0600070205080204" pitchFamily="50" charset="-128"/>
                                </a:rPr>
                              </m:ctrlPr>
                            </m:fPr>
                            <m:num>
                              <m:r>
                                <a:rPr lang="en-US" altLang="ja-JP" sz="1200" b="0" i="1" smtClean="0">
                                  <a:latin typeface="Cambria Math" panose="02040503050406030204" pitchFamily="18" charset="0"/>
                                  <a:ea typeface="ＭＳ Ｐゴシック" panose="020B0600070205080204" pitchFamily="50" charset="-128"/>
                                </a:rPr>
                                <m:t>5</m:t>
                              </m:r>
                            </m:num>
                            <m:den>
                              <m:r>
                                <a:rPr lang="en-US" altLang="ja-JP" sz="1200" b="0" i="1" smtClean="0">
                                  <a:latin typeface="Cambria Math" panose="02040503050406030204" pitchFamily="18" charset="0"/>
                                  <a:ea typeface="ＭＳ Ｐゴシック" panose="020B0600070205080204" pitchFamily="50" charset="-128"/>
                                </a:rPr>
                                <m:t>16</m:t>
                              </m:r>
                              <m:r>
                                <a:rPr lang="ja-JP" altLang="en-US" sz="1200" b="0" i="1" smtClean="0">
                                  <a:latin typeface="Cambria Math" panose="02040503050406030204" pitchFamily="18" charset="0"/>
                                  <a:ea typeface="ＭＳ Ｐゴシック" panose="020B0600070205080204" pitchFamily="50" charset="-128"/>
                                </a:rPr>
                                <m:t>𝜋</m:t>
                              </m:r>
                            </m:den>
                          </m:f>
                        </m:e>
                      </m:rad>
                      <m:nary>
                        <m:naryPr>
                          <m:limLoc m:val="undOvr"/>
                          <m:subHide m:val="on"/>
                          <m:supHide m:val="on"/>
                          <m:ctrlPr>
                            <a:rPr lang="en-US" altLang="ja-JP" sz="1200" b="0" i="1" smtClean="0">
                              <a:latin typeface="Cambria Math" panose="02040503050406030204" pitchFamily="18" charset="0"/>
                              <a:ea typeface="ＭＳ Ｐゴシック" panose="020B0600070205080204" pitchFamily="50" charset="-128"/>
                            </a:rPr>
                          </m:ctrlPr>
                        </m:naryPr>
                        <m:sub/>
                        <m:sup/>
                        <m:e>
                          <m:sSup>
                            <m:sSupPr>
                              <m:ctrlPr>
                                <a:rPr lang="en-US" altLang="ja-JP" sz="1200" b="0" i="1" smtClean="0">
                                  <a:latin typeface="Cambria Math" panose="02040503050406030204" pitchFamily="18" charset="0"/>
                                  <a:ea typeface="ＭＳ Ｐゴシック" panose="020B0600070205080204" pitchFamily="50" charset="-128"/>
                                </a:rPr>
                              </m:ctrlPr>
                            </m:sSupPr>
                            <m:e>
                              <m:r>
                                <a:rPr lang="ja-JP" altLang="en-US" sz="1200" b="0" i="1" smtClean="0">
                                  <a:latin typeface="Cambria Math" panose="02040503050406030204" pitchFamily="18" charset="0"/>
                                  <a:ea typeface="ＭＳ Ｐゴシック" panose="020B0600070205080204" pitchFamily="50" charset="-128"/>
                                </a:rPr>
                                <m:t>𝜌</m:t>
                              </m:r>
                            </m:e>
                            <m:sup>
                              <m:r>
                                <a:rPr lang="en-US" altLang="ja-JP" sz="1200" b="0" i="1" smtClean="0">
                                  <a:latin typeface="Cambria Math" panose="02040503050406030204" pitchFamily="18" charset="0"/>
                                  <a:ea typeface="ＭＳ Ｐゴシック" panose="020B0600070205080204" pitchFamily="50" charset="-128"/>
                                </a:rPr>
                                <m:t>𝐿</m:t>
                              </m:r>
                              <m:r>
                                <a:rPr lang="en-US" altLang="ja-JP" sz="1200" b="0" i="1" smtClean="0">
                                  <a:latin typeface="Cambria Math" panose="02040503050406030204" pitchFamily="18" charset="0"/>
                                  <a:ea typeface="ＭＳ Ｐゴシック" panose="020B0600070205080204" pitchFamily="50" charset="-128"/>
                                </a:rPr>
                                <m:t>,</m:t>
                              </m:r>
                              <m:r>
                                <a:rPr lang="en-US" altLang="ja-JP" sz="1200" b="0" i="1" smtClean="0">
                                  <a:latin typeface="Cambria Math" panose="02040503050406030204" pitchFamily="18" charset="0"/>
                                  <a:ea typeface="ＭＳ Ｐゴシック" panose="020B0600070205080204" pitchFamily="50" charset="-128"/>
                                </a:rPr>
                                <m:t>𝐻</m:t>
                              </m:r>
                            </m:sup>
                          </m:sSup>
                          <m:r>
                            <a:rPr lang="en-US" altLang="ja-JP" sz="1200" b="0" i="1" smtClean="0">
                              <a:latin typeface="Cambria Math" panose="02040503050406030204" pitchFamily="18" charset="0"/>
                              <a:ea typeface="ＭＳ Ｐゴシック" panose="020B0600070205080204" pitchFamily="50" charset="-128"/>
                            </a:rPr>
                            <m:t>(</m:t>
                          </m:r>
                          <m:r>
                            <a:rPr lang="en-US" altLang="ja-JP" sz="1200" b="1" i="0" smtClean="0">
                              <a:latin typeface="Cambria Math" panose="02040503050406030204" pitchFamily="18" charset="0"/>
                              <a:ea typeface="ＭＳ Ｐゴシック" panose="020B0600070205080204" pitchFamily="50" charset="-128"/>
                            </a:rPr>
                            <m:t>𝐫</m:t>
                          </m:r>
                          <m:r>
                            <a:rPr lang="en-US" altLang="ja-JP" sz="1200" b="0" i="1" smtClean="0">
                              <a:latin typeface="Cambria Math" panose="02040503050406030204" pitchFamily="18" charset="0"/>
                              <a:ea typeface="ＭＳ Ｐゴシック" panose="020B0600070205080204" pitchFamily="50" charset="-128"/>
                            </a:rPr>
                            <m:t>)(2</m:t>
                          </m:r>
                          <m:sSup>
                            <m:sSupPr>
                              <m:ctrlPr>
                                <a:rPr lang="en-US" altLang="ja-JP" sz="1200" b="0" i="1" smtClean="0">
                                  <a:latin typeface="Cambria Math" panose="02040503050406030204" pitchFamily="18" charset="0"/>
                                  <a:ea typeface="ＭＳ Ｐゴシック" panose="020B0600070205080204" pitchFamily="50" charset="-128"/>
                                </a:rPr>
                              </m:ctrlPr>
                            </m:sSupPr>
                            <m:e>
                              <m:r>
                                <a:rPr lang="en-US" altLang="ja-JP" sz="1200" b="0" i="1" smtClean="0">
                                  <a:latin typeface="Cambria Math" panose="02040503050406030204" pitchFamily="18" charset="0"/>
                                  <a:ea typeface="ＭＳ Ｐゴシック" panose="020B0600070205080204" pitchFamily="50" charset="-128"/>
                                </a:rPr>
                                <m:t>𝑧</m:t>
                              </m:r>
                            </m:e>
                            <m:sup>
                              <m:r>
                                <a:rPr lang="en-US" altLang="ja-JP" sz="1200" b="0" i="1" smtClean="0">
                                  <a:latin typeface="Cambria Math" panose="02040503050406030204" pitchFamily="18" charset="0"/>
                                  <a:ea typeface="ＭＳ Ｐゴシック" panose="020B0600070205080204" pitchFamily="50" charset="-128"/>
                                </a:rPr>
                                <m:t>2</m:t>
                              </m:r>
                            </m:sup>
                          </m:sSup>
                          <m:r>
                            <a:rPr lang="en-US" altLang="ja-JP" sz="1200" b="0" i="1" smtClean="0">
                              <a:latin typeface="Cambria Math" panose="02040503050406030204" pitchFamily="18" charset="0"/>
                              <a:ea typeface="ＭＳ Ｐゴシック" panose="020B0600070205080204" pitchFamily="50" charset="-128"/>
                            </a:rPr>
                            <m:t>−</m:t>
                          </m:r>
                          <m:sSup>
                            <m:sSupPr>
                              <m:ctrlPr>
                                <a:rPr lang="en-US" altLang="ja-JP" sz="1200" b="0" i="1" smtClean="0">
                                  <a:latin typeface="Cambria Math" panose="02040503050406030204" pitchFamily="18" charset="0"/>
                                  <a:ea typeface="ＭＳ Ｐゴシック" panose="020B0600070205080204" pitchFamily="50" charset="-128"/>
                                </a:rPr>
                              </m:ctrlPr>
                            </m:sSupPr>
                            <m:e>
                              <m:r>
                                <a:rPr lang="en-US" altLang="ja-JP" sz="1200" b="0" i="1" smtClean="0">
                                  <a:latin typeface="Cambria Math" panose="02040503050406030204" pitchFamily="18" charset="0"/>
                                  <a:ea typeface="ＭＳ Ｐゴシック" panose="020B0600070205080204" pitchFamily="50" charset="-128"/>
                                </a:rPr>
                                <m:t>𝑥</m:t>
                              </m:r>
                            </m:e>
                            <m:sup>
                              <m:r>
                                <a:rPr lang="en-US" altLang="ja-JP" sz="1200" b="0" i="1" smtClean="0">
                                  <a:latin typeface="Cambria Math" panose="02040503050406030204" pitchFamily="18" charset="0"/>
                                  <a:ea typeface="ＭＳ Ｐゴシック" panose="020B0600070205080204" pitchFamily="50" charset="-128"/>
                                </a:rPr>
                                <m:t>2</m:t>
                              </m:r>
                            </m:sup>
                          </m:sSup>
                          <m:r>
                            <a:rPr lang="en-US" altLang="ja-JP" sz="1200" b="0" i="1" smtClean="0">
                              <a:latin typeface="Cambria Math" panose="02040503050406030204" pitchFamily="18" charset="0"/>
                              <a:ea typeface="ＭＳ Ｐゴシック" panose="020B0600070205080204" pitchFamily="50" charset="-128"/>
                            </a:rPr>
                            <m:t>−</m:t>
                          </m:r>
                          <m:sSup>
                            <m:sSupPr>
                              <m:ctrlPr>
                                <a:rPr lang="en-US" altLang="ja-JP" sz="1200" b="0" i="1" smtClean="0">
                                  <a:latin typeface="Cambria Math" panose="02040503050406030204" pitchFamily="18" charset="0"/>
                                  <a:ea typeface="ＭＳ Ｐゴシック" panose="020B0600070205080204" pitchFamily="50" charset="-128"/>
                                </a:rPr>
                              </m:ctrlPr>
                            </m:sSupPr>
                            <m:e>
                              <m:r>
                                <a:rPr lang="en-US" altLang="ja-JP" sz="1200" b="0" i="1" smtClean="0">
                                  <a:latin typeface="Cambria Math" panose="02040503050406030204" pitchFamily="18" charset="0"/>
                                  <a:ea typeface="ＭＳ Ｐゴシック" panose="020B0600070205080204" pitchFamily="50" charset="-128"/>
                                </a:rPr>
                                <m:t>𝑦</m:t>
                              </m:r>
                            </m:e>
                            <m:sup>
                              <m:r>
                                <a:rPr lang="en-US" altLang="ja-JP" sz="1200" b="0" i="1" smtClean="0">
                                  <a:latin typeface="Cambria Math" panose="02040503050406030204" pitchFamily="18" charset="0"/>
                                  <a:ea typeface="ＭＳ Ｐゴシック" panose="020B0600070205080204" pitchFamily="50" charset="-128"/>
                                </a:rPr>
                                <m:t>2</m:t>
                              </m:r>
                            </m:sup>
                          </m:sSup>
                          <m:r>
                            <a:rPr lang="en-US" altLang="ja-JP" sz="1200" b="0" i="1" smtClean="0">
                              <a:latin typeface="Cambria Math" panose="02040503050406030204" pitchFamily="18" charset="0"/>
                              <a:ea typeface="ＭＳ Ｐゴシック" panose="020B0600070205080204" pitchFamily="50" charset="-128"/>
                            </a:rPr>
                            <m:t>)</m:t>
                          </m:r>
                          <m:sSup>
                            <m:sSupPr>
                              <m:ctrlPr>
                                <a:rPr lang="en-US" altLang="ja-JP" sz="1200" b="0" i="1" smtClean="0">
                                  <a:latin typeface="Cambria Math" panose="02040503050406030204" pitchFamily="18" charset="0"/>
                                  <a:ea typeface="ＭＳ Ｐゴシック" panose="020B0600070205080204" pitchFamily="50" charset="-128"/>
                                </a:rPr>
                              </m:ctrlPr>
                            </m:sSupPr>
                            <m:e>
                              <m:r>
                                <a:rPr lang="en-US" altLang="ja-JP" sz="1200" b="0" i="1" smtClean="0">
                                  <a:latin typeface="Cambria Math" panose="02040503050406030204" pitchFamily="18" charset="0"/>
                                  <a:ea typeface="ＭＳ Ｐゴシック" panose="020B0600070205080204" pitchFamily="50" charset="-128"/>
                                </a:rPr>
                                <m:t>𝑑</m:t>
                              </m:r>
                            </m:e>
                            <m:sup>
                              <m:r>
                                <a:rPr lang="en-US" altLang="ja-JP" sz="1200" b="0" i="1" smtClean="0">
                                  <a:latin typeface="Cambria Math" panose="02040503050406030204" pitchFamily="18" charset="0"/>
                                  <a:ea typeface="ＭＳ Ｐゴシック" panose="020B0600070205080204" pitchFamily="50" charset="-128"/>
                                </a:rPr>
                                <m:t>3</m:t>
                              </m:r>
                            </m:sup>
                          </m:sSup>
                          <m:r>
                            <a:rPr lang="en-US" altLang="ja-JP" sz="1200" b="0" i="1" smtClean="0">
                              <a:latin typeface="Cambria Math" panose="02040503050406030204" pitchFamily="18" charset="0"/>
                              <a:ea typeface="ＭＳ Ｐゴシック" panose="020B0600070205080204" pitchFamily="50" charset="-128"/>
                            </a:rPr>
                            <m:t>𝑟</m:t>
                          </m:r>
                        </m:e>
                      </m:nary>
                    </m:oMath>
                  </m:oMathPara>
                </a14:m>
                <a:endParaRPr lang="en-US" altLang="ja-JP" sz="1200" dirty="0">
                  <a:latin typeface="ＭＳ Ｐゴシック" panose="020B0600070205080204" pitchFamily="50" charset="-128"/>
                  <a:ea typeface="ＭＳ Ｐゴシック" panose="020B0600070205080204" pitchFamily="50" charset="-128"/>
                </a:endParaRPr>
              </a:p>
            </p:txBody>
          </p:sp>
        </mc:Choice>
        <mc:Fallback xmlns="">
          <p:sp>
            <p:nvSpPr>
              <p:cNvPr id="39" name="テキスト ボックス 38">
                <a:extLst>
                  <a:ext uri="{FF2B5EF4-FFF2-40B4-BE49-F238E27FC236}">
                    <a16:creationId xmlns:a16="http://schemas.microsoft.com/office/drawing/2014/main" id="{13DCC296-9B1E-440B-AA04-B5DB347BC72C}"/>
                  </a:ext>
                </a:extLst>
              </p:cNvPr>
              <p:cNvSpPr txBox="1">
                <a:spLocks noRot="1" noChangeAspect="1" noMove="1" noResize="1" noEditPoints="1" noAdjustHandles="1" noChangeArrowheads="1" noChangeShapeType="1" noTextEdit="1"/>
              </p:cNvSpPr>
              <p:nvPr/>
            </p:nvSpPr>
            <p:spPr>
              <a:xfrm>
                <a:off x="5389053" y="2286944"/>
                <a:ext cx="3456000" cy="666080"/>
              </a:xfrm>
              <a:prstGeom prst="rect">
                <a:avLst/>
              </a:prstGeom>
              <a:blipFill>
                <a:blip r:embed="rId5"/>
                <a:stretch>
                  <a:fillRect/>
                </a:stretch>
              </a:blipFill>
            </p:spPr>
            <p:txBody>
              <a:bodyPr/>
              <a:lstStyle/>
              <a:p>
                <a:r>
                  <a:rPr lang="ja-JP" altLang="en-US">
                    <a:noFill/>
                  </a:rPr>
                  <a:t> </a:t>
                </a:r>
              </a:p>
            </p:txBody>
          </p:sp>
        </mc:Fallback>
      </mc:AlternateContent>
      <p:sp>
        <p:nvSpPr>
          <p:cNvPr id="7" name="テキスト ボックス 6">
            <a:extLst>
              <a:ext uri="{FF2B5EF4-FFF2-40B4-BE49-F238E27FC236}">
                <a16:creationId xmlns:a16="http://schemas.microsoft.com/office/drawing/2014/main" id="{5A3C2082-0857-AB86-F0DB-8E5038496A8C}"/>
              </a:ext>
            </a:extLst>
          </p:cNvPr>
          <p:cNvSpPr txBox="1"/>
          <p:nvPr/>
        </p:nvSpPr>
        <p:spPr>
          <a:xfrm>
            <a:off x="1239519" y="5156554"/>
            <a:ext cx="3542767" cy="369332"/>
          </a:xfrm>
          <a:prstGeom prst="rect">
            <a:avLst/>
          </a:prstGeom>
          <a:solidFill>
            <a:schemeClr val="bg1"/>
          </a:solidFill>
        </p:spPr>
        <p:txBody>
          <a:bodyPr wrap="square">
            <a:spAutoFit/>
          </a:bodyPr>
          <a:lstStyle/>
          <a:p>
            <a:pPr algn="ctr"/>
            <a:r>
              <a:rPr kumimoji="1" lang="ja-JP" altLang="en-US" sz="1800" dirty="0">
                <a:latin typeface="ＭＳ Ｐゴシック" panose="020B0600070205080204" pitchFamily="50" charset="-128"/>
                <a:ea typeface="ＭＳ Ｐゴシック" panose="020B0600070205080204" pitchFamily="50" charset="-128"/>
              </a:rPr>
              <a:t>核分裂片の</a:t>
            </a:r>
            <a:r>
              <a:rPr kumimoji="1" lang="ja-JP" altLang="en-US" dirty="0">
                <a:latin typeface="ＭＳ Ｐゴシック" panose="020B0600070205080204" pitchFamily="50" charset="-128"/>
                <a:ea typeface="ＭＳ Ｐゴシック" panose="020B0600070205080204" pitchFamily="50" charset="-128"/>
              </a:rPr>
              <a:t>質量数</a:t>
            </a:r>
            <a:r>
              <a:rPr kumimoji="1" lang="en-US" altLang="ja-JP" dirty="0">
                <a:latin typeface="ＭＳ Ｐゴシック" panose="020B0600070205080204" pitchFamily="50" charset="-128"/>
                <a:ea typeface="ＭＳ Ｐゴシック" panose="020B0600070205080204" pitchFamily="50" charset="-128"/>
              </a:rPr>
              <a:t>A</a:t>
            </a:r>
            <a:r>
              <a:rPr kumimoji="1" lang="en-US" altLang="ja-JP" baseline="-25000"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(u)</a:t>
            </a:r>
            <a:endParaRPr lang="ja-JP" altLang="en-US" dirty="0">
              <a:latin typeface="ＭＳ Ｐゴシック" panose="020B0600070205080204" pitchFamily="50" charset="-128"/>
              <a:ea typeface="ＭＳ Ｐゴシック" panose="020B0600070205080204" pitchFamily="50" charset="-128"/>
            </a:endParaRPr>
          </a:p>
        </p:txBody>
      </p:sp>
      <p:sp>
        <p:nvSpPr>
          <p:cNvPr id="40" name="タイトル 1">
            <a:extLst>
              <a:ext uri="{FF2B5EF4-FFF2-40B4-BE49-F238E27FC236}">
                <a16:creationId xmlns:a16="http://schemas.microsoft.com/office/drawing/2014/main" id="{6A038ECF-3D39-4DCE-8071-3C4CF8AFFE49}"/>
              </a:ext>
            </a:extLst>
          </p:cNvPr>
          <p:cNvSpPr txBox="1">
            <a:spLocks/>
          </p:cNvSpPr>
          <p:nvPr/>
        </p:nvSpPr>
        <p:spPr>
          <a:xfrm>
            <a:off x="222084" y="223914"/>
            <a:ext cx="8078654" cy="622745"/>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dirty="0"/>
              <a:t>Excitation energy dependence of </a:t>
            </a:r>
            <a:r>
              <a:rPr lang="en-US" altLang="ja-JP" i="1" dirty="0"/>
              <a:t>Q</a:t>
            </a:r>
            <a:r>
              <a:rPr lang="en-US" altLang="ja-JP" i="1" baseline="-25000" dirty="0"/>
              <a:t>20</a:t>
            </a:r>
            <a:r>
              <a:rPr lang="en-US" altLang="ja-JP" dirty="0"/>
              <a:t> for </a:t>
            </a:r>
            <a:r>
              <a:rPr lang="en-US" altLang="ja-JP" baseline="30000" dirty="0"/>
              <a:t>236</a:t>
            </a:r>
            <a:r>
              <a:rPr lang="en-US" altLang="ja-JP" dirty="0"/>
              <a:t>U</a:t>
            </a:r>
            <a:endParaRPr lang="ja-JP" altLang="en-US" i="1" baseline="-25000" dirty="0"/>
          </a:p>
        </p:txBody>
      </p:sp>
      <p:sp>
        <p:nvSpPr>
          <p:cNvPr id="2" name="スライド番号プレースホルダー 1">
            <a:extLst>
              <a:ext uri="{FF2B5EF4-FFF2-40B4-BE49-F238E27FC236}">
                <a16:creationId xmlns:a16="http://schemas.microsoft.com/office/drawing/2014/main" id="{EEE17AF4-D18C-4566-BE62-846E91EDA154}"/>
              </a:ext>
            </a:extLst>
          </p:cNvPr>
          <p:cNvSpPr>
            <a:spLocks noGrp="1"/>
          </p:cNvSpPr>
          <p:nvPr>
            <p:ph type="sldNum" sz="quarter" idx="12"/>
          </p:nvPr>
        </p:nvSpPr>
        <p:spPr/>
        <p:txBody>
          <a:bodyPr/>
          <a:lstStyle/>
          <a:p>
            <a:fld id="{B060295B-DBF3-4925-A814-558BD383AA08}" type="slidenum">
              <a:rPr kumimoji="1" lang="ja-JP" altLang="en-US" smtClean="0"/>
              <a:t>48</a:t>
            </a:fld>
            <a:endParaRPr kumimoji="1" lang="ja-JP" altLang="en-US"/>
          </a:p>
        </p:txBody>
      </p:sp>
    </p:spTree>
    <p:extLst>
      <p:ext uri="{BB962C8B-B14F-4D97-AF65-F5344CB8AC3E}">
        <p14:creationId xmlns:p14="http://schemas.microsoft.com/office/powerpoint/2010/main" val="28054121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正方形/長方形 43">
            <a:extLst>
              <a:ext uri="{FF2B5EF4-FFF2-40B4-BE49-F238E27FC236}">
                <a16:creationId xmlns:a16="http://schemas.microsoft.com/office/drawing/2014/main" id="{CCF13E67-8120-47F4-9C4E-75B2B978375D}"/>
              </a:ext>
            </a:extLst>
          </p:cNvPr>
          <p:cNvSpPr/>
          <p:nvPr/>
        </p:nvSpPr>
        <p:spPr>
          <a:xfrm>
            <a:off x="5082031" y="5138427"/>
            <a:ext cx="3719356" cy="1012991"/>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0" name="グループ化 29">
            <a:extLst>
              <a:ext uri="{FF2B5EF4-FFF2-40B4-BE49-F238E27FC236}">
                <a16:creationId xmlns:a16="http://schemas.microsoft.com/office/drawing/2014/main" id="{772C2C3E-4A99-4B7D-B275-DE3E9980D237}"/>
              </a:ext>
            </a:extLst>
          </p:cNvPr>
          <p:cNvGrpSpPr>
            <a:grpSpLocks noChangeAspect="1"/>
          </p:cNvGrpSpPr>
          <p:nvPr/>
        </p:nvGrpSpPr>
        <p:grpSpPr>
          <a:xfrm>
            <a:off x="1871622" y="2249440"/>
            <a:ext cx="2184319" cy="1332000"/>
            <a:chOff x="4834484" y="1324185"/>
            <a:chExt cx="1948177" cy="1188000"/>
          </a:xfrm>
        </p:grpSpPr>
        <p:grpSp>
          <p:nvGrpSpPr>
            <p:cNvPr id="31" name="グループ化 30">
              <a:extLst>
                <a:ext uri="{FF2B5EF4-FFF2-40B4-BE49-F238E27FC236}">
                  <a16:creationId xmlns:a16="http://schemas.microsoft.com/office/drawing/2014/main" id="{1CE39D6D-4371-4475-B07D-38C4261D8A2E}"/>
                </a:ext>
              </a:extLst>
            </p:cNvPr>
            <p:cNvGrpSpPr/>
            <p:nvPr/>
          </p:nvGrpSpPr>
          <p:grpSpPr>
            <a:xfrm>
              <a:off x="4834484" y="1774186"/>
              <a:ext cx="720000" cy="288000"/>
              <a:chOff x="5068636" y="1833326"/>
              <a:chExt cx="720000" cy="288000"/>
            </a:xfrm>
          </p:grpSpPr>
          <p:sp>
            <p:nvSpPr>
              <p:cNvPr id="38" name="楕円 37">
                <a:extLst>
                  <a:ext uri="{FF2B5EF4-FFF2-40B4-BE49-F238E27FC236}">
                    <a16:creationId xmlns:a16="http://schemas.microsoft.com/office/drawing/2014/main" id="{D08235D5-EF5A-4C30-8C31-DB530B27AFEC}"/>
                  </a:ext>
                </a:extLst>
              </p:cNvPr>
              <p:cNvSpPr/>
              <p:nvPr/>
            </p:nvSpPr>
            <p:spPr>
              <a:xfrm>
                <a:off x="5068636" y="1833326"/>
                <a:ext cx="720000" cy="2880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39" name="楕円 38">
                <a:extLst>
                  <a:ext uri="{FF2B5EF4-FFF2-40B4-BE49-F238E27FC236}">
                    <a16:creationId xmlns:a16="http://schemas.microsoft.com/office/drawing/2014/main" id="{F32BEE14-22AC-4009-B595-A7574149FACD}"/>
                  </a:ext>
                </a:extLst>
              </p:cNvPr>
              <p:cNvSpPr/>
              <p:nvPr/>
            </p:nvSpPr>
            <p:spPr>
              <a:xfrm>
                <a:off x="5375013" y="1922679"/>
                <a:ext cx="107247" cy="1092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nvGrpSpPr>
            <p:cNvPr id="35" name="グループ化 34">
              <a:extLst>
                <a:ext uri="{FF2B5EF4-FFF2-40B4-BE49-F238E27FC236}">
                  <a16:creationId xmlns:a16="http://schemas.microsoft.com/office/drawing/2014/main" id="{AA1547EC-5A14-4319-8642-55BC901FEA82}"/>
                </a:ext>
              </a:extLst>
            </p:cNvPr>
            <p:cNvGrpSpPr/>
            <p:nvPr/>
          </p:nvGrpSpPr>
          <p:grpSpPr>
            <a:xfrm>
              <a:off x="5558661" y="1324185"/>
              <a:ext cx="1224000" cy="1188000"/>
              <a:chOff x="5954634" y="1567136"/>
              <a:chExt cx="1224000" cy="1188000"/>
            </a:xfrm>
          </p:grpSpPr>
          <p:sp>
            <p:nvSpPr>
              <p:cNvPr id="36" name="楕円 35">
                <a:extLst>
                  <a:ext uri="{FF2B5EF4-FFF2-40B4-BE49-F238E27FC236}">
                    <a16:creationId xmlns:a16="http://schemas.microsoft.com/office/drawing/2014/main" id="{06365CA4-AD83-4C62-A8B3-02B384BBC80E}"/>
                  </a:ext>
                </a:extLst>
              </p:cNvPr>
              <p:cNvSpPr/>
              <p:nvPr/>
            </p:nvSpPr>
            <p:spPr>
              <a:xfrm>
                <a:off x="5954634" y="1567136"/>
                <a:ext cx="1224000" cy="11880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37" name="楕円 36">
                <a:extLst>
                  <a:ext uri="{FF2B5EF4-FFF2-40B4-BE49-F238E27FC236}">
                    <a16:creationId xmlns:a16="http://schemas.microsoft.com/office/drawing/2014/main" id="{78CCE4FD-D112-4BCC-81FB-F1AEE2989D78}"/>
                  </a:ext>
                </a:extLst>
              </p:cNvPr>
              <p:cNvSpPr/>
              <p:nvPr/>
            </p:nvSpPr>
            <p:spPr>
              <a:xfrm>
                <a:off x="6513009" y="2106489"/>
                <a:ext cx="107247" cy="1092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grpSp>
        <p:nvGrpSpPr>
          <p:cNvPr id="4" name="グループ化 3">
            <a:extLst>
              <a:ext uri="{FF2B5EF4-FFF2-40B4-BE49-F238E27FC236}">
                <a16:creationId xmlns:a16="http://schemas.microsoft.com/office/drawing/2014/main" id="{58C7AE65-A5C3-4962-9F70-D9C767CE2039}"/>
              </a:ext>
            </a:extLst>
          </p:cNvPr>
          <p:cNvGrpSpPr/>
          <p:nvPr/>
        </p:nvGrpSpPr>
        <p:grpSpPr>
          <a:xfrm>
            <a:off x="1871622" y="5020559"/>
            <a:ext cx="2863961" cy="576000"/>
            <a:chOff x="-1803278" y="4045625"/>
            <a:chExt cx="2863961" cy="576000"/>
          </a:xfrm>
        </p:grpSpPr>
        <p:grpSp>
          <p:nvGrpSpPr>
            <p:cNvPr id="45" name="グループ化 44">
              <a:extLst>
                <a:ext uri="{FF2B5EF4-FFF2-40B4-BE49-F238E27FC236}">
                  <a16:creationId xmlns:a16="http://schemas.microsoft.com/office/drawing/2014/main" id="{0B08CD56-7C79-483A-9591-FFB7091D4C53}"/>
                </a:ext>
              </a:extLst>
            </p:cNvPr>
            <p:cNvGrpSpPr/>
            <p:nvPr/>
          </p:nvGrpSpPr>
          <p:grpSpPr>
            <a:xfrm>
              <a:off x="-1803278" y="4172171"/>
              <a:ext cx="807272" cy="322909"/>
              <a:chOff x="5068636" y="1833326"/>
              <a:chExt cx="720000" cy="288000"/>
            </a:xfrm>
          </p:grpSpPr>
          <p:sp>
            <p:nvSpPr>
              <p:cNvPr id="53" name="楕円 52">
                <a:extLst>
                  <a:ext uri="{FF2B5EF4-FFF2-40B4-BE49-F238E27FC236}">
                    <a16:creationId xmlns:a16="http://schemas.microsoft.com/office/drawing/2014/main" id="{B7364935-2F3F-4591-A584-373023CBD30E}"/>
                  </a:ext>
                </a:extLst>
              </p:cNvPr>
              <p:cNvSpPr/>
              <p:nvPr/>
            </p:nvSpPr>
            <p:spPr>
              <a:xfrm>
                <a:off x="5068636" y="1833326"/>
                <a:ext cx="720000" cy="288000"/>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54" name="楕円 53">
                <a:extLst>
                  <a:ext uri="{FF2B5EF4-FFF2-40B4-BE49-F238E27FC236}">
                    <a16:creationId xmlns:a16="http://schemas.microsoft.com/office/drawing/2014/main" id="{AAEFA090-E839-4D84-9A2B-E86429DC8E67}"/>
                  </a:ext>
                </a:extLst>
              </p:cNvPr>
              <p:cNvSpPr/>
              <p:nvPr/>
            </p:nvSpPr>
            <p:spPr>
              <a:xfrm>
                <a:off x="5375013" y="1922679"/>
                <a:ext cx="107247" cy="1092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nvGrpSpPr>
            <p:cNvPr id="46" name="グループ化 45">
              <a:extLst>
                <a:ext uri="{FF2B5EF4-FFF2-40B4-BE49-F238E27FC236}">
                  <a16:creationId xmlns:a16="http://schemas.microsoft.com/office/drawing/2014/main" id="{EDCAC820-C25D-4A73-985B-857064745F64}"/>
                </a:ext>
              </a:extLst>
            </p:cNvPr>
            <p:cNvGrpSpPr/>
            <p:nvPr/>
          </p:nvGrpSpPr>
          <p:grpSpPr>
            <a:xfrm>
              <a:off x="-991317" y="4045625"/>
              <a:ext cx="2052000" cy="576000"/>
              <a:chOff x="5954633" y="1634594"/>
              <a:chExt cx="1830161" cy="513731"/>
            </a:xfrm>
          </p:grpSpPr>
          <p:sp>
            <p:nvSpPr>
              <p:cNvPr id="47" name="楕円 46">
                <a:extLst>
                  <a:ext uri="{FF2B5EF4-FFF2-40B4-BE49-F238E27FC236}">
                    <a16:creationId xmlns:a16="http://schemas.microsoft.com/office/drawing/2014/main" id="{48BA9262-D662-47B5-A39D-42A8FD577FD4}"/>
                  </a:ext>
                </a:extLst>
              </p:cNvPr>
              <p:cNvSpPr/>
              <p:nvPr/>
            </p:nvSpPr>
            <p:spPr>
              <a:xfrm>
                <a:off x="5954633" y="1634594"/>
                <a:ext cx="1830161" cy="513731"/>
              </a:xfrm>
              <a:prstGeom prst="ellipse">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52" name="楕円 51">
                <a:extLst>
                  <a:ext uri="{FF2B5EF4-FFF2-40B4-BE49-F238E27FC236}">
                    <a16:creationId xmlns:a16="http://schemas.microsoft.com/office/drawing/2014/main" id="{570FB616-A567-4C20-ACD0-C4334579F8B1}"/>
                  </a:ext>
                </a:extLst>
              </p:cNvPr>
              <p:cNvSpPr/>
              <p:nvPr/>
            </p:nvSpPr>
            <p:spPr>
              <a:xfrm>
                <a:off x="6816090" y="1836811"/>
                <a:ext cx="107247" cy="1092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grpSp>
      </p:grpSp>
      <p:sp>
        <p:nvSpPr>
          <p:cNvPr id="5" name="タイトル 1">
            <a:extLst>
              <a:ext uri="{FF2B5EF4-FFF2-40B4-BE49-F238E27FC236}">
                <a16:creationId xmlns:a16="http://schemas.microsoft.com/office/drawing/2014/main" id="{A4490F26-0DFC-4ABC-A2A1-A5ABB2F47B05}"/>
              </a:ext>
            </a:extLst>
          </p:cNvPr>
          <p:cNvSpPr>
            <a:spLocks noGrp="1"/>
          </p:cNvSpPr>
          <p:nvPr>
            <p:ph type="title"/>
          </p:nvPr>
        </p:nvSpPr>
        <p:spPr>
          <a:xfrm>
            <a:off x="292231" y="221600"/>
            <a:ext cx="7811895" cy="581177"/>
          </a:xfrm>
        </p:spPr>
        <p:txBody>
          <a:bodyPr>
            <a:normAutofit fontScale="90000"/>
          </a:bodyPr>
          <a:lstStyle/>
          <a:p>
            <a:r>
              <a:rPr lang="en-US" altLang="ja-JP" dirty="0">
                <a:latin typeface="ＭＳ Ｐゴシック" panose="020B0600070205080204" pitchFamily="50" charset="-128"/>
                <a:ea typeface="ＭＳ Ｐゴシック" panose="020B0600070205080204" pitchFamily="50" charset="-128"/>
              </a:rPr>
              <a:t>CM distance and TKE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13374515-8E94-40AB-B9C0-06293D0B8E45}"/>
              </a:ext>
            </a:extLst>
          </p:cNvPr>
          <p:cNvSpPr txBox="1"/>
          <p:nvPr/>
        </p:nvSpPr>
        <p:spPr>
          <a:xfrm>
            <a:off x="434509" y="2715385"/>
            <a:ext cx="1196944" cy="400110"/>
          </a:xfrm>
          <a:prstGeom prst="rect">
            <a:avLst/>
          </a:prstGeom>
          <a:noFill/>
          <a:ln>
            <a:noFill/>
          </a:ln>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Low Ex.</a:t>
            </a:r>
          </a:p>
        </p:txBody>
      </p:sp>
      <p:sp>
        <p:nvSpPr>
          <p:cNvPr id="27" name="テキスト ボックス 26">
            <a:extLst>
              <a:ext uri="{FF2B5EF4-FFF2-40B4-BE49-F238E27FC236}">
                <a16:creationId xmlns:a16="http://schemas.microsoft.com/office/drawing/2014/main" id="{A6C5794E-565E-4E64-BF5D-5C898E3C7998}"/>
              </a:ext>
            </a:extLst>
          </p:cNvPr>
          <p:cNvSpPr txBox="1"/>
          <p:nvPr/>
        </p:nvSpPr>
        <p:spPr>
          <a:xfrm>
            <a:off x="434509" y="5108504"/>
            <a:ext cx="1196944" cy="400110"/>
          </a:xfrm>
          <a:prstGeom prst="rect">
            <a:avLst/>
          </a:prstGeom>
          <a:noFill/>
          <a:ln>
            <a:noFill/>
          </a:ln>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High Ex.</a:t>
            </a:r>
          </a:p>
        </p:txBody>
      </p:sp>
      <p:grpSp>
        <p:nvGrpSpPr>
          <p:cNvPr id="40" name="グループ化 39">
            <a:extLst>
              <a:ext uri="{FF2B5EF4-FFF2-40B4-BE49-F238E27FC236}">
                <a16:creationId xmlns:a16="http://schemas.microsoft.com/office/drawing/2014/main" id="{5FE24086-D6C2-446E-AF6C-691DB590F3D7}"/>
              </a:ext>
            </a:extLst>
          </p:cNvPr>
          <p:cNvGrpSpPr/>
          <p:nvPr/>
        </p:nvGrpSpPr>
        <p:grpSpPr>
          <a:xfrm>
            <a:off x="2275260" y="5391226"/>
            <a:ext cx="1440000" cy="268606"/>
            <a:chOff x="1287378" y="2251427"/>
            <a:chExt cx="1143799" cy="776351"/>
          </a:xfrm>
        </p:grpSpPr>
        <p:cxnSp>
          <p:nvCxnSpPr>
            <p:cNvPr id="41" name="直線コネクタ 40">
              <a:extLst>
                <a:ext uri="{FF2B5EF4-FFF2-40B4-BE49-F238E27FC236}">
                  <a16:creationId xmlns:a16="http://schemas.microsoft.com/office/drawing/2014/main" id="{DB72E8E1-FE66-441C-B6BD-16C8CF7F6F15}"/>
                </a:ext>
              </a:extLst>
            </p:cNvPr>
            <p:cNvCxnSpPr/>
            <p:nvPr/>
          </p:nvCxnSpPr>
          <p:spPr>
            <a:xfrm>
              <a:off x="1287378" y="2271778"/>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2" name="直線コネクタ 41">
              <a:extLst>
                <a:ext uri="{FF2B5EF4-FFF2-40B4-BE49-F238E27FC236}">
                  <a16:creationId xmlns:a16="http://schemas.microsoft.com/office/drawing/2014/main" id="{AA16532D-09D1-4E83-8B7C-F7D24B1F0082}"/>
                </a:ext>
              </a:extLst>
            </p:cNvPr>
            <p:cNvCxnSpPr/>
            <p:nvPr/>
          </p:nvCxnSpPr>
          <p:spPr>
            <a:xfrm>
              <a:off x="2431177" y="2251427"/>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3" name="直線コネクタ 42">
              <a:extLst>
                <a:ext uri="{FF2B5EF4-FFF2-40B4-BE49-F238E27FC236}">
                  <a16:creationId xmlns:a16="http://schemas.microsoft.com/office/drawing/2014/main" id="{B0FDB9BD-A3AD-46E9-B308-4A38B355A851}"/>
                </a:ext>
              </a:extLst>
            </p:cNvPr>
            <p:cNvCxnSpPr>
              <a:cxnSpLocks/>
            </p:cNvCxnSpPr>
            <p:nvPr/>
          </p:nvCxnSpPr>
          <p:spPr>
            <a:xfrm flipH="1">
              <a:off x="1299406" y="2713277"/>
              <a:ext cx="1116001" cy="0"/>
            </a:xfrm>
            <a:prstGeom prst="line">
              <a:avLst/>
            </a:prstGeom>
            <a:ln w="28575">
              <a:headEnd type="triangle"/>
              <a:tailEnd type="triangle"/>
            </a:ln>
          </p:spPr>
          <p:style>
            <a:lnRef idx="3">
              <a:schemeClr val="accent2"/>
            </a:lnRef>
            <a:fillRef idx="0">
              <a:schemeClr val="accent2"/>
            </a:fillRef>
            <a:effectRef idx="2">
              <a:schemeClr val="accent2"/>
            </a:effectRef>
            <a:fontRef idx="minor">
              <a:schemeClr val="tx1"/>
            </a:fontRef>
          </p:style>
        </p:cxnSp>
      </p:grpSp>
      <p:sp>
        <p:nvSpPr>
          <p:cNvPr id="34" name="テキスト ボックス 33">
            <a:extLst>
              <a:ext uri="{FF2B5EF4-FFF2-40B4-BE49-F238E27FC236}">
                <a16:creationId xmlns:a16="http://schemas.microsoft.com/office/drawing/2014/main" id="{81937A9B-7FC7-4A34-896C-E53228AFE3DD}"/>
              </a:ext>
            </a:extLst>
          </p:cNvPr>
          <p:cNvSpPr txBox="1"/>
          <p:nvPr/>
        </p:nvSpPr>
        <p:spPr>
          <a:xfrm>
            <a:off x="682632" y="4015377"/>
            <a:ext cx="3984183" cy="400110"/>
          </a:xfrm>
          <a:prstGeom prst="rect">
            <a:avLst/>
          </a:prstGeom>
          <a:noFill/>
          <a:ln>
            <a:noFill/>
          </a:ln>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Light(Rugby ball) &amp; Heavy(Sphere)</a:t>
            </a:r>
          </a:p>
        </p:txBody>
      </p:sp>
      <p:grpSp>
        <p:nvGrpSpPr>
          <p:cNvPr id="51" name="グループ化 50">
            <a:extLst>
              <a:ext uri="{FF2B5EF4-FFF2-40B4-BE49-F238E27FC236}">
                <a16:creationId xmlns:a16="http://schemas.microsoft.com/office/drawing/2014/main" id="{3FBA43F3-8C79-4926-BE00-C5EF9D27BB52}"/>
              </a:ext>
            </a:extLst>
          </p:cNvPr>
          <p:cNvGrpSpPr/>
          <p:nvPr/>
        </p:nvGrpSpPr>
        <p:grpSpPr>
          <a:xfrm>
            <a:off x="2275258" y="2992687"/>
            <a:ext cx="1098000" cy="218548"/>
            <a:chOff x="1287378" y="2251427"/>
            <a:chExt cx="1151017" cy="776351"/>
          </a:xfrm>
        </p:grpSpPr>
        <p:cxnSp>
          <p:nvCxnSpPr>
            <p:cNvPr id="58" name="直線コネクタ 57">
              <a:extLst>
                <a:ext uri="{FF2B5EF4-FFF2-40B4-BE49-F238E27FC236}">
                  <a16:creationId xmlns:a16="http://schemas.microsoft.com/office/drawing/2014/main" id="{07F75A4A-EFA3-43CD-9B42-0B3BDA2A0DE1}"/>
                </a:ext>
              </a:extLst>
            </p:cNvPr>
            <p:cNvCxnSpPr/>
            <p:nvPr/>
          </p:nvCxnSpPr>
          <p:spPr>
            <a:xfrm>
              <a:off x="1287378" y="2271778"/>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62" name="直線コネクタ 61">
              <a:extLst>
                <a:ext uri="{FF2B5EF4-FFF2-40B4-BE49-F238E27FC236}">
                  <a16:creationId xmlns:a16="http://schemas.microsoft.com/office/drawing/2014/main" id="{CB4ACB7D-A2A5-4C24-97E7-A9F222C0CE2F}"/>
                </a:ext>
              </a:extLst>
            </p:cNvPr>
            <p:cNvCxnSpPr/>
            <p:nvPr/>
          </p:nvCxnSpPr>
          <p:spPr>
            <a:xfrm>
              <a:off x="2438395" y="2251427"/>
              <a:ext cx="0" cy="75600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68" name="直線コネクタ 67">
              <a:extLst>
                <a:ext uri="{FF2B5EF4-FFF2-40B4-BE49-F238E27FC236}">
                  <a16:creationId xmlns:a16="http://schemas.microsoft.com/office/drawing/2014/main" id="{AF906AEB-3388-4B84-A00E-EBB4CC86E350}"/>
                </a:ext>
              </a:extLst>
            </p:cNvPr>
            <p:cNvCxnSpPr>
              <a:cxnSpLocks/>
            </p:cNvCxnSpPr>
            <p:nvPr/>
          </p:nvCxnSpPr>
          <p:spPr>
            <a:xfrm flipH="1">
              <a:off x="1299406" y="2713277"/>
              <a:ext cx="1116001" cy="0"/>
            </a:xfrm>
            <a:prstGeom prst="line">
              <a:avLst/>
            </a:prstGeom>
            <a:ln w="28575">
              <a:headEnd type="triangle"/>
              <a:tailEnd type="triangle"/>
            </a:ln>
          </p:spPr>
          <p:style>
            <a:lnRef idx="3">
              <a:schemeClr val="accent2"/>
            </a:lnRef>
            <a:fillRef idx="0">
              <a:schemeClr val="accent2"/>
            </a:fillRef>
            <a:effectRef idx="2">
              <a:schemeClr val="accent2"/>
            </a:effectRef>
            <a:fontRef idx="minor">
              <a:schemeClr val="tx1"/>
            </a:fontRef>
          </p:style>
        </p:cxnSp>
      </p:grpSp>
      <p:sp>
        <p:nvSpPr>
          <p:cNvPr id="33" name="テキスト ボックス 32">
            <a:extLst>
              <a:ext uri="{FF2B5EF4-FFF2-40B4-BE49-F238E27FC236}">
                <a16:creationId xmlns:a16="http://schemas.microsoft.com/office/drawing/2014/main" id="{0CA453CC-DA10-49A0-BA29-4850A984D257}"/>
              </a:ext>
            </a:extLst>
          </p:cNvPr>
          <p:cNvSpPr txBox="1"/>
          <p:nvPr/>
        </p:nvSpPr>
        <p:spPr>
          <a:xfrm>
            <a:off x="5082031" y="1559488"/>
            <a:ext cx="3719356" cy="3416320"/>
          </a:xfrm>
          <a:prstGeom prst="rect">
            <a:avLst/>
          </a:prstGeom>
          <a:noFill/>
          <a:ln>
            <a:noFill/>
          </a:ln>
        </p:spPr>
        <p:txBody>
          <a:bodyPr wrap="square" rtlCol="0">
            <a:spAutoFit/>
          </a:bodyPr>
          <a:lstStyle/>
          <a:p>
            <a:pPr marL="285750" indent="-285750">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The light fragment had a </a:t>
            </a:r>
            <a:r>
              <a:rPr kumimoji="1" lang="en-US" altLang="ja-JP" sz="1800" dirty="0">
                <a:latin typeface="ＭＳ Ｐゴシック" panose="020B0600070205080204" pitchFamily="50" charset="-128"/>
                <a:ea typeface="ＭＳ Ｐゴシック" panose="020B0600070205080204" pitchFamily="50" charset="-128"/>
              </a:rPr>
              <a:t>rugby ball </a:t>
            </a:r>
            <a:r>
              <a:rPr kumimoji="1" lang="en-US" altLang="ja-JP" dirty="0">
                <a:latin typeface="ＭＳ Ｐゴシック" panose="020B0600070205080204" pitchFamily="50" charset="-128"/>
                <a:ea typeface="ＭＳ Ｐゴシック" panose="020B0600070205080204" pitchFamily="50" charset="-128"/>
              </a:rPr>
              <a:t>shape regardless of the excitation energy.</a:t>
            </a:r>
          </a:p>
          <a:p>
            <a:pPr marL="285750" indent="-285750">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Heavy fragments, on the other hand, are spherical at low excitation energies. </a:t>
            </a:r>
          </a:p>
          <a:p>
            <a:pPr marL="285750" indent="-285750">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As the excitation energy increases, the shape changes to </a:t>
            </a:r>
            <a:r>
              <a:rPr kumimoji="1" lang="en-US" altLang="ja-JP" sz="1800" dirty="0">
                <a:latin typeface="ＭＳ Ｐゴシック" panose="020B0600070205080204" pitchFamily="50" charset="-128"/>
                <a:ea typeface="ＭＳ Ｐゴシック" panose="020B0600070205080204" pitchFamily="50" charset="-128"/>
              </a:rPr>
              <a:t>rugby ball</a:t>
            </a:r>
            <a:r>
              <a:rPr kumimoji="1" lang="en-US" altLang="ja-JP" dirty="0">
                <a:latin typeface="ＭＳ Ｐゴシック" panose="020B0600070205080204" pitchFamily="50" charset="-128"/>
                <a:ea typeface="ＭＳ Ｐゴシック" panose="020B0600070205080204" pitchFamily="50" charset="-128"/>
              </a:rPr>
              <a:t>. </a:t>
            </a:r>
          </a:p>
          <a:p>
            <a:pPr marL="285750" indent="-285750">
              <a:buFont typeface="Arial" panose="020B0604020202020204" pitchFamily="34" charset="0"/>
              <a:buChar char="•"/>
            </a:pPr>
            <a:r>
              <a:rPr kumimoji="1" lang="en-US" altLang="ja-JP" dirty="0">
                <a:latin typeface="ＭＳ Ｐゴシック" panose="020B0600070205080204" pitchFamily="50" charset="-128"/>
                <a:ea typeface="ＭＳ Ｐゴシック" panose="020B0600070205080204" pitchFamily="50" charset="-128"/>
              </a:rPr>
              <a:t>It leads to increase of the distance between the centers of mass of 2 fragments.</a:t>
            </a:r>
          </a:p>
        </p:txBody>
      </p:sp>
      <p:sp>
        <p:nvSpPr>
          <p:cNvPr id="48" name="テキスト ボックス 47">
            <a:extLst>
              <a:ext uri="{FF2B5EF4-FFF2-40B4-BE49-F238E27FC236}">
                <a16:creationId xmlns:a16="http://schemas.microsoft.com/office/drawing/2014/main" id="{150DB65E-AC07-47F1-A336-A98A78905F0C}"/>
              </a:ext>
            </a:extLst>
          </p:cNvPr>
          <p:cNvSpPr txBox="1"/>
          <p:nvPr/>
        </p:nvSpPr>
        <p:spPr>
          <a:xfrm>
            <a:off x="975838" y="3580825"/>
            <a:ext cx="3601955" cy="369332"/>
          </a:xfrm>
          <a:prstGeom prst="rect">
            <a:avLst/>
          </a:prstGeom>
          <a:noFill/>
          <a:ln>
            <a:noFill/>
          </a:ln>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Between distance of mass </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kumimoji="1" lang="en-US" altLang="ja-JP" i="1" baseline="-25000" dirty="0">
              <a:latin typeface="ＭＳ Ｐゴシック" panose="020B0600070205080204" pitchFamily="50" charset="-128"/>
              <a:ea typeface="ＭＳ Ｐゴシック" panose="020B0600070205080204" pitchFamily="50" charset="-128"/>
            </a:endParaRPr>
          </a:p>
        </p:txBody>
      </p:sp>
      <p:sp>
        <p:nvSpPr>
          <p:cNvPr id="49" name="テキスト ボックス 48">
            <a:extLst>
              <a:ext uri="{FF2B5EF4-FFF2-40B4-BE49-F238E27FC236}">
                <a16:creationId xmlns:a16="http://schemas.microsoft.com/office/drawing/2014/main" id="{5560464E-2341-4C0D-8A86-552BFFEA0A2E}"/>
              </a:ext>
            </a:extLst>
          </p:cNvPr>
          <p:cNvSpPr txBox="1"/>
          <p:nvPr/>
        </p:nvSpPr>
        <p:spPr>
          <a:xfrm>
            <a:off x="671338" y="6286442"/>
            <a:ext cx="4210954" cy="400110"/>
          </a:xfrm>
          <a:prstGeom prst="rect">
            <a:avLst/>
          </a:prstGeom>
          <a:noFill/>
          <a:ln>
            <a:noFill/>
          </a:ln>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Light(Rugby ball) &amp; Heavy(</a:t>
            </a:r>
            <a:r>
              <a:rPr kumimoji="1" lang="en-US" altLang="ja-JP" sz="2000" dirty="0">
                <a:solidFill>
                  <a:srgbClr val="FF0000"/>
                </a:solidFill>
                <a:latin typeface="ＭＳ Ｐゴシック" panose="020B0600070205080204" pitchFamily="50" charset="-128"/>
                <a:ea typeface="ＭＳ Ｐゴシック" panose="020B0600070205080204" pitchFamily="50" charset="-128"/>
              </a:rPr>
              <a:t>Rugby ball</a:t>
            </a:r>
            <a:r>
              <a:rPr kumimoji="1" lang="en-US" altLang="ja-JP" sz="2000" dirty="0">
                <a:latin typeface="ＭＳ Ｐゴシック" panose="020B0600070205080204" pitchFamily="50" charset="-128"/>
                <a:ea typeface="ＭＳ Ｐゴシック" panose="020B0600070205080204" pitchFamily="50" charset="-128"/>
              </a:rPr>
              <a:t>)</a:t>
            </a:r>
          </a:p>
        </p:txBody>
      </p:sp>
      <p:sp>
        <p:nvSpPr>
          <p:cNvPr id="32" name="テキスト ボックス 31">
            <a:extLst>
              <a:ext uri="{FF2B5EF4-FFF2-40B4-BE49-F238E27FC236}">
                <a16:creationId xmlns:a16="http://schemas.microsoft.com/office/drawing/2014/main" id="{29162D82-BB34-489E-8754-A6C5EBE34A92}"/>
              </a:ext>
            </a:extLst>
          </p:cNvPr>
          <p:cNvSpPr txBox="1"/>
          <p:nvPr/>
        </p:nvSpPr>
        <p:spPr>
          <a:xfrm>
            <a:off x="5244681" y="5258809"/>
            <a:ext cx="3556706" cy="707886"/>
          </a:xfrm>
          <a:prstGeom prst="rect">
            <a:avLst/>
          </a:prstGeom>
          <a:noFill/>
          <a:ln>
            <a:noFill/>
          </a:ln>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The distance </a:t>
            </a:r>
            <a:r>
              <a:rPr kumimoji="1" lang="en-US" altLang="ja-JP" sz="2000" i="1" dirty="0" err="1">
                <a:latin typeface="ＭＳ Ｐゴシック" panose="020B0600070205080204" pitchFamily="50" charset="-128"/>
                <a:ea typeface="ＭＳ Ｐゴシック" panose="020B0600070205080204" pitchFamily="50" charset="-128"/>
              </a:rPr>
              <a:t>d</a:t>
            </a:r>
            <a:r>
              <a:rPr kumimoji="1" lang="en-US" altLang="ja-JP" sz="2000" i="1" baseline="-25000" dirty="0" err="1">
                <a:latin typeface="ＭＳ Ｐゴシック" panose="020B0600070205080204" pitchFamily="50" charset="-128"/>
                <a:ea typeface="ＭＳ Ｐゴシック" panose="020B0600070205080204" pitchFamily="50" charset="-128"/>
              </a:rPr>
              <a:t>cm</a:t>
            </a:r>
            <a:r>
              <a:rPr kumimoji="1" lang="en-US" altLang="ja-JP" sz="2000" i="1" dirty="0">
                <a:latin typeface="ＭＳ Ｐゴシック" panose="020B0600070205080204" pitchFamily="50" charset="-128"/>
                <a:ea typeface="ＭＳ Ｐゴシック" panose="020B0600070205080204" pitchFamily="50" charset="-128"/>
              </a:rPr>
              <a:t> </a:t>
            </a:r>
            <a:r>
              <a:rPr kumimoji="1" lang="en-US" altLang="ja-JP" sz="2000" dirty="0">
                <a:latin typeface="ＭＳ Ｐゴシック" panose="020B0600070205080204" pitchFamily="50" charset="-128"/>
                <a:ea typeface="ＭＳ Ｐゴシック" panose="020B0600070205080204" pitchFamily="50" charset="-128"/>
              </a:rPr>
              <a:t>between the centers of mass</a:t>
            </a:r>
            <a:r>
              <a:rPr kumimoji="1" lang="ja-JP" altLang="en-US" sz="2000" dirty="0">
                <a:latin typeface="ＭＳ Ｐゴシック" panose="020B0600070205080204" pitchFamily="50" charset="-128"/>
                <a:ea typeface="ＭＳ Ｐゴシック" panose="020B0600070205080204" pitchFamily="50" charset="-128"/>
              </a:rPr>
              <a:t> </a:t>
            </a:r>
            <a:r>
              <a:rPr kumimoji="1" lang="en-US" altLang="ja-JP" sz="2000" dirty="0">
                <a:latin typeface="ＭＳ Ｐゴシック" panose="020B0600070205080204" pitchFamily="50" charset="-128"/>
                <a:ea typeface="ＭＳ Ｐゴシック" panose="020B0600070205080204" pitchFamily="50" charset="-128"/>
              </a:rPr>
              <a:t>was</a:t>
            </a:r>
            <a:r>
              <a:rPr kumimoji="1" lang="ja-JP" altLang="en-US" sz="2000" dirty="0">
                <a:latin typeface="ＭＳ Ｐゴシック" panose="020B0600070205080204" pitchFamily="50" charset="-128"/>
                <a:ea typeface="ＭＳ Ｐゴシック" panose="020B0600070205080204" pitchFamily="50" charset="-128"/>
              </a:rPr>
              <a:t> </a:t>
            </a:r>
            <a:r>
              <a:rPr kumimoji="1" lang="en-US" altLang="ja-JP" sz="2000" dirty="0">
                <a:latin typeface="ＭＳ Ｐゴシック" panose="020B0600070205080204" pitchFamily="50" charset="-128"/>
                <a:ea typeface="ＭＳ Ｐゴシック" panose="020B0600070205080204" pitchFamily="50" charset="-128"/>
              </a:rPr>
              <a:t>evaluated.</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55" name="テキスト ボックス 54">
            <a:extLst>
              <a:ext uri="{FF2B5EF4-FFF2-40B4-BE49-F238E27FC236}">
                <a16:creationId xmlns:a16="http://schemas.microsoft.com/office/drawing/2014/main" id="{BF9F4CC8-0F53-4726-896E-6C71FF094BD8}"/>
              </a:ext>
            </a:extLst>
          </p:cNvPr>
          <p:cNvSpPr txBox="1"/>
          <p:nvPr/>
        </p:nvSpPr>
        <p:spPr>
          <a:xfrm>
            <a:off x="975838" y="5815858"/>
            <a:ext cx="3601955" cy="369332"/>
          </a:xfrm>
          <a:prstGeom prst="rect">
            <a:avLst/>
          </a:prstGeom>
          <a:noFill/>
          <a:ln>
            <a:noFill/>
          </a:ln>
        </p:spPr>
        <p:txBody>
          <a:bodyPr wrap="square" rtlCol="0">
            <a:spAutoFit/>
          </a:bodyPr>
          <a:lstStyle/>
          <a:p>
            <a:pPr algn="ctr"/>
            <a:r>
              <a:rPr kumimoji="1" lang="en-US" altLang="ja-JP" dirty="0">
                <a:latin typeface="ＭＳ Ｐゴシック" panose="020B0600070205080204" pitchFamily="50" charset="-128"/>
                <a:ea typeface="ＭＳ Ｐゴシック" panose="020B0600070205080204" pitchFamily="50" charset="-128"/>
              </a:rPr>
              <a:t>Between distance of mass </a:t>
            </a:r>
            <a:r>
              <a:rPr kumimoji="1" lang="en-US" altLang="ja-JP" i="1" dirty="0" err="1">
                <a:latin typeface="ＭＳ Ｐゴシック" panose="020B0600070205080204" pitchFamily="50" charset="-128"/>
                <a:ea typeface="ＭＳ Ｐゴシック" panose="020B0600070205080204" pitchFamily="50" charset="-128"/>
              </a:rPr>
              <a:t>d</a:t>
            </a:r>
            <a:r>
              <a:rPr kumimoji="1" lang="en-US" altLang="ja-JP" i="1" baseline="-25000" dirty="0" err="1">
                <a:latin typeface="ＭＳ Ｐゴシック" panose="020B0600070205080204" pitchFamily="50" charset="-128"/>
                <a:ea typeface="ＭＳ Ｐゴシック" panose="020B0600070205080204" pitchFamily="50" charset="-128"/>
              </a:rPr>
              <a:t>cm</a:t>
            </a:r>
            <a:endParaRPr kumimoji="1" lang="en-US" altLang="ja-JP" i="1" baseline="-25000" dirty="0">
              <a:latin typeface="ＭＳ Ｐゴシック" panose="020B0600070205080204" pitchFamily="50" charset="-128"/>
              <a:ea typeface="ＭＳ Ｐゴシック" panose="020B0600070205080204" pitchFamily="50" charset="-128"/>
            </a:endParaRPr>
          </a:p>
        </p:txBody>
      </p:sp>
      <p:pic>
        <p:nvPicPr>
          <p:cNvPr id="5122" name="Picture 2" descr="\begin{align*}&#10;\langle TKE \rangle \sim \frac{Z_L Z_H e^2}{d_{cm}}&#10;\end{align*}">
            <a:extLst>
              <a:ext uri="{FF2B5EF4-FFF2-40B4-BE49-F238E27FC236}">
                <a16:creationId xmlns:a16="http://schemas.microsoft.com/office/drawing/2014/main" id="{45052770-1A07-49F4-965C-E35207AF3B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1203" y="1157630"/>
            <a:ext cx="2742577" cy="780146"/>
          </a:xfrm>
          <a:prstGeom prst="rect">
            <a:avLst/>
          </a:prstGeom>
          <a:noFill/>
          <a:extLst>
            <a:ext uri="{909E8E84-426E-40DD-AFC4-6F175D3DCCD1}">
              <a14:hiddenFill xmlns:a14="http://schemas.microsoft.com/office/drawing/2010/main">
                <a:solidFill>
                  <a:srgbClr val="FFFFFF"/>
                </a:solidFill>
              </a14:hiddenFill>
            </a:ext>
          </a:extLst>
        </p:spPr>
      </p:pic>
      <p:sp>
        <p:nvSpPr>
          <p:cNvPr id="2" name="四角形: 角を丸くする 1">
            <a:extLst>
              <a:ext uri="{FF2B5EF4-FFF2-40B4-BE49-F238E27FC236}">
                <a16:creationId xmlns:a16="http://schemas.microsoft.com/office/drawing/2014/main" id="{01575862-2E55-427A-9332-BE963C7E57B4}"/>
              </a:ext>
            </a:extLst>
          </p:cNvPr>
          <p:cNvSpPr/>
          <p:nvPr/>
        </p:nvSpPr>
        <p:spPr>
          <a:xfrm>
            <a:off x="1022139" y="1022076"/>
            <a:ext cx="3280751" cy="10642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3512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F582C783-AC4C-4E7C-8702-595B3FF5B909}"/>
              </a:ext>
            </a:extLst>
          </p:cNvPr>
          <p:cNvSpPr/>
          <p:nvPr/>
        </p:nvSpPr>
        <p:spPr>
          <a:xfrm>
            <a:off x="5490788" y="2174639"/>
            <a:ext cx="3472360" cy="2556518"/>
          </a:xfrm>
          <a:prstGeom prst="rect">
            <a:avLst/>
          </a:prstGeom>
          <a:solidFill>
            <a:schemeClr val="accent1">
              <a:alpha val="2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 name="タイトル 1">
            <a:extLst>
              <a:ext uri="{FF2B5EF4-FFF2-40B4-BE49-F238E27FC236}">
                <a16:creationId xmlns:a16="http://schemas.microsoft.com/office/drawing/2014/main" id="{5836C381-8F49-4100-9D43-32686C001CFB}"/>
              </a:ext>
            </a:extLst>
          </p:cNvPr>
          <p:cNvSpPr>
            <a:spLocks noGrp="1"/>
          </p:cNvSpPr>
          <p:nvPr>
            <p:ph type="title"/>
          </p:nvPr>
        </p:nvSpPr>
        <p:spPr>
          <a:xfrm>
            <a:off x="282804" y="237058"/>
            <a:ext cx="8232546" cy="622745"/>
          </a:xfrm>
        </p:spPr>
        <p:txBody>
          <a:bodyPr>
            <a:normAutofit fontScale="90000"/>
          </a:bodyPr>
          <a:lstStyle/>
          <a:p>
            <a:r>
              <a:rPr kumimoji="1" lang="en-US" altLang="ja-JP" b="1" dirty="0">
                <a:solidFill>
                  <a:srgbClr val="0070C0"/>
                </a:solidFill>
              </a:rPr>
              <a:t>Experimental data on TKE for U and Pu</a:t>
            </a:r>
            <a:endParaRPr kumimoji="1" lang="ja-JP" altLang="en-US" b="1" dirty="0">
              <a:solidFill>
                <a:srgbClr val="0070C0"/>
              </a:solidFill>
            </a:endParaRPr>
          </a:p>
        </p:txBody>
      </p:sp>
      <p:sp>
        <p:nvSpPr>
          <p:cNvPr id="3" name="テキスト ボックス 2"/>
          <p:cNvSpPr txBox="1"/>
          <p:nvPr/>
        </p:nvSpPr>
        <p:spPr>
          <a:xfrm>
            <a:off x="5503799" y="4731157"/>
            <a:ext cx="3399902" cy="1323439"/>
          </a:xfrm>
          <a:prstGeom prst="rect">
            <a:avLst/>
          </a:prstGeom>
          <a:noFill/>
        </p:spPr>
        <p:txBody>
          <a:bodyPr wrap="square" rtlCol="0">
            <a:spAutoFit/>
          </a:bodyPr>
          <a:lstStyle/>
          <a:p>
            <a:pPr marL="182563" indent="-182563">
              <a:buFont typeface="Arial" panose="020B0604020202020204" pitchFamily="34" charset="0"/>
              <a:buChar char="•"/>
            </a:pPr>
            <a:r>
              <a:rPr kumimoji="1" lang="en-US" altLang="ja-JP" sz="2000" dirty="0">
                <a:latin typeface="ＭＳ Ｐゴシック" panose="020B0600070205080204" pitchFamily="50" charset="-128"/>
                <a:ea typeface="ＭＳ Ｐゴシック" panose="020B0600070205080204" pitchFamily="50" charset="-128"/>
              </a:rPr>
              <a:t>Discrepancy of a few MeV in the experimental data  indicates status of accuracy of experimental data.</a:t>
            </a:r>
          </a:p>
        </p:txBody>
      </p:sp>
      <p:sp>
        <p:nvSpPr>
          <p:cNvPr id="7" name="コンテンツ プレースホルダー 2">
            <a:extLst>
              <a:ext uri="{FF2B5EF4-FFF2-40B4-BE49-F238E27FC236}">
                <a16:creationId xmlns:a16="http://schemas.microsoft.com/office/drawing/2014/main" id="{A19D7921-37B7-4F62-A248-6F005B6CF3B0}"/>
              </a:ext>
            </a:extLst>
          </p:cNvPr>
          <p:cNvSpPr txBox="1">
            <a:spLocks/>
          </p:cNvSpPr>
          <p:nvPr/>
        </p:nvSpPr>
        <p:spPr>
          <a:xfrm>
            <a:off x="0" y="6124042"/>
            <a:ext cx="9144000" cy="622745"/>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1200" b="0" i="0" u="none" strike="noStrike" baseline="0" dirty="0">
                <a:latin typeface="Times-Roman"/>
              </a:rPr>
              <a:t>[1] Duke, Dana Lynn, ‘Fission Fragment Mass Distributions and Total Kinetic Energy Release of 235-Uranium and 238-Uranium in Neutron-Induced Fission at Intermediate and Fast Neutron Energies’, LA-UR-15-28829, Los Alamos, USA (2015) [2] </a:t>
            </a:r>
            <a:r>
              <a:rPr lang="en-US" altLang="ja-JP" sz="1200" b="0" i="0" u="none" strike="noStrike" baseline="0" dirty="0" err="1">
                <a:latin typeface="Times-Roman"/>
              </a:rPr>
              <a:t>P.P.D‘yachenko</a:t>
            </a:r>
            <a:r>
              <a:rPr lang="en-US" altLang="ja-JP" sz="1200" b="0" i="0" u="none" strike="noStrike" baseline="0" dirty="0">
                <a:latin typeface="Times-Roman"/>
              </a:rPr>
              <a:t>, J,SNP,8,165         (1969) [3] </a:t>
            </a:r>
            <a:r>
              <a:rPr lang="en-US" altLang="ja-JP" sz="1200" b="0" i="0" u="none" strike="noStrike" baseline="0" dirty="0" err="1">
                <a:latin typeface="Times-Roman"/>
              </a:rPr>
              <a:t>S.Zeynalov</a:t>
            </a:r>
            <a:r>
              <a:rPr lang="en-US" altLang="ja-JP" sz="1200" b="0" i="0" u="none" strike="noStrike" baseline="0" dirty="0">
                <a:latin typeface="Times-Roman"/>
              </a:rPr>
              <a:t> </a:t>
            </a:r>
            <a:r>
              <a:rPr lang="en-US" altLang="ja-JP" sz="1200" b="0" i="1" u="none" strike="noStrike" baseline="0" dirty="0">
                <a:latin typeface="Times-Roman"/>
              </a:rPr>
              <a:t>et al.</a:t>
            </a:r>
            <a:r>
              <a:rPr lang="en-US" altLang="ja-JP" sz="1200" b="0" i="0" u="none" strike="noStrike" baseline="0" dirty="0">
                <a:latin typeface="Times-Roman"/>
              </a:rPr>
              <a:t>, S,ISINN-13,351 (2006) </a:t>
            </a:r>
            <a:r>
              <a:rPr lang="en-US" altLang="ja-JP" sz="1200" dirty="0">
                <a:latin typeface="Times-Roman"/>
              </a:rPr>
              <a:t>[4] </a:t>
            </a:r>
            <a:r>
              <a:rPr lang="fr-FR" altLang="ja-JP" sz="1200" b="0" i="0" u="none" strike="noStrike" baseline="0" dirty="0">
                <a:latin typeface="Times-Roman"/>
              </a:rPr>
              <a:t>Surin </a:t>
            </a:r>
            <a:r>
              <a:rPr lang="fr-FR" altLang="ja-JP" sz="1200" b="0" i="1" u="none" strike="noStrike" baseline="0" dirty="0">
                <a:latin typeface="Times-Roman"/>
              </a:rPr>
              <a:t>et al.</a:t>
            </a:r>
            <a:r>
              <a:rPr lang="fr-FR" altLang="ja-JP" sz="1200" b="0" i="0" u="none" strike="noStrike" baseline="0" dirty="0">
                <a:latin typeface="Times-Roman"/>
              </a:rPr>
              <a:t>,</a:t>
            </a:r>
            <a:r>
              <a:rPr lang="en-US" altLang="ja-JP" sz="1200" b="0" i="0" u="none" strike="noStrike" baseline="0" dirty="0">
                <a:latin typeface="Times-Roman"/>
              </a:rPr>
              <a:t> J,SNP, 14, p523 (1972) [5] </a:t>
            </a:r>
            <a:r>
              <a:rPr lang="en-US" altLang="ja-JP" sz="1200" b="0" i="0" u="none" strike="noStrike" baseline="0" dirty="0" err="1">
                <a:latin typeface="Times-Roman"/>
              </a:rPr>
              <a:t>N.I.Akimov</a:t>
            </a:r>
            <a:r>
              <a:rPr lang="en-US" altLang="ja-JP" sz="1200" b="0" i="0" u="none" strike="noStrike" baseline="0" dirty="0">
                <a:latin typeface="Times-Roman"/>
              </a:rPr>
              <a:t> </a:t>
            </a:r>
            <a:r>
              <a:rPr lang="en-US" altLang="ja-JP" sz="1200" b="0" i="1" u="none" strike="noStrike" baseline="0" dirty="0">
                <a:latin typeface="Times-Roman"/>
              </a:rPr>
              <a:t>et al.</a:t>
            </a:r>
            <a:r>
              <a:rPr lang="en-US" altLang="ja-JP" sz="1200" b="0" i="0" u="none" strike="noStrike" baseline="0" dirty="0">
                <a:latin typeface="Times-Roman"/>
              </a:rPr>
              <a:t>, J,SNP, 13, p272 (1971)</a:t>
            </a:r>
            <a:endParaRPr lang="de-DE" altLang="ja-JP" sz="1200" dirty="0">
              <a:latin typeface="Times-Roman"/>
              <a:ea typeface="ＭＳ Ｐゴシック" panose="020B0600070205080204" pitchFamily="50" charset="-128"/>
            </a:endParaRPr>
          </a:p>
          <a:p>
            <a:pPr marL="0" indent="0">
              <a:lnSpc>
                <a:spcPct val="100000"/>
              </a:lnSpc>
              <a:buFont typeface="Arial" panose="020B0604020202020204" pitchFamily="34" charset="0"/>
              <a:buNone/>
            </a:pPr>
            <a:endParaRPr lang="en-US" altLang="ja-JP" sz="1200" dirty="0">
              <a:latin typeface="ＭＳ Ｐゴシック" panose="020B0600070205080204" pitchFamily="50" charset="-128"/>
              <a:ea typeface="ＭＳ Ｐゴシック" panose="020B0600070205080204" pitchFamily="50" charset="-128"/>
            </a:endParaRPr>
          </a:p>
        </p:txBody>
      </p:sp>
      <p:pic>
        <p:nvPicPr>
          <p:cNvPr id="9" name="図 8">
            <a:extLst>
              <a:ext uri="{FF2B5EF4-FFF2-40B4-BE49-F238E27FC236}">
                <a16:creationId xmlns:a16="http://schemas.microsoft.com/office/drawing/2014/main" id="{9F1D082D-2F4A-41AA-8A40-9DD8C189A67A}"/>
              </a:ext>
            </a:extLst>
          </p:cNvPr>
          <p:cNvPicPr>
            <a:picLocks noChangeAspect="1"/>
          </p:cNvPicPr>
          <p:nvPr/>
        </p:nvPicPr>
        <p:blipFill rotWithShape="1">
          <a:blip r:embed="rId3"/>
          <a:srcRect l="7482" t="10640" r="18630" b="3942"/>
          <a:stretch/>
        </p:blipFill>
        <p:spPr>
          <a:xfrm>
            <a:off x="180852" y="1348061"/>
            <a:ext cx="5240571" cy="4570985"/>
          </a:xfrm>
          <a:prstGeom prst="rect">
            <a:avLst/>
          </a:prstGeom>
        </p:spPr>
      </p:pic>
      <p:sp>
        <p:nvSpPr>
          <p:cNvPr id="6" name="テキスト ボックス 5">
            <a:extLst>
              <a:ext uri="{FF2B5EF4-FFF2-40B4-BE49-F238E27FC236}">
                <a16:creationId xmlns:a16="http://schemas.microsoft.com/office/drawing/2014/main" id="{8A9FA365-962F-461E-9426-F9295CFA68E6}"/>
              </a:ext>
            </a:extLst>
          </p:cNvPr>
          <p:cNvSpPr txBox="1"/>
          <p:nvPr/>
        </p:nvSpPr>
        <p:spPr>
          <a:xfrm>
            <a:off x="5421423" y="1143065"/>
            <a:ext cx="3399902" cy="1015663"/>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ＭＳ Ｐゴシック" panose="020B0600070205080204" pitchFamily="50" charset="-128"/>
                <a:ea typeface="ＭＳ Ｐゴシック" panose="020B0600070205080204" pitchFamily="50" charset="-128"/>
              </a:rPr>
              <a:t>However, experimental data is strongly against such a naive intuition</a:t>
            </a:r>
          </a:p>
        </p:txBody>
      </p:sp>
      <p:sp>
        <p:nvSpPr>
          <p:cNvPr id="10" name="テキスト ボックス 9">
            <a:extLst>
              <a:ext uri="{FF2B5EF4-FFF2-40B4-BE49-F238E27FC236}">
                <a16:creationId xmlns:a16="http://schemas.microsoft.com/office/drawing/2014/main" id="{150D64F6-3946-4A47-85E6-5732D61B23B9}"/>
              </a:ext>
            </a:extLst>
          </p:cNvPr>
          <p:cNvSpPr txBox="1"/>
          <p:nvPr/>
        </p:nvSpPr>
        <p:spPr>
          <a:xfrm>
            <a:off x="5470284" y="2202393"/>
            <a:ext cx="3302180" cy="1938992"/>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ＭＳ Ｐゴシック" panose="020B0600070205080204" pitchFamily="50" charset="-128"/>
                <a:ea typeface="ＭＳ Ｐゴシック" panose="020B0600070205080204" pitchFamily="50" charset="-128"/>
              </a:rPr>
              <a:t>TKE of fission fragments in neutron-induced fission is known to decrease as incident neutron energy (excitation energy) increases.</a:t>
            </a:r>
          </a:p>
        </p:txBody>
      </p:sp>
      <p:sp>
        <p:nvSpPr>
          <p:cNvPr id="11" name="テキスト ボックス 10">
            <a:extLst>
              <a:ext uri="{FF2B5EF4-FFF2-40B4-BE49-F238E27FC236}">
                <a16:creationId xmlns:a16="http://schemas.microsoft.com/office/drawing/2014/main" id="{AA95C259-77DB-401D-A366-8E05E4D319AB}"/>
              </a:ext>
            </a:extLst>
          </p:cNvPr>
          <p:cNvSpPr txBox="1"/>
          <p:nvPr/>
        </p:nvSpPr>
        <p:spPr>
          <a:xfrm>
            <a:off x="5821097" y="3984276"/>
            <a:ext cx="2968484" cy="707886"/>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One of the motivations of this work.</a:t>
            </a:r>
          </a:p>
        </p:txBody>
      </p:sp>
      <p:sp>
        <p:nvSpPr>
          <p:cNvPr id="12" name="矢印: 下 11">
            <a:extLst>
              <a:ext uri="{FF2B5EF4-FFF2-40B4-BE49-F238E27FC236}">
                <a16:creationId xmlns:a16="http://schemas.microsoft.com/office/drawing/2014/main" id="{467FB109-BE8F-408E-9C6F-1F43753BB0DF}"/>
              </a:ext>
            </a:extLst>
          </p:cNvPr>
          <p:cNvSpPr/>
          <p:nvPr/>
        </p:nvSpPr>
        <p:spPr>
          <a:xfrm rot="16200000">
            <a:off x="5560434" y="4146921"/>
            <a:ext cx="216000" cy="166595"/>
          </a:xfrm>
          <a:prstGeom prst="downArrow">
            <a:avLst>
              <a:gd name="adj1" fmla="val 100000"/>
              <a:gd name="adj2" fmla="val 100000"/>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2000">
              <a:latin typeface="ＭＳ Ｐゴシック" panose="020B0600070205080204" pitchFamily="50" charset="-128"/>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5F02FF7F-DB3E-47BC-BB0B-3C6A3F46EA60}"/>
              </a:ext>
            </a:extLst>
          </p:cNvPr>
          <p:cNvSpPr>
            <a:spLocks noGrp="1"/>
          </p:cNvSpPr>
          <p:nvPr>
            <p:ph type="sldNum" sz="quarter" idx="12"/>
          </p:nvPr>
        </p:nvSpPr>
        <p:spPr/>
        <p:txBody>
          <a:bodyPr/>
          <a:lstStyle/>
          <a:p>
            <a:fld id="{B060295B-DBF3-4925-A814-558BD383AA08}" type="slidenum">
              <a:rPr kumimoji="1" lang="ja-JP" altLang="en-US" smtClean="0"/>
              <a:t>5</a:t>
            </a:fld>
            <a:endParaRPr kumimoji="1" lang="ja-JP" altLang="en-US"/>
          </a:p>
        </p:txBody>
      </p:sp>
    </p:spTree>
    <p:extLst>
      <p:ext uri="{BB962C8B-B14F-4D97-AF65-F5344CB8AC3E}">
        <p14:creationId xmlns:p14="http://schemas.microsoft.com/office/powerpoint/2010/main" val="40683250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2FD4D49B-2217-4CF4-B3C5-7B16680E3E93}"/>
              </a:ext>
            </a:extLst>
          </p:cNvPr>
          <p:cNvSpPr/>
          <p:nvPr/>
        </p:nvSpPr>
        <p:spPr>
          <a:xfrm>
            <a:off x="317919" y="6184290"/>
            <a:ext cx="8142181" cy="624273"/>
          </a:xfrm>
          <a:prstGeom prst="rect">
            <a:avLst/>
          </a:prstGeom>
          <a:solidFill>
            <a:schemeClr val="accent1">
              <a:alpha val="2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 name="タイトル 1">
            <a:extLst>
              <a:ext uri="{FF2B5EF4-FFF2-40B4-BE49-F238E27FC236}">
                <a16:creationId xmlns:a16="http://schemas.microsoft.com/office/drawing/2014/main" id="{700A8EED-FDE4-48C1-874E-1CD4A40AE928}"/>
              </a:ext>
            </a:extLst>
          </p:cNvPr>
          <p:cNvSpPr>
            <a:spLocks noGrp="1"/>
          </p:cNvSpPr>
          <p:nvPr>
            <p:ph type="title"/>
          </p:nvPr>
        </p:nvSpPr>
        <p:spPr>
          <a:xfrm>
            <a:off x="65492" y="140228"/>
            <a:ext cx="8987723" cy="622745"/>
          </a:xfrm>
        </p:spPr>
        <p:txBody>
          <a:bodyPr>
            <a:normAutofit fontScale="90000"/>
          </a:bodyPr>
          <a:lstStyle/>
          <a:p>
            <a:r>
              <a:rPr lang="en-US" altLang="ja-JP" b="1" dirty="0">
                <a:solidFill>
                  <a:srgbClr val="0070C0"/>
                </a:solidFill>
                <a:latin typeface="ＭＳ Ｐゴシック" panose="020B0600070205080204" pitchFamily="50" charset="-128"/>
                <a:ea typeface="ＭＳ Ｐゴシック" panose="020B0600070205080204" pitchFamily="50" charset="-128"/>
              </a:rPr>
              <a:t>D</a:t>
            </a:r>
            <a:r>
              <a:rPr kumimoji="1" lang="en-US" altLang="ja-JP" b="1" dirty="0">
                <a:solidFill>
                  <a:srgbClr val="0070C0"/>
                </a:solidFill>
                <a:latin typeface="ＭＳ Ｐゴシック" panose="020B0600070205080204" pitchFamily="50" charset="-128"/>
                <a:ea typeface="ＭＳ Ｐゴシック" panose="020B0600070205080204" pitchFamily="50" charset="-128"/>
              </a:rPr>
              <a:t>ependence of TKE on excitation energy</a:t>
            </a:r>
            <a:endParaRPr kumimoji="1" lang="ja-JP" altLang="en-US" b="1" dirty="0">
              <a:solidFill>
                <a:srgbClr val="0070C0"/>
              </a:solidFill>
              <a:latin typeface="ＭＳ Ｐゴシック" panose="020B0600070205080204" pitchFamily="50" charset="-128"/>
              <a:ea typeface="ＭＳ Ｐゴシック" panose="020B0600070205080204" pitchFamily="50" charset="-128"/>
            </a:endParaRPr>
          </a:p>
        </p:txBody>
      </p:sp>
      <p:sp>
        <p:nvSpPr>
          <p:cNvPr id="5" name="コンテンツ プレースホルダー 2">
            <a:extLst>
              <a:ext uri="{FF2B5EF4-FFF2-40B4-BE49-F238E27FC236}">
                <a16:creationId xmlns:a16="http://schemas.microsoft.com/office/drawing/2014/main" id="{52AAD0EF-A19F-40DA-977C-2269EE3C41F9}"/>
              </a:ext>
            </a:extLst>
          </p:cNvPr>
          <p:cNvSpPr txBox="1">
            <a:spLocks/>
          </p:cNvSpPr>
          <p:nvPr/>
        </p:nvSpPr>
        <p:spPr>
          <a:xfrm>
            <a:off x="430141" y="6152352"/>
            <a:ext cx="7849659" cy="738972"/>
          </a:xfrm>
          <a:prstGeom prst="rect">
            <a:avLst/>
          </a:prstGeom>
        </p:spPr>
        <p:txBody>
          <a:bodyPr vert="horz" lIns="91440" tIns="45720" rIns="91440" bIns="45720" rtlCol="0">
            <a:normAutofit fontScale="925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As the neutron energy increases, the excitation energy of the compound nucleus increases, therefore, in a naïve view, </a:t>
            </a:r>
            <a:r>
              <a:rPr lang="en-US" altLang="ja-JP" sz="1800" b="1" u="sng" dirty="0">
                <a:solidFill>
                  <a:prstClr val="black"/>
                </a:solidFill>
                <a:highlight>
                  <a:srgbClr val="FFFF00"/>
                </a:highlight>
                <a:latin typeface="ＭＳ Ｐゴシック" panose="020B0600070205080204" pitchFamily="50" charset="-128"/>
                <a:ea typeface="ＭＳ Ｐゴシック" panose="020B0600070205080204" pitchFamily="50" charset="-128"/>
              </a:rPr>
              <a:t>it is expected that </a:t>
            </a:r>
            <a:r>
              <a:rPr kumimoji="1" lang="en-US" altLang="ja-JP" sz="1800" b="1" i="0" u="sng" strike="noStrike" kern="1200" cap="none" spc="0" normalizeH="0" baseline="0" noProof="0" dirty="0">
                <a:ln>
                  <a:noFill/>
                </a:ln>
                <a:solidFill>
                  <a:prstClr val="black"/>
                </a:solidFill>
                <a:effectLst/>
                <a:highlight>
                  <a:srgbClr val="FFFF00"/>
                </a:highlight>
                <a:uLnTx/>
                <a:uFillTx/>
                <a:latin typeface="ＭＳ Ｐゴシック" panose="020B0600070205080204" pitchFamily="50" charset="-128"/>
                <a:ea typeface="ＭＳ Ｐゴシック" panose="020B0600070205080204" pitchFamily="50" charset="-128"/>
              </a:rPr>
              <a:t>the average TKE increases. </a:t>
            </a:r>
          </a:p>
        </p:txBody>
      </p:sp>
      <p:cxnSp>
        <p:nvCxnSpPr>
          <p:cNvPr id="155" name="直線コネクタ 154">
            <a:extLst>
              <a:ext uri="{FF2B5EF4-FFF2-40B4-BE49-F238E27FC236}">
                <a16:creationId xmlns:a16="http://schemas.microsoft.com/office/drawing/2014/main" id="{F7A11017-8E1C-4837-8BDB-1249E4BD31D2}"/>
              </a:ext>
            </a:extLst>
          </p:cNvPr>
          <p:cNvCxnSpPr>
            <a:cxnSpLocks/>
          </p:cNvCxnSpPr>
          <p:nvPr/>
        </p:nvCxnSpPr>
        <p:spPr>
          <a:xfrm>
            <a:off x="2008933" y="1875206"/>
            <a:ext cx="1008000" cy="0"/>
          </a:xfrm>
          <a:prstGeom prst="line">
            <a:avLst/>
          </a:prstGeom>
          <a:ln w="57150"/>
        </p:spPr>
        <p:style>
          <a:lnRef idx="3">
            <a:schemeClr val="dk1"/>
          </a:lnRef>
          <a:fillRef idx="0">
            <a:schemeClr val="dk1"/>
          </a:fillRef>
          <a:effectRef idx="2">
            <a:schemeClr val="dk1"/>
          </a:effectRef>
          <a:fontRef idx="minor">
            <a:schemeClr val="tx1"/>
          </a:fontRef>
        </p:style>
      </p:cxnSp>
      <p:cxnSp>
        <p:nvCxnSpPr>
          <p:cNvPr id="156" name="直線コネクタ 155">
            <a:extLst>
              <a:ext uri="{FF2B5EF4-FFF2-40B4-BE49-F238E27FC236}">
                <a16:creationId xmlns:a16="http://schemas.microsoft.com/office/drawing/2014/main" id="{11F9C862-A934-4D56-9B39-FD34445E47EE}"/>
              </a:ext>
            </a:extLst>
          </p:cNvPr>
          <p:cNvCxnSpPr>
            <a:cxnSpLocks/>
          </p:cNvCxnSpPr>
          <p:nvPr/>
        </p:nvCxnSpPr>
        <p:spPr>
          <a:xfrm>
            <a:off x="287782" y="3396764"/>
            <a:ext cx="1656000" cy="0"/>
          </a:xfrm>
          <a:prstGeom prst="line">
            <a:avLst/>
          </a:prstGeom>
          <a:ln w="57150"/>
        </p:spPr>
        <p:style>
          <a:lnRef idx="3">
            <a:schemeClr val="dk1"/>
          </a:lnRef>
          <a:fillRef idx="0">
            <a:schemeClr val="dk1"/>
          </a:fillRef>
          <a:effectRef idx="2">
            <a:schemeClr val="dk1"/>
          </a:effectRef>
          <a:fontRef idx="minor">
            <a:schemeClr val="tx1"/>
          </a:fontRef>
        </p:style>
      </p:cxnSp>
      <p:cxnSp>
        <p:nvCxnSpPr>
          <p:cNvPr id="157" name="直線コネクタ 156">
            <a:extLst>
              <a:ext uri="{FF2B5EF4-FFF2-40B4-BE49-F238E27FC236}">
                <a16:creationId xmlns:a16="http://schemas.microsoft.com/office/drawing/2014/main" id="{0E5C5A22-8069-4A91-92BA-E045A86F168E}"/>
              </a:ext>
            </a:extLst>
          </p:cNvPr>
          <p:cNvCxnSpPr>
            <a:cxnSpLocks/>
          </p:cNvCxnSpPr>
          <p:nvPr/>
        </p:nvCxnSpPr>
        <p:spPr>
          <a:xfrm>
            <a:off x="2698359" y="2018359"/>
            <a:ext cx="252000" cy="2880000"/>
          </a:xfrm>
          <a:prstGeom prst="line">
            <a:avLst/>
          </a:prstGeom>
          <a:ln w="38100">
            <a:tailEnd type="triangle"/>
          </a:ln>
        </p:spPr>
        <p:style>
          <a:lnRef idx="3">
            <a:schemeClr val="dk1"/>
          </a:lnRef>
          <a:fillRef idx="0">
            <a:schemeClr val="dk1"/>
          </a:fillRef>
          <a:effectRef idx="2">
            <a:schemeClr val="dk1"/>
          </a:effectRef>
          <a:fontRef idx="minor">
            <a:schemeClr val="tx1"/>
          </a:fontRef>
        </p:style>
      </p:cxnSp>
      <p:sp>
        <p:nvSpPr>
          <p:cNvPr id="158" name="コンテンツ プレースホルダー 2">
            <a:extLst>
              <a:ext uri="{FF2B5EF4-FFF2-40B4-BE49-F238E27FC236}">
                <a16:creationId xmlns:a16="http://schemas.microsoft.com/office/drawing/2014/main" id="{BEFE4B74-3272-4DC7-B4EE-5D0B4A26911F}"/>
              </a:ext>
            </a:extLst>
          </p:cNvPr>
          <p:cNvSpPr txBox="1">
            <a:spLocks/>
          </p:cNvSpPr>
          <p:nvPr/>
        </p:nvSpPr>
        <p:spPr>
          <a:xfrm>
            <a:off x="3196718" y="3998447"/>
            <a:ext cx="1311042"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メイリオ" panose="020B0604030504040204" pitchFamily="50" charset="-128"/>
                <a:ea typeface="メイリオ" panose="020B0604030504040204" pitchFamily="50" charset="-128"/>
              </a:rPr>
              <a:t>H + L</a:t>
            </a:r>
          </a:p>
        </p:txBody>
      </p:sp>
      <p:sp>
        <p:nvSpPr>
          <p:cNvPr id="159" name="コンテンツ プレースホルダー 2">
            <a:extLst>
              <a:ext uri="{FF2B5EF4-FFF2-40B4-BE49-F238E27FC236}">
                <a16:creationId xmlns:a16="http://schemas.microsoft.com/office/drawing/2014/main" id="{EF2094AC-EFDD-490A-8209-664E428040CE}"/>
              </a:ext>
            </a:extLst>
          </p:cNvPr>
          <p:cNvSpPr txBox="1">
            <a:spLocks/>
          </p:cNvSpPr>
          <p:nvPr/>
        </p:nvSpPr>
        <p:spPr>
          <a:xfrm>
            <a:off x="2780039" y="833189"/>
            <a:ext cx="1004800"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baseline="30000" dirty="0">
                <a:latin typeface="メイリオ" panose="020B0604030504040204" pitchFamily="50" charset="-128"/>
                <a:ea typeface="メイリオ" panose="020B0604030504040204" pitchFamily="50" charset="-128"/>
              </a:rPr>
              <a:t>236</a:t>
            </a:r>
            <a:r>
              <a:rPr lang="en-US" altLang="ja-JP" sz="2400" dirty="0">
                <a:latin typeface="メイリオ" panose="020B0604030504040204" pitchFamily="50" charset="-128"/>
                <a:ea typeface="メイリオ" panose="020B0604030504040204" pitchFamily="50" charset="-128"/>
              </a:rPr>
              <a:t>U</a:t>
            </a:r>
          </a:p>
        </p:txBody>
      </p:sp>
      <p:grpSp>
        <p:nvGrpSpPr>
          <p:cNvPr id="160" name="グループ化 159">
            <a:extLst>
              <a:ext uri="{FF2B5EF4-FFF2-40B4-BE49-F238E27FC236}">
                <a16:creationId xmlns:a16="http://schemas.microsoft.com/office/drawing/2014/main" id="{A0888C51-3738-4D00-8E7F-ED8DCE105F42}"/>
              </a:ext>
            </a:extLst>
          </p:cNvPr>
          <p:cNvGrpSpPr/>
          <p:nvPr/>
        </p:nvGrpSpPr>
        <p:grpSpPr>
          <a:xfrm>
            <a:off x="3092923" y="4414481"/>
            <a:ext cx="695708" cy="668867"/>
            <a:chOff x="1363974" y="3064572"/>
            <a:chExt cx="695708" cy="668867"/>
          </a:xfrm>
        </p:grpSpPr>
        <p:sp>
          <p:nvSpPr>
            <p:cNvPr id="161" name="楕円 160">
              <a:extLst>
                <a:ext uri="{FF2B5EF4-FFF2-40B4-BE49-F238E27FC236}">
                  <a16:creationId xmlns:a16="http://schemas.microsoft.com/office/drawing/2014/main" id="{8F31D7F1-A0CA-4325-87E1-75A5E87DA508}"/>
                </a:ext>
              </a:extLst>
            </p:cNvPr>
            <p:cNvSpPr/>
            <p:nvPr/>
          </p:nvSpPr>
          <p:spPr>
            <a:xfrm>
              <a:off x="146349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楕円 161">
              <a:extLst>
                <a:ext uri="{FF2B5EF4-FFF2-40B4-BE49-F238E27FC236}">
                  <a16:creationId xmlns:a16="http://schemas.microsoft.com/office/drawing/2014/main" id="{42D0EEAA-DDD0-4B10-B104-751BC8B66FE8}"/>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楕円 162">
              <a:extLst>
                <a:ext uri="{FF2B5EF4-FFF2-40B4-BE49-F238E27FC236}">
                  <a16:creationId xmlns:a16="http://schemas.microsoft.com/office/drawing/2014/main" id="{BC03CD2C-9099-4A85-8E33-1FE1428336AD}"/>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楕円 163">
              <a:extLst>
                <a:ext uri="{FF2B5EF4-FFF2-40B4-BE49-F238E27FC236}">
                  <a16:creationId xmlns:a16="http://schemas.microsoft.com/office/drawing/2014/main" id="{3BBDB956-2303-45B2-9D44-9F2EA83A9D15}"/>
                </a:ext>
              </a:extLst>
            </p:cNvPr>
            <p:cNvSpPr/>
            <p:nvPr/>
          </p:nvSpPr>
          <p:spPr>
            <a:xfrm>
              <a:off x="1544195" y="3227355"/>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楕円 164">
              <a:extLst>
                <a:ext uri="{FF2B5EF4-FFF2-40B4-BE49-F238E27FC236}">
                  <a16:creationId xmlns:a16="http://schemas.microsoft.com/office/drawing/2014/main" id="{A1A010FA-A1C9-425D-85BB-0CB6C264B8F1}"/>
                </a:ext>
              </a:extLst>
            </p:cNvPr>
            <p:cNvSpPr/>
            <p:nvPr/>
          </p:nvSpPr>
          <p:spPr>
            <a:xfrm>
              <a:off x="1584588" y="30645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楕円 165">
              <a:extLst>
                <a:ext uri="{FF2B5EF4-FFF2-40B4-BE49-F238E27FC236}">
                  <a16:creationId xmlns:a16="http://schemas.microsoft.com/office/drawing/2014/main" id="{E580D3A1-E7AD-46F8-851F-FB78E372B084}"/>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楕円 166">
              <a:extLst>
                <a:ext uri="{FF2B5EF4-FFF2-40B4-BE49-F238E27FC236}">
                  <a16:creationId xmlns:a16="http://schemas.microsoft.com/office/drawing/2014/main" id="{38B34203-5F61-4211-85BD-45E9B522449B}"/>
                </a:ext>
              </a:extLst>
            </p:cNvPr>
            <p:cNvSpPr/>
            <p:nvPr/>
          </p:nvSpPr>
          <p:spPr>
            <a:xfrm>
              <a:off x="1363974" y="33402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楕円 167">
              <a:extLst>
                <a:ext uri="{FF2B5EF4-FFF2-40B4-BE49-F238E27FC236}">
                  <a16:creationId xmlns:a16="http://schemas.microsoft.com/office/drawing/2014/main" id="{D05B8E5B-6839-4DAB-9F4C-55E878F09AFD}"/>
                </a:ext>
              </a:extLst>
            </p:cNvPr>
            <p:cNvSpPr/>
            <p:nvPr/>
          </p:nvSpPr>
          <p:spPr>
            <a:xfrm>
              <a:off x="1448590" y="31139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楕円 168">
              <a:extLst>
                <a:ext uri="{FF2B5EF4-FFF2-40B4-BE49-F238E27FC236}">
                  <a16:creationId xmlns:a16="http://schemas.microsoft.com/office/drawing/2014/main" id="{41653ADA-AB99-406C-A877-7C5C1310C67C}"/>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楕円 169">
              <a:extLst>
                <a:ext uri="{FF2B5EF4-FFF2-40B4-BE49-F238E27FC236}">
                  <a16:creationId xmlns:a16="http://schemas.microsoft.com/office/drawing/2014/main" id="{29715E6F-172D-4127-ABCB-45D25292BECC}"/>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楕円 170">
              <a:extLst>
                <a:ext uri="{FF2B5EF4-FFF2-40B4-BE49-F238E27FC236}">
                  <a16:creationId xmlns:a16="http://schemas.microsoft.com/office/drawing/2014/main" id="{BD10E586-B629-4AE0-BE84-477A00902792}"/>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楕円 171">
              <a:extLst>
                <a:ext uri="{FF2B5EF4-FFF2-40B4-BE49-F238E27FC236}">
                  <a16:creationId xmlns:a16="http://schemas.microsoft.com/office/drawing/2014/main" id="{4A7D615B-C962-4225-82B5-0972A566FD94}"/>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楕円 172">
              <a:extLst>
                <a:ext uri="{FF2B5EF4-FFF2-40B4-BE49-F238E27FC236}">
                  <a16:creationId xmlns:a16="http://schemas.microsoft.com/office/drawing/2014/main" id="{0EE919C3-5AB7-442A-867D-AA9E6DCE1FF7}"/>
                </a:ext>
              </a:extLst>
            </p:cNvPr>
            <p:cNvSpPr/>
            <p:nvPr/>
          </p:nvSpPr>
          <p:spPr>
            <a:xfrm>
              <a:off x="1620974" y="31811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楕円 173">
              <a:extLst>
                <a:ext uri="{FF2B5EF4-FFF2-40B4-BE49-F238E27FC236}">
                  <a16:creationId xmlns:a16="http://schemas.microsoft.com/office/drawing/2014/main" id="{AF25351B-A85A-496D-854E-6A2C1BBC83A9}"/>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楕円 174">
              <a:extLst>
                <a:ext uri="{FF2B5EF4-FFF2-40B4-BE49-F238E27FC236}">
                  <a16:creationId xmlns:a16="http://schemas.microsoft.com/office/drawing/2014/main" id="{7730D451-8576-4693-AE9C-C50DB95BBE05}"/>
                </a:ext>
              </a:extLst>
            </p:cNvPr>
            <p:cNvSpPr/>
            <p:nvPr/>
          </p:nvSpPr>
          <p:spPr>
            <a:xfrm>
              <a:off x="1879682" y="332718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楕円 175">
              <a:extLst>
                <a:ext uri="{FF2B5EF4-FFF2-40B4-BE49-F238E27FC236}">
                  <a16:creationId xmlns:a16="http://schemas.microsoft.com/office/drawing/2014/main" id="{5DEFF39F-294A-4DCA-A44D-393032028BCE}"/>
                </a:ext>
              </a:extLst>
            </p:cNvPr>
            <p:cNvSpPr/>
            <p:nvPr/>
          </p:nvSpPr>
          <p:spPr>
            <a:xfrm>
              <a:off x="1561784" y="344529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楕円 176">
              <a:extLst>
                <a:ext uri="{FF2B5EF4-FFF2-40B4-BE49-F238E27FC236}">
                  <a16:creationId xmlns:a16="http://schemas.microsoft.com/office/drawing/2014/main" id="{2CD5CFA3-91BB-4A01-836C-9AE8EB69112E}"/>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楕円 177">
              <a:extLst>
                <a:ext uri="{FF2B5EF4-FFF2-40B4-BE49-F238E27FC236}">
                  <a16:creationId xmlns:a16="http://schemas.microsoft.com/office/drawing/2014/main" id="{A14B32FF-6E8E-4498-A836-99CB4E1EE3F3}"/>
                </a:ext>
              </a:extLst>
            </p:cNvPr>
            <p:cNvSpPr/>
            <p:nvPr/>
          </p:nvSpPr>
          <p:spPr>
            <a:xfrm>
              <a:off x="1618253" y="333980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楕円 178">
              <a:extLst>
                <a:ext uri="{FF2B5EF4-FFF2-40B4-BE49-F238E27FC236}">
                  <a16:creationId xmlns:a16="http://schemas.microsoft.com/office/drawing/2014/main" id="{97782704-287C-42D8-A86D-5B12495E0BD9}"/>
                </a:ext>
              </a:extLst>
            </p:cNvPr>
            <p:cNvSpPr/>
            <p:nvPr/>
          </p:nvSpPr>
          <p:spPr>
            <a:xfrm>
              <a:off x="1836249" y="34633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楕円 179">
              <a:extLst>
                <a:ext uri="{FF2B5EF4-FFF2-40B4-BE49-F238E27FC236}">
                  <a16:creationId xmlns:a16="http://schemas.microsoft.com/office/drawing/2014/main" id="{37220898-D0A7-42D0-8B71-7D769BB55124}"/>
                </a:ext>
              </a:extLst>
            </p:cNvPr>
            <p:cNvSpPr/>
            <p:nvPr/>
          </p:nvSpPr>
          <p:spPr>
            <a:xfrm>
              <a:off x="1381888" y="31953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81" name="グループ化 180">
            <a:extLst>
              <a:ext uri="{FF2B5EF4-FFF2-40B4-BE49-F238E27FC236}">
                <a16:creationId xmlns:a16="http://schemas.microsoft.com/office/drawing/2014/main" id="{A1FA3E2C-CA78-4E79-A70D-1C6402B7DD2B}"/>
              </a:ext>
            </a:extLst>
          </p:cNvPr>
          <p:cNvGrpSpPr/>
          <p:nvPr/>
        </p:nvGrpSpPr>
        <p:grpSpPr>
          <a:xfrm>
            <a:off x="3892687" y="4455778"/>
            <a:ext cx="510005" cy="506589"/>
            <a:chOff x="3010101" y="3685010"/>
            <a:chExt cx="510005" cy="506589"/>
          </a:xfrm>
        </p:grpSpPr>
        <p:sp>
          <p:nvSpPr>
            <p:cNvPr id="182" name="楕円 181">
              <a:extLst>
                <a:ext uri="{FF2B5EF4-FFF2-40B4-BE49-F238E27FC236}">
                  <a16:creationId xmlns:a16="http://schemas.microsoft.com/office/drawing/2014/main" id="{F46BD819-8641-4490-8107-17123355BD7B}"/>
                </a:ext>
              </a:extLst>
            </p:cNvPr>
            <p:cNvSpPr/>
            <p:nvPr/>
          </p:nvSpPr>
          <p:spPr>
            <a:xfrm>
              <a:off x="3048097" y="373488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楕円 182">
              <a:extLst>
                <a:ext uri="{FF2B5EF4-FFF2-40B4-BE49-F238E27FC236}">
                  <a16:creationId xmlns:a16="http://schemas.microsoft.com/office/drawing/2014/main" id="{6A464576-F005-4796-99A7-2CA6F0349A20}"/>
                </a:ext>
              </a:extLst>
            </p:cNvPr>
            <p:cNvSpPr/>
            <p:nvPr/>
          </p:nvSpPr>
          <p:spPr>
            <a:xfrm>
              <a:off x="3340106" y="38262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楕円 183">
              <a:extLst>
                <a:ext uri="{FF2B5EF4-FFF2-40B4-BE49-F238E27FC236}">
                  <a16:creationId xmlns:a16="http://schemas.microsoft.com/office/drawing/2014/main" id="{19207A40-3611-4782-9EFD-42CAE4E70B53}"/>
                </a:ext>
              </a:extLst>
            </p:cNvPr>
            <p:cNvSpPr/>
            <p:nvPr/>
          </p:nvSpPr>
          <p:spPr>
            <a:xfrm>
              <a:off x="3320095" y="392996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楕円 184">
              <a:extLst>
                <a:ext uri="{FF2B5EF4-FFF2-40B4-BE49-F238E27FC236}">
                  <a16:creationId xmlns:a16="http://schemas.microsoft.com/office/drawing/2014/main" id="{86682828-6C8E-453D-9D22-9A9DCE43027F}"/>
                </a:ext>
              </a:extLst>
            </p:cNvPr>
            <p:cNvSpPr/>
            <p:nvPr/>
          </p:nvSpPr>
          <p:spPr>
            <a:xfrm>
              <a:off x="3255052" y="399683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楕円 185">
              <a:extLst>
                <a:ext uri="{FF2B5EF4-FFF2-40B4-BE49-F238E27FC236}">
                  <a16:creationId xmlns:a16="http://schemas.microsoft.com/office/drawing/2014/main" id="{90ECC989-9CC4-4855-AC13-CBE5A139BED1}"/>
                </a:ext>
              </a:extLst>
            </p:cNvPr>
            <p:cNvSpPr/>
            <p:nvPr/>
          </p:nvSpPr>
          <p:spPr>
            <a:xfrm>
              <a:off x="3010101" y="386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楕円 186">
              <a:extLst>
                <a:ext uri="{FF2B5EF4-FFF2-40B4-BE49-F238E27FC236}">
                  <a16:creationId xmlns:a16="http://schemas.microsoft.com/office/drawing/2014/main" id="{B46AAA67-E186-4C0E-A34A-FFD62998E806}"/>
                </a:ext>
              </a:extLst>
            </p:cNvPr>
            <p:cNvSpPr/>
            <p:nvPr/>
          </p:nvSpPr>
          <p:spPr>
            <a:xfrm>
              <a:off x="3131770" y="401159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楕円 187">
              <a:extLst>
                <a:ext uri="{FF2B5EF4-FFF2-40B4-BE49-F238E27FC236}">
                  <a16:creationId xmlns:a16="http://schemas.microsoft.com/office/drawing/2014/main" id="{4EE3111E-AC86-41AE-9F12-ABE18629DD9B}"/>
                </a:ext>
              </a:extLst>
            </p:cNvPr>
            <p:cNvSpPr/>
            <p:nvPr/>
          </p:nvSpPr>
          <p:spPr>
            <a:xfrm>
              <a:off x="3224343" y="382121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楕円 188">
              <a:extLst>
                <a:ext uri="{FF2B5EF4-FFF2-40B4-BE49-F238E27FC236}">
                  <a16:creationId xmlns:a16="http://schemas.microsoft.com/office/drawing/2014/main" id="{683549FF-531B-4FBB-8059-25B69CBD178A}"/>
                </a:ext>
              </a:extLst>
            </p:cNvPr>
            <p:cNvSpPr/>
            <p:nvPr/>
          </p:nvSpPr>
          <p:spPr>
            <a:xfrm>
              <a:off x="3062289" y="39596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楕円 189">
              <a:extLst>
                <a:ext uri="{FF2B5EF4-FFF2-40B4-BE49-F238E27FC236}">
                  <a16:creationId xmlns:a16="http://schemas.microsoft.com/office/drawing/2014/main" id="{4DA2419F-359D-4209-B08C-276DB2BC2357}"/>
                </a:ext>
              </a:extLst>
            </p:cNvPr>
            <p:cNvSpPr/>
            <p:nvPr/>
          </p:nvSpPr>
          <p:spPr>
            <a:xfrm>
              <a:off x="3261441" y="3726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楕円 190">
              <a:extLst>
                <a:ext uri="{FF2B5EF4-FFF2-40B4-BE49-F238E27FC236}">
                  <a16:creationId xmlns:a16="http://schemas.microsoft.com/office/drawing/2014/main" id="{713DC17A-7274-41CC-A23F-3502EF485D00}"/>
                </a:ext>
              </a:extLst>
            </p:cNvPr>
            <p:cNvSpPr/>
            <p:nvPr/>
          </p:nvSpPr>
          <p:spPr>
            <a:xfrm>
              <a:off x="3174537" y="390752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楕円 191">
              <a:extLst>
                <a:ext uri="{FF2B5EF4-FFF2-40B4-BE49-F238E27FC236}">
                  <a16:creationId xmlns:a16="http://schemas.microsoft.com/office/drawing/2014/main" id="{8851BF54-4AFE-4F8A-A3A7-901DCD2798E7}"/>
                </a:ext>
              </a:extLst>
            </p:cNvPr>
            <p:cNvSpPr/>
            <p:nvPr/>
          </p:nvSpPr>
          <p:spPr>
            <a:xfrm>
              <a:off x="3160798" y="368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楕円 192">
              <a:extLst>
                <a:ext uri="{FF2B5EF4-FFF2-40B4-BE49-F238E27FC236}">
                  <a16:creationId xmlns:a16="http://schemas.microsoft.com/office/drawing/2014/main" id="{5751024D-D3FC-4B3E-B92B-9654E2D22318}"/>
                </a:ext>
              </a:extLst>
            </p:cNvPr>
            <p:cNvSpPr/>
            <p:nvPr/>
          </p:nvSpPr>
          <p:spPr>
            <a:xfrm>
              <a:off x="3112555" y="382824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4" name="グループ化 193">
            <a:extLst>
              <a:ext uri="{FF2B5EF4-FFF2-40B4-BE49-F238E27FC236}">
                <a16:creationId xmlns:a16="http://schemas.microsoft.com/office/drawing/2014/main" id="{130C4F67-E8EA-487A-88EA-E6E8465F5633}"/>
              </a:ext>
            </a:extLst>
          </p:cNvPr>
          <p:cNvGrpSpPr/>
          <p:nvPr/>
        </p:nvGrpSpPr>
        <p:grpSpPr>
          <a:xfrm>
            <a:off x="2084970" y="952704"/>
            <a:ext cx="855927" cy="835195"/>
            <a:chOff x="2389453" y="1543723"/>
            <a:chExt cx="855927" cy="835195"/>
          </a:xfrm>
        </p:grpSpPr>
        <p:grpSp>
          <p:nvGrpSpPr>
            <p:cNvPr id="195" name="グループ化 194">
              <a:extLst>
                <a:ext uri="{FF2B5EF4-FFF2-40B4-BE49-F238E27FC236}">
                  <a16:creationId xmlns:a16="http://schemas.microsoft.com/office/drawing/2014/main" id="{D8D8ACF1-390F-487F-9312-87F5FADCEE12}"/>
                </a:ext>
              </a:extLst>
            </p:cNvPr>
            <p:cNvGrpSpPr/>
            <p:nvPr/>
          </p:nvGrpSpPr>
          <p:grpSpPr>
            <a:xfrm>
              <a:off x="2389453" y="1629900"/>
              <a:ext cx="751871" cy="645812"/>
              <a:chOff x="1297177" y="3087627"/>
              <a:chExt cx="751871" cy="645812"/>
            </a:xfrm>
          </p:grpSpPr>
          <p:sp>
            <p:nvSpPr>
              <p:cNvPr id="210" name="楕円 209">
                <a:extLst>
                  <a:ext uri="{FF2B5EF4-FFF2-40B4-BE49-F238E27FC236}">
                    <a16:creationId xmlns:a16="http://schemas.microsoft.com/office/drawing/2014/main" id="{DE4393E4-49C6-449B-A585-C6A9DAB9FABD}"/>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楕円 214">
                <a:extLst>
                  <a:ext uri="{FF2B5EF4-FFF2-40B4-BE49-F238E27FC236}">
                    <a16:creationId xmlns:a16="http://schemas.microsoft.com/office/drawing/2014/main" id="{5F2EEDDD-C221-497D-8142-30E99699F504}"/>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楕円 215">
                <a:extLst>
                  <a:ext uri="{FF2B5EF4-FFF2-40B4-BE49-F238E27FC236}">
                    <a16:creationId xmlns:a16="http://schemas.microsoft.com/office/drawing/2014/main" id="{0E7B634E-E6B5-4F66-9737-B9ED7E6BA402}"/>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楕円 216">
                <a:extLst>
                  <a:ext uri="{FF2B5EF4-FFF2-40B4-BE49-F238E27FC236}">
                    <a16:creationId xmlns:a16="http://schemas.microsoft.com/office/drawing/2014/main" id="{7A0EEAC7-2F0E-461E-B7A0-5B0870B2BACF}"/>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楕円 217">
                <a:extLst>
                  <a:ext uri="{FF2B5EF4-FFF2-40B4-BE49-F238E27FC236}">
                    <a16:creationId xmlns:a16="http://schemas.microsoft.com/office/drawing/2014/main" id="{683068CF-F045-4BA5-9818-DAE3CE605046}"/>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楕円 218">
                <a:extLst>
                  <a:ext uri="{FF2B5EF4-FFF2-40B4-BE49-F238E27FC236}">
                    <a16:creationId xmlns:a16="http://schemas.microsoft.com/office/drawing/2014/main" id="{2BF6EE55-9263-416B-9672-55B276298E8E}"/>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楕円 219">
                <a:extLst>
                  <a:ext uri="{FF2B5EF4-FFF2-40B4-BE49-F238E27FC236}">
                    <a16:creationId xmlns:a16="http://schemas.microsoft.com/office/drawing/2014/main" id="{FEFB460E-9788-4A6A-B517-AD95E4F8FB13}"/>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楕円 220">
                <a:extLst>
                  <a:ext uri="{FF2B5EF4-FFF2-40B4-BE49-F238E27FC236}">
                    <a16:creationId xmlns:a16="http://schemas.microsoft.com/office/drawing/2014/main" id="{79D9E80D-5913-4C70-8859-E1E919530091}"/>
                  </a:ext>
                </a:extLst>
              </p:cNvPr>
              <p:cNvSpPr/>
              <p:nvPr/>
            </p:nvSpPr>
            <p:spPr>
              <a:xfrm>
                <a:off x="1451659" y="311174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楕円 221">
                <a:extLst>
                  <a:ext uri="{FF2B5EF4-FFF2-40B4-BE49-F238E27FC236}">
                    <a16:creationId xmlns:a16="http://schemas.microsoft.com/office/drawing/2014/main" id="{DE6DF620-3ADE-43B2-9C36-343D9B8ACF13}"/>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楕円 222">
                <a:extLst>
                  <a:ext uri="{FF2B5EF4-FFF2-40B4-BE49-F238E27FC236}">
                    <a16:creationId xmlns:a16="http://schemas.microsoft.com/office/drawing/2014/main" id="{37AF4112-60C4-40AF-9E94-B3DDA234BD81}"/>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楕円 223">
                <a:extLst>
                  <a:ext uri="{FF2B5EF4-FFF2-40B4-BE49-F238E27FC236}">
                    <a16:creationId xmlns:a16="http://schemas.microsoft.com/office/drawing/2014/main" id="{DA8FF63B-79D2-4C41-846B-4389BA4B55E8}"/>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楕円 224">
                <a:extLst>
                  <a:ext uri="{FF2B5EF4-FFF2-40B4-BE49-F238E27FC236}">
                    <a16:creationId xmlns:a16="http://schemas.microsoft.com/office/drawing/2014/main" id="{DE45B326-54AE-4A22-BF47-6D7C7B4AE62E}"/>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楕円 225">
                <a:extLst>
                  <a:ext uri="{FF2B5EF4-FFF2-40B4-BE49-F238E27FC236}">
                    <a16:creationId xmlns:a16="http://schemas.microsoft.com/office/drawing/2014/main" id="{CD163AF9-D653-4542-8C5D-61A4FC681162}"/>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楕円 226">
                <a:extLst>
                  <a:ext uri="{FF2B5EF4-FFF2-40B4-BE49-F238E27FC236}">
                    <a16:creationId xmlns:a16="http://schemas.microsoft.com/office/drawing/2014/main" id="{298F215F-457A-4419-94F6-BB1CF45E0EEC}"/>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楕円 227">
                <a:extLst>
                  <a:ext uri="{FF2B5EF4-FFF2-40B4-BE49-F238E27FC236}">
                    <a16:creationId xmlns:a16="http://schemas.microsoft.com/office/drawing/2014/main" id="{AF1E7571-86C2-4C9A-A25A-25C4F3A43D96}"/>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楕円 228">
                <a:extLst>
                  <a:ext uri="{FF2B5EF4-FFF2-40B4-BE49-F238E27FC236}">
                    <a16:creationId xmlns:a16="http://schemas.microsoft.com/office/drawing/2014/main" id="{945E1C52-71FF-4226-A925-88BE14501759}"/>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楕円 229">
                <a:extLst>
                  <a:ext uri="{FF2B5EF4-FFF2-40B4-BE49-F238E27FC236}">
                    <a16:creationId xmlns:a16="http://schemas.microsoft.com/office/drawing/2014/main" id="{DEBF082A-72B8-4B8B-8071-5B4C3410AAEA}"/>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楕円 230">
                <a:extLst>
                  <a:ext uri="{FF2B5EF4-FFF2-40B4-BE49-F238E27FC236}">
                    <a16:creationId xmlns:a16="http://schemas.microsoft.com/office/drawing/2014/main" id="{F1834FF5-AC2D-48CA-8494-06F0221BD6D0}"/>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2" name="楕円 231">
                <a:extLst>
                  <a:ext uri="{FF2B5EF4-FFF2-40B4-BE49-F238E27FC236}">
                    <a16:creationId xmlns:a16="http://schemas.microsoft.com/office/drawing/2014/main" id="{0ED0CF9F-627B-4B60-93F3-D141DDC7FAC0}"/>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楕円 232">
                <a:extLst>
                  <a:ext uri="{FF2B5EF4-FFF2-40B4-BE49-F238E27FC236}">
                    <a16:creationId xmlns:a16="http://schemas.microsoft.com/office/drawing/2014/main" id="{5F3DD4A5-2522-48DA-A78F-DFC6EB679BCE}"/>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6" name="楕円 195">
              <a:extLst>
                <a:ext uri="{FF2B5EF4-FFF2-40B4-BE49-F238E27FC236}">
                  <a16:creationId xmlns:a16="http://schemas.microsoft.com/office/drawing/2014/main" id="{A33E7E7E-6A23-4BE2-A34B-059997A7188C}"/>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楕円 196">
              <a:extLst>
                <a:ext uri="{FF2B5EF4-FFF2-40B4-BE49-F238E27FC236}">
                  <a16:creationId xmlns:a16="http://schemas.microsoft.com/office/drawing/2014/main" id="{67EDFAE3-0F34-469D-B389-7F93032865D2}"/>
                </a:ext>
              </a:extLst>
            </p:cNvPr>
            <p:cNvSpPr/>
            <p:nvPr/>
          </p:nvSpPr>
          <p:spPr>
            <a:xfrm>
              <a:off x="3065380" y="19048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楕円 197">
              <a:extLst>
                <a:ext uri="{FF2B5EF4-FFF2-40B4-BE49-F238E27FC236}">
                  <a16:creationId xmlns:a16="http://schemas.microsoft.com/office/drawing/2014/main" id="{EFF65E07-DF3A-475A-96B4-B537249C2245}"/>
                </a:ext>
              </a:extLst>
            </p:cNvPr>
            <p:cNvSpPr/>
            <p:nvPr/>
          </p:nvSpPr>
          <p:spPr>
            <a:xfrm>
              <a:off x="2932752" y="159677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楕円 198">
              <a:extLst>
                <a:ext uri="{FF2B5EF4-FFF2-40B4-BE49-F238E27FC236}">
                  <a16:creationId xmlns:a16="http://schemas.microsoft.com/office/drawing/2014/main" id="{BF435063-D229-4F6F-9ABC-838E5CD5DCE1}"/>
                </a:ext>
              </a:extLst>
            </p:cNvPr>
            <p:cNvSpPr/>
            <p:nvPr/>
          </p:nvSpPr>
          <p:spPr>
            <a:xfrm>
              <a:off x="2602894" y="15437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楕円 199">
              <a:extLst>
                <a:ext uri="{FF2B5EF4-FFF2-40B4-BE49-F238E27FC236}">
                  <a16:creationId xmlns:a16="http://schemas.microsoft.com/office/drawing/2014/main" id="{82D7D83C-3C41-4DAE-BD92-A14135174AEA}"/>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楕円 200">
              <a:extLst>
                <a:ext uri="{FF2B5EF4-FFF2-40B4-BE49-F238E27FC236}">
                  <a16:creationId xmlns:a16="http://schemas.microsoft.com/office/drawing/2014/main" id="{9ECD66B4-732C-46B2-80C0-3CB49FE65FFC}"/>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楕円 201">
              <a:extLst>
                <a:ext uri="{FF2B5EF4-FFF2-40B4-BE49-F238E27FC236}">
                  <a16:creationId xmlns:a16="http://schemas.microsoft.com/office/drawing/2014/main" id="{12762798-11A0-4694-870D-0D5A468F2311}"/>
                </a:ext>
              </a:extLst>
            </p:cNvPr>
            <p:cNvSpPr/>
            <p:nvPr/>
          </p:nvSpPr>
          <p:spPr>
            <a:xfrm>
              <a:off x="3058831" y="172832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楕円 202">
              <a:extLst>
                <a:ext uri="{FF2B5EF4-FFF2-40B4-BE49-F238E27FC236}">
                  <a16:creationId xmlns:a16="http://schemas.microsoft.com/office/drawing/2014/main" id="{04C14768-CA1E-48B0-AC64-7B6077772A45}"/>
                </a:ext>
              </a:extLst>
            </p:cNvPr>
            <p:cNvSpPr/>
            <p:nvPr/>
          </p:nvSpPr>
          <p:spPr>
            <a:xfrm>
              <a:off x="2746730" y="15680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楕円 203">
              <a:extLst>
                <a:ext uri="{FF2B5EF4-FFF2-40B4-BE49-F238E27FC236}">
                  <a16:creationId xmlns:a16="http://schemas.microsoft.com/office/drawing/2014/main" id="{7EACEC06-654C-44AC-B857-B76A63C063F7}"/>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楕円 204">
              <a:extLst>
                <a:ext uri="{FF2B5EF4-FFF2-40B4-BE49-F238E27FC236}">
                  <a16:creationId xmlns:a16="http://schemas.microsoft.com/office/drawing/2014/main" id="{2717BA6D-A97A-4C37-A0D4-DD4EB8E4E9DC}"/>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楕円 207">
              <a:extLst>
                <a:ext uri="{FF2B5EF4-FFF2-40B4-BE49-F238E27FC236}">
                  <a16:creationId xmlns:a16="http://schemas.microsoft.com/office/drawing/2014/main" id="{53E52F5E-4206-47A2-A862-7AD1CAFE9480}"/>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楕円 208">
              <a:extLst>
                <a:ext uri="{FF2B5EF4-FFF2-40B4-BE49-F238E27FC236}">
                  <a16:creationId xmlns:a16="http://schemas.microsoft.com/office/drawing/2014/main" id="{73B34AA8-BD01-46D7-A0D0-4A3FEA793A4F}"/>
                </a:ext>
              </a:extLst>
            </p:cNvPr>
            <p:cNvSpPr/>
            <p:nvPr/>
          </p:nvSpPr>
          <p:spPr>
            <a:xfrm>
              <a:off x="3051324" y="203387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234" name="グループ化 233">
            <a:extLst>
              <a:ext uri="{FF2B5EF4-FFF2-40B4-BE49-F238E27FC236}">
                <a16:creationId xmlns:a16="http://schemas.microsoft.com/office/drawing/2014/main" id="{F4883D9B-8BBB-44CF-9075-2C99B24485ED}"/>
              </a:ext>
            </a:extLst>
          </p:cNvPr>
          <p:cNvGrpSpPr/>
          <p:nvPr/>
        </p:nvGrpSpPr>
        <p:grpSpPr>
          <a:xfrm>
            <a:off x="3213339" y="2873185"/>
            <a:ext cx="1098476" cy="982545"/>
            <a:chOff x="3114016" y="3250995"/>
            <a:chExt cx="1098476" cy="982545"/>
          </a:xfrm>
        </p:grpSpPr>
        <p:sp>
          <p:nvSpPr>
            <p:cNvPr id="235" name="コンテンツ プレースホルダー 2">
              <a:extLst>
                <a:ext uri="{FF2B5EF4-FFF2-40B4-BE49-F238E27FC236}">
                  <a16:creationId xmlns:a16="http://schemas.microsoft.com/office/drawing/2014/main" id="{33357D06-B84F-4AF9-B9AB-F06C48A1BC29}"/>
                </a:ext>
              </a:extLst>
            </p:cNvPr>
            <p:cNvSpPr txBox="1">
              <a:spLocks/>
            </p:cNvSpPr>
            <p:nvPr/>
          </p:nvSpPr>
          <p:spPr>
            <a:xfrm>
              <a:off x="3212642" y="3435348"/>
              <a:ext cx="884345" cy="712130"/>
            </a:xfrm>
            <a:prstGeom prst="rect">
              <a:avLst/>
            </a:prstGeom>
          </p:spPr>
          <p:txBody>
            <a:bodyPr vert="horz" lIns="91440" tIns="45720" rIns="91440" bIns="45720" rtlCol="0">
              <a:normAutofit fontScale="92500"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2000" baseline="30000" dirty="0">
                  <a:latin typeface="メイリオ" panose="020B0604030504040204" pitchFamily="50" charset="-128"/>
                  <a:ea typeface="メイリオ" panose="020B0604030504040204" pitchFamily="50" charset="-128"/>
                </a:rPr>
                <a:t>236</a:t>
              </a:r>
              <a:r>
                <a:rPr lang="en-US" altLang="ja-JP" sz="2000" dirty="0">
                  <a:latin typeface="メイリオ" panose="020B0604030504040204" pitchFamily="50" charset="-128"/>
                  <a:ea typeface="メイリオ" panose="020B0604030504040204" pitchFamily="50" charset="-128"/>
                </a:rPr>
                <a:t>U</a:t>
              </a:r>
            </a:p>
            <a:p>
              <a:pPr marL="0" indent="0" algn="ctr">
                <a:buFont typeface="Arial" panose="020B0604020202020204" pitchFamily="34" charset="0"/>
                <a:buNone/>
              </a:pPr>
              <a:r>
                <a:rPr lang="en-US" altLang="ja-JP" sz="2000" dirty="0">
                  <a:latin typeface="メイリオ" panose="020B0604030504040204" pitchFamily="50" charset="-128"/>
                  <a:ea typeface="メイリオ" panose="020B0604030504040204" pitchFamily="50" charset="-128"/>
                </a:rPr>
                <a:t>TKE</a:t>
              </a:r>
            </a:p>
          </p:txBody>
        </p:sp>
        <p:sp>
          <p:nvSpPr>
            <p:cNvPr id="236" name="吹き出し: 円形 235">
              <a:extLst>
                <a:ext uri="{FF2B5EF4-FFF2-40B4-BE49-F238E27FC236}">
                  <a16:creationId xmlns:a16="http://schemas.microsoft.com/office/drawing/2014/main" id="{6F15D60B-C61F-459F-8E44-05FF84EC4379}"/>
                </a:ext>
              </a:extLst>
            </p:cNvPr>
            <p:cNvSpPr/>
            <p:nvPr/>
          </p:nvSpPr>
          <p:spPr>
            <a:xfrm>
              <a:off x="3114016" y="3250995"/>
              <a:ext cx="1098476" cy="982545"/>
            </a:xfrm>
            <a:prstGeom prst="wedgeEllipseCallout">
              <a:avLst>
                <a:gd name="adj1" fmla="val -75817"/>
                <a:gd name="adj2" fmla="val 13528"/>
              </a:avLst>
            </a:prstGeom>
            <a:solidFill>
              <a:schemeClr val="accent2">
                <a:alpha val="20000"/>
              </a:schemeClr>
            </a:solidFill>
            <a:ln w="38100">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ln w="0"/>
                <a:solidFill>
                  <a:schemeClr val="tx1"/>
                </a:solidFill>
                <a:effectLst>
                  <a:outerShdw blurRad="38100" dist="19050" dir="2700000" algn="tl" rotWithShape="0">
                    <a:schemeClr val="dk1">
                      <a:alpha val="40000"/>
                    </a:schemeClr>
                  </a:outerShdw>
                </a:effectLst>
              </a:endParaRPr>
            </a:p>
          </p:txBody>
        </p:sp>
      </p:grpSp>
      <p:grpSp>
        <p:nvGrpSpPr>
          <p:cNvPr id="237" name="グループ化 236">
            <a:extLst>
              <a:ext uri="{FF2B5EF4-FFF2-40B4-BE49-F238E27FC236}">
                <a16:creationId xmlns:a16="http://schemas.microsoft.com/office/drawing/2014/main" id="{5F7F4377-BCFB-4712-B666-5DE91A9F0A9E}"/>
              </a:ext>
            </a:extLst>
          </p:cNvPr>
          <p:cNvGrpSpPr/>
          <p:nvPr/>
        </p:nvGrpSpPr>
        <p:grpSpPr>
          <a:xfrm>
            <a:off x="357237" y="2478682"/>
            <a:ext cx="1517090" cy="835195"/>
            <a:chOff x="890179" y="2280835"/>
            <a:chExt cx="1517090" cy="835195"/>
          </a:xfrm>
        </p:grpSpPr>
        <p:grpSp>
          <p:nvGrpSpPr>
            <p:cNvPr id="238" name="グループ化 237">
              <a:extLst>
                <a:ext uri="{FF2B5EF4-FFF2-40B4-BE49-F238E27FC236}">
                  <a16:creationId xmlns:a16="http://schemas.microsoft.com/office/drawing/2014/main" id="{E486BC6F-93C3-4E93-A181-1F07AFA56630}"/>
                </a:ext>
              </a:extLst>
            </p:cNvPr>
            <p:cNvGrpSpPr/>
            <p:nvPr/>
          </p:nvGrpSpPr>
          <p:grpSpPr>
            <a:xfrm>
              <a:off x="890179" y="2280835"/>
              <a:ext cx="1517090" cy="835195"/>
              <a:chOff x="1749648" y="1543723"/>
              <a:chExt cx="1517090" cy="835195"/>
            </a:xfrm>
          </p:grpSpPr>
          <p:grpSp>
            <p:nvGrpSpPr>
              <p:cNvPr id="240" name="グループ化 239">
                <a:extLst>
                  <a:ext uri="{FF2B5EF4-FFF2-40B4-BE49-F238E27FC236}">
                    <a16:creationId xmlns:a16="http://schemas.microsoft.com/office/drawing/2014/main" id="{49736F43-934E-4689-9760-F1FBEC3FC44C}"/>
                  </a:ext>
                </a:extLst>
              </p:cNvPr>
              <p:cNvGrpSpPr/>
              <p:nvPr/>
            </p:nvGrpSpPr>
            <p:grpSpPr>
              <a:xfrm>
                <a:off x="2389453" y="1629900"/>
                <a:ext cx="751871" cy="645812"/>
                <a:chOff x="1297177" y="3087627"/>
                <a:chExt cx="751871" cy="645812"/>
              </a:xfrm>
            </p:grpSpPr>
            <p:sp>
              <p:nvSpPr>
                <p:cNvPr id="253" name="楕円 252">
                  <a:extLst>
                    <a:ext uri="{FF2B5EF4-FFF2-40B4-BE49-F238E27FC236}">
                      <a16:creationId xmlns:a16="http://schemas.microsoft.com/office/drawing/2014/main" id="{46DE8CAA-64E1-49FD-B45B-DBEA51152145}"/>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楕円 253">
                  <a:extLst>
                    <a:ext uri="{FF2B5EF4-FFF2-40B4-BE49-F238E27FC236}">
                      <a16:creationId xmlns:a16="http://schemas.microsoft.com/office/drawing/2014/main" id="{4C1B39B7-91C5-46F5-B44D-4587EFC03BB4}"/>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楕円 254">
                  <a:extLst>
                    <a:ext uri="{FF2B5EF4-FFF2-40B4-BE49-F238E27FC236}">
                      <a16:creationId xmlns:a16="http://schemas.microsoft.com/office/drawing/2014/main" id="{BAB1C4C2-3DF2-4038-832C-65F0683ADE0E}"/>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楕円 255">
                  <a:extLst>
                    <a:ext uri="{FF2B5EF4-FFF2-40B4-BE49-F238E27FC236}">
                      <a16:creationId xmlns:a16="http://schemas.microsoft.com/office/drawing/2014/main" id="{9C942C31-63DD-4596-ABB8-0BB71BBE8466}"/>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楕円 256">
                  <a:extLst>
                    <a:ext uri="{FF2B5EF4-FFF2-40B4-BE49-F238E27FC236}">
                      <a16:creationId xmlns:a16="http://schemas.microsoft.com/office/drawing/2014/main" id="{C938D6AB-E307-421A-8C47-7FFA99EB68F7}"/>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楕円 257">
                  <a:extLst>
                    <a:ext uri="{FF2B5EF4-FFF2-40B4-BE49-F238E27FC236}">
                      <a16:creationId xmlns:a16="http://schemas.microsoft.com/office/drawing/2014/main" id="{B0309D97-9DB2-4951-8657-EACB295A49F5}"/>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楕円 306">
                  <a:extLst>
                    <a:ext uri="{FF2B5EF4-FFF2-40B4-BE49-F238E27FC236}">
                      <a16:creationId xmlns:a16="http://schemas.microsoft.com/office/drawing/2014/main" id="{1513DF9F-97EF-4E32-9044-5300EE907616}"/>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楕円 307">
                  <a:extLst>
                    <a:ext uri="{FF2B5EF4-FFF2-40B4-BE49-F238E27FC236}">
                      <a16:creationId xmlns:a16="http://schemas.microsoft.com/office/drawing/2014/main" id="{280DD569-BA3D-4D50-8F4F-28AAE7A05A74}"/>
                    </a:ext>
                  </a:extLst>
                </p:cNvPr>
                <p:cNvSpPr/>
                <p:nvPr/>
              </p:nvSpPr>
              <p:spPr>
                <a:xfrm>
                  <a:off x="1451659" y="311174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楕円 308">
                  <a:extLst>
                    <a:ext uri="{FF2B5EF4-FFF2-40B4-BE49-F238E27FC236}">
                      <a16:creationId xmlns:a16="http://schemas.microsoft.com/office/drawing/2014/main" id="{6222B2FF-849D-43B6-99BD-B50E522D9F84}"/>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楕円 309">
                  <a:extLst>
                    <a:ext uri="{FF2B5EF4-FFF2-40B4-BE49-F238E27FC236}">
                      <a16:creationId xmlns:a16="http://schemas.microsoft.com/office/drawing/2014/main" id="{6DB825C4-A8AE-4FEE-B6DD-7BDBA5D20E93}"/>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楕円 310">
                  <a:extLst>
                    <a:ext uri="{FF2B5EF4-FFF2-40B4-BE49-F238E27FC236}">
                      <a16:creationId xmlns:a16="http://schemas.microsoft.com/office/drawing/2014/main" id="{F6FD0020-6203-4F46-8E74-6EA5B575C5E9}"/>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楕円 311">
                  <a:extLst>
                    <a:ext uri="{FF2B5EF4-FFF2-40B4-BE49-F238E27FC236}">
                      <a16:creationId xmlns:a16="http://schemas.microsoft.com/office/drawing/2014/main" id="{0C6E0934-EDF1-4342-B60B-C3B16DFF7426}"/>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楕円 312">
                  <a:extLst>
                    <a:ext uri="{FF2B5EF4-FFF2-40B4-BE49-F238E27FC236}">
                      <a16:creationId xmlns:a16="http://schemas.microsoft.com/office/drawing/2014/main" id="{9D891D93-B990-4351-A4A0-093D95D9CEA3}"/>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 name="楕円 313">
                  <a:extLst>
                    <a:ext uri="{FF2B5EF4-FFF2-40B4-BE49-F238E27FC236}">
                      <a16:creationId xmlns:a16="http://schemas.microsoft.com/office/drawing/2014/main" id="{328A2E22-B704-4962-95EF-44ADD3414C10}"/>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 name="楕円 314">
                  <a:extLst>
                    <a:ext uri="{FF2B5EF4-FFF2-40B4-BE49-F238E27FC236}">
                      <a16:creationId xmlns:a16="http://schemas.microsoft.com/office/drawing/2014/main" id="{9DD4CD0D-79AA-4570-AAAE-7C2FC066861C}"/>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楕円 315">
                  <a:extLst>
                    <a:ext uri="{FF2B5EF4-FFF2-40B4-BE49-F238E27FC236}">
                      <a16:creationId xmlns:a16="http://schemas.microsoft.com/office/drawing/2014/main" id="{73005513-A0DC-445C-8F5C-065536FF59B7}"/>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楕円 316">
                  <a:extLst>
                    <a:ext uri="{FF2B5EF4-FFF2-40B4-BE49-F238E27FC236}">
                      <a16:creationId xmlns:a16="http://schemas.microsoft.com/office/drawing/2014/main" id="{2943B21D-BAB7-4CB4-978C-AC771E62DD7A}"/>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楕円 317">
                  <a:extLst>
                    <a:ext uri="{FF2B5EF4-FFF2-40B4-BE49-F238E27FC236}">
                      <a16:creationId xmlns:a16="http://schemas.microsoft.com/office/drawing/2014/main" id="{5A8FA797-245C-43F0-8D39-DB842755F76B}"/>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9" name="楕円 318">
                  <a:extLst>
                    <a:ext uri="{FF2B5EF4-FFF2-40B4-BE49-F238E27FC236}">
                      <a16:creationId xmlns:a16="http://schemas.microsoft.com/office/drawing/2014/main" id="{C05529F0-4C96-416F-8D9F-B84DFD7747E7}"/>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楕円 319">
                  <a:extLst>
                    <a:ext uri="{FF2B5EF4-FFF2-40B4-BE49-F238E27FC236}">
                      <a16:creationId xmlns:a16="http://schemas.microsoft.com/office/drawing/2014/main" id="{7A64AD32-7DBA-45D9-AC30-EA64229D24B3}"/>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1" name="楕円 240">
                <a:extLst>
                  <a:ext uri="{FF2B5EF4-FFF2-40B4-BE49-F238E27FC236}">
                    <a16:creationId xmlns:a16="http://schemas.microsoft.com/office/drawing/2014/main" id="{166F5337-3E80-48BA-BE77-F494A784C1BD}"/>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楕円 241">
                <a:extLst>
                  <a:ext uri="{FF2B5EF4-FFF2-40B4-BE49-F238E27FC236}">
                    <a16:creationId xmlns:a16="http://schemas.microsoft.com/office/drawing/2014/main" id="{A3710AC4-A1CE-412C-B97F-A1C6F1A7123D}"/>
                  </a:ext>
                </a:extLst>
              </p:cNvPr>
              <p:cNvSpPr/>
              <p:nvPr/>
            </p:nvSpPr>
            <p:spPr>
              <a:xfrm>
                <a:off x="3043235" y="175213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楕円 242">
                <a:extLst>
                  <a:ext uri="{FF2B5EF4-FFF2-40B4-BE49-F238E27FC236}">
                    <a16:creationId xmlns:a16="http://schemas.microsoft.com/office/drawing/2014/main" id="{CCDDDAAD-02D2-4838-8B9B-496376AA5C4D}"/>
                  </a:ext>
                </a:extLst>
              </p:cNvPr>
              <p:cNvSpPr/>
              <p:nvPr/>
            </p:nvSpPr>
            <p:spPr>
              <a:xfrm>
                <a:off x="1749648" y="1896658"/>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4" name="楕円 243">
                <a:extLst>
                  <a:ext uri="{FF2B5EF4-FFF2-40B4-BE49-F238E27FC236}">
                    <a16:creationId xmlns:a16="http://schemas.microsoft.com/office/drawing/2014/main" id="{FAA4F290-0756-46EC-8DEF-2E4BD8352475}"/>
                  </a:ext>
                </a:extLst>
              </p:cNvPr>
              <p:cNvSpPr/>
              <p:nvPr/>
            </p:nvSpPr>
            <p:spPr>
              <a:xfrm>
                <a:off x="2602894" y="15437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楕円 244">
                <a:extLst>
                  <a:ext uri="{FF2B5EF4-FFF2-40B4-BE49-F238E27FC236}">
                    <a16:creationId xmlns:a16="http://schemas.microsoft.com/office/drawing/2014/main" id="{8AE4DD15-B5BA-49B8-B28D-DA6F17C70795}"/>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楕円 245">
                <a:extLst>
                  <a:ext uri="{FF2B5EF4-FFF2-40B4-BE49-F238E27FC236}">
                    <a16:creationId xmlns:a16="http://schemas.microsoft.com/office/drawing/2014/main" id="{A16D8A28-9887-443B-8C6D-91CF81518DED}"/>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楕円 246">
                <a:extLst>
                  <a:ext uri="{FF2B5EF4-FFF2-40B4-BE49-F238E27FC236}">
                    <a16:creationId xmlns:a16="http://schemas.microsoft.com/office/drawing/2014/main" id="{C736A993-BBB4-481A-BE85-E8DDB23F9D8D}"/>
                  </a:ext>
                </a:extLst>
              </p:cNvPr>
              <p:cNvSpPr/>
              <p:nvPr/>
            </p:nvSpPr>
            <p:spPr>
              <a:xfrm>
                <a:off x="2920440" y="157930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8" name="楕円 247">
                <a:extLst>
                  <a:ext uri="{FF2B5EF4-FFF2-40B4-BE49-F238E27FC236}">
                    <a16:creationId xmlns:a16="http://schemas.microsoft.com/office/drawing/2014/main" id="{0E3C60B6-5D64-45FA-A1E1-804A37792555}"/>
                  </a:ext>
                </a:extLst>
              </p:cNvPr>
              <p:cNvSpPr/>
              <p:nvPr/>
            </p:nvSpPr>
            <p:spPr>
              <a:xfrm>
                <a:off x="2746730" y="15680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楕円 248">
                <a:extLst>
                  <a:ext uri="{FF2B5EF4-FFF2-40B4-BE49-F238E27FC236}">
                    <a16:creationId xmlns:a16="http://schemas.microsoft.com/office/drawing/2014/main" id="{98FE8A65-596B-4343-BF4B-46E4E3A8726C}"/>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楕円 249">
                <a:extLst>
                  <a:ext uri="{FF2B5EF4-FFF2-40B4-BE49-F238E27FC236}">
                    <a16:creationId xmlns:a16="http://schemas.microsoft.com/office/drawing/2014/main" id="{ADE3EEEE-1B78-43C0-A746-0AAED24534F5}"/>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楕円 250">
                <a:extLst>
                  <a:ext uri="{FF2B5EF4-FFF2-40B4-BE49-F238E27FC236}">
                    <a16:creationId xmlns:a16="http://schemas.microsoft.com/office/drawing/2014/main" id="{53DC41D9-1726-47D5-A871-11AEFFA357B4}"/>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楕円 251">
                <a:extLst>
                  <a:ext uri="{FF2B5EF4-FFF2-40B4-BE49-F238E27FC236}">
                    <a16:creationId xmlns:a16="http://schemas.microsoft.com/office/drawing/2014/main" id="{F3572FA0-3688-4433-A5B7-83E321D6F441}"/>
                  </a:ext>
                </a:extLst>
              </p:cNvPr>
              <p:cNvSpPr/>
              <p:nvPr/>
            </p:nvSpPr>
            <p:spPr>
              <a:xfrm>
                <a:off x="3086738" y="192948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239" name="直線コネクタ 238">
              <a:extLst>
                <a:ext uri="{FF2B5EF4-FFF2-40B4-BE49-F238E27FC236}">
                  <a16:creationId xmlns:a16="http://schemas.microsoft.com/office/drawing/2014/main" id="{37C75560-B426-4399-A37D-6764320053BA}"/>
                </a:ext>
              </a:extLst>
            </p:cNvPr>
            <p:cNvCxnSpPr>
              <a:cxnSpLocks/>
            </p:cNvCxnSpPr>
            <p:nvPr/>
          </p:nvCxnSpPr>
          <p:spPr>
            <a:xfrm>
              <a:off x="1154539" y="2715777"/>
              <a:ext cx="288000" cy="0"/>
            </a:xfrm>
            <a:prstGeom prst="line">
              <a:avLst/>
            </a:prstGeom>
            <a:ln w="38100">
              <a:tailEnd type="triangle"/>
            </a:ln>
          </p:spPr>
          <p:style>
            <a:lnRef idx="3">
              <a:schemeClr val="dk1"/>
            </a:lnRef>
            <a:fillRef idx="0">
              <a:schemeClr val="dk1"/>
            </a:fillRef>
            <a:effectRef idx="2">
              <a:schemeClr val="dk1"/>
            </a:effectRef>
            <a:fontRef idx="minor">
              <a:schemeClr val="tx1"/>
            </a:fontRef>
          </p:style>
        </p:cxnSp>
      </p:grpSp>
      <p:sp>
        <p:nvSpPr>
          <p:cNvPr id="321" name="コンテンツ プレースホルダー 2">
            <a:extLst>
              <a:ext uri="{FF2B5EF4-FFF2-40B4-BE49-F238E27FC236}">
                <a16:creationId xmlns:a16="http://schemas.microsoft.com/office/drawing/2014/main" id="{601CEE72-EE98-4946-A5E5-74B36906C750}"/>
              </a:ext>
            </a:extLst>
          </p:cNvPr>
          <p:cNvSpPr txBox="1">
            <a:spLocks/>
          </p:cNvSpPr>
          <p:nvPr/>
        </p:nvSpPr>
        <p:spPr>
          <a:xfrm>
            <a:off x="251782" y="2040862"/>
            <a:ext cx="1728000"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メイリオ" panose="020B0604030504040204" pitchFamily="50" charset="-128"/>
                <a:ea typeface="メイリオ" panose="020B0604030504040204" pitchFamily="50" charset="-128"/>
              </a:rPr>
              <a:t>n + </a:t>
            </a:r>
            <a:r>
              <a:rPr lang="en-US" altLang="ja-JP" sz="2400" baseline="30000" dirty="0">
                <a:latin typeface="メイリオ" panose="020B0604030504040204" pitchFamily="50" charset="-128"/>
                <a:ea typeface="メイリオ" panose="020B0604030504040204" pitchFamily="50" charset="-128"/>
              </a:rPr>
              <a:t>235</a:t>
            </a:r>
            <a:r>
              <a:rPr lang="en-US" altLang="ja-JP" sz="2400" dirty="0">
                <a:latin typeface="メイリオ" panose="020B0604030504040204" pitchFamily="50" charset="-128"/>
                <a:ea typeface="メイリオ" panose="020B0604030504040204" pitchFamily="50" charset="-128"/>
              </a:rPr>
              <a:t>U</a:t>
            </a:r>
          </a:p>
        </p:txBody>
      </p:sp>
      <p:cxnSp>
        <p:nvCxnSpPr>
          <p:cNvPr id="322" name="直線コネクタ 321">
            <a:extLst>
              <a:ext uri="{FF2B5EF4-FFF2-40B4-BE49-F238E27FC236}">
                <a16:creationId xmlns:a16="http://schemas.microsoft.com/office/drawing/2014/main" id="{DB64CA13-646E-498B-804D-3508D7EAE445}"/>
              </a:ext>
            </a:extLst>
          </p:cNvPr>
          <p:cNvCxnSpPr>
            <a:cxnSpLocks/>
          </p:cNvCxnSpPr>
          <p:nvPr/>
        </p:nvCxnSpPr>
        <p:spPr>
          <a:xfrm flipV="1">
            <a:off x="1930575" y="1996353"/>
            <a:ext cx="358570" cy="1214318"/>
          </a:xfrm>
          <a:prstGeom prst="line">
            <a:avLst/>
          </a:prstGeom>
          <a:ln w="38100">
            <a:tailEnd type="triangle"/>
          </a:ln>
        </p:spPr>
        <p:style>
          <a:lnRef idx="3">
            <a:schemeClr val="dk1"/>
          </a:lnRef>
          <a:fillRef idx="0">
            <a:schemeClr val="dk1"/>
          </a:fillRef>
          <a:effectRef idx="2">
            <a:schemeClr val="dk1"/>
          </a:effectRef>
          <a:fontRef idx="minor">
            <a:schemeClr val="tx1"/>
          </a:fontRef>
        </p:style>
      </p:cxnSp>
      <p:cxnSp>
        <p:nvCxnSpPr>
          <p:cNvPr id="323" name="直線コネクタ 322">
            <a:extLst>
              <a:ext uri="{FF2B5EF4-FFF2-40B4-BE49-F238E27FC236}">
                <a16:creationId xmlns:a16="http://schemas.microsoft.com/office/drawing/2014/main" id="{6FD05093-CA83-4811-92E7-0FA7E254FE2C}"/>
              </a:ext>
            </a:extLst>
          </p:cNvPr>
          <p:cNvCxnSpPr>
            <a:cxnSpLocks/>
          </p:cNvCxnSpPr>
          <p:nvPr/>
        </p:nvCxnSpPr>
        <p:spPr>
          <a:xfrm>
            <a:off x="2860934" y="5194288"/>
            <a:ext cx="1656000" cy="0"/>
          </a:xfrm>
          <a:prstGeom prst="line">
            <a:avLst/>
          </a:prstGeom>
          <a:ln w="57150"/>
        </p:spPr>
        <p:style>
          <a:lnRef idx="3">
            <a:schemeClr val="dk1"/>
          </a:lnRef>
          <a:fillRef idx="0">
            <a:schemeClr val="dk1"/>
          </a:fillRef>
          <a:effectRef idx="2">
            <a:schemeClr val="dk1"/>
          </a:effectRef>
          <a:fontRef idx="minor">
            <a:schemeClr val="tx1"/>
          </a:fontRef>
        </p:style>
      </p:cxnSp>
      <p:grpSp>
        <p:nvGrpSpPr>
          <p:cNvPr id="324" name="グループ化 323">
            <a:extLst>
              <a:ext uri="{FF2B5EF4-FFF2-40B4-BE49-F238E27FC236}">
                <a16:creationId xmlns:a16="http://schemas.microsoft.com/office/drawing/2014/main" id="{C9606137-5A6D-446B-890F-F302239EDEB8}"/>
              </a:ext>
            </a:extLst>
          </p:cNvPr>
          <p:cNvGrpSpPr/>
          <p:nvPr/>
        </p:nvGrpSpPr>
        <p:grpSpPr>
          <a:xfrm>
            <a:off x="3286458" y="1852786"/>
            <a:ext cx="1517090" cy="835195"/>
            <a:chOff x="1749648" y="1543723"/>
            <a:chExt cx="1517090" cy="835195"/>
          </a:xfrm>
        </p:grpSpPr>
        <p:grpSp>
          <p:nvGrpSpPr>
            <p:cNvPr id="325" name="グループ化 324">
              <a:extLst>
                <a:ext uri="{FF2B5EF4-FFF2-40B4-BE49-F238E27FC236}">
                  <a16:creationId xmlns:a16="http://schemas.microsoft.com/office/drawing/2014/main" id="{FA7D7659-9A6F-46A5-8B09-76542D3288EA}"/>
                </a:ext>
              </a:extLst>
            </p:cNvPr>
            <p:cNvGrpSpPr/>
            <p:nvPr/>
          </p:nvGrpSpPr>
          <p:grpSpPr>
            <a:xfrm>
              <a:off x="2389453" y="1629900"/>
              <a:ext cx="751871" cy="645812"/>
              <a:chOff x="1297177" y="3087627"/>
              <a:chExt cx="751871" cy="645812"/>
            </a:xfrm>
          </p:grpSpPr>
          <p:sp>
            <p:nvSpPr>
              <p:cNvPr id="338" name="楕円 337">
                <a:extLst>
                  <a:ext uri="{FF2B5EF4-FFF2-40B4-BE49-F238E27FC236}">
                    <a16:creationId xmlns:a16="http://schemas.microsoft.com/office/drawing/2014/main" id="{C19DDE81-7055-4730-B69A-731CB50FE4F1}"/>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9" name="楕円 338">
                <a:extLst>
                  <a:ext uri="{FF2B5EF4-FFF2-40B4-BE49-F238E27FC236}">
                    <a16:creationId xmlns:a16="http://schemas.microsoft.com/office/drawing/2014/main" id="{14E883B7-0D90-4035-91F7-CFB0F8E835B9}"/>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0" name="楕円 339">
                <a:extLst>
                  <a:ext uri="{FF2B5EF4-FFF2-40B4-BE49-F238E27FC236}">
                    <a16:creationId xmlns:a16="http://schemas.microsoft.com/office/drawing/2014/main" id="{16F846ED-5F9F-48B2-9C08-118605FAC069}"/>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楕円 340">
                <a:extLst>
                  <a:ext uri="{FF2B5EF4-FFF2-40B4-BE49-F238E27FC236}">
                    <a16:creationId xmlns:a16="http://schemas.microsoft.com/office/drawing/2014/main" id="{EA28DFA6-337F-422E-910F-6981638E375D}"/>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2" name="楕円 341">
                <a:extLst>
                  <a:ext uri="{FF2B5EF4-FFF2-40B4-BE49-F238E27FC236}">
                    <a16:creationId xmlns:a16="http://schemas.microsoft.com/office/drawing/2014/main" id="{2FC26B69-D2A3-48E4-AE08-E17A126CE3CF}"/>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楕円 342">
                <a:extLst>
                  <a:ext uri="{FF2B5EF4-FFF2-40B4-BE49-F238E27FC236}">
                    <a16:creationId xmlns:a16="http://schemas.microsoft.com/office/drawing/2014/main" id="{D09C8E0F-21C8-4BDC-A755-ECD6B420B804}"/>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4" name="楕円 343">
                <a:extLst>
                  <a:ext uri="{FF2B5EF4-FFF2-40B4-BE49-F238E27FC236}">
                    <a16:creationId xmlns:a16="http://schemas.microsoft.com/office/drawing/2014/main" id="{5FA077EB-4FC5-4164-819D-D5E5765127EC}"/>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楕円 344">
                <a:extLst>
                  <a:ext uri="{FF2B5EF4-FFF2-40B4-BE49-F238E27FC236}">
                    <a16:creationId xmlns:a16="http://schemas.microsoft.com/office/drawing/2014/main" id="{B1F79493-CE17-49BC-B181-5680B3C8D8CF}"/>
                  </a:ext>
                </a:extLst>
              </p:cNvPr>
              <p:cNvSpPr/>
              <p:nvPr/>
            </p:nvSpPr>
            <p:spPr>
              <a:xfrm>
                <a:off x="1451659" y="311174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6" name="楕円 345">
                <a:extLst>
                  <a:ext uri="{FF2B5EF4-FFF2-40B4-BE49-F238E27FC236}">
                    <a16:creationId xmlns:a16="http://schemas.microsoft.com/office/drawing/2014/main" id="{A0A17CFA-185C-455C-B8D3-AEA2E26A29CA}"/>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7" name="楕円 346">
                <a:extLst>
                  <a:ext uri="{FF2B5EF4-FFF2-40B4-BE49-F238E27FC236}">
                    <a16:creationId xmlns:a16="http://schemas.microsoft.com/office/drawing/2014/main" id="{90C8BB74-1375-4736-A31A-53B9169F59C2}"/>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8" name="楕円 347">
                <a:extLst>
                  <a:ext uri="{FF2B5EF4-FFF2-40B4-BE49-F238E27FC236}">
                    <a16:creationId xmlns:a16="http://schemas.microsoft.com/office/drawing/2014/main" id="{F68F0E65-EB4C-4880-B348-8DD6AC040698}"/>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9" name="楕円 348">
                <a:extLst>
                  <a:ext uri="{FF2B5EF4-FFF2-40B4-BE49-F238E27FC236}">
                    <a16:creationId xmlns:a16="http://schemas.microsoft.com/office/drawing/2014/main" id="{7A100395-75C1-46E4-87C4-8CC66E9FD406}"/>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0" name="楕円 349">
                <a:extLst>
                  <a:ext uri="{FF2B5EF4-FFF2-40B4-BE49-F238E27FC236}">
                    <a16:creationId xmlns:a16="http://schemas.microsoft.com/office/drawing/2014/main" id="{8BF4585E-756E-4234-9BCD-A1145318798D}"/>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1" name="楕円 350">
                <a:extLst>
                  <a:ext uri="{FF2B5EF4-FFF2-40B4-BE49-F238E27FC236}">
                    <a16:creationId xmlns:a16="http://schemas.microsoft.com/office/drawing/2014/main" id="{F6977362-6FE5-4734-A09A-FC22D768C706}"/>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2" name="楕円 351">
                <a:extLst>
                  <a:ext uri="{FF2B5EF4-FFF2-40B4-BE49-F238E27FC236}">
                    <a16:creationId xmlns:a16="http://schemas.microsoft.com/office/drawing/2014/main" id="{193845D0-CABD-4F1F-904E-DE96A1A49D96}"/>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楕円 352">
                <a:extLst>
                  <a:ext uri="{FF2B5EF4-FFF2-40B4-BE49-F238E27FC236}">
                    <a16:creationId xmlns:a16="http://schemas.microsoft.com/office/drawing/2014/main" id="{1FAC200C-7ACC-4141-B8EC-7E576BB87022}"/>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楕円 353">
                <a:extLst>
                  <a:ext uri="{FF2B5EF4-FFF2-40B4-BE49-F238E27FC236}">
                    <a16:creationId xmlns:a16="http://schemas.microsoft.com/office/drawing/2014/main" id="{C93A325D-8615-4E17-A2D9-62508E80DF6B}"/>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5" name="楕円 354">
                <a:extLst>
                  <a:ext uri="{FF2B5EF4-FFF2-40B4-BE49-F238E27FC236}">
                    <a16:creationId xmlns:a16="http://schemas.microsoft.com/office/drawing/2014/main" id="{C14D4204-D94C-4C79-9237-441EAEAC254E}"/>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6" name="楕円 355">
                <a:extLst>
                  <a:ext uri="{FF2B5EF4-FFF2-40B4-BE49-F238E27FC236}">
                    <a16:creationId xmlns:a16="http://schemas.microsoft.com/office/drawing/2014/main" id="{AA4D61F3-3093-4F46-9406-BE96FC992C6E}"/>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7" name="楕円 356">
                <a:extLst>
                  <a:ext uri="{FF2B5EF4-FFF2-40B4-BE49-F238E27FC236}">
                    <a16:creationId xmlns:a16="http://schemas.microsoft.com/office/drawing/2014/main" id="{A220F629-B2BE-45CC-8ECE-A8EC5A6DA862}"/>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26" name="楕円 325">
              <a:extLst>
                <a:ext uri="{FF2B5EF4-FFF2-40B4-BE49-F238E27FC236}">
                  <a16:creationId xmlns:a16="http://schemas.microsoft.com/office/drawing/2014/main" id="{736959C1-B3D2-425E-9A56-44AA25007093}"/>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楕円 326">
              <a:extLst>
                <a:ext uri="{FF2B5EF4-FFF2-40B4-BE49-F238E27FC236}">
                  <a16:creationId xmlns:a16="http://schemas.microsoft.com/office/drawing/2014/main" id="{261E2E0C-A751-4802-AA90-D798719ACB08}"/>
                </a:ext>
              </a:extLst>
            </p:cNvPr>
            <p:cNvSpPr/>
            <p:nvPr/>
          </p:nvSpPr>
          <p:spPr>
            <a:xfrm>
              <a:off x="3043235" y="175213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8" name="楕円 327">
              <a:extLst>
                <a:ext uri="{FF2B5EF4-FFF2-40B4-BE49-F238E27FC236}">
                  <a16:creationId xmlns:a16="http://schemas.microsoft.com/office/drawing/2014/main" id="{17E443E9-06D2-443F-AE65-5B2C66CC604C}"/>
                </a:ext>
              </a:extLst>
            </p:cNvPr>
            <p:cNvSpPr/>
            <p:nvPr/>
          </p:nvSpPr>
          <p:spPr>
            <a:xfrm>
              <a:off x="1749648" y="1896658"/>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9" name="楕円 328">
              <a:extLst>
                <a:ext uri="{FF2B5EF4-FFF2-40B4-BE49-F238E27FC236}">
                  <a16:creationId xmlns:a16="http://schemas.microsoft.com/office/drawing/2014/main" id="{8D2B2BB0-22ED-418D-9DA6-9D67FDCE8B24}"/>
                </a:ext>
              </a:extLst>
            </p:cNvPr>
            <p:cNvSpPr/>
            <p:nvPr/>
          </p:nvSpPr>
          <p:spPr>
            <a:xfrm>
              <a:off x="2602894" y="15437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楕円 329">
              <a:extLst>
                <a:ext uri="{FF2B5EF4-FFF2-40B4-BE49-F238E27FC236}">
                  <a16:creationId xmlns:a16="http://schemas.microsoft.com/office/drawing/2014/main" id="{E6A9E6A5-14D5-4AAA-917A-035BE0ECB546}"/>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楕円 330">
              <a:extLst>
                <a:ext uri="{FF2B5EF4-FFF2-40B4-BE49-F238E27FC236}">
                  <a16:creationId xmlns:a16="http://schemas.microsoft.com/office/drawing/2014/main" id="{2711366F-7204-4E3F-8339-0D27ED0D634D}"/>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楕円 331">
              <a:extLst>
                <a:ext uri="{FF2B5EF4-FFF2-40B4-BE49-F238E27FC236}">
                  <a16:creationId xmlns:a16="http://schemas.microsoft.com/office/drawing/2014/main" id="{085B8E3E-CBFB-44D0-B2E6-13EB89AED377}"/>
                </a:ext>
              </a:extLst>
            </p:cNvPr>
            <p:cNvSpPr/>
            <p:nvPr/>
          </p:nvSpPr>
          <p:spPr>
            <a:xfrm>
              <a:off x="2920440" y="157930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3" name="楕円 332">
              <a:extLst>
                <a:ext uri="{FF2B5EF4-FFF2-40B4-BE49-F238E27FC236}">
                  <a16:creationId xmlns:a16="http://schemas.microsoft.com/office/drawing/2014/main" id="{83085696-B58C-4599-8B5B-664F29E0E0D4}"/>
                </a:ext>
              </a:extLst>
            </p:cNvPr>
            <p:cNvSpPr/>
            <p:nvPr/>
          </p:nvSpPr>
          <p:spPr>
            <a:xfrm>
              <a:off x="2746730" y="15680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楕円 333">
              <a:extLst>
                <a:ext uri="{FF2B5EF4-FFF2-40B4-BE49-F238E27FC236}">
                  <a16:creationId xmlns:a16="http://schemas.microsoft.com/office/drawing/2014/main" id="{6B57D735-A0B4-49E4-8D53-FA52DB97AFB2}"/>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楕円 334">
              <a:extLst>
                <a:ext uri="{FF2B5EF4-FFF2-40B4-BE49-F238E27FC236}">
                  <a16:creationId xmlns:a16="http://schemas.microsoft.com/office/drawing/2014/main" id="{90855A19-CC85-40F5-A3D5-AD37A316A746}"/>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楕円 335">
              <a:extLst>
                <a:ext uri="{FF2B5EF4-FFF2-40B4-BE49-F238E27FC236}">
                  <a16:creationId xmlns:a16="http://schemas.microsoft.com/office/drawing/2014/main" id="{74B572AE-9151-4EA7-A356-2D1D6A735B36}"/>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7" name="楕円 336">
              <a:extLst>
                <a:ext uri="{FF2B5EF4-FFF2-40B4-BE49-F238E27FC236}">
                  <a16:creationId xmlns:a16="http://schemas.microsoft.com/office/drawing/2014/main" id="{B19175F1-6E37-46E0-868A-FD9BC4D7AF27}"/>
                </a:ext>
              </a:extLst>
            </p:cNvPr>
            <p:cNvSpPr/>
            <p:nvPr/>
          </p:nvSpPr>
          <p:spPr>
            <a:xfrm>
              <a:off x="3086738" y="192948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58" name="コンテンツ プレースホルダー 2">
            <a:extLst>
              <a:ext uri="{FF2B5EF4-FFF2-40B4-BE49-F238E27FC236}">
                <a16:creationId xmlns:a16="http://schemas.microsoft.com/office/drawing/2014/main" id="{31435B3B-E0A1-43CE-989F-DD4B1578B693}"/>
              </a:ext>
            </a:extLst>
          </p:cNvPr>
          <p:cNvSpPr txBox="1">
            <a:spLocks/>
          </p:cNvSpPr>
          <p:nvPr/>
        </p:nvSpPr>
        <p:spPr>
          <a:xfrm>
            <a:off x="3181003" y="1371305"/>
            <a:ext cx="1728000"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メイリオ" panose="020B0604030504040204" pitchFamily="50" charset="-128"/>
                <a:ea typeface="メイリオ" panose="020B0604030504040204" pitchFamily="50" charset="-128"/>
              </a:rPr>
              <a:t>n + </a:t>
            </a:r>
            <a:r>
              <a:rPr lang="en-US" altLang="ja-JP" sz="2400" baseline="30000" dirty="0">
                <a:latin typeface="メイリオ" panose="020B0604030504040204" pitchFamily="50" charset="-128"/>
                <a:ea typeface="メイリオ" panose="020B0604030504040204" pitchFamily="50" charset="-128"/>
              </a:rPr>
              <a:t>235</a:t>
            </a:r>
            <a:r>
              <a:rPr lang="en-US" altLang="ja-JP" sz="2400" dirty="0">
                <a:latin typeface="メイリオ" panose="020B0604030504040204" pitchFamily="50" charset="-128"/>
                <a:ea typeface="メイリオ" panose="020B0604030504040204" pitchFamily="50" charset="-128"/>
              </a:rPr>
              <a:t>U</a:t>
            </a:r>
          </a:p>
        </p:txBody>
      </p:sp>
      <p:cxnSp>
        <p:nvCxnSpPr>
          <p:cNvPr id="359" name="直線コネクタ 358">
            <a:extLst>
              <a:ext uri="{FF2B5EF4-FFF2-40B4-BE49-F238E27FC236}">
                <a16:creationId xmlns:a16="http://schemas.microsoft.com/office/drawing/2014/main" id="{13154D75-A856-4CDF-9890-7F8B3FE48D92}"/>
              </a:ext>
            </a:extLst>
          </p:cNvPr>
          <p:cNvCxnSpPr>
            <a:cxnSpLocks/>
          </p:cNvCxnSpPr>
          <p:nvPr/>
        </p:nvCxnSpPr>
        <p:spPr>
          <a:xfrm>
            <a:off x="2792730" y="2028963"/>
            <a:ext cx="360000" cy="648000"/>
          </a:xfrm>
          <a:prstGeom prst="line">
            <a:avLst/>
          </a:prstGeom>
          <a:ln w="38100">
            <a:tailEnd type="triangle"/>
          </a:ln>
        </p:spPr>
        <p:style>
          <a:lnRef idx="3">
            <a:schemeClr val="dk1"/>
          </a:lnRef>
          <a:fillRef idx="0">
            <a:schemeClr val="dk1"/>
          </a:fillRef>
          <a:effectRef idx="2">
            <a:schemeClr val="dk1"/>
          </a:effectRef>
          <a:fontRef idx="minor">
            <a:schemeClr val="tx1"/>
          </a:fontRef>
        </p:style>
      </p:cxnSp>
      <p:cxnSp>
        <p:nvCxnSpPr>
          <p:cNvPr id="360" name="直線コネクタ 359">
            <a:extLst>
              <a:ext uri="{FF2B5EF4-FFF2-40B4-BE49-F238E27FC236}">
                <a16:creationId xmlns:a16="http://schemas.microsoft.com/office/drawing/2014/main" id="{9144F691-9351-42EE-95F0-B905F5C71F71}"/>
              </a:ext>
            </a:extLst>
          </p:cNvPr>
          <p:cNvCxnSpPr>
            <a:cxnSpLocks/>
          </p:cNvCxnSpPr>
          <p:nvPr/>
        </p:nvCxnSpPr>
        <p:spPr>
          <a:xfrm>
            <a:off x="4740918" y="2869209"/>
            <a:ext cx="252000" cy="2880000"/>
          </a:xfrm>
          <a:prstGeom prst="line">
            <a:avLst/>
          </a:prstGeom>
          <a:ln w="38100">
            <a:solidFill>
              <a:srgbClr val="00B0F0"/>
            </a:solidFill>
            <a:tailEnd type="triangle"/>
          </a:ln>
        </p:spPr>
        <p:style>
          <a:lnRef idx="3">
            <a:schemeClr val="dk1"/>
          </a:lnRef>
          <a:fillRef idx="0">
            <a:schemeClr val="dk1"/>
          </a:fillRef>
          <a:effectRef idx="2">
            <a:schemeClr val="dk1"/>
          </a:effectRef>
          <a:fontRef idx="minor">
            <a:schemeClr val="tx1"/>
          </a:fontRef>
        </p:style>
      </p:cxnSp>
      <p:sp>
        <p:nvSpPr>
          <p:cNvPr id="361" name="コンテンツ プレースホルダー 2">
            <a:extLst>
              <a:ext uri="{FF2B5EF4-FFF2-40B4-BE49-F238E27FC236}">
                <a16:creationId xmlns:a16="http://schemas.microsoft.com/office/drawing/2014/main" id="{BCD2CDCC-3868-41E7-B77A-1AA834B0E89B}"/>
              </a:ext>
            </a:extLst>
          </p:cNvPr>
          <p:cNvSpPr txBox="1">
            <a:spLocks/>
          </p:cNvSpPr>
          <p:nvPr/>
        </p:nvSpPr>
        <p:spPr>
          <a:xfrm>
            <a:off x="5236928" y="4992198"/>
            <a:ext cx="1311042"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400" dirty="0">
                <a:latin typeface="メイリオ" panose="020B0604030504040204" pitchFamily="50" charset="-128"/>
                <a:ea typeface="メイリオ" panose="020B0604030504040204" pitchFamily="50" charset="-128"/>
              </a:rPr>
              <a:t>H + L</a:t>
            </a:r>
          </a:p>
        </p:txBody>
      </p:sp>
      <p:grpSp>
        <p:nvGrpSpPr>
          <p:cNvPr id="362" name="グループ化 361">
            <a:extLst>
              <a:ext uri="{FF2B5EF4-FFF2-40B4-BE49-F238E27FC236}">
                <a16:creationId xmlns:a16="http://schemas.microsoft.com/office/drawing/2014/main" id="{DFEB19F2-AB12-4106-8A98-1C76E74F80E4}"/>
              </a:ext>
            </a:extLst>
          </p:cNvPr>
          <p:cNvGrpSpPr/>
          <p:nvPr/>
        </p:nvGrpSpPr>
        <p:grpSpPr>
          <a:xfrm>
            <a:off x="5080056" y="5219513"/>
            <a:ext cx="695708" cy="668867"/>
            <a:chOff x="1363974" y="3064572"/>
            <a:chExt cx="695708" cy="668867"/>
          </a:xfrm>
        </p:grpSpPr>
        <p:sp>
          <p:nvSpPr>
            <p:cNvPr id="363" name="楕円 362">
              <a:extLst>
                <a:ext uri="{FF2B5EF4-FFF2-40B4-BE49-F238E27FC236}">
                  <a16:creationId xmlns:a16="http://schemas.microsoft.com/office/drawing/2014/main" id="{F46BFF55-6B49-4557-914E-C87C0346B8D0}"/>
                </a:ext>
              </a:extLst>
            </p:cNvPr>
            <p:cNvSpPr/>
            <p:nvPr/>
          </p:nvSpPr>
          <p:spPr>
            <a:xfrm>
              <a:off x="146349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4" name="楕円 363">
              <a:extLst>
                <a:ext uri="{FF2B5EF4-FFF2-40B4-BE49-F238E27FC236}">
                  <a16:creationId xmlns:a16="http://schemas.microsoft.com/office/drawing/2014/main" id="{56C9EF7E-CD6C-4B90-9AE7-317618828B48}"/>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5" name="楕円 364">
              <a:extLst>
                <a:ext uri="{FF2B5EF4-FFF2-40B4-BE49-F238E27FC236}">
                  <a16:creationId xmlns:a16="http://schemas.microsoft.com/office/drawing/2014/main" id="{C83DA41B-85EB-4C94-8A77-DBF0C9DDCE8B}"/>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6" name="楕円 365">
              <a:extLst>
                <a:ext uri="{FF2B5EF4-FFF2-40B4-BE49-F238E27FC236}">
                  <a16:creationId xmlns:a16="http://schemas.microsoft.com/office/drawing/2014/main" id="{323CF162-2B45-4DC5-8CB2-E43DEA93ABCC}"/>
                </a:ext>
              </a:extLst>
            </p:cNvPr>
            <p:cNvSpPr/>
            <p:nvPr/>
          </p:nvSpPr>
          <p:spPr>
            <a:xfrm>
              <a:off x="1544195" y="3227355"/>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7" name="楕円 366">
              <a:extLst>
                <a:ext uri="{FF2B5EF4-FFF2-40B4-BE49-F238E27FC236}">
                  <a16:creationId xmlns:a16="http://schemas.microsoft.com/office/drawing/2014/main" id="{83EE415C-E711-4A4E-91C4-1EB135B0879C}"/>
                </a:ext>
              </a:extLst>
            </p:cNvPr>
            <p:cNvSpPr/>
            <p:nvPr/>
          </p:nvSpPr>
          <p:spPr>
            <a:xfrm>
              <a:off x="1584588" y="306457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8" name="楕円 367">
              <a:extLst>
                <a:ext uri="{FF2B5EF4-FFF2-40B4-BE49-F238E27FC236}">
                  <a16:creationId xmlns:a16="http://schemas.microsoft.com/office/drawing/2014/main" id="{0C56E13C-E218-4DEE-937D-51FD9D553538}"/>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9" name="楕円 368">
              <a:extLst>
                <a:ext uri="{FF2B5EF4-FFF2-40B4-BE49-F238E27FC236}">
                  <a16:creationId xmlns:a16="http://schemas.microsoft.com/office/drawing/2014/main" id="{910A441F-BAEE-41C6-9D6F-232FBA1699FD}"/>
                </a:ext>
              </a:extLst>
            </p:cNvPr>
            <p:cNvSpPr/>
            <p:nvPr/>
          </p:nvSpPr>
          <p:spPr>
            <a:xfrm>
              <a:off x="1363974" y="33402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0" name="楕円 369">
              <a:extLst>
                <a:ext uri="{FF2B5EF4-FFF2-40B4-BE49-F238E27FC236}">
                  <a16:creationId xmlns:a16="http://schemas.microsoft.com/office/drawing/2014/main" id="{56CEBC73-D8FD-4F79-AAED-34BAE81CD2BC}"/>
                </a:ext>
              </a:extLst>
            </p:cNvPr>
            <p:cNvSpPr/>
            <p:nvPr/>
          </p:nvSpPr>
          <p:spPr>
            <a:xfrm>
              <a:off x="1448590" y="31139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1" name="楕円 370">
              <a:extLst>
                <a:ext uri="{FF2B5EF4-FFF2-40B4-BE49-F238E27FC236}">
                  <a16:creationId xmlns:a16="http://schemas.microsoft.com/office/drawing/2014/main" id="{F243E1BA-38E2-4734-9C06-B233E59CCF2E}"/>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2" name="楕円 371">
              <a:extLst>
                <a:ext uri="{FF2B5EF4-FFF2-40B4-BE49-F238E27FC236}">
                  <a16:creationId xmlns:a16="http://schemas.microsoft.com/office/drawing/2014/main" id="{7EA4191A-0A23-4D07-A2B1-AECFA31EDC7D}"/>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楕円 372">
              <a:extLst>
                <a:ext uri="{FF2B5EF4-FFF2-40B4-BE49-F238E27FC236}">
                  <a16:creationId xmlns:a16="http://schemas.microsoft.com/office/drawing/2014/main" id="{C105637B-1935-4982-B6C0-34D7ED6F89B7}"/>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4" name="楕円 373">
              <a:extLst>
                <a:ext uri="{FF2B5EF4-FFF2-40B4-BE49-F238E27FC236}">
                  <a16:creationId xmlns:a16="http://schemas.microsoft.com/office/drawing/2014/main" id="{DC34E45F-CD9F-415C-9D95-110775A90779}"/>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5" name="楕円 374">
              <a:extLst>
                <a:ext uri="{FF2B5EF4-FFF2-40B4-BE49-F238E27FC236}">
                  <a16:creationId xmlns:a16="http://schemas.microsoft.com/office/drawing/2014/main" id="{4C2CDF76-517A-41D5-A21B-709A49C20C88}"/>
                </a:ext>
              </a:extLst>
            </p:cNvPr>
            <p:cNvSpPr/>
            <p:nvPr/>
          </p:nvSpPr>
          <p:spPr>
            <a:xfrm>
              <a:off x="1620974" y="31811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6" name="楕円 375">
              <a:extLst>
                <a:ext uri="{FF2B5EF4-FFF2-40B4-BE49-F238E27FC236}">
                  <a16:creationId xmlns:a16="http://schemas.microsoft.com/office/drawing/2014/main" id="{9386CEB2-4656-48D6-809B-BE7DCBDA2EF8}"/>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7" name="楕円 376">
              <a:extLst>
                <a:ext uri="{FF2B5EF4-FFF2-40B4-BE49-F238E27FC236}">
                  <a16:creationId xmlns:a16="http://schemas.microsoft.com/office/drawing/2014/main" id="{441B1D0F-340D-49A7-B272-4806D2B7AFAA}"/>
                </a:ext>
              </a:extLst>
            </p:cNvPr>
            <p:cNvSpPr/>
            <p:nvPr/>
          </p:nvSpPr>
          <p:spPr>
            <a:xfrm>
              <a:off x="1879682" y="332718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8" name="楕円 377">
              <a:extLst>
                <a:ext uri="{FF2B5EF4-FFF2-40B4-BE49-F238E27FC236}">
                  <a16:creationId xmlns:a16="http://schemas.microsoft.com/office/drawing/2014/main" id="{E8AD1A61-5439-4B1B-BCFA-010246B1A5DA}"/>
                </a:ext>
              </a:extLst>
            </p:cNvPr>
            <p:cNvSpPr/>
            <p:nvPr/>
          </p:nvSpPr>
          <p:spPr>
            <a:xfrm>
              <a:off x="1561784" y="344529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9" name="楕円 378">
              <a:extLst>
                <a:ext uri="{FF2B5EF4-FFF2-40B4-BE49-F238E27FC236}">
                  <a16:creationId xmlns:a16="http://schemas.microsoft.com/office/drawing/2014/main" id="{666A4ADA-E867-4C52-B7CC-B2300E34911F}"/>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0" name="楕円 379">
              <a:extLst>
                <a:ext uri="{FF2B5EF4-FFF2-40B4-BE49-F238E27FC236}">
                  <a16:creationId xmlns:a16="http://schemas.microsoft.com/office/drawing/2014/main" id="{2934EC68-FD42-4E7A-B960-4A429B29B34E}"/>
                </a:ext>
              </a:extLst>
            </p:cNvPr>
            <p:cNvSpPr/>
            <p:nvPr/>
          </p:nvSpPr>
          <p:spPr>
            <a:xfrm>
              <a:off x="1618253" y="333980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1" name="楕円 380">
              <a:extLst>
                <a:ext uri="{FF2B5EF4-FFF2-40B4-BE49-F238E27FC236}">
                  <a16:creationId xmlns:a16="http://schemas.microsoft.com/office/drawing/2014/main" id="{2FFD06EA-93E3-4925-A4F9-BFA5AB396671}"/>
                </a:ext>
              </a:extLst>
            </p:cNvPr>
            <p:cNvSpPr/>
            <p:nvPr/>
          </p:nvSpPr>
          <p:spPr>
            <a:xfrm>
              <a:off x="1836249" y="34633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2" name="楕円 381">
              <a:extLst>
                <a:ext uri="{FF2B5EF4-FFF2-40B4-BE49-F238E27FC236}">
                  <a16:creationId xmlns:a16="http://schemas.microsoft.com/office/drawing/2014/main" id="{2B17E27C-6AE0-463B-AA6F-BE6DAADBBBC3}"/>
                </a:ext>
              </a:extLst>
            </p:cNvPr>
            <p:cNvSpPr/>
            <p:nvPr/>
          </p:nvSpPr>
          <p:spPr>
            <a:xfrm>
              <a:off x="1381888" y="319539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383" name="グループ化 382">
            <a:extLst>
              <a:ext uri="{FF2B5EF4-FFF2-40B4-BE49-F238E27FC236}">
                <a16:creationId xmlns:a16="http://schemas.microsoft.com/office/drawing/2014/main" id="{FFC5093E-9A7D-4832-9036-A296F6358EDC}"/>
              </a:ext>
            </a:extLst>
          </p:cNvPr>
          <p:cNvGrpSpPr/>
          <p:nvPr/>
        </p:nvGrpSpPr>
        <p:grpSpPr>
          <a:xfrm>
            <a:off x="5925219" y="5291691"/>
            <a:ext cx="510005" cy="506589"/>
            <a:chOff x="3010101" y="3685010"/>
            <a:chExt cx="510005" cy="506589"/>
          </a:xfrm>
        </p:grpSpPr>
        <p:sp>
          <p:nvSpPr>
            <p:cNvPr id="384" name="楕円 383">
              <a:extLst>
                <a:ext uri="{FF2B5EF4-FFF2-40B4-BE49-F238E27FC236}">
                  <a16:creationId xmlns:a16="http://schemas.microsoft.com/office/drawing/2014/main" id="{040FBC4A-06BF-4EDA-8BFA-BFA453F2296B}"/>
                </a:ext>
              </a:extLst>
            </p:cNvPr>
            <p:cNvSpPr/>
            <p:nvPr/>
          </p:nvSpPr>
          <p:spPr>
            <a:xfrm>
              <a:off x="3048097" y="373488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5" name="楕円 384">
              <a:extLst>
                <a:ext uri="{FF2B5EF4-FFF2-40B4-BE49-F238E27FC236}">
                  <a16:creationId xmlns:a16="http://schemas.microsoft.com/office/drawing/2014/main" id="{2E24B311-7839-49E7-9019-80F5374C8760}"/>
                </a:ext>
              </a:extLst>
            </p:cNvPr>
            <p:cNvSpPr/>
            <p:nvPr/>
          </p:nvSpPr>
          <p:spPr>
            <a:xfrm>
              <a:off x="3340106" y="38262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6" name="楕円 385">
              <a:extLst>
                <a:ext uri="{FF2B5EF4-FFF2-40B4-BE49-F238E27FC236}">
                  <a16:creationId xmlns:a16="http://schemas.microsoft.com/office/drawing/2014/main" id="{52C45DC5-7658-4C18-ADCA-F4EC15F896CB}"/>
                </a:ext>
              </a:extLst>
            </p:cNvPr>
            <p:cNvSpPr/>
            <p:nvPr/>
          </p:nvSpPr>
          <p:spPr>
            <a:xfrm>
              <a:off x="3320095" y="392996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楕円 386">
              <a:extLst>
                <a:ext uri="{FF2B5EF4-FFF2-40B4-BE49-F238E27FC236}">
                  <a16:creationId xmlns:a16="http://schemas.microsoft.com/office/drawing/2014/main" id="{1091C067-CF5A-4BC8-824E-23D62E7B7A80}"/>
                </a:ext>
              </a:extLst>
            </p:cNvPr>
            <p:cNvSpPr/>
            <p:nvPr/>
          </p:nvSpPr>
          <p:spPr>
            <a:xfrm>
              <a:off x="3255052" y="3996836"/>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8" name="楕円 387">
              <a:extLst>
                <a:ext uri="{FF2B5EF4-FFF2-40B4-BE49-F238E27FC236}">
                  <a16:creationId xmlns:a16="http://schemas.microsoft.com/office/drawing/2014/main" id="{75F6198B-C97C-45DB-A138-C23371238EE2}"/>
                </a:ext>
              </a:extLst>
            </p:cNvPr>
            <p:cNvSpPr/>
            <p:nvPr/>
          </p:nvSpPr>
          <p:spPr>
            <a:xfrm>
              <a:off x="3010101" y="386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9" name="楕円 388">
              <a:extLst>
                <a:ext uri="{FF2B5EF4-FFF2-40B4-BE49-F238E27FC236}">
                  <a16:creationId xmlns:a16="http://schemas.microsoft.com/office/drawing/2014/main" id="{C1CA781D-E004-4C76-9BD8-035C115C5520}"/>
                </a:ext>
              </a:extLst>
            </p:cNvPr>
            <p:cNvSpPr/>
            <p:nvPr/>
          </p:nvSpPr>
          <p:spPr>
            <a:xfrm>
              <a:off x="3131770" y="401159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0" name="楕円 389">
              <a:extLst>
                <a:ext uri="{FF2B5EF4-FFF2-40B4-BE49-F238E27FC236}">
                  <a16:creationId xmlns:a16="http://schemas.microsoft.com/office/drawing/2014/main" id="{84DF1C05-7C94-4991-B45A-62EA9BC25118}"/>
                </a:ext>
              </a:extLst>
            </p:cNvPr>
            <p:cNvSpPr/>
            <p:nvPr/>
          </p:nvSpPr>
          <p:spPr>
            <a:xfrm>
              <a:off x="3224343" y="382121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1" name="楕円 390">
              <a:extLst>
                <a:ext uri="{FF2B5EF4-FFF2-40B4-BE49-F238E27FC236}">
                  <a16:creationId xmlns:a16="http://schemas.microsoft.com/office/drawing/2014/main" id="{D85C42DE-AF83-4472-A1D5-0ACDB20B2F3C}"/>
                </a:ext>
              </a:extLst>
            </p:cNvPr>
            <p:cNvSpPr/>
            <p:nvPr/>
          </p:nvSpPr>
          <p:spPr>
            <a:xfrm>
              <a:off x="3062289" y="39596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2" name="楕円 391">
              <a:extLst>
                <a:ext uri="{FF2B5EF4-FFF2-40B4-BE49-F238E27FC236}">
                  <a16:creationId xmlns:a16="http://schemas.microsoft.com/office/drawing/2014/main" id="{2A8E33AF-7D8F-406C-93D7-E0B7543868DB}"/>
                </a:ext>
              </a:extLst>
            </p:cNvPr>
            <p:cNvSpPr/>
            <p:nvPr/>
          </p:nvSpPr>
          <p:spPr>
            <a:xfrm>
              <a:off x="3261441" y="3726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3" name="楕円 392">
              <a:extLst>
                <a:ext uri="{FF2B5EF4-FFF2-40B4-BE49-F238E27FC236}">
                  <a16:creationId xmlns:a16="http://schemas.microsoft.com/office/drawing/2014/main" id="{C47EF43A-E676-419E-861D-26F0FD107F88}"/>
                </a:ext>
              </a:extLst>
            </p:cNvPr>
            <p:cNvSpPr/>
            <p:nvPr/>
          </p:nvSpPr>
          <p:spPr>
            <a:xfrm>
              <a:off x="3174537" y="390752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4" name="楕円 393">
              <a:extLst>
                <a:ext uri="{FF2B5EF4-FFF2-40B4-BE49-F238E27FC236}">
                  <a16:creationId xmlns:a16="http://schemas.microsoft.com/office/drawing/2014/main" id="{A95AB376-FBD9-4F78-9B45-5F0B3B46F4D0}"/>
                </a:ext>
              </a:extLst>
            </p:cNvPr>
            <p:cNvSpPr/>
            <p:nvPr/>
          </p:nvSpPr>
          <p:spPr>
            <a:xfrm>
              <a:off x="3160798" y="368501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5" name="楕円 394">
              <a:extLst>
                <a:ext uri="{FF2B5EF4-FFF2-40B4-BE49-F238E27FC236}">
                  <a16:creationId xmlns:a16="http://schemas.microsoft.com/office/drawing/2014/main" id="{121F7048-0886-4069-90CC-FDF430E23F9A}"/>
                </a:ext>
              </a:extLst>
            </p:cNvPr>
            <p:cNvSpPr/>
            <p:nvPr/>
          </p:nvSpPr>
          <p:spPr>
            <a:xfrm>
              <a:off x="3112555" y="382824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396" name="直線コネクタ 395">
            <a:extLst>
              <a:ext uri="{FF2B5EF4-FFF2-40B4-BE49-F238E27FC236}">
                <a16:creationId xmlns:a16="http://schemas.microsoft.com/office/drawing/2014/main" id="{BF164D50-81B1-41FF-AE13-3B3D6D858BBE}"/>
              </a:ext>
            </a:extLst>
          </p:cNvPr>
          <p:cNvCxnSpPr>
            <a:cxnSpLocks/>
          </p:cNvCxnSpPr>
          <p:nvPr/>
        </p:nvCxnSpPr>
        <p:spPr>
          <a:xfrm>
            <a:off x="4920354" y="5891180"/>
            <a:ext cx="1656000" cy="0"/>
          </a:xfrm>
          <a:prstGeom prst="line">
            <a:avLst/>
          </a:prstGeom>
          <a:ln w="57150">
            <a:solidFill>
              <a:srgbClr val="00B0F0"/>
            </a:solidFill>
          </a:ln>
        </p:spPr>
        <p:style>
          <a:lnRef idx="3">
            <a:schemeClr val="dk1"/>
          </a:lnRef>
          <a:fillRef idx="0">
            <a:schemeClr val="dk1"/>
          </a:fillRef>
          <a:effectRef idx="2">
            <a:schemeClr val="dk1"/>
          </a:effectRef>
          <a:fontRef idx="minor">
            <a:schemeClr val="tx1"/>
          </a:fontRef>
        </p:style>
      </p:cxnSp>
      <p:grpSp>
        <p:nvGrpSpPr>
          <p:cNvPr id="397" name="グループ化 396">
            <a:extLst>
              <a:ext uri="{FF2B5EF4-FFF2-40B4-BE49-F238E27FC236}">
                <a16:creationId xmlns:a16="http://schemas.microsoft.com/office/drawing/2014/main" id="{7E38E2CC-D1D8-436C-A6B5-7A718E28008C}"/>
              </a:ext>
            </a:extLst>
          </p:cNvPr>
          <p:cNvGrpSpPr/>
          <p:nvPr/>
        </p:nvGrpSpPr>
        <p:grpSpPr>
          <a:xfrm>
            <a:off x="5322596" y="2780011"/>
            <a:ext cx="1493449" cy="835195"/>
            <a:chOff x="1749648" y="1543723"/>
            <a:chExt cx="1493449" cy="835195"/>
          </a:xfrm>
        </p:grpSpPr>
        <p:grpSp>
          <p:nvGrpSpPr>
            <p:cNvPr id="398" name="グループ化 397">
              <a:extLst>
                <a:ext uri="{FF2B5EF4-FFF2-40B4-BE49-F238E27FC236}">
                  <a16:creationId xmlns:a16="http://schemas.microsoft.com/office/drawing/2014/main" id="{B0BD463D-E6FB-4262-8C2E-88016C5F151F}"/>
                </a:ext>
              </a:extLst>
            </p:cNvPr>
            <p:cNvGrpSpPr/>
            <p:nvPr/>
          </p:nvGrpSpPr>
          <p:grpSpPr>
            <a:xfrm>
              <a:off x="2389453" y="1629900"/>
              <a:ext cx="751871" cy="645812"/>
              <a:chOff x="1297177" y="3087627"/>
              <a:chExt cx="751871" cy="645812"/>
            </a:xfrm>
          </p:grpSpPr>
          <p:sp>
            <p:nvSpPr>
              <p:cNvPr id="410" name="楕円 409">
                <a:extLst>
                  <a:ext uri="{FF2B5EF4-FFF2-40B4-BE49-F238E27FC236}">
                    <a16:creationId xmlns:a16="http://schemas.microsoft.com/office/drawing/2014/main" id="{D7A1BAE1-9FD8-4318-BEF1-A8FC74EAEDD7}"/>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1" name="楕円 410">
                <a:extLst>
                  <a:ext uri="{FF2B5EF4-FFF2-40B4-BE49-F238E27FC236}">
                    <a16:creationId xmlns:a16="http://schemas.microsoft.com/office/drawing/2014/main" id="{4BE0AA7D-0ABA-43AD-943E-70325EFCD1B5}"/>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2" name="楕円 411">
                <a:extLst>
                  <a:ext uri="{FF2B5EF4-FFF2-40B4-BE49-F238E27FC236}">
                    <a16:creationId xmlns:a16="http://schemas.microsoft.com/office/drawing/2014/main" id="{BA3B7277-75E3-494B-BE85-794DA6762CBC}"/>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3" name="楕円 412">
                <a:extLst>
                  <a:ext uri="{FF2B5EF4-FFF2-40B4-BE49-F238E27FC236}">
                    <a16:creationId xmlns:a16="http://schemas.microsoft.com/office/drawing/2014/main" id="{45FAA6ED-6903-4AB1-A5C6-C3AD67D63284}"/>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4" name="楕円 413">
                <a:extLst>
                  <a:ext uri="{FF2B5EF4-FFF2-40B4-BE49-F238E27FC236}">
                    <a16:creationId xmlns:a16="http://schemas.microsoft.com/office/drawing/2014/main" id="{0597BE73-8898-4F81-B5B4-FB1E8ADC95FB}"/>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5" name="楕円 414">
                <a:extLst>
                  <a:ext uri="{FF2B5EF4-FFF2-40B4-BE49-F238E27FC236}">
                    <a16:creationId xmlns:a16="http://schemas.microsoft.com/office/drawing/2014/main" id="{B6838BC7-FD10-4E2C-A3A0-D044CFF811AD}"/>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6" name="楕円 415">
                <a:extLst>
                  <a:ext uri="{FF2B5EF4-FFF2-40B4-BE49-F238E27FC236}">
                    <a16:creationId xmlns:a16="http://schemas.microsoft.com/office/drawing/2014/main" id="{CE4FF0EA-D2DF-4C0D-8A98-B7B016E1A4D8}"/>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7" name="楕円 416">
                <a:extLst>
                  <a:ext uri="{FF2B5EF4-FFF2-40B4-BE49-F238E27FC236}">
                    <a16:creationId xmlns:a16="http://schemas.microsoft.com/office/drawing/2014/main" id="{81AA3A82-ED88-425A-85EF-A085F4718EE2}"/>
                  </a:ext>
                </a:extLst>
              </p:cNvPr>
              <p:cNvSpPr/>
              <p:nvPr/>
            </p:nvSpPr>
            <p:spPr>
              <a:xfrm>
                <a:off x="1451659" y="311174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8" name="楕円 417">
                <a:extLst>
                  <a:ext uri="{FF2B5EF4-FFF2-40B4-BE49-F238E27FC236}">
                    <a16:creationId xmlns:a16="http://schemas.microsoft.com/office/drawing/2014/main" id="{5EDBA2BB-CB75-49C1-800A-F0325CEE347E}"/>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9" name="楕円 418">
                <a:extLst>
                  <a:ext uri="{FF2B5EF4-FFF2-40B4-BE49-F238E27FC236}">
                    <a16:creationId xmlns:a16="http://schemas.microsoft.com/office/drawing/2014/main" id="{A81A140C-661B-4A6E-A8B5-89956B504DAD}"/>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0" name="楕円 419">
                <a:extLst>
                  <a:ext uri="{FF2B5EF4-FFF2-40B4-BE49-F238E27FC236}">
                    <a16:creationId xmlns:a16="http://schemas.microsoft.com/office/drawing/2014/main" id="{A25714D5-7190-447E-B888-6073258CCD5A}"/>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1" name="楕円 420">
                <a:extLst>
                  <a:ext uri="{FF2B5EF4-FFF2-40B4-BE49-F238E27FC236}">
                    <a16:creationId xmlns:a16="http://schemas.microsoft.com/office/drawing/2014/main" id="{28A0CFB6-1C09-4DF3-875C-6489712CB8F5}"/>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2" name="楕円 421">
                <a:extLst>
                  <a:ext uri="{FF2B5EF4-FFF2-40B4-BE49-F238E27FC236}">
                    <a16:creationId xmlns:a16="http://schemas.microsoft.com/office/drawing/2014/main" id="{5DB48CC0-61E4-4CAC-8049-2239A8DE5E0B}"/>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3" name="楕円 422">
                <a:extLst>
                  <a:ext uri="{FF2B5EF4-FFF2-40B4-BE49-F238E27FC236}">
                    <a16:creationId xmlns:a16="http://schemas.microsoft.com/office/drawing/2014/main" id="{DC77BE12-E8CC-4962-A60B-8721ED9E0010}"/>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4" name="楕円 423">
                <a:extLst>
                  <a:ext uri="{FF2B5EF4-FFF2-40B4-BE49-F238E27FC236}">
                    <a16:creationId xmlns:a16="http://schemas.microsoft.com/office/drawing/2014/main" id="{E7CDC1AA-DA1D-4558-B42A-FB604C308D62}"/>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5" name="楕円 424">
                <a:extLst>
                  <a:ext uri="{FF2B5EF4-FFF2-40B4-BE49-F238E27FC236}">
                    <a16:creationId xmlns:a16="http://schemas.microsoft.com/office/drawing/2014/main" id="{EABAC27B-5B07-4F01-AA85-4061064FDB27}"/>
                  </a:ext>
                </a:extLst>
              </p:cNvPr>
              <p:cNvSpPr/>
              <p:nvPr/>
            </p:nvSpPr>
            <p:spPr>
              <a:xfrm>
                <a:off x="1310225" y="34511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6" name="楕円 425">
                <a:extLst>
                  <a:ext uri="{FF2B5EF4-FFF2-40B4-BE49-F238E27FC236}">
                    <a16:creationId xmlns:a16="http://schemas.microsoft.com/office/drawing/2014/main" id="{300714B8-7F5E-4867-BE41-0D2E7955ADC6}"/>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7" name="楕円 426">
                <a:extLst>
                  <a:ext uri="{FF2B5EF4-FFF2-40B4-BE49-F238E27FC236}">
                    <a16:creationId xmlns:a16="http://schemas.microsoft.com/office/drawing/2014/main" id="{A7B1106C-DA9B-4E13-A049-D7F8C1A179CC}"/>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8" name="楕円 427">
                <a:extLst>
                  <a:ext uri="{FF2B5EF4-FFF2-40B4-BE49-F238E27FC236}">
                    <a16:creationId xmlns:a16="http://schemas.microsoft.com/office/drawing/2014/main" id="{463CA7E8-565D-477A-8C9B-586D1BE3657D}"/>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9" name="楕円 428">
                <a:extLst>
                  <a:ext uri="{FF2B5EF4-FFF2-40B4-BE49-F238E27FC236}">
                    <a16:creationId xmlns:a16="http://schemas.microsoft.com/office/drawing/2014/main" id="{8593FACB-AF06-4A03-8A2D-83C301EF71BB}"/>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99" name="楕円 398">
              <a:extLst>
                <a:ext uri="{FF2B5EF4-FFF2-40B4-BE49-F238E27FC236}">
                  <a16:creationId xmlns:a16="http://schemas.microsoft.com/office/drawing/2014/main" id="{4536856B-380A-4384-B9B7-4D6428DC05AF}"/>
                </a:ext>
              </a:extLst>
            </p:cNvPr>
            <p:cNvSpPr/>
            <p:nvPr/>
          </p:nvSpPr>
          <p:spPr>
            <a:xfrm>
              <a:off x="2765389" y="219459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楕円 399">
              <a:extLst>
                <a:ext uri="{FF2B5EF4-FFF2-40B4-BE49-F238E27FC236}">
                  <a16:creationId xmlns:a16="http://schemas.microsoft.com/office/drawing/2014/main" id="{62444172-E130-405C-AAED-B0AC276C735C}"/>
                </a:ext>
              </a:extLst>
            </p:cNvPr>
            <p:cNvSpPr/>
            <p:nvPr/>
          </p:nvSpPr>
          <p:spPr>
            <a:xfrm>
              <a:off x="1749648" y="1896658"/>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1" name="楕円 400">
              <a:extLst>
                <a:ext uri="{FF2B5EF4-FFF2-40B4-BE49-F238E27FC236}">
                  <a16:creationId xmlns:a16="http://schemas.microsoft.com/office/drawing/2014/main" id="{0DEEA22D-02CC-4D0F-82CD-9C83B2E605FE}"/>
                </a:ext>
              </a:extLst>
            </p:cNvPr>
            <p:cNvSpPr/>
            <p:nvPr/>
          </p:nvSpPr>
          <p:spPr>
            <a:xfrm>
              <a:off x="2602894" y="15437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2" name="楕円 401">
              <a:extLst>
                <a:ext uri="{FF2B5EF4-FFF2-40B4-BE49-F238E27FC236}">
                  <a16:creationId xmlns:a16="http://schemas.microsoft.com/office/drawing/2014/main" id="{FAF25463-1C66-4577-91BB-846C165026DD}"/>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3" name="楕円 402">
              <a:extLst>
                <a:ext uri="{FF2B5EF4-FFF2-40B4-BE49-F238E27FC236}">
                  <a16:creationId xmlns:a16="http://schemas.microsoft.com/office/drawing/2014/main" id="{A0B4225E-9C81-46D5-9ADB-42A67821C391}"/>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4" name="楕円 403">
              <a:extLst>
                <a:ext uri="{FF2B5EF4-FFF2-40B4-BE49-F238E27FC236}">
                  <a16:creationId xmlns:a16="http://schemas.microsoft.com/office/drawing/2014/main" id="{CE1E3AAB-98E8-4986-B959-B62568795E79}"/>
                </a:ext>
              </a:extLst>
            </p:cNvPr>
            <p:cNvSpPr/>
            <p:nvPr/>
          </p:nvSpPr>
          <p:spPr>
            <a:xfrm>
              <a:off x="2920440" y="157930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5" name="楕円 404">
              <a:extLst>
                <a:ext uri="{FF2B5EF4-FFF2-40B4-BE49-F238E27FC236}">
                  <a16:creationId xmlns:a16="http://schemas.microsoft.com/office/drawing/2014/main" id="{61231389-D18C-4DCB-AEBC-3742E6B158A9}"/>
                </a:ext>
              </a:extLst>
            </p:cNvPr>
            <p:cNvSpPr/>
            <p:nvPr/>
          </p:nvSpPr>
          <p:spPr>
            <a:xfrm>
              <a:off x="2746730" y="15680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楕円 405">
              <a:extLst>
                <a:ext uri="{FF2B5EF4-FFF2-40B4-BE49-F238E27FC236}">
                  <a16:creationId xmlns:a16="http://schemas.microsoft.com/office/drawing/2014/main" id="{BEE8F649-A8CF-445C-9605-8251B71B1028}"/>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7" name="楕円 406">
              <a:extLst>
                <a:ext uri="{FF2B5EF4-FFF2-40B4-BE49-F238E27FC236}">
                  <a16:creationId xmlns:a16="http://schemas.microsoft.com/office/drawing/2014/main" id="{1B31DA87-CC91-424D-BBA0-35D1A6119395}"/>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8" name="楕円 407">
              <a:extLst>
                <a:ext uri="{FF2B5EF4-FFF2-40B4-BE49-F238E27FC236}">
                  <a16:creationId xmlns:a16="http://schemas.microsoft.com/office/drawing/2014/main" id="{E31A9F48-1B2E-4BF0-90DF-39E64F775951}"/>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楕円 408">
              <a:extLst>
                <a:ext uri="{FF2B5EF4-FFF2-40B4-BE49-F238E27FC236}">
                  <a16:creationId xmlns:a16="http://schemas.microsoft.com/office/drawing/2014/main" id="{F66A2BD3-44CA-4138-8BBD-9CDDE82842E2}"/>
                </a:ext>
              </a:extLst>
            </p:cNvPr>
            <p:cNvSpPr/>
            <p:nvPr/>
          </p:nvSpPr>
          <p:spPr>
            <a:xfrm>
              <a:off x="3063097" y="180169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30" name="コンテンツ プレースホルダー 2">
            <a:extLst>
              <a:ext uri="{FF2B5EF4-FFF2-40B4-BE49-F238E27FC236}">
                <a16:creationId xmlns:a16="http://schemas.microsoft.com/office/drawing/2014/main" id="{B6FD09AD-BF33-4A37-A949-23153B943CDE}"/>
              </a:ext>
            </a:extLst>
          </p:cNvPr>
          <p:cNvSpPr txBox="1">
            <a:spLocks/>
          </p:cNvSpPr>
          <p:nvPr/>
        </p:nvSpPr>
        <p:spPr>
          <a:xfrm>
            <a:off x="5273084" y="2415490"/>
            <a:ext cx="1728000"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メイリオ" panose="020B0604030504040204" pitchFamily="50" charset="-128"/>
                <a:ea typeface="メイリオ" panose="020B0604030504040204" pitchFamily="50" charset="-128"/>
              </a:rPr>
              <a:t>n + </a:t>
            </a:r>
            <a:r>
              <a:rPr lang="en-US" altLang="ja-JP" sz="2400" baseline="30000" dirty="0">
                <a:latin typeface="メイリオ" panose="020B0604030504040204" pitchFamily="50" charset="-128"/>
                <a:ea typeface="メイリオ" panose="020B0604030504040204" pitchFamily="50" charset="-128"/>
              </a:rPr>
              <a:t>234</a:t>
            </a:r>
            <a:r>
              <a:rPr lang="en-US" altLang="ja-JP" sz="2400" dirty="0">
                <a:latin typeface="メイリオ" panose="020B0604030504040204" pitchFamily="50" charset="-128"/>
                <a:ea typeface="メイリオ" panose="020B0604030504040204" pitchFamily="50" charset="-128"/>
              </a:rPr>
              <a:t>U</a:t>
            </a:r>
          </a:p>
        </p:txBody>
      </p:sp>
      <p:cxnSp>
        <p:nvCxnSpPr>
          <p:cNvPr id="431" name="直線コネクタ 430">
            <a:extLst>
              <a:ext uri="{FF2B5EF4-FFF2-40B4-BE49-F238E27FC236}">
                <a16:creationId xmlns:a16="http://schemas.microsoft.com/office/drawing/2014/main" id="{CF38E785-954C-4C8D-A9D6-D31493907E04}"/>
              </a:ext>
            </a:extLst>
          </p:cNvPr>
          <p:cNvCxnSpPr>
            <a:cxnSpLocks/>
          </p:cNvCxnSpPr>
          <p:nvPr/>
        </p:nvCxnSpPr>
        <p:spPr>
          <a:xfrm>
            <a:off x="4789713" y="2846785"/>
            <a:ext cx="360000" cy="648000"/>
          </a:xfrm>
          <a:prstGeom prst="line">
            <a:avLst/>
          </a:prstGeom>
          <a:ln w="38100">
            <a:solidFill>
              <a:srgbClr val="00B0F0"/>
            </a:solidFill>
            <a:tailEnd type="triangle"/>
          </a:ln>
        </p:spPr>
        <p:style>
          <a:lnRef idx="3">
            <a:schemeClr val="dk1"/>
          </a:lnRef>
          <a:fillRef idx="0">
            <a:schemeClr val="dk1"/>
          </a:fillRef>
          <a:effectRef idx="2">
            <a:schemeClr val="dk1"/>
          </a:effectRef>
          <a:fontRef idx="minor">
            <a:schemeClr val="tx1"/>
          </a:fontRef>
        </p:style>
      </p:cxnSp>
      <p:grpSp>
        <p:nvGrpSpPr>
          <p:cNvPr id="432" name="グループ化 431">
            <a:extLst>
              <a:ext uri="{FF2B5EF4-FFF2-40B4-BE49-F238E27FC236}">
                <a16:creationId xmlns:a16="http://schemas.microsoft.com/office/drawing/2014/main" id="{23633D3D-77A5-4F02-9A31-9F443970909D}"/>
              </a:ext>
            </a:extLst>
          </p:cNvPr>
          <p:cNvGrpSpPr/>
          <p:nvPr/>
        </p:nvGrpSpPr>
        <p:grpSpPr>
          <a:xfrm>
            <a:off x="7433513" y="3757142"/>
            <a:ext cx="1391676" cy="849463"/>
            <a:chOff x="1749648" y="1543723"/>
            <a:chExt cx="1391676" cy="849463"/>
          </a:xfrm>
        </p:grpSpPr>
        <p:grpSp>
          <p:nvGrpSpPr>
            <p:cNvPr id="433" name="グループ化 432">
              <a:extLst>
                <a:ext uri="{FF2B5EF4-FFF2-40B4-BE49-F238E27FC236}">
                  <a16:creationId xmlns:a16="http://schemas.microsoft.com/office/drawing/2014/main" id="{834C54ED-667B-4B9B-9800-257C639410B6}"/>
                </a:ext>
              </a:extLst>
            </p:cNvPr>
            <p:cNvGrpSpPr/>
            <p:nvPr/>
          </p:nvGrpSpPr>
          <p:grpSpPr>
            <a:xfrm>
              <a:off x="2389453" y="1629900"/>
              <a:ext cx="751871" cy="763286"/>
              <a:chOff x="1297177" y="3087627"/>
              <a:chExt cx="751871" cy="763286"/>
            </a:xfrm>
          </p:grpSpPr>
          <p:sp>
            <p:nvSpPr>
              <p:cNvPr id="444" name="楕円 443">
                <a:extLst>
                  <a:ext uri="{FF2B5EF4-FFF2-40B4-BE49-F238E27FC236}">
                    <a16:creationId xmlns:a16="http://schemas.microsoft.com/office/drawing/2014/main" id="{0388B724-9D3D-4103-B806-F0B6E44F2AEA}"/>
                  </a:ext>
                </a:extLst>
              </p:cNvPr>
              <p:cNvSpPr/>
              <p:nvPr/>
            </p:nvSpPr>
            <p:spPr>
              <a:xfrm>
                <a:off x="1451658" y="322520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5" name="楕円 444">
                <a:extLst>
                  <a:ext uri="{FF2B5EF4-FFF2-40B4-BE49-F238E27FC236}">
                    <a16:creationId xmlns:a16="http://schemas.microsoft.com/office/drawing/2014/main" id="{2233D87C-4958-4723-ACD4-92B1EE2C8DE6}"/>
                  </a:ext>
                </a:extLst>
              </p:cNvPr>
              <p:cNvSpPr/>
              <p:nvPr/>
            </p:nvSpPr>
            <p:spPr>
              <a:xfrm>
                <a:off x="1725000" y="318189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6" name="楕円 445">
                <a:extLst>
                  <a:ext uri="{FF2B5EF4-FFF2-40B4-BE49-F238E27FC236}">
                    <a16:creationId xmlns:a16="http://schemas.microsoft.com/office/drawing/2014/main" id="{9B6239ED-4CDC-4A78-8836-BB60E70DFB8B}"/>
                  </a:ext>
                </a:extLst>
              </p:cNvPr>
              <p:cNvSpPr/>
              <p:nvPr/>
            </p:nvSpPr>
            <p:spPr>
              <a:xfrm>
                <a:off x="1725000" y="33246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7" name="楕円 446">
                <a:extLst>
                  <a:ext uri="{FF2B5EF4-FFF2-40B4-BE49-F238E27FC236}">
                    <a16:creationId xmlns:a16="http://schemas.microsoft.com/office/drawing/2014/main" id="{6DB7AB2C-4C55-4CDF-98A7-9284EA65F288}"/>
                  </a:ext>
                </a:extLst>
              </p:cNvPr>
              <p:cNvSpPr/>
              <p:nvPr/>
            </p:nvSpPr>
            <p:spPr>
              <a:xfrm>
                <a:off x="1590000" y="330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8" name="楕円 447">
                <a:extLst>
                  <a:ext uri="{FF2B5EF4-FFF2-40B4-BE49-F238E27FC236}">
                    <a16:creationId xmlns:a16="http://schemas.microsoft.com/office/drawing/2014/main" id="{CDF8EDF4-69C2-469C-A209-2FCED58E9F98}"/>
                  </a:ext>
                </a:extLst>
              </p:cNvPr>
              <p:cNvSpPr/>
              <p:nvPr/>
            </p:nvSpPr>
            <p:spPr>
              <a:xfrm>
                <a:off x="1580573" y="312917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9" name="楕円 448">
                <a:extLst>
                  <a:ext uri="{FF2B5EF4-FFF2-40B4-BE49-F238E27FC236}">
                    <a16:creationId xmlns:a16="http://schemas.microsoft.com/office/drawing/2014/main" id="{2198DA6B-07B4-4245-B72E-7C43AF3C54A9}"/>
                  </a:ext>
                </a:extLst>
              </p:cNvPr>
              <p:cNvSpPr/>
              <p:nvPr/>
            </p:nvSpPr>
            <p:spPr>
              <a:xfrm>
                <a:off x="1594401" y="354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0" name="楕円 449">
                <a:extLst>
                  <a:ext uri="{FF2B5EF4-FFF2-40B4-BE49-F238E27FC236}">
                    <a16:creationId xmlns:a16="http://schemas.microsoft.com/office/drawing/2014/main" id="{0AAB31DE-66FB-4EC8-839E-1775A1DD802A}"/>
                  </a:ext>
                </a:extLst>
              </p:cNvPr>
              <p:cNvSpPr/>
              <p:nvPr/>
            </p:nvSpPr>
            <p:spPr>
              <a:xfrm>
                <a:off x="1297177" y="33462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1" name="楕円 450">
                <a:extLst>
                  <a:ext uri="{FF2B5EF4-FFF2-40B4-BE49-F238E27FC236}">
                    <a16:creationId xmlns:a16="http://schemas.microsoft.com/office/drawing/2014/main" id="{B0E7EE42-6C09-4F3A-8EAA-317521E75E52}"/>
                  </a:ext>
                </a:extLst>
              </p:cNvPr>
              <p:cNvSpPr/>
              <p:nvPr/>
            </p:nvSpPr>
            <p:spPr>
              <a:xfrm>
                <a:off x="1451659" y="3111741"/>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2" name="楕円 451">
                <a:extLst>
                  <a:ext uri="{FF2B5EF4-FFF2-40B4-BE49-F238E27FC236}">
                    <a16:creationId xmlns:a16="http://schemas.microsoft.com/office/drawing/2014/main" id="{38F29F01-F840-4531-A043-09438B72C081}"/>
                  </a:ext>
                </a:extLst>
              </p:cNvPr>
              <p:cNvSpPr/>
              <p:nvPr/>
            </p:nvSpPr>
            <p:spPr>
              <a:xfrm>
                <a:off x="1735545" y="308762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3" name="楕円 452">
                <a:extLst>
                  <a:ext uri="{FF2B5EF4-FFF2-40B4-BE49-F238E27FC236}">
                    <a16:creationId xmlns:a16="http://schemas.microsoft.com/office/drawing/2014/main" id="{705E4F05-38D8-4585-86B7-6B722CD2F749}"/>
                  </a:ext>
                </a:extLst>
              </p:cNvPr>
              <p:cNvSpPr/>
              <p:nvPr/>
            </p:nvSpPr>
            <p:spPr>
              <a:xfrm>
                <a:off x="1504401" y="3544832"/>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4" name="楕円 453">
                <a:extLst>
                  <a:ext uri="{FF2B5EF4-FFF2-40B4-BE49-F238E27FC236}">
                    <a16:creationId xmlns:a16="http://schemas.microsoft.com/office/drawing/2014/main" id="{C0504871-29C6-496F-84FE-E77DAA16C747}"/>
                  </a:ext>
                </a:extLst>
              </p:cNvPr>
              <p:cNvSpPr/>
              <p:nvPr/>
            </p:nvSpPr>
            <p:spPr>
              <a:xfrm>
                <a:off x="1842772" y="3193239"/>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5" name="楕円 454">
                <a:extLst>
                  <a:ext uri="{FF2B5EF4-FFF2-40B4-BE49-F238E27FC236}">
                    <a16:creationId xmlns:a16="http://schemas.microsoft.com/office/drawing/2014/main" id="{749344E9-92BA-4B5B-9A3C-6304A6401B4A}"/>
                  </a:ext>
                </a:extLst>
              </p:cNvPr>
              <p:cNvSpPr/>
              <p:nvPr/>
            </p:nvSpPr>
            <p:spPr>
              <a:xfrm>
                <a:off x="1698600" y="3454137"/>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6" name="楕円 455">
                <a:extLst>
                  <a:ext uri="{FF2B5EF4-FFF2-40B4-BE49-F238E27FC236}">
                    <a16:creationId xmlns:a16="http://schemas.microsoft.com/office/drawing/2014/main" id="{4F356750-9926-443F-9E5D-D29AA4073AEE}"/>
                  </a:ext>
                </a:extLst>
              </p:cNvPr>
              <p:cNvSpPr/>
              <p:nvPr/>
            </p:nvSpPr>
            <p:spPr>
              <a:xfrm>
                <a:off x="1603886" y="3238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7" name="楕円 456">
                <a:extLst>
                  <a:ext uri="{FF2B5EF4-FFF2-40B4-BE49-F238E27FC236}">
                    <a16:creationId xmlns:a16="http://schemas.microsoft.com/office/drawing/2014/main" id="{5BFF1F4A-378E-48D3-9259-0DB0064AD657}"/>
                  </a:ext>
                </a:extLst>
              </p:cNvPr>
              <p:cNvSpPr/>
              <p:nvPr/>
            </p:nvSpPr>
            <p:spPr>
              <a:xfrm>
                <a:off x="1423886" y="34633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8" name="楕円 457">
                <a:extLst>
                  <a:ext uri="{FF2B5EF4-FFF2-40B4-BE49-F238E27FC236}">
                    <a16:creationId xmlns:a16="http://schemas.microsoft.com/office/drawing/2014/main" id="{F88EE020-B63E-4ADF-87E1-A28D58D94AD4}"/>
                  </a:ext>
                </a:extLst>
              </p:cNvPr>
              <p:cNvSpPr/>
              <p:nvPr/>
            </p:nvSpPr>
            <p:spPr>
              <a:xfrm>
                <a:off x="1869048" y="3359550"/>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9" name="楕円 458">
                <a:extLst>
                  <a:ext uri="{FF2B5EF4-FFF2-40B4-BE49-F238E27FC236}">
                    <a16:creationId xmlns:a16="http://schemas.microsoft.com/office/drawing/2014/main" id="{98273115-348B-4796-8B44-F54B7FE35EB9}"/>
                  </a:ext>
                </a:extLst>
              </p:cNvPr>
              <p:cNvSpPr/>
              <p:nvPr/>
            </p:nvSpPr>
            <p:spPr>
              <a:xfrm>
                <a:off x="1669611" y="3670913"/>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0" name="楕円 459">
                <a:extLst>
                  <a:ext uri="{FF2B5EF4-FFF2-40B4-BE49-F238E27FC236}">
                    <a16:creationId xmlns:a16="http://schemas.microsoft.com/office/drawing/2014/main" id="{12FB3924-0454-46C5-8698-87B61B9E353B}"/>
                  </a:ext>
                </a:extLst>
              </p:cNvPr>
              <p:cNvSpPr/>
              <p:nvPr/>
            </p:nvSpPr>
            <p:spPr>
              <a:xfrm>
                <a:off x="1753228" y="3553439"/>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1" name="楕円 460">
                <a:extLst>
                  <a:ext uri="{FF2B5EF4-FFF2-40B4-BE49-F238E27FC236}">
                    <a16:creationId xmlns:a16="http://schemas.microsoft.com/office/drawing/2014/main" id="{20AF3A9F-4346-4768-B48D-392ED6E961F7}"/>
                  </a:ext>
                </a:extLst>
              </p:cNvPr>
              <p:cNvSpPr/>
              <p:nvPr/>
            </p:nvSpPr>
            <p:spPr>
              <a:xfrm>
                <a:off x="1585162" y="3400104"/>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2" name="楕円 461">
                <a:extLst>
                  <a:ext uri="{FF2B5EF4-FFF2-40B4-BE49-F238E27FC236}">
                    <a16:creationId xmlns:a16="http://schemas.microsoft.com/office/drawing/2014/main" id="{396300A0-B7CC-4E67-B52D-B3882EA69558}"/>
                  </a:ext>
                </a:extLst>
              </p:cNvPr>
              <p:cNvSpPr/>
              <p:nvPr/>
            </p:nvSpPr>
            <p:spPr>
              <a:xfrm>
                <a:off x="1863342" y="3505654"/>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3" name="楕円 462">
                <a:extLst>
                  <a:ext uri="{FF2B5EF4-FFF2-40B4-BE49-F238E27FC236}">
                    <a16:creationId xmlns:a16="http://schemas.microsoft.com/office/drawing/2014/main" id="{35F10949-887B-4CA8-8449-E8E652AA25A1}"/>
                  </a:ext>
                </a:extLst>
              </p:cNvPr>
              <p:cNvSpPr/>
              <p:nvPr/>
            </p:nvSpPr>
            <p:spPr>
              <a:xfrm>
                <a:off x="1468886" y="335123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4" name="楕円 433">
              <a:extLst>
                <a:ext uri="{FF2B5EF4-FFF2-40B4-BE49-F238E27FC236}">
                  <a16:creationId xmlns:a16="http://schemas.microsoft.com/office/drawing/2014/main" id="{CCB0857E-3343-4A57-B831-5015684B5D7E}"/>
                </a:ext>
              </a:extLst>
            </p:cNvPr>
            <p:cNvSpPr/>
            <p:nvPr/>
          </p:nvSpPr>
          <p:spPr>
            <a:xfrm>
              <a:off x="2765468" y="1592706"/>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5" name="楕円 434">
              <a:extLst>
                <a:ext uri="{FF2B5EF4-FFF2-40B4-BE49-F238E27FC236}">
                  <a16:creationId xmlns:a16="http://schemas.microsoft.com/office/drawing/2014/main" id="{20033863-3AB1-4163-8C12-96B1F5E60474}"/>
                </a:ext>
              </a:extLst>
            </p:cNvPr>
            <p:cNvSpPr/>
            <p:nvPr/>
          </p:nvSpPr>
          <p:spPr>
            <a:xfrm>
              <a:off x="1749648" y="1896658"/>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6" name="楕円 435">
              <a:extLst>
                <a:ext uri="{FF2B5EF4-FFF2-40B4-BE49-F238E27FC236}">
                  <a16:creationId xmlns:a16="http://schemas.microsoft.com/office/drawing/2014/main" id="{9E9B0E2A-770F-437B-B44D-1CA43D51FDB2}"/>
                </a:ext>
              </a:extLst>
            </p:cNvPr>
            <p:cNvSpPr/>
            <p:nvPr/>
          </p:nvSpPr>
          <p:spPr>
            <a:xfrm>
              <a:off x="2602894" y="1543723"/>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7" name="楕円 436">
              <a:extLst>
                <a:ext uri="{FF2B5EF4-FFF2-40B4-BE49-F238E27FC236}">
                  <a16:creationId xmlns:a16="http://schemas.microsoft.com/office/drawing/2014/main" id="{C42D2D6D-AB42-4230-805D-910CEA582E07}"/>
                </a:ext>
              </a:extLst>
            </p:cNvPr>
            <p:cNvSpPr/>
            <p:nvPr/>
          </p:nvSpPr>
          <p:spPr>
            <a:xfrm>
              <a:off x="2462678" y="1607180"/>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8" name="楕円 437">
              <a:extLst>
                <a:ext uri="{FF2B5EF4-FFF2-40B4-BE49-F238E27FC236}">
                  <a16:creationId xmlns:a16="http://schemas.microsoft.com/office/drawing/2014/main" id="{B30AF555-67CB-40F6-8613-64B428EF78B1}"/>
                </a:ext>
              </a:extLst>
            </p:cNvPr>
            <p:cNvSpPr/>
            <p:nvPr/>
          </p:nvSpPr>
          <p:spPr>
            <a:xfrm>
              <a:off x="2928525" y="21637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9" name="楕円 438">
              <a:extLst>
                <a:ext uri="{FF2B5EF4-FFF2-40B4-BE49-F238E27FC236}">
                  <a16:creationId xmlns:a16="http://schemas.microsoft.com/office/drawing/2014/main" id="{B015F35E-9C63-49BD-83AD-AD847D15C03C}"/>
                </a:ext>
              </a:extLst>
            </p:cNvPr>
            <p:cNvSpPr/>
            <p:nvPr/>
          </p:nvSpPr>
          <p:spPr>
            <a:xfrm>
              <a:off x="2920440" y="157930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40" name="楕円 439">
              <a:extLst>
                <a:ext uri="{FF2B5EF4-FFF2-40B4-BE49-F238E27FC236}">
                  <a16:creationId xmlns:a16="http://schemas.microsoft.com/office/drawing/2014/main" id="{A7331366-ADCD-4979-9C4F-61CFDED88594}"/>
                </a:ext>
              </a:extLst>
            </p:cNvPr>
            <p:cNvSpPr/>
            <p:nvPr/>
          </p:nvSpPr>
          <p:spPr>
            <a:xfrm>
              <a:off x="2466973" y="2145727"/>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1" name="楕円 440">
              <a:extLst>
                <a:ext uri="{FF2B5EF4-FFF2-40B4-BE49-F238E27FC236}">
                  <a16:creationId xmlns:a16="http://schemas.microsoft.com/office/drawing/2014/main" id="{0ECE52B6-32FB-4265-A387-15F165C0EA84}"/>
                </a:ext>
              </a:extLst>
            </p:cNvPr>
            <p:cNvSpPr/>
            <p:nvPr/>
          </p:nvSpPr>
          <p:spPr>
            <a:xfrm>
              <a:off x="2413227" y="1768342"/>
              <a:ext cx="180000" cy="180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2" name="楕円 441">
              <a:extLst>
                <a:ext uri="{FF2B5EF4-FFF2-40B4-BE49-F238E27FC236}">
                  <a16:creationId xmlns:a16="http://schemas.microsoft.com/office/drawing/2014/main" id="{C4D41A17-092C-41ED-89D2-4016C5B45D29}"/>
                </a:ext>
              </a:extLst>
            </p:cNvPr>
            <p:cNvSpPr/>
            <p:nvPr/>
          </p:nvSpPr>
          <p:spPr>
            <a:xfrm>
              <a:off x="2614430" y="2198918"/>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3" name="楕円 442">
              <a:extLst>
                <a:ext uri="{FF2B5EF4-FFF2-40B4-BE49-F238E27FC236}">
                  <a16:creationId xmlns:a16="http://schemas.microsoft.com/office/drawing/2014/main" id="{A8616AD0-FB6E-46B1-BE16-2009984B2EE2}"/>
                </a:ext>
              </a:extLst>
            </p:cNvPr>
            <p:cNvSpPr/>
            <p:nvPr/>
          </p:nvSpPr>
          <p:spPr>
            <a:xfrm>
              <a:off x="2380862" y="1999445"/>
              <a:ext cx="180000" cy="180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64" name="コンテンツ プレースホルダー 2">
            <a:extLst>
              <a:ext uri="{FF2B5EF4-FFF2-40B4-BE49-F238E27FC236}">
                <a16:creationId xmlns:a16="http://schemas.microsoft.com/office/drawing/2014/main" id="{BC842E9F-8545-4BCB-BF9A-A48EEBEA09B9}"/>
              </a:ext>
            </a:extLst>
          </p:cNvPr>
          <p:cNvSpPr txBox="1">
            <a:spLocks/>
          </p:cNvSpPr>
          <p:nvPr/>
        </p:nvSpPr>
        <p:spPr>
          <a:xfrm>
            <a:off x="7371558" y="3354821"/>
            <a:ext cx="1728000" cy="441064"/>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メイリオ" panose="020B0604030504040204" pitchFamily="50" charset="-128"/>
                <a:ea typeface="メイリオ" panose="020B0604030504040204" pitchFamily="50" charset="-128"/>
              </a:rPr>
              <a:t>n + </a:t>
            </a:r>
            <a:r>
              <a:rPr lang="en-US" altLang="ja-JP" sz="2400" baseline="30000" dirty="0">
                <a:latin typeface="メイリオ" panose="020B0604030504040204" pitchFamily="50" charset="-128"/>
                <a:ea typeface="メイリオ" panose="020B0604030504040204" pitchFamily="50" charset="-128"/>
              </a:rPr>
              <a:t>233</a:t>
            </a:r>
            <a:r>
              <a:rPr lang="en-US" altLang="ja-JP" sz="2400" dirty="0">
                <a:latin typeface="メイリオ" panose="020B0604030504040204" pitchFamily="50" charset="-128"/>
                <a:ea typeface="メイリオ" panose="020B0604030504040204" pitchFamily="50" charset="-128"/>
              </a:rPr>
              <a:t>U</a:t>
            </a:r>
          </a:p>
        </p:txBody>
      </p:sp>
      <p:cxnSp>
        <p:nvCxnSpPr>
          <p:cNvPr id="465" name="直線コネクタ 464">
            <a:extLst>
              <a:ext uri="{FF2B5EF4-FFF2-40B4-BE49-F238E27FC236}">
                <a16:creationId xmlns:a16="http://schemas.microsoft.com/office/drawing/2014/main" id="{58DF4D76-9FED-4EF4-BD6A-2A43985CC2CE}"/>
              </a:ext>
            </a:extLst>
          </p:cNvPr>
          <p:cNvCxnSpPr>
            <a:cxnSpLocks/>
          </p:cNvCxnSpPr>
          <p:nvPr/>
        </p:nvCxnSpPr>
        <p:spPr>
          <a:xfrm>
            <a:off x="6923240" y="3804138"/>
            <a:ext cx="360000" cy="648000"/>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466" name="グループ化 465">
            <a:extLst>
              <a:ext uri="{FF2B5EF4-FFF2-40B4-BE49-F238E27FC236}">
                <a16:creationId xmlns:a16="http://schemas.microsoft.com/office/drawing/2014/main" id="{3FF58795-730C-4812-A9D7-942FD9C64A67}"/>
              </a:ext>
            </a:extLst>
          </p:cNvPr>
          <p:cNvGrpSpPr/>
          <p:nvPr/>
        </p:nvGrpSpPr>
        <p:grpSpPr>
          <a:xfrm>
            <a:off x="3185171" y="2771295"/>
            <a:ext cx="1719665" cy="0"/>
            <a:chOff x="3147865" y="3253765"/>
            <a:chExt cx="1719665" cy="0"/>
          </a:xfrm>
        </p:grpSpPr>
        <p:cxnSp>
          <p:nvCxnSpPr>
            <p:cNvPr id="467" name="直線コネクタ 466">
              <a:extLst>
                <a:ext uri="{FF2B5EF4-FFF2-40B4-BE49-F238E27FC236}">
                  <a16:creationId xmlns:a16="http://schemas.microsoft.com/office/drawing/2014/main" id="{F09ACEFB-3900-470D-B954-F1FFEF471EAD}"/>
                </a:ext>
              </a:extLst>
            </p:cNvPr>
            <p:cNvCxnSpPr>
              <a:cxnSpLocks/>
            </p:cNvCxnSpPr>
            <p:nvPr/>
          </p:nvCxnSpPr>
          <p:spPr>
            <a:xfrm>
              <a:off x="3147865" y="3253765"/>
              <a:ext cx="1656000" cy="0"/>
            </a:xfrm>
            <a:prstGeom prst="line">
              <a:avLst/>
            </a:prstGeom>
            <a:ln w="57150"/>
          </p:spPr>
          <p:style>
            <a:lnRef idx="3">
              <a:schemeClr val="dk1"/>
            </a:lnRef>
            <a:fillRef idx="0">
              <a:schemeClr val="dk1"/>
            </a:fillRef>
            <a:effectRef idx="2">
              <a:schemeClr val="dk1"/>
            </a:effectRef>
            <a:fontRef idx="minor">
              <a:schemeClr val="tx1"/>
            </a:fontRef>
          </p:style>
        </p:cxnSp>
        <p:cxnSp>
          <p:nvCxnSpPr>
            <p:cNvPr id="468" name="直線コネクタ 467">
              <a:extLst>
                <a:ext uri="{FF2B5EF4-FFF2-40B4-BE49-F238E27FC236}">
                  <a16:creationId xmlns:a16="http://schemas.microsoft.com/office/drawing/2014/main" id="{2B4986BE-BFFF-46E3-8E82-EB6D17BDE7D2}"/>
                </a:ext>
              </a:extLst>
            </p:cNvPr>
            <p:cNvCxnSpPr>
              <a:cxnSpLocks/>
            </p:cNvCxnSpPr>
            <p:nvPr/>
          </p:nvCxnSpPr>
          <p:spPr>
            <a:xfrm>
              <a:off x="3859530" y="3253765"/>
              <a:ext cx="1008000" cy="0"/>
            </a:xfrm>
            <a:prstGeom prst="line">
              <a:avLst/>
            </a:prstGeom>
            <a:ln w="57150">
              <a:solidFill>
                <a:srgbClr val="00B0F0"/>
              </a:solidFill>
            </a:ln>
          </p:spPr>
          <p:style>
            <a:lnRef idx="3">
              <a:schemeClr val="dk1"/>
            </a:lnRef>
            <a:fillRef idx="0">
              <a:schemeClr val="dk1"/>
            </a:fillRef>
            <a:effectRef idx="2">
              <a:schemeClr val="dk1"/>
            </a:effectRef>
            <a:fontRef idx="minor">
              <a:schemeClr val="tx1"/>
            </a:fontRef>
          </p:style>
        </p:cxnSp>
      </p:grpSp>
      <p:grpSp>
        <p:nvGrpSpPr>
          <p:cNvPr id="469" name="グループ化 468">
            <a:extLst>
              <a:ext uri="{FF2B5EF4-FFF2-40B4-BE49-F238E27FC236}">
                <a16:creationId xmlns:a16="http://schemas.microsoft.com/office/drawing/2014/main" id="{E6D402DE-F557-4B23-81C9-D1BCEB3AD5FE}"/>
              </a:ext>
            </a:extLst>
          </p:cNvPr>
          <p:cNvGrpSpPr/>
          <p:nvPr/>
        </p:nvGrpSpPr>
        <p:grpSpPr>
          <a:xfrm>
            <a:off x="5243670" y="3634599"/>
            <a:ext cx="1656000" cy="6865"/>
            <a:chOff x="5117549" y="4302099"/>
            <a:chExt cx="1656000" cy="6865"/>
          </a:xfrm>
        </p:grpSpPr>
        <p:cxnSp>
          <p:nvCxnSpPr>
            <p:cNvPr id="470" name="直線コネクタ 469">
              <a:extLst>
                <a:ext uri="{FF2B5EF4-FFF2-40B4-BE49-F238E27FC236}">
                  <a16:creationId xmlns:a16="http://schemas.microsoft.com/office/drawing/2014/main" id="{2E3CCF5C-CA4C-4D6F-B22A-4D85230A6BBA}"/>
                </a:ext>
              </a:extLst>
            </p:cNvPr>
            <p:cNvCxnSpPr>
              <a:cxnSpLocks/>
            </p:cNvCxnSpPr>
            <p:nvPr/>
          </p:nvCxnSpPr>
          <p:spPr>
            <a:xfrm>
              <a:off x="5117549" y="4308964"/>
              <a:ext cx="1656000" cy="0"/>
            </a:xfrm>
            <a:prstGeom prst="line">
              <a:avLst/>
            </a:prstGeom>
            <a:ln w="57150">
              <a:solidFill>
                <a:srgbClr val="00B0F0"/>
              </a:solidFill>
            </a:ln>
          </p:spPr>
          <p:style>
            <a:lnRef idx="3">
              <a:schemeClr val="dk1"/>
            </a:lnRef>
            <a:fillRef idx="0">
              <a:schemeClr val="dk1"/>
            </a:fillRef>
            <a:effectRef idx="2">
              <a:schemeClr val="dk1"/>
            </a:effectRef>
            <a:fontRef idx="minor">
              <a:schemeClr val="tx1"/>
            </a:fontRef>
          </p:style>
        </p:cxnSp>
        <p:cxnSp>
          <p:nvCxnSpPr>
            <p:cNvPr id="471" name="直線コネクタ 470">
              <a:extLst>
                <a:ext uri="{FF2B5EF4-FFF2-40B4-BE49-F238E27FC236}">
                  <a16:creationId xmlns:a16="http://schemas.microsoft.com/office/drawing/2014/main" id="{077BE140-6F8E-4996-BDDA-2ECA4900A1D1}"/>
                </a:ext>
              </a:extLst>
            </p:cNvPr>
            <p:cNvCxnSpPr>
              <a:cxnSpLocks/>
            </p:cNvCxnSpPr>
            <p:nvPr/>
          </p:nvCxnSpPr>
          <p:spPr>
            <a:xfrm>
              <a:off x="5765549" y="4302099"/>
              <a:ext cx="1008000" cy="0"/>
            </a:xfrm>
            <a:prstGeom prst="line">
              <a:avLst/>
            </a:prstGeom>
            <a:ln w="57150">
              <a:solidFill>
                <a:srgbClr val="FF0000"/>
              </a:solidFill>
            </a:ln>
          </p:spPr>
          <p:style>
            <a:lnRef idx="3">
              <a:schemeClr val="dk1"/>
            </a:lnRef>
            <a:fillRef idx="0">
              <a:schemeClr val="dk1"/>
            </a:fillRef>
            <a:effectRef idx="2">
              <a:schemeClr val="dk1"/>
            </a:effectRef>
            <a:fontRef idx="minor">
              <a:schemeClr val="tx1"/>
            </a:fontRef>
          </p:style>
        </p:cxnSp>
      </p:grpSp>
      <p:grpSp>
        <p:nvGrpSpPr>
          <p:cNvPr id="472" name="グループ化 471">
            <a:extLst>
              <a:ext uri="{FF2B5EF4-FFF2-40B4-BE49-F238E27FC236}">
                <a16:creationId xmlns:a16="http://schemas.microsoft.com/office/drawing/2014/main" id="{0CC181FB-43BB-4A33-A81A-D47B2D7C67DE}"/>
              </a:ext>
            </a:extLst>
          </p:cNvPr>
          <p:cNvGrpSpPr/>
          <p:nvPr/>
        </p:nvGrpSpPr>
        <p:grpSpPr>
          <a:xfrm>
            <a:off x="7262100" y="4659546"/>
            <a:ext cx="1682975" cy="4901"/>
            <a:chOff x="5117549" y="4308964"/>
            <a:chExt cx="1682975" cy="4901"/>
          </a:xfrm>
        </p:grpSpPr>
        <p:cxnSp>
          <p:nvCxnSpPr>
            <p:cNvPr id="473" name="直線コネクタ 472">
              <a:extLst>
                <a:ext uri="{FF2B5EF4-FFF2-40B4-BE49-F238E27FC236}">
                  <a16:creationId xmlns:a16="http://schemas.microsoft.com/office/drawing/2014/main" id="{7BD6539D-2CB4-416A-B292-165690FFE884}"/>
                </a:ext>
              </a:extLst>
            </p:cNvPr>
            <p:cNvCxnSpPr>
              <a:cxnSpLocks/>
            </p:cNvCxnSpPr>
            <p:nvPr/>
          </p:nvCxnSpPr>
          <p:spPr>
            <a:xfrm>
              <a:off x="5117549" y="4308964"/>
              <a:ext cx="1656000" cy="0"/>
            </a:xfrm>
            <a:prstGeom prst="line">
              <a:avLst/>
            </a:prstGeom>
            <a:ln w="57150">
              <a:solidFill>
                <a:srgbClr val="FF0000"/>
              </a:solidFill>
            </a:ln>
          </p:spPr>
          <p:style>
            <a:lnRef idx="3">
              <a:schemeClr val="dk1"/>
            </a:lnRef>
            <a:fillRef idx="0">
              <a:schemeClr val="dk1"/>
            </a:fillRef>
            <a:effectRef idx="2">
              <a:schemeClr val="dk1"/>
            </a:effectRef>
            <a:fontRef idx="minor">
              <a:schemeClr val="tx1"/>
            </a:fontRef>
          </p:style>
        </p:cxnSp>
        <p:cxnSp>
          <p:nvCxnSpPr>
            <p:cNvPr id="474" name="直線コネクタ 473">
              <a:extLst>
                <a:ext uri="{FF2B5EF4-FFF2-40B4-BE49-F238E27FC236}">
                  <a16:creationId xmlns:a16="http://schemas.microsoft.com/office/drawing/2014/main" id="{68F7E597-B4A1-4C03-A320-C8ED39115155}"/>
                </a:ext>
              </a:extLst>
            </p:cNvPr>
            <p:cNvCxnSpPr>
              <a:cxnSpLocks/>
            </p:cNvCxnSpPr>
            <p:nvPr/>
          </p:nvCxnSpPr>
          <p:spPr>
            <a:xfrm>
              <a:off x="5792524" y="4313865"/>
              <a:ext cx="1008000" cy="0"/>
            </a:xfrm>
            <a:prstGeom prst="line">
              <a:avLst/>
            </a:prstGeom>
            <a:ln w="57150">
              <a:solidFill>
                <a:srgbClr val="00B050"/>
              </a:solidFill>
            </a:ln>
          </p:spPr>
          <p:style>
            <a:lnRef idx="3">
              <a:schemeClr val="dk1"/>
            </a:lnRef>
            <a:fillRef idx="0">
              <a:schemeClr val="dk1"/>
            </a:fillRef>
            <a:effectRef idx="2">
              <a:schemeClr val="dk1"/>
            </a:effectRef>
            <a:fontRef idx="minor">
              <a:schemeClr val="tx1"/>
            </a:fontRef>
          </p:style>
        </p:cxnSp>
      </p:grpSp>
      <p:grpSp>
        <p:nvGrpSpPr>
          <p:cNvPr id="475" name="グループ化 474">
            <a:extLst>
              <a:ext uri="{FF2B5EF4-FFF2-40B4-BE49-F238E27FC236}">
                <a16:creationId xmlns:a16="http://schemas.microsoft.com/office/drawing/2014/main" id="{DB9DC4CF-955C-4E94-8169-019F3A129C29}"/>
              </a:ext>
            </a:extLst>
          </p:cNvPr>
          <p:cNvGrpSpPr/>
          <p:nvPr/>
        </p:nvGrpSpPr>
        <p:grpSpPr>
          <a:xfrm>
            <a:off x="5243670" y="3966881"/>
            <a:ext cx="1098476" cy="982545"/>
            <a:chOff x="5176115" y="4330587"/>
            <a:chExt cx="1098476" cy="982545"/>
          </a:xfrm>
        </p:grpSpPr>
        <p:sp>
          <p:nvSpPr>
            <p:cNvPr id="476" name="コンテンツ プレースホルダー 2">
              <a:extLst>
                <a:ext uri="{FF2B5EF4-FFF2-40B4-BE49-F238E27FC236}">
                  <a16:creationId xmlns:a16="http://schemas.microsoft.com/office/drawing/2014/main" id="{269E3187-5613-43C4-9F92-DF86C072C417}"/>
                </a:ext>
              </a:extLst>
            </p:cNvPr>
            <p:cNvSpPr txBox="1">
              <a:spLocks/>
            </p:cNvSpPr>
            <p:nvPr/>
          </p:nvSpPr>
          <p:spPr>
            <a:xfrm>
              <a:off x="5274741" y="4558483"/>
              <a:ext cx="884345" cy="712130"/>
            </a:xfrm>
            <a:prstGeom prst="rect">
              <a:avLst/>
            </a:prstGeom>
          </p:spPr>
          <p:txBody>
            <a:bodyPr vert="horz" lIns="91440" tIns="45720" rIns="91440" bIns="45720" rtlCol="0">
              <a:normAutofit fontScale="92500"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2000" baseline="30000" dirty="0">
                  <a:latin typeface="メイリオ" panose="020B0604030504040204" pitchFamily="50" charset="-128"/>
                  <a:ea typeface="メイリオ" panose="020B0604030504040204" pitchFamily="50" charset="-128"/>
                </a:rPr>
                <a:t>235</a:t>
              </a:r>
              <a:r>
                <a:rPr lang="en-US" altLang="ja-JP" sz="2000" dirty="0">
                  <a:latin typeface="メイリオ" panose="020B0604030504040204" pitchFamily="50" charset="-128"/>
                  <a:ea typeface="メイリオ" panose="020B0604030504040204" pitchFamily="50" charset="-128"/>
                </a:rPr>
                <a:t>U</a:t>
              </a:r>
            </a:p>
            <a:p>
              <a:pPr marL="0" indent="0" algn="ctr">
                <a:buFont typeface="Arial" panose="020B0604020202020204" pitchFamily="34" charset="0"/>
                <a:buNone/>
              </a:pPr>
              <a:r>
                <a:rPr lang="en-US" altLang="ja-JP" sz="2000" dirty="0">
                  <a:latin typeface="メイリオ" panose="020B0604030504040204" pitchFamily="50" charset="-128"/>
                  <a:ea typeface="メイリオ" panose="020B0604030504040204" pitchFamily="50" charset="-128"/>
                </a:rPr>
                <a:t>TKE</a:t>
              </a:r>
            </a:p>
          </p:txBody>
        </p:sp>
        <p:sp>
          <p:nvSpPr>
            <p:cNvPr id="477" name="吹き出し: 円形 476">
              <a:extLst>
                <a:ext uri="{FF2B5EF4-FFF2-40B4-BE49-F238E27FC236}">
                  <a16:creationId xmlns:a16="http://schemas.microsoft.com/office/drawing/2014/main" id="{5D99801D-4649-4032-A298-73A2320865C4}"/>
                </a:ext>
              </a:extLst>
            </p:cNvPr>
            <p:cNvSpPr/>
            <p:nvPr/>
          </p:nvSpPr>
          <p:spPr>
            <a:xfrm>
              <a:off x="5176115" y="4330587"/>
              <a:ext cx="1098476" cy="982545"/>
            </a:xfrm>
            <a:prstGeom prst="wedgeEllipseCallout">
              <a:avLst>
                <a:gd name="adj1" fmla="val -75817"/>
                <a:gd name="adj2" fmla="val 13528"/>
              </a:avLst>
            </a:prstGeom>
            <a:solidFill>
              <a:schemeClr val="accent2">
                <a:alpha val="20000"/>
              </a:schemeClr>
            </a:solidFill>
            <a:ln w="38100">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ln w="0"/>
                <a:solidFill>
                  <a:schemeClr val="tx1"/>
                </a:solidFill>
                <a:effectLst>
                  <a:outerShdw blurRad="38100" dist="19050" dir="2700000" algn="tl" rotWithShape="0">
                    <a:schemeClr val="dk1">
                      <a:alpha val="40000"/>
                    </a:schemeClr>
                  </a:outerShdw>
                </a:effectLst>
              </a:endParaRPr>
            </a:p>
          </p:txBody>
        </p:sp>
      </p:grpSp>
      <p:cxnSp>
        <p:nvCxnSpPr>
          <p:cNvPr id="478" name="直線コネクタ 477">
            <a:extLst>
              <a:ext uri="{FF2B5EF4-FFF2-40B4-BE49-F238E27FC236}">
                <a16:creationId xmlns:a16="http://schemas.microsoft.com/office/drawing/2014/main" id="{7CBB2067-3585-4ECD-9F72-E84B9FFF111F}"/>
              </a:ext>
            </a:extLst>
          </p:cNvPr>
          <p:cNvCxnSpPr>
            <a:cxnSpLocks/>
          </p:cNvCxnSpPr>
          <p:nvPr/>
        </p:nvCxnSpPr>
        <p:spPr>
          <a:xfrm>
            <a:off x="8449130" y="4799058"/>
            <a:ext cx="190353" cy="1238879"/>
          </a:xfrm>
          <a:prstGeom prst="line">
            <a:avLst/>
          </a:prstGeom>
          <a:ln w="38100">
            <a:solidFill>
              <a:srgbClr val="00B050"/>
            </a:solidFill>
            <a:tailEnd type="triangle"/>
          </a:ln>
        </p:spPr>
        <p:style>
          <a:lnRef idx="3">
            <a:schemeClr val="dk1"/>
          </a:lnRef>
          <a:fillRef idx="0">
            <a:schemeClr val="dk1"/>
          </a:fillRef>
          <a:effectRef idx="2">
            <a:schemeClr val="dk1"/>
          </a:effectRef>
          <a:fontRef idx="minor">
            <a:schemeClr val="tx1"/>
          </a:fontRef>
        </p:style>
      </p:cxnSp>
      <p:cxnSp>
        <p:nvCxnSpPr>
          <p:cNvPr id="479" name="直線コネクタ 478">
            <a:extLst>
              <a:ext uri="{FF2B5EF4-FFF2-40B4-BE49-F238E27FC236}">
                <a16:creationId xmlns:a16="http://schemas.microsoft.com/office/drawing/2014/main" id="{D49654C4-FBB9-494D-B996-142C16F169E8}"/>
              </a:ext>
            </a:extLst>
          </p:cNvPr>
          <p:cNvCxnSpPr>
            <a:cxnSpLocks/>
          </p:cNvCxnSpPr>
          <p:nvPr/>
        </p:nvCxnSpPr>
        <p:spPr>
          <a:xfrm>
            <a:off x="8550072" y="4852340"/>
            <a:ext cx="360000" cy="648000"/>
          </a:xfrm>
          <a:prstGeom prst="line">
            <a:avLst/>
          </a:prstGeom>
          <a:ln w="38100">
            <a:solidFill>
              <a:srgbClr val="00B050"/>
            </a:solidFill>
            <a:tailEnd type="triangle"/>
          </a:ln>
        </p:spPr>
        <p:style>
          <a:lnRef idx="3">
            <a:schemeClr val="dk1"/>
          </a:lnRef>
          <a:fillRef idx="0">
            <a:schemeClr val="dk1"/>
          </a:fillRef>
          <a:effectRef idx="2">
            <a:schemeClr val="dk1"/>
          </a:effectRef>
          <a:fontRef idx="minor">
            <a:schemeClr val="tx1"/>
          </a:fontRef>
        </p:style>
      </p:cxnSp>
      <p:cxnSp>
        <p:nvCxnSpPr>
          <p:cNvPr id="480" name="直線コネクタ 479">
            <a:extLst>
              <a:ext uri="{FF2B5EF4-FFF2-40B4-BE49-F238E27FC236}">
                <a16:creationId xmlns:a16="http://schemas.microsoft.com/office/drawing/2014/main" id="{2ACA34A2-40EB-4ABE-971B-37F192AE0E5F}"/>
              </a:ext>
            </a:extLst>
          </p:cNvPr>
          <p:cNvCxnSpPr>
            <a:cxnSpLocks/>
          </p:cNvCxnSpPr>
          <p:nvPr/>
        </p:nvCxnSpPr>
        <p:spPr>
          <a:xfrm>
            <a:off x="6864354" y="3849632"/>
            <a:ext cx="162864" cy="2036363"/>
          </a:xfrm>
          <a:prstGeom prst="line">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grpSp>
        <p:nvGrpSpPr>
          <p:cNvPr id="481" name="グループ化 480">
            <a:extLst>
              <a:ext uri="{FF2B5EF4-FFF2-40B4-BE49-F238E27FC236}">
                <a16:creationId xmlns:a16="http://schemas.microsoft.com/office/drawing/2014/main" id="{BD77068B-2CD3-4326-8B74-ACD6EE45D78B}"/>
              </a:ext>
            </a:extLst>
          </p:cNvPr>
          <p:cNvGrpSpPr/>
          <p:nvPr/>
        </p:nvGrpSpPr>
        <p:grpSpPr>
          <a:xfrm>
            <a:off x="7371558" y="4903450"/>
            <a:ext cx="1098476" cy="982545"/>
            <a:chOff x="5176115" y="4374130"/>
            <a:chExt cx="1098476" cy="982545"/>
          </a:xfrm>
        </p:grpSpPr>
        <p:sp>
          <p:nvSpPr>
            <p:cNvPr id="482" name="吹き出し: 円形 481">
              <a:extLst>
                <a:ext uri="{FF2B5EF4-FFF2-40B4-BE49-F238E27FC236}">
                  <a16:creationId xmlns:a16="http://schemas.microsoft.com/office/drawing/2014/main" id="{E2052C51-0232-4453-BA39-E20362F1343E}"/>
                </a:ext>
              </a:extLst>
            </p:cNvPr>
            <p:cNvSpPr/>
            <p:nvPr/>
          </p:nvSpPr>
          <p:spPr>
            <a:xfrm>
              <a:off x="5176115" y="4374130"/>
              <a:ext cx="1098476" cy="982545"/>
            </a:xfrm>
            <a:prstGeom prst="wedgeEllipseCallout">
              <a:avLst>
                <a:gd name="adj1" fmla="val -75817"/>
                <a:gd name="adj2" fmla="val 13528"/>
              </a:avLst>
            </a:prstGeom>
            <a:solidFill>
              <a:schemeClr val="accent2">
                <a:alpha val="20000"/>
              </a:schemeClr>
            </a:solid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483" name="コンテンツ プレースホルダー 2">
              <a:extLst>
                <a:ext uri="{FF2B5EF4-FFF2-40B4-BE49-F238E27FC236}">
                  <a16:creationId xmlns:a16="http://schemas.microsoft.com/office/drawing/2014/main" id="{3A8F1A52-4CA5-4679-9718-A2A888D35C4A}"/>
                </a:ext>
              </a:extLst>
            </p:cNvPr>
            <p:cNvSpPr txBox="1">
              <a:spLocks/>
            </p:cNvSpPr>
            <p:nvPr/>
          </p:nvSpPr>
          <p:spPr>
            <a:xfrm>
              <a:off x="5274741" y="4558483"/>
              <a:ext cx="884345" cy="712130"/>
            </a:xfrm>
            <a:prstGeom prst="rect">
              <a:avLst/>
            </a:prstGeom>
          </p:spPr>
          <p:txBody>
            <a:bodyPr vert="horz" lIns="91440" tIns="45720" rIns="91440" bIns="45720" rtlCol="0">
              <a:normAutofit fontScale="92500"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2000" baseline="30000" dirty="0">
                  <a:latin typeface="メイリオ" panose="020B0604030504040204" pitchFamily="50" charset="-128"/>
                  <a:ea typeface="メイリオ" panose="020B0604030504040204" pitchFamily="50" charset="-128"/>
                </a:rPr>
                <a:t>234</a:t>
              </a:r>
              <a:r>
                <a:rPr lang="en-US" altLang="ja-JP" sz="2000" dirty="0">
                  <a:latin typeface="メイリオ" panose="020B0604030504040204" pitchFamily="50" charset="-128"/>
                  <a:ea typeface="メイリオ" panose="020B0604030504040204" pitchFamily="50" charset="-128"/>
                </a:rPr>
                <a:t>U</a:t>
              </a:r>
            </a:p>
            <a:p>
              <a:pPr marL="0" indent="0" algn="ctr">
                <a:buFont typeface="Arial" panose="020B0604020202020204" pitchFamily="34" charset="0"/>
                <a:buNone/>
              </a:pPr>
              <a:r>
                <a:rPr lang="en-US" altLang="ja-JP" sz="2000" dirty="0">
                  <a:latin typeface="メイリオ" panose="020B0604030504040204" pitchFamily="50" charset="-128"/>
                  <a:ea typeface="メイリオ" panose="020B0604030504040204" pitchFamily="50" charset="-128"/>
                </a:rPr>
                <a:t>TKE</a:t>
              </a:r>
            </a:p>
          </p:txBody>
        </p:sp>
      </p:grpSp>
      <p:sp>
        <p:nvSpPr>
          <p:cNvPr id="484" name="矢印: 環状 483">
            <a:extLst>
              <a:ext uri="{FF2B5EF4-FFF2-40B4-BE49-F238E27FC236}">
                <a16:creationId xmlns:a16="http://schemas.microsoft.com/office/drawing/2014/main" id="{AD62B0E7-1F34-4552-8EEF-5CC54585FCA5}"/>
              </a:ext>
            </a:extLst>
          </p:cNvPr>
          <p:cNvSpPr/>
          <p:nvPr/>
        </p:nvSpPr>
        <p:spPr>
          <a:xfrm rot="21600000" flipH="1">
            <a:off x="44053" y="3627534"/>
            <a:ext cx="5650908" cy="4876561"/>
          </a:xfrm>
          <a:prstGeom prst="circularArrow">
            <a:avLst>
              <a:gd name="adj1" fmla="val 10631"/>
              <a:gd name="adj2" fmla="val 689652"/>
              <a:gd name="adj3" fmla="val 20517662"/>
              <a:gd name="adj4" fmla="val 16513418"/>
              <a:gd name="adj5" fmla="val 1076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5" name="テキスト ボックス 484">
            <a:extLst>
              <a:ext uri="{FF2B5EF4-FFF2-40B4-BE49-F238E27FC236}">
                <a16:creationId xmlns:a16="http://schemas.microsoft.com/office/drawing/2014/main" id="{2272636C-DF0B-4CEA-9BA8-1520A990BAFD}"/>
              </a:ext>
            </a:extLst>
          </p:cNvPr>
          <p:cNvSpPr txBox="1"/>
          <p:nvPr/>
        </p:nvSpPr>
        <p:spPr>
          <a:xfrm>
            <a:off x="358466" y="4072454"/>
            <a:ext cx="2154791" cy="1200329"/>
          </a:xfrm>
          <a:prstGeom prst="rect">
            <a:avLst/>
          </a:prstGeom>
          <a:noFill/>
        </p:spPr>
        <p:txBody>
          <a:bodyPr wrap="square">
            <a:spAutoFit/>
          </a:bodyPr>
          <a:lstStyle/>
          <a:p>
            <a:pPr algn="ctr"/>
            <a:r>
              <a:rPr kumimoji="1" lang="en-US" altLang="ja-JP" dirty="0">
                <a:latin typeface="ＭＳ Ｐゴシック" panose="020B0600070205080204" pitchFamily="50" charset="-128"/>
                <a:ea typeface="ＭＳ Ｐゴシック" panose="020B0600070205080204" pitchFamily="50" charset="-128"/>
              </a:rPr>
              <a:t>Q value</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a:t>
            </a:r>
          </a:p>
          <a:p>
            <a:pPr algn="ctr"/>
            <a:r>
              <a:rPr kumimoji="1" lang="en-US" altLang="ja-JP" dirty="0">
                <a:latin typeface="ＭＳ Ｐゴシック" panose="020B0600070205080204" pitchFamily="50" charset="-128"/>
                <a:ea typeface="ＭＳ Ｐゴシック" panose="020B0600070205080204" pitchFamily="50" charset="-128"/>
              </a:rPr>
              <a:t>about 200MeV</a:t>
            </a:r>
          </a:p>
          <a:p>
            <a:pPr algn="ctr"/>
            <a:r>
              <a:rPr kumimoji="1" lang="en-US" altLang="ja-JP" dirty="0">
                <a:latin typeface="ＭＳ Ｐゴシック" panose="020B0600070205080204" pitchFamily="50" charset="-128"/>
                <a:ea typeface="ＭＳ Ｐゴシック" panose="020B0600070205080204" pitchFamily="50" charset="-128"/>
              </a:rPr>
              <a:t>(Fragments’ TKE : 170</a:t>
            </a:r>
            <a:r>
              <a:rPr kumimoji="1" lang="ja-JP" altLang="en-US" dirty="0">
                <a:latin typeface="ＭＳ Ｐゴシック" panose="020B0600070205080204" pitchFamily="50" charset="-128"/>
                <a:ea typeface="ＭＳ Ｐゴシック" panose="020B0600070205080204" pitchFamily="50" charset="-128"/>
              </a:rPr>
              <a:t>～</a:t>
            </a:r>
            <a:r>
              <a:rPr kumimoji="1" lang="en-US" altLang="ja-JP" dirty="0">
                <a:latin typeface="ＭＳ Ｐゴシック" panose="020B0600070205080204" pitchFamily="50" charset="-128"/>
                <a:ea typeface="ＭＳ Ｐゴシック" panose="020B0600070205080204" pitchFamily="50" charset="-128"/>
              </a:rPr>
              <a:t>180MeV)</a:t>
            </a:r>
          </a:p>
        </p:txBody>
      </p:sp>
      <p:sp>
        <p:nvSpPr>
          <p:cNvPr id="4" name="テキスト ボックス 3">
            <a:extLst>
              <a:ext uri="{FF2B5EF4-FFF2-40B4-BE49-F238E27FC236}">
                <a16:creationId xmlns:a16="http://schemas.microsoft.com/office/drawing/2014/main" id="{59537177-BF5B-4A9C-BEC8-0240349C7CC3}"/>
              </a:ext>
            </a:extLst>
          </p:cNvPr>
          <p:cNvSpPr txBox="1"/>
          <p:nvPr/>
        </p:nvSpPr>
        <p:spPr>
          <a:xfrm>
            <a:off x="2933644" y="5255446"/>
            <a:ext cx="1733222" cy="461665"/>
          </a:xfrm>
          <a:prstGeom prst="rect">
            <a:avLst/>
          </a:prstGeom>
          <a:noFill/>
        </p:spPr>
        <p:txBody>
          <a:bodyPr wrap="square" rtlCol="0">
            <a:spAutoFit/>
          </a:bodyPr>
          <a:lstStyle/>
          <a:p>
            <a:r>
              <a:rPr kumimoji="1" lang="en-US" altLang="ja-JP" sz="2400" dirty="0">
                <a:latin typeface="ＭＳ Ｐゴシック" panose="020B0600070205080204" pitchFamily="50" charset="-128"/>
                <a:ea typeface="ＭＳ Ｐゴシック" panose="020B0600070205080204" pitchFamily="50" charset="-128"/>
              </a:rPr>
              <a:t>1</a:t>
            </a:r>
            <a:r>
              <a:rPr kumimoji="1" lang="en-US" altLang="ja-JP" sz="2400" baseline="30000" dirty="0">
                <a:latin typeface="ＭＳ Ｐゴシック" panose="020B0600070205080204" pitchFamily="50" charset="-128"/>
                <a:ea typeface="ＭＳ Ｐゴシック" panose="020B0600070205080204" pitchFamily="50" charset="-128"/>
              </a:rPr>
              <a:t>st</a:t>
            </a:r>
            <a:r>
              <a:rPr kumimoji="1" lang="en-US" altLang="ja-JP" sz="2400"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86" name="テキスト ボックス 485">
            <a:extLst>
              <a:ext uri="{FF2B5EF4-FFF2-40B4-BE49-F238E27FC236}">
                <a16:creationId xmlns:a16="http://schemas.microsoft.com/office/drawing/2014/main" id="{F3A46017-5603-48A3-B682-F1BD2E88F3F0}"/>
              </a:ext>
            </a:extLst>
          </p:cNvPr>
          <p:cNvSpPr txBox="1"/>
          <p:nvPr/>
        </p:nvSpPr>
        <p:spPr>
          <a:xfrm>
            <a:off x="4827945" y="3535739"/>
            <a:ext cx="1733222" cy="461665"/>
          </a:xfrm>
          <a:prstGeom prst="rect">
            <a:avLst/>
          </a:prstGeom>
          <a:noFill/>
        </p:spPr>
        <p:txBody>
          <a:bodyPr wrap="square" rtlCol="0">
            <a:spAutoFit/>
          </a:bodyPr>
          <a:lstStyle/>
          <a:p>
            <a:r>
              <a:rPr kumimoji="1" lang="en-US" altLang="ja-JP" sz="2400" dirty="0">
                <a:latin typeface="ＭＳ Ｐゴシック" panose="020B0600070205080204" pitchFamily="50" charset="-128"/>
                <a:ea typeface="ＭＳ Ｐゴシック" panose="020B0600070205080204" pitchFamily="50" charset="-128"/>
              </a:rPr>
              <a:t>2</a:t>
            </a:r>
            <a:r>
              <a:rPr kumimoji="1" lang="en-US" altLang="ja-JP" sz="2400" baseline="30000" dirty="0">
                <a:latin typeface="ＭＳ Ｐゴシック" panose="020B0600070205080204" pitchFamily="50" charset="-128"/>
                <a:ea typeface="ＭＳ Ｐゴシック" panose="020B0600070205080204" pitchFamily="50" charset="-128"/>
              </a:rPr>
              <a:t>nd</a:t>
            </a:r>
            <a:r>
              <a:rPr kumimoji="1" lang="en-US" altLang="ja-JP" sz="2400" dirty="0">
                <a:latin typeface="ＭＳ Ｐゴシック" panose="020B0600070205080204" pitchFamily="50" charset="-128"/>
                <a:ea typeface="ＭＳ Ｐゴシック" panose="020B0600070205080204" pitchFamily="50" charset="-128"/>
              </a:rPr>
              <a:t>  chance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8" name="スライド番号プレースホルダー 7">
            <a:extLst>
              <a:ext uri="{FF2B5EF4-FFF2-40B4-BE49-F238E27FC236}">
                <a16:creationId xmlns:a16="http://schemas.microsoft.com/office/drawing/2014/main" id="{7D234030-6130-4427-8FE6-698B08B2B847}"/>
              </a:ext>
            </a:extLst>
          </p:cNvPr>
          <p:cNvSpPr>
            <a:spLocks noGrp="1"/>
          </p:cNvSpPr>
          <p:nvPr>
            <p:ph type="sldNum" sz="quarter" idx="12"/>
          </p:nvPr>
        </p:nvSpPr>
        <p:spPr/>
        <p:txBody>
          <a:bodyPr/>
          <a:lstStyle/>
          <a:p>
            <a:fld id="{B060295B-DBF3-4925-A814-558BD383AA08}" type="slidenum">
              <a:rPr kumimoji="1" lang="ja-JP" altLang="en-US" smtClean="0"/>
              <a:t>50</a:t>
            </a:fld>
            <a:endParaRPr kumimoji="1" lang="ja-JP" altLang="en-US"/>
          </a:p>
        </p:txBody>
      </p:sp>
    </p:spTree>
    <p:extLst>
      <p:ext uri="{BB962C8B-B14F-4D97-AF65-F5344CB8AC3E}">
        <p14:creationId xmlns:p14="http://schemas.microsoft.com/office/powerpoint/2010/main" val="103235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59"/>
                                        </p:tgtEl>
                                        <p:attrNameLst>
                                          <p:attrName>style.visibility</p:attrName>
                                        </p:attrNameLst>
                                      </p:cBhvr>
                                      <p:to>
                                        <p:strVal val="visible"/>
                                      </p:to>
                                    </p:set>
                                    <p:animEffect transition="in" filter="barn(inVertical)">
                                      <p:cBhvr>
                                        <p:cTn id="7" dur="500"/>
                                        <p:tgtEl>
                                          <p:spTgt spid="359"/>
                                        </p:tgtEl>
                                      </p:cBhvr>
                                    </p:animEffect>
                                  </p:childTnLst>
                                </p:cTn>
                              </p:par>
                              <p:par>
                                <p:cTn id="8" presetID="16" presetClass="entr" presetSubtype="21" fill="hold" nodeType="withEffect">
                                  <p:stCondLst>
                                    <p:cond delay="0"/>
                                  </p:stCondLst>
                                  <p:childTnLst>
                                    <p:set>
                                      <p:cBhvr>
                                        <p:cTn id="9" dur="1" fill="hold">
                                          <p:stCondLst>
                                            <p:cond delay="0"/>
                                          </p:stCondLst>
                                        </p:cTn>
                                        <p:tgtEl>
                                          <p:spTgt spid="466"/>
                                        </p:tgtEl>
                                        <p:attrNameLst>
                                          <p:attrName>style.visibility</p:attrName>
                                        </p:attrNameLst>
                                      </p:cBhvr>
                                      <p:to>
                                        <p:strVal val="visible"/>
                                      </p:to>
                                    </p:set>
                                    <p:animEffect transition="in" filter="barn(inVertical)">
                                      <p:cBhvr>
                                        <p:cTn id="10" dur="500"/>
                                        <p:tgtEl>
                                          <p:spTgt spid="466"/>
                                        </p:tgtEl>
                                      </p:cBhvr>
                                    </p:animEffect>
                                  </p:childTnLst>
                                </p:cTn>
                              </p:par>
                              <p:par>
                                <p:cTn id="11" presetID="16" presetClass="entr" presetSubtype="21" fill="hold" nodeType="withEffect">
                                  <p:stCondLst>
                                    <p:cond delay="0"/>
                                  </p:stCondLst>
                                  <p:childTnLst>
                                    <p:set>
                                      <p:cBhvr>
                                        <p:cTn id="12" dur="1" fill="hold">
                                          <p:stCondLst>
                                            <p:cond delay="0"/>
                                          </p:stCondLst>
                                        </p:cTn>
                                        <p:tgtEl>
                                          <p:spTgt spid="324"/>
                                        </p:tgtEl>
                                        <p:attrNameLst>
                                          <p:attrName>style.visibility</p:attrName>
                                        </p:attrNameLst>
                                      </p:cBhvr>
                                      <p:to>
                                        <p:strVal val="visible"/>
                                      </p:to>
                                    </p:set>
                                    <p:animEffect transition="in" filter="barn(inVertical)">
                                      <p:cBhvr>
                                        <p:cTn id="13" dur="500"/>
                                        <p:tgtEl>
                                          <p:spTgt spid="32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58"/>
                                        </p:tgtEl>
                                        <p:attrNameLst>
                                          <p:attrName>style.visibility</p:attrName>
                                        </p:attrNameLst>
                                      </p:cBhvr>
                                      <p:to>
                                        <p:strVal val="visible"/>
                                      </p:to>
                                    </p:set>
                                    <p:animEffect transition="in" filter="barn(inVertical)">
                                      <p:cBhvr>
                                        <p:cTn id="16" dur="500"/>
                                        <p:tgtEl>
                                          <p:spTgt spid="358"/>
                                        </p:tgtEl>
                                      </p:cBhvr>
                                    </p:animEffect>
                                  </p:childTnLst>
                                </p:cTn>
                              </p:par>
                              <p:par>
                                <p:cTn id="17" presetID="16" presetClass="entr" presetSubtype="21" fill="hold" nodeType="withEffect">
                                  <p:stCondLst>
                                    <p:cond delay="0"/>
                                  </p:stCondLst>
                                  <p:childTnLst>
                                    <p:set>
                                      <p:cBhvr>
                                        <p:cTn id="18" dur="1" fill="hold">
                                          <p:stCondLst>
                                            <p:cond delay="0"/>
                                          </p:stCondLst>
                                        </p:cTn>
                                        <p:tgtEl>
                                          <p:spTgt spid="360"/>
                                        </p:tgtEl>
                                        <p:attrNameLst>
                                          <p:attrName>style.visibility</p:attrName>
                                        </p:attrNameLst>
                                      </p:cBhvr>
                                      <p:to>
                                        <p:strVal val="visible"/>
                                      </p:to>
                                    </p:set>
                                    <p:animEffect transition="in" filter="barn(inVertical)">
                                      <p:cBhvr>
                                        <p:cTn id="19" dur="500"/>
                                        <p:tgtEl>
                                          <p:spTgt spid="360"/>
                                        </p:tgtEl>
                                      </p:cBhvr>
                                    </p:animEffect>
                                  </p:childTnLst>
                                </p:cTn>
                              </p:par>
                              <p:par>
                                <p:cTn id="20" presetID="16" presetClass="entr" presetSubtype="21" fill="hold" nodeType="withEffect">
                                  <p:stCondLst>
                                    <p:cond delay="0"/>
                                  </p:stCondLst>
                                  <p:childTnLst>
                                    <p:set>
                                      <p:cBhvr>
                                        <p:cTn id="21" dur="1" fill="hold">
                                          <p:stCondLst>
                                            <p:cond delay="0"/>
                                          </p:stCondLst>
                                        </p:cTn>
                                        <p:tgtEl>
                                          <p:spTgt spid="475"/>
                                        </p:tgtEl>
                                        <p:attrNameLst>
                                          <p:attrName>style.visibility</p:attrName>
                                        </p:attrNameLst>
                                      </p:cBhvr>
                                      <p:to>
                                        <p:strVal val="visible"/>
                                      </p:to>
                                    </p:set>
                                    <p:animEffect transition="in" filter="barn(inVertical)">
                                      <p:cBhvr>
                                        <p:cTn id="22" dur="500"/>
                                        <p:tgtEl>
                                          <p:spTgt spid="475"/>
                                        </p:tgtEl>
                                      </p:cBhvr>
                                    </p:animEffect>
                                  </p:childTnLst>
                                </p:cTn>
                              </p:par>
                              <p:par>
                                <p:cTn id="23" presetID="16" presetClass="entr" presetSubtype="21" fill="hold" nodeType="withEffect">
                                  <p:stCondLst>
                                    <p:cond delay="0"/>
                                  </p:stCondLst>
                                  <p:childTnLst>
                                    <p:set>
                                      <p:cBhvr>
                                        <p:cTn id="24" dur="1" fill="hold">
                                          <p:stCondLst>
                                            <p:cond delay="0"/>
                                          </p:stCondLst>
                                        </p:cTn>
                                        <p:tgtEl>
                                          <p:spTgt spid="396"/>
                                        </p:tgtEl>
                                        <p:attrNameLst>
                                          <p:attrName>style.visibility</p:attrName>
                                        </p:attrNameLst>
                                      </p:cBhvr>
                                      <p:to>
                                        <p:strVal val="visible"/>
                                      </p:to>
                                    </p:set>
                                    <p:animEffect transition="in" filter="barn(inVertical)">
                                      <p:cBhvr>
                                        <p:cTn id="25" dur="500"/>
                                        <p:tgtEl>
                                          <p:spTgt spid="396"/>
                                        </p:tgtEl>
                                      </p:cBhvr>
                                    </p:animEffect>
                                  </p:childTnLst>
                                </p:cTn>
                              </p:par>
                              <p:par>
                                <p:cTn id="26" presetID="16" presetClass="entr" presetSubtype="21" fill="hold" nodeType="withEffect">
                                  <p:stCondLst>
                                    <p:cond delay="0"/>
                                  </p:stCondLst>
                                  <p:childTnLst>
                                    <p:set>
                                      <p:cBhvr>
                                        <p:cTn id="27" dur="1" fill="hold">
                                          <p:stCondLst>
                                            <p:cond delay="0"/>
                                          </p:stCondLst>
                                        </p:cTn>
                                        <p:tgtEl>
                                          <p:spTgt spid="362"/>
                                        </p:tgtEl>
                                        <p:attrNameLst>
                                          <p:attrName>style.visibility</p:attrName>
                                        </p:attrNameLst>
                                      </p:cBhvr>
                                      <p:to>
                                        <p:strVal val="visible"/>
                                      </p:to>
                                    </p:set>
                                    <p:animEffect transition="in" filter="barn(inVertical)">
                                      <p:cBhvr>
                                        <p:cTn id="28" dur="500"/>
                                        <p:tgtEl>
                                          <p:spTgt spid="362"/>
                                        </p:tgtEl>
                                      </p:cBhvr>
                                    </p:animEffect>
                                  </p:childTnLst>
                                </p:cTn>
                              </p:par>
                              <p:par>
                                <p:cTn id="29" presetID="16" presetClass="entr" presetSubtype="21" fill="hold" nodeType="withEffect">
                                  <p:stCondLst>
                                    <p:cond delay="0"/>
                                  </p:stCondLst>
                                  <p:childTnLst>
                                    <p:set>
                                      <p:cBhvr>
                                        <p:cTn id="30" dur="1" fill="hold">
                                          <p:stCondLst>
                                            <p:cond delay="0"/>
                                          </p:stCondLst>
                                        </p:cTn>
                                        <p:tgtEl>
                                          <p:spTgt spid="383"/>
                                        </p:tgtEl>
                                        <p:attrNameLst>
                                          <p:attrName>style.visibility</p:attrName>
                                        </p:attrNameLst>
                                      </p:cBhvr>
                                      <p:to>
                                        <p:strVal val="visible"/>
                                      </p:to>
                                    </p:set>
                                    <p:animEffect transition="in" filter="barn(inVertical)">
                                      <p:cBhvr>
                                        <p:cTn id="31" dur="500"/>
                                        <p:tgtEl>
                                          <p:spTgt spid="38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61"/>
                                        </p:tgtEl>
                                        <p:attrNameLst>
                                          <p:attrName>style.visibility</p:attrName>
                                        </p:attrNameLst>
                                      </p:cBhvr>
                                      <p:to>
                                        <p:strVal val="visible"/>
                                      </p:to>
                                    </p:set>
                                    <p:animEffect transition="in" filter="barn(inVertical)">
                                      <p:cBhvr>
                                        <p:cTn id="34" dur="500"/>
                                        <p:tgtEl>
                                          <p:spTgt spid="36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431"/>
                                        </p:tgtEl>
                                        <p:attrNameLst>
                                          <p:attrName>style.visibility</p:attrName>
                                        </p:attrNameLst>
                                      </p:cBhvr>
                                      <p:to>
                                        <p:strVal val="visible"/>
                                      </p:to>
                                    </p:set>
                                    <p:animEffect transition="in" filter="barn(inVertical)">
                                      <p:cBhvr>
                                        <p:cTn id="39" dur="500"/>
                                        <p:tgtEl>
                                          <p:spTgt spid="431"/>
                                        </p:tgtEl>
                                      </p:cBhvr>
                                    </p:animEffect>
                                  </p:childTnLst>
                                </p:cTn>
                              </p:par>
                              <p:par>
                                <p:cTn id="40" presetID="16" presetClass="entr" presetSubtype="21" fill="hold" nodeType="withEffect">
                                  <p:stCondLst>
                                    <p:cond delay="0"/>
                                  </p:stCondLst>
                                  <p:childTnLst>
                                    <p:set>
                                      <p:cBhvr>
                                        <p:cTn id="41" dur="1" fill="hold">
                                          <p:stCondLst>
                                            <p:cond delay="0"/>
                                          </p:stCondLst>
                                        </p:cTn>
                                        <p:tgtEl>
                                          <p:spTgt spid="397"/>
                                        </p:tgtEl>
                                        <p:attrNameLst>
                                          <p:attrName>style.visibility</p:attrName>
                                        </p:attrNameLst>
                                      </p:cBhvr>
                                      <p:to>
                                        <p:strVal val="visible"/>
                                      </p:to>
                                    </p:set>
                                    <p:animEffect transition="in" filter="barn(inVertical)">
                                      <p:cBhvr>
                                        <p:cTn id="42" dur="500"/>
                                        <p:tgtEl>
                                          <p:spTgt spid="397"/>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430"/>
                                        </p:tgtEl>
                                        <p:attrNameLst>
                                          <p:attrName>style.visibility</p:attrName>
                                        </p:attrNameLst>
                                      </p:cBhvr>
                                      <p:to>
                                        <p:strVal val="visible"/>
                                      </p:to>
                                    </p:set>
                                    <p:animEffect transition="in" filter="barn(inVertical)">
                                      <p:cBhvr>
                                        <p:cTn id="45" dur="500"/>
                                        <p:tgtEl>
                                          <p:spTgt spid="430"/>
                                        </p:tgtEl>
                                      </p:cBhvr>
                                    </p:animEffect>
                                  </p:childTnLst>
                                </p:cTn>
                              </p:par>
                              <p:par>
                                <p:cTn id="46" presetID="16" presetClass="entr" presetSubtype="21" fill="hold" nodeType="withEffect">
                                  <p:stCondLst>
                                    <p:cond delay="0"/>
                                  </p:stCondLst>
                                  <p:childTnLst>
                                    <p:set>
                                      <p:cBhvr>
                                        <p:cTn id="47" dur="1" fill="hold">
                                          <p:stCondLst>
                                            <p:cond delay="0"/>
                                          </p:stCondLst>
                                        </p:cTn>
                                        <p:tgtEl>
                                          <p:spTgt spid="480"/>
                                        </p:tgtEl>
                                        <p:attrNameLst>
                                          <p:attrName>style.visibility</p:attrName>
                                        </p:attrNameLst>
                                      </p:cBhvr>
                                      <p:to>
                                        <p:strVal val="visible"/>
                                      </p:to>
                                    </p:set>
                                    <p:animEffect transition="in" filter="barn(inVertical)">
                                      <p:cBhvr>
                                        <p:cTn id="48" dur="500"/>
                                        <p:tgtEl>
                                          <p:spTgt spid="480"/>
                                        </p:tgtEl>
                                      </p:cBhvr>
                                    </p:animEffect>
                                  </p:childTnLst>
                                </p:cTn>
                              </p:par>
                              <p:par>
                                <p:cTn id="49" presetID="16" presetClass="entr" presetSubtype="21" fill="hold" nodeType="withEffect">
                                  <p:stCondLst>
                                    <p:cond delay="0"/>
                                  </p:stCondLst>
                                  <p:childTnLst>
                                    <p:set>
                                      <p:cBhvr>
                                        <p:cTn id="50" dur="1" fill="hold">
                                          <p:stCondLst>
                                            <p:cond delay="0"/>
                                          </p:stCondLst>
                                        </p:cTn>
                                        <p:tgtEl>
                                          <p:spTgt spid="465"/>
                                        </p:tgtEl>
                                        <p:attrNameLst>
                                          <p:attrName>style.visibility</p:attrName>
                                        </p:attrNameLst>
                                      </p:cBhvr>
                                      <p:to>
                                        <p:strVal val="visible"/>
                                      </p:to>
                                    </p:set>
                                    <p:animEffect transition="in" filter="barn(inVertical)">
                                      <p:cBhvr>
                                        <p:cTn id="51" dur="500"/>
                                        <p:tgtEl>
                                          <p:spTgt spid="465"/>
                                        </p:tgtEl>
                                      </p:cBhvr>
                                    </p:animEffect>
                                  </p:childTnLst>
                                </p:cTn>
                              </p:par>
                              <p:par>
                                <p:cTn id="52" presetID="16" presetClass="entr" presetSubtype="21" fill="hold" nodeType="withEffect">
                                  <p:stCondLst>
                                    <p:cond delay="0"/>
                                  </p:stCondLst>
                                  <p:childTnLst>
                                    <p:set>
                                      <p:cBhvr>
                                        <p:cTn id="53" dur="1" fill="hold">
                                          <p:stCondLst>
                                            <p:cond delay="0"/>
                                          </p:stCondLst>
                                        </p:cTn>
                                        <p:tgtEl>
                                          <p:spTgt spid="481"/>
                                        </p:tgtEl>
                                        <p:attrNameLst>
                                          <p:attrName>style.visibility</p:attrName>
                                        </p:attrNameLst>
                                      </p:cBhvr>
                                      <p:to>
                                        <p:strVal val="visible"/>
                                      </p:to>
                                    </p:set>
                                    <p:animEffect transition="in" filter="barn(inVertical)">
                                      <p:cBhvr>
                                        <p:cTn id="54" dur="500"/>
                                        <p:tgtEl>
                                          <p:spTgt spid="481"/>
                                        </p:tgtEl>
                                      </p:cBhvr>
                                    </p:animEffect>
                                  </p:childTnLst>
                                </p:cTn>
                              </p:par>
                              <p:par>
                                <p:cTn id="55" presetID="16" presetClass="entr" presetSubtype="21" fill="hold" nodeType="withEffect">
                                  <p:stCondLst>
                                    <p:cond delay="0"/>
                                  </p:stCondLst>
                                  <p:childTnLst>
                                    <p:set>
                                      <p:cBhvr>
                                        <p:cTn id="56" dur="1" fill="hold">
                                          <p:stCondLst>
                                            <p:cond delay="0"/>
                                          </p:stCondLst>
                                        </p:cTn>
                                        <p:tgtEl>
                                          <p:spTgt spid="469"/>
                                        </p:tgtEl>
                                        <p:attrNameLst>
                                          <p:attrName>style.visibility</p:attrName>
                                        </p:attrNameLst>
                                      </p:cBhvr>
                                      <p:to>
                                        <p:strVal val="visible"/>
                                      </p:to>
                                    </p:set>
                                    <p:animEffect transition="in" filter="barn(inVertical)">
                                      <p:cBhvr>
                                        <p:cTn id="57" dur="500"/>
                                        <p:tgtEl>
                                          <p:spTgt spid="469"/>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464"/>
                                        </p:tgtEl>
                                        <p:attrNameLst>
                                          <p:attrName>style.visibility</p:attrName>
                                        </p:attrNameLst>
                                      </p:cBhvr>
                                      <p:to>
                                        <p:strVal val="visible"/>
                                      </p:to>
                                    </p:set>
                                    <p:animEffect transition="in" filter="barn(inVertical)">
                                      <p:cBhvr>
                                        <p:cTn id="62" dur="500"/>
                                        <p:tgtEl>
                                          <p:spTgt spid="464"/>
                                        </p:tgtEl>
                                      </p:cBhvr>
                                    </p:animEffect>
                                  </p:childTnLst>
                                </p:cTn>
                              </p:par>
                              <p:par>
                                <p:cTn id="63" presetID="16" presetClass="entr" presetSubtype="21" fill="hold" nodeType="withEffect">
                                  <p:stCondLst>
                                    <p:cond delay="0"/>
                                  </p:stCondLst>
                                  <p:childTnLst>
                                    <p:set>
                                      <p:cBhvr>
                                        <p:cTn id="64" dur="1" fill="hold">
                                          <p:stCondLst>
                                            <p:cond delay="0"/>
                                          </p:stCondLst>
                                        </p:cTn>
                                        <p:tgtEl>
                                          <p:spTgt spid="432"/>
                                        </p:tgtEl>
                                        <p:attrNameLst>
                                          <p:attrName>style.visibility</p:attrName>
                                        </p:attrNameLst>
                                      </p:cBhvr>
                                      <p:to>
                                        <p:strVal val="visible"/>
                                      </p:to>
                                    </p:set>
                                    <p:animEffect transition="in" filter="barn(inVertical)">
                                      <p:cBhvr>
                                        <p:cTn id="65" dur="500"/>
                                        <p:tgtEl>
                                          <p:spTgt spid="432"/>
                                        </p:tgtEl>
                                      </p:cBhvr>
                                    </p:animEffect>
                                  </p:childTnLst>
                                </p:cTn>
                              </p:par>
                              <p:par>
                                <p:cTn id="66" presetID="16" presetClass="entr" presetSubtype="21" fill="hold" nodeType="withEffect">
                                  <p:stCondLst>
                                    <p:cond delay="0"/>
                                  </p:stCondLst>
                                  <p:childTnLst>
                                    <p:set>
                                      <p:cBhvr>
                                        <p:cTn id="67" dur="1" fill="hold">
                                          <p:stCondLst>
                                            <p:cond delay="0"/>
                                          </p:stCondLst>
                                        </p:cTn>
                                        <p:tgtEl>
                                          <p:spTgt spid="479"/>
                                        </p:tgtEl>
                                        <p:attrNameLst>
                                          <p:attrName>style.visibility</p:attrName>
                                        </p:attrNameLst>
                                      </p:cBhvr>
                                      <p:to>
                                        <p:strVal val="visible"/>
                                      </p:to>
                                    </p:set>
                                    <p:animEffect transition="in" filter="barn(inVertical)">
                                      <p:cBhvr>
                                        <p:cTn id="68" dur="500"/>
                                        <p:tgtEl>
                                          <p:spTgt spid="479"/>
                                        </p:tgtEl>
                                      </p:cBhvr>
                                    </p:animEffect>
                                  </p:childTnLst>
                                </p:cTn>
                              </p:par>
                              <p:par>
                                <p:cTn id="69" presetID="16" presetClass="entr" presetSubtype="21" fill="hold" nodeType="withEffect">
                                  <p:stCondLst>
                                    <p:cond delay="0"/>
                                  </p:stCondLst>
                                  <p:childTnLst>
                                    <p:set>
                                      <p:cBhvr>
                                        <p:cTn id="70" dur="1" fill="hold">
                                          <p:stCondLst>
                                            <p:cond delay="0"/>
                                          </p:stCondLst>
                                        </p:cTn>
                                        <p:tgtEl>
                                          <p:spTgt spid="478"/>
                                        </p:tgtEl>
                                        <p:attrNameLst>
                                          <p:attrName>style.visibility</p:attrName>
                                        </p:attrNameLst>
                                      </p:cBhvr>
                                      <p:to>
                                        <p:strVal val="visible"/>
                                      </p:to>
                                    </p:set>
                                    <p:animEffect transition="in" filter="barn(inVertical)">
                                      <p:cBhvr>
                                        <p:cTn id="71" dur="500"/>
                                        <p:tgtEl>
                                          <p:spTgt spid="478"/>
                                        </p:tgtEl>
                                      </p:cBhvr>
                                    </p:animEffect>
                                  </p:childTnLst>
                                </p:cTn>
                              </p:par>
                              <p:par>
                                <p:cTn id="72" presetID="16" presetClass="entr" presetSubtype="21" fill="hold" nodeType="withEffect">
                                  <p:stCondLst>
                                    <p:cond delay="0"/>
                                  </p:stCondLst>
                                  <p:childTnLst>
                                    <p:set>
                                      <p:cBhvr>
                                        <p:cTn id="73" dur="1" fill="hold">
                                          <p:stCondLst>
                                            <p:cond delay="0"/>
                                          </p:stCondLst>
                                        </p:cTn>
                                        <p:tgtEl>
                                          <p:spTgt spid="472"/>
                                        </p:tgtEl>
                                        <p:attrNameLst>
                                          <p:attrName>style.visibility</p:attrName>
                                        </p:attrNameLst>
                                      </p:cBhvr>
                                      <p:to>
                                        <p:strVal val="visible"/>
                                      </p:to>
                                    </p:set>
                                    <p:animEffect transition="in" filter="barn(inVertical)">
                                      <p:cBhvr>
                                        <p:cTn id="74" dur="500"/>
                                        <p:tgtEl>
                                          <p:spTgt spid="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 grpId="0"/>
      <p:bldP spid="361" grpId="0"/>
      <p:bldP spid="430" grpId="0"/>
      <p:bldP spid="46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348714" y="100128"/>
            <a:ext cx="85793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1" lang="ja-JP" altLang="en-US" sz="4400" b="0" i="0" u="none" strike="noStrike" kern="1200" cap="none" spc="0" normalizeH="0" baseline="-2500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pic>
        <p:nvPicPr>
          <p:cNvPr id="4" name="図 3"/>
          <p:cNvPicPr>
            <a:picLocks noChangeAspect="1"/>
          </p:cNvPicPr>
          <p:nvPr/>
        </p:nvPicPr>
        <p:blipFill>
          <a:blip r:embed="rId3"/>
          <a:stretch>
            <a:fillRect/>
          </a:stretch>
        </p:blipFill>
        <p:spPr>
          <a:xfrm>
            <a:off x="4437419" y="1513835"/>
            <a:ext cx="4706581" cy="3639643"/>
          </a:xfrm>
          <a:prstGeom prst="rect">
            <a:avLst/>
          </a:prstGeom>
        </p:spPr>
      </p:pic>
      <p:pic>
        <p:nvPicPr>
          <p:cNvPr id="7" name="図 6"/>
          <p:cNvPicPr>
            <a:picLocks noChangeAspect="1"/>
          </p:cNvPicPr>
          <p:nvPr/>
        </p:nvPicPr>
        <p:blipFill>
          <a:blip r:embed="rId4"/>
          <a:stretch>
            <a:fillRect/>
          </a:stretch>
        </p:blipFill>
        <p:spPr>
          <a:xfrm rot="16200000">
            <a:off x="552738" y="961095"/>
            <a:ext cx="3639644" cy="4745120"/>
          </a:xfrm>
          <a:prstGeom prst="rect">
            <a:avLst/>
          </a:prstGeom>
        </p:spPr>
      </p:pic>
      <p:sp>
        <p:nvSpPr>
          <p:cNvPr id="9" name="テキスト ボックス 8"/>
          <p:cNvSpPr txBox="1"/>
          <p:nvPr/>
        </p:nvSpPr>
        <p:spPr>
          <a:xfrm>
            <a:off x="3552959" y="1694788"/>
            <a:ext cx="163526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3000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236</a:t>
            </a:r>
            <a:r>
              <a:rPr kumimoji="1" lang="en-US" altLang="ja-JP" sz="36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U</a:t>
            </a:r>
            <a:endParaRPr kumimoji="1" lang="ja-JP" altLang="en-US" sz="36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sp>
        <p:nvSpPr>
          <p:cNvPr id="6" name="円/楕円 5"/>
          <p:cNvSpPr/>
          <p:nvPr/>
        </p:nvSpPr>
        <p:spPr>
          <a:xfrm rot="1937643">
            <a:off x="1556196" y="2298545"/>
            <a:ext cx="1000921" cy="18389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0" name="円/楕円 9"/>
          <p:cNvSpPr/>
          <p:nvPr/>
        </p:nvSpPr>
        <p:spPr>
          <a:xfrm rot="20279408">
            <a:off x="2994719" y="2322966"/>
            <a:ext cx="1000921" cy="18389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1" name="円/楕円 10"/>
          <p:cNvSpPr/>
          <p:nvPr/>
        </p:nvSpPr>
        <p:spPr>
          <a:xfrm rot="16200000">
            <a:off x="2271579" y="3179331"/>
            <a:ext cx="973623" cy="10935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12" name="円/楕円 11"/>
          <p:cNvSpPr/>
          <p:nvPr/>
        </p:nvSpPr>
        <p:spPr>
          <a:xfrm rot="16200000">
            <a:off x="6592492" y="1671018"/>
            <a:ext cx="1000921" cy="12065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cxnSp>
        <p:nvCxnSpPr>
          <p:cNvPr id="13" name="直線コネクタ 12"/>
          <p:cNvCxnSpPr/>
          <p:nvPr/>
        </p:nvCxnSpPr>
        <p:spPr>
          <a:xfrm>
            <a:off x="4705364" y="1803549"/>
            <a:ext cx="0" cy="477867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rot="2714916">
            <a:off x="3374995" y="2400279"/>
            <a:ext cx="147663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Standard 1,2</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sp>
        <p:nvSpPr>
          <p:cNvPr id="15" name="テキスト ボックス 14"/>
          <p:cNvSpPr txBox="1"/>
          <p:nvPr/>
        </p:nvSpPr>
        <p:spPr>
          <a:xfrm>
            <a:off x="2151664" y="4233679"/>
            <a:ext cx="1323637"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rPr>
              <a:t>Super Long</a:t>
            </a:r>
          </a:p>
        </p:txBody>
      </p:sp>
      <p:sp>
        <p:nvSpPr>
          <p:cNvPr id="16" name="テキスト ボックス 15"/>
          <p:cNvSpPr txBox="1"/>
          <p:nvPr/>
        </p:nvSpPr>
        <p:spPr>
          <a:xfrm>
            <a:off x="6519767" y="1340749"/>
            <a:ext cx="132363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rPr>
              <a:t>Super Short</a:t>
            </a:r>
          </a:p>
        </p:txBody>
      </p:sp>
      <p:sp>
        <p:nvSpPr>
          <p:cNvPr id="2" name="テキスト ボックス 1"/>
          <p:cNvSpPr txBox="1"/>
          <p:nvPr/>
        </p:nvSpPr>
        <p:spPr>
          <a:xfrm>
            <a:off x="1099323" y="1884636"/>
            <a:ext cx="94716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Q-value</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cxnSp>
        <p:nvCxnSpPr>
          <p:cNvPr id="17" name="直線矢印コネクタ 16"/>
          <p:cNvCxnSpPr/>
          <p:nvPr/>
        </p:nvCxnSpPr>
        <p:spPr>
          <a:xfrm>
            <a:off x="1297289" y="2170904"/>
            <a:ext cx="204632" cy="603825"/>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91070" y="36032"/>
            <a:ext cx="8961859" cy="646331"/>
          </a:xfrm>
          <a:prstGeom prst="rect">
            <a:avLst/>
          </a:prstGeom>
        </p:spPr>
        <p:txBody>
          <a:bodyPr wrap="square">
            <a:spAutoFit/>
          </a:bodyPr>
          <a:lstStyle/>
          <a:p>
            <a:r>
              <a:rPr lang="en-US" altLang="ja-JP" sz="3600" b="1" dirty="0">
                <a:solidFill>
                  <a:srgbClr val="0070C0"/>
                </a:solidFill>
                <a:latin typeface="ＭＳ Ｐゴシック" panose="020B0600070205080204" pitchFamily="50" charset="-128"/>
                <a:ea typeface="ＭＳ Ｐゴシック" panose="020B0600070205080204" pitchFamily="50" charset="-128"/>
              </a:rPr>
              <a:t>Mass-TKE correlation and its decomposition</a:t>
            </a:r>
          </a:p>
        </p:txBody>
      </p:sp>
      <p:sp>
        <p:nvSpPr>
          <p:cNvPr id="19" name="円/楕円 5"/>
          <p:cNvSpPr/>
          <p:nvPr/>
        </p:nvSpPr>
        <p:spPr>
          <a:xfrm rot="2756684">
            <a:off x="5436985" y="2768378"/>
            <a:ext cx="887806" cy="13293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0" name="円/楕円 9"/>
          <p:cNvSpPr/>
          <p:nvPr/>
        </p:nvSpPr>
        <p:spPr>
          <a:xfrm rot="19165386">
            <a:off x="7857555" y="2695854"/>
            <a:ext cx="842666" cy="14910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21" name="テキスト ボックス 20"/>
          <p:cNvSpPr txBox="1"/>
          <p:nvPr/>
        </p:nvSpPr>
        <p:spPr>
          <a:xfrm rot="2714916">
            <a:off x="7774616" y="2640581"/>
            <a:ext cx="147663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Standard 1,2</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cxnSp>
        <p:nvCxnSpPr>
          <p:cNvPr id="22" name="直線矢印コネクタ 21"/>
          <p:cNvCxnSpPr/>
          <p:nvPr/>
        </p:nvCxnSpPr>
        <p:spPr>
          <a:xfrm flipV="1">
            <a:off x="2813482" y="2274268"/>
            <a:ext cx="4368103" cy="1451832"/>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79309" y="524963"/>
            <a:ext cx="8452110" cy="892552"/>
          </a:xfrm>
          <a:prstGeom prst="rect">
            <a:avLst/>
          </a:prstGeom>
          <a:noFill/>
        </p:spPr>
        <p:txBody>
          <a:bodyPr wrap="square" rtlCol="0">
            <a:spAutoFit/>
          </a:bodyPr>
          <a:lstStyle/>
          <a:p>
            <a:r>
              <a:rPr kumimoji="1" lang="en-US" altLang="ja-JP" sz="2600" dirty="0">
                <a:latin typeface="ＭＳ Ｐゴシック" panose="020B0600070205080204" pitchFamily="50" charset="-128"/>
                <a:ea typeface="ＭＳ Ｐゴシック" panose="020B0600070205080204" pitchFamily="50" charset="-128"/>
              </a:rPr>
              <a:t>Clear transition of fission mechanisms, symmetri</a:t>
            </a:r>
            <a:r>
              <a:rPr lang="en-US" altLang="ja-JP" sz="2600" dirty="0">
                <a:latin typeface="ＭＳ Ｐゴシック" panose="020B0600070205080204" pitchFamily="50" charset="-128"/>
                <a:ea typeface="ＭＳ Ｐゴシック" panose="020B0600070205080204" pitchFamily="50" charset="-128"/>
              </a:rPr>
              <a:t>c mode begin super-long for </a:t>
            </a:r>
            <a:r>
              <a:rPr lang="en-US" altLang="ja-JP" sz="2600" baseline="30000" dirty="0">
                <a:latin typeface="ＭＳ Ｐゴシック" panose="020B0600070205080204" pitchFamily="50" charset="-128"/>
                <a:ea typeface="ＭＳ Ｐゴシック" panose="020B0600070205080204" pitchFamily="50" charset="-128"/>
              </a:rPr>
              <a:t>236</a:t>
            </a:r>
            <a:r>
              <a:rPr lang="en-US" altLang="ja-JP" sz="2600" dirty="0">
                <a:latin typeface="ＭＳ Ｐゴシック" panose="020B0600070205080204" pitchFamily="50" charset="-128"/>
                <a:ea typeface="ＭＳ Ｐゴシック" panose="020B0600070205080204" pitchFamily="50" charset="-128"/>
              </a:rPr>
              <a:t>U, while it is super-short for </a:t>
            </a:r>
            <a:r>
              <a:rPr lang="en-US" altLang="ja-JP" sz="2600" baseline="30000" dirty="0">
                <a:latin typeface="ＭＳ Ｐゴシック" panose="020B0600070205080204" pitchFamily="50" charset="-128"/>
                <a:ea typeface="ＭＳ Ｐゴシック" panose="020B0600070205080204" pitchFamily="50" charset="-128"/>
              </a:rPr>
              <a:t>258</a:t>
            </a:r>
            <a:r>
              <a:rPr lang="en-US" altLang="ja-JP" sz="2600" dirty="0">
                <a:latin typeface="ＭＳ Ｐゴシック" panose="020B0600070205080204" pitchFamily="50" charset="-128"/>
                <a:ea typeface="ＭＳ Ｐゴシック" panose="020B0600070205080204" pitchFamily="50" charset="-128"/>
              </a:rPr>
              <a:t>Fm</a:t>
            </a:r>
            <a:endParaRPr kumimoji="1" lang="ja-JP" altLang="en-US" sz="2600" dirty="0">
              <a:latin typeface="ＭＳ Ｐゴシック" panose="020B0600070205080204" pitchFamily="50" charset="-128"/>
              <a:ea typeface="ＭＳ Ｐゴシック" panose="020B0600070205080204" pitchFamily="50" charset="-128"/>
            </a:endParaRPr>
          </a:p>
        </p:txBody>
      </p:sp>
      <p:pic>
        <p:nvPicPr>
          <p:cNvPr id="25" name="図 24"/>
          <p:cNvPicPr>
            <a:picLocks noChangeAspect="1"/>
          </p:cNvPicPr>
          <p:nvPr/>
        </p:nvPicPr>
        <p:blipFill>
          <a:blip r:embed="rId5"/>
          <a:stretch>
            <a:fillRect/>
          </a:stretch>
        </p:blipFill>
        <p:spPr>
          <a:xfrm>
            <a:off x="233916" y="4835013"/>
            <a:ext cx="4644864" cy="1741621"/>
          </a:xfrm>
          <a:prstGeom prst="rect">
            <a:avLst/>
          </a:prstGeom>
        </p:spPr>
      </p:pic>
      <p:sp>
        <p:nvSpPr>
          <p:cNvPr id="26" name="下矢印 25"/>
          <p:cNvSpPr/>
          <p:nvPr/>
        </p:nvSpPr>
        <p:spPr>
          <a:xfrm>
            <a:off x="1665961" y="4212912"/>
            <a:ext cx="226255" cy="7913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7" name="下矢印 26"/>
          <p:cNvSpPr/>
          <p:nvPr/>
        </p:nvSpPr>
        <p:spPr>
          <a:xfrm>
            <a:off x="3482962" y="4251529"/>
            <a:ext cx="226255" cy="7913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8" name="下矢印 27"/>
          <p:cNvSpPr/>
          <p:nvPr/>
        </p:nvSpPr>
        <p:spPr>
          <a:xfrm>
            <a:off x="2550038" y="4637487"/>
            <a:ext cx="225468" cy="56948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pic>
        <p:nvPicPr>
          <p:cNvPr id="30" name="図 29"/>
          <p:cNvPicPr>
            <a:picLocks noChangeAspect="1"/>
          </p:cNvPicPr>
          <p:nvPr/>
        </p:nvPicPr>
        <p:blipFill rotWithShape="1">
          <a:blip r:embed="rId6"/>
          <a:srcRect l="59707" r="15622"/>
          <a:stretch/>
        </p:blipFill>
        <p:spPr>
          <a:xfrm>
            <a:off x="4900266" y="4226561"/>
            <a:ext cx="4383822" cy="2361210"/>
          </a:xfrm>
          <a:prstGeom prst="rect">
            <a:avLst/>
          </a:prstGeom>
        </p:spPr>
      </p:pic>
      <p:sp>
        <p:nvSpPr>
          <p:cNvPr id="32" name="下矢印 31"/>
          <p:cNvSpPr/>
          <p:nvPr/>
        </p:nvSpPr>
        <p:spPr>
          <a:xfrm>
            <a:off x="7002769" y="2947791"/>
            <a:ext cx="178816" cy="116694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5" name="テキスト ボックス 4"/>
          <p:cNvSpPr txBox="1"/>
          <p:nvPr/>
        </p:nvSpPr>
        <p:spPr>
          <a:xfrm>
            <a:off x="5361886" y="1713505"/>
            <a:ext cx="163526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3000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258</a:t>
            </a:r>
            <a:r>
              <a:rPr kumimoji="1" lang="en-US" altLang="ja-JP" sz="36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rPr>
              <a:t>Fm</a:t>
            </a:r>
            <a:endParaRPr kumimoji="1" lang="ja-JP" altLang="en-US" sz="36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C3B0A49F-56EC-4549-ADC5-0E11AA75F29A}"/>
              </a:ext>
            </a:extLst>
          </p:cNvPr>
          <p:cNvSpPr/>
          <p:nvPr/>
        </p:nvSpPr>
        <p:spPr>
          <a:xfrm>
            <a:off x="154364" y="6537725"/>
            <a:ext cx="9686338" cy="369332"/>
          </a:xfrm>
          <a:prstGeom prst="rect">
            <a:avLst/>
          </a:prstGeom>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MD </a:t>
            </a:r>
            <a:r>
              <a:rPr lang="en-US" altLang="ja-JP" dirty="0" err="1">
                <a:latin typeface="ＭＳ Ｐゴシック" panose="020B0600070205080204" pitchFamily="50" charset="-128"/>
                <a:ea typeface="ＭＳ Ｐゴシック" panose="020B0600070205080204" pitchFamily="50" charset="-128"/>
              </a:rPr>
              <a:t>Usang</a:t>
            </a:r>
            <a:r>
              <a:rPr lang="en-US" altLang="ja-JP" dirty="0">
                <a:latin typeface="ＭＳ Ｐゴシック" panose="020B0600070205080204" pitchFamily="50" charset="-128"/>
                <a:ea typeface="ＭＳ Ｐゴシック" panose="020B0600070205080204" pitchFamily="50" charset="-128"/>
              </a:rPr>
              <a:t>, FA </a:t>
            </a:r>
            <a:r>
              <a:rPr lang="en-US" altLang="ja-JP" dirty="0" err="1">
                <a:latin typeface="ＭＳ Ｐゴシック" panose="020B0600070205080204" pitchFamily="50" charset="-128"/>
                <a:ea typeface="ＭＳ Ｐゴシック" panose="020B0600070205080204" pitchFamily="50" charset="-128"/>
              </a:rPr>
              <a:t>Ivanyuk</a:t>
            </a:r>
            <a:r>
              <a:rPr lang="en-US" altLang="ja-JP" dirty="0">
                <a:latin typeface="ＭＳ Ｐゴシック" panose="020B0600070205080204" pitchFamily="50" charset="-128"/>
                <a:ea typeface="ＭＳ Ｐゴシック" panose="020B0600070205080204" pitchFamily="50" charset="-128"/>
              </a:rPr>
              <a:t>, C Ishizuka, S Chiba, Scientific reports 9 (1), 1525</a:t>
            </a:r>
            <a:endParaRPr lang="en-US" altLang="ja-JP" b="0" i="0" dirty="0">
              <a:effectLst/>
              <a:latin typeface="ＭＳ Ｐゴシック" panose="020B0600070205080204" pitchFamily="50" charset="-128"/>
              <a:ea typeface="ＭＳ Ｐゴシック" panose="020B0600070205080204" pitchFamily="50" charset="-128"/>
            </a:endParaRPr>
          </a:p>
        </p:txBody>
      </p:sp>
      <p:sp>
        <p:nvSpPr>
          <p:cNvPr id="24" name="スライド番号プレースホルダー 23">
            <a:extLst>
              <a:ext uri="{FF2B5EF4-FFF2-40B4-BE49-F238E27FC236}">
                <a16:creationId xmlns:a16="http://schemas.microsoft.com/office/drawing/2014/main" id="{6D9CFA75-1F77-4C8A-9776-2DADFC03E11A}"/>
              </a:ext>
            </a:extLst>
          </p:cNvPr>
          <p:cNvSpPr>
            <a:spLocks noGrp="1"/>
          </p:cNvSpPr>
          <p:nvPr>
            <p:ph type="sldNum" sz="quarter" idx="12"/>
          </p:nvPr>
        </p:nvSpPr>
        <p:spPr/>
        <p:txBody>
          <a:bodyPr/>
          <a:lstStyle/>
          <a:p>
            <a:fld id="{B060295B-DBF3-4925-A814-558BD383AA08}" type="slidenum">
              <a:rPr kumimoji="1" lang="ja-JP" altLang="en-US" smtClean="0"/>
              <a:t>51</a:t>
            </a:fld>
            <a:endParaRPr kumimoji="1" lang="ja-JP" altLang="en-US"/>
          </a:p>
        </p:txBody>
      </p:sp>
    </p:spTree>
    <p:extLst>
      <p:ext uri="{BB962C8B-B14F-4D97-AF65-F5344CB8AC3E}">
        <p14:creationId xmlns:p14="http://schemas.microsoft.com/office/powerpoint/2010/main" val="425717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arn(inVertical)">
                                      <p:cBhvr>
                                        <p:cTn id="23" dur="500"/>
                                        <p:tgtEl>
                                          <p:spTgt spid="26"/>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arn(inVertical)">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barn(inVertical)">
                                      <p:cBhvr>
                                        <p:cTn id="41" dur="5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barn(inVertical)">
                                      <p:cBhvr>
                                        <p:cTn id="46" dur="500"/>
                                        <p:tgtEl>
                                          <p:spTgt spid="4"/>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barn(inVertical)">
                                      <p:cBhvr>
                                        <p:cTn id="49" dur="5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barn(inVertical)">
                                      <p:cBhvr>
                                        <p:cTn id="54" dur="5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barn(inVertical)">
                                      <p:cBhvr>
                                        <p:cTn id="59" dur="500"/>
                                        <p:tgtEl>
                                          <p:spTgt spid="1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barn(inVertical)">
                                      <p:cBhvr>
                                        <p:cTn id="62" dur="500"/>
                                        <p:tgtEl>
                                          <p:spTgt spid="32"/>
                                        </p:tgtEl>
                                      </p:cBhvr>
                                    </p:animEffect>
                                  </p:childTnLst>
                                </p:cTn>
                              </p:par>
                            </p:childTnLst>
                          </p:cTn>
                        </p:par>
                        <p:par>
                          <p:cTn id="63" fill="hold">
                            <p:stCondLst>
                              <p:cond delay="500"/>
                            </p:stCondLst>
                            <p:childTnLst>
                              <p:par>
                                <p:cTn id="64" presetID="42"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arn(inVertical)">
                                      <p:cBhvr>
                                        <p:cTn id="73" dur="500"/>
                                        <p:tgtEl>
                                          <p:spTgt spid="19"/>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barn(inVertical)">
                                      <p:cBhvr>
                                        <p:cTn id="76" dur="500"/>
                                        <p:tgtEl>
                                          <p:spTgt spid="20"/>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inVertical)">
                                      <p:cBhvr>
                                        <p:cTn id="79" dur="500"/>
                                        <p:tgtEl>
                                          <p:spTgt spid="21"/>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nodeType="click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barn(inVertical)">
                                      <p:cBhvr>
                                        <p:cTn id="84" dur="500"/>
                                        <p:tgtEl>
                                          <p:spTgt spid="13"/>
                                        </p:tgtEl>
                                      </p:cBhvr>
                                    </p:animEffect>
                                  </p:childTnLst>
                                </p:cTn>
                              </p:par>
                              <p:par>
                                <p:cTn id="85" presetID="16" presetClass="entr" presetSubtype="21" fill="hold" nodeType="with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barn(inVertical)">
                                      <p:cBhvr>
                                        <p:cTn id="87" dur="500"/>
                                        <p:tgtEl>
                                          <p:spTgt spid="22"/>
                                        </p:tgtEl>
                                      </p:cBhvr>
                                    </p:animEffect>
                                  </p:childTnLst>
                                </p:cTn>
                              </p:par>
                              <p:par>
                                <p:cTn id="88" presetID="16" presetClass="entr" presetSubtype="21"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barn(inVertical)">
                                      <p:cBhvr>
                                        <p:cTn id="9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4" grpId="0"/>
      <p:bldP spid="15" grpId="0" animBg="1"/>
      <p:bldP spid="16" grpId="0"/>
      <p:bldP spid="19" grpId="0" animBg="1"/>
      <p:bldP spid="20" grpId="0" animBg="1"/>
      <p:bldP spid="21" grpId="0"/>
      <p:bldP spid="23" grpId="0"/>
      <p:bldP spid="26" grpId="0" animBg="1"/>
      <p:bldP spid="27" grpId="0" animBg="1"/>
      <p:bldP spid="28" grpId="0" animBg="1"/>
      <p:bldP spid="32" grpId="0" animBg="1"/>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4F7F09D0-6F0B-4003-BBBB-E68421691AA0}"/>
              </a:ext>
            </a:extLst>
          </p:cNvPr>
          <p:cNvPicPr>
            <a:picLocks noChangeAspect="1"/>
          </p:cNvPicPr>
          <p:nvPr/>
        </p:nvPicPr>
        <p:blipFill rotWithShape="1">
          <a:blip r:embed="rId3"/>
          <a:srcRect l="1908" t="2839" r="2430" b="5297"/>
          <a:stretch/>
        </p:blipFill>
        <p:spPr>
          <a:xfrm>
            <a:off x="293074" y="1475002"/>
            <a:ext cx="7142798" cy="4522564"/>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33265" y="243525"/>
            <a:ext cx="8282085" cy="622745"/>
          </a:xfrm>
        </p:spPr>
        <p:txBody>
          <a:bodyPr>
            <a:normAutofit fontScale="90000"/>
          </a:bodyPr>
          <a:lstStyle/>
          <a:p>
            <a:r>
              <a:rPr kumimoji="1" lang="en-US" altLang="ja-JP" dirty="0">
                <a:latin typeface="ＭＳ Ｐゴシック" panose="020B0600070205080204" pitchFamily="50" charset="-128"/>
                <a:ea typeface="ＭＳ Ｐゴシック" panose="020B0600070205080204" pitchFamily="50" charset="-128"/>
              </a:rPr>
              <a:t>Super – long </a:t>
            </a:r>
            <a:r>
              <a:rPr kumimoji="1" lang="ja-JP" altLang="en-US" dirty="0">
                <a:latin typeface="ＭＳ Ｐゴシック" panose="020B0600070205080204" pitchFamily="50" charset="-128"/>
                <a:ea typeface="ＭＳ Ｐゴシック" panose="020B0600070205080204" pitchFamily="50" charset="-128"/>
              </a:rPr>
              <a:t>モードの範囲の決定</a:t>
            </a:r>
          </a:p>
        </p:txBody>
      </p:sp>
      <p:sp>
        <p:nvSpPr>
          <p:cNvPr id="171" name="テキスト ボックス 170">
            <a:extLst>
              <a:ext uri="{FF2B5EF4-FFF2-40B4-BE49-F238E27FC236}">
                <a16:creationId xmlns:a16="http://schemas.microsoft.com/office/drawing/2014/main" id="{6DD48483-F65A-44C2-81FE-F738E17DF1F2}"/>
              </a:ext>
            </a:extLst>
          </p:cNvPr>
          <p:cNvSpPr txBox="1"/>
          <p:nvPr/>
        </p:nvSpPr>
        <p:spPr>
          <a:xfrm>
            <a:off x="2790373" y="995529"/>
            <a:ext cx="2707457" cy="369332"/>
          </a:xfrm>
          <a:prstGeom prst="rect">
            <a:avLst/>
          </a:prstGeom>
          <a:noFill/>
        </p:spPr>
        <p:txBody>
          <a:bodyPr wrap="square">
            <a:spAutoFit/>
          </a:bodyPr>
          <a:lstStyle/>
          <a:p>
            <a:r>
              <a:rPr lang="en-US" altLang="ja-JP" sz="1800" dirty="0" err="1">
                <a:latin typeface="Times New Roman" panose="02020603050405020304" pitchFamily="18" charset="0"/>
                <a:cs typeface="Times New Roman" panose="02020603050405020304" pitchFamily="18" charset="0"/>
              </a:rPr>
              <a:t>Gielis</a:t>
            </a:r>
            <a:r>
              <a:rPr lang="ja-JP" altLang="en-US" sz="1800" dirty="0">
                <a:latin typeface="Times New Roman" panose="02020603050405020304" pitchFamily="18" charset="0"/>
                <a:cs typeface="Times New Roman" panose="02020603050405020304" pitchFamily="18" charset="0"/>
              </a:rPr>
              <a:t> </a:t>
            </a:r>
            <a:r>
              <a:rPr lang="ja-JP" altLang="en-US" sz="1800" dirty="0">
                <a:latin typeface="ＭＳ Ｐゴシック" panose="020B0600070205080204" pitchFamily="50" charset="-128"/>
                <a:ea typeface="ＭＳ Ｐゴシック" panose="020B0600070205080204" pitchFamily="50" charset="-128"/>
              </a:rPr>
              <a:t>の曲線</a:t>
            </a:r>
            <a:r>
              <a:rPr lang="ja-JP" altLang="en-US" dirty="0">
                <a:latin typeface="ＭＳ Ｐゴシック" panose="020B0600070205080204" pitchFamily="50" charset="-128"/>
                <a:ea typeface="ＭＳ Ｐゴシック" panose="020B0600070205080204" pitchFamily="50" charset="-128"/>
              </a:rPr>
              <a:t>の例</a:t>
            </a:r>
            <a:endParaRPr lang="ja-JP" altLang="en-US" dirty="0"/>
          </a:p>
        </p:txBody>
      </p:sp>
      <p:sp>
        <p:nvSpPr>
          <p:cNvPr id="74" name="正方形/長方形 73">
            <a:extLst>
              <a:ext uri="{FF2B5EF4-FFF2-40B4-BE49-F238E27FC236}">
                <a16:creationId xmlns:a16="http://schemas.microsoft.com/office/drawing/2014/main" id="{8FD3145A-0465-45C7-9B95-96F2CDBD7E49}"/>
              </a:ext>
            </a:extLst>
          </p:cNvPr>
          <p:cNvSpPr/>
          <p:nvPr/>
        </p:nvSpPr>
        <p:spPr>
          <a:xfrm>
            <a:off x="4063136" y="5245100"/>
            <a:ext cx="4538441" cy="1507097"/>
          </a:xfrm>
          <a:prstGeom prst="rect">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1D73125A-DC7E-4B77-8993-C72DF96BBB6D}"/>
                  </a:ext>
                </a:extLst>
              </p:cNvPr>
              <p:cNvSpPr txBox="1"/>
              <p:nvPr/>
            </p:nvSpPr>
            <p:spPr>
              <a:xfrm>
                <a:off x="4123841" y="5422798"/>
                <a:ext cx="4538441" cy="10876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sz="1600" b="0" i="1" smtClean="0">
                          <a:latin typeface="Cambria Math" panose="02040503050406030204" pitchFamily="18" charset="0"/>
                          <a:ea typeface="ＭＳ Ｐゴシック" panose="020B0600070205080204" pitchFamily="50" charset="-128"/>
                        </a:rPr>
                        <m:t>𝑟</m:t>
                      </m:r>
                      <m:d>
                        <m:dPr>
                          <m:ctrlPr>
                            <a:rPr lang="en-US" altLang="ja-JP" sz="1600" b="0" i="1" smtClean="0">
                              <a:latin typeface="Cambria Math" panose="02040503050406030204" pitchFamily="18" charset="0"/>
                              <a:ea typeface="ＭＳ Ｐゴシック" panose="020B0600070205080204" pitchFamily="50" charset="-128"/>
                            </a:rPr>
                          </m:ctrlPr>
                        </m:dPr>
                        <m:e>
                          <m:r>
                            <a:rPr lang="ja-JP" altLang="en-US" sz="1600" b="0" i="1" smtClean="0">
                              <a:latin typeface="Cambria Math" panose="02040503050406030204" pitchFamily="18" charset="0"/>
                              <a:ea typeface="ＭＳ Ｐゴシック" panose="020B0600070205080204" pitchFamily="50" charset="-128"/>
                            </a:rPr>
                            <m:t>𝜙</m:t>
                          </m:r>
                        </m:e>
                      </m:d>
                      <m:r>
                        <a:rPr lang="en-US" altLang="ja-JP" sz="1600" b="0" i="1" smtClean="0">
                          <a:latin typeface="Cambria Math" panose="02040503050406030204" pitchFamily="18" charset="0"/>
                          <a:ea typeface="ＭＳ Ｐゴシック" panose="020B0600070205080204" pitchFamily="50" charset="-128"/>
                        </a:rPr>
                        <m:t>=</m:t>
                      </m:r>
                      <m:f>
                        <m:fPr>
                          <m:ctrlPr>
                            <a:rPr lang="en-US" altLang="ja-JP" sz="1600" b="0" i="1" smtClean="0">
                              <a:latin typeface="Cambria Math" panose="02040503050406030204" pitchFamily="18" charset="0"/>
                              <a:ea typeface="ＭＳ Ｐゴシック" panose="020B0600070205080204" pitchFamily="50" charset="-128"/>
                            </a:rPr>
                          </m:ctrlPr>
                        </m:fPr>
                        <m:num>
                          <m:r>
                            <a:rPr lang="en-US" altLang="ja-JP" sz="1600" b="0" i="1" smtClean="0">
                              <a:latin typeface="Cambria Math" panose="02040503050406030204" pitchFamily="18" charset="0"/>
                              <a:ea typeface="ＭＳ Ｐゴシック" panose="020B0600070205080204" pitchFamily="50" charset="-128"/>
                            </a:rPr>
                            <m:t>1</m:t>
                          </m:r>
                        </m:num>
                        <m:den>
                          <m:rad>
                            <m:radPr>
                              <m:ctrlPr>
                                <a:rPr lang="en-US" altLang="ja-JP" sz="1600" b="0" i="1" smtClean="0">
                                  <a:latin typeface="Cambria Math" panose="02040503050406030204" pitchFamily="18" charset="0"/>
                                  <a:ea typeface="ＭＳ Ｐゴシック" panose="020B0600070205080204" pitchFamily="50" charset="-128"/>
                                </a:rPr>
                              </m:ctrlPr>
                            </m:radPr>
                            <m:deg>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1</m:t>
                                  </m:r>
                                </m:sub>
                              </m:sSub>
                            </m:deg>
                            <m:e>
                              <m:sSup>
                                <m:sSupPr>
                                  <m:ctrlPr>
                                    <a:rPr lang="en-US" altLang="ja-JP" sz="1600" i="1">
                                      <a:latin typeface="Cambria Math" panose="02040503050406030204" pitchFamily="18" charset="0"/>
                                      <a:ea typeface="ＭＳ Ｐゴシック" panose="020B0600070205080204" pitchFamily="50" charset="-128"/>
                                    </a:rPr>
                                  </m:ctrlPr>
                                </m:sSupPr>
                                <m:e>
                                  <m:d>
                                    <m:dPr>
                                      <m:ctrlPr>
                                        <a:rPr lang="en-US" altLang="ja-JP" sz="1600" i="1">
                                          <a:latin typeface="Cambria Math" panose="02040503050406030204" pitchFamily="18" charset="0"/>
                                          <a:ea typeface="ＭＳ Ｐゴシック" panose="020B0600070205080204" pitchFamily="50" charset="-128"/>
                                        </a:rPr>
                                      </m:ctrlPr>
                                    </m:dPr>
                                    <m:e>
                                      <m:d>
                                        <m:dPr>
                                          <m:begChr m:val="|"/>
                                          <m:endChr m:val="|"/>
                                          <m:ctrlPr>
                                            <a:rPr lang="en-US" altLang="ja-JP" sz="1600" i="1">
                                              <a:latin typeface="Cambria Math" panose="02040503050406030204" pitchFamily="18" charset="0"/>
                                              <a:ea typeface="ＭＳ Ｐゴシック" panose="020B0600070205080204" pitchFamily="50" charset="-128"/>
                                            </a:rPr>
                                          </m:ctrlPr>
                                        </m:dPr>
                                        <m:e>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1</m:t>
                                              </m:r>
                                            </m:num>
                                            <m:den>
                                              <m:r>
                                                <a:rPr lang="en-US" altLang="ja-JP" sz="1600" i="1">
                                                  <a:latin typeface="Cambria Math" panose="02040503050406030204" pitchFamily="18" charset="0"/>
                                                  <a:ea typeface="ＭＳ Ｐゴシック" panose="020B0600070205080204" pitchFamily="50" charset="-128"/>
                                                </a:rPr>
                                                <m:t>𝑎</m:t>
                                              </m:r>
                                            </m:den>
                                          </m:f>
                                          <m:func>
                                            <m:funcPr>
                                              <m:ctrlPr>
                                                <a:rPr lang="en-US" altLang="ja-JP" sz="1600" i="1">
                                                  <a:latin typeface="Cambria Math" panose="02040503050406030204" pitchFamily="18" charset="0"/>
                                                  <a:ea typeface="ＭＳ Ｐゴシック" panose="020B0600070205080204" pitchFamily="50" charset="-128"/>
                                                </a:rPr>
                                              </m:ctrlPr>
                                            </m:funcPr>
                                            <m:fName>
                                              <m:r>
                                                <m:rPr>
                                                  <m:sty m:val="p"/>
                                                </m:rPr>
                                                <a:rPr lang="en-US" altLang="ja-JP" sz="1600">
                                                  <a:latin typeface="Cambria Math" panose="02040503050406030204" pitchFamily="18" charset="0"/>
                                                  <a:ea typeface="ＭＳ Ｐゴシック" panose="020B0600070205080204" pitchFamily="50" charset="-128"/>
                                                </a:rPr>
                                                <m:t>cos</m:t>
                                              </m:r>
                                            </m:fName>
                                            <m:e>
                                              <m:d>
                                                <m:dPr>
                                                  <m:ctrlPr>
                                                    <a:rPr lang="en-US" altLang="ja-JP" sz="1600" i="1">
                                                      <a:latin typeface="Cambria Math" panose="02040503050406030204" pitchFamily="18" charset="0"/>
                                                      <a:ea typeface="ＭＳ Ｐゴシック" panose="020B0600070205080204" pitchFamily="50" charset="-128"/>
                                                    </a:rPr>
                                                  </m:ctrlPr>
                                                </m:dPr>
                                                <m:e>
                                                  <m:r>
                                                    <a:rPr lang="ja-JP" altLang="en-US" sz="1600" i="1">
                                                      <a:latin typeface="Cambria Math" panose="02040503050406030204" pitchFamily="18" charset="0"/>
                                                      <a:ea typeface="ＭＳ Ｐゴシック" panose="020B0600070205080204" pitchFamily="50" charset="-128"/>
                                                    </a:rPr>
                                                    <m:t>𝜙</m:t>
                                                  </m:r>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𝑚</m:t>
                                                      </m:r>
                                                    </m:num>
                                                    <m:den>
                                                      <m:r>
                                                        <a:rPr lang="en-US" altLang="ja-JP" sz="1600" i="1">
                                                          <a:latin typeface="Cambria Math" panose="02040503050406030204" pitchFamily="18" charset="0"/>
                                                          <a:ea typeface="ＭＳ Ｐゴシック" panose="020B0600070205080204" pitchFamily="50" charset="-128"/>
                                                        </a:rPr>
                                                        <m:t>4</m:t>
                                                      </m:r>
                                                    </m:den>
                                                  </m:f>
                                                </m:e>
                                              </m:d>
                                            </m:e>
                                          </m:func>
                                        </m:e>
                                      </m:d>
                                    </m:e>
                                  </m:d>
                                </m:e>
                                <m:sup>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2</m:t>
                                      </m:r>
                                    </m:sub>
                                  </m:sSub>
                                </m:sup>
                              </m:sSup>
                              <m:r>
                                <a:rPr lang="en-US" altLang="ja-JP" sz="1600" i="1">
                                  <a:latin typeface="Cambria Math" panose="02040503050406030204" pitchFamily="18" charset="0"/>
                                  <a:ea typeface="ＭＳ Ｐゴシック" panose="020B0600070205080204" pitchFamily="50" charset="-128"/>
                                </a:rPr>
                                <m:t>+</m:t>
                              </m:r>
                              <m:sSup>
                                <m:sSupPr>
                                  <m:ctrlPr>
                                    <a:rPr lang="en-US" altLang="ja-JP" sz="1600" i="1">
                                      <a:latin typeface="Cambria Math" panose="02040503050406030204" pitchFamily="18" charset="0"/>
                                      <a:ea typeface="ＭＳ Ｐゴシック" panose="020B0600070205080204" pitchFamily="50" charset="-128"/>
                                    </a:rPr>
                                  </m:ctrlPr>
                                </m:sSupPr>
                                <m:e>
                                  <m:d>
                                    <m:dPr>
                                      <m:ctrlPr>
                                        <a:rPr lang="en-US" altLang="ja-JP" sz="1600" i="1">
                                          <a:latin typeface="Cambria Math" panose="02040503050406030204" pitchFamily="18" charset="0"/>
                                          <a:ea typeface="ＭＳ Ｐゴシック" panose="020B0600070205080204" pitchFamily="50" charset="-128"/>
                                        </a:rPr>
                                      </m:ctrlPr>
                                    </m:dPr>
                                    <m:e>
                                      <m:d>
                                        <m:dPr>
                                          <m:begChr m:val="|"/>
                                          <m:endChr m:val="|"/>
                                          <m:ctrlPr>
                                            <a:rPr lang="en-US" altLang="ja-JP" sz="1600" i="1">
                                              <a:latin typeface="Cambria Math" panose="02040503050406030204" pitchFamily="18" charset="0"/>
                                              <a:ea typeface="ＭＳ Ｐゴシック" panose="020B0600070205080204" pitchFamily="50" charset="-128"/>
                                            </a:rPr>
                                          </m:ctrlPr>
                                        </m:dPr>
                                        <m:e>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1</m:t>
                                              </m:r>
                                            </m:num>
                                            <m:den>
                                              <m:r>
                                                <a:rPr lang="en-US" altLang="ja-JP" sz="1600" i="1">
                                                  <a:latin typeface="Cambria Math" panose="02040503050406030204" pitchFamily="18" charset="0"/>
                                                  <a:ea typeface="ＭＳ Ｐゴシック" panose="020B0600070205080204" pitchFamily="50" charset="-128"/>
                                                </a:rPr>
                                                <m:t>𝑏</m:t>
                                              </m:r>
                                            </m:den>
                                          </m:f>
                                          <m:func>
                                            <m:funcPr>
                                              <m:ctrlPr>
                                                <a:rPr lang="en-US" altLang="ja-JP" sz="1600" i="1">
                                                  <a:latin typeface="Cambria Math" panose="02040503050406030204" pitchFamily="18" charset="0"/>
                                                  <a:ea typeface="ＭＳ Ｐゴシック" panose="020B0600070205080204" pitchFamily="50" charset="-128"/>
                                                </a:rPr>
                                              </m:ctrlPr>
                                            </m:funcPr>
                                            <m:fName>
                                              <m:r>
                                                <m:rPr>
                                                  <m:sty m:val="p"/>
                                                </m:rPr>
                                                <a:rPr lang="en-US" altLang="ja-JP" sz="1600">
                                                  <a:latin typeface="Cambria Math" panose="02040503050406030204" pitchFamily="18" charset="0"/>
                                                  <a:ea typeface="ＭＳ Ｐゴシック" panose="020B0600070205080204" pitchFamily="50" charset="-128"/>
                                                </a:rPr>
                                                <m:t>sin</m:t>
                                              </m:r>
                                            </m:fName>
                                            <m:e>
                                              <m:d>
                                                <m:dPr>
                                                  <m:ctrlPr>
                                                    <a:rPr lang="en-US" altLang="ja-JP" sz="1600" i="1">
                                                      <a:latin typeface="Cambria Math" panose="02040503050406030204" pitchFamily="18" charset="0"/>
                                                      <a:ea typeface="ＭＳ Ｐゴシック" panose="020B0600070205080204" pitchFamily="50" charset="-128"/>
                                                    </a:rPr>
                                                  </m:ctrlPr>
                                                </m:dPr>
                                                <m:e>
                                                  <m:r>
                                                    <a:rPr lang="ja-JP" altLang="en-US" sz="1600" i="1">
                                                      <a:latin typeface="Cambria Math" panose="02040503050406030204" pitchFamily="18" charset="0"/>
                                                      <a:ea typeface="ＭＳ Ｐゴシック" panose="020B0600070205080204" pitchFamily="50" charset="-128"/>
                                                    </a:rPr>
                                                    <m:t>𝜙</m:t>
                                                  </m:r>
                                                  <m:f>
                                                    <m:fPr>
                                                      <m:ctrlPr>
                                                        <a:rPr lang="en-US" altLang="ja-JP" sz="1600" i="1">
                                                          <a:latin typeface="Cambria Math" panose="02040503050406030204" pitchFamily="18" charset="0"/>
                                                          <a:ea typeface="ＭＳ Ｐゴシック" panose="020B0600070205080204" pitchFamily="50" charset="-128"/>
                                                        </a:rPr>
                                                      </m:ctrlPr>
                                                    </m:fPr>
                                                    <m:num>
                                                      <m:r>
                                                        <a:rPr lang="en-US" altLang="ja-JP" sz="1600" i="1">
                                                          <a:latin typeface="Cambria Math" panose="02040503050406030204" pitchFamily="18" charset="0"/>
                                                          <a:ea typeface="ＭＳ Ｐゴシック" panose="020B0600070205080204" pitchFamily="50" charset="-128"/>
                                                        </a:rPr>
                                                        <m:t>𝑚</m:t>
                                                      </m:r>
                                                    </m:num>
                                                    <m:den>
                                                      <m:r>
                                                        <a:rPr lang="en-US" altLang="ja-JP" sz="1600" i="1">
                                                          <a:latin typeface="Cambria Math" panose="02040503050406030204" pitchFamily="18" charset="0"/>
                                                          <a:ea typeface="ＭＳ Ｐゴシック" panose="020B0600070205080204" pitchFamily="50" charset="-128"/>
                                                        </a:rPr>
                                                        <m:t>4</m:t>
                                                      </m:r>
                                                    </m:den>
                                                  </m:f>
                                                </m:e>
                                              </m:d>
                                            </m:e>
                                          </m:func>
                                        </m:e>
                                      </m:d>
                                    </m:e>
                                  </m:d>
                                </m:e>
                                <m:sup>
                                  <m:sSub>
                                    <m:sSubPr>
                                      <m:ctrlPr>
                                        <a:rPr lang="en-US" altLang="ja-JP" sz="1600" i="1">
                                          <a:latin typeface="Cambria Math" panose="02040503050406030204" pitchFamily="18" charset="0"/>
                                          <a:ea typeface="ＭＳ Ｐゴシック" panose="020B0600070205080204" pitchFamily="50" charset="-128"/>
                                        </a:rPr>
                                      </m:ctrlPr>
                                    </m:sSubPr>
                                    <m:e>
                                      <m:r>
                                        <a:rPr lang="en-US" altLang="ja-JP" sz="1600" i="1">
                                          <a:latin typeface="Cambria Math" panose="02040503050406030204" pitchFamily="18" charset="0"/>
                                          <a:ea typeface="ＭＳ Ｐゴシック" panose="020B0600070205080204" pitchFamily="50" charset="-128"/>
                                        </a:rPr>
                                        <m:t>𝑛</m:t>
                                      </m:r>
                                    </m:e>
                                    <m:sub>
                                      <m:r>
                                        <a:rPr lang="en-US" altLang="ja-JP" sz="1600" i="1">
                                          <a:latin typeface="Cambria Math" panose="02040503050406030204" pitchFamily="18" charset="0"/>
                                          <a:ea typeface="ＭＳ Ｐゴシック" panose="020B0600070205080204" pitchFamily="50" charset="-128"/>
                                        </a:rPr>
                                        <m:t>3</m:t>
                                      </m:r>
                                    </m:sub>
                                  </m:sSub>
                                </m:sup>
                              </m:sSup>
                            </m:e>
                          </m:rad>
                        </m:den>
                      </m:f>
                    </m:oMath>
                  </m:oMathPara>
                </a14:m>
                <a:endParaRPr lang="ja-JP" altLang="en-US" sz="1600" dirty="0"/>
              </a:p>
            </p:txBody>
          </p:sp>
        </mc:Choice>
        <mc:Fallback xmlns="">
          <p:sp>
            <p:nvSpPr>
              <p:cNvPr id="38" name="テキスト ボックス 37">
                <a:extLst>
                  <a:ext uri="{FF2B5EF4-FFF2-40B4-BE49-F238E27FC236}">
                    <a16:creationId xmlns:a16="http://schemas.microsoft.com/office/drawing/2014/main" id="{1D73125A-DC7E-4B77-8993-C72DF96BBB6D}"/>
                  </a:ext>
                </a:extLst>
              </p:cNvPr>
              <p:cNvSpPr txBox="1">
                <a:spLocks noRot="1" noChangeAspect="1" noMove="1" noResize="1" noEditPoints="1" noAdjustHandles="1" noChangeArrowheads="1" noChangeShapeType="1" noTextEdit="1"/>
              </p:cNvSpPr>
              <p:nvPr/>
            </p:nvSpPr>
            <p:spPr>
              <a:xfrm>
                <a:off x="4123841" y="5422798"/>
                <a:ext cx="4538441" cy="1087605"/>
              </a:xfrm>
              <a:prstGeom prst="rect">
                <a:avLst/>
              </a:prstGeom>
              <a:blipFill>
                <a:blip r:embed="rId4"/>
                <a:stretch>
                  <a:fillRect/>
                </a:stretch>
              </a:blipFill>
            </p:spPr>
            <p:txBody>
              <a:bodyPr/>
              <a:lstStyle/>
              <a:p>
                <a:r>
                  <a:rPr lang="ja-JP" altLang="en-US">
                    <a:noFill/>
                  </a:rPr>
                  <a:t> </a:t>
                </a:r>
              </a:p>
            </p:txBody>
          </p:sp>
        </mc:Fallback>
      </mc:AlternateContent>
      <p:sp>
        <p:nvSpPr>
          <p:cNvPr id="39" name="テキスト ボックス 38">
            <a:extLst>
              <a:ext uri="{FF2B5EF4-FFF2-40B4-BE49-F238E27FC236}">
                <a16:creationId xmlns:a16="http://schemas.microsoft.com/office/drawing/2014/main" id="{2C4E7D4F-75F1-4EF2-9558-95F646450716}"/>
              </a:ext>
            </a:extLst>
          </p:cNvPr>
          <p:cNvSpPr txBox="1"/>
          <p:nvPr/>
        </p:nvSpPr>
        <p:spPr>
          <a:xfrm>
            <a:off x="7380486" y="1344197"/>
            <a:ext cx="480814" cy="261610"/>
          </a:xfrm>
          <a:prstGeom prst="rect">
            <a:avLst/>
          </a:prstGeom>
          <a:noFill/>
        </p:spPr>
        <p:txBody>
          <a:bodyPr wrap="square">
            <a:spAutoFit/>
          </a:bodyPr>
          <a:lstStyle/>
          <a:p>
            <a:pPr algn="ctr"/>
            <a:r>
              <a:rPr lang="en-US" altLang="ja-JP" sz="1100" dirty="0">
                <a:latin typeface="Tiimes New Roman"/>
              </a:rPr>
              <a:t>[10]</a:t>
            </a:r>
          </a:p>
        </p:txBody>
      </p:sp>
      <p:sp>
        <p:nvSpPr>
          <p:cNvPr id="45" name="正方形/長方形 44">
            <a:extLst>
              <a:ext uri="{FF2B5EF4-FFF2-40B4-BE49-F238E27FC236}">
                <a16:creationId xmlns:a16="http://schemas.microsoft.com/office/drawing/2014/main" id="{A16422C0-9CD4-4877-B33F-069AF7B37C64}"/>
              </a:ext>
            </a:extLst>
          </p:cNvPr>
          <p:cNvSpPr/>
          <p:nvPr/>
        </p:nvSpPr>
        <p:spPr>
          <a:xfrm>
            <a:off x="82642" y="6606299"/>
            <a:ext cx="8107799" cy="246221"/>
          </a:xfrm>
          <a:prstGeom prst="rect">
            <a:avLst/>
          </a:prstGeom>
        </p:spPr>
        <p:txBody>
          <a:bodyPr wrap="square">
            <a:spAutoFit/>
          </a:bodyPr>
          <a:lstStyle/>
          <a:p>
            <a:r>
              <a:rPr lang="en-US" altLang="ja-JP" sz="1000" dirty="0">
                <a:latin typeface="Times-Roman"/>
              </a:rPr>
              <a:t>[10] JOHAN GIELIS,</a:t>
            </a:r>
            <a:r>
              <a:rPr lang="en-US" altLang="ja-JP" sz="1000" i="1" dirty="0">
                <a:latin typeface="Times-Italic"/>
              </a:rPr>
              <a:t> </a:t>
            </a:r>
            <a:r>
              <a:rPr lang="en-US" altLang="ja-JP" sz="1000" dirty="0">
                <a:latin typeface="Times-Roman"/>
              </a:rPr>
              <a:t>American Journal of Botany, 90(3), 333-338 (2003)</a:t>
            </a:r>
            <a:endParaRPr lang="ja-JP" altLang="en-US" sz="1400" dirty="0"/>
          </a:p>
        </p:txBody>
      </p:sp>
      <p:sp>
        <p:nvSpPr>
          <p:cNvPr id="30" name="正方形/長方形 29">
            <a:extLst>
              <a:ext uri="{FF2B5EF4-FFF2-40B4-BE49-F238E27FC236}">
                <a16:creationId xmlns:a16="http://schemas.microsoft.com/office/drawing/2014/main" id="{9978380D-6CEE-4EFA-8AC7-B81027AAC43D}"/>
              </a:ext>
            </a:extLst>
          </p:cNvPr>
          <p:cNvSpPr/>
          <p:nvPr/>
        </p:nvSpPr>
        <p:spPr>
          <a:xfrm>
            <a:off x="3081403" y="2229633"/>
            <a:ext cx="1215024" cy="576197"/>
          </a:xfrm>
          <a:prstGeom prst="rect">
            <a:avLst/>
          </a:prstGeom>
          <a:noFill/>
          <a:ln w="762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9E606167-2D88-48A2-A79F-96CE0B863882}"/>
              </a:ext>
            </a:extLst>
          </p:cNvPr>
          <p:cNvSpPr txBox="1"/>
          <p:nvPr/>
        </p:nvSpPr>
        <p:spPr>
          <a:xfrm>
            <a:off x="6818172" y="6422897"/>
            <a:ext cx="2325828" cy="307777"/>
          </a:xfrm>
          <a:prstGeom prst="rect">
            <a:avLst/>
          </a:prstGeom>
          <a:noFill/>
        </p:spPr>
        <p:txBody>
          <a:bodyPr wrap="square">
            <a:spAutoFit/>
          </a:bodyPr>
          <a:lstStyle/>
          <a:p>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極座標表示である</a:t>
            </a:r>
            <a:r>
              <a:rPr lang="en-US" altLang="ja-JP" sz="1400" dirty="0">
                <a:latin typeface="ＭＳ Ｐゴシック" panose="020B0600070205080204" pitchFamily="50" charset="-128"/>
                <a:ea typeface="ＭＳ Ｐゴシック" panose="020B0600070205080204" pitchFamily="50" charset="-128"/>
              </a:rPr>
              <a:t>)</a:t>
            </a:r>
            <a:endParaRPr lang="ja-JP" altLang="en-US" sz="14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EA4041D0-4C00-439C-AB28-38E66FEF65CF}"/>
              </a:ext>
            </a:extLst>
          </p:cNvPr>
          <p:cNvSpPr>
            <a:spLocks noGrp="1"/>
          </p:cNvSpPr>
          <p:nvPr>
            <p:ph type="sldNum" sz="quarter" idx="12"/>
          </p:nvPr>
        </p:nvSpPr>
        <p:spPr/>
        <p:txBody>
          <a:bodyPr/>
          <a:lstStyle/>
          <a:p>
            <a:fld id="{B060295B-DBF3-4925-A814-558BD383AA08}" type="slidenum">
              <a:rPr kumimoji="1" lang="ja-JP" altLang="en-US" smtClean="0"/>
              <a:t>52</a:t>
            </a:fld>
            <a:endParaRPr kumimoji="1" lang="ja-JP" altLang="en-US"/>
          </a:p>
        </p:txBody>
      </p:sp>
    </p:spTree>
    <p:extLst>
      <p:ext uri="{BB962C8B-B14F-4D97-AF65-F5344CB8AC3E}">
        <p14:creationId xmlns:p14="http://schemas.microsoft.com/office/powerpoint/2010/main" val="4024171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93102" y="26096"/>
            <a:ext cx="8837289" cy="1325563"/>
          </a:xfrm>
        </p:spPr>
        <p:txBody>
          <a:bodyPr>
            <a:normAutofit/>
          </a:bodyPr>
          <a:lstStyle/>
          <a:p>
            <a:r>
              <a:rPr kumimoji="1" lang="en-US" altLang="ja-JP" sz="3600" b="1" dirty="0">
                <a:solidFill>
                  <a:srgbClr val="0070C0"/>
                </a:solidFill>
              </a:rPr>
              <a:t>Dependence of TKE on neutron excess (or equivalently, mass number of </a:t>
            </a:r>
            <a:r>
              <a:rPr kumimoji="1" lang="en-US" altLang="ja-JP" sz="3600" b="1" dirty="0" err="1">
                <a:solidFill>
                  <a:srgbClr val="0070C0"/>
                </a:solidFill>
              </a:rPr>
              <a:t>fissioning</a:t>
            </a:r>
            <a:r>
              <a:rPr kumimoji="1" lang="en-US" altLang="ja-JP" sz="3600" b="1" dirty="0">
                <a:solidFill>
                  <a:srgbClr val="0070C0"/>
                </a:solidFill>
              </a:rPr>
              <a:t> nuclei) </a:t>
            </a:r>
            <a:endParaRPr kumimoji="1" lang="ja-JP" altLang="en-US" sz="3600" b="1" dirty="0">
              <a:solidFill>
                <a:srgbClr val="0070C0"/>
              </a:solidFill>
            </a:endParaRPr>
          </a:p>
        </p:txBody>
      </p:sp>
      <p:sp>
        <p:nvSpPr>
          <p:cNvPr id="5" name="コンテンツ プレースホルダー 2">
            <a:extLst>
              <a:ext uri="{FF2B5EF4-FFF2-40B4-BE49-F238E27FC236}">
                <a16:creationId xmlns:a16="http://schemas.microsoft.com/office/drawing/2014/main" id="{5BB394C7-DEE8-4830-8853-BCB453B6720D}"/>
              </a:ext>
            </a:extLst>
          </p:cNvPr>
          <p:cNvSpPr txBox="1">
            <a:spLocks/>
          </p:cNvSpPr>
          <p:nvPr/>
        </p:nvSpPr>
        <p:spPr>
          <a:xfrm>
            <a:off x="125552" y="6535190"/>
            <a:ext cx="6990166" cy="322810"/>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ja-JP" sz="1200" dirty="0" err="1">
                <a:latin typeface="ＭＳ Ｐゴシック" panose="020B0600070205080204" pitchFamily="50" charset="-128"/>
                <a:ea typeface="ＭＳ Ｐゴシック" panose="020B0600070205080204" pitchFamily="50" charset="-128"/>
              </a:rPr>
              <a:t>V.E.Viola</a:t>
            </a:r>
            <a:r>
              <a:rPr lang="en-US" altLang="ja-JP" sz="1200" dirty="0">
                <a:latin typeface="ＭＳ Ｐゴシック" panose="020B0600070205080204" pitchFamily="50" charset="-128"/>
                <a:ea typeface="ＭＳ Ｐゴシック" panose="020B0600070205080204" pitchFamily="50" charset="-128"/>
              </a:rPr>
              <a:t>, et al, </a:t>
            </a:r>
            <a:r>
              <a:rPr lang="de-DE" altLang="ja-JP" sz="1200" dirty="0">
                <a:latin typeface="ＭＳ Ｐゴシック" panose="020B0600070205080204" pitchFamily="50" charset="-128"/>
                <a:ea typeface="ＭＳ Ｐゴシック" panose="020B0600070205080204" pitchFamily="50" charset="-128"/>
              </a:rPr>
              <a:t>PHYSICAL REVIEW C 31, 4 (1985) 1550</a:t>
            </a:r>
          </a:p>
        </p:txBody>
      </p:sp>
      <p:pic>
        <p:nvPicPr>
          <p:cNvPr id="15" name="図 14">
            <a:extLst>
              <a:ext uri="{FF2B5EF4-FFF2-40B4-BE49-F238E27FC236}">
                <a16:creationId xmlns:a16="http://schemas.microsoft.com/office/drawing/2014/main" id="{2641BB43-B281-6799-8F2B-3069B3BFFD20}"/>
              </a:ext>
            </a:extLst>
          </p:cNvPr>
          <p:cNvPicPr>
            <a:picLocks noChangeAspect="1"/>
          </p:cNvPicPr>
          <p:nvPr/>
        </p:nvPicPr>
        <p:blipFill rotWithShape="1">
          <a:blip r:embed="rId3"/>
          <a:srcRect l="2503" t="9784" r="8425" b="6160"/>
          <a:stretch/>
        </p:blipFill>
        <p:spPr>
          <a:xfrm>
            <a:off x="328048" y="1411555"/>
            <a:ext cx="5511770" cy="4705177"/>
          </a:xfrm>
          <a:prstGeom prst="rect">
            <a:avLst/>
          </a:prstGeom>
        </p:spPr>
      </p:pic>
      <p:sp>
        <p:nvSpPr>
          <p:cNvPr id="4" name="テキスト ボックス 3">
            <a:extLst>
              <a:ext uri="{FF2B5EF4-FFF2-40B4-BE49-F238E27FC236}">
                <a16:creationId xmlns:a16="http://schemas.microsoft.com/office/drawing/2014/main" id="{9ABDA3F9-B8E7-46BF-9FD8-8C59A9D52CDD}"/>
              </a:ext>
            </a:extLst>
          </p:cNvPr>
          <p:cNvSpPr txBox="1"/>
          <p:nvPr/>
        </p:nvSpPr>
        <p:spPr>
          <a:xfrm>
            <a:off x="2657517" y="1684460"/>
            <a:ext cx="2783913" cy="461665"/>
          </a:xfrm>
          <a:prstGeom prst="rect">
            <a:avLst/>
          </a:prstGeom>
          <a:noFill/>
        </p:spPr>
        <p:txBody>
          <a:bodyPr wrap="square" rtlCol="0">
            <a:spAutoFit/>
          </a:bodyPr>
          <a:lstStyle/>
          <a:p>
            <a:r>
              <a:rPr kumimoji="1" lang="en-US" altLang="ja-JP" sz="2400" dirty="0"/>
              <a:t>&lt;TKE&gt; of U isotopes</a:t>
            </a:r>
            <a:endParaRPr kumimoji="1" lang="ja-JP" altLang="en-US" sz="2400" dirty="0"/>
          </a:p>
        </p:txBody>
      </p:sp>
      <p:sp>
        <p:nvSpPr>
          <p:cNvPr id="6" name="正方形/長方形 5">
            <a:extLst>
              <a:ext uri="{FF2B5EF4-FFF2-40B4-BE49-F238E27FC236}">
                <a16:creationId xmlns:a16="http://schemas.microsoft.com/office/drawing/2014/main" id="{2BA80C0F-6C42-483F-A058-5464AF616057}"/>
              </a:ext>
            </a:extLst>
          </p:cNvPr>
          <p:cNvSpPr/>
          <p:nvPr/>
        </p:nvSpPr>
        <p:spPr>
          <a:xfrm>
            <a:off x="3634998" y="3543200"/>
            <a:ext cx="1993691" cy="369332"/>
          </a:xfrm>
          <a:prstGeom prst="rect">
            <a:avLst/>
          </a:prstGeom>
        </p:spPr>
        <p:txBody>
          <a:bodyPr wrap="square">
            <a:spAutoFit/>
          </a:bodyPr>
          <a:lstStyle/>
          <a:p>
            <a:r>
              <a:rPr lang="en-US" altLang="ja-JP" dirty="0"/>
              <a:t>Viola’s systematics</a:t>
            </a:r>
            <a:endParaRPr lang="ja-JP" altLang="en-US" dirty="0"/>
          </a:p>
        </p:txBody>
      </p:sp>
      <p:sp>
        <p:nvSpPr>
          <p:cNvPr id="16" name="コンテンツ プレースホルダー 2">
            <a:extLst>
              <a:ext uri="{FF2B5EF4-FFF2-40B4-BE49-F238E27FC236}">
                <a16:creationId xmlns:a16="http://schemas.microsoft.com/office/drawing/2014/main" id="{E7CA4AD8-0A71-4A1C-A302-CE3DE4A24BAB}"/>
              </a:ext>
            </a:extLst>
          </p:cNvPr>
          <p:cNvSpPr txBox="1">
            <a:spLocks/>
          </p:cNvSpPr>
          <p:nvPr/>
        </p:nvSpPr>
        <p:spPr>
          <a:xfrm>
            <a:off x="1355095" y="4582075"/>
            <a:ext cx="3457676" cy="4612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800" dirty="0"/>
              <a:t>&lt;E</a:t>
            </a:r>
            <a:r>
              <a:rPr lang="en-US" altLang="ja-JP" sz="1800" baseline="-25000" dirty="0"/>
              <a:t>K</a:t>
            </a:r>
            <a:r>
              <a:rPr lang="en-US" altLang="ja-JP" sz="1800" dirty="0"/>
              <a:t>&gt; = 0.1189 Z</a:t>
            </a:r>
            <a:r>
              <a:rPr lang="en-US" altLang="ja-JP" sz="1800" baseline="30000" dirty="0"/>
              <a:t>2</a:t>
            </a:r>
            <a:r>
              <a:rPr lang="en-US" altLang="ja-JP" sz="1800" dirty="0"/>
              <a:t>/</a:t>
            </a:r>
            <a:r>
              <a:rPr lang="en-US" altLang="ja-JP" sz="1800" dirty="0">
                <a:solidFill>
                  <a:srgbClr val="FF0000"/>
                </a:solidFill>
                <a:highlight>
                  <a:srgbClr val="FFFF00"/>
                </a:highlight>
              </a:rPr>
              <a:t>A</a:t>
            </a:r>
            <a:r>
              <a:rPr lang="en-US" altLang="ja-JP" sz="1800" baseline="30000" dirty="0">
                <a:solidFill>
                  <a:srgbClr val="FF0000"/>
                </a:solidFill>
                <a:highlight>
                  <a:srgbClr val="FFFF00"/>
                </a:highlight>
              </a:rPr>
              <a:t>1/3</a:t>
            </a:r>
            <a:r>
              <a:rPr lang="en-US" altLang="ja-JP" sz="1800" dirty="0"/>
              <a:t> +7.3 MeV  </a:t>
            </a:r>
            <a:endParaRPr lang="en-US" altLang="ja-JP" sz="1800" baseline="30000" dirty="0"/>
          </a:p>
        </p:txBody>
      </p:sp>
      <p:sp>
        <p:nvSpPr>
          <p:cNvPr id="8" name="楕円 7">
            <a:extLst>
              <a:ext uri="{FF2B5EF4-FFF2-40B4-BE49-F238E27FC236}">
                <a16:creationId xmlns:a16="http://schemas.microsoft.com/office/drawing/2014/main" id="{ED28A609-1FBB-4568-B9D7-5F1D533E6AA0}"/>
              </a:ext>
            </a:extLst>
          </p:cNvPr>
          <p:cNvSpPr/>
          <p:nvPr/>
        </p:nvSpPr>
        <p:spPr>
          <a:xfrm rot="2401167">
            <a:off x="1837791" y="2563409"/>
            <a:ext cx="1030305" cy="4170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A19F479F-FA20-4A49-BF8E-335F0320AE97}"/>
              </a:ext>
            </a:extLst>
          </p:cNvPr>
          <p:cNvSpPr txBox="1"/>
          <p:nvPr/>
        </p:nvSpPr>
        <p:spPr>
          <a:xfrm>
            <a:off x="5755684" y="1210655"/>
            <a:ext cx="3332689" cy="5324535"/>
          </a:xfrm>
          <a:prstGeom prst="rect">
            <a:avLst/>
          </a:prstGeom>
          <a:noFill/>
        </p:spPr>
        <p:txBody>
          <a:bodyPr wrap="square" rtlCol="0">
            <a:spAutoFit/>
          </a:bodyPr>
          <a:lstStyle/>
          <a:p>
            <a:pPr marL="179388" indent="-179388">
              <a:buFont typeface="Arial" panose="020B0604020202020204" pitchFamily="34" charset="0"/>
              <a:buChar char="•"/>
            </a:pPr>
            <a:r>
              <a:rPr kumimoji="1" lang="en-US" altLang="ja-JP" sz="2000" dirty="0"/>
              <a:t>We know that Viola’s or </a:t>
            </a:r>
            <a:r>
              <a:rPr kumimoji="1" lang="en-US" altLang="ja-JP" sz="2000" dirty="0" err="1"/>
              <a:t>Unik’s</a:t>
            </a:r>
            <a:r>
              <a:rPr kumimoji="1" lang="en-US" altLang="ja-JP" sz="2000" dirty="0"/>
              <a:t> systematics for &lt;TKE&gt; is correct for nuclei relevant to nuclear energy (nuclei close to the β-stability line having mass numbers 230-250), which tells us that &lt;TKE&gt; depends on mass number of the </a:t>
            </a:r>
            <a:r>
              <a:rPr kumimoji="1" lang="en-US" altLang="ja-JP" sz="2000" dirty="0" err="1"/>
              <a:t>fissioning</a:t>
            </a:r>
            <a:r>
              <a:rPr kumimoji="1" lang="en-US" altLang="ja-JP" sz="2000" dirty="0"/>
              <a:t> system as 1/A</a:t>
            </a:r>
            <a:r>
              <a:rPr kumimoji="1" lang="en-US" altLang="ja-JP" sz="2000" baseline="30000" dirty="0"/>
              <a:t>1/3</a:t>
            </a:r>
            <a:endParaRPr kumimoji="1" lang="en-US" altLang="ja-JP" sz="2000" dirty="0"/>
          </a:p>
          <a:p>
            <a:pPr marL="179388" indent="-179388">
              <a:buFont typeface="Arial" panose="020B0604020202020204" pitchFamily="34" charset="0"/>
              <a:buChar char="•"/>
            </a:pPr>
            <a:r>
              <a:rPr kumimoji="1" lang="en-US" altLang="ja-JP" sz="2000" dirty="0"/>
              <a:t>Is it correct for more neutron deficient or neutron rich nuclei, the latter are especially important for r-process nucleosynthesis?</a:t>
            </a:r>
          </a:p>
          <a:p>
            <a:pPr marL="179388" indent="-179388">
              <a:buFont typeface="Arial" panose="020B0604020202020204" pitchFamily="34" charset="0"/>
              <a:buChar char="•"/>
            </a:pPr>
            <a:r>
              <a:rPr kumimoji="1" lang="en-US" altLang="ja-JP" sz="2000" dirty="0"/>
              <a:t>This is the second motivation of this work</a:t>
            </a:r>
            <a:endParaRPr kumimoji="1" lang="ja-JP" altLang="en-US" sz="2000" dirty="0"/>
          </a:p>
        </p:txBody>
      </p:sp>
      <p:sp>
        <p:nvSpPr>
          <p:cNvPr id="3" name="スライド番号プレースホルダー 2">
            <a:extLst>
              <a:ext uri="{FF2B5EF4-FFF2-40B4-BE49-F238E27FC236}">
                <a16:creationId xmlns:a16="http://schemas.microsoft.com/office/drawing/2014/main" id="{F99F53AF-C6E5-4946-B1C7-4CD4B8E266BF}"/>
              </a:ext>
            </a:extLst>
          </p:cNvPr>
          <p:cNvSpPr>
            <a:spLocks noGrp="1"/>
          </p:cNvSpPr>
          <p:nvPr>
            <p:ph type="sldNum" sz="quarter" idx="12"/>
          </p:nvPr>
        </p:nvSpPr>
        <p:spPr/>
        <p:txBody>
          <a:bodyPr/>
          <a:lstStyle/>
          <a:p>
            <a:fld id="{B060295B-DBF3-4925-A814-558BD383AA08}" type="slidenum">
              <a:rPr kumimoji="1" lang="ja-JP" altLang="en-US" smtClean="0"/>
              <a:t>6</a:t>
            </a:fld>
            <a:endParaRPr kumimoji="1" lang="ja-JP" altLang="en-US"/>
          </a:p>
        </p:txBody>
      </p:sp>
    </p:spTree>
    <p:extLst>
      <p:ext uri="{BB962C8B-B14F-4D97-AF65-F5344CB8AC3E}">
        <p14:creationId xmlns:p14="http://schemas.microsoft.com/office/powerpoint/2010/main" val="2793032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4C2C941-355E-D857-F565-ABB38E9EE785}"/>
              </a:ext>
            </a:extLst>
          </p:cNvPr>
          <p:cNvPicPr>
            <a:picLocks noChangeAspect="1"/>
          </p:cNvPicPr>
          <p:nvPr/>
        </p:nvPicPr>
        <p:blipFill rotWithShape="1">
          <a:blip r:embed="rId3"/>
          <a:srcRect l="4647" t="13150" r="14953" b="5518"/>
          <a:stretch/>
        </p:blipFill>
        <p:spPr>
          <a:xfrm>
            <a:off x="100505" y="2020991"/>
            <a:ext cx="5435283" cy="4680000"/>
          </a:xfrm>
          <a:prstGeom prst="rect">
            <a:avLst/>
          </a:prstGeom>
        </p:spPr>
      </p:pic>
      <p:sp>
        <p:nvSpPr>
          <p:cNvPr id="2" name="タイトル 1">
            <a:extLst>
              <a:ext uri="{FF2B5EF4-FFF2-40B4-BE49-F238E27FC236}">
                <a16:creationId xmlns:a16="http://schemas.microsoft.com/office/drawing/2014/main" id="{C36B6EA8-D350-44FB-8DC8-C0E97F878938}"/>
              </a:ext>
            </a:extLst>
          </p:cNvPr>
          <p:cNvSpPr>
            <a:spLocks noGrp="1"/>
          </p:cNvSpPr>
          <p:nvPr>
            <p:ph type="title"/>
          </p:nvPr>
        </p:nvSpPr>
        <p:spPr>
          <a:xfrm>
            <a:off x="212252" y="521759"/>
            <a:ext cx="8282085" cy="622745"/>
          </a:xfrm>
        </p:spPr>
        <p:txBody>
          <a:bodyPr>
            <a:noAutofit/>
          </a:bodyPr>
          <a:lstStyle/>
          <a:p>
            <a:r>
              <a:rPr lang="en-US" altLang="ja-JP" sz="3200" b="1" dirty="0">
                <a:solidFill>
                  <a:srgbClr val="0070C0"/>
                </a:solidFill>
                <a:latin typeface="ＭＳ Ｐゴシック" panose="020B0600070205080204" pitchFamily="50" charset="-128"/>
                <a:ea typeface="ＭＳ Ｐゴシック" panose="020B0600070205080204" pitchFamily="50" charset="-128"/>
              </a:rPr>
              <a:t>Result on A dependence of TKE for U isotopes studies by 4D-Langevin equations : strong deviation from Viola-type systematics</a:t>
            </a:r>
            <a:endParaRPr kumimoji="1" lang="ja-JP" altLang="en-US" sz="3200" b="1" dirty="0">
              <a:solidFill>
                <a:srgbClr val="0070C0"/>
              </a:solidFill>
              <a:latin typeface="ＭＳ Ｐゴシック" panose="020B0600070205080204" pitchFamily="50" charset="-128"/>
              <a:ea typeface="ＭＳ Ｐゴシック" panose="020B0600070205080204" pitchFamily="50" charset="-128"/>
            </a:endParaRPr>
          </a:p>
        </p:txBody>
      </p:sp>
      <p:sp>
        <p:nvSpPr>
          <p:cNvPr id="112" name="テキスト ボックス 111">
            <a:extLst>
              <a:ext uri="{FF2B5EF4-FFF2-40B4-BE49-F238E27FC236}">
                <a16:creationId xmlns:a16="http://schemas.microsoft.com/office/drawing/2014/main" id="{C9C0B89F-C5AA-41C7-B128-21104B6F943E}"/>
              </a:ext>
            </a:extLst>
          </p:cNvPr>
          <p:cNvSpPr txBox="1"/>
          <p:nvPr/>
        </p:nvSpPr>
        <p:spPr>
          <a:xfrm>
            <a:off x="5826220" y="1502017"/>
            <a:ext cx="3211682" cy="1754326"/>
          </a:xfrm>
          <a:prstGeom prst="rect">
            <a:avLst/>
          </a:prstGeom>
          <a:solidFill>
            <a:schemeClr val="accent1">
              <a:alpha val="20000"/>
            </a:schemeClr>
          </a:solidFill>
          <a:ln>
            <a:noFill/>
          </a:ln>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Viola’s systematics is a tangential line around A=236.  </a:t>
            </a:r>
            <a:r>
              <a:rPr lang="en-US" altLang="ja-JP" dirty="0">
                <a:solidFill>
                  <a:srgbClr val="FF0000"/>
                </a:solidFill>
                <a:latin typeface="ＭＳ Ｐゴシック" panose="020B0600070205080204" pitchFamily="50" charset="-128"/>
                <a:ea typeface="ＭＳ Ｐゴシック" panose="020B0600070205080204" pitchFamily="50" charset="-128"/>
              </a:rPr>
              <a:t>Actual dependence of &lt;TKE&gt; on A is much steeper than Viola’s systematics on both sides.</a:t>
            </a:r>
            <a:endParaRPr lang="ja-JP" altLang="en-US" dirty="0">
              <a:solidFill>
                <a:srgbClr val="FF0000"/>
              </a:solidFill>
              <a:latin typeface="ＭＳ Ｐゴシック" panose="020B0600070205080204" pitchFamily="50" charset="-128"/>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808AADBA-5F1B-43B1-BAE0-D6B988AEA644}"/>
              </a:ext>
            </a:extLst>
          </p:cNvPr>
          <p:cNvSpPr txBox="1"/>
          <p:nvPr/>
        </p:nvSpPr>
        <p:spPr>
          <a:xfrm>
            <a:off x="5762619" y="5737947"/>
            <a:ext cx="3193309" cy="923330"/>
          </a:xfrm>
          <a:prstGeom prst="rect">
            <a:avLst/>
          </a:prstGeom>
          <a:solidFill>
            <a:schemeClr val="accent1">
              <a:alpha val="20000"/>
            </a:schemeClr>
          </a:solidFill>
        </p:spPr>
        <p:txBody>
          <a:bodyPr wrap="square">
            <a:spAutoFit/>
          </a:bodyPr>
          <a:lstStyle/>
          <a:p>
            <a:pPr algn="ctr"/>
            <a:r>
              <a:rPr lang="en-US" altLang="ja-JP" dirty="0">
                <a:latin typeface="ＭＳ Ｐゴシック" panose="020B0600070205080204" pitchFamily="50" charset="-128"/>
                <a:ea typeface="ＭＳ Ｐゴシック" panose="020B0600070205080204" pitchFamily="50" charset="-128"/>
              </a:rPr>
              <a:t>We have to give reasonable interpretation to this behavior of &lt;TKE&gt; </a:t>
            </a:r>
          </a:p>
        </p:txBody>
      </p:sp>
      <p:cxnSp>
        <p:nvCxnSpPr>
          <p:cNvPr id="23" name="直線コネクタ 22">
            <a:extLst>
              <a:ext uri="{FF2B5EF4-FFF2-40B4-BE49-F238E27FC236}">
                <a16:creationId xmlns:a16="http://schemas.microsoft.com/office/drawing/2014/main" id="{212FF936-6353-4C3A-9A49-28CD8944D5AD}"/>
              </a:ext>
            </a:extLst>
          </p:cNvPr>
          <p:cNvCxnSpPr>
            <a:cxnSpLocks/>
          </p:cNvCxnSpPr>
          <p:nvPr/>
        </p:nvCxnSpPr>
        <p:spPr>
          <a:xfrm flipV="1">
            <a:off x="1918801" y="2739474"/>
            <a:ext cx="3930944" cy="201512"/>
          </a:xfrm>
          <a:prstGeom prst="line">
            <a:avLst/>
          </a:prstGeom>
          <a:ln w="50800">
            <a:solidFill>
              <a:schemeClr val="accent1"/>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28" name="矢印: 下 27">
            <a:extLst>
              <a:ext uri="{FF2B5EF4-FFF2-40B4-BE49-F238E27FC236}">
                <a16:creationId xmlns:a16="http://schemas.microsoft.com/office/drawing/2014/main" id="{79F471A4-4DCB-4391-8969-EE130C3E6B85}"/>
              </a:ext>
            </a:extLst>
          </p:cNvPr>
          <p:cNvSpPr/>
          <p:nvPr/>
        </p:nvSpPr>
        <p:spPr>
          <a:xfrm>
            <a:off x="6783273" y="5355983"/>
            <a:ext cx="1152000" cy="216000"/>
          </a:xfrm>
          <a:prstGeom prst="downArrow">
            <a:avLst>
              <a:gd name="adj1" fmla="val 100000"/>
              <a:gd name="adj2" fmla="val 100000"/>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CA79A9AE-78E1-4BAB-A347-C147BB3AD04C}"/>
              </a:ext>
            </a:extLst>
          </p:cNvPr>
          <p:cNvSpPr txBox="1"/>
          <p:nvPr/>
        </p:nvSpPr>
        <p:spPr>
          <a:xfrm>
            <a:off x="5808921" y="3322855"/>
            <a:ext cx="3228981" cy="923330"/>
          </a:xfrm>
          <a:prstGeom prst="rect">
            <a:avLst/>
          </a:prstGeom>
          <a:solidFill>
            <a:schemeClr val="accent1">
              <a:alpha val="20000"/>
            </a:schemeClr>
          </a:solidFill>
          <a:ln>
            <a:noFill/>
          </a:ln>
        </p:spPr>
        <p:txBody>
          <a:bodyPr wrap="square">
            <a:spAutoFit/>
          </a:bodyPr>
          <a:lstStyle/>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TKE jumps up at A=257, then they decreases again steeper than 1/A</a:t>
            </a:r>
            <a:r>
              <a:rPr lang="en-US" altLang="ja-JP" baseline="30000" dirty="0">
                <a:latin typeface="ＭＳ Ｐゴシック" panose="020B0600070205080204" pitchFamily="50" charset="-128"/>
                <a:ea typeface="ＭＳ Ｐゴシック" panose="020B0600070205080204" pitchFamily="50" charset="-128"/>
              </a:rPr>
              <a:t>1/3</a:t>
            </a:r>
            <a:r>
              <a:rPr lang="en-US" altLang="ja-JP" dirty="0">
                <a:latin typeface="ＭＳ Ｐゴシック" panose="020B0600070205080204" pitchFamily="50" charset="-128"/>
                <a:ea typeface="ＭＳ Ｐゴシック" panose="020B0600070205080204" pitchFamily="50" charset="-128"/>
              </a:rPr>
              <a:t> dependence</a:t>
            </a:r>
          </a:p>
        </p:txBody>
      </p:sp>
      <p:sp>
        <p:nvSpPr>
          <p:cNvPr id="24" name="テキスト ボックス 23">
            <a:extLst>
              <a:ext uri="{FF2B5EF4-FFF2-40B4-BE49-F238E27FC236}">
                <a16:creationId xmlns:a16="http://schemas.microsoft.com/office/drawing/2014/main" id="{3F513E46-3E6F-4C3E-9600-853BEF78C9ED}"/>
              </a:ext>
            </a:extLst>
          </p:cNvPr>
          <p:cNvSpPr txBox="1"/>
          <p:nvPr/>
        </p:nvSpPr>
        <p:spPr>
          <a:xfrm>
            <a:off x="4050882" y="2194514"/>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E</a:t>
            </a:r>
            <a:r>
              <a:rPr lang="en-US" altLang="ja-JP" baseline="-25000" dirty="0">
                <a:latin typeface="ＭＳ Ｐゴシック" panose="020B0600070205080204" pitchFamily="50" charset="-128"/>
                <a:ea typeface="ＭＳ Ｐゴシック" panose="020B0600070205080204" pitchFamily="50" charset="-128"/>
              </a:rPr>
              <a:t>x</a:t>
            </a:r>
            <a:r>
              <a:rPr lang="en-US" altLang="ja-JP" dirty="0">
                <a:latin typeface="ＭＳ Ｐゴシック" panose="020B0600070205080204" pitchFamily="50" charset="-128"/>
                <a:ea typeface="ＭＳ Ｐゴシック" panose="020B0600070205080204" pitchFamily="50" charset="-128"/>
              </a:rPr>
              <a:t>=10 MeV</a:t>
            </a:r>
            <a:endParaRPr lang="ja-JP" altLang="en-US" dirty="0">
              <a:latin typeface="ＭＳ Ｐゴシック" panose="020B0600070205080204" pitchFamily="50" charset="-128"/>
              <a:ea typeface="ＭＳ Ｐゴシック" panose="020B0600070205080204" pitchFamily="50" charset="-128"/>
            </a:endParaRPr>
          </a:p>
        </p:txBody>
      </p:sp>
      <p:sp>
        <p:nvSpPr>
          <p:cNvPr id="25" name="コンテンツ プレースホルダー 2">
            <a:extLst>
              <a:ext uri="{FF2B5EF4-FFF2-40B4-BE49-F238E27FC236}">
                <a16:creationId xmlns:a16="http://schemas.microsoft.com/office/drawing/2014/main" id="{70457CDA-2E5C-45EE-BCEF-6A1D11E077CF}"/>
              </a:ext>
            </a:extLst>
          </p:cNvPr>
          <p:cNvSpPr txBox="1">
            <a:spLocks/>
          </p:cNvSpPr>
          <p:nvPr/>
        </p:nvSpPr>
        <p:spPr>
          <a:xfrm>
            <a:off x="1342801" y="3559653"/>
            <a:ext cx="1152000" cy="288000"/>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dirty="0">
                <a:latin typeface="ＭＳ Ｐゴシック" panose="020B0600070205080204" pitchFamily="50" charset="-128"/>
                <a:ea typeface="ＭＳ Ｐゴシック" panose="020B0600070205080204" pitchFamily="50" charset="-128"/>
              </a:rPr>
              <a:t>Total TKE</a:t>
            </a:r>
            <a:endParaRPr lang="en-US" altLang="ja-JP" sz="1800" baseline="-25000" dirty="0">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5AE5FA43-3273-4B96-AA22-4B4FB90E5A05}"/>
              </a:ext>
            </a:extLst>
          </p:cNvPr>
          <p:cNvSpPr txBox="1"/>
          <p:nvPr/>
        </p:nvSpPr>
        <p:spPr>
          <a:xfrm>
            <a:off x="1057103" y="2194514"/>
            <a:ext cx="2159981" cy="369332"/>
          </a:xfrm>
          <a:prstGeom prst="rect">
            <a:avLst/>
          </a:prstGeom>
          <a:noFill/>
        </p:spPr>
        <p:txBody>
          <a:bodyPr wrap="square" rtlCol="0">
            <a:spAutoFit/>
          </a:bodyPr>
          <a:lstStyle/>
          <a:p>
            <a:pPr marL="0" indent="0" algn="r">
              <a:buNone/>
            </a:pPr>
            <a:r>
              <a:rPr kumimoji="1" lang="en-US" altLang="ja-JP" dirty="0">
                <a:latin typeface="ＭＳ Ｐゴシック" panose="020B0600070205080204" pitchFamily="50" charset="-128"/>
                <a:ea typeface="ＭＳ Ｐゴシック" panose="020B0600070205080204" pitchFamily="50" charset="-128"/>
              </a:rPr>
              <a:t>Viola’s systematics</a:t>
            </a:r>
            <a:endParaRPr lang="en-US" altLang="ja-JP" dirty="0">
              <a:latin typeface="ＭＳ Ｐゴシック" panose="020B0600070205080204" pitchFamily="50" charset="-128"/>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7A9863D5-717C-4108-9C25-847A8FE26A86}"/>
              </a:ext>
            </a:extLst>
          </p:cNvPr>
          <p:cNvSpPr txBox="1"/>
          <p:nvPr/>
        </p:nvSpPr>
        <p:spPr>
          <a:xfrm>
            <a:off x="3602619" y="5328902"/>
            <a:ext cx="2160000" cy="369332"/>
          </a:xfrm>
          <a:prstGeom prst="rect">
            <a:avLst/>
          </a:prstGeom>
          <a:noFill/>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A=257</a:t>
            </a:r>
            <a:endParaRPr lang="ja-JP" altLang="en-US" dirty="0">
              <a:latin typeface="ＭＳ Ｐゴシック" panose="020B0600070205080204" pitchFamily="50" charset="-128"/>
              <a:ea typeface="ＭＳ Ｐゴシック" panose="020B0600070205080204" pitchFamily="50" charset="-128"/>
            </a:endParaRPr>
          </a:p>
        </p:txBody>
      </p:sp>
      <p:cxnSp>
        <p:nvCxnSpPr>
          <p:cNvPr id="29" name="直線コネクタ 28">
            <a:extLst>
              <a:ext uri="{FF2B5EF4-FFF2-40B4-BE49-F238E27FC236}">
                <a16:creationId xmlns:a16="http://schemas.microsoft.com/office/drawing/2014/main" id="{9A7E5725-03C6-4662-8B95-FE99A53C0C4F}"/>
              </a:ext>
            </a:extLst>
          </p:cNvPr>
          <p:cNvCxnSpPr>
            <a:cxnSpLocks/>
          </p:cNvCxnSpPr>
          <p:nvPr/>
        </p:nvCxnSpPr>
        <p:spPr>
          <a:xfrm flipV="1">
            <a:off x="3602619" y="3603812"/>
            <a:ext cx="2223601" cy="313203"/>
          </a:xfrm>
          <a:prstGeom prst="line">
            <a:avLst/>
          </a:prstGeom>
          <a:ln w="50800">
            <a:solidFill>
              <a:schemeClr val="accent1"/>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17" name="テキスト ボックス 16">
            <a:extLst>
              <a:ext uri="{FF2B5EF4-FFF2-40B4-BE49-F238E27FC236}">
                <a16:creationId xmlns:a16="http://schemas.microsoft.com/office/drawing/2014/main" id="{6DC9D3AA-0639-4640-99B8-EA303499E070}"/>
              </a:ext>
            </a:extLst>
          </p:cNvPr>
          <p:cNvSpPr txBox="1"/>
          <p:nvPr/>
        </p:nvSpPr>
        <p:spPr>
          <a:xfrm>
            <a:off x="870175" y="1583862"/>
            <a:ext cx="2783913" cy="461665"/>
          </a:xfrm>
          <a:prstGeom prst="rect">
            <a:avLst/>
          </a:prstGeom>
          <a:noFill/>
        </p:spPr>
        <p:txBody>
          <a:bodyPr wrap="square" rtlCol="0">
            <a:spAutoFit/>
          </a:bodyPr>
          <a:lstStyle/>
          <a:p>
            <a:r>
              <a:rPr kumimoji="1" lang="en-US" altLang="ja-JP" sz="2400" dirty="0"/>
              <a:t>&lt;TKE&gt; of U isotopes</a:t>
            </a:r>
            <a:endParaRPr kumimoji="1" lang="ja-JP" altLang="en-US" sz="2400" dirty="0"/>
          </a:p>
        </p:txBody>
      </p:sp>
      <p:sp>
        <p:nvSpPr>
          <p:cNvPr id="15" name="コンテンツ プレースホルダー 2">
            <a:extLst>
              <a:ext uri="{FF2B5EF4-FFF2-40B4-BE49-F238E27FC236}">
                <a16:creationId xmlns:a16="http://schemas.microsoft.com/office/drawing/2014/main" id="{AE7BAD0D-8810-4518-803C-D1AE2FB31135}"/>
              </a:ext>
            </a:extLst>
          </p:cNvPr>
          <p:cNvSpPr txBox="1">
            <a:spLocks/>
          </p:cNvSpPr>
          <p:nvPr/>
        </p:nvSpPr>
        <p:spPr>
          <a:xfrm>
            <a:off x="1422044" y="2492427"/>
            <a:ext cx="3457676" cy="4612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600" dirty="0"/>
              <a:t>&lt;E</a:t>
            </a:r>
            <a:r>
              <a:rPr lang="en-US" altLang="ja-JP" sz="1600" baseline="-25000" dirty="0"/>
              <a:t>K</a:t>
            </a:r>
            <a:r>
              <a:rPr lang="en-US" altLang="ja-JP" sz="1600" dirty="0"/>
              <a:t>&gt; = 0.1189 Z</a:t>
            </a:r>
            <a:r>
              <a:rPr lang="en-US" altLang="ja-JP" sz="1600" baseline="30000" dirty="0"/>
              <a:t>2</a:t>
            </a:r>
            <a:r>
              <a:rPr lang="en-US" altLang="ja-JP" sz="1600" dirty="0"/>
              <a:t>/</a:t>
            </a:r>
            <a:r>
              <a:rPr lang="en-US" altLang="ja-JP" sz="1600" dirty="0">
                <a:solidFill>
                  <a:srgbClr val="FF0000"/>
                </a:solidFill>
                <a:highlight>
                  <a:srgbClr val="FFFF00"/>
                </a:highlight>
              </a:rPr>
              <a:t>A</a:t>
            </a:r>
            <a:r>
              <a:rPr lang="en-US" altLang="ja-JP" sz="1600" baseline="30000" dirty="0">
                <a:solidFill>
                  <a:srgbClr val="FF0000"/>
                </a:solidFill>
                <a:highlight>
                  <a:srgbClr val="FFFF00"/>
                </a:highlight>
              </a:rPr>
              <a:t>1/3</a:t>
            </a:r>
            <a:r>
              <a:rPr lang="en-US" altLang="ja-JP" sz="1600" dirty="0"/>
              <a:t> +7.3 MeV  </a:t>
            </a:r>
            <a:endParaRPr lang="en-US" altLang="ja-JP" sz="1600" baseline="30000" dirty="0"/>
          </a:p>
        </p:txBody>
      </p:sp>
      <p:sp>
        <p:nvSpPr>
          <p:cNvPr id="3" name="スライド番号プレースホルダー 2">
            <a:extLst>
              <a:ext uri="{FF2B5EF4-FFF2-40B4-BE49-F238E27FC236}">
                <a16:creationId xmlns:a16="http://schemas.microsoft.com/office/drawing/2014/main" id="{4166C917-86C8-4ECB-BFD8-FD52E7EDC9DC}"/>
              </a:ext>
            </a:extLst>
          </p:cNvPr>
          <p:cNvSpPr>
            <a:spLocks noGrp="1"/>
          </p:cNvSpPr>
          <p:nvPr>
            <p:ph type="sldNum" sz="quarter" idx="12"/>
          </p:nvPr>
        </p:nvSpPr>
        <p:spPr/>
        <p:txBody>
          <a:bodyPr/>
          <a:lstStyle/>
          <a:p>
            <a:fld id="{B060295B-DBF3-4925-A814-558BD383AA08}" type="slidenum">
              <a:rPr kumimoji="1" lang="ja-JP" altLang="en-US" smtClean="0"/>
              <a:t>7</a:t>
            </a:fld>
            <a:endParaRPr kumimoji="1" lang="ja-JP" altLang="en-US"/>
          </a:p>
        </p:txBody>
      </p:sp>
      <p:sp>
        <p:nvSpPr>
          <p:cNvPr id="18" name="テキスト ボックス 17">
            <a:extLst>
              <a:ext uri="{FF2B5EF4-FFF2-40B4-BE49-F238E27FC236}">
                <a16:creationId xmlns:a16="http://schemas.microsoft.com/office/drawing/2014/main" id="{7FDBA601-0AEE-4D76-8E4C-4DD1B93AA4D2}"/>
              </a:ext>
            </a:extLst>
          </p:cNvPr>
          <p:cNvSpPr txBox="1"/>
          <p:nvPr/>
        </p:nvSpPr>
        <p:spPr>
          <a:xfrm>
            <a:off x="5808920" y="4317956"/>
            <a:ext cx="3228981" cy="923330"/>
          </a:xfrm>
          <a:prstGeom prst="rect">
            <a:avLst/>
          </a:prstGeom>
          <a:solidFill>
            <a:schemeClr val="accent1">
              <a:alpha val="20000"/>
            </a:schemeClr>
          </a:solidFill>
          <a:ln>
            <a:noFill/>
          </a:ln>
        </p:spPr>
        <p:txBody>
          <a:bodyPr wrap="square">
            <a:spAutoFit/>
          </a:bodyPr>
          <a:lstStyle/>
          <a:p>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It must affect the prompt neutron emission, therefore, final abundance, of r-process</a:t>
            </a:r>
          </a:p>
        </p:txBody>
      </p:sp>
    </p:spTree>
    <p:extLst>
      <p:ext uri="{BB962C8B-B14F-4D97-AF65-F5344CB8AC3E}">
        <p14:creationId xmlns:p14="http://schemas.microsoft.com/office/powerpoint/2010/main" val="288605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barn(inVertical)">
                                      <p:cBhvr>
                                        <p:cTn id="10" dur="500"/>
                                        <p:tgtEl>
                                          <p:spTgt spid="11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barn(inVertical)">
                                      <p:cBhvr>
                                        <p:cTn id="15" dur="500"/>
                                        <p:tgtEl>
                                          <p:spTgt spid="29"/>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inVertical)">
                                      <p:cBhvr>
                                        <p:cTn id="18" dur="500"/>
                                        <p:tgtEl>
                                          <p:spTgt spid="16"/>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barn(inVertical)">
                                      <p:cBhvr>
                                        <p:cTn id="26" dur="500"/>
                                        <p:tgtEl>
                                          <p:spTgt spid="28"/>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barn(inVertical)">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21" grpId="0" animBg="1"/>
      <p:bldP spid="28" grpId="0" animBg="1"/>
      <p:bldP spid="16"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36C381-8F49-4100-9D43-32686C001CFB}"/>
              </a:ext>
            </a:extLst>
          </p:cNvPr>
          <p:cNvSpPr>
            <a:spLocks noGrp="1"/>
          </p:cNvSpPr>
          <p:nvPr>
            <p:ph type="title"/>
          </p:nvPr>
        </p:nvSpPr>
        <p:spPr>
          <a:xfrm>
            <a:off x="211402" y="21914"/>
            <a:ext cx="8232546" cy="622745"/>
          </a:xfrm>
        </p:spPr>
        <p:txBody>
          <a:bodyPr>
            <a:normAutofit fontScale="90000"/>
          </a:bodyPr>
          <a:lstStyle/>
          <a:p>
            <a:r>
              <a:rPr kumimoji="1" lang="en-US" altLang="ja-JP" b="1" dirty="0">
                <a:solidFill>
                  <a:srgbClr val="0070C0"/>
                </a:solidFill>
              </a:rPr>
              <a:t>Purposes of this </a:t>
            </a:r>
            <a:r>
              <a:rPr lang="en-US" altLang="ja-JP" b="1" dirty="0">
                <a:solidFill>
                  <a:srgbClr val="0070C0"/>
                </a:solidFill>
              </a:rPr>
              <a:t>work</a:t>
            </a:r>
            <a:r>
              <a:rPr kumimoji="1" lang="en-US" altLang="ja-JP" b="1" dirty="0">
                <a:solidFill>
                  <a:srgbClr val="0070C0"/>
                </a:solidFill>
              </a:rPr>
              <a:t> </a:t>
            </a:r>
            <a:endParaRPr kumimoji="1" lang="ja-JP" altLang="en-US" b="1" dirty="0">
              <a:solidFill>
                <a:srgbClr val="0070C0"/>
              </a:solidFill>
            </a:endParaRPr>
          </a:p>
        </p:txBody>
      </p:sp>
      <p:sp>
        <p:nvSpPr>
          <p:cNvPr id="8" name="コンテンツ プレースホルダー 2">
            <a:extLst>
              <a:ext uri="{FF2B5EF4-FFF2-40B4-BE49-F238E27FC236}">
                <a16:creationId xmlns:a16="http://schemas.microsoft.com/office/drawing/2014/main" id="{DCAD3296-7AED-473F-8001-5A08C30DDD6B}"/>
              </a:ext>
            </a:extLst>
          </p:cNvPr>
          <p:cNvSpPr txBox="1">
            <a:spLocks/>
          </p:cNvSpPr>
          <p:nvPr/>
        </p:nvSpPr>
        <p:spPr>
          <a:xfrm>
            <a:off x="211402" y="566965"/>
            <a:ext cx="8811948" cy="3990288"/>
          </a:xfrm>
          <a:prstGeom prst="rect">
            <a:avLst/>
          </a:prstGeom>
        </p:spPr>
        <p:txBody>
          <a:bodyPr vert="horz" lIns="91440" tIns="45720" rIns="91440" bIns="45720" rtlCol="0">
            <a:no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latin typeface="ＭＳ Ｐゴシック" panose="020B0600070205080204" pitchFamily="50" charset="-128"/>
                <a:ea typeface="ＭＳ Ｐゴシック" panose="020B0600070205080204" pitchFamily="50" charset="-128"/>
              </a:rPr>
              <a:t>Dependences of the average total kinetic energy of fission fragments on excitation energy and neutron excess (or equivalently mass number) of U and Pu isotopes were studied based on 4-dimensional Langevin dynamical model and decomposition of fission modes</a:t>
            </a:r>
          </a:p>
          <a:p>
            <a:pPr marL="457200" indent="-457200">
              <a:buFont typeface="+mj-lt"/>
              <a:buAutoNum type="arabicPeriod"/>
            </a:pPr>
            <a:r>
              <a:rPr lang="en-US" altLang="ja-JP" sz="2400" dirty="0">
                <a:latin typeface="ＭＳ Ｐゴシック" panose="020B0600070205080204" pitchFamily="50" charset="-128"/>
                <a:ea typeface="ＭＳ Ｐゴシック" panose="020B0600070205080204" pitchFamily="50" charset="-128"/>
              </a:rPr>
              <a:t>The reason why &lt;TKE&gt; decrease as a function of incident neutron energy (or excitation energy) is to be elucidated   </a:t>
            </a:r>
          </a:p>
          <a:p>
            <a:pPr lvl="1"/>
            <a:r>
              <a:rPr lang="en-US" altLang="ja-JP" sz="2000" dirty="0">
                <a:latin typeface="ＭＳ Ｐゴシック" panose="020B0600070205080204" pitchFamily="50" charset="-128"/>
                <a:ea typeface="ＭＳ Ｐゴシック" panose="020B0600070205080204" pitchFamily="50" charset="-128"/>
              </a:rPr>
              <a:t>Kazuya Shimada </a:t>
            </a:r>
            <a:r>
              <a:rPr lang="en-US" altLang="ja-JP" sz="2000" i="1" dirty="0">
                <a:latin typeface="ＭＳ Ｐゴシック" panose="020B0600070205080204" pitchFamily="50" charset="-128"/>
                <a:ea typeface="ＭＳ Ｐゴシック" panose="020B0600070205080204" pitchFamily="50" charset="-128"/>
              </a:rPr>
              <a:t>et al</a:t>
            </a:r>
            <a:r>
              <a:rPr lang="en-US" altLang="ja-JP" sz="2000" dirty="0">
                <a:latin typeface="ＭＳ Ｐゴシック" panose="020B0600070205080204" pitchFamily="50" charset="-128"/>
                <a:ea typeface="ＭＳ Ｐゴシック" panose="020B0600070205080204" pitchFamily="50" charset="-128"/>
              </a:rPr>
              <a:t>,, Phys. Rev. C, 104, 054609, (2021)</a:t>
            </a:r>
            <a:r>
              <a:rPr lang="en-US" altLang="ja-JP" sz="2000" dirty="0">
                <a:solidFill>
                  <a:prstClr val="black"/>
                </a:solidFill>
                <a:latin typeface="ＭＳ Ｐゴシック" panose="020B0600070205080204" pitchFamily="50" charset="-128"/>
                <a:ea typeface="ＭＳ Ｐゴシック" panose="020B0600070205080204" pitchFamily="50" charset="-128"/>
              </a:rPr>
              <a:t> </a:t>
            </a:r>
            <a:endParaRPr lang="en-US" altLang="ja-JP" sz="2000" dirty="0">
              <a:latin typeface="ＭＳ Ｐゴシック" panose="020B0600070205080204" pitchFamily="50" charset="-128"/>
              <a:ea typeface="ＭＳ Ｐゴシック" panose="020B0600070205080204" pitchFamily="50" charset="-128"/>
            </a:endParaRPr>
          </a:p>
          <a:p>
            <a:pPr marL="457200" indent="-457200">
              <a:buFont typeface="+mj-lt"/>
              <a:buAutoNum type="arabicPeriod"/>
            </a:pPr>
            <a:r>
              <a:rPr lang="en-US" altLang="ja-JP" sz="2400" dirty="0">
                <a:latin typeface="ＭＳ Ｐゴシック" panose="020B0600070205080204" pitchFamily="50" charset="-128"/>
                <a:ea typeface="ＭＳ Ｐゴシック" panose="020B0600070205080204" pitchFamily="50" charset="-128"/>
              </a:rPr>
              <a:t>The reason why &lt;TKE&gt; as a function of the mass number (or equivalently neutron excess) of U and Pu isotopes behaves in a way completely different from that of Viola (or </a:t>
            </a:r>
            <a:r>
              <a:rPr lang="en-US" altLang="ja-JP" sz="2400" dirty="0" err="1">
                <a:latin typeface="ＭＳ Ｐゴシック" panose="020B0600070205080204" pitchFamily="50" charset="-128"/>
                <a:ea typeface="ＭＳ Ｐゴシック" panose="020B0600070205080204" pitchFamily="50" charset="-128"/>
              </a:rPr>
              <a:t>Unik</a:t>
            </a:r>
            <a:r>
              <a:rPr lang="en-US" altLang="ja-JP" sz="2400" dirty="0">
                <a:latin typeface="ＭＳ Ｐゴシック" panose="020B0600070205080204" pitchFamily="50" charset="-128"/>
                <a:ea typeface="ＭＳ Ｐゴシック" panose="020B0600070205080204" pitchFamily="50" charset="-128"/>
              </a:rPr>
              <a:t>) systematics is to be elucidated</a:t>
            </a:r>
          </a:p>
          <a:p>
            <a:pPr marL="457200" indent="-457200">
              <a:buFont typeface="+mj-lt"/>
              <a:buAutoNum type="arabicPeriod"/>
            </a:pPr>
            <a:r>
              <a:rPr lang="en-US" altLang="ja-JP" sz="2400" dirty="0">
                <a:latin typeface="ＭＳ Ｐゴシック" panose="020B0600070205080204" pitchFamily="50" charset="-128"/>
                <a:ea typeface="ＭＳ Ｐゴシック" panose="020B0600070205080204" pitchFamily="50" charset="-128"/>
              </a:rPr>
              <a:t>Mass distribution of fission fragments for U and Pu isotopes from the proton-drip to neutron-drip lines were obtained, and origin of the </a:t>
            </a:r>
            <a:r>
              <a:rPr lang="en-US" altLang="ja-JP" sz="2400" dirty="0" err="1">
                <a:latin typeface="ＭＳ Ｐゴシック" panose="020B0600070205080204" pitchFamily="50" charset="-128"/>
                <a:ea typeface="ＭＳ Ｐゴシック" panose="020B0600070205080204" pitchFamily="50" charset="-128"/>
              </a:rPr>
              <a:t>superasymmetric</a:t>
            </a:r>
            <a:r>
              <a:rPr lang="en-US" altLang="ja-JP" sz="2400" dirty="0">
                <a:latin typeface="ＭＳ Ｐゴシック" panose="020B0600070205080204" pitchFamily="50" charset="-128"/>
                <a:ea typeface="ＭＳ Ｐゴシック" panose="020B0600070205080204" pitchFamily="50" charset="-128"/>
              </a:rPr>
              <a:t> fission mode appearing for the very neutron-rich side is to be elucidated (not present today)</a:t>
            </a:r>
          </a:p>
          <a:p>
            <a:pPr marL="457200" indent="-457200">
              <a:buFont typeface="+mj-lt"/>
              <a:buAutoNum type="arabicPeriod"/>
            </a:pPr>
            <a:r>
              <a:rPr lang="en-US" altLang="ja-JP" sz="2400" dirty="0">
                <a:latin typeface="ＭＳ Ｐゴシック" panose="020B0600070205080204" pitchFamily="50" charset="-128"/>
                <a:ea typeface="ＭＳ Ｐゴシック" panose="020B0600070205080204" pitchFamily="50" charset="-128"/>
              </a:rPr>
              <a:t>2 related future subjects on &lt;TKE&gt; will be pointed out</a:t>
            </a:r>
          </a:p>
        </p:txBody>
      </p:sp>
      <p:sp>
        <p:nvSpPr>
          <p:cNvPr id="3" name="スライド番号プレースホルダー 2">
            <a:extLst>
              <a:ext uri="{FF2B5EF4-FFF2-40B4-BE49-F238E27FC236}">
                <a16:creationId xmlns:a16="http://schemas.microsoft.com/office/drawing/2014/main" id="{35E2BCB7-CBFF-45C7-B845-CEDC21772B67}"/>
              </a:ext>
            </a:extLst>
          </p:cNvPr>
          <p:cNvSpPr>
            <a:spLocks noGrp="1"/>
          </p:cNvSpPr>
          <p:nvPr>
            <p:ph type="sldNum" sz="quarter" idx="12"/>
          </p:nvPr>
        </p:nvSpPr>
        <p:spPr/>
        <p:txBody>
          <a:bodyPr/>
          <a:lstStyle/>
          <a:p>
            <a:fld id="{B060295B-DBF3-4925-A814-558BD383AA08}" type="slidenum">
              <a:rPr kumimoji="1" lang="ja-JP" altLang="en-US" smtClean="0"/>
              <a:t>8</a:t>
            </a:fld>
            <a:endParaRPr kumimoji="1" lang="ja-JP" altLang="en-US"/>
          </a:p>
        </p:txBody>
      </p:sp>
    </p:spTree>
    <p:extLst>
      <p:ext uri="{BB962C8B-B14F-4D97-AF65-F5344CB8AC3E}">
        <p14:creationId xmlns:p14="http://schemas.microsoft.com/office/powerpoint/2010/main" val="1403406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1BF10FA7-FB82-493B-B37B-C640BC3FFED4}"/>
              </a:ext>
            </a:extLst>
          </p:cNvPr>
          <p:cNvPicPr>
            <a:picLocks noChangeAspect="1"/>
          </p:cNvPicPr>
          <p:nvPr/>
        </p:nvPicPr>
        <p:blipFill rotWithShape="1">
          <a:blip r:embed="rId3"/>
          <a:srcRect l="26149" t="45514" r="25943" b="30650"/>
          <a:stretch/>
        </p:blipFill>
        <p:spPr>
          <a:xfrm>
            <a:off x="222461" y="3585103"/>
            <a:ext cx="4843844" cy="2452764"/>
          </a:xfrm>
          <a:prstGeom prst="rect">
            <a:avLst/>
          </a:prstGeom>
        </p:spPr>
      </p:pic>
      <p:sp>
        <p:nvSpPr>
          <p:cNvPr id="2" name="タイトル 1">
            <a:extLst>
              <a:ext uri="{FF2B5EF4-FFF2-40B4-BE49-F238E27FC236}">
                <a16:creationId xmlns:a16="http://schemas.microsoft.com/office/drawing/2014/main" id="{0464A9BE-13C1-4166-8D58-9666485D815C}"/>
              </a:ext>
            </a:extLst>
          </p:cNvPr>
          <p:cNvSpPr>
            <a:spLocks noGrp="1"/>
          </p:cNvSpPr>
          <p:nvPr>
            <p:ph type="title"/>
          </p:nvPr>
        </p:nvSpPr>
        <p:spPr>
          <a:xfrm>
            <a:off x="215530" y="254072"/>
            <a:ext cx="8299820" cy="622745"/>
          </a:xfrm>
        </p:spPr>
        <p:txBody>
          <a:bodyPr/>
          <a:lstStyle/>
          <a:p>
            <a:r>
              <a:rPr lang="en-US" altLang="ja-JP" sz="3600" dirty="0">
                <a:solidFill>
                  <a:srgbClr val="0070C0"/>
                </a:solidFill>
                <a:latin typeface="ＭＳ Ｐゴシック" panose="020B0600070205080204" pitchFamily="50" charset="-128"/>
                <a:ea typeface="ＭＳ Ｐゴシック" panose="020B0600070205080204" pitchFamily="50" charset="-128"/>
              </a:rPr>
              <a:t>Computational Method: nuclear shape</a:t>
            </a:r>
            <a:endParaRPr kumimoji="1" lang="ja-JP" altLang="en-US" dirty="0">
              <a:solidFill>
                <a:srgbClr val="0070C0"/>
              </a:solidFill>
            </a:endParaRPr>
          </a:p>
        </p:txBody>
      </p:sp>
      <p:sp>
        <p:nvSpPr>
          <p:cNvPr id="12" name="コンテンツ プレースホルダー 2">
            <a:extLst>
              <a:ext uri="{FF2B5EF4-FFF2-40B4-BE49-F238E27FC236}">
                <a16:creationId xmlns:a16="http://schemas.microsoft.com/office/drawing/2014/main" id="{9FEC00AF-A9B0-4E04-AE81-17771BB12490}"/>
              </a:ext>
            </a:extLst>
          </p:cNvPr>
          <p:cNvSpPr txBox="1">
            <a:spLocks/>
          </p:cNvSpPr>
          <p:nvPr/>
        </p:nvSpPr>
        <p:spPr>
          <a:xfrm>
            <a:off x="4631713" y="2974215"/>
            <a:ext cx="551336" cy="324000"/>
          </a:xfrm>
          <a:prstGeom prst="rect">
            <a:avLst/>
          </a:prstGeom>
          <a:noFill/>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ja-JP" sz="1200" dirty="0">
                <a:latin typeface="ＭＳ Ｐゴシック" panose="020B0600070205080204" pitchFamily="50" charset="-128"/>
                <a:ea typeface="ＭＳ Ｐゴシック" panose="020B0600070205080204" pitchFamily="50" charset="-128"/>
              </a:rPr>
              <a:t>[6]</a:t>
            </a:r>
          </a:p>
        </p:txBody>
      </p:sp>
      <p:grpSp>
        <p:nvGrpSpPr>
          <p:cNvPr id="5" name="グループ化 4">
            <a:extLst>
              <a:ext uri="{FF2B5EF4-FFF2-40B4-BE49-F238E27FC236}">
                <a16:creationId xmlns:a16="http://schemas.microsoft.com/office/drawing/2014/main" id="{0E99529A-A36E-4FF5-8780-30C66BA8B451}"/>
              </a:ext>
            </a:extLst>
          </p:cNvPr>
          <p:cNvGrpSpPr/>
          <p:nvPr/>
        </p:nvGrpSpPr>
        <p:grpSpPr>
          <a:xfrm>
            <a:off x="659842" y="2149297"/>
            <a:ext cx="3673021" cy="622996"/>
            <a:chOff x="4942005" y="3123345"/>
            <a:chExt cx="3673021" cy="622996"/>
          </a:xfrm>
        </p:grpSpPr>
        <p:sp>
          <p:nvSpPr>
            <p:cNvPr id="33" name="正方形/長方形 32">
              <a:extLst>
                <a:ext uri="{FF2B5EF4-FFF2-40B4-BE49-F238E27FC236}">
                  <a16:creationId xmlns:a16="http://schemas.microsoft.com/office/drawing/2014/main" id="{5C90E987-7FF1-4DB4-A36E-000D1E847C51}"/>
                </a:ext>
              </a:extLst>
            </p:cNvPr>
            <p:cNvSpPr/>
            <p:nvPr/>
          </p:nvSpPr>
          <p:spPr>
            <a:xfrm>
              <a:off x="7909414" y="3134341"/>
              <a:ext cx="252000" cy="61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39FBB592-9AAF-4DFE-AB42-2E3F88B074F5}"/>
                </a:ext>
              </a:extLst>
            </p:cNvPr>
            <p:cNvSpPr/>
            <p:nvPr/>
          </p:nvSpPr>
          <p:spPr>
            <a:xfrm>
              <a:off x="6531530" y="3123345"/>
              <a:ext cx="468000" cy="61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A74D8E3A-BEF6-4626-85CD-BD776BA6F79B}"/>
                </a:ext>
              </a:extLst>
            </p:cNvPr>
            <p:cNvSpPr/>
            <p:nvPr/>
          </p:nvSpPr>
          <p:spPr>
            <a:xfrm>
              <a:off x="7102474" y="3123345"/>
              <a:ext cx="720000" cy="612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6CD8B5F6-CEDF-4F22-BB86-F8538BE304B2}"/>
                    </a:ext>
                  </a:extLst>
                </p:cNvPr>
                <p:cNvSpPr txBox="1"/>
                <p:nvPr/>
              </p:nvSpPr>
              <p:spPr>
                <a:xfrm>
                  <a:off x="4942005" y="3161991"/>
                  <a:ext cx="3673021"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ea typeface="メイリオ" panose="020B0604030504040204" pitchFamily="50" charset="-128"/>
                                <a:cs typeface="Times New Roman" panose="02020603050405020304" pitchFamily="18" charset="0"/>
                              </a:rPr>
                            </m:ctrlPr>
                          </m:sSubPr>
                          <m:e>
                            <m:d>
                              <m:dPr>
                                <m:begChr m:val="{"/>
                                <m:endChr m:val="}"/>
                                <m:ctrlPr>
                                  <a:rPr kumimoji="1" lang="en-US" altLang="ja-JP" sz="2400" i="1" smtClean="0">
                                    <a:latin typeface="Cambria Math" panose="02040503050406030204" pitchFamily="18" charset="0"/>
                                    <a:ea typeface="メイリオ" panose="020B0604030504040204" pitchFamily="50" charset="-128"/>
                                    <a:cs typeface="Times New Roman" panose="02020603050405020304" pitchFamily="18" charset="0"/>
                                  </a:rPr>
                                </m:ctrlPr>
                              </m:dPr>
                              <m:e>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𝑞</m:t>
                                </m:r>
                              </m:e>
                            </m:d>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4</m:t>
                            </m:r>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𝐷</m:t>
                            </m:r>
                          </m:sub>
                        </m:s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m:t>
                        </m:r>
                        <m:d>
                          <m:dPr>
                            <m:begChr m:val="{"/>
                            <m:endChr m:val="}"/>
                            <m:ctrlP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ctrlPr>
                          </m:dPr>
                          <m:e>
                            <m:sSub>
                              <m:sSubPr>
                                <m:ctrlP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𝑍𝑍</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0</m:t>
                                </m:r>
                              </m:sub>
                            </m:s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 </m:t>
                            </m:r>
                            <m:sSub>
                              <m:sSubPr>
                                <m:ctrlP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400" b="0" i="1" smtClean="0">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1</m:t>
                                </m:r>
                              </m:sub>
                            </m:s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sz="2400" i="1">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400" i="1">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2</m:t>
                                </m:r>
                              </m:sub>
                            </m:s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 </m:t>
                            </m:r>
                            <m:r>
                              <a:rPr kumimoji="1" lang="ja-JP" altLang="en-US" sz="2400" b="0" i="1" smtClean="0">
                                <a:latin typeface="Cambria Math" panose="02040503050406030204" pitchFamily="18" charset="0"/>
                                <a:ea typeface="メイリオ" panose="020B0604030504040204" pitchFamily="50" charset="-128"/>
                                <a:cs typeface="Times New Roman" panose="02020603050405020304" pitchFamily="18" charset="0"/>
                              </a:rPr>
                              <m:t>𝛼</m:t>
                            </m:r>
                          </m:e>
                        </m:d>
                      </m:oMath>
                    </m:oMathPara>
                  </a14:m>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6" name="テキスト ボックス 15">
                  <a:extLst>
                    <a:ext uri="{FF2B5EF4-FFF2-40B4-BE49-F238E27FC236}">
                      <a16:creationId xmlns:a16="http://schemas.microsoft.com/office/drawing/2014/main" id="{6CD8B5F6-CEDF-4F22-BB86-F8538BE304B2}"/>
                    </a:ext>
                  </a:extLst>
                </p:cNvPr>
                <p:cNvSpPr txBox="1">
                  <a:spLocks noRot="1" noChangeAspect="1" noMove="1" noResize="1" noEditPoints="1" noAdjustHandles="1" noChangeArrowheads="1" noChangeShapeType="1" noTextEdit="1"/>
                </p:cNvSpPr>
                <p:nvPr/>
              </p:nvSpPr>
              <p:spPr>
                <a:xfrm>
                  <a:off x="4942005" y="3161991"/>
                  <a:ext cx="3673021" cy="461665"/>
                </a:xfrm>
                <a:prstGeom prst="rect">
                  <a:avLst/>
                </a:prstGeom>
                <a:blipFill>
                  <a:blip r:embed="rId4"/>
                  <a:stretch>
                    <a:fillRect b="-12000"/>
                  </a:stretch>
                </a:blipFill>
              </p:spPr>
              <p:txBody>
                <a:bodyPr/>
                <a:lstStyle/>
                <a:p>
                  <a:r>
                    <a:rPr lang="ja-JP" altLang="en-US">
                      <a:noFill/>
                    </a:rPr>
                    <a:t> </a:t>
                  </a:r>
                </a:p>
              </p:txBody>
            </p:sp>
          </mc:Fallback>
        </mc:AlternateContent>
      </p:grpSp>
      <p:sp>
        <p:nvSpPr>
          <p:cNvPr id="3" name="正方形/長方形 2"/>
          <p:cNvSpPr/>
          <p:nvPr/>
        </p:nvSpPr>
        <p:spPr>
          <a:xfrm>
            <a:off x="82642" y="6505940"/>
            <a:ext cx="8107799" cy="276999"/>
          </a:xfrm>
          <a:prstGeom prst="rect">
            <a:avLst/>
          </a:prstGeom>
        </p:spPr>
        <p:txBody>
          <a:bodyPr wrap="square">
            <a:spAutoFit/>
          </a:bodyPr>
          <a:lstStyle/>
          <a:p>
            <a:r>
              <a:rPr lang="en-US" altLang="ja-JP" sz="1200" dirty="0">
                <a:latin typeface="Times-Roman"/>
              </a:rPr>
              <a:t>[1] CHIKAKO ISHIZUKA </a:t>
            </a:r>
            <a:r>
              <a:rPr lang="en-US" altLang="ja-JP" sz="1200" i="1" dirty="0">
                <a:latin typeface="Times-Italic"/>
              </a:rPr>
              <a:t>et al. </a:t>
            </a:r>
            <a:r>
              <a:rPr lang="en-US" altLang="ja-JP" sz="1200" dirty="0">
                <a:latin typeface="Times-Roman"/>
              </a:rPr>
              <a:t>PHYSICAL REVIEW, C</a:t>
            </a:r>
            <a:r>
              <a:rPr lang="en-US" altLang="ja-JP" sz="1200" b="1" dirty="0">
                <a:latin typeface="Times-Bold"/>
              </a:rPr>
              <a:t>96</a:t>
            </a:r>
            <a:r>
              <a:rPr lang="en-US" altLang="ja-JP" sz="1200" dirty="0">
                <a:latin typeface="Times-Roman"/>
              </a:rPr>
              <a:t>, 064616 (2017)  </a:t>
            </a:r>
            <a:r>
              <a:rPr lang="en-US" altLang="ja-JP" sz="1200" dirty="0">
                <a:latin typeface="Times-Roman"/>
                <a:ea typeface="ＭＳ Ｐゴシック" panose="020B0600070205080204" pitchFamily="50" charset="-128"/>
              </a:rPr>
              <a:t>[2] </a:t>
            </a:r>
            <a:r>
              <a:rPr lang="de-DE" altLang="ja-JP" sz="1200" dirty="0">
                <a:latin typeface="Times-Roman"/>
                <a:ea typeface="ＭＳ Ｐゴシック" panose="020B0600070205080204" pitchFamily="50" charset="-128"/>
              </a:rPr>
              <a:t>Maruhn and Greiner, Z. Phys. 251(1972) 431,</a:t>
            </a:r>
            <a:endParaRPr lang="ja-JP" altLang="en-US" sz="2000" dirty="0"/>
          </a:p>
        </p:txBody>
      </p:sp>
      <p:sp>
        <p:nvSpPr>
          <p:cNvPr id="6" name="円弧 5">
            <a:extLst>
              <a:ext uri="{FF2B5EF4-FFF2-40B4-BE49-F238E27FC236}">
                <a16:creationId xmlns:a16="http://schemas.microsoft.com/office/drawing/2014/main" id="{DCDAFB28-F2B0-4B92-843D-E356ABA317D8}"/>
              </a:ext>
            </a:extLst>
          </p:cNvPr>
          <p:cNvSpPr/>
          <p:nvPr/>
        </p:nvSpPr>
        <p:spPr>
          <a:xfrm>
            <a:off x="2717368" y="4036941"/>
            <a:ext cx="1615496" cy="1568380"/>
          </a:xfrm>
          <a:prstGeom prst="arc">
            <a:avLst>
              <a:gd name="adj1" fmla="val 17455870"/>
              <a:gd name="adj2" fmla="val 416388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円弧 9">
            <a:extLst>
              <a:ext uri="{FF2B5EF4-FFF2-40B4-BE49-F238E27FC236}">
                <a16:creationId xmlns:a16="http://schemas.microsoft.com/office/drawing/2014/main" id="{1613A417-9212-49A3-831A-504B4AA5A697}"/>
              </a:ext>
            </a:extLst>
          </p:cNvPr>
          <p:cNvSpPr/>
          <p:nvPr/>
        </p:nvSpPr>
        <p:spPr>
          <a:xfrm>
            <a:off x="759189" y="3993235"/>
            <a:ext cx="1556841" cy="1666907"/>
          </a:xfrm>
          <a:prstGeom prst="arc">
            <a:avLst>
              <a:gd name="adj1" fmla="val 6275052"/>
              <a:gd name="adj2" fmla="val 15518902"/>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1" name="正方形/長方形 10">
                <a:extLst>
                  <a:ext uri="{FF2B5EF4-FFF2-40B4-BE49-F238E27FC236}">
                    <a16:creationId xmlns:a16="http://schemas.microsoft.com/office/drawing/2014/main" id="{11C1E8BF-D3EB-42FF-8A49-C646009B94C7}"/>
                  </a:ext>
                </a:extLst>
              </p:cNvPr>
              <p:cNvSpPr/>
              <p:nvPr/>
            </p:nvSpPr>
            <p:spPr>
              <a:xfrm>
                <a:off x="4688085" y="3340111"/>
                <a:ext cx="727556" cy="431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t>𝑧</m:t>
                    </m:r>
                    <m: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t> </m:t>
                    </m:r>
                  </m:oMath>
                </a14:m>
                <a:r>
                  <a:rPr kumimoji="1" lang="ja-JP" altLang="en-US" dirty="0">
                    <a:solidFill>
                      <a:schemeClr val="tx1"/>
                    </a:solidFill>
                    <a:latin typeface="Tiimes New Roman"/>
                  </a:rPr>
                  <a:t>　</a:t>
                </a:r>
              </a:p>
            </p:txBody>
          </p:sp>
        </mc:Choice>
        <mc:Fallback xmlns="">
          <p:sp>
            <p:nvSpPr>
              <p:cNvPr id="11" name="正方形/長方形 10">
                <a:extLst>
                  <a:ext uri="{FF2B5EF4-FFF2-40B4-BE49-F238E27FC236}">
                    <a16:creationId xmlns:a16="http://schemas.microsoft.com/office/drawing/2014/main" id="{11C1E8BF-D3EB-42FF-8A49-C646009B94C7}"/>
                  </a:ext>
                </a:extLst>
              </p:cNvPr>
              <p:cNvSpPr>
                <a:spLocks noRot="1" noChangeAspect="1" noMove="1" noResize="1" noEditPoints="1" noAdjustHandles="1" noChangeArrowheads="1" noChangeShapeType="1" noTextEdit="1"/>
              </p:cNvSpPr>
              <p:nvPr/>
            </p:nvSpPr>
            <p:spPr>
              <a:xfrm>
                <a:off x="4688085" y="3340111"/>
                <a:ext cx="727556" cy="431693"/>
              </a:xfrm>
              <a:prstGeom prst="rect">
                <a:avLst/>
              </a:prstGeom>
              <a:blipFill>
                <a:blip r:embed="rId5"/>
                <a:stretch>
                  <a:fillRect/>
                </a:stretch>
              </a:blipFill>
              <a:ln>
                <a:solidFill>
                  <a:schemeClr val="bg1"/>
                </a:solidFill>
              </a:ln>
            </p:spPr>
            <p:txBody>
              <a:bodyPr/>
              <a:lstStyle/>
              <a:p>
                <a:r>
                  <a:rPr lang="ja-JP" altLang="en-US">
                    <a:noFill/>
                  </a:rPr>
                  <a:t> </a:t>
                </a:r>
              </a:p>
            </p:txBody>
          </p:sp>
        </mc:Fallback>
      </mc:AlternateContent>
      <p:cxnSp>
        <p:nvCxnSpPr>
          <p:cNvPr id="25" name="直線コネクタ 24">
            <a:extLst>
              <a:ext uri="{FF2B5EF4-FFF2-40B4-BE49-F238E27FC236}">
                <a16:creationId xmlns:a16="http://schemas.microsoft.com/office/drawing/2014/main" id="{4370CC57-1EF9-4F48-BF5D-F939262C22EA}"/>
              </a:ext>
            </a:extLst>
          </p:cNvPr>
          <p:cNvCxnSpPr/>
          <p:nvPr/>
        </p:nvCxnSpPr>
        <p:spPr>
          <a:xfrm>
            <a:off x="1595758" y="3589866"/>
            <a:ext cx="2088000" cy="0"/>
          </a:xfrm>
          <a:prstGeom prst="line">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FAA99B5D-8DE4-48DA-8D72-F89CD3D0997B}"/>
              </a:ext>
            </a:extLst>
          </p:cNvPr>
          <p:cNvSpPr/>
          <p:nvPr/>
        </p:nvSpPr>
        <p:spPr>
          <a:xfrm>
            <a:off x="5152305" y="1028424"/>
            <a:ext cx="3852000" cy="172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516DE785-BD95-4A2E-9616-33CD39C5A6BF}"/>
              </a:ext>
            </a:extLst>
          </p:cNvPr>
          <p:cNvSpPr txBox="1"/>
          <p:nvPr/>
        </p:nvSpPr>
        <p:spPr>
          <a:xfrm>
            <a:off x="6399453" y="1208952"/>
            <a:ext cx="1404000" cy="432000"/>
          </a:xfrm>
          <a:prstGeom prst="rect">
            <a:avLst/>
          </a:prstGeom>
          <a:noFill/>
        </p:spPr>
        <p:txBody>
          <a:bodyPr wrap="square">
            <a:spAutoFit/>
          </a:bodyPr>
          <a:lstStyle/>
          <a:p>
            <a:pPr>
              <a:lnSpc>
                <a:spcPct val="100000"/>
              </a:lnSpc>
            </a:pPr>
            <a:r>
              <a:rPr lang="en-US" altLang="ja-JP" sz="2000" dirty="0">
                <a:latin typeface="ＭＳ Ｐゴシック" panose="020B0600070205080204" pitchFamily="50" charset="-128"/>
                <a:ea typeface="ＭＳ Ｐゴシック" panose="020B0600070205080204" pitchFamily="50" charset="-128"/>
              </a:rPr>
              <a:t>: Elongation  </a:t>
            </a:r>
          </a:p>
        </p:txBody>
      </p:sp>
      <p:sp>
        <p:nvSpPr>
          <p:cNvPr id="35" name="正方形/長方形 34">
            <a:extLst>
              <a:ext uri="{FF2B5EF4-FFF2-40B4-BE49-F238E27FC236}">
                <a16:creationId xmlns:a16="http://schemas.microsoft.com/office/drawing/2014/main" id="{1F4FC4F3-4D34-425A-B434-5509B1B1E868}"/>
              </a:ext>
            </a:extLst>
          </p:cNvPr>
          <p:cNvSpPr/>
          <p:nvPr/>
        </p:nvSpPr>
        <p:spPr>
          <a:xfrm>
            <a:off x="5152305" y="2886350"/>
            <a:ext cx="3852000" cy="172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525C538-1E24-426C-8028-195DE4737735}"/>
                  </a:ext>
                </a:extLst>
              </p:cNvPr>
              <p:cNvSpPr txBox="1"/>
              <p:nvPr/>
            </p:nvSpPr>
            <p:spPr>
              <a:xfrm>
                <a:off x="5281459" y="2952901"/>
                <a:ext cx="3780511" cy="707886"/>
              </a:xfrm>
              <a:prstGeom prst="rect">
                <a:avLst/>
              </a:prstGeom>
              <a:noFill/>
            </p:spPr>
            <p:txBody>
              <a:bodyPr wrap="square">
                <a:spAutoFit/>
              </a:bodyPr>
              <a:lstStyle/>
              <a:p>
                <a:pPr>
                  <a:lnSpc>
                    <a:spcPct val="100000"/>
                  </a:lnSpc>
                </a:pPr>
                <a14:m>
                  <m:oMath xmlns:m="http://schemas.openxmlformats.org/officeDocument/2006/math">
                    <m:sSub>
                      <m:sSub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000" b="0" i="1" smtClean="0">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1</m:t>
                        </m:r>
                      </m:sub>
                    </m:s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sz="200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000" i="1">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2</m:t>
                        </m:r>
                      </m:sub>
                    </m:sSub>
                  </m:oMath>
                </a14:m>
                <a:r>
                  <a:rPr lang="en-US" altLang="ja-JP" sz="2000" dirty="0">
                    <a:latin typeface="ＭＳ Ｐゴシック" panose="020B0600070205080204" pitchFamily="50" charset="-128"/>
                    <a:ea typeface="ＭＳ Ｐゴシック" panose="020B0600070205080204" pitchFamily="50" charset="-128"/>
                  </a:rPr>
                  <a:t> : Deformation of the outer tip of fragment </a:t>
                </a:r>
              </a:p>
            </p:txBody>
          </p:sp>
        </mc:Choice>
        <mc:Fallback xmlns="">
          <p:sp>
            <p:nvSpPr>
              <p:cNvPr id="17" name="テキスト ボックス 16">
                <a:extLst>
                  <a:ext uri="{FF2B5EF4-FFF2-40B4-BE49-F238E27FC236}">
                    <a16:creationId xmlns:a16="http://schemas.microsoft.com/office/drawing/2014/main" id="{0525C538-1E24-426C-8028-195DE4737735}"/>
                  </a:ext>
                </a:extLst>
              </p:cNvPr>
              <p:cNvSpPr txBox="1">
                <a:spLocks noRot="1" noChangeAspect="1" noMove="1" noResize="1" noEditPoints="1" noAdjustHandles="1" noChangeArrowheads="1" noChangeShapeType="1" noTextEdit="1"/>
              </p:cNvSpPr>
              <p:nvPr/>
            </p:nvSpPr>
            <p:spPr>
              <a:xfrm>
                <a:off x="5281459" y="2952901"/>
                <a:ext cx="3780511" cy="707886"/>
              </a:xfrm>
              <a:prstGeom prst="rect">
                <a:avLst/>
              </a:prstGeom>
              <a:blipFill>
                <a:blip r:embed="rId6"/>
                <a:stretch>
                  <a:fillRect l="-1610" t="-5983" b="-13675"/>
                </a:stretch>
              </a:blipFill>
            </p:spPr>
            <p:txBody>
              <a:bodyPr/>
              <a:lstStyle/>
              <a:p>
                <a:r>
                  <a:rPr lang="ja-JP" altLang="en-US">
                    <a:noFill/>
                  </a:rPr>
                  <a:t> </a:t>
                </a:r>
              </a:p>
            </p:txBody>
          </p:sp>
        </mc:Fallback>
      </mc:AlternateContent>
      <p:sp>
        <p:nvSpPr>
          <p:cNvPr id="36" name="正方形/長方形 35">
            <a:extLst>
              <a:ext uri="{FF2B5EF4-FFF2-40B4-BE49-F238E27FC236}">
                <a16:creationId xmlns:a16="http://schemas.microsoft.com/office/drawing/2014/main" id="{A723381B-0832-4146-BB85-7B4E42E3E1A5}"/>
              </a:ext>
            </a:extLst>
          </p:cNvPr>
          <p:cNvSpPr/>
          <p:nvPr/>
        </p:nvSpPr>
        <p:spPr>
          <a:xfrm>
            <a:off x="5152305" y="4744277"/>
            <a:ext cx="3852000" cy="1728000"/>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353E3C5-510E-4CC1-8A7A-9B962A1F40A2}"/>
              </a:ext>
            </a:extLst>
          </p:cNvPr>
          <p:cNvSpPr txBox="1"/>
          <p:nvPr/>
        </p:nvSpPr>
        <p:spPr>
          <a:xfrm>
            <a:off x="6838093" y="5019736"/>
            <a:ext cx="2124000" cy="432000"/>
          </a:xfrm>
          <a:prstGeom prst="rect">
            <a:avLst/>
          </a:prstGeom>
          <a:noFill/>
        </p:spPr>
        <p:txBody>
          <a:bodyPr wrap="square">
            <a:spAutoFit/>
          </a:bodyPr>
          <a:lstStyle/>
          <a:p>
            <a:pPr>
              <a:lnSpc>
                <a:spcPct val="100000"/>
              </a:lnSpc>
            </a:pPr>
            <a:r>
              <a:rPr lang="en-US" altLang="ja-JP" sz="2000" dirty="0">
                <a:latin typeface="ＭＳ Ｐゴシック" panose="020B0600070205080204" pitchFamily="50" charset="-128"/>
                <a:ea typeface="ＭＳ Ｐゴシック" panose="020B0600070205080204" pitchFamily="50" charset="-128"/>
              </a:rPr>
              <a:t>: Mass asymmetry</a:t>
            </a:r>
          </a:p>
        </p:txBody>
      </p:sp>
      <p:sp>
        <p:nvSpPr>
          <p:cNvPr id="37" name="正方形/長方形 36">
            <a:extLst>
              <a:ext uri="{FF2B5EF4-FFF2-40B4-BE49-F238E27FC236}">
                <a16:creationId xmlns:a16="http://schemas.microsoft.com/office/drawing/2014/main" id="{BDB5436F-AE70-455A-8969-5D604A3EEA5A}"/>
              </a:ext>
            </a:extLst>
          </p:cNvPr>
          <p:cNvSpPr/>
          <p:nvPr/>
        </p:nvSpPr>
        <p:spPr>
          <a:xfrm>
            <a:off x="4557369" y="4515131"/>
            <a:ext cx="468000" cy="612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3A505AA6-549C-48F9-90F8-402BEE4D8A53}"/>
                  </a:ext>
                </a:extLst>
              </p:cNvPr>
              <p:cNvSpPr txBox="1"/>
              <p:nvPr/>
            </p:nvSpPr>
            <p:spPr>
              <a:xfrm>
                <a:off x="4557369" y="4598923"/>
                <a:ext cx="541764"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400" b="0" i="1" smtClean="0">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2</m:t>
                          </m:r>
                        </m:sub>
                      </m:sSub>
                    </m:oMath>
                  </m:oMathPara>
                </a14:m>
                <a:endParaRPr lang="ja-JP" altLang="en-US" sz="2400" dirty="0"/>
              </a:p>
            </p:txBody>
          </p:sp>
        </mc:Choice>
        <mc:Fallback xmlns="">
          <p:sp>
            <p:nvSpPr>
              <p:cNvPr id="26" name="テキスト ボックス 25">
                <a:extLst>
                  <a:ext uri="{FF2B5EF4-FFF2-40B4-BE49-F238E27FC236}">
                    <a16:creationId xmlns:a16="http://schemas.microsoft.com/office/drawing/2014/main" id="{3A505AA6-549C-48F9-90F8-402BEE4D8A53}"/>
                  </a:ext>
                </a:extLst>
              </p:cNvPr>
              <p:cNvSpPr txBox="1">
                <a:spLocks noRot="1" noChangeAspect="1" noMove="1" noResize="1" noEditPoints="1" noAdjustHandles="1" noChangeArrowheads="1" noChangeShapeType="1" noTextEdit="1"/>
              </p:cNvSpPr>
              <p:nvPr/>
            </p:nvSpPr>
            <p:spPr>
              <a:xfrm>
                <a:off x="4557369" y="4598923"/>
                <a:ext cx="541764" cy="461665"/>
              </a:xfrm>
              <a:prstGeom prst="rect">
                <a:avLst/>
              </a:prstGeom>
              <a:blipFill>
                <a:blip r:embed="rId7"/>
                <a:stretch>
                  <a:fillRect b="-1316"/>
                </a:stretch>
              </a:blipFill>
            </p:spPr>
            <p:txBody>
              <a:bodyPr/>
              <a:lstStyle/>
              <a:p>
                <a:r>
                  <a:rPr lang="ja-JP" altLang="en-US">
                    <a:noFill/>
                  </a:rPr>
                  <a:t> </a:t>
                </a:r>
              </a:p>
            </p:txBody>
          </p:sp>
        </mc:Fallback>
      </mc:AlternateContent>
      <p:sp>
        <p:nvSpPr>
          <p:cNvPr id="38" name="正方形/長方形 37">
            <a:extLst>
              <a:ext uri="{FF2B5EF4-FFF2-40B4-BE49-F238E27FC236}">
                <a16:creationId xmlns:a16="http://schemas.microsoft.com/office/drawing/2014/main" id="{3A7A49D1-E1E8-489A-ACAA-03D6DBDC3ACF}"/>
              </a:ext>
            </a:extLst>
          </p:cNvPr>
          <p:cNvSpPr/>
          <p:nvPr/>
        </p:nvSpPr>
        <p:spPr>
          <a:xfrm>
            <a:off x="123851" y="4505485"/>
            <a:ext cx="468000" cy="612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BBED0716-0D69-48E4-AF4A-737A4D26BB40}"/>
                  </a:ext>
                </a:extLst>
              </p:cNvPr>
              <p:cNvSpPr txBox="1"/>
              <p:nvPr/>
            </p:nvSpPr>
            <p:spPr>
              <a:xfrm>
                <a:off x="123118" y="4590298"/>
                <a:ext cx="454704" cy="461665"/>
              </a:xfrm>
              <a:prstGeom prst="rect">
                <a:avLst/>
              </a:prstGeom>
              <a:noFill/>
            </p:spPr>
            <p:txBody>
              <a:bodyPr wrap="square">
                <a:spAutoFit/>
              </a:bodyPr>
              <a:lstStyle/>
              <a:p>
                <a:pPr algn="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sz="2400" b="0" i="1" smtClean="0">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sz="2400" b="0" i="1" smtClean="0">
                              <a:latin typeface="Cambria Math" panose="02040503050406030204" pitchFamily="18" charset="0"/>
                              <a:ea typeface="メイリオ" panose="020B0604030504040204" pitchFamily="50" charset="-128"/>
                              <a:cs typeface="Times New Roman" panose="02020603050405020304" pitchFamily="18" charset="0"/>
                            </a:rPr>
                            <m:t>1</m:t>
                          </m:r>
                        </m:sub>
                      </m:sSub>
                    </m:oMath>
                  </m:oMathPara>
                </a14:m>
                <a:endParaRPr lang="ja-JP" altLang="en-US" sz="2400" dirty="0"/>
              </a:p>
            </p:txBody>
          </p:sp>
        </mc:Choice>
        <mc:Fallback xmlns="">
          <p:sp>
            <p:nvSpPr>
              <p:cNvPr id="24" name="テキスト ボックス 23">
                <a:extLst>
                  <a:ext uri="{FF2B5EF4-FFF2-40B4-BE49-F238E27FC236}">
                    <a16:creationId xmlns:a16="http://schemas.microsoft.com/office/drawing/2014/main" id="{BBED0716-0D69-48E4-AF4A-737A4D26BB40}"/>
                  </a:ext>
                </a:extLst>
              </p:cNvPr>
              <p:cNvSpPr txBox="1">
                <a:spLocks noRot="1" noChangeAspect="1" noMove="1" noResize="1" noEditPoints="1" noAdjustHandles="1" noChangeArrowheads="1" noChangeShapeType="1" noTextEdit="1"/>
              </p:cNvSpPr>
              <p:nvPr/>
            </p:nvSpPr>
            <p:spPr>
              <a:xfrm>
                <a:off x="123118" y="4590298"/>
                <a:ext cx="454704" cy="461665"/>
              </a:xfrm>
              <a:prstGeom prst="rect">
                <a:avLst/>
              </a:prstGeom>
              <a:blipFill>
                <a:blip r:embed="rId8"/>
                <a:stretch>
                  <a:fillRect l="-4000" b="-1316"/>
                </a:stretch>
              </a:blipFill>
            </p:spPr>
            <p:txBody>
              <a:bodyPr/>
              <a:lstStyle/>
              <a:p>
                <a:r>
                  <a:rPr lang="ja-JP" altLang="en-US">
                    <a:noFill/>
                  </a:rPr>
                  <a:t> </a:t>
                </a:r>
              </a:p>
            </p:txBody>
          </p:sp>
        </mc:Fallback>
      </mc:AlternateContent>
      <p:sp>
        <p:nvSpPr>
          <p:cNvPr id="39" name="正方形/長方形 38">
            <a:extLst>
              <a:ext uri="{FF2B5EF4-FFF2-40B4-BE49-F238E27FC236}">
                <a16:creationId xmlns:a16="http://schemas.microsoft.com/office/drawing/2014/main" id="{76E03C01-D661-46F4-8F31-5118D3C5E231}"/>
              </a:ext>
            </a:extLst>
          </p:cNvPr>
          <p:cNvSpPr/>
          <p:nvPr/>
        </p:nvSpPr>
        <p:spPr>
          <a:xfrm>
            <a:off x="2496352" y="3042064"/>
            <a:ext cx="468000" cy="46166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8" name="正方形/長方形 27">
                <a:extLst>
                  <a:ext uri="{FF2B5EF4-FFF2-40B4-BE49-F238E27FC236}">
                    <a16:creationId xmlns:a16="http://schemas.microsoft.com/office/drawing/2014/main" id="{6B60B747-F54C-40DB-B06C-D1FC986B10EF}"/>
                  </a:ext>
                </a:extLst>
              </p:cNvPr>
              <p:cNvSpPr/>
              <p:nvPr/>
            </p:nvSpPr>
            <p:spPr>
              <a:xfrm>
                <a:off x="2501367" y="3129623"/>
                <a:ext cx="432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sSub>
                      <m:sSubPr>
                        <m:ctrlP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t>𝑍</m:t>
                        </m:r>
                      </m:e>
                      <m:sub>
                        <m: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t>0</m:t>
                        </m:r>
                      </m:sub>
                    </m:sSub>
                    <m:r>
                      <a:rPr kumimoji="1" lang="en-US" altLang="ja-JP" sz="2400" b="0" i="1" smtClean="0">
                        <a:solidFill>
                          <a:schemeClr val="tx1"/>
                        </a:solidFill>
                        <a:latin typeface="Cambria Math" panose="02040503050406030204" pitchFamily="18" charset="0"/>
                        <a:ea typeface="メイリオ" panose="020B0604030504040204" pitchFamily="50" charset="-128"/>
                        <a:cs typeface="Times New Roman" panose="02020603050405020304" pitchFamily="18" charset="0"/>
                      </a:rPr>
                      <m:t> </m:t>
                    </m:r>
                  </m:oMath>
                </a14:m>
                <a:r>
                  <a:rPr kumimoji="1" lang="ja-JP" altLang="en-US" sz="2400" dirty="0">
                    <a:solidFill>
                      <a:schemeClr val="tx1"/>
                    </a:solidFill>
                    <a:latin typeface="Tiimes New Roman"/>
                  </a:rPr>
                  <a:t>　</a:t>
                </a:r>
              </a:p>
            </p:txBody>
          </p:sp>
        </mc:Choice>
        <mc:Fallback xmlns="">
          <p:sp>
            <p:nvSpPr>
              <p:cNvPr id="28" name="正方形/長方形 27">
                <a:extLst>
                  <a:ext uri="{FF2B5EF4-FFF2-40B4-BE49-F238E27FC236}">
                    <a16:creationId xmlns:a16="http://schemas.microsoft.com/office/drawing/2014/main" id="{6B60B747-F54C-40DB-B06C-D1FC986B10EF}"/>
                  </a:ext>
                </a:extLst>
              </p:cNvPr>
              <p:cNvSpPr>
                <a:spLocks noRot="1" noChangeAspect="1" noMove="1" noResize="1" noEditPoints="1" noAdjustHandles="1" noChangeArrowheads="1" noChangeShapeType="1" noTextEdit="1"/>
              </p:cNvSpPr>
              <p:nvPr/>
            </p:nvSpPr>
            <p:spPr>
              <a:xfrm>
                <a:off x="2501367" y="3129623"/>
                <a:ext cx="432000" cy="360000"/>
              </a:xfrm>
              <a:prstGeom prst="rect">
                <a:avLst/>
              </a:prstGeom>
              <a:blipFill>
                <a:blip r:embed="rId9"/>
                <a:stretch>
                  <a:fillRect l="-2817" r="-11268" b="-15254"/>
                </a:stretch>
              </a:blipFill>
              <a:ln>
                <a:noFill/>
              </a:ln>
            </p:spPr>
            <p:txBody>
              <a:bodyPr/>
              <a:lstStyle/>
              <a:p>
                <a:r>
                  <a:rPr lang="ja-JP" altLang="en-US">
                    <a:noFill/>
                  </a:rPr>
                  <a:t> </a:t>
                </a:r>
              </a:p>
            </p:txBody>
          </p:sp>
        </mc:Fallback>
      </mc:AlternateContent>
      <p:sp>
        <p:nvSpPr>
          <p:cNvPr id="30" name="正方形/長方形 29">
            <a:extLst>
              <a:ext uri="{FF2B5EF4-FFF2-40B4-BE49-F238E27FC236}">
                <a16:creationId xmlns:a16="http://schemas.microsoft.com/office/drawing/2014/main" id="{736633AA-35DC-45A9-AB2D-B6738CD12409}"/>
              </a:ext>
            </a:extLst>
          </p:cNvPr>
          <p:cNvSpPr/>
          <p:nvPr/>
        </p:nvSpPr>
        <p:spPr>
          <a:xfrm>
            <a:off x="449376" y="1091688"/>
            <a:ext cx="4093955" cy="887005"/>
          </a:xfrm>
          <a:prstGeom prst="rect">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4" name="コンテンツ プレースホルダー 2">
            <a:extLst>
              <a:ext uri="{FF2B5EF4-FFF2-40B4-BE49-F238E27FC236}">
                <a16:creationId xmlns:a16="http://schemas.microsoft.com/office/drawing/2014/main" id="{C074157F-9C1D-47B8-BAED-55171460253B}"/>
              </a:ext>
            </a:extLst>
          </p:cNvPr>
          <p:cNvSpPr>
            <a:spLocks noGrp="1"/>
          </p:cNvSpPr>
          <p:nvPr>
            <p:ph idx="1"/>
          </p:nvPr>
        </p:nvSpPr>
        <p:spPr>
          <a:xfrm>
            <a:off x="813425" y="1481633"/>
            <a:ext cx="4093956" cy="431693"/>
          </a:xfrm>
        </p:spPr>
        <p:txBody>
          <a:bodyPr>
            <a:normAutofit/>
          </a:bodyPr>
          <a:lstStyle/>
          <a:p>
            <a:pPr marL="0" indent="0">
              <a:lnSpc>
                <a:spcPct val="100000"/>
              </a:lnSpc>
              <a:buNone/>
            </a:pPr>
            <a:r>
              <a:rPr lang="ja-JP" altLang="en-US" sz="2000" dirty="0">
                <a:latin typeface="ＭＳ Ｐゴシック" panose="020B0600070205080204" pitchFamily="50" charset="-128"/>
                <a:ea typeface="ＭＳ Ｐゴシック" panose="020B0600070205080204" pitchFamily="50" charset="-128"/>
              </a:rPr>
              <a:t>：</a:t>
            </a:r>
            <a:r>
              <a:rPr lang="ja-JP" altLang="en-US" sz="2000" dirty="0"/>
              <a:t>  </a:t>
            </a:r>
            <a:r>
              <a:rPr lang="en-US" altLang="ja-JP" sz="2000" dirty="0">
                <a:latin typeface="ＭＳ Ｐゴシック" panose="020B0600070205080204" pitchFamily="50" charset="-128"/>
                <a:ea typeface="ＭＳ Ｐゴシック" panose="020B0600070205080204" pitchFamily="50" charset="-128"/>
              </a:rPr>
              <a:t>TCM</a:t>
            </a:r>
            <a:r>
              <a:rPr lang="en-US" altLang="ja-JP" sz="2000" dirty="0"/>
              <a:t>  (</a:t>
            </a:r>
            <a:r>
              <a:rPr lang="en-US" altLang="ja-JP" sz="2000" dirty="0">
                <a:latin typeface="ＭＳ Ｐゴシック" panose="020B0600070205080204" pitchFamily="50" charset="-128"/>
                <a:ea typeface="ＭＳ Ｐゴシック" panose="020B0600070205080204" pitchFamily="50" charset="-128"/>
              </a:rPr>
              <a:t>Two-center model)</a:t>
            </a:r>
            <a:r>
              <a:rPr lang="en-US" altLang="ja-JP" sz="2000" baseline="30000" dirty="0">
                <a:latin typeface="ＭＳ Ｐゴシック" panose="020B0600070205080204" pitchFamily="50" charset="-128"/>
                <a:ea typeface="ＭＳ Ｐゴシック" panose="020B0600070205080204" pitchFamily="50" charset="-128"/>
              </a:rPr>
              <a:t>[1,2]</a:t>
            </a:r>
          </a:p>
        </p:txBody>
      </p:sp>
      <p:sp>
        <p:nvSpPr>
          <p:cNvPr id="9" name="コンテンツ プレースホルダー 2">
            <a:extLst>
              <a:ext uri="{FF2B5EF4-FFF2-40B4-BE49-F238E27FC236}">
                <a16:creationId xmlns:a16="http://schemas.microsoft.com/office/drawing/2014/main" id="{AD34C685-F802-402D-ABBA-4560380CEF88}"/>
              </a:ext>
            </a:extLst>
          </p:cNvPr>
          <p:cNvSpPr txBox="1">
            <a:spLocks/>
          </p:cNvSpPr>
          <p:nvPr/>
        </p:nvSpPr>
        <p:spPr>
          <a:xfrm>
            <a:off x="552353" y="1139491"/>
            <a:ext cx="3888000" cy="461665"/>
          </a:xfrm>
          <a:prstGeom prst="rect">
            <a:avLst/>
          </a:prstGeom>
        </p:spPr>
        <p:txBody>
          <a:bodyPr vert="horz" lIns="91440" tIns="45720" rIns="91440" bIns="45720" rtlCol="0">
            <a:normAutofit/>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ja-JP" sz="2000" dirty="0">
                <a:latin typeface="ＭＳ Ｐゴシック" panose="020B0600070205080204" pitchFamily="50" charset="-128"/>
                <a:ea typeface="ＭＳ Ｐゴシック" panose="020B0600070205080204" pitchFamily="50" charset="-128"/>
              </a:rPr>
              <a:t>Shape of fission fragment</a:t>
            </a:r>
          </a:p>
        </p:txBody>
      </p:sp>
      <mc:AlternateContent xmlns:mc="http://schemas.openxmlformats.org/markup-compatibility/2006" xmlns:a14="http://schemas.microsoft.com/office/drawing/2010/main">
        <mc:Choice Requires="a14">
          <p:sp>
            <p:nvSpPr>
              <p:cNvPr id="40" name="コンテンツ プレースホルダー 2">
                <a:extLst>
                  <a:ext uri="{FF2B5EF4-FFF2-40B4-BE49-F238E27FC236}">
                    <a16:creationId xmlns:a16="http://schemas.microsoft.com/office/drawing/2014/main" id="{72F7224C-917C-44AE-8248-CF5A8211A2F9}"/>
                  </a:ext>
                </a:extLst>
              </p:cNvPr>
              <p:cNvSpPr txBox="1">
                <a:spLocks/>
              </p:cNvSpPr>
              <p:nvPr/>
            </p:nvSpPr>
            <p:spPr>
              <a:xfrm>
                <a:off x="5564646" y="5649281"/>
                <a:ext cx="3342954" cy="727957"/>
              </a:xfrm>
              <a:prstGeom prst="rect">
                <a:avLst/>
              </a:prstGeom>
            </p:spPr>
            <p:txBody>
              <a:bodyPr vert="horz" lIns="91440" tIns="45720" rIns="91440" bIns="45720" rtlCol="0">
                <a:normAutofit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14:m>
                  <m:oMath xmlns:m="http://schemas.openxmlformats.org/officeDocument/2006/math">
                    <m:sSub>
                      <m:sSubPr>
                        <m:ctrlPr>
                          <a:rPr kumimoji="1" lang="en-US" altLang="ja-JP" sz="18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1800" b="0" i="1" smtClean="0">
                            <a:latin typeface="Cambria Math" panose="02040503050406030204" pitchFamily="18" charset="0"/>
                            <a:ea typeface="メイリオ" panose="020B0604030504040204" pitchFamily="50" charset="-128"/>
                            <a:cs typeface="Times New Roman" panose="02020603050405020304" pitchFamily="18" charset="0"/>
                          </a:rPr>
                          <m:t>𝐴</m:t>
                        </m:r>
                      </m:e>
                      <m:sub>
                        <m:r>
                          <a:rPr kumimoji="1" lang="en-US" altLang="ja-JP" sz="1800" b="0" i="1" smtClean="0">
                            <a:latin typeface="Cambria Math" panose="02040503050406030204" pitchFamily="18" charset="0"/>
                            <a:ea typeface="メイリオ" panose="020B0604030504040204" pitchFamily="50" charset="-128"/>
                            <a:cs typeface="Times New Roman" panose="02020603050405020304" pitchFamily="18" charset="0"/>
                          </a:rPr>
                          <m:t>1</m:t>
                        </m:r>
                      </m:sub>
                    </m:sSub>
                    <m:r>
                      <a:rPr kumimoji="1" lang="en-US" altLang="ja-JP" sz="1800"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lang="en-US" altLang="ja-JP" sz="1800" i="1">
                            <a:latin typeface="Cambria Math" panose="02040503050406030204" pitchFamily="18" charset="0"/>
                            <a:ea typeface="メイリオ" panose="020B0604030504040204" pitchFamily="50" charset="-128"/>
                            <a:cs typeface="Times New Roman" panose="02020603050405020304" pitchFamily="18" charset="0"/>
                          </a:rPr>
                        </m:ctrlPr>
                      </m:sSubPr>
                      <m:e>
                        <m:r>
                          <a:rPr lang="en-US" altLang="ja-JP" sz="1800" i="1">
                            <a:latin typeface="Cambria Math" panose="02040503050406030204" pitchFamily="18" charset="0"/>
                            <a:ea typeface="メイリオ" panose="020B0604030504040204" pitchFamily="50" charset="-128"/>
                            <a:cs typeface="Times New Roman" panose="02020603050405020304" pitchFamily="18" charset="0"/>
                          </a:rPr>
                          <m:t>𝐴</m:t>
                        </m:r>
                      </m:e>
                      <m:sub>
                        <m:r>
                          <a:rPr lang="en-US" altLang="ja-JP" sz="1800" b="0" i="1" smtClean="0">
                            <a:latin typeface="Cambria Math" panose="02040503050406030204" pitchFamily="18" charset="0"/>
                            <a:ea typeface="メイリオ" panose="020B0604030504040204" pitchFamily="50" charset="-128"/>
                            <a:cs typeface="Times New Roman" panose="02020603050405020304" pitchFamily="18" charset="0"/>
                          </a:rPr>
                          <m:t>2</m:t>
                        </m:r>
                      </m:sub>
                    </m:sSub>
                  </m:oMath>
                </a14:m>
                <a:r>
                  <a:rPr lang="en-US" altLang="ja-JP" sz="1800" dirty="0">
                    <a:latin typeface="ＭＳ Ｐゴシック" panose="020B0600070205080204" pitchFamily="50" charset="-128"/>
                    <a:ea typeface="ＭＳ Ｐゴシック" panose="020B0600070205080204" pitchFamily="50" charset="-128"/>
                  </a:rPr>
                  <a:t> : mass number of left</a:t>
                </a:r>
              </a:p>
              <a:p>
                <a:pPr marL="0" indent="0">
                  <a:lnSpc>
                    <a:spcPct val="100000"/>
                  </a:lnSpc>
                  <a:buNone/>
                </a:pPr>
                <a:r>
                  <a:rPr lang="en-US" altLang="ja-JP" sz="1800" dirty="0">
                    <a:latin typeface="ＭＳ Ｐゴシック" panose="020B0600070205080204" pitchFamily="50" charset="-128"/>
                    <a:ea typeface="ＭＳ Ｐゴシック" panose="020B0600070205080204" pitchFamily="50" charset="-128"/>
                  </a:rPr>
                  <a:t>           and right fragments </a:t>
                </a:r>
              </a:p>
              <a:p>
                <a:pPr marL="0" indent="0">
                  <a:lnSpc>
                    <a:spcPct val="100000"/>
                  </a:lnSpc>
                  <a:buNone/>
                </a:pPr>
                <a:endParaRPr lang="en-US" altLang="ja-JP" sz="1800" dirty="0">
                  <a:latin typeface="ＭＳ Ｐゴシック" panose="020B0600070205080204" pitchFamily="50" charset="-128"/>
                  <a:ea typeface="ＭＳ Ｐゴシック" panose="020B0600070205080204" pitchFamily="50" charset="-128"/>
                </a:endParaRPr>
              </a:p>
            </p:txBody>
          </p:sp>
        </mc:Choice>
        <mc:Fallback xmlns="">
          <p:sp>
            <p:nvSpPr>
              <p:cNvPr id="40" name="コンテンツ プレースホルダー 2">
                <a:extLst>
                  <a:ext uri="{FF2B5EF4-FFF2-40B4-BE49-F238E27FC236}">
                    <a16:creationId xmlns:a16="http://schemas.microsoft.com/office/drawing/2014/main" id="{72F7224C-917C-44AE-8248-CF5A8211A2F9}"/>
                  </a:ext>
                </a:extLst>
              </p:cNvPr>
              <p:cNvSpPr txBox="1">
                <a:spLocks noRot="1" noChangeAspect="1" noMove="1" noResize="1" noEditPoints="1" noAdjustHandles="1" noChangeArrowheads="1" noChangeShapeType="1" noTextEdit="1"/>
              </p:cNvSpPr>
              <p:nvPr/>
            </p:nvSpPr>
            <p:spPr>
              <a:xfrm>
                <a:off x="5564646" y="5649281"/>
                <a:ext cx="3342954" cy="727957"/>
              </a:xfrm>
              <a:prstGeom prst="rect">
                <a:avLst/>
              </a:prstGeom>
              <a:blipFill>
                <a:blip r:embed="rId10"/>
                <a:stretch>
                  <a:fillRect t="-10084" b="-1176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8BFD7869-7F55-4200-AF8A-DFCE89C84430}"/>
                  </a:ext>
                </a:extLst>
              </p:cNvPr>
              <p:cNvSpPr txBox="1"/>
              <p:nvPr/>
            </p:nvSpPr>
            <p:spPr>
              <a:xfrm>
                <a:off x="5281459" y="4875736"/>
                <a:ext cx="1548000" cy="720000"/>
              </a:xfrm>
              <a:prstGeom prst="rect">
                <a:avLst/>
              </a:prstGeom>
              <a:noFill/>
            </p:spPr>
            <p:txBody>
              <a:bodyPr wrap="square">
                <a:spAutoFit/>
              </a:bodyPr>
              <a:lstStyle/>
              <a:p>
                <a:pPr>
                  <a:lnSpc>
                    <a:spcPct val="100000"/>
                  </a:lnSpc>
                </a:pPr>
                <a14:m>
                  <m:oMathPara xmlns:m="http://schemas.openxmlformats.org/officeDocument/2006/math">
                    <m:oMathParaPr>
                      <m:jc m:val="centerGroup"/>
                    </m:oMathParaPr>
                    <m:oMath xmlns:m="http://schemas.openxmlformats.org/officeDocument/2006/math">
                      <m:r>
                        <a:rPr kumimoji="1" lang="ja-JP" altLang="en-US" sz="2000" b="0" i="1" smtClean="0">
                          <a:latin typeface="Cambria Math" panose="02040503050406030204" pitchFamily="18" charset="0"/>
                          <a:ea typeface="メイリオ" panose="020B0604030504040204" pitchFamily="50" charset="-128"/>
                          <a:cs typeface="Times New Roman" panose="02020603050405020304" pitchFamily="18" charset="0"/>
                        </a:rPr>
                        <m:t>𝛼</m:t>
                      </m:r>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m:t>
                      </m:r>
                      <m:f>
                        <m:f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fPr>
                        <m:num>
                          <m:sSub>
                            <m:sSub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𝐴</m:t>
                              </m:r>
                            </m:e>
                            <m: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1</m:t>
                              </m:r>
                            </m:sub>
                          </m:s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𝐴</m:t>
                              </m:r>
                            </m:e>
                            <m: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2</m:t>
                              </m:r>
                            </m:sub>
                          </m:sSub>
                        </m:num>
                        <m:den>
                          <m:sSub>
                            <m:sSubPr>
                              <m:ctrlP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𝐴</m:t>
                              </m:r>
                            </m:e>
                            <m:sub>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1</m:t>
                              </m:r>
                            </m:sub>
                          </m:s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𝐴</m:t>
                              </m:r>
                            </m:e>
                            <m:sub>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2</m:t>
                              </m:r>
                            </m:sub>
                          </m:sSub>
                        </m:den>
                      </m:f>
                    </m:oMath>
                  </m:oMathPara>
                </a14:m>
                <a:endParaRPr lang="en-US" altLang="ja-JP" sz="2000" dirty="0">
                  <a:latin typeface="ＭＳ Ｐゴシック" panose="020B0600070205080204" pitchFamily="50" charset="-128"/>
                  <a:ea typeface="ＭＳ Ｐゴシック" panose="020B0600070205080204" pitchFamily="50" charset="-128"/>
                </a:endParaRPr>
              </a:p>
            </p:txBody>
          </p:sp>
        </mc:Choice>
        <mc:Fallback xmlns="">
          <p:sp>
            <p:nvSpPr>
              <p:cNvPr id="41" name="テキスト ボックス 40">
                <a:extLst>
                  <a:ext uri="{FF2B5EF4-FFF2-40B4-BE49-F238E27FC236}">
                    <a16:creationId xmlns:a16="http://schemas.microsoft.com/office/drawing/2014/main" id="{8BFD7869-7F55-4200-AF8A-DFCE89C84430}"/>
                  </a:ext>
                </a:extLst>
              </p:cNvPr>
              <p:cNvSpPr txBox="1">
                <a:spLocks noRot="1" noChangeAspect="1" noMove="1" noResize="1" noEditPoints="1" noAdjustHandles="1" noChangeArrowheads="1" noChangeShapeType="1" noTextEdit="1"/>
              </p:cNvSpPr>
              <p:nvPr/>
            </p:nvSpPr>
            <p:spPr>
              <a:xfrm>
                <a:off x="5281459" y="4875736"/>
                <a:ext cx="1548000" cy="720000"/>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2" name="コンテンツ プレースホルダー 2">
                <a:extLst>
                  <a:ext uri="{FF2B5EF4-FFF2-40B4-BE49-F238E27FC236}">
                    <a16:creationId xmlns:a16="http://schemas.microsoft.com/office/drawing/2014/main" id="{857C5590-3650-4194-8C6E-50D709E77C45}"/>
                  </a:ext>
                </a:extLst>
              </p:cNvPr>
              <p:cNvSpPr txBox="1">
                <a:spLocks/>
              </p:cNvSpPr>
              <p:nvPr/>
            </p:nvSpPr>
            <p:spPr>
              <a:xfrm>
                <a:off x="5564646" y="1745316"/>
                <a:ext cx="3073379" cy="853110"/>
              </a:xfrm>
              <a:prstGeom prst="rect">
                <a:avLst/>
              </a:prstGeom>
            </p:spPr>
            <p:txBody>
              <a:bodyPr vert="horz" lIns="91440" tIns="45720" rIns="91440" bIns="45720" rtlCol="0">
                <a:normAutofit lnSpcReduction="10000"/>
              </a:bodyPr>
              <a:lstStyle>
                <a:lvl1pPr marL="182563" indent="-182563"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ＭＳ Ｐゴシック" panose="020B0600070205080204" pitchFamily="50" charset="-128"/>
                    <a:ea typeface="ＭＳ Ｐゴシック" panose="020B0600070205080204" pitchFamily="50" charset="-128"/>
                    <a:cs typeface="+mn-cs"/>
                  </a:defRPr>
                </a:lvl1pPr>
                <a:lvl2pPr marL="263525" indent="18415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ＭＳ Ｐゴシック" panose="020B0600070205080204" pitchFamily="50" charset="-128"/>
                    <a:ea typeface="ＭＳ Ｐゴシック" panose="020B0600070205080204" pitchFamily="50" charset="-128"/>
                    <a:cs typeface="+mn-cs"/>
                  </a:defRPr>
                </a:lvl2pPr>
                <a:lvl3pPr marL="538163" indent="265113"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ＭＳ Ｐゴシック" panose="020B0600070205080204" pitchFamily="50" charset="-128"/>
                    <a:ea typeface="ＭＳ Ｐゴシック" panose="020B0600070205080204" pitchFamily="50" charset="-128"/>
                    <a:cs typeface="+mn-cs"/>
                  </a:defRPr>
                </a:lvl3pPr>
                <a:lvl4pPr marL="1168400" indent="-274638" algn="l" defTabSz="1260475" rtl="0" eaLnBrk="1" latinLnBrk="0" hangingPunct="1">
                  <a:lnSpc>
                    <a:spcPct val="90000"/>
                  </a:lnSpc>
                  <a:spcBef>
                    <a:spcPts val="500"/>
                  </a:spcBef>
                  <a:buFont typeface="Arial" panose="020B0604020202020204" pitchFamily="34" charset="0"/>
                  <a:buChar char="•"/>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4pPr>
                <a:lvl5pPr marL="1616075" indent="-355600" algn="l" defTabSz="914400" rtl="0" eaLnBrk="1" latinLnBrk="0" hangingPunct="1">
                  <a:lnSpc>
                    <a:spcPct val="90000"/>
                  </a:lnSpc>
                  <a:spcBef>
                    <a:spcPts val="500"/>
                  </a:spcBef>
                  <a:buFont typeface="Arial" panose="020B0604020202020204" pitchFamily="34" charset="0"/>
                  <a:buChar char="•"/>
                  <a:tabLst>
                    <a:tab pos="1798638" algn="l"/>
                  </a:tabLst>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14:m>
                  <m:oMath xmlns:m="http://schemas.openxmlformats.org/officeDocument/2006/math">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𝑅</m:t>
                    </m:r>
                    <m:d>
                      <m:dPr>
                        <m:ctrlP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ctrlPr>
                      </m:dPr>
                      <m:e>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=1.2</m:t>
                        </m:r>
                        <m:sSubSup>
                          <m:sSubSupPr>
                            <m:ctrlP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ctrlPr>
                          </m:sSubSupPr>
                          <m:e>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𝐴</m:t>
                            </m:r>
                          </m:e>
                          <m:sub>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𝐶𝑁</m:t>
                            </m:r>
                          </m:sub>
                          <m:sup>
                            <m:f>
                              <m:fPr>
                                <m:type m:val="lin"/>
                                <m:ctrlP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ctrlPr>
                              </m:fPr>
                              <m:num>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1</m:t>
                                </m:r>
                              </m:num>
                              <m:den>
                                <m:r>
                                  <a:rPr lang="en-US" altLang="ja-JP" sz="1800" i="1" smtClean="0">
                                    <a:latin typeface="Cambria Math" panose="02040503050406030204" pitchFamily="18" charset="0"/>
                                    <a:ea typeface="メイリオ" panose="020B0604030504040204" pitchFamily="50" charset="-128"/>
                                    <a:cs typeface="Times New Roman" panose="02020603050405020304" pitchFamily="18" charset="0"/>
                                  </a:rPr>
                                  <m:t>3</m:t>
                                </m:r>
                              </m:den>
                            </m:f>
                          </m:sup>
                        </m:sSubSup>
                      </m:e>
                    </m:d>
                  </m:oMath>
                </a14:m>
                <a:r>
                  <a:rPr lang="ja-JP" altLang="en-US" sz="1800" dirty="0"/>
                  <a:t> </a:t>
                </a:r>
                <a:endParaRPr lang="en-US" altLang="ja-JP" sz="1800" dirty="0"/>
              </a:p>
              <a:p>
                <a:pPr marL="0" indent="0">
                  <a:lnSpc>
                    <a:spcPct val="100000"/>
                  </a:lnSpc>
                  <a:buNone/>
                </a:pPr>
                <a:r>
                  <a:rPr lang="ja-JP" altLang="en-US" sz="1800" dirty="0"/>
                  <a:t>：</a:t>
                </a:r>
                <a:r>
                  <a:rPr lang="en-US" altLang="ja-JP" sz="1800" dirty="0"/>
                  <a:t>Radius of compound nucleus</a:t>
                </a:r>
              </a:p>
            </p:txBody>
          </p:sp>
        </mc:Choice>
        <mc:Fallback xmlns="">
          <p:sp>
            <p:nvSpPr>
              <p:cNvPr id="42" name="コンテンツ プレースホルダー 2">
                <a:extLst>
                  <a:ext uri="{FF2B5EF4-FFF2-40B4-BE49-F238E27FC236}">
                    <a16:creationId xmlns:a16="http://schemas.microsoft.com/office/drawing/2014/main" id="{857C5590-3650-4194-8C6E-50D709E77C45}"/>
                  </a:ext>
                </a:extLst>
              </p:cNvPr>
              <p:cNvSpPr txBox="1">
                <a:spLocks noRot="1" noChangeAspect="1" noMove="1" noResize="1" noEditPoints="1" noAdjustHandles="1" noChangeArrowheads="1" noChangeShapeType="1" noTextEdit="1"/>
              </p:cNvSpPr>
              <p:nvPr/>
            </p:nvSpPr>
            <p:spPr>
              <a:xfrm>
                <a:off x="5564646" y="1745316"/>
                <a:ext cx="3073379" cy="853110"/>
              </a:xfrm>
              <a:prstGeom prst="rect">
                <a:avLst/>
              </a:prstGeom>
              <a:blipFill>
                <a:blip r:embed="rId12"/>
                <a:stretch>
                  <a:fillRect l="-1786" t="-37143" r="-198" b="-928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E42B4E30-C314-491C-97A7-E8267AB94FBD}"/>
                  </a:ext>
                </a:extLst>
              </p:cNvPr>
              <p:cNvSpPr txBox="1"/>
              <p:nvPr/>
            </p:nvSpPr>
            <p:spPr>
              <a:xfrm>
                <a:off x="5281459" y="1091688"/>
                <a:ext cx="1224000" cy="666529"/>
              </a:xfrm>
              <a:prstGeom prst="rect">
                <a:avLst/>
              </a:prstGeom>
              <a:noFill/>
            </p:spPr>
            <p:txBody>
              <a:bodyPr wrap="square">
                <a:spAutoFit/>
              </a:bodyPr>
              <a:lstStyle/>
              <a:p>
                <a:pPr>
                  <a:lnSpc>
                    <a:spcPct val="100000"/>
                  </a:lnSpc>
                </a:pPr>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𝑍𝑍</m:t>
                          </m:r>
                        </m:e>
                        <m: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0</m:t>
                          </m:r>
                        </m:sub>
                      </m:sSub>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m:t>
                      </m:r>
                      <m:f>
                        <m:fPr>
                          <m:ctrlP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ctrlPr>
                        </m:fPr>
                        <m:num>
                          <m:sSub>
                            <m:sSubPr>
                              <m:ctrlP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𝑍</m:t>
                              </m:r>
                            </m:e>
                            <m:sub>
                              <m:r>
                                <a:rPr kumimoji="1" lang="en-US" altLang="ja-JP" sz="2000" i="1">
                                  <a:latin typeface="Cambria Math" panose="02040503050406030204" pitchFamily="18" charset="0"/>
                                  <a:ea typeface="メイリオ" panose="020B0604030504040204" pitchFamily="50" charset="-128"/>
                                  <a:cs typeface="Times New Roman" panose="02020603050405020304" pitchFamily="18" charset="0"/>
                                </a:rPr>
                                <m:t>0</m:t>
                              </m:r>
                            </m:sub>
                          </m:sSub>
                        </m:num>
                        <m:den>
                          <m:r>
                            <a:rPr kumimoji="1" lang="en-US" altLang="ja-JP" sz="2000" b="0" i="1" smtClean="0">
                              <a:latin typeface="Cambria Math" panose="02040503050406030204" pitchFamily="18" charset="0"/>
                              <a:ea typeface="メイリオ" panose="020B0604030504040204" pitchFamily="50" charset="-128"/>
                              <a:cs typeface="Times New Roman" panose="02020603050405020304" pitchFamily="18" charset="0"/>
                            </a:rPr>
                            <m:t>𝑅</m:t>
                          </m:r>
                        </m:den>
                      </m:f>
                    </m:oMath>
                  </m:oMathPara>
                </a14:m>
                <a:endParaRPr lang="en-US" altLang="ja-JP" sz="2000" dirty="0">
                  <a:latin typeface="ＭＳ Ｐゴシック" panose="020B0600070205080204" pitchFamily="50" charset="-128"/>
                  <a:ea typeface="ＭＳ Ｐゴシック" panose="020B0600070205080204" pitchFamily="50" charset="-128"/>
                </a:endParaRPr>
              </a:p>
            </p:txBody>
          </p:sp>
        </mc:Choice>
        <mc:Fallback xmlns="">
          <p:sp>
            <p:nvSpPr>
              <p:cNvPr id="43" name="テキスト ボックス 42">
                <a:extLst>
                  <a:ext uri="{FF2B5EF4-FFF2-40B4-BE49-F238E27FC236}">
                    <a16:creationId xmlns:a16="http://schemas.microsoft.com/office/drawing/2014/main" id="{E42B4E30-C314-491C-97A7-E8267AB94FBD}"/>
                  </a:ext>
                </a:extLst>
              </p:cNvPr>
              <p:cNvSpPr txBox="1">
                <a:spLocks noRot="1" noChangeAspect="1" noMove="1" noResize="1" noEditPoints="1" noAdjustHandles="1" noChangeArrowheads="1" noChangeShapeType="1" noTextEdit="1"/>
              </p:cNvSpPr>
              <p:nvPr/>
            </p:nvSpPr>
            <p:spPr>
              <a:xfrm>
                <a:off x="5281459" y="1091688"/>
                <a:ext cx="1224000" cy="666529"/>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786DC843-6230-4527-9608-EE4444FD6DCE}"/>
                  </a:ext>
                </a:extLst>
              </p:cNvPr>
              <p:cNvSpPr txBox="1"/>
              <p:nvPr/>
            </p:nvSpPr>
            <p:spPr>
              <a:xfrm>
                <a:off x="5564646" y="3752752"/>
                <a:ext cx="2563941" cy="676724"/>
              </a:xfrm>
              <a:prstGeom prst="rect">
                <a:avLst/>
              </a:prstGeom>
              <a:noFill/>
            </p:spPr>
            <p:txBody>
              <a:bodyPr wrap="square">
                <a:spAutoFit/>
              </a:bodyPr>
              <a:lstStyle/>
              <a:p>
                <a:pPr>
                  <a:lnSpc>
                    <a:spcPct val="100000"/>
                  </a:lnSpc>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ja-JP" altLang="en-US" b="0" i="1" smtClean="0">
                              <a:latin typeface="Cambria Math" panose="02040503050406030204" pitchFamily="18" charset="0"/>
                              <a:ea typeface="メイリオ" panose="020B0604030504040204" pitchFamily="50" charset="-128"/>
                              <a:cs typeface="Times New Roman" panose="02020603050405020304" pitchFamily="18" charset="0"/>
                            </a:rPr>
                            <m:t>𝛿</m:t>
                          </m:r>
                        </m:e>
                        <m: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sub>
                      </m:s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m:t>
                      </m:r>
                      <m:f>
                        <m:f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fPr>
                        <m:num>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3</m:t>
                          </m:r>
                          <m:d>
                            <m:d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dPr>
                            <m:e>
                              <m:sSub>
                                <m:sSub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𝑎</m:t>
                                  </m:r>
                                </m:e>
                                <m: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sub>
                              </m:s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𝑏</m:t>
                                  </m:r>
                                </m:e>
                                <m: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sub>
                              </m:sSub>
                            </m:e>
                          </m:d>
                        </m:num>
                        <m:den>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2</m:t>
                          </m:r>
                          <m:sSub>
                            <m:sSub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𝑎</m:t>
                              </m:r>
                            </m:e>
                            <m: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sub>
                          </m:s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m:t>
                          </m:r>
                          <m:sSub>
                            <m:sSubPr>
                              <m:ctrlP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ctrlPr>
                            </m:sSubPr>
                            <m:e>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𝑏</m:t>
                              </m:r>
                            </m:e>
                            <m:sub>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sub>
                          </m:sSub>
                        </m:den>
                      </m:f>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 </m:t>
                      </m:r>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𝑖</m:t>
                      </m:r>
                      <m:r>
                        <a:rPr kumimoji="1" lang="en-US" altLang="ja-JP" b="0" i="1" smtClean="0">
                          <a:latin typeface="Cambria Math" panose="02040503050406030204" pitchFamily="18" charset="0"/>
                          <a:ea typeface="メイリオ" panose="020B0604030504040204" pitchFamily="50" charset="-128"/>
                          <a:cs typeface="Times New Roman" panose="02020603050405020304" pitchFamily="18" charset="0"/>
                        </a:rPr>
                        <m:t>=1,2</m:t>
                      </m:r>
                    </m:oMath>
                  </m:oMathPara>
                </a14:m>
                <a:endParaRPr lang="en-US" altLang="ja-JP" dirty="0">
                  <a:latin typeface="ＭＳ Ｐゴシック" panose="020B0600070205080204" pitchFamily="50" charset="-128"/>
                  <a:ea typeface="ＭＳ Ｐゴシック" panose="020B0600070205080204" pitchFamily="50" charset="-128"/>
                </a:endParaRPr>
              </a:p>
            </p:txBody>
          </p:sp>
        </mc:Choice>
        <mc:Fallback xmlns="">
          <p:sp>
            <p:nvSpPr>
              <p:cNvPr id="44" name="テキスト ボックス 43">
                <a:extLst>
                  <a:ext uri="{FF2B5EF4-FFF2-40B4-BE49-F238E27FC236}">
                    <a16:creationId xmlns:a16="http://schemas.microsoft.com/office/drawing/2014/main" id="{786DC843-6230-4527-9608-EE4444FD6DCE}"/>
                  </a:ext>
                </a:extLst>
              </p:cNvPr>
              <p:cNvSpPr txBox="1">
                <a:spLocks noRot="1" noChangeAspect="1" noMove="1" noResize="1" noEditPoints="1" noAdjustHandles="1" noChangeArrowheads="1" noChangeShapeType="1" noTextEdit="1"/>
              </p:cNvSpPr>
              <p:nvPr/>
            </p:nvSpPr>
            <p:spPr>
              <a:xfrm>
                <a:off x="5564646" y="3752752"/>
                <a:ext cx="2563941" cy="676724"/>
              </a:xfrm>
              <a:prstGeom prst="rect">
                <a:avLst/>
              </a:prstGeom>
              <a:blipFill>
                <a:blip r:embed="rId14"/>
                <a:stretch>
                  <a:fillRect/>
                </a:stretch>
              </a:blipFill>
            </p:spPr>
            <p:txBody>
              <a:bodyPr/>
              <a:lstStyle/>
              <a:p>
                <a:r>
                  <a:rPr lang="ja-JP" altLang="en-US">
                    <a:noFill/>
                  </a:rPr>
                  <a:t> </a:t>
                </a:r>
              </a:p>
            </p:txBody>
          </p:sp>
        </mc:Fallback>
      </mc:AlternateContent>
      <p:sp>
        <p:nvSpPr>
          <p:cNvPr id="7" name="スライド番号プレースホルダー 6">
            <a:extLst>
              <a:ext uri="{FF2B5EF4-FFF2-40B4-BE49-F238E27FC236}">
                <a16:creationId xmlns:a16="http://schemas.microsoft.com/office/drawing/2014/main" id="{31936B4D-557E-4A21-B885-C93EEDC8DDA2}"/>
              </a:ext>
            </a:extLst>
          </p:cNvPr>
          <p:cNvSpPr>
            <a:spLocks noGrp="1"/>
          </p:cNvSpPr>
          <p:nvPr>
            <p:ph type="sldNum" sz="quarter" idx="12"/>
          </p:nvPr>
        </p:nvSpPr>
        <p:spPr/>
        <p:txBody>
          <a:bodyPr/>
          <a:lstStyle/>
          <a:p>
            <a:fld id="{B060295B-DBF3-4925-A814-558BD383AA08}" type="slidenum">
              <a:rPr kumimoji="1" lang="ja-JP" altLang="en-US" smtClean="0"/>
              <a:t>9</a:t>
            </a:fld>
            <a:endParaRPr kumimoji="1" lang="ja-JP" altLang="en-US"/>
          </a:p>
        </p:txBody>
      </p:sp>
    </p:spTree>
    <p:extLst>
      <p:ext uri="{BB962C8B-B14F-4D97-AF65-F5344CB8AC3E}">
        <p14:creationId xmlns:p14="http://schemas.microsoft.com/office/powerpoint/2010/main" val="34168316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488</TotalTime>
  <Words>11604</Words>
  <Application>Microsoft Office PowerPoint</Application>
  <PresentationFormat>画面に合わせる (4:3)</PresentationFormat>
  <Paragraphs>751</Paragraphs>
  <Slides>52</Slides>
  <Notes>41</Notes>
  <HiddenSlides>0</HiddenSlides>
  <MMClips>0</MMClips>
  <ScaleCrop>false</ScaleCrop>
  <HeadingPairs>
    <vt:vector size="8" baseType="variant">
      <vt:variant>
        <vt:lpstr>使用されているフォント</vt:lpstr>
      </vt:variant>
      <vt:variant>
        <vt:i4>16</vt:i4>
      </vt:variant>
      <vt:variant>
        <vt:lpstr>テーマ</vt:lpstr>
      </vt:variant>
      <vt:variant>
        <vt:i4>1</vt:i4>
      </vt:variant>
      <vt:variant>
        <vt:lpstr>埋め込まれた OLE サーバー</vt:lpstr>
      </vt:variant>
      <vt:variant>
        <vt:i4>1</vt:i4>
      </vt:variant>
      <vt:variant>
        <vt:lpstr>スライド タイトル</vt:lpstr>
      </vt:variant>
      <vt:variant>
        <vt:i4>52</vt:i4>
      </vt:variant>
    </vt:vector>
  </HeadingPairs>
  <TitlesOfParts>
    <vt:vector size="70" baseType="lpstr">
      <vt:lpstr>ＭＳ Ｐゴシック</vt:lpstr>
      <vt:lpstr>ＭＳ 明朝</vt:lpstr>
      <vt:lpstr>Tiimes New Roman</vt:lpstr>
      <vt:lpstr>Times-Bold</vt:lpstr>
      <vt:lpstr>Times-Italic</vt:lpstr>
      <vt:lpstr>Times-Roman</vt:lpstr>
      <vt:lpstr>メイリオ</vt:lpstr>
      <vt:lpstr>游ゴシック</vt:lpstr>
      <vt:lpstr>游ゴシック Light</vt:lpstr>
      <vt:lpstr>Arial</vt:lpstr>
      <vt:lpstr>Calibri</vt:lpstr>
      <vt:lpstr>Calibri Light</vt:lpstr>
      <vt:lpstr>Cambria Math</vt:lpstr>
      <vt:lpstr>Times</vt:lpstr>
      <vt:lpstr>Times New Roman</vt:lpstr>
      <vt:lpstr>Wingdings</vt:lpstr>
      <vt:lpstr>Office テーマ</vt:lpstr>
      <vt:lpstr>Equation</vt:lpstr>
      <vt:lpstr>Dependence of average total kinetic energy of fission fragments on excitation energy and neutron excess for U and Pu isotopes</vt:lpstr>
      <vt:lpstr>Coauthors</vt:lpstr>
      <vt:lpstr>Background / Introduction</vt:lpstr>
      <vt:lpstr>Dependence of TKE on excitation energy</vt:lpstr>
      <vt:lpstr>Experimental data on TKE for U and Pu</vt:lpstr>
      <vt:lpstr>Dependence of TKE on neutron excess (or equivalently, mass number of fissioning nuclei) </vt:lpstr>
      <vt:lpstr>Result on A dependence of TKE for U isotopes studies by 4D-Langevin equations : strong deviation from Viola-type systematics</vt:lpstr>
      <vt:lpstr>Purposes of this work </vt:lpstr>
      <vt:lpstr>Computational Method: nuclear shape</vt:lpstr>
      <vt:lpstr>Computational Method: dynamical model</vt:lpstr>
      <vt:lpstr>Mass-TKE correlation of fission fragments for 236U = n + 235U system</vt:lpstr>
      <vt:lpstr>Result of mass number distributions of FF </vt:lpstr>
      <vt:lpstr>PowerPoint プレゼンテーション</vt:lpstr>
      <vt:lpstr>Mode decomposition</vt:lpstr>
      <vt:lpstr>Mode decomposed TKE :  236U</vt:lpstr>
      <vt:lpstr>Fragment deformation </vt:lpstr>
      <vt:lpstr>PowerPoint プレゼンテーション</vt:lpstr>
      <vt:lpstr>Excitation energy dependence of Q20</vt:lpstr>
      <vt:lpstr>Excitation energy dependence of Q20</vt:lpstr>
      <vt:lpstr>Excitation energy dependence of Q20</vt:lpstr>
      <vt:lpstr>Excitation energy dependence of Q20</vt:lpstr>
      <vt:lpstr>Excitation energy dependence of Q20</vt:lpstr>
      <vt:lpstr>Excitation energy dependence of Q20</vt:lpstr>
      <vt:lpstr>Excitation energy dependence of Q20</vt:lpstr>
      <vt:lpstr>Distance between average centers of mass dcm</vt:lpstr>
      <vt:lpstr>Result on A dependence of &lt;TKE&gt; for U isotopes studies by 4D-Langevin equations</vt:lpstr>
      <vt:lpstr>Mass-number dependence of Q20 of whole fissioning system at scission</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Mode decomposition : SM</vt:lpstr>
      <vt:lpstr>Fraction of each mode</vt:lpstr>
      <vt:lpstr>Mode-decomposed &lt;TKE&gt;</vt:lpstr>
      <vt:lpstr>Mass distribution of fission fragments</vt:lpstr>
      <vt:lpstr>Future subject : Energy dependence again　</vt:lpstr>
      <vt:lpstr>PowerPoint プレゼンテーション</vt:lpstr>
      <vt:lpstr>Concluding remarks</vt:lpstr>
      <vt:lpstr>Concluding remarks</vt:lpstr>
      <vt:lpstr>Future subjects</vt:lpstr>
      <vt:lpstr>Closely-related publications</vt:lpstr>
      <vt:lpstr>PowerPoint プレゼンテーション</vt:lpstr>
      <vt:lpstr>PowerPoint プレゼンテーション</vt:lpstr>
      <vt:lpstr>Multichance decomposition for n + 235U</vt:lpstr>
      <vt:lpstr>Mass distributions of fission fragments</vt:lpstr>
      <vt:lpstr>Peak positions at the nuclear chart</vt:lpstr>
      <vt:lpstr>PowerPoint プレゼンテーション</vt:lpstr>
      <vt:lpstr>CM distance and TKE</vt:lpstr>
      <vt:lpstr>Dependence of TKE on excitation energy</vt:lpstr>
      <vt:lpstr>PowerPoint プレゼンテーション</vt:lpstr>
      <vt:lpstr>Super – long モードの範囲の決定</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Dependence of total kinetic energy of fission fragmens on excitation energy and neutron excess</dc:title>
  <dc:creator>SChiba</dc:creator>
  <cp:lastModifiedBy>SChiba</cp:lastModifiedBy>
  <cp:revision>147</cp:revision>
  <dcterms:created xsi:type="dcterms:W3CDTF">2023-05-08T01:36:49Z</dcterms:created>
  <dcterms:modified xsi:type="dcterms:W3CDTF">2023-05-31T02:49:54Z</dcterms:modified>
</cp:coreProperties>
</file>