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4068" r:id="rId1"/>
    <p:sldMasterId id="2147484239" r:id="rId2"/>
  </p:sldMasterIdLst>
  <p:notesMasterIdLst>
    <p:notesMasterId r:id="rId39"/>
  </p:notesMasterIdLst>
  <p:handoutMasterIdLst>
    <p:handoutMasterId r:id="rId40"/>
  </p:handoutMasterIdLst>
  <p:sldIdLst>
    <p:sldId id="279" r:id="rId3"/>
    <p:sldId id="287" r:id="rId4"/>
    <p:sldId id="325" r:id="rId5"/>
    <p:sldId id="270" r:id="rId6"/>
    <p:sldId id="329" r:id="rId7"/>
    <p:sldId id="280" r:id="rId8"/>
    <p:sldId id="281" r:id="rId9"/>
    <p:sldId id="283" r:id="rId10"/>
    <p:sldId id="284" r:id="rId11"/>
    <p:sldId id="282" r:id="rId12"/>
    <p:sldId id="285" r:id="rId13"/>
    <p:sldId id="326" r:id="rId14"/>
    <p:sldId id="289" r:id="rId15"/>
    <p:sldId id="290" r:id="rId16"/>
    <p:sldId id="300" r:id="rId17"/>
    <p:sldId id="309" r:id="rId18"/>
    <p:sldId id="310" r:id="rId19"/>
    <p:sldId id="311" r:id="rId20"/>
    <p:sldId id="312" r:id="rId21"/>
    <p:sldId id="313" r:id="rId22"/>
    <p:sldId id="301" r:id="rId23"/>
    <p:sldId id="314" r:id="rId24"/>
    <p:sldId id="315" r:id="rId25"/>
    <p:sldId id="318" r:id="rId26"/>
    <p:sldId id="327" r:id="rId27"/>
    <p:sldId id="316" r:id="rId28"/>
    <p:sldId id="317" r:id="rId29"/>
    <p:sldId id="319" r:id="rId30"/>
    <p:sldId id="320" r:id="rId31"/>
    <p:sldId id="321" r:id="rId32"/>
    <p:sldId id="328" r:id="rId33"/>
    <p:sldId id="330" r:id="rId34"/>
    <p:sldId id="322" r:id="rId35"/>
    <p:sldId id="324" r:id="rId36"/>
    <p:sldId id="323" r:id="rId37"/>
    <p:sldId id="278" r:id="rId38"/>
  </p:sldIdLst>
  <p:sldSz cx="12192000" cy="6858000"/>
  <p:notesSz cx="6805613" cy="99441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+mn-lt" panose="02020603050405020304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+mn-lt" panose="02020603050405020304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+mn-lt" panose="02020603050405020304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+mn-lt" panose="02020603050405020304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+mn-lt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+mn-lt" panose="02020603050405020304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+mn-lt" panose="02020603050405020304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+mn-lt" panose="02020603050405020304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+mn-lt" panose="02020603050405020304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32">
          <p15:clr>
            <a:srgbClr val="A4A3A4"/>
          </p15:clr>
        </p15:guide>
        <p15:guide id="2" pos="2144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OORE Laurie, NEA/POL/CEN" initials="MLN" lastIdx="1" clrIdx="0">
    <p:extLst>
      <p:ext uri="{19B8F6BF-5375-455C-9EA6-DF929625EA0E}">
        <p15:presenceInfo xmlns:p15="http://schemas.microsoft.com/office/powerpoint/2012/main" userId="S-1-5-21-3605887142-3043520036-899046653-3816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99"/>
    <a:srgbClr val="F9F9F9"/>
    <a:srgbClr val="F5F5F5"/>
    <a:srgbClr val="02889E"/>
    <a:srgbClr val="7F7F7F"/>
    <a:srgbClr val="FBBC0E"/>
    <a:srgbClr val="005878"/>
    <a:srgbClr val="22567C"/>
    <a:srgbClr val="000000"/>
    <a:srgbClr val="0C68B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18603FDC-E32A-4AB5-989C-0864C3EAD2B8}" styleName="Themed Style 2 - Acc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0660B408-B3CF-4A94-85FC-2B1E0A45F4A2}" styleName="Dark Style 2 - Accent 1/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171" autoAdjust="0"/>
    <p:restoredTop sz="93979" autoAdjust="0"/>
  </p:normalViewPr>
  <p:slideViewPr>
    <p:cSldViewPr>
      <p:cViewPr>
        <p:scale>
          <a:sx n="42" d="100"/>
          <a:sy n="42" d="100"/>
        </p:scale>
        <p:origin x="964" y="360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8" d="100"/>
        <a:sy n="158" d="100"/>
      </p:scale>
      <p:origin x="0" y="2808"/>
    </p:cViewPr>
  </p:sorterViewPr>
  <p:notesViewPr>
    <p:cSldViewPr>
      <p:cViewPr varScale="1">
        <p:scale>
          <a:sx n="77" d="100"/>
          <a:sy n="77" d="100"/>
        </p:scale>
        <p:origin x="2772" y="90"/>
      </p:cViewPr>
      <p:guideLst>
        <p:guide orient="horz" pos="3132"/>
        <p:guide pos="214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handoutMaster" Target="handoutMasters/handoutMaster1.xml"/><Relationship Id="rId45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2_3">
  <dgm:title val=""/>
  <dgm:desc val=""/>
  <dgm:catLst>
    <dgm:cat type="accent2" pri="11300"/>
  </dgm:catLst>
  <dgm:styleLbl name="node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shade val="80000"/>
      </a:schemeClr>
      <a:schemeClr val="accent2">
        <a:tint val="7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/>
    <dgm:txEffectClrLst/>
  </dgm:styleLbl>
  <dgm:styleLbl name="ln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9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8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0420895-6F62-48CA-B5FA-431603F5D2D3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EFCC51EB-D780-42FF-88B0-29B39F1DD053}">
      <dgm:prSet phldrT="[Text]" custT="1"/>
      <dgm:spPr>
        <a:solidFill>
          <a:schemeClr val="bg2">
            <a:lumMod val="50000"/>
            <a:alpha val="80000"/>
          </a:schemeClr>
        </a:solidFill>
        <a:ln w="76200"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pPr marL="0" marR="0" lvl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GB" sz="2800" b="1" dirty="0" smtClean="0"/>
            <a:t>34 </a:t>
          </a:r>
          <a:r>
            <a:rPr lang="en-GB" sz="2800" b="0" dirty="0" smtClean="0"/>
            <a:t>member countries + partners </a:t>
          </a:r>
          <a:br>
            <a:rPr lang="en-GB" sz="2800" b="0" dirty="0" smtClean="0"/>
          </a:br>
          <a:r>
            <a:rPr lang="en-GB" sz="2800" b="0" dirty="0" smtClean="0"/>
            <a:t>(e.g. China, India, Brazil, etc.)</a:t>
          </a:r>
          <a:endParaRPr lang="en-US" sz="2800" b="0" dirty="0"/>
        </a:p>
      </dgm:t>
    </dgm:pt>
    <dgm:pt modelId="{D851F320-DD70-4F22-A6DA-9AFC7CA5F32F}" type="parTrans" cxnId="{DC66D4EC-A63C-425F-A7BC-5287C9AD8FE8}">
      <dgm:prSet/>
      <dgm:spPr/>
      <dgm:t>
        <a:bodyPr/>
        <a:lstStyle/>
        <a:p>
          <a:endParaRPr lang="en-US" sz="2800"/>
        </a:p>
      </dgm:t>
    </dgm:pt>
    <dgm:pt modelId="{45D747A5-9435-4BD1-896B-F4EB748DE151}" type="sibTrans" cxnId="{DC66D4EC-A63C-425F-A7BC-5287C9AD8FE8}">
      <dgm:prSet/>
      <dgm:spPr/>
      <dgm:t>
        <a:bodyPr/>
        <a:lstStyle/>
        <a:p>
          <a:endParaRPr lang="en-US" sz="2800"/>
        </a:p>
      </dgm:t>
    </dgm:pt>
    <dgm:pt modelId="{C58993F5-D670-4D83-8263-E650E6B78A0B}">
      <dgm:prSet custT="1"/>
      <dgm:spPr>
        <a:solidFill>
          <a:schemeClr val="bg2">
            <a:lumMod val="75000"/>
            <a:alpha val="80000"/>
          </a:schemeClr>
        </a:solidFill>
        <a:ln w="76200"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en-GB" sz="2800" b="1" dirty="0" smtClean="0">
              <a:solidFill>
                <a:schemeClr val="bg1"/>
              </a:solidFill>
            </a:rPr>
            <a:t>8 </a:t>
          </a:r>
          <a:r>
            <a:rPr lang="en-GB" sz="2800" b="0" dirty="0" smtClean="0">
              <a:solidFill>
                <a:schemeClr val="bg1"/>
              </a:solidFill>
            </a:rPr>
            <a:t>standing technical committees </a:t>
          </a:r>
          <a:r>
            <a:rPr lang="en-GB" sz="2800" b="1" dirty="0" smtClean="0">
              <a:solidFill>
                <a:schemeClr val="bg1"/>
              </a:solidFill>
            </a:rPr>
            <a:t/>
          </a:r>
          <a:br>
            <a:rPr lang="en-GB" sz="2800" b="1" dirty="0" smtClean="0">
              <a:solidFill>
                <a:schemeClr val="bg1"/>
              </a:solidFill>
            </a:rPr>
          </a:br>
          <a:r>
            <a:rPr lang="en-GB" altLang="en-US" sz="2800" b="1" dirty="0" smtClean="0"/>
            <a:t>1 </a:t>
          </a:r>
          <a:r>
            <a:rPr lang="en-GB" altLang="en-US" sz="2800" b="0" dirty="0" smtClean="0"/>
            <a:t>management board</a:t>
          </a:r>
          <a:r>
            <a:rPr lang="en-GB" sz="2800" b="1" dirty="0" smtClean="0">
              <a:solidFill>
                <a:schemeClr val="bg1"/>
              </a:solidFill>
            </a:rPr>
            <a:t/>
          </a:r>
          <a:br>
            <a:rPr lang="en-GB" sz="2800" b="1" dirty="0" smtClean="0">
              <a:solidFill>
                <a:schemeClr val="bg1"/>
              </a:solidFill>
            </a:rPr>
          </a:br>
          <a:r>
            <a:rPr lang="en-GB" sz="2800" b="1" dirty="0" smtClean="0">
              <a:solidFill>
                <a:schemeClr val="bg1"/>
              </a:solidFill>
              <a:latin typeface="Myriad Pro" panose="020B0503030403020204" pitchFamily="34" charset="0"/>
            </a:rPr>
            <a:t>≈</a:t>
          </a:r>
          <a:r>
            <a:rPr lang="en-GB" sz="2800" b="1" dirty="0" smtClean="0">
              <a:solidFill>
                <a:schemeClr val="bg1"/>
              </a:solidFill>
            </a:rPr>
            <a:t>74 </a:t>
          </a:r>
          <a:r>
            <a:rPr lang="en-GB" sz="2800" b="0" dirty="0" smtClean="0">
              <a:solidFill>
                <a:schemeClr val="bg1"/>
              </a:solidFill>
            </a:rPr>
            <a:t>working parties and expert groups</a:t>
          </a:r>
          <a:endParaRPr lang="en-GB" sz="2800" b="0" dirty="0">
            <a:solidFill>
              <a:schemeClr val="bg1"/>
            </a:solidFill>
          </a:endParaRPr>
        </a:p>
      </dgm:t>
    </dgm:pt>
    <dgm:pt modelId="{C76E00A1-2F23-46AD-8A39-8E546B87F577}" type="parTrans" cxnId="{AE12D0F7-80BC-4393-931F-4466B581F306}">
      <dgm:prSet/>
      <dgm:spPr/>
      <dgm:t>
        <a:bodyPr/>
        <a:lstStyle/>
        <a:p>
          <a:endParaRPr lang="en-US" sz="2800"/>
        </a:p>
      </dgm:t>
    </dgm:pt>
    <dgm:pt modelId="{3DEAEE45-FB6F-4990-9BFE-2A84E62FD206}" type="sibTrans" cxnId="{AE12D0F7-80BC-4393-931F-4466B581F306}">
      <dgm:prSet/>
      <dgm:spPr/>
      <dgm:t>
        <a:bodyPr/>
        <a:lstStyle/>
        <a:p>
          <a:endParaRPr lang="en-US" sz="2800"/>
        </a:p>
      </dgm:t>
    </dgm:pt>
    <dgm:pt modelId="{3AA419B1-F251-48BE-AACC-1C18220AC73C}">
      <dgm:prSet custT="1"/>
      <dgm:spPr>
        <a:solidFill>
          <a:schemeClr val="bg2">
            <a:lumMod val="50000"/>
            <a:alpha val="80000"/>
          </a:schemeClr>
        </a:solidFill>
        <a:ln w="76200"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en-GB" sz="2800" b="1" smtClean="0">
              <a:solidFill>
                <a:schemeClr val="bg1"/>
              </a:solidFill>
              <a:latin typeface="Myriad Pro" panose="020B0503030403020204" pitchFamily="34" charset="0"/>
            </a:rPr>
            <a:t>≈</a:t>
          </a:r>
          <a:r>
            <a:rPr lang="en-GB" sz="2800" b="1" smtClean="0">
              <a:solidFill>
                <a:schemeClr val="bg1"/>
              </a:solidFill>
            </a:rPr>
            <a:t>26 </a:t>
          </a:r>
          <a:r>
            <a:rPr lang="en-US" sz="2800" b="0" dirty="0" smtClean="0">
              <a:solidFill>
                <a:schemeClr val="bg1"/>
              </a:solidFill>
            </a:rPr>
            <a:t>international joint projects</a:t>
          </a:r>
          <a:endParaRPr lang="en-US" sz="2800" b="0" dirty="0">
            <a:solidFill>
              <a:schemeClr val="bg1"/>
            </a:solidFill>
          </a:endParaRPr>
        </a:p>
      </dgm:t>
    </dgm:pt>
    <dgm:pt modelId="{14766793-9662-4179-98B8-C35E08D54459}" type="parTrans" cxnId="{3F9E1C6A-9B5A-47B9-B7C2-AE841740842E}">
      <dgm:prSet/>
      <dgm:spPr/>
      <dgm:t>
        <a:bodyPr/>
        <a:lstStyle/>
        <a:p>
          <a:endParaRPr lang="en-US" sz="2800"/>
        </a:p>
      </dgm:t>
    </dgm:pt>
    <dgm:pt modelId="{1A2944E5-2A83-4B7B-B7A3-66A9DD1E0BDC}" type="sibTrans" cxnId="{3F9E1C6A-9B5A-47B9-B7C2-AE841740842E}">
      <dgm:prSet/>
      <dgm:spPr/>
      <dgm:t>
        <a:bodyPr/>
        <a:lstStyle/>
        <a:p>
          <a:endParaRPr lang="en-US" sz="2800"/>
        </a:p>
      </dgm:t>
    </dgm:pt>
    <dgm:pt modelId="{E49070D5-4DFA-4B18-A550-C0447525ADF9}">
      <dgm:prSet custT="1"/>
      <dgm:spPr>
        <a:solidFill>
          <a:schemeClr val="bg2">
            <a:lumMod val="75000"/>
            <a:alpha val="80000"/>
          </a:schemeClr>
        </a:solidFill>
        <a:ln w="76200"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en-US" sz="2800" b="1" dirty="0" smtClean="0">
              <a:solidFill>
                <a:schemeClr val="bg1"/>
              </a:solidFill>
            </a:rPr>
            <a:t>The NEA Data Bank – </a:t>
          </a:r>
          <a:r>
            <a:rPr lang="en-US" sz="2800" b="0" dirty="0" smtClean="0">
              <a:solidFill>
                <a:schemeClr val="bg1"/>
              </a:solidFill>
            </a:rPr>
            <a:t>a major international resource</a:t>
          </a:r>
          <a:endParaRPr lang="en-US" sz="2800" b="0" dirty="0">
            <a:solidFill>
              <a:prstClr val="black"/>
            </a:solidFill>
          </a:endParaRPr>
        </a:p>
      </dgm:t>
    </dgm:pt>
    <dgm:pt modelId="{07AAD471-F206-4B64-8C2F-0408EF4495AB}" type="parTrans" cxnId="{25845961-BE0C-413C-9906-5D51630A0BC7}">
      <dgm:prSet/>
      <dgm:spPr/>
      <dgm:t>
        <a:bodyPr/>
        <a:lstStyle/>
        <a:p>
          <a:endParaRPr lang="en-US" sz="2800"/>
        </a:p>
      </dgm:t>
    </dgm:pt>
    <dgm:pt modelId="{BD531C15-8E51-43ED-8BA8-019F62B2705E}" type="sibTrans" cxnId="{25845961-BE0C-413C-9906-5D51630A0BC7}">
      <dgm:prSet/>
      <dgm:spPr/>
      <dgm:t>
        <a:bodyPr/>
        <a:lstStyle/>
        <a:p>
          <a:endParaRPr lang="en-US" sz="2800"/>
        </a:p>
      </dgm:t>
    </dgm:pt>
    <dgm:pt modelId="{B87427A2-9D5E-4520-96E5-BCC30CFFB010}" type="pres">
      <dgm:prSet presAssocID="{B0420895-6F62-48CA-B5FA-431603F5D2D3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A85121A9-643F-41C5-8BC6-D1554DFAD959}" type="pres">
      <dgm:prSet presAssocID="{EFCC51EB-D780-42FF-88B0-29B39F1DD053}" presName="parentText" presStyleLbl="node1" presStyleIdx="0" presStyleCnt="4" custScaleY="82415" custLinFactNeighborY="3673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6E6F404-9D70-4988-AFB0-563D4098EE94}" type="pres">
      <dgm:prSet presAssocID="{45D747A5-9435-4BD1-896B-F4EB748DE151}" presName="spacer" presStyleCnt="0"/>
      <dgm:spPr/>
    </dgm:pt>
    <dgm:pt modelId="{108676AB-0BFB-4AC2-9E93-6B569ED7CCF7}" type="pres">
      <dgm:prSet presAssocID="{C58993F5-D670-4D83-8263-E650E6B78A0B}" presName="parentText" presStyleLbl="node1" presStyleIdx="1" presStyleCnt="4" custScaleY="112696" custLinFactNeighborY="-25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015D630-9BBD-47B7-8B4B-C06EF5CE128D}" type="pres">
      <dgm:prSet presAssocID="{3DEAEE45-FB6F-4990-9BFE-2A84E62FD206}" presName="spacer" presStyleCnt="0"/>
      <dgm:spPr/>
    </dgm:pt>
    <dgm:pt modelId="{8400DD9A-B325-4908-A12C-0FD6A8D27895}" type="pres">
      <dgm:prSet presAssocID="{3AA419B1-F251-48BE-AACC-1C18220AC73C}" presName="parentText" presStyleLbl="node1" presStyleIdx="2" presStyleCnt="4" custScaleY="63905" custLinFactNeighborY="-5868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E7BE7E5-6949-46D5-8B45-58977431A7AE}" type="pres">
      <dgm:prSet presAssocID="{1A2944E5-2A83-4B7B-B7A3-66A9DD1E0BDC}" presName="spacer" presStyleCnt="0"/>
      <dgm:spPr/>
    </dgm:pt>
    <dgm:pt modelId="{BD88F744-892F-48D0-A0EB-946C3D00BE1A}" type="pres">
      <dgm:prSet presAssocID="{E49070D5-4DFA-4B18-A550-C0447525ADF9}" presName="parentText" presStyleLbl="node1" presStyleIdx="3" presStyleCnt="4" custScaleY="57555" custLinFactY="-109" custLinFactNeighborY="-100000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861867A5-6930-4AB1-9FB6-6695E4D849F8}" type="presOf" srcId="{C58993F5-D670-4D83-8263-E650E6B78A0B}" destId="{108676AB-0BFB-4AC2-9E93-6B569ED7CCF7}" srcOrd="0" destOrd="0" presId="urn:microsoft.com/office/officeart/2005/8/layout/vList2"/>
    <dgm:cxn modelId="{AE12D0F7-80BC-4393-931F-4466B581F306}" srcId="{B0420895-6F62-48CA-B5FA-431603F5D2D3}" destId="{C58993F5-D670-4D83-8263-E650E6B78A0B}" srcOrd="1" destOrd="0" parTransId="{C76E00A1-2F23-46AD-8A39-8E546B87F577}" sibTransId="{3DEAEE45-FB6F-4990-9BFE-2A84E62FD206}"/>
    <dgm:cxn modelId="{DC66D4EC-A63C-425F-A7BC-5287C9AD8FE8}" srcId="{B0420895-6F62-48CA-B5FA-431603F5D2D3}" destId="{EFCC51EB-D780-42FF-88B0-29B39F1DD053}" srcOrd="0" destOrd="0" parTransId="{D851F320-DD70-4F22-A6DA-9AFC7CA5F32F}" sibTransId="{45D747A5-9435-4BD1-896B-F4EB748DE151}"/>
    <dgm:cxn modelId="{25845961-BE0C-413C-9906-5D51630A0BC7}" srcId="{B0420895-6F62-48CA-B5FA-431603F5D2D3}" destId="{E49070D5-4DFA-4B18-A550-C0447525ADF9}" srcOrd="3" destOrd="0" parTransId="{07AAD471-F206-4B64-8C2F-0408EF4495AB}" sibTransId="{BD531C15-8E51-43ED-8BA8-019F62B2705E}"/>
    <dgm:cxn modelId="{BA5D0B8E-AFE3-43EE-8905-8DC3780FB9DE}" type="presOf" srcId="{EFCC51EB-D780-42FF-88B0-29B39F1DD053}" destId="{A85121A9-643F-41C5-8BC6-D1554DFAD959}" srcOrd="0" destOrd="0" presId="urn:microsoft.com/office/officeart/2005/8/layout/vList2"/>
    <dgm:cxn modelId="{3F9E1C6A-9B5A-47B9-B7C2-AE841740842E}" srcId="{B0420895-6F62-48CA-B5FA-431603F5D2D3}" destId="{3AA419B1-F251-48BE-AACC-1C18220AC73C}" srcOrd="2" destOrd="0" parTransId="{14766793-9662-4179-98B8-C35E08D54459}" sibTransId="{1A2944E5-2A83-4B7B-B7A3-66A9DD1E0BDC}"/>
    <dgm:cxn modelId="{427C1591-42DD-4FC7-86F5-093B2B18980B}" type="presOf" srcId="{E49070D5-4DFA-4B18-A550-C0447525ADF9}" destId="{BD88F744-892F-48D0-A0EB-946C3D00BE1A}" srcOrd="0" destOrd="0" presId="urn:microsoft.com/office/officeart/2005/8/layout/vList2"/>
    <dgm:cxn modelId="{B0FD9B21-3D4D-4AB4-B95A-5138BA158F01}" type="presOf" srcId="{B0420895-6F62-48CA-B5FA-431603F5D2D3}" destId="{B87427A2-9D5E-4520-96E5-BCC30CFFB010}" srcOrd="0" destOrd="0" presId="urn:microsoft.com/office/officeart/2005/8/layout/vList2"/>
    <dgm:cxn modelId="{04EEDA4C-4072-4525-8212-F800F880124D}" type="presOf" srcId="{3AA419B1-F251-48BE-AACC-1C18220AC73C}" destId="{8400DD9A-B325-4908-A12C-0FD6A8D27895}" srcOrd="0" destOrd="0" presId="urn:microsoft.com/office/officeart/2005/8/layout/vList2"/>
    <dgm:cxn modelId="{E5028787-A8F6-4087-9F22-85CC4C4D2112}" type="presParOf" srcId="{B87427A2-9D5E-4520-96E5-BCC30CFFB010}" destId="{A85121A9-643F-41C5-8BC6-D1554DFAD959}" srcOrd="0" destOrd="0" presId="urn:microsoft.com/office/officeart/2005/8/layout/vList2"/>
    <dgm:cxn modelId="{5A66884B-ADA5-438E-BFA3-348249F2BAC8}" type="presParOf" srcId="{B87427A2-9D5E-4520-96E5-BCC30CFFB010}" destId="{16E6F404-9D70-4988-AFB0-563D4098EE94}" srcOrd="1" destOrd="0" presId="urn:microsoft.com/office/officeart/2005/8/layout/vList2"/>
    <dgm:cxn modelId="{CC64EE52-D218-4D5B-B42E-16D43147F510}" type="presParOf" srcId="{B87427A2-9D5E-4520-96E5-BCC30CFFB010}" destId="{108676AB-0BFB-4AC2-9E93-6B569ED7CCF7}" srcOrd="2" destOrd="0" presId="urn:microsoft.com/office/officeart/2005/8/layout/vList2"/>
    <dgm:cxn modelId="{C9D660E3-E90C-4B4D-AE87-7D639FE0CD54}" type="presParOf" srcId="{B87427A2-9D5E-4520-96E5-BCC30CFFB010}" destId="{2015D630-9BBD-47B7-8B4B-C06EF5CE128D}" srcOrd="3" destOrd="0" presId="urn:microsoft.com/office/officeart/2005/8/layout/vList2"/>
    <dgm:cxn modelId="{0096787E-E4CE-430B-8490-926B4A534DF1}" type="presParOf" srcId="{B87427A2-9D5E-4520-96E5-BCC30CFFB010}" destId="{8400DD9A-B325-4908-A12C-0FD6A8D27895}" srcOrd="4" destOrd="0" presId="urn:microsoft.com/office/officeart/2005/8/layout/vList2"/>
    <dgm:cxn modelId="{2A4C5570-D1FA-489D-856F-B1B380783AB8}" type="presParOf" srcId="{B87427A2-9D5E-4520-96E5-BCC30CFFB010}" destId="{0E7BE7E5-6949-46D5-8B45-58977431A7AE}" srcOrd="5" destOrd="0" presId="urn:microsoft.com/office/officeart/2005/8/layout/vList2"/>
    <dgm:cxn modelId="{FC09BE7D-0CE4-409C-8C3B-E7CD9A740797}" type="presParOf" srcId="{B87427A2-9D5E-4520-96E5-BCC30CFFB010}" destId="{BD88F744-892F-48D0-A0EB-946C3D00BE1A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B3CC089-CBF7-4A65-AD63-567203FC2301}" type="doc">
      <dgm:prSet loTypeId="urn:microsoft.com/office/officeart/2005/8/layout/vList2" loCatId="list" qsTypeId="urn:microsoft.com/office/officeart/2005/8/quickstyle/simple1" qsCatId="simple" csTypeId="urn:microsoft.com/office/officeart/2005/8/colors/accent2_3" csCatId="accent2" phldr="1"/>
      <dgm:spPr/>
      <dgm:t>
        <a:bodyPr/>
        <a:lstStyle/>
        <a:p>
          <a:endParaRPr lang="en-US"/>
        </a:p>
      </dgm:t>
    </dgm:pt>
    <dgm:pt modelId="{EF8215B6-292C-4DC8-BADE-A0F8411154D2}">
      <dgm:prSet phldrT="[Text]" custT="1"/>
      <dgm:spPr>
        <a:solidFill>
          <a:schemeClr val="bg2">
            <a:lumMod val="50000"/>
            <a:alpha val="80000"/>
          </a:schemeClr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en-US" altLang="en-US" sz="2800" dirty="0" smtClean="0"/>
            <a:t>To assist its member countries in maintaining and further developing, through </a:t>
          </a:r>
          <a:r>
            <a:rPr lang="en-US" altLang="en-US" sz="2800" b="1" dirty="0" smtClean="0"/>
            <a:t>international co-operation, the scientific, technological and legal bases</a:t>
          </a:r>
          <a:r>
            <a:rPr lang="en-US" altLang="en-US" sz="2800" dirty="0" smtClean="0"/>
            <a:t> required for a safe, environmentally sound and economical use of nuclear energy for peaceful purposes.</a:t>
          </a:r>
          <a:endParaRPr lang="en-US" sz="2800" dirty="0"/>
        </a:p>
      </dgm:t>
    </dgm:pt>
    <dgm:pt modelId="{A240AB26-F061-4DA1-B13F-6D328672B992}" type="parTrans" cxnId="{D19D17D9-DEFD-4754-B077-65F8C7C4ABFB}">
      <dgm:prSet/>
      <dgm:spPr/>
      <dgm:t>
        <a:bodyPr/>
        <a:lstStyle/>
        <a:p>
          <a:endParaRPr lang="en-US" sz="2600"/>
        </a:p>
      </dgm:t>
    </dgm:pt>
    <dgm:pt modelId="{AE818722-75E0-4F54-9B3A-56E9D33DCAAD}" type="sibTrans" cxnId="{D19D17D9-DEFD-4754-B077-65F8C7C4ABFB}">
      <dgm:prSet/>
      <dgm:spPr/>
      <dgm:t>
        <a:bodyPr/>
        <a:lstStyle/>
        <a:p>
          <a:endParaRPr lang="en-US" sz="2600"/>
        </a:p>
      </dgm:t>
    </dgm:pt>
    <dgm:pt modelId="{9C640E6B-D619-4B5B-82B3-9FC0577F9363}">
      <dgm:prSet phldrT="[Text]" custT="1"/>
      <dgm:spPr>
        <a:solidFill>
          <a:schemeClr val="accent2">
            <a:lumMod val="75000"/>
            <a:alpha val="80000"/>
          </a:schemeClr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en-US" altLang="en-US" sz="2800" dirty="0" smtClean="0"/>
            <a:t>To provide authoritative assessments and to forge </a:t>
          </a:r>
          <a:r>
            <a:rPr lang="en-US" altLang="en-US" sz="2800" b="1" dirty="0" smtClean="0"/>
            <a:t>common understandings </a:t>
          </a:r>
          <a:r>
            <a:rPr lang="en-US" altLang="en-US" sz="2800" dirty="0" smtClean="0"/>
            <a:t>on key issues as </a:t>
          </a:r>
          <a:r>
            <a:rPr lang="en-US" altLang="en-US" sz="2800" b="1" dirty="0" smtClean="0"/>
            <a:t>input to government decisions on nuclear energy policy</a:t>
          </a:r>
          <a:r>
            <a:rPr lang="en-US" altLang="en-US" sz="2800" dirty="0" smtClean="0"/>
            <a:t> and to broader OECD policy analyses in areas such as energy and the sustainable development of low-carbon economies. </a:t>
          </a:r>
          <a:endParaRPr lang="en-US" sz="2800" dirty="0"/>
        </a:p>
      </dgm:t>
    </dgm:pt>
    <dgm:pt modelId="{94EB7F12-5A90-48A7-B396-88906065AA3E}" type="parTrans" cxnId="{B9B4F671-A63B-4F94-B49C-35057B0FB6D5}">
      <dgm:prSet/>
      <dgm:spPr/>
      <dgm:t>
        <a:bodyPr/>
        <a:lstStyle/>
        <a:p>
          <a:endParaRPr lang="en-US" sz="2600"/>
        </a:p>
      </dgm:t>
    </dgm:pt>
    <dgm:pt modelId="{2AB8B355-5834-4F2E-991E-09EB1EF9C2D0}" type="sibTrans" cxnId="{B9B4F671-A63B-4F94-B49C-35057B0FB6D5}">
      <dgm:prSet/>
      <dgm:spPr/>
      <dgm:t>
        <a:bodyPr/>
        <a:lstStyle/>
        <a:p>
          <a:endParaRPr lang="en-US" sz="2600"/>
        </a:p>
      </dgm:t>
    </dgm:pt>
    <dgm:pt modelId="{8798F9A7-27AA-472F-BA70-C43686A6C59A}" type="pres">
      <dgm:prSet presAssocID="{7B3CC089-CBF7-4A65-AD63-567203FC2301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69343FD5-F155-466E-B862-978DD051D63E}" type="pres">
      <dgm:prSet presAssocID="{EF8215B6-292C-4DC8-BADE-A0F8411154D2}" presName="parentText" presStyleLbl="node1" presStyleIdx="0" presStyleCnt="2" custScaleY="107074" custLinFactNeighborX="386" custLinFactNeighborY="-32897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678BBEF-2685-467B-AD6A-3023DC974D29}" type="pres">
      <dgm:prSet presAssocID="{AE818722-75E0-4F54-9B3A-56E9D33DCAAD}" presName="spacer" presStyleCnt="0"/>
      <dgm:spPr/>
    </dgm:pt>
    <dgm:pt modelId="{4310FA0F-B5AB-4101-BD66-7A6A4F32F290}" type="pres">
      <dgm:prSet presAssocID="{9C640E6B-D619-4B5B-82B3-9FC0577F9363}" presName="parentText" presStyleLbl="node1" presStyleIdx="1" presStyleCnt="2" custScaleY="111550" custLinFactY="5944" custLinFactNeighborY="100000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4B3E7BC8-5A30-4302-84B8-F7B101FF6219}" type="presOf" srcId="{9C640E6B-D619-4B5B-82B3-9FC0577F9363}" destId="{4310FA0F-B5AB-4101-BD66-7A6A4F32F290}" srcOrd="0" destOrd="0" presId="urn:microsoft.com/office/officeart/2005/8/layout/vList2"/>
    <dgm:cxn modelId="{1C71C41D-A205-46BA-B0C7-5DCEDB07E5E8}" type="presOf" srcId="{EF8215B6-292C-4DC8-BADE-A0F8411154D2}" destId="{69343FD5-F155-466E-B862-978DD051D63E}" srcOrd="0" destOrd="0" presId="urn:microsoft.com/office/officeart/2005/8/layout/vList2"/>
    <dgm:cxn modelId="{B9B4F671-A63B-4F94-B49C-35057B0FB6D5}" srcId="{7B3CC089-CBF7-4A65-AD63-567203FC2301}" destId="{9C640E6B-D619-4B5B-82B3-9FC0577F9363}" srcOrd="1" destOrd="0" parTransId="{94EB7F12-5A90-48A7-B396-88906065AA3E}" sibTransId="{2AB8B355-5834-4F2E-991E-09EB1EF9C2D0}"/>
    <dgm:cxn modelId="{F7EBCF99-B3F1-4865-948A-066C9E33E778}" type="presOf" srcId="{7B3CC089-CBF7-4A65-AD63-567203FC2301}" destId="{8798F9A7-27AA-472F-BA70-C43686A6C59A}" srcOrd="0" destOrd="0" presId="urn:microsoft.com/office/officeart/2005/8/layout/vList2"/>
    <dgm:cxn modelId="{D19D17D9-DEFD-4754-B077-65F8C7C4ABFB}" srcId="{7B3CC089-CBF7-4A65-AD63-567203FC2301}" destId="{EF8215B6-292C-4DC8-BADE-A0F8411154D2}" srcOrd="0" destOrd="0" parTransId="{A240AB26-F061-4DA1-B13F-6D328672B992}" sibTransId="{AE818722-75E0-4F54-9B3A-56E9D33DCAAD}"/>
    <dgm:cxn modelId="{B44A3A44-C6B4-4D34-B00C-43C125EC7796}" type="presParOf" srcId="{8798F9A7-27AA-472F-BA70-C43686A6C59A}" destId="{69343FD5-F155-466E-B862-978DD051D63E}" srcOrd="0" destOrd="0" presId="urn:microsoft.com/office/officeart/2005/8/layout/vList2"/>
    <dgm:cxn modelId="{2BF7D196-AB67-4700-8B05-32CAF7D723C1}" type="presParOf" srcId="{8798F9A7-27AA-472F-BA70-C43686A6C59A}" destId="{8678BBEF-2685-467B-AD6A-3023DC974D29}" srcOrd="1" destOrd="0" presId="urn:microsoft.com/office/officeart/2005/8/layout/vList2"/>
    <dgm:cxn modelId="{6C18BDE1-52C2-40A4-9A0B-6F8728B42B6E}" type="presParOf" srcId="{8798F9A7-27AA-472F-BA70-C43686A6C59A}" destId="{4310FA0F-B5AB-4101-BD66-7A6A4F32F290}" srcOrd="2" destOrd="0" presId="urn:microsoft.com/office/officeart/2005/8/layout/vList2"/>
  </dgm:cxnLst>
  <dgm:bg>
    <a:noFill/>
  </dgm:bg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AE3D63F1-99C9-4F3D-B35A-53953A2836EC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977BBBB0-84D6-4AEB-BA4B-E993BE10522D}">
      <dgm:prSet phldrT="[Text]" custT="1"/>
      <dgm:spPr>
        <a:solidFill>
          <a:schemeClr val="bg2">
            <a:lumMod val="50000"/>
            <a:alpha val="80000"/>
          </a:schemeClr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 lIns="180000" tIns="180000" rIns="180000" bIns="180000" anchor="t"/>
        <a:lstStyle/>
        <a:p>
          <a:pPr algn="ctr"/>
          <a:r>
            <a:rPr lang="en-GB" sz="1000" b="1" u="none" noProof="0" dirty="0" smtClean="0">
              <a:solidFill>
                <a:schemeClr val="bg1"/>
              </a:solidFill>
            </a:rPr>
            <a:t> </a:t>
          </a:r>
          <a:r>
            <a:rPr lang="en-GB" sz="2400" b="1" u="none" noProof="0" dirty="0" smtClean="0">
              <a:solidFill>
                <a:schemeClr val="bg1"/>
              </a:solidFill>
            </a:rPr>
            <a:t/>
          </a:r>
          <a:br>
            <a:rPr lang="en-GB" sz="2400" b="1" u="none" noProof="0" dirty="0" smtClean="0">
              <a:solidFill>
                <a:schemeClr val="bg1"/>
              </a:solidFill>
            </a:rPr>
          </a:br>
          <a:r>
            <a:rPr lang="en-GB" sz="2400" b="1" u="none" noProof="0" dirty="0" smtClean="0">
              <a:solidFill>
                <a:schemeClr val="bg1"/>
              </a:solidFill>
            </a:rPr>
            <a:t>NEA serviced bodies </a:t>
          </a:r>
          <a:r>
            <a:rPr lang="en-GB" sz="1800" b="1" u="sng" noProof="0" dirty="0" smtClean="0">
              <a:solidFill>
                <a:schemeClr val="bg1"/>
              </a:solidFill>
            </a:rPr>
            <a:t/>
          </a:r>
          <a:br>
            <a:rPr lang="en-GB" sz="1800" b="1" u="sng" noProof="0" dirty="0" smtClean="0">
              <a:solidFill>
                <a:schemeClr val="bg1"/>
              </a:solidFill>
            </a:rPr>
          </a:br>
          <a:r>
            <a:rPr lang="en-GB" sz="1000" b="1" u="sng" noProof="0" dirty="0" smtClean="0">
              <a:solidFill>
                <a:schemeClr val="bg1"/>
              </a:solidFill>
            </a:rPr>
            <a:t> </a:t>
          </a:r>
        </a:p>
        <a:p>
          <a:pPr algn="l"/>
          <a:r>
            <a:rPr lang="en-GB" sz="1800" b="1" noProof="0" dirty="0" smtClean="0"/>
            <a:t>Generation IV International Forum (GIF) </a:t>
          </a:r>
          <a:br>
            <a:rPr lang="en-GB" sz="1800" b="1" noProof="0" dirty="0" smtClean="0"/>
          </a:br>
          <a:r>
            <a:rPr lang="en-GB" sz="1800" noProof="0" dirty="0" smtClean="0"/>
            <a:t>with the goal to improve sustainability (including effective fuel utilisation and minimisation of waste), economics, safety and reliability, proliferation resistance and physical protection.</a:t>
          </a:r>
        </a:p>
        <a:p>
          <a:pPr algn="l"/>
          <a:r>
            <a:rPr lang="en-GB" sz="1800" b="1" spc="-10" baseline="0" noProof="0" dirty="0" smtClean="0"/>
            <a:t>Multinational Design Evaluation Programme (MDEP) – </a:t>
          </a:r>
          <a:r>
            <a:rPr lang="en-GB" sz="1800" spc="-10" baseline="0" noProof="0" dirty="0" smtClean="0"/>
            <a:t>initiative by national safety authorities to leverage their resources and knowledge for new reactor design reviews such as ABWR, AP1000, APR1400, EPR, HPR1000, and VVER-1200.</a:t>
          </a:r>
        </a:p>
        <a:p>
          <a:pPr algn="l"/>
          <a:r>
            <a:rPr lang="en-GB" sz="1800" b="1" noProof="0" dirty="0" smtClean="0"/>
            <a:t>International Framework for Nuclear Energy Cooperation (IFNEC) – </a:t>
          </a:r>
          <a:r>
            <a:rPr lang="en-GB" sz="1800" noProof="0" dirty="0" smtClean="0"/>
            <a:t>65-country forum for international discussion on wide array of nuclear topics involving both developed and emerging economies.</a:t>
          </a:r>
          <a:endParaRPr lang="en-GB" sz="1800" noProof="0" dirty="0"/>
        </a:p>
      </dgm:t>
    </dgm:pt>
    <dgm:pt modelId="{58CA35E0-E170-42D7-9CCD-A340AEF6E519}" type="parTrans" cxnId="{6846A58F-78AF-4E6D-BC4A-4C187C680DEB}">
      <dgm:prSet/>
      <dgm:spPr/>
      <dgm:t>
        <a:bodyPr/>
        <a:lstStyle/>
        <a:p>
          <a:endParaRPr lang="en-GB" noProof="0" dirty="0"/>
        </a:p>
      </dgm:t>
    </dgm:pt>
    <dgm:pt modelId="{BDD49762-A846-4D30-B1CC-CE01222E81CB}" type="sibTrans" cxnId="{6846A58F-78AF-4E6D-BC4A-4C187C680DEB}">
      <dgm:prSet/>
      <dgm:spPr/>
      <dgm:t>
        <a:bodyPr/>
        <a:lstStyle/>
        <a:p>
          <a:endParaRPr lang="en-GB" noProof="0" dirty="0"/>
        </a:p>
      </dgm:t>
    </dgm:pt>
    <dgm:pt modelId="{A5ABF74B-A461-4A77-BD68-19CE36E87A3B}">
      <dgm:prSet phldrT="[Text]" custT="1"/>
      <dgm:spPr>
        <a:solidFill>
          <a:schemeClr val="accent1">
            <a:alpha val="80000"/>
          </a:schemeClr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 lIns="180000" tIns="180000" rIns="180000" bIns="180000" anchor="t"/>
        <a:lstStyle/>
        <a:p>
          <a:pPr algn="ctr"/>
          <a:r>
            <a:rPr lang="en-GB" altLang="en-US" sz="1000" b="1" u="none" noProof="0" dirty="0" smtClean="0">
              <a:solidFill>
                <a:schemeClr val="bg1"/>
              </a:solidFill>
            </a:rPr>
            <a:t> </a:t>
          </a:r>
          <a:r>
            <a:rPr lang="en-GB" altLang="en-US" sz="2400" b="1" u="none" noProof="0" dirty="0" smtClean="0">
              <a:solidFill>
                <a:schemeClr val="bg1"/>
              </a:solidFill>
            </a:rPr>
            <a:t/>
          </a:r>
          <a:br>
            <a:rPr lang="en-GB" altLang="en-US" sz="2400" b="1" u="none" noProof="0" dirty="0" smtClean="0">
              <a:solidFill>
                <a:schemeClr val="bg1"/>
              </a:solidFill>
            </a:rPr>
          </a:br>
          <a:r>
            <a:rPr lang="en-GB" altLang="en-US" sz="2400" b="1" u="none" noProof="0" dirty="0" smtClean="0">
              <a:solidFill>
                <a:schemeClr val="bg1"/>
              </a:solidFill>
            </a:rPr>
            <a:t>Joint projects</a:t>
          </a:r>
          <a:r>
            <a:rPr lang="en-GB" altLang="en-US" sz="2000" b="1" u="sng" noProof="0" dirty="0" smtClean="0">
              <a:solidFill>
                <a:schemeClr val="bg1"/>
              </a:solidFill>
            </a:rPr>
            <a:t/>
          </a:r>
          <a:br>
            <a:rPr lang="en-GB" altLang="en-US" sz="2000" b="1" u="sng" noProof="0" dirty="0" smtClean="0">
              <a:solidFill>
                <a:schemeClr val="bg1"/>
              </a:solidFill>
            </a:rPr>
          </a:br>
          <a:endParaRPr lang="en-GB" altLang="en-US" sz="1000" b="1" u="sng" noProof="0" dirty="0" smtClean="0">
            <a:solidFill>
              <a:schemeClr val="bg1"/>
            </a:solidFill>
          </a:endParaRPr>
        </a:p>
        <a:p>
          <a:pPr algn="l"/>
          <a:r>
            <a:rPr lang="en-GB" altLang="en-US" sz="1800" b="1" noProof="0" dirty="0" smtClean="0"/>
            <a:t>Nuclear safety </a:t>
          </a:r>
          <a:r>
            <a:rPr lang="en-GB" altLang="en-US" sz="1800" b="0" noProof="0" dirty="0" smtClean="0"/>
            <a:t>research and experimental data </a:t>
          </a:r>
          <a:r>
            <a:rPr lang="en-GB" altLang="en-US" sz="1800" noProof="0" dirty="0" smtClean="0"/>
            <a:t>(e.g. thermal-hydraulics, fuel behaviour, severe accidents).</a:t>
          </a:r>
        </a:p>
        <a:p>
          <a:pPr algn="l"/>
          <a:r>
            <a:rPr lang="en-GB" altLang="en-US" sz="1800" b="1" noProof="0" dirty="0" smtClean="0"/>
            <a:t>Nuclear safety databases </a:t>
          </a:r>
          <a:br>
            <a:rPr lang="en-GB" altLang="en-US" sz="1800" b="1" noProof="0" dirty="0" smtClean="0"/>
          </a:br>
          <a:r>
            <a:rPr lang="en-GB" altLang="en-US" sz="1800" noProof="0" dirty="0" smtClean="0"/>
            <a:t>(e.g. fire, common-cause failures).</a:t>
          </a:r>
        </a:p>
        <a:p>
          <a:pPr algn="l"/>
          <a:r>
            <a:rPr lang="en-GB" altLang="en-US" sz="1800" b="1" noProof="0" dirty="0" smtClean="0"/>
            <a:t>Nuclear science </a:t>
          </a:r>
          <a:br>
            <a:rPr lang="en-GB" altLang="en-US" sz="1800" b="1" noProof="0" dirty="0" smtClean="0"/>
          </a:br>
          <a:r>
            <a:rPr lang="en-GB" altLang="en-US" sz="1800" noProof="0" dirty="0" smtClean="0"/>
            <a:t>(e.g. thermodynamics of advanced fuels).</a:t>
          </a:r>
        </a:p>
        <a:p>
          <a:pPr algn="l"/>
          <a:r>
            <a:rPr lang="en-GB" altLang="en-US" sz="1800" b="1" noProof="0" dirty="0" smtClean="0"/>
            <a:t>Radioactive waste management </a:t>
          </a:r>
          <a:br>
            <a:rPr lang="en-GB" altLang="en-US" sz="1800" b="1" noProof="0" dirty="0" smtClean="0"/>
          </a:br>
          <a:r>
            <a:rPr lang="en-GB" altLang="en-US" sz="1800" noProof="0" dirty="0" smtClean="0"/>
            <a:t>(e.g. thermochemical database).</a:t>
          </a:r>
        </a:p>
        <a:p>
          <a:pPr algn="l"/>
          <a:r>
            <a:rPr lang="en-GB" altLang="en-US" sz="1800" b="1" noProof="0" dirty="0" smtClean="0"/>
            <a:t>Radiological protection </a:t>
          </a:r>
          <a:br>
            <a:rPr lang="en-GB" altLang="en-US" sz="1800" b="1" noProof="0" dirty="0" smtClean="0"/>
          </a:br>
          <a:r>
            <a:rPr lang="en-GB" altLang="en-US" sz="1800" noProof="0" dirty="0" smtClean="0"/>
            <a:t>(e.g. occupational exposure).</a:t>
          </a:r>
        </a:p>
        <a:p>
          <a:pPr algn="l"/>
          <a:r>
            <a:rPr lang="en-GB" altLang="en-US" sz="1800" b="1" noProof="0" dirty="0" smtClean="0"/>
            <a:t>Nuclear Education Skills and Technology Framework (NEST)</a:t>
          </a:r>
          <a:endParaRPr lang="en-GB" sz="1800" noProof="0" dirty="0"/>
        </a:p>
      </dgm:t>
    </dgm:pt>
    <dgm:pt modelId="{00841200-C9BF-453D-9D57-8A02536F9FBC}" type="parTrans" cxnId="{FDAAC8F5-8C70-4A49-B305-77B200B2E3C3}">
      <dgm:prSet/>
      <dgm:spPr/>
      <dgm:t>
        <a:bodyPr/>
        <a:lstStyle/>
        <a:p>
          <a:endParaRPr lang="en-GB" noProof="0" dirty="0"/>
        </a:p>
      </dgm:t>
    </dgm:pt>
    <dgm:pt modelId="{566F9346-739B-4F6D-BE17-3CFF5A10D9EF}" type="sibTrans" cxnId="{FDAAC8F5-8C70-4A49-B305-77B200B2E3C3}">
      <dgm:prSet/>
      <dgm:spPr/>
      <dgm:t>
        <a:bodyPr/>
        <a:lstStyle/>
        <a:p>
          <a:endParaRPr lang="en-GB" noProof="0" dirty="0"/>
        </a:p>
      </dgm:t>
    </dgm:pt>
    <dgm:pt modelId="{875CF333-B056-48B5-8E32-89EBC5DBEAD5}" type="pres">
      <dgm:prSet presAssocID="{AE3D63F1-99C9-4F3D-B35A-53953A2836EC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C5DC0D7C-2308-4E2E-BBC4-030E00687158}" type="pres">
      <dgm:prSet presAssocID="{977BBBB0-84D6-4AEB-BA4B-E993BE10522D}" presName="node" presStyleLbl="node1" presStyleIdx="0" presStyleCnt="2" custScaleX="104000" custScaleY="14818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E9DC2F5-EF7B-409E-80C8-E2F326F29C27}" type="pres">
      <dgm:prSet presAssocID="{BDD49762-A846-4D30-B1CC-CE01222E81CB}" presName="sibTrans" presStyleCnt="0"/>
      <dgm:spPr/>
    </dgm:pt>
    <dgm:pt modelId="{92BE2764-474F-401A-807F-9F51C3BCCC49}" type="pres">
      <dgm:prSet presAssocID="{A5ABF74B-A461-4A77-BD68-19CE36E87A3B}" presName="node" presStyleLbl="node1" presStyleIdx="1" presStyleCnt="2" custScaleX="91951" custScaleY="148183" custLinFactNeighborX="-476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E884585A-A937-4C3D-ADDD-C58C651B1074}" type="presOf" srcId="{AE3D63F1-99C9-4F3D-B35A-53953A2836EC}" destId="{875CF333-B056-48B5-8E32-89EBC5DBEAD5}" srcOrd="0" destOrd="0" presId="urn:microsoft.com/office/officeart/2005/8/layout/default"/>
    <dgm:cxn modelId="{FDAAC8F5-8C70-4A49-B305-77B200B2E3C3}" srcId="{AE3D63F1-99C9-4F3D-B35A-53953A2836EC}" destId="{A5ABF74B-A461-4A77-BD68-19CE36E87A3B}" srcOrd="1" destOrd="0" parTransId="{00841200-C9BF-453D-9D57-8A02536F9FBC}" sibTransId="{566F9346-739B-4F6D-BE17-3CFF5A10D9EF}"/>
    <dgm:cxn modelId="{C90EB6C8-FB7A-4718-94DE-C513822B6962}" type="presOf" srcId="{A5ABF74B-A461-4A77-BD68-19CE36E87A3B}" destId="{92BE2764-474F-401A-807F-9F51C3BCCC49}" srcOrd="0" destOrd="0" presId="urn:microsoft.com/office/officeart/2005/8/layout/default"/>
    <dgm:cxn modelId="{6846A58F-78AF-4E6D-BC4A-4C187C680DEB}" srcId="{AE3D63F1-99C9-4F3D-B35A-53953A2836EC}" destId="{977BBBB0-84D6-4AEB-BA4B-E993BE10522D}" srcOrd="0" destOrd="0" parTransId="{58CA35E0-E170-42D7-9CCD-A340AEF6E519}" sibTransId="{BDD49762-A846-4D30-B1CC-CE01222E81CB}"/>
    <dgm:cxn modelId="{F7E4DC19-7EE1-4619-83F3-1EB0555FF5EE}" type="presOf" srcId="{977BBBB0-84D6-4AEB-BA4B-E993BE10522D}" destId="{C5DC0D7C-2308-4E2E-BBC4-030E00687158}" srcOrd="0" destOrd="0" presId="urn:microsoft.com/office/officeart/2005/8/layout/default"/>
    <dgm:cxn modelId="{72FF43A7-5CB3-4949-A1E3-9A9FBD914426}" type="presParOf" srcId="{875CF333-B056-48B5-8E32-89EBC5DBEAD5}" destId="{C5DC0D7C-2308-4E2E-BBC4-030E00687158}" srcOrd="0" destOrd="0" presId="urn:microsoft.com/office/officeart/2005/8/layout/default"/>
    <dgm:cxn modelId="{1332082B-C14E-480E-8BA5-595932DAD6FE}" type="presParOf" srcId="{875CF333-B056-48B5-8E32-89EBC5DBEAD5}" destId="{0E9DC2F5-EF7B-409E-80C8-E2F326F29C27}" srcOrd="1" destOrd="0" presId="urn:microsoft.com/office/officeart/2005/8/layout/default"/>
    <dgm:cxn modelId="{09A1386B-6405-4E10-AE2B-3A7EBBCF0602}" type="presParOf" srcId="{875CF333-B056-48B5-8E32-89EBC5DBEAD5}" destId="{92BE2764-474F-401A-807F-9F51C3BCCC49}" srcOrd="2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85121A9-643F-41C5-8BC6-D1554DFAD959}">
      <dsp:nvSpPr>
        <dsp:cNvPr id="0" name=""/>
        <dsp:cNvSpPr/>
      </dsp:nvSpPr>
      <dsp:spPr>
        <a:xfrm>
          <a:off x="0" y="83671"/>
          <a:ext cx="10668000" cy="1295959"/>
        </a:xfrm>
        <a:prstGeom prst="roundRect">
          <a:avLst/>
        </a:prstGeom>
        <a:solidFill>
          <a:schemeClr val="bg2">
            <a:lumMod val="50000"/>
            <a:alpha val="80000"/>
          </a:schemeClr>
        </a:solidFill>
        <a:ln w="76200" cap="flat" cmpd="sng" algn="ctr">
          <a:noFill/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marR="0" lvl="0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GB" sz="2800" b="1" kern="1200" dirty="0" smtClean="0"/>
            <a:t>34 </a:t>
          </a:r>
          <a:r>
            <a:rPr lang="en-GB" sz="2800" b="0" kern="1200" dirty="0" smtClean="0"/>
            <a:t>member countries + partners </a:t>
          </a:r>
          <a:br>
            <a:rPr lang="en-GB" sz="2800" b="0" kern="1200" dirty="0" smtClean="0"/>
          </a:br>
          <a:r>
            <a:rPr lang="en-GB" sz="2800" b="0" kern="1200" dirty="0" smtClean="0"/>
            <a:t>(e.g. China, India, Brazil, etc.)</a:t>
          </a:r>
          <a:endParaRPr lang="en-US" sz="2800" b="0" kern="1200" dirty="0"/>
        </a:p>
      </dsp:txBody>
      <dsp:txXfrm>
        <a:off x="63264" y="146935"/>
        <a:ext cx="10541472" cy="1169431"/>
      </dsp:txXfrm>
    </dsp:sp>
    <dsp:sp modelId="{108676AB-0BFB-4AC2-9E93-6B569ED7CCF7}">
      <dsp:nvSpPr>
        <dsp:cNvPr id="0" name=""/>
        <dsp:cNvSpPr/>
      </dsp:nvSpPr>
      <dsp:spPr>
        <a:xfrm>
          <a:off x="0" y="1496196"/>
          <a:ext cx="10668000" cy="1772122"/>
        </a:xfrm>
        <a:prstGeom prst="roundRect">
          <a:avLst/>
        </a:prstGeom>
        <a:solidFill>
          <a:schemeClr val="bg2">
            <a:lumMod val="75000"/>
            <a:alpha val="80000"/>
          </a:schemeClr>
        </a:solidFill>
        <a:ln w="76200" cap="flat" cmpd="sng" algn="ctr">
          <a:noFill/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800" b="1" kern="1200" dirty="0" smtClean="0">
              <a:solidFill>
                <a:schemeClr val="bg1"/>
              </a:solidFill>
            </a:rPr>
            <a:t>8 </a:t>
          </a:r>
          <a:r>
            <a:rPr lang="en-GB" sz="2800" b="0" kern="1200" dirty="0" smtClean="0">
              <a:solidFill>
                <a:schemeClr val="bg1"/>
              </a:solidFill>
            </a:rPr>
            <a:t>standing technical committees </a:t>
          </a:r>
          <a:r>
            <a:rPr lang="en-GB" sz="2800" b="1" kern="1200" dirty="0" smtClean="0">
              <a:solidFill>
                <a:schemeClr val="bg1"/>
              </a:solidFill>
            </a:rPr>
            <a:t/>
          </a:r>
          <a:br>
            <a:rPr lang="en-GB" sz="2800" b="1" kern="1200" dirty="0" smtClean="0">
              <a:solidFill>
                <a:schemeClr val="bg1"/>
              </a:solidFill>
            </a:rPr>
          </a:br>
          <a:r>
            <a:rPr lang="en-GB" altLang="en-US" sz="2800" b="1" kern="1200" dirty="0" smtClean="0"/>
            <a:t>1 </a:t>
          </a:r>
          <a:r>
            <a:rPr lang="en-GB" altLang="en-US" sz="2800" b="0" kern="1200" dirty="0" smtClean="0"/>
            <a:t>management board</a:t>
          </a:r>
          <a:r>
            <a:rPr lang="en-GB" sz="2800" b="1" kern="1200" dirty="0" smtClean="0">
              <a:solidFill>
                <a:schemeClr val="bg1"/>
              </a:solidFill>
            </a:rPr>
            <a:t/>
          </a:r>
          <a:br>
            <a:rPr lang="en-GB" sz="2800" b="1" kern="1200" dirty="0" smtClean="0">
              <a:solidFill>
                <a:schemeClr val="bg1"/>
              </a:solidFill>
            </a:rPr>
          </a:br>
          <a:r>
            <a:rPr lang="en-GB" sz="2800" b="1" kern="1200" dirty="0" smtClean="0">
              <a:solidFill>
                <a:schemeClr val="bg1"/>
              </a:solidFill>
              <a:latin typeface="Myriad Pro" panose="020B0503030403020204" pitchFamily="34" charset="0"/>
            </a:rPr>
            <a:t>≈</a:t>
          </a:r>
          <a:r>
            <a:rPr lang="en-GB" sz="2800" b="1" kern="1200" dirty="0" smtClean="0">
              <a:solidFill>
                <a:schemeClr val="bg1"/>
              </a:solidFill>
            </a:rPr>
            <a:t>74 </a:t>
          </a:r>
          <a:r>
            <a:rPr lang="en-GB" sz="2800" b="0" kern="1200" dirty="0" smtClean="0">
              <a:solidFill>
                <a:schemeClr val="bg1"/>
              </a:solidFill>
            </a:rPr>
            <a:t>working parties and expert groups</a:t>
          </a:r>
          <a:endParaRPr lang="en-GB" sz="2800" b="0" kern="1200" dirty="0">
            <a:solidFill>
              <a:schemeClr val="bg1"/>
            </a:solidFill>
          </a:endParaRPr>
        </a:p>
      </dsp:txBody>
      <dsp:txXfrm>
        <a:off x="86508" y="1582704"/>
        <a:ext cx="10494984" cy="1599106"/>
      </dsp:txXfrm>
    </dsp:sp>
    <dsp:sp modelId="{8400DD9A-B325-4908-A12C-0FD6A8D27895}">
      <dsp:nvSpPr>
        <dsp:cNvPr id="0" name=""/>
        <dsp:cNvSpPr/>
      </dsp:nvSpPr>
      <dsp:spPr>
        <a:xfrm>
          <a:off x="0" y="3344518"/>
          <a:ext cx="10668000" cy="1004893"/>
        </a:xfrm>
        <a:prstGeom prst="roundRect">
          <a:avLst/>
        </a:prstGeom>
        <a:solidFill>
          <a:schemeClr val="bg2">
            <a:lumMod val="50000"/>
            <a:alpha val="80000"/>
          </a:schemeClr>
        </a:solidFill>
        <a:ln w="76200" cap="flat" cmpd="sng" algn="ctr">
          <a:noFill/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800" b="1" kern="1200" smtClean="0">
              <a:solidFill>
                <a:schemeClr val="bg1"/>
              </a:solidFill>
              <a:latin typeface="Myriad Pro" panose="020B0503030403020204" pitchFamily="34" charset="0"/>
            </a:rPr>
            <a:t>≈</a:t>
          </a:r>
          <a:r>
            <a:rPr lang="en-GB" sz="2800" b="1" kern="1200" smtClean="0">
              <a:solidFill>
                <a:schemeClr val="bg1"/>
              </a:solidFill>
            </a:rPr>
            <a:t>26 </a:t>
          </a:r>
          <a:r>
            <a:rPr lang="en-US" sz="2800" b="0" kern="1200" dirty="0" smtClean="0">
              <a:solidFill>
                <a:schemeClr val="bg1"/>
              </a:solidFill>
            </a:rPr>
            <a:t>international joint projects</a:t>
          </a:r>
          <a:endParaRPr lang="en-US" sz="2800" b="0" kern="1200" dirty="0">
            <a:solidFill>
              <a:schemeClr val="bg1"/>
            </a:solidFill>
          </a:endParaRPr>
        </a:p>
      </dsp:txBody>
      <dsp:txXfrm>
        <a:off x="49055" y="3393573"/>
        <a:ext cx="10569890" cy="906783"/>
      </dsp:txXfrm>
    </dsp:sp>
    <dsp:sp modelId="{BD88F744-892F-48D0-A0EB-946C3D00BE1A}">
      <dsp:nvSpPr>
        <dsp:cNvPr id="0" name=""/>
        <dsp:cNvSpPr/>
      </dsp:nvSpPr>
      <dsp:spPr>
        <a:xfrm>
          <a:off x="0" y="4455863"/>
          <a:ext cx="10668000" cy="905040"/>
        </a:xfrm>
        <a:prstGeom prst="roundRect">
          <a:avLst/>
        </a:prstGeom>
        <a:solidFill>
          <a:schemeClr val="bg2">
            <a:lumMod val="75000"/>
            <a:alpha val="80000"/>
          </a:schemeClr>
        </a:solidFill>
        <a:ln w="76200" cap="flat" cmpd="sng" algn="ctr">
          <a:noFill/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b="1" kern="1200" dirty="0" smtClean="0">
              <a:solidFill>
                <a:schemeClr val="bg1"/>
              </a:solidFill>
            </a:rPr>
            <a:t>The NEA Data Bank – </a:t>
          </a:r>
          <a:r>
            <a:rPr lang="en-US" sz="2800" b="0" kern="1200" dirty="0" smtClean="0">
              <a:solidFill>
                <a:schemeClr val="bg1"/>
              </a:solidFill>
            </a:rPr>
            <a:t>a major international resource</a:t>
          </a:r>
          <a:endParaRPr lang="en-US" sz="2800" b="0" kern="1200" dirty="0">
            <a:solidFill>
              <a:prstClr val="black"/>
            </a:solidFill>
          </a:endParaRPr>
        </a:p>
      </dsp:txBody>
      <dsp:txXfrm>
        <a:off x="44180" y="4500043"/>
        <a:ext cx="10579640" cy="81668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9343FD5-F155-466E-B862-978DD051D63E}">
      <dsp:nvSpPr>
        <dsp:cNvPr id="0" name=""/>
        <dsp:cNvSpPr/>
      </dsp:nvSpPr>
      <dsp:spPr>
        <a:xfrm>
          <a:off x="0" y="248278"/>
          <a:ext cx="11582400" cy="2132923"/>
        </a:xfrm>
        <a:prstGeom prst="roundRect">
          <a:avLst/>
        </a:prstGeom>
        <a:solidFill>
          <a:schemeClr val="bg2">
            <a:lumMod val="50000"/>
            <a:alpha val="80000"/>
          </a:schemeClr>
        </a:solidFill>
        <a:ln w="25400" cap="flat" cmpd="sng" algn="ctr">
          <a:noFill/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en-US" sz="2800" kern="1200" dirty="0" smtClean="0"/>
            <a:t>To assist its member countries in maintaining and further developing, through </a:t>
          </a:r>
          <a:r>
            <a:rPr lang="en-US" altLang="en-US" sz="2800" b="1" kern="1200" dirty="0" smtClean="0"/>
            <a:t>international co-operation, the scientific, technological and legal bases</a:t>
          </a:r>
          <a:r>
            <a:rPr lang="en-US" altLang="en-US" sz="2800" kern="1200" dirty="0" smtClean="0"/>
            <a:t> required for a safe, environmentally sound and economical use of nuclear energy for peaceful purposes.</a:t>
          </a:r>
          <a:endParaRPr lang="en-US" sz="2800" kern="1200" dirty="0"/>
        </a:p>
      </dsp:txBody>
      <dsp:txXfrm>
        <a:off x="104121" y="352399"/>
        <a:ext cx="11374158" cy="1924681"/>
      </dsp:txXfrm>
    </dsp:sp>
    <dsp:sp modelId="{4310FA0F-B5AB-4101-BD66-7A6A4F32F290}">
      <dsp:nvSpPr>
        <dsp:cNvPr id="0" name=""/>
        <dsp:cNvSpPr/>
      </dsp:nvSpPr>
      <dsp:spPr>
        <a:xfrm>
          <a:off x="0" y="2530229"/>
          <a:ext cx="11582400" cy="2222085"/>
        </a:xfrm>
        <a:prstGeom prst="roundRect">
          <a:avLst/>
        </a:prstGeom>
        <a:solidFill>
          <a:schemeClr val="accent2">
            <a:lumMod val="75000"/>
            <a:alpha val="80000"/>
          </a:schemeClr>
        </a:solidFill>
        <a:ln w="25400" cap="flat" cmpd="sng" algn="ctr">
          <a:noFill/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en-US" sz="2800" kern="1200" dirty="0" smtClean="0"/>
            <a:t>To provide authoritative assessments and to forge </a:t>
          </a:r>
          <a:r>
            <a:rPr lang="en-US" altLang="en-US" sz="2800" b="1" kern="1200" dirty="0" smtClean="0"/>
            <a:t>common understandings </a:t>
          </a:r>
          <a:r>
            <a:rPr lang="en-US" altLang="en-US" sz="2800" kern="1200" dirty="0" smtClean="0"/>
            <a:t>on key issues as </a:t>
          </a:r>
          <a:r>
            <a:rPr lang="en-US" altLang="en-US" sz="2800" b="1" kern="1200" dirty="0" smtClean="0"/>
            <a:t>input to government decisions on nuclear energy policy</a:t>
          </a:r>
          <a:r>
            <a:rPr lang="en-US" altLang="en-US" sz="2800" kern="1200" dirty="0" smtClean="0"/>
            <a:t> and to broader OECD policy analyses in areas such as energy and the sustainable development of low-carbon economies. </a:t>
          </a:r>
          <a:endParaRPr lang="en-US" sz="2800" kern="1200" dirty="0"/>
        </a:p>
      </dsp:txBody>
      <dsp:txXfrm>
        <a:off x="108473" y="2638702"/>
        <a:ext cx="11365454" cy="2005139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5DC0D7C-2308-4E2E-BBC4-030E00687158}">
      <dsp:nvSpPr>
        <dsp:cNvPr id="0" name=""/>
        <dsp:cNvSpPr/>
      </dsp:nvSpPr>
      <dsp:spPr>
        <a:xfrm>
          <a:off x="170588" y="414"/>
          <a:ext cx="6077812" cy="5195933"/>
        </a:xfrm>
        <a:prstGeom prst="rect">
          <a:avLst/>
        </a:prstGeom>
        <a:solidFill>
          <a:schemeClr val="bg2">
            <a:lumMod val="50000"/>
            <a:alpha val="80000"/>
          </a:schemeClr>
        </a:solidFill>
        <a:ln w="25400" cap="flat" cmpd="sng" algn="ctr">
          <a:noFill/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0000" tIns="180000" rIns="180000" bIns="180000" numCol="1" spcCol="1270" anchor="t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000" b="1" u="none" kern="1200" noProof="0" dirty="0" smtClean="0">
              <a:solidFill>
                <a:schemeClr val="bg1"/>
              </a:solidFill>
            </a:rPr>
            <a:t> </a:t>
          </a:r>
          <a:r>
            <a:rPr lang="en-GB" sz="2400" b="1" u="none" kern="1200" noProof="0" dirty="0" smtClean="0">
              <a:solidFill>
                <a:schemeClr val="bg1"/>
              </a:solidFill>
            </a:rPr>
            <a:t/>
          </a:r>
          <a:br>
            <a:rPr lang="en-GB" sz="2400" b="1" u="none" kern="1200" noProof="0" dirty="0" smtClean="0">
              <a:solidFill>
                <a:schemeClr val="bg1"/>
              </a:solidFill>
            </a:rPr>
          </a:br>
          <a:r>
            <a:rPr lang="en-GB" sz="2400" b="1" u="none" kern="1200" noProof="0" dirty="0" smtClean="0">
              <a:solidFill>
                <a:schemeClr val="bg1"/>
              </a:solidFill>
            </a:rPr>
            <a:t>NEA serviced bodies </a:t>
          </a:r>
          <a:r>
            <a:rPr lang="en-GB" sz="1800" b="1" u="sng" kern="1200" noProof="0" dirty="0" smtClean="0">
              <a:solidFill>
                <a:schemeClr val="bg1"/>
              </a:solidFill>
            </a:rPr>
            <a:t/>
          </a:r>
          <a:br>
            <a:rPr lang="en-GB" sz="1800" b="1" u="sng" kern="1200" noProof="0" dirty="0" smtClean="0">
              <a:solidFill>
                <a:schemeClr val="bg1"/>
              </a:solidFill>
            </a:rPr>
          </a:br>
          <a:r>
            <a:rPr lang="en-GB" sz="1000" b="1" u="sng" kern="1200" noProof="0" dirty="0" smtClean="0">
              <a:solidFill>
                <a:schemeClr val="bg1"/>
              </a:solidFill>
            </a:rPr>
            <a:t> </a:t>
          </a:r>
        </a:p>
        <a:p>
          <a:pPr lvl="0" algn="l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b="1" kern="1200" noProof="0" dirty="0" smtClean="0"/>
            <a:t>Generation IV International Forum (GIF) </a:t>
          </a:r>
          <a:br>
            <a:rPr lang="en-GB" sz="1800" b="1" kern="1200" noProof="0" dirty="0" smtClean="0"/>
          </a:br>
          <a:r>
            <a:rPr lang="en-GB" sz="1800" kern="1200" noProof="0" dirty="0" smtClean="0"/>
            <a:t>with the goal to improve sustainability (including effective fuel utilisation and minimisation of waste), economics, safety and reliability, proliferation resistance and physical protection.</a:t>
          </a:r>
        </a:p>
        <a:p>
          <a:pPr lvl="0" algn="l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b="1" kern="1200" spc="-10" baseline="0" noProof="0" dirty="0" smtClean="0"/>
            <a:t>Multinational Design Evaluation Programme (MDEP) – </a:t>
          </a:r>
          <a:r>
            <a:rPr lang="en-GB" sz="1800" kern="1200" spc="-10" baseline="0" noProof="0" dirty="0" smtClean="0"/>
            <a:t>initiative by national safety authorities to leverage their resources and knowledge for new reactor design reviews such as ABWR, AP1000, APR1400, EPR, HPR1000, and VVER-1200.</a:t>
          </a:r>
        </a:p>
        <a:p>
          <a:pPr lvl="0" algn="l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b="1" kern="1200" noProof="0" dirty="0" smtClean="0"/>
            <a:t>International Framework for Nuclear Energy Cooperation (IFNEC) – </a:t>
          </a:r>
          <a:r>
            <a:rPr lang="en-GB" sz="1800" kern="1200" noProof="0" dirty="0" smtClean="0"/>
            <a:t>65-country forum for international discussion on wide array of nuclear topics involving both developed and emerging economies.</a:t>
          </a:r>
          <a:endParaRPr lang="en-GB" sz="1800" kern="1200" noProof="0" dirty="0"/>
        </a:p>
      </dsp:txBody>
      <dsp:txXfrm>
        <a:off x="170588" y="414"/>
        <a:ext cx="6077812" cy="5195933"/>
      </dsp:txXfrm>
    </dsp:sp>
    <dsp:sp modelId="{92BE2764-474F-401A-807F-9F51C3BCCC49}">
      <dsp:nvSpPr>
        <dsp:cNvPr id="0" name=""/>
        <dsp:cNvSpPr/>
      </dsp:nvSpPr>
      <dsp:spPr>
        <a:xfrm>
          <a:off x="6554337" y="414"/>
          <a:ext cx="5373662" cy="5195933"/>
        </a:xfrm>
        <a:prstGeom prst="rect">
          <a:avLst/>
        </a:prstGeom>
        <a:solidFill>
          <a:schemeClr val="accent1">
            <a:alpha val="80000"/>
          </a:schemeClr>
        </a:solidFill>
        <a:ln w="25400" cap="flat" cmpd="sng" algn="ctr">
          <a:noFill/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0000" tIns="180000" rIns="180000" bIns="180000" numCol="1" spcCol="1270" anchor="t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altLang="en-US" sz="1000" b="1" u="none" kern="1200" noProof="0" dirty="0" smtClean="0">
              <a:solidFill>
                <a:schemeClr val="bg1"/>
              </a:solidFill>
            </a:rPr>
            <a:t> </a:t>
          </a:r>
          <a:r>
            <a:rPr lang="en-GB" altLang="en-US" sz="2400" b="1" u="none" kern="1200" noProof="0" dirty="0" smtClean="0">
              <a:solidFill>
                <a:schemeClr val="bg1"/>
              </a:solidFill>
            </a:rPr>
            <a:t/>
          </a:r>
          <a:br>
            <a:rPr lang="en-GB" altLang="en-US" sz="2400" b="1" u="none" kern="1200" noProof="0" dirty="0" smtClean="0">
              <a:solidFill>
                <a:schemeClr val="bg1"/>
              </a:solidFill>
            </a:rPr>
          </a:br>
          <a:r>
            <a:rPr lang="en-GB" altLang="en-US" sz="2400" b="1" u="none" kern="1200" noProof="0" dirty="0" smtClean="0">
              <a:solidFill>
                <a:schemeClr val="bg1"/>
              </a:solidFill>
            </a:rPr>
            <a:t>Joint projects</a:t>
          </a:r>
          <a:r>
            <a:rPr lang="en-GB" altLang="en-US" sz="2000" b="1" u="sng" kern="1200" noProof="0" dirty="0" smtClean="0">
              <a:solidFill>
                <a:schemeClr val="bg1"/>
              </a:solidFill>
            </a:rPr>
            <a:t/>
          </a:r>
          <a:br>
            <a:rPr lang="en-GB" altLang="en-US" sz="2000" b="1" u="sng" kern="1200" noProof="0" dirty="0" smtClean="0">
              <a:solidFill>
                <a:schemeClr val="bg1"/>
              </a:solidFill>
            </a:rPr>
          </a:br>
          <a:endParaRPr lang="en-GB" altLang="en-US" sz="1000" b="1" u="sng" kern="1200" noProof="0" dirty="0" smtClean="0">
            <a:solidFill>
              <a:schemeClr val="bg1"/>
            </a:solidFill>
          </a:endParaRPr>
        </a:p>
        <a:p>
          <a:pPr lvl="0" algn="l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altLang="en-US" sz="1800" b="1" kern="1200" noProof="0" dirty="0" smtClean="0"/>
            <a:t>Nuclear safety </a:t>
          </a:r>
          <a:r>
            <a:rPr lang="en-GB" altLang="en-US" sz="1800" b="0" kern="1200" noProof="0" dirty="0" smtClean="0"/>
            <a:t>research and experimental data </a:t>
          </a:r>
          <a:r>
            <a:rPr lang="en-GB" altLang="en-US" sz="1800" kern="1200" noProof="0" dirty="0" smtClean="0"/>
            <a:t>(e.g. thermal-hydraulics, fuel behaviour, severe accidents).</a:t>
          </a:r>
        </a:p>
        <a:p>
          <a:pPr lvl="0" algn="l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altLang="en-US" sz="1800" b="1" kern="1200" noProof="0" dirty="0" smtClean="0"/>
            <a:t>Nuclear safety databases </a:t>
          </a:r>
          <a:br>
            <a:rPr lang="en-GB" altLang="en-US" sz="1800" b="1" kern="1200" noProof="0" dirty="0" smtClean="0"/>
          </a:br>
          <a:r>
            <a:rPr lang="en-GB" altLang="en-US" sz="1800" kern="1200" noProof="0" dirty="0" smtClean="0"/>
            <a:t>(e.g. fire, common-cause failures).</a:t>
          </a:r>
        </a:p>
        <a:p>
          <a:pPr lvl="0" algn="l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altLang="en-US" sz="1800" b="1" kern="1200" noProof="0" dirty="0" smtClean="0"/>
            <a:t>Nuclear science </a:t>
          </a:r>
          <a:br>
            <a:rPr lang="en-GB" altLang="en-US" sz="1800" b="1" kern="1200" noProof="0" dirty="0" smtClean="0"/>
          </a:br>
          <a:r>
            <a:rPr lang="en-GB" altLang="en-US" sz="1800" kern="1200" noProof="0" dirty="0" smtClean="0"/>
            <a:t>(e.g. thermodynamics of advanced fuels).</a:t>
          </a:r>
        </a:p>
        <a:p>
          <a:pPr lvl="0" algn="l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altLang="en-US" sz="1800" b="1" kern="1200" noProof="0" dirty="0" smtClean="0"/>
            <a:t>Radioactive waste management </a:t>
          </a:r>
          <a:br>
            <a:rPr lang="en-GB" altLang="en-US" sz="1800" b="1" kern="1200" noProof="0" dirty="0" smtClean="0"/>
          </a:br>
          <a:r>
            <a:rPr lang="en-GB" altLang="en-US" sz="1800" kern="1200" noProof="0" dirty="0" smtClean="0"/>
            <a:t>(e.g. thermochemical database).</a:t>
          </a:r>
        </a:p>
        <a:p>
          <a:pPr lvl="0" algn="l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altLang="en-US" sz="1800" b="1" kern="1200" noProof="0" dirty="0" smtClean="0"/>
            <a:t>Radiological protection </a:t>
          </a:r>
          <a:br>
            <a:rPr lang="en-GB" altLang="en-US" sz="1800" b="1" kern="1200" noProof="0" dirty="0" smtClean="0"/>
          </a:br>
          <a:r>
            <a:rPr lang="en-GB" altLang="en-US" sz="1800" kern="1200" noProof="0" dirty="0" smtClean="0"/>
            <a:t>(e.g. occupational exposure).</a:t>
          </a:r>
        </a:p>
        <a:p>
          <a:pPr lvl="0" algn="l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altLang="en-US" sz="1800" b="1" kern="1200" noProof="0" dirty="0" smtClean="0"/>
            <a:t>Nuclear Education Skills and Technology Framework (NEST)</a:t>
          </a:r>
          <a:endParaRPr lang="en-GB" sz="1800" kern="1200" noProof="0" dirty="0"/>
        </a:p>
      </dsp:txBody>
      <dsp:txXfrm>
        <a:off x="6554337" y="414"/>
        <a:ext cx="5373662" cy="519593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575" cy="49688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pPr>
              <a:defRPr/>
            </a:pPr>
            <a:endParaRPr lang="en-GB" alt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4450" y="0"/>
            <a:ext cx="2949575" cy="49688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pPr>
              <a:defRPr/>
            </a:pPr>
            <a:fld id="{BDB679FF-2913-452A-888C-C5B047A6B243}" type="datetimeFigureOut">
              <a:rPr lang="en-US" altLang="en-US"/>
              <a:pPr>
                <a:defRPr/>
              </a:pPr>
              <a:t>6/7/2023</a:t>
            </a:fld>
            <a:endParaRPr lang="en-GB" alt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45625"/>
            <a:ext cx="2949575" cy="49688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pPr>
              <a:defRPr/>
            </a:pPr>
            <a:endParaRPr lang="en-GB" alt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4450" y="9445625"/>
            <a:ext cx="2949575" cy="49688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pPr>
              <a:defRPr/>
            </a:pPr>
            <a:fld id="{1CF1D3C7-1FFC-4AB7-81FF-4059A670C6BA}" type="slidenum">
              <a:rPr lang="en-GB" altLang="en-US"/>
              <a:pPr>
                <a:defRPr/>
              </a:pPr>
              <a:t>‹#›</a:t>
            </a:fld>
            <a:endParaRPr lang="en-GB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575" cy="49688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pPr>
              <a:defRPr/>
            </a:pPr>
            <a:endParaRPr lang="en-GB" alt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4450" y="0"/>
            <a:ext cx="2949575" cy="49688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pPr>
              <a:defRPr/>
            </a:pPr>
            <a:fld id="{5A32F0E2-BF5B-4258-9201-FE6FC3EDADAB}" type="datetimeFigureOut">
              <a:rPr lang="en-US" altLang="en-US"/>
              <a:pPr>
                <a:defRPr/>
              </a:pPr>
              <a:t>6/7/2023</a:t>
            </a:fld>
            <a:endParaRPr lang="en-GB" alt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88900" y="746125"/>
            <a:ext cx="6627813" cy="37290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GB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24400"/>
            <a:ext cx="5446713" cy="447357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GB" noProof="0" dirty="0" smtClean="0"/>
              <a:t>Click to edit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45625"/>
            <a:ext cx="2949575" cy="49688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pPr>
              <a:defRPr/>
            </a:pPr>
            <a:endParaRPr lang="en-GB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4450" y="9445625"/>
            <a:ext cx="2949575" cy="49688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pPr>
              <a:defRPr/>
            </a:pPr>
            <a:fld id="{FED56A91-34BD-43C9-B2BD-B13CA2DB8B37}" type="slidenum">
              <a:rPr lang="en-GB" altLang="en-US"/>
              <a:pPr>
                <a:defRPr/>
              </a:pPr>
              <a:t>‹#›</a:t>
            </a:fld>
            <a:endParaRPr lang="en-GB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003985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160108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715237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314266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734089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018129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710507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28167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840127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811184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91342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053235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685121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916830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328634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0969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1.jp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2.jp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66700" y="228600"/>
            <a:ext cx="11664000" cy="540000"/>
          </a:xfrm>
          <a:prstGeom prst="rect">
            <a:avLst/>
          </a:prstGeom>
        </p:spPr>
        <p:txBody>
          <a:bodyPr/>
          <a:lstStyle>
            <a:lvl1pPr algn="l">
              <a:defRPr sz="2800" baseline="0">
                <a:solidFill>
                  <a:srgbClr val="006699"/>
                </a:solidFill>
                <a:latin typeface="+mn-lt" panose="020B0604030504040204" pitchFamily="34" charset="0"/>
                <a:ea typeface="+mn-lt" panose="020B0604030504040204" pitchFamily="34" charset="0"/>
              </a:defRPr>
            </a:lvl1pPr>
          </a:lstStyle>
          <a:p>
            <a:r>
              <a:rPr lang="en-GB" noProof="0" dirty="0" smtClean="0"/>
              <a:t>Click to add bullet list/body text title</a:t>
            </a:r>
            <a:endParaRPr lang="en-GB" noProof="0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0" hasCustomPrompt="1"/>
          </p:nvPr>
        </p:nvSpPr>
        <p:spPr>
          <a:xfrm>
            <a:off x="266700" y="1371600"/>
            <a:ext cx="11658600" cy="4724400"/>
          </a:xfrm>
          <a:prstGeom prst="rect">
            <a:avLst/>
          </a:prstGeom>
        </p:spPr>
        <p:txBody>
          <a:bodyPr/>
          <a:lstStyle>
            <a:lvl1pPr marL="216000" indent="-216000">
              <a:spcBef>
                <a:spcPts val="0"/>
              </a:spcBef>
              <a:spcAft>
                <a:spcPts val="1200"/>
              </a:spcAft>
              <a:defRPr sz="2000" b="0" baseline="0">
                <a:solidFill>
                  <a:srgbClr val="006699"/>
                </a:solidFill>
                <a:latin typeface="+mn-lt" panose="020B0604030504040204" pitchFamily="34" charset="0"/>
                <a:ea typeface="+mn-lt" panose="020B0604030504040204" pitchFamily="34" charset="0"/>
              </a:defRPr>
            </a:lvl1pPr>
            <a:lvl2pPr marL="432000" indent="-216000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 sz="2000">
                <a:solidFill>
                  <a:srgbClr val="006699"/>
                </a:solidFill>
                <a:latin typeface="+mn-lt" panose="020B0604030504040204" pitchFamily="34" charset="0"/>
                <a:ea typeface="+mn-lt" panose="020B0604030504040204" pitchFamily="34" charset="0"/>
              </a:defRPr>
            </a:lvl2pPr>
            <a:lvl3pPr marL="648000" indent="-216000">
              <a:spcBef>
                <a:spcPts val="0"/>
              </a:spcBef>
              <a:spcAft>
                <a:spcPts val="600"/>
              </a:spcAft>
              <a:defRPr sz="1800">
                <a:solidFill>
                  <a:srgbClr val="006699"/>
                </a:solidFill>
                <a:latin typeface="+mn-lt" panose="020B0604030504040204" pitchFamily="34" charset="0"/>
                <a:ea typeface="+mn-lt" panose="020B0604030504040204" pitchFamily="34" charset="0"/>
              </a:defRPr>
            </a:lvl3pPr>
            <a:lvl4pPr marL="864000" indent="-216000">
              <a:spcBef>
                <a:spcPts val="0"/>
              </a:spcBef>
              <a:spcAft>
                <a:spcPts val="600"/>
              </a:spcAft>
              <a:defRPr sz="1600">
                <a:solidFill>
                  <a:srgbClr val="006699"/>
                </a:solidFill>
                <a:latin typeface="+mn-lt" panose="020B0604030504040204" pitchFamily="34" charset="0"/>
                <a:ea typeface="+mn-lt" panose="020B0604030504040204" pitchFamily="34" charset="0"/>
              </a:defRPr>
            </a:lvl4pPr>
            <a:lvl5pPr marL="1080000" indent="0">
              <a:spcBef>
                <a:spcPts val="0"/>
              </a:spcBef>
              <a:spcAft>
                <a:spcPts val="600"/>
              </a:spcAft>
              <a:buNone/>
              <a:defRPr sz="1600">
                <a:solidFill>
                  <a:srgbClr val="006699"/>
                </a:solidFill>
                <a:latin typeface="+mn-lt" panose="020B0604030504040204" pitchFamily="34" charset="0"/>
                <a:ea typeface="+mn-lt" panose="020B0604030504040204" pitchFamily="34" charset="0"/>
              </a:defRPr>
            </a:lvl5pPr>
            <a:lvl6pPr>
              <a:defRPr sz="1600">
                <a:solidFill>
                  <a:srgbClr val="006699"/>
                </a:solidFill>
                <a:latin typeface="+mn-lt" panose="020B0604030504040204" pitchFamily="34" charset="0"/>
                <a:ea typeface="+mn-lt" panose="020B0604030504040204" pitchFamily="34" charset="0"/>
              </a:defRPr>
            </a:lvl6pPr>
            <a:lvl7pPr>
              <a:defRPr sz="1600">
                <a:solidFill>
                  <a:srgbClr val="006699"/>
                </a:solidFill>
              </a:defRPr>
            </a:lvl7pPr>
            <a:lvl8pPr>
              <a:defRPr sz="1600">
                <a:solidFill>
                  <a:srgbClr val="006699"/>
                </a:solidFill>
              </a:defRPr>
            </a:lvl8pPr>
            <a:lvl9pPr>
              <a:defRPr sz="1600">
                <a:solidFill>
                  <a:srgbClr val="006699"/>
                </a:solidFill>
              </a:defRPr>
            </a:lvl9pPr>
          </a:lstStyle>
          <a:p>
            <a:pPr lvl="0"/>
            <a:r>
              <a:rPr lang="en-GB" noProof="0" dirty="0" smtClean="0"/>
              <a:t>Click to start bullet list. </a:t>
            </a:r>
            <a:br>
              <a:rPr lang="en-GB" noProof="0" dirty="0" smtClean="0"/>
            </a:br>
            <a:r>
              <a:rPr lang="en-GB" noProof="0" dirty="0" smtClean="0"/>
              <a:t>When pasting text into a text box, use the paste option “Use Destination Theme” or “keep Text Only”.</a:t>
            </a:r>
            <a:br>
              <a:rPr lang="en-GB" noProof="0" dirty="0" smtClean="0"/>
            </a:br>
            <a:r>
              <a:rPr lang="en-GB" noProof="0" dirty="0" smtClean="0"/>
              <a:t>Font is automatically set as Verdana. </a:t>
            </a:r>
            <a:br>
              <a:rPr lang="en-GB" noProof="0" dirty="0" smtClean="0"/>
            </a:br>
            <a:r>
              <a:rPr lang="en-GB" noProof="0" dirty="0" smtClean="0"/>
              <a:t>Avoid using font sizes below 16 pt.</a:t>
            </a:r>
            <a:br>
              <a:rPr lang="en-GB" noProof="0" dirty="0" smtClean="0"/>
            </a:br>
            <a:r>
              <a:rPr lang="en-GB" noProof="0" dirty="0" smtClean="0"/>
              <a:t/>
            </a:r>
            <a:br>
              <a:rPr lang="en-GB" noProof="0" dirty="0" smtClean="0"/>
            </a:b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277486840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mart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 hasCustomPrompt="1"/>
          </p:nvPr>
        </p:nvSpPr>
        <p:spPr>
          <a:xfrm>
            <a:off x="264000" y="228600"/>
            <a:ext cx="11664000" cy="540000"/>
          </a:xfrm>
          <a:prstGeom prst="rect">
            <a:avLst/>
          </a:prstGeom>
        </p:spPr>
        <p:txBody>
          <a:bodyPr/>
          <a:lstStyle>
            <a:lvl1pPr algn="l">
              <a:defRPr sz="2800">
                <a:solidFill>
                  <a:srgbClr val="006699"/>
                </a:solidFill>
                <a:latin typeface="+mn-lt" panose="020B0604030504040204" pitchFamily="34" charset="0"/>
                <a:ea typeface="+mn-lt" panose="020B0604030504040204" pitchFamily="34" charset="0"/>
              </a:defRPr>
            </a:lvl1pPr>
          </a:lstStyle>
          <a:p>
            <a:r>
              <a:rPr lang="en-GB" noProof="0" dirty="0" smtClean="0"/>
              <a:t>Click to add SmartArt title</a:t>
            </a:r>
            <a:endParaRPr lang="en-GB" noProof="0" dirty="0"/>
          </a:p>
        </p:txBody>
      </p:sp>
      <p:sp>
        <p:nvSpPr>
          <p:cNvPr id="7" name="Text Placeholder 3"/>
          <p:cNvSpPr>
            <a:spLocks noGrp="1"/>
          </p:cNvSpPr>
          <p:nvPr>
            <p:ph type="body" sz="quarter" idx="11" hasCustomPrompt="1"/>
          </p:nvPr>
        </p:nvSpPr>
        <p:spPr>
          <a:xfrm>
            <a:off x="264000" y="5943600"/>
            <a:ext cx="11664000" cy="381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000" b="0" baseline="0">
                <a:solidFill>
                  <a:schemeClr val="tx1"/>
                </a:solidFill>
                <a:latin typeface="+mn-lt"/>
                <a:ea typeface="+mn-lt" panose="020B0604030504040204" pitchFamily="34" charset="0"/>
              </a:defRPr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GB" noProof="0" dirty="0" smtClean="0"/>
              <a:t>Click to add source/note – For non-OECD/NEA material, make sure that you have the publisher's or author's permission and all sources are correctly cited. See the BIPs page for more information, http://intranet.oecd-nea.org/content/staff/basic.</a:t>
            </a:r>
          </a:p>
        </p:txBody>
      </p:sp>
      <p:sp>
        <p:nvSpPr>
          <p:cNvPr id="4" name="SmartArt Placeholder 3"/>
          <p:cNvSpPr>
            <a:spLocks noGrp="1"/>
          </p:cNvSpPr>
          <p:nvPr>
            <p:ph type="dgm" sz="quarter" idx="14" hasCustomPrompt="1"/>
          </p:nvPr>
        </p:nvSpPr>
        <p:spPr>
          <a:xfrm>
            <a:off x="263525" y="1295400"/>
            <a:ext cx="11664475" cy="4572000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 sz="1600" b="0">
                <a:solidFill>
                  <a:schemeClr val="tx1"/>
                </a:solidFill>
                <a:latin typeface="+mj-lt"/>
              </a:defRPr>
            </a:lvl1pPr>
          </a:lstStyle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dirty="0" smtClean="0"/>
              <a:t>Click to add SmartArt</a:t>
            </a:r>
            <a:br>
              <a:rPr lang="en-GB" dirty="0" smtClean="0"/>
            </a:br>
            <a:r>
              <a:rPr lang="en-GB" noProof="0" dirty="0" smtClean="0"/>
              <a:t>Verdana will have to be manually applied.</a:t>
            </a:r>
            <a:br>
              <a:rPr lang="en-GB" noProof="0" dirty="0" smtClean="0"/>
            </a:br>
            <a:r>
              <a:rPr lang="en-GB" noProof="0" dirty="0" smtClean="0"/>
              <a:t>The colour and style can modified by selecting “SmartArt Style” under the “SmartArt Tools Design” tab.</a:t>
            </a:r>
            <a:br>
              <a:rPr lang="en-GB" noProof="0" dirty="0" smtClean="0"/>
            </a:br>
            <a:r>
              <a:rPr lang="en-GB" noProof="0" dirty="0" smtClean="0"/>
              <a:t>If possible avoid font sizes below 14 pt.</a:t>
            </a:r>
          </a:p>
          <a:p>
            <a:r>
              <a:rPr lang="en-GB" dirty="0" smtClean="0"/>
              <a:t/>
            </a:r>
            <a:br>
              <a:rPr lang="en-GB" dirty="0" smtClean="0"/>
            </a:b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725843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martArt + text bo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 hasCustomPrompt="1"/>
          </p:nvPr>
        </p:nvSpPr>
        <p:spPr>
          <a:xfrm>
            <a:off x="264000" y="228600"/>
            <a:ext cx="11664000" cy="540000"/>
          </a:xfrm>
          <a:prstGeom prst="rect">
            <a:avLst/>
          </a:prstGeom>
        </p:spPr>
        <p:txBody>
          <a:bodyPr/>
          <a:lstStyle>
            <a:lvl1pPr algn="l">
              <a:defRPr sz="2800">
                <a:solidFill>
                  <a:srgbClr val="006699"/>
                </a:solidFill>
                <a:latin typeface="+mn-lt" panose="020B0604030504040204" pitchFamily="34" charset="0"/>
                <a:ea typeface="+mn-lt" panose="020B0604030504040204" pitchFamily="34" charset="0"/>
              </a:defRPr>
            </a:lvl1pPr>
          </a:lstStyle>
          <a:p>
            <a:r>
              <a:rPr lang="en-GB" noProof="0" dirty="0" smtClean="0"/>
              <a:t>Click to add slide title</a:t>
            </a:r>
            <a:endParaRPr lang="en-GB" noProof="0" dirty="0"/>
          </a:p>
        </p:txBody>
      </p:sp>
      <p:sp>
        <p:nvSpPr>
          <p:cNvPr id="7" name="Text Placeholder 3"/>
          <p:cNvSpPr>
            <a:spLocks noGrp="1"/>
          </p:cNvSpPr>
          <p:nvPr>
            <p:ph type="body" sz="quarter" idx="11" hasCustomPrompt="1"/>
          </p:nvPr>
        </p:nvSpPr>
        <p:spPr>
          <a:xfrm>
            <a:off x="264000" y="5943600"/>
            <a:ext cx="11664000" cy="381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000" b="0" baseline="0">
                <a:solidFill>
                  <a:schemeClr val="tx1"/>
                </a:solidFill>
                <a:latin typeface="+mn-lt"/>
                <a:ea typeface="+mn-lt" panose="020B0604030504040204" pitchFamily="34" charset="0"/>
              </a:defRPr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GB" noProof="0" dirty="0" smtClean="0"/>
              <a:t>Click to add source/note – For non-OECD/NEA material, make sure that you have the publisher's or author's permission and all sources are correctly cited. See the BIPs page for more information, http://intranet.oecd-nea.org/content/staff/basic.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263525" y="1225550"/>
            <a:ext cx="5756275" cy="298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600" b="1" baseline="0">
                <a:solidFill>
                  <a:srgbClr val="006699"/>
                </a:solidFill>
                <a:latin typeface="+mn-lt" panose="020B0604030504040204" pitchFamily="34" charset="0"/>
                <a:ea typeface="+mn-lt" panose="020B0604030504040204" pitchFamily="34" charset="0"/>
              </a:defRPr>
            </a:lvl1pPr>
          </a:lstStyle>
          <a:p>
            <a:pPr lvl="0"/>
            <a:r>
              <a:rPr lang="en-GB" noProof="0" dirty="0" smtClean="0"/>
              <a:t>Click to add SmartArt title</a:t>
            </a:r>
            <a:endParaRPr lang="en-GB" dirty="0"/>
          </a:p>
        </p:txBody>
      </p:sp>
      <p:sp>
        <p:nvSpPr>
          <p:cNvPr id="4" name="SmartArt Placeholder 3"/>
          <p:cNvSpPr>
            <a:spLocks noGrp="1"/>
          </p:cNvSpPr>
          <p:nvPr>
            <p:ph type="dgm" sz="quarter" idx="14" hasCustomPrompt="1"/>
          </p:nvPr>
        </p:nvSpPr>
        <p:spPr>
          <a:xfrm>
            <a:off x="263525" y="1600200"/>
            <a:ext cx="5756275" cy="4267200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 sz="1600" b="0">
                <a:solidFill>
                  <a:schemeClr val="tx1"/>
                </a:solidFill>
                <a:latin typeface="+mj-lt"/>
              </a:defRPr>
            </a:lvl1pPr>
          </a:lstStyle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fr-FR" dirty="0" smtClean="0"/>
              <a:t>Click to add SmartArt</a:t>
            </a:r>
            <a:br>
              <a:rPr lang="fr-FR" dirty="0" smtClean="0"/>
            </a:br>
            <a:r>
              <a:rPr lang="en-GB" noProof="0" dirty="0" smtClean="0"/>
              <a:t>Verdana will have to be manually applied.</a:t>
            </a:r>
            <a:br>
              <a:rPr lang="en-GB" noProof="0" dirty="0" smtClean="0"/>
            </a:br>
            <a:r>
              <a:rPr lang="en-GB" noProof="0" dirty="0" smtClean="0"/>
              <a:t>The colour and style can modified by selecting “SmartArt Style” under the “SmartArt Tools Design” tab.</a:t>
            </a:r>
            <a:br>
              <a:rPr lang="en-GB" noProof="0" dirty="0" smtClean="0"/>
            </a:br>
            <a:r>
              <a:rPr lang="en-GB" noProof="0" dirty="0" smtClean="0"/>
              <a:t>If possible avoid font sizes below 14 pt.</a:t>
            </a:r>
          </a:p>
          <a:p>
            <a:r>
              <a:rPr lang="fr-FR" dirty="0" smtClean="0"/>
              <a:t/>
            </a:r>
            <a:br>
              <a:rPr lang="fr-FR" dirty="0" smtClean="0"/>
            </a:br>
            <a:endParaRPr lang="en-GB" dirty="0"/>
          </a:p>
        </p:txBody>
      </p:sp>
      <p:sp>
        <p:nvSpPr>
          <p:cNvPr id="8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6248400" y="1225550"/>
            <a:ext cx="5679600" cy="4641850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spcAft>
                <a:spcPts val="1200"/>
              </a:spcAft>
              <a:buNone/>
              <a:defRPr sz="1800" b="0">
                <a:solidFill>
                  <a:srgbClr val="006699"/>
                </a:solidFill>
                <a:latin typeface="+mn-lt" panose="020B0604030504040204" pitchFamily="34" charset="0"/>
                <a:ea typeface="+mn-lt" panose="020B0604030504040204" pitchFamily="34" charset="0"/>
              </a:defRPr>
            </a:lvl1pPr>
            <a:lvl2pPr marL="216000" indent="-216000">
              <a:spcBef>
                <a:spcPts val="0"/>
              </a:spcBef>
              <a:spcAft>
                <a:spcPts val="600"/>
              </a:spcAft>
              <a:defRPr sz="1600">
                <a:solidFill>
                  <a:srgbClr val="006699"/>
                </a:solidFill>
                <a:latin typeface="+mn-lt" panose="020B0604030504040204" pitchFamily="34" charset="0"/>
                <a:ea typeface="+mn-lt" panose="020B0604030504040204" pitchFamily="34" charset="0"/>
              </a:defRPr>
            </a:lvl2pPr>
            <a:lvl3pPr marL="432000" indent="-216000">
              <a:spcBef>
                <a:spcPts val="0"/>
              </a:spcBef>
              <a:spcAft>
                <a:spcPts val="600"/>
              </a:spcAft>
              <a:defRPr sz="1600">
                <a:solidFill>
                  <a:srgbClr val="006699"/>
                </a:solidFill>
                <a:latin typeface="+mn-lt" panose="020B0604030504040204" pitchFamily="34" charset="0"/>
                <a:ea typeface="+mn-lt" panose="020B0604030504040204" pitchFamily="34" charset="0"/>
              </a:defRPr>
            </a:lvl3pPr>
            <a:lvl4pPr marL="648000" indent="-216000">
              <a:spcBef>
                <a:spcPts val="0"/>
              </a:spcBef>
              <a:spcAft>
                <a:spcPts val="600"/>
              </a:spcAft>
              <a:defRPr sz="1600">
                <a:solidFill>
                  <a:srgbClr val="006699"/>
                </a:solidFill>
                <a:latin typeface="+mn-lt" panose="020B0604030504040204" pitchFamily="34" charset="0"/>
                <a:ea typeface="+mn-lt" panose="020B0604030504040204" pitchFamily="34" charset="0"/>
              </a:defRPr>
            </a:lvl4pPr>
            <a:lvl5pPr marL="864000" indent="-216000">
              <a:spcBef>
                <a:spcPts val="0"/>
              </a:spcBef>
              <a:spcAft>
                <a:spcPts val="600"/>
              </a:spcAft>
              <a:defRPr sz="1600">
                <a:solidFill>
                  <a:srgbClr val="006699"/>
                </a:solidFill>
                <a:latin typeface="+mn-lt" panose="020B0604030504040204" pitchFamily="34" charset="0"/>
                <a:ea typeface="+mn-lt" panose="020B0604030504040204" pitchFamily="34" charset="0"/>
              </a:defRPr>
            </a:lvl5pPr>
            <a:lvl6pPr>
              <a:defRPr sz="1600">
                <a:solidFill>
                  <a:srgbClr val="006699"/>
                </a:solidFill>
                <a:latin typeface="+mn-lt" panose="020B0604030504040204" pitchFamily="34" charset="0"/>
                <a:ea typeface="+mn-lt" panose="020B0604030504040204" pitchFamily="34" charset="0"/>
              </a:defRPr>
            </a:lvl6pPr>
            <a:lvl7pPr>
              <a:defRPr sz="1600">
                <a:solidFill>
                  <a:srgbClr val="006699"/>
                </a:solidFill>
                <a:latin typeface="+mn-lt" panose="020B0604030504040204" pitchFamily="34" charset="0"/>
                <a:ea typeface="+mn-lt" panose="020B0604030504040204" pitchFamily="34" charset="0"/>
              </a:defRPr>
            </a:lvl7pPr>
            <a:lvl8pPr>
              <a:defRPr sz="1600">
                <a:solidFill>
                  <a:srgbClr val="006699"/>
                </a:solidFill>
                <a:latin typeface="+mn-lt" panose="020B0604030504040204" pitchFamily="34" charset="0"/>
                <a:ea typeface="+mn-lt" panose="020B0604030504040204" pitchFamily="34" charset="0"/>
              </a:defRPr>
            </a:lvl8pPr>
          </a:lstStyle>
          <a:p>
            <a:pPr lvl="0"/>
            <a:r>
              <a:rPr lang="en-GB" noProof="0" dirty="0" smtClean="0"/>
              <a:t>Click to add picture talking points.</a:t>
            </a:r>
            <a:br>
              <a:rPr lang="en-GB" noProof="0" dirty="0" smtClean="0"/>
            </a:br>
            <a:r>
              <a:rPr lang="en-GB" noProof="0" dirty="0" smtClean="0"/>
              <a:t>When pasting text into a text box, use the paste option “Use Destination Theme” or “keep Text Only”.</a:t>
            </a:r>
            <a:br>
              <a:rPr lang="en-GB" noProof="0" dirty="0" smtClean="0"/>
            </a:br>
            <a:r>
              <a:rPr lang="en-GB" noProof="0" dirty="0" smtClean="0"/>
              <a:t>Font is automatically set as Verdana. </a:t>
            </a:r>
            <a:br>
              <a:rPr lang="en-GB" noProof="0" dirty="0" smtClean="0"/>
            </a:br>
            <a:r>
              <a:rPr lang="en-GB" noProof="0" dirty="0" smtClean="0"/>
              <a:t>Avoid using font sizes below 16 pt.</a:t>
            </a:r>
          </a:p>
        </p:txBody>
      </p:sp>
    </p:spTree>
    <p:extLst>
      <p:ext uri="{BB962C8B-B14F-4D97-AF65-F5344CB8AC3E}">
        <p14:creationId xmlns:p14="http://schemas.microsoft.com/office/powerpoint/2010/main" val="314539708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e NE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442" b="5554"/>
          <a:stretch/>
        </p:blipFill>
        <p:spPr>
          <a:xfrm>
            <a:off x="0" y="990599"/>
            <a:ext cx="12192000" cy="5486401"/>
          </a:xfrm>
          <a:prstGeom prst="rect">
            <a:avLst/>
          </a:prstGeom>
        </p:spPr>
      </p:pic>
      <p:sp>
        <p:nvSpPr>
          <p:cNvPr id="2" name="TextBox 1"/>
          <p:cNvSpPr txBox="1"/>
          <p:nvPr userDrawn="1"/>
        </p:nvSpPr>
        <p:spPr>
          <a:xfrm>
            <a:off x="266058" y="225292"/>
            <a:ext cx="11659028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700" b="1" noProof="0" dirty="0" smtClean="0">
                <a:solidFill>
                  <a:srgbClr val="006699"/>
                </a:solidFill>
                <a:latin typeface="+mn-lt" panose="020B0604030504040204" pitchFamily="34" charset="0"/>
                <a:ea typeface="+mn-lt" panose="020B0604030504040204" pitchFamily="34" charset="0"/>
              </a:rPr>
              <a:t>Seeking excellence in nuclear safety, technology and policy</a:t>
            </a:r>
            <a:endParaRPr lang="en-GB" sz="2700" b="1" noProof="0" dirty="0">
              <a:solidFill>
                <a:srgbClr val="006699"/>
              </a:solidFill>
              <a:latin typeface="+mn-lt" panose="020B0604030504040204" pitchFamily="34" charset="0"/>
              <a:ea typeface="+mn-lt" panose="020B0604030504040204" pitchFamily="34" charset="0"/>
            </a:endParaRPr>
          </a:p>
        </p:txBody>
      </p:sp>
      <p:graphicFrame>
        <p:nvGraphicFramePr>
          <p:cNvPr id="6" name="Diagram 5"/>
          <p:cNvGraphicFramePr/>
          <p:nvPr userDrawn="1">
            <p:extLst>
              <p:ext uri="{D42A27DB-BD31-4B8C-83A1-F6EECF244321}">
                <p14:modId xmlns:p14="http://schemas.microsoft.com/office/powerpoint/2010/main" val="2363410898"/>
              </p:ext>
            </p:extLst>
          </p:nvPr>
        </p:nvGraphicFramePr>
        <p:xfrm>
          <a:off x="762000" y="997200"/>
          <a:ext cx="10668000" cy="556290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10127528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EA mission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16" b="16666"/>
          <a:stretch/>
        </p:blipFill>
        <p:spPr>
          <a:xfrm>
            <a:off x="0" y="990599"/>
            <a:ext cx="12192000" cy="5515309"/>
          </a:xfrm>
          <a:prstGeom prst="rect">
            <a:avLst/>
          </a:prstGeom>
        </p:spPr>
      </p:pic>
      <p:sp>
        <p:nvSpPr>
          <p:cNvPr id="2" name="TextBox 1"/>
          <p:cNvSpPr txBox="1"/>
          <p:nvPr userDrawn="1"/>
        </p:nvSpPr>
        <p:spPr>
          <a:xfrm>
            <a:off x="381000" y="267767"/>
            <a:ext cx="11430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noProof="0" dirty="0" smtClean="0">
                <a:solidFill>
                  <a:srgbClr val="006699"/>
                </a:solidFill>
                <a:latin typeface="+mn-lt" panose="020B0604030504040204" pitchFamily="34" charset="0"/>
                <a:ea typeface="+mn-lt" panose="020B0604030504040204" pitchFamily="34" charset="0"/>
              </a:rPr>
              <a:t>The NEA mission</a:t>
            </a:r>
            <a:endParaRPr lang="en-GB" sz="2800" b="0" noProof="0" dirty="0">
              <a:solidFill>
                <a:srgbClr val="006699"/>
              </a:solidFill>
              <a:latin typeface="+mn-lt" panose="020B0604030504040204" pitchFamily="34" charset="0"/>
              <a:ea typeface="+mn-lt" panose="020B0604030504040204" pitchFamily="34" charset="0"/>
            </a:endParaRPr>
          </a:p>
        </p:txBody>
      </p:sp>
      <p:graphicFrame>
        <p:nvGraphicFramePr>
          <p:cNvPr id="3" name="Diagram 2"/>
          <p:cNvGraphicFramePr/>
          <p:nvPr userDrawn="1">
            <p:extLst>
              <p:ext uri="{D42A27DB-BD31-4B8C-83A1-F6EECF244321}">
                <p14:modId xmlns:p14="http://schemas.microsoft.com/office/powerpoint/2010/main" val="85565736"/>
              </p:ext>
            </p:extLst>
          </p:nvPr>
        </p:nvGraphicFramePr>
        <p:xfrm>
          <a:off x="381000" y="1211764"/>
          <a:ext cx="11582400" cy="487336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89098969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jor nuclear activiti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440" b="5551"/>
          <a:stretch/>
        </p:blipFill>
        <p:spPr>
          <a:xfrm>
            <a:off x="0" y="990600"/>
            <a:ext cx="12192000" cy="5486400"/>
          </a:xfrm>
          <a:prstGeom prst="rect">
            <a:avLst/>
          </a:prstGeom>
        </p:spPr>
      </p:pic>
      <p:sp>
        <p:nvSpPr>
          <p:cNvPr id="2" name="TextBox 1"/>
          <p:cNvSpPr txBox="1"/>
          <p:nvPr userDrawn="1"/>
        </p:nvSpPr>
        <p:spPr>
          <a:xfrm>
            <a:off x="381000" y="236944"/>
            <a:ext cx="11430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noProof="0" dirty="0" smtClean="0">
                <a:solidFill>
                  <a:srgbClr val="006699"/>
                </a:solidFill>
                <a:latin typeface="+mn-lt" panose="020B0604030504040204" pitchFamily="34" charset="0"/>
                <a:ea typeface="+mn-lt" panose="020B0604030504040204" pitchFamily="34" charset="0"/>
              </a:rPr>
              <a:t>Major multinational nuclear activities</a:t>
            </a:r>
            <a:endParaRPr lang="en-GB" sz="2800" b="0" noProof="0" dirty="0">
              <a:solidFill>
                <a:srgbClr val="006699"/>
              </a:solidFill>
              <a:latin typeface="+mn-lt" panose="020B0604030504040204" pitchFamily="34" charset="0"/>
              <a:ea typeface="+mn-lt" panose="020B0604030504040204" pitchFamily="34" charset="0"/>
            </a:endParaRPr>
          </a:p>
        </p:txBody>
      </p:sp>
      <p:graphicFrame>
        <p:nvGraphicFramePr>
          <p:cNvPr id="6" name="Diagram 5"/>
          <p:cNvGraphicFramePr/>
          <p:nvPr userDrawn="1">
            <p:extLst>
              <p:ext uri="{D42A27DB-BD31-4B8C-83A1-F6EECF244321}">
                <p14:modId xmlns:p14="http://schemas.microsoft.com/office/powerpoint/2010/main" val="2020923526"/>
              </p:ext>
            </p:extLst>
          </p:nvPr>
        </p:nvGraphicFramePr>
        <p:xfrm>
          <a:off x="0" y="1127837"/>
          <a:ext cx="12377058" cy="51967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00361009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EA member countri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801" b="16470"/>
          <a:stretch/>
        </p:blipFill>
        <p:spPr>
          <a:xfrm>
            <a:off x="533400" y="990600"/>
            <a:ext cx="11125200" cy="5486400"/>
          </a:xfrm>
          <a:prstGeom prst="rect">
            <a:avLst/>
          </a:prstGeom>
        </p:spPr>
      </p:pic>
      <p:sp>
        <p:nvSpPr>
          <p:cNvPr id="2" name="TextBox 1"/>
          <p:cNvSpPr txBox="1"/>
          <p:nvPr userDrawn="1"/>
        </p:nvSpPr>
        <p:spPr>
          <a:xfrm>
            <a:off x="381000" y="267767"/>
            <a:ext cx="11430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noProof="0" dirty="0" smtClean="0">
                <a:solidFill>
                  <a:srgbClr val="006699"/>
                </a:solidFill>
                <a:latin typeface="+mn-lt" panose="020B0604030504040204" pitchFamily="34" charset="0"/>
                <a:ea typeface="+mn-lt" panose="020B0604030504040204" pitchFamily="34" charset="0"/>
              </a:rPr>
              <a:t>NEA member countries</a:t>
            </a:r>
            <a:endParaRPr lang="en-GB" sz="2800" b="0" noProof="0" dirty="0">
              <a:solidFill>
                <a:srgbClr val="006699"/>
              </a:solidFill>
              <a:latin typeface="+mn-lt" panose="020B0604030504040204" pitchFamily="34" charset="0"/>
              <a:ea typeface="+mn-lt" panose="020B0604030504040204" pitchFamily="34" charset="0"/>
            </a:endParaRPr>
          </a:p>
        </p:txBody>
      </p:sp>
      <p:sp>
        <p:nvSpPr>
          <p:cNvPr id="3" name="TextBox 2"/>
          <p:cNvSpPr txBox="1"/>
          <p:nvPr userDrawn="1"/>
        </p:nvSpPr>
        <p:spPr>
          <a:xfrm>
            <a:off x="381000" y="5634601"/>
            <a:ext cx="114300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500" b="1" dirty="0" smtClean="0">
                <a:solidFill>
                  <a:srgbClr val="006699"/>
                </a:solidFill>
                <a:latin typeface="+mn-lt" panose="020B0604030504040204" pitchFamily="34" charset="0"/>
                <a:ea typeface="+mn-lt" panose="020B0604030504040204" pitchFamily="34" charset="0"/>
              </a:rPr>
              <a:t>The NEA's current membership consists of 34 countries in Europe, North America and the Asia-Pacific region. Together they account for approximately 82% of the world's installed nuclear capacity.</a:t>
            </a:r>
            <a:endParaRPr lang="en-GB" sz="1500" b="1" dirty="0">
              <a:solidFill>
                <a:srgbClr val="006699"/>
              </a:solidFill>
              <a:latin typeface="+mn-lt" panose="020B0604030504040204" pitchFamily="34" charset="0"/>
              <a:ea typeface="+mn-lt" panose="020B0604030504040204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" y="1355618"/>
            <a:ext cx="11980293" cy="42069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522521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EA committe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ounded Rectangle 2"/>
          <p:cNvSpPr/>
          <p:nvPr userDrawn="1"/>
        </p:nvSpPr>
        <p:spPr>
          <a:xfrm>
            <a:off x="0" y="4724400"/>
            <a:ext cx="6096000" cy="1447800"/>
          </a:xfrm>
          <a:prstGeom prst="roundRect">
            <a:avLst>
              <a:gd name="adj" fmla="val 0"/>
            </a:avLst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extBox 1"/>
          <p:cNvSpPr txBox="1"/>
          <p:nvPr userDrawn="1"/>
        </p:nvSpPr>
        <p:spPr>
          <a:xfrm>
            <a:off x="381000" y="267767"/>
            <a:ext cx="11430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noProof="0" dirty="0" smtClean="0">
                <a:solidFill>
                  <a:srgbClr val="006699"/>
                </a:solidFill>
                <a:latin typeface="+mn-lt" panose="020B0604030504040204" pitchFamily="34" charset="0"/>
                <a:ea typeface="+mn-lt" panose="020B0604030504040204" pitchFamily="34" charset="0"/>
              </a:rPr>
              <a:t>NEA committees (as of 1 January 2022)</a:t>
            </a:r>
            <a:endParaRPr lang="en-GB" sz="2800" b="1" noProof="0" dirty="0">
              <a:solidFill>
                <a:srgbClr val="006699"/>
              </a:solidFill>
              <a:latin typeface="+mn-lt" panose="020B0604030504040204" pitchFamily="34" charset="0"/>
              <a:ea typeface="+mn-lt" panose="020B0604030504040204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21" t="4744" r="2022" b="47081"/>
          <a:stretch/>
        </p:blipFill>
        <p:spPr>
          <a:xfrm>
            <a:off x="32084" y="1073400"/>
            <a:ext cx="12115800" cy="3944472"/>
          </a:xfrm>
          <a:prstGeom prst="rect">
            <a:avLst/>
          </a:prstGeom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</p:pic>
      <p:sp>
        <p:nvSpPr>
          <p:cNvPr id="8" name="TextBox 7"/>
          <p:cNvSpPr txBox="1"/>
          <p:nvPr userDrawn="1"/>
        </p:nvSpPr>
        <p:spPr>
          <a:xfrm>
            <a:off x="228600" y="4828738"/>
            <a:ext cx="5791200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>
                <a:tab pos="622300" algn="l"/>
              </a:tabLst>
              <a:defRPr/>
            </a:pPr>
            <a:r>
              <a:rPr lang="en-GB" sz="2600" b="1" dirty="0" smtClean="0">
                <a:solidFill>
                  <a:srgbClr val="006699"/>
                </a:solidFill>
                <a:latin typeface="+mn-lt" panose="020B0604030504040204" pitchFamily="34" charset="0"/>
                <a:ea typeface="+mn-lt" panose="020B0604030504040204" pitchFamily="34" charset="0"/>
              </a:rPr>
              <a:t>  </a:t>
            </a:r>
            <a:r>
              <a:rPr lang="en-GB" sz="1000" b="1" dirty="0" smtClean="0">
                <a:solidFill>
                  <a:srgbClr val="006699"/>
                </a:solidFill>
                <a:latin typeface="+mn-lt" panose="020B0604030504040204" pitchFamily="34" charset="0"/>
                <a:ea typeface="+mn-lt" panose="020B0604030504040204" pitchFamily="34" charset="0"/>
              </a:rPr>
              <a:t> </a:t>
            </a:r>
            <a:r>
              <a:rPr lang="en-GB" sz="2600" b="1" dirty="0" smtClean="0">
                <a:solidFill>
                  <a:srgbClr val="006699"/>
                </a:solidFill>
                <a:latin typeface="+mn-lt" panose="020B0604030504040204" pitchFamily="34" charset="0"/>
                <a:ea typeface="+mn-lt" panose="020B0604030504040204" pitchFamily="34" charset="0"/>
              </a:rPr>
              <a:t> 8</a:t>
            </a:r>
            <a:r>
              <a:rPr lang="en-GB" sz="1500" b="1" dirty="0" smtClean="0">
                <a:solidFill>
                  <a:srgbClr val="006699"/>
                </a:solidFill>
                <a:latin typeface="+mn-lt" panose="020B0604030504040204" pitchFamily="34" charset="0"/>
                <a:ea typeface="+mn-lt" panose="020B0604030504040204" pitchFamily="34" charset="0"/>
              </a:rPr>
              <a:t>	  </a:t>
            </a:r>
            <a:r>
              <a:rPr lang="en-GB" sz="1800" b="1" dirty="0" smtClean="0">
                <a:solidFill>
                  <a:srgbClr val="006699"/>
                </a:solidFill>
                <a:latin typeface="+mn-lt" panose="020B0604030504040204" pitchFamily="34" charset="0"/>
                <a:ea typeface="+mn-lt" panose="020B0604030504040204" pitchFamily="34" charset="0"/>
              </a:rPr>
              <a:t>standing technical committees </a:t>
            </a:r>
            <a:r>
              <a:rPr lang="en-GB" sz="1500" b="1" dirty="0" smtClean="0">
                <a:solidFill>
                  <a:srgbClr val="006699"/>
                </a:solidFill>
                <a:latin typeface="+mn-lt" panose="020B0604030504040204" pitchFamily="34" charset="0"/>
                <a:ea typeface="+mn-lt" panose="020B0604030504040204" pitchFamily="34" charset="0"/>
              </a:rPr>
              <a:t/>
            </a:r>
            <a:br>
              <a:rPr lang="en-GB" sz="1500" b="1" dirty="0" smtClean="0">
                <a:solidFill>
                  <a:srgbClr val="006699"/>
                </a:solidFill>
                <a:latin typeface="+mn-lt" panose="020B0604030504040204" pitchFamily="34" charset="0"/>
                <a:ea typeface="+mn-lt" panose="020B0604030504040204" pitchFamily="34" charset="0"/>
              </a:rPr>
            </a:br>
            <a:r>
              <a:rPr lang="en-GB" sz="1500" b="1" dirty="0" smtClean="0">
                <a:solidFill>
                  <a:srgbClr val="006699"/>
                </a:solidFill>
                <a:latin typeface="+mn-lt" panose="020B0604030504040204" pitchFamily="34" charset="0"/>
                <a:ea typeface="+mn-lt" panose="020B0604030504040204" pitchFamily="34" charset="0"/>
              </a:rPr>
              <a:t>      </a:t>
            </a:r>
            <a:r>
              <a:rPr lang="en-GB" sz="2600" b="1" dirty="0" smtClean="0">
                <a:solidFill>
                  <a:srgbClr val="006699"/>
                </a:solidFill>
                <a:latin typeface="+mn-lt" panose="020B0604030504040204" pitchFamily="34" charset="0"/>
                <a:ea typeface="+mn-lt" panose="020B0604030504040204" pitchFamily="34" charset="0"/>
              </a:rPr>
              <a:t>1</a:t>
            </a:r>
            <a:r>
              <a:rPr lang="en-GB" sz="1500" b="1" dirty="0" smtClean="0">
                <a:solidFill>
                  <a:srgbClr val="006699"/>
                </a:solidFill>
                <a:latin typeface="+mn-lt" panose="020B0604030504040204" pitchFamily="34" charset="0"/>
                <a:ea typeface="+mn-lt" panose="020B0604030504040204" pitchFamily="34" charset="0"/>
              </a:rPr>
              <a:t>  </a:t>
            </a:r>
            <a:r>
              <a:rPr lang="en-GB" sz="1800" b="1" dirty="0" smtClean="0">
                <a:solidFill>
                  <a:srgbClr val="006699"/>
                </a:solidFill>
                <a:latin typeface="+mn-lt" panose="020B0604030504040204" pitchFamily="34" charset="0"/>
                <a:ea typeface="+mn-lt" panose="020B0604030504040204" pitchFamily="34" charset="0"/>
              </a:rPr>
              <a:t>management board</a:t>
            </a:r>
            <a:r>
              <a:rPr lang="en-GB" sz="1500" b="1" dirty="0" smtClean="0">
                <a:solidFill>
                  <a:srgbClr val="006699"/>
                </a:solidFill>
                <a:latin typeface="+mn-lt" panose="020B0604030504040204" pitchFamily="34" charset="0"/>
                <a:ea typeface="+mn-lt" panose="020B0604030504040204" pitchFamily="34" charset="0"/>
              </a:rPr>
              <a:t/>
            </a:r>
            <a:br>
              <a:rPr lang="en-GB" sz="1500" b="1" dirty="0" smtClean="0">
                <a:solidFill>
                  <a:srgbClr val="006699"/>
                </a:solidFill>
                <a:latin typeface="+mn-lt" panose="020B0604030504040204" pitchFamily="34" charset="0"/>
                <a:ea typeface="+mn-lt" panose="020B0604030504040204" pitchFamily="34" charset="0"/>
              </a:rPr>
            </a:br>
            <a:r>
              <a:rPr lang="en-GB" sz="1500" b="1" dirty="0" smtClean="0">
                <a:solidFill>
                  <a:srgbClr val="006699"/>
                </a:solidFill>
                <a:latin typeface="+mn-lt" panose="020B0604030504040204" pitchFamily="34" charset="0"/>
                <a:ea typeface="+mn-lt" panose="020B0604030504040204" pitchFamily="34" charset="0"/>
              </a:rPr>
              <a:t>≈</a:t>
            </a:r>
            <a:r>
              <a:rPr lang="en-GB" sz="2600" b="1" dirty="0" smtClean="0">
                <a:solidFill>
                  <a:srgbClr val="006699"/>
                </a:solidFill>
                <a:latin typeface="+mn-lt" panose="020B0604030504040204" pitchFamily="34" charset="0"/>
                <a:ea typeface="+mn-lt" panose="020B0604030504040204" pitchFamily="34" charset="0"/>
              </a:rPr>
              <a:t>72</a:t>
            </a:r>
            <a:r>
              <a:rPr lang="en-GB" sz="1500" b="1" dirty="0" smtClean="0">
                <a:solidFill>
                  <a:srgbClr val="006699"/>
                </a:solidFill>
                <a:latin typeface="+mn-lt" panose="020B0604030504040204" pitchFamily="34" charset="0"/>
                <a:ea typeface="+mn-lt" panose="020B0604030504040204" pitchFamily="34" charset="0"/>
              </a:rPr>
              <a:t>  </a:t>
            </a:r>
            <a:r>
              <a:rPr lang="en-GB" sz="1800" b="1" dirty="0" smtClean="0">
                <a:solidFill>
                  <a:srgbClr val="006699"/>
                </a:solidFill>
                <a:latin typeface="+mn-lt" panose="020B0604030504040204" pitchFamily="34" charset="0"/>
                <a:ea typeface="+mn-lt" panose="020B0604030504040204" pitchFamily="34" charset="0"/>
              </a:rPr>
              <a:t>working parties and expert groups</a:t>
            </a:r>
          </a:p>
        </p:txBody>
      </p:sp>
    </p:spTree>
    <p:extLst>
      <p:ext uri="{BB962C8B-B14F-4D97-AF65-F5344CB8AC3E}">
        <p14:creationId xmlns:p14="http://schemas.microsoft.com/office/powerpoint/2010/main" val="234246639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Page - No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Placeholder 3"/>
          <p:cNvSpPr>
            <a:spLocks noGrp="1"/>
          </p:cNvSpPr>
          <p:nvPr>
            <p:ph type="body" sz="quarter" idx="14" hasCustomPrompt="1"/>
          </p:nvPr>
        </p:nvSpPr>
        <p:spPr>
          <a:xfrm>
            <a:off x="2971800" y="6477000"/>
            <a:ext cx="9220200" cy="381000"/>
          </a:xfrm>
          <a:prstGeom prst="rect">
            <a:avLst/>
          </a:prstGeom>
          <a:solidFill>
            <a:srgbClr val="F9F9F9"/>
          </a:solidFill>
        </p:spPr>
        <p:txBody>
          <a:bodyPr anchor="ctr"/>
          <a:lstStyle>
            <a:lvl1pPr marL="180000" indent="0" algn="r">
              <a:spcBef>
                <a:spcPts val="0"/>
              </a:spcBef>
              <a:buNone/>
              <a:defRPr sz="1000" b="1" baseline="0">
                <a:solidFill>
                  <a:schemeClr val="accent1"/>
                </a:solidFill>
                <a:latin typeface="+mn-lt" panose="020B0604030504040204" pitchFamily="34" charset="0"/>
                <a:ea typeface="+mn-lt" panose="020B0604030504040204" pitchFamily="34" charset="0"/>
                <a:cs typeface="Microsoft Sans Serif" panose="020B0604020202020204" pitchFamily="34" charset="0"/>
              </a:defRPr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GB" noProof="0" dirty="0" smtClean="0"/>
              <a:t>Event title and date</a:t>
            </a:r>
          </a:p>
        </p:txBody>
      </p:sp>
      <p:sp>
        <p:nvSpPr>
          <p:cNvPr id="17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405437" y="5257800"/>
            <a:ext cx="11253163" cy="838200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000" b="1" baseline="0">
                <a:solidFill>
                  <a:schemeClr val="bg1">
                    <a:lumMod val="50000"/>
                  </a:schemeClr>
                </a:solidFill>
                <a:latin typeface="+mn-lt" panose="020B0604030504040204" pitchFamily="34" charset="0"/>
                <a:ea typeface="+mn-lt" panose="020B0604030504040204" pitchFamily="34" charset="0"/>
                <a:cs typeface="Microsoft Sans Serif" panose="020B0604020202020204" pitchFamily="34" charset="0"/>
              </a:defRPr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GB" noProof="0" dirty="0" smtClean="0"/>
              <a:t>Presenter’s Name</a:t>
            </a:r>
            <a:br>
              <a:rPr lang="en-GB" noProof="0" dirty="0" smtClean="0"/>
            </a:br>
            <a:r>
              <a:rPr lang="en-GB" noProof="0" dirty="0" smtClean="0"/>
              <a:t>Title</a:t>
            </a:r>
          </a:p>
        </p:txBody>
      </p:sp>
      <p:sp>
        <p:nvSpPr>
          <p:cNvPr id="19" name="Title 1"/>
          <p:cNvSpPr>
            <a:spLocks noGrp="1"/>
          </p:cNvSpPr>
          <p:nvPr>
            <p:ph type="title" hasCustomPrompt="1"/>
          </p:nvPr>
        </p:nvSpPr>
        <p:spPr>
          <a:xfrm>
            <a:off x="405436" y="2133601"/>
            <a:ext cx="11253163" cy="1337959"/>
          </a:xfrm>
          <a:prstGeom prst="rect">
            <a:avLst/>
          </a:prstGeom>
        </p:spPr>
        <p:txBody>
          <a:bodyPr/>
          <a:lstStyle>
            <a:lvl1pPr algn="l">
              <a:spcBef>
                <a:spcPts val="0"/>
              </a:spcBef>
              <a:spcAft>
                <a:spcPts val="600"/>
              </a:spcAft>
              <a:defRPr sz="4000" b="1" spc="0">
                <a:solidFill>
                  <a:srgbClr val="006699"/>
                </a:solidFill>
                <a:latin typeface="+mn-lt" panose="020B0604030504040204" pitchFamily="34" charset="0"/>
                <a:ea typeface="+mn-lt" panose="020B0604030504040204" pitchFamily="34" charset="0"/>
                <a:cs typeface="Microsoft Sans Serif" panose="020B0604020202020204" pitchFamily="34" charset="0"/>
              </a:defRPr>
            </a:lvl1pPr>
          </a:lstStyle>
          <a:p>
            <a:r>
              <a:rPr lang="en-GB" noProof="0" dirty="0" smtClean="0"/>
              <a:t>Click to add Title of the presentation</a:t>
            </a:r>
            <a:br>
              <a:rPr lang="en-GB" noProof="0" dirty="0" smtClean="0"/>
            </a:br>
            <a:r>
              <a:rPr lang="en-GB" noProof="0" dirty="0" smtClean="0"/>
              <a:t>Use the paste option “Keep Text Only”</a:t>
            </a:r>
            <a:br>
              <a:rPr lang="en-GB" noProof="0" dirty="0" smtClean="0"/>
            </a:br>
            <a:r>
              <a:rPr lang="en-GB" noProof="0" dirty="0" smtClean="0"/>
              <a:t/>
            </a:r>
            <a:br>
              <a:rPr lang="en-GB" noProof="0" dirty="0" smtClean="0"/>
            </a:br>
            <a:r>
              <a:rPr lang="en-GB" noProof="0" dirty="0" smtClean="0"/>
              <a:t/>
            </a:r>
            <a:br>
              <a:rPr lang="en-GB" noProof="0" dirty="0" smtClean="0"/>
            </a:br>
            <a:endParaRPr lang="en-GB" noProof="0" dirty="0" smtClean="0"/>
          </a:p>
        </p:txBody>
      </p:sp>
      <p:sp>
        <p:nvSpPr>
          <p:cNvPr id="20" name="Text Placeholder 3"/>
          <p:cNvSpPr>
            <a:spLocks noGrp="1"/>
          </p:cNvSpPr>
          <p:nvPr>
            <p:ph type="body" sz="quarter" idx="18" hasCustomPrompt="1"/>
          </p:nvPr>
        </p:nvSpPr>
        <p:spPr>
          <a:xfrm>
            <a:off x="405436" y="3886200"/>
            <a:ext cx="11253164" cy="990600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3000" b="1" baseline="0">
                <a:solidFill>
                  <a:schemeClr val="bg2">
                    <a:lumMod val="75000"/>
                  </a:schemeClr>
                </a:solidFill>
                <a:latin typeface="+mn-lt" panose="020B0604030504040204" pitchFamily="34" charset="0"/>
                <a:ea typeface="+mn-lt" panose="020B0604030504040204" pitchFamily="34" charset="0"/>
                <a:cs typeface="Microsoft Sans Serif" panose="020B0604020202020204" pitchFamily="34" charset="0"/>
              </a:defRPr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GB" noProof="0" dirty="0" smtClean="0"/>
              <a:t>Click to add Subtitle of the presentation</a:t>
            </a:r>
            <a:br>
              <a:rPr lang="en-GB" noProof="0" dirty="0" smtClean="0"/>
            </a:br>
            <a:r>
              <a:rPr lang="en-GB" noProof="0" dirty="0" smtClean="0"/>
              <a:t>Use the paste option “Keep Text Only”</a:t>
            </a:r>
          </a:p>
        </p:txBody>
      </p:sp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1637" y="533400"/>
            <a:ext cx="2894773" cy="914400"/>
          </a:xfrm>
          <a:prstGeom prst="rect">
            <a:avLst/>
          </a:prstGeom>
        </p:spPr>
      </p:pic>
      <p:cxnSp>
        <p:nvCxnSpPr>
          <p:cNvPr id="27" name="Straight Connector 26"/>
          <p:cNvCxnSpPr/>
          <p:nvPr userDrawn="1"/>
        </p:nvCxnSpPr>
        <p:spPr>
          <a:xfrm>
            <a:off x="481637" y="1752600"/>
            <a:ext cx="11176963" cy="0"/>
          </a:xfrm>
          <a:prstGeom prst="line">
            <a:avLst/>
          </a:prstGeom>
          <a:ln w="57150"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8"/>
          <p:cNvSpPr/>
          <p:nvPr userDrawn="1"/>
        </p:nvSpPr>
        <p:spPr>
          <a:xfrm>
            <a:off x="0" y="6477000"/>
            <a:ext cx="6172200" cy="381000"/>
          </a:xfrm>
          <a:prstGeom prst="rect">
            <a:avLst/>
          </a:prstGeom>
          <a:solidFill>
            <a:srgbClr val="F9F9F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180000" algn="l" eaLnBrk="1" hangingPunct="1">
              <a:defRPr/>
            </a:pPr>
            <a:r>
              <a:rPr lang="en-US" sz="700" b="1">
                <a:solidFill>
                  <a:srgbClr val="006699"/>
                </a:solidFill>
                <a:latin typeface="+mn-lt" panose="020B0604030504040204" pitchFamily="34" charset="0"/>
                <a:ea typeface="+mn-lt" panose="020B0604030504040204" pitchFamily="34" charset="0"/>
                <a:cs typeface="Arial" pitchFamily="34" charset="0"/>
              </a:rPr>
              <a:t>© </a:t>
            </a:r>
            <a:r>
              <a:rPr lang="en-US" sz="700" b="1" smtClean="0">
                <a:solidFill>
                  <a:srgbClr val="006699"/>
                </a:solidFill>
                <a:latin typeface="+mn-lt" panose="020B0604030504040204" pitchFamily="34" charset="0"/>
                <a:ea typeface="+mn-lt" panose="020B0604030504040204" pitchFamily="34" charset="0"/>
                <a:cs typeface="Arial" pitchFamily="34" charset="0"/>
              </a:rPr>
              <a:t>2023 </a:t>
            </a:r>
            <a:r>
              <a:rPr lang="en-US" sz="700" b="1" dirty="0" smtClean="0">
                <a:solidFill>
                  <a:srgbClr val="006699"/>
                </a:solidFill>
                <a:latin typeface="+mn-lt" panose="020B0604030504040204" pitchFamily="34" charset="0"/>
                <a:ea typeface="+mn-lt" panose="020B0604030504040204" pitchFamily="34" charset="0"/>
                <a:cs typeface="Arial" pitchFamily="34" charset="0"/>
              </a:rPr>
              <a:t>OECD/NEA</a:t>
            </a:r>
            <a:endParaRPr lang="en-US" sz="700" b="1" dirty="0">
              <a:solidFill>
                <a:srgbClr val="006699"/>
              </a:solidFill>
              <a:latin typeface="+mn-lt" panose="020B0604030504040204" pitchFamily="34" charset="0"/>
              <a:ea typeface="+mn-lt" panose="020B0604030504040204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17272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Page Photo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350" r="2015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0" y="0"/>
            <a:ext cx="5257800" cy="6477000"/>
          </a:xfrm>
          <a:prstGeom prst="rect">
            <a:avLst/>
          </a:prstGeom>
          <a:solidFill>
            <a:srgbClr val="006699">
              <a:alpha val="85098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hangingPunct="1">
              <a:defRPr/>
            </a:pPr>
            <a:endParaRPr lang="en-US" sz="800" dirty="0">
              <a:latin typeface="+mn-lt" panose="020B0604030504040204" pitchFamily="34" charset="0"/>
              <a:ea typeface="+mn-lt" panose="020B0604030504040204" pitchFamily="34" charset="0"/>
              <a:cs typeface="Arial" pitchFamily="34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3037" y="233840"/>
            <a:ext cx="2389527" cy="756760"/>
          </a:xfrm>
          <a:prstGeom prst="rect">
            <a:avLst/>
          </a:prstGeom>
        </p:spPr>
      </p:pic>
      <p:sp>
        <p:nvSpPr>
          <p:cNvPr id="13" name="Rectangle 12"/>
          <p:cNvSpPr/>
          <p:nvPr userDrawn="1"/>
        </p:nvSpPr>
        <p:spPr>
          <a:xfrm>
            <a:off x="0" y="6477000"/>
            <a:ext cx="12192000" cy="381000"/>
          </a:xfrm>
          <a:prstGeom prst="rect">
            <a:avLst/>
          </a:prstGeom>
          <a:solidFill>
            <a:srgbClr val="0066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180000" algn="l" eaLnBrk="1" hangingPunct="1">
              <a:defRPr/>
            </a:pPr>
            <a:r>
              <a:rPr lang="en-US" sz="700" b="1" dirty="0">
                <a:solidFill>
                  <a:schemeClr val="bg1"/>
                </a:solidFill>
                <a:latin typeface="+mn-lt" panose="020B0604030504040204" pitchFamily="34" charset="0"/>
                <a:ea typeface="+mn-lt" panose="020B0604030504040204" pitchFamily="34" charset="0"/>
                <a:cs typeface="Arial" pitchFamily="34" charset="0"/>
              </a:rPr>
              <a:t>© </a:t>
            </a:r>
            <a:r>
              <a:rPr lang="en-US" sz="700" b="1" dirty="0" smtClean="0">
                <a:solidFill>
                  <a:schemeClr val="bg1"/>
                </a:solidFill>
                <a:latin typeface="+mn-lt" panose="020B0604030504040204" pitchFamily="34" charset="0"/>
                <a:ea typeface="+mn-lt" panose="020B0604030504040204" pitchFamily="34" charset="0"/>
                <a:cs typeface="Arial" pitchFamily="34" charset="0"/>
              </a:rPr>
              <a:t>2023 OECD/NEA</a:t>
            </a:r>
            <a:endParaRPr lang="en-US" sz="700" b="1" dirty="0">
              <a:solidFill>
                <a:schemeClr val="bg1"/>
              </a:solidFill>
              <a:latin typeface="+mn-lt" panose="020B0604030504040204" pitchFamily="34" charset="0"/>
              <a:ea typeface="+mn-lt" panose="020B0604030504040204" pitchFamily="34" charset="0"/>
              <a:cs typeface="Arial" pitchFamily="34" charset="0"/>
            </a:endParaRPr>
          </a:p>
        </p:txBody>
      </p:sp>
      <p:sp>
        <p:nvSpPr>
          <p:cNvPr id="14" name="Text Placeholder 3"/>
          <p:cNvSpPr>
            <a:spLocks noGrp="1"/>
          </p:cNvSpPr>
          <p:nvPr>
            <p:ph type="body" sz="quarter" idx="14" hasCustomPrompt="1"/>
          </p:nvPr>
        </p:nvSpPr>
        <p:spPr>
          <a:xfrm>
            <a:off x="5257800" y="6477000"/>
            <a:ext cx="6934200" cy="381000"/>
          </a:xfrm>
          <a:prstGeom prst="rect">
            <a:avLst/>
          </a:prstGeom>
          <a:solidFill>
            <a:srgbClr val="006699"/>
          </a:solidFill>
        </p:spPr>
        <p:txBody>
          <a:bodyPr anchor="ctr"/>
          <a:lstStyle>
            <a:lvl1pPr marL="180000" indent="0" algn="r">
              <a:spcBef>
                <a:spcPts val="0"/>
              </a:spcBef>
              <a:buNone/>
              <a:defRPr sz="1000" b="1" baseline="0">
                <a:solidFill>
                  <a:schemeClr val="bg1"/>
                </a:solidFill>
                <a:latin typeface="+mn-lt" panose="020B0604030504040204" pitchFamily="34" charset="0"/>
                <a:ea typeface="+mn-lt" panose="020B0604030504040204" pitchFamily="34" charset="0"/>
                <a:cs typeface="Microsoft Sans Serif" panose="020B0604020202020204" pitchFamily="34" charset="0"/>
              </a:defRPr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GB" noProof="0" dirty="0" smtClean="0"/>
              <a:t>Event title and date</a:t>
            </a:r>
          </a:p>
        </p:txBody>
      </p:sp>
      <p:sp>
        <p:nvSpPr>
          <p:cNvPr id="17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253037" y="5410200"/>
            <a:ext cx="4699963" cy="838200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600" b="1" baseline="0">
                <a:solidFill>
                  <a:schemeClr val="bg1">
                    <a:lumMod val="85000"/>
                  </a:schemeClr>
                </a:solidFill>
                <a:latin typeface="+mn-lt" panose="020B0604030504040204" pitchFamily="34" charset="0"/>
                <a:ea typeface="+mn-lt" panose="020B0604030504040204" pitchFamily="34" charset="0"/>
                <a:cs typeface="Microsoft Sans Serif" panose="020B0604020202020204" pitchFamily="34" charset="0"/>
              </a:defRPr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GB" noProof="0" dirty="0" smtClean="0"/>
              <a:t>Presenter’s Name</a:t>
            </a:r>
            <a:br>
              <a:rPr lang="en-GB" noProof="0" dirty="0" smtClean="0"/>
            </a:br>
            <a:r>
              <a:rPr lang="en-GB" noProof="0" dirty="0" smtClean="0"/>
              <a:t>Title</a:t>
            </a:r>
          </a:p>
        </p:txBody>
      </p:sp>
      <p:sp>
        <p:nvSpPr>
          <p:cNvPr id="19" name="Title 1"/>
          <p:cNvSpPr>
            <a:spLocks noGrp="1"/>
          </p:cNvSpPr>
          <p:nvPr>
            <p:ph type="title" hasCustomPrompt="1"/>
          </p:nvPr>
        </p:nvSpPr>
        <p:spPr>
          <a:xfrm>
            <a:off x="253036" y="1322614"/>
            <a:ext cx="4699963" cy="1698172"/>
          </a:xfrm>
          <a:prstGeom prst="rect">
            <a:avLst/>
          </a:prstGeom>
        </p:spPr>
        <p:txBody>
          <a:bodyPr/>
          <a:lstStyle>
            <a:lvl1pPr algn="l">
              <a:spcAft>
                <a:spcPts val="600"/>
              </a:spcAft>
              <a:defRPr sz="3000" b="1" spc="0">
                <a:solidFill>
                  <a:schemeClr val="bg1"/>
                </a:solidFill>
                <a:latin typeface="+mn-lt" panose="020B0604030504040204" pitchFamily="34" charset="0"/>
                <a:ea typeface="+mn-lt" panose="020B0604030504040204" pitchFamily="34" charset="0"/>
                <a:cs typeface="Microsoft Sans Serif" panose="020B0604020202020204" pitchFamily="34" charset="0"/>
              </a:defRPr>
            </a:lvl1pPr>
          </a:lstStyle>
          <a:p>
            <a:r>
              <a:rPr lang="en-GB" noProof="0" dirty="0" smtClean="0"/>
              <a:t>Title of the presentation</a:t>
            </a:r>
            <a:br>
              <a:rPr lang="en-GB" noProof="0" dirty="0" smtClean="0"/>
            </a:br>
            <a:r>
              <a:rPr lang="en-GB" noProof="0" dirty="0" smtClean="0"/>
              <a:t>Use the paste option “Keep Text Only”</a:t>
            </a:r>
            <a:br>
              <a:rPr lang="en-GB" noProof="0" dirty="0" smtClean="0"/>
            </a:br>
            <a:r>
              <a:rPr lang="en-GB" noProof="0" dirty="0" smtClean="0"/>
              <a:t/>
            </a:r>
            <a:br>
              <a:rPr lang="en-GB" noProof="0" dirty="0" smtClean="0"/>
            </a:br>
            <a:endParaRPr lang="en-GB" noProof="0" dirty="0" smtClean="0"/>
          </a:p>
        </p:txBody>
      </p:sp>
      <p:sp>
        <p:nvSpPr>
          <p:cNvPr id="20" name="Text Placeholder 3"/>
          <p:cNvSpPr>
            <a:spLocks noGrp="1"/>
          </p:cNvSpPr>
          <p:nvPr>
            <p:ph type="body" sz="quarter" idx="18" hasCustomPrompt="1"/>
          </p:nvPr>
        </p:nvSpPr>
        <p:spPr>
          <a:xfrm>
            <a:off x="253036" y="3472544"/>
            <a:ext cx="4699963" cy="1197428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000" b="1" baseline="0">
                <a:solidFill>
                  <a:schemeClr val="bg1">
                    <a:lumMod val="95000"/>
                  </a:schemeClr>
                </a:solidFill>
                <a:latin typeface="+mn-lt" panose="020B0604030504040204" pitchFamily="34" charset="0"/>
                <a:ea typeface="+mn-lt" panose="020B0604030504040204" pitchFamily="34" charset="0"/>
                <a:cs typeface="Microsoft Sans Serif" panose="020B0604020202020204" pitchFamily="34" charset="0"/>
              </a:defRPr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GB" noProof="0" dirty="0" smtClean="0"/>
              <a:t>Subtitle of the presentation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9" hasCustomPrompt="1"/>
          </p:nvPr>
        </p:nvSpPr>
        <p:spPr>
          <a:xfrm>
            <a:off x="8153400" y="152400"/>
            <a:ext cx="3962400" cy="762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 i="1" baseline="0">
                <a:solidFill>
                  <a:srgbClr val="FF0000"/>
                </a:solidFill>
                <a:latin typeface="+mn-lt" panose="020B0604030504040204" pitchFamily="34" charset="0"/>
                <a:ea typeface="+mn-lt" panose="020B0604030504040204" pitchFamily="34" charset="0"/>
              </a:defRPr>
            </a:lvl1pPr>
            <a:lvl2pPr>
              <a:defRPr sz="1800">
                <a:latin typeface="+mn-lt" panose="020B0604030504040204" pitchFamily="34" charset="0"/>
                <a:ea typeface="+mn-lt" panose="020B0604030504040204" pitchFamily="34" charset="0"/>
              </a:defRPr>
            </a:lvl2pPr>
            <a:lvl3pPr>
              <a:defRPr sz="1800">
                <a:latin typeface="+mn-lt" panose="020B0604030504040204" pitchFamily="34" charset="0"/>
                <a:ea typeface="+mn-lt" panose="020B0604030504040204" pitchFamily="34" charset="0"/>
              </a:defRPr>
            </a:lvl3pPr>
            <a:lvl4pPr>
              <a:defRPr sz="1800">
                <a:latin typeface="+mn-lt" panose="020B0604030504040204" pitchFamily="34" charset="0"/>
                <a:ea typeface="+mn-lt" panose="020B0604030504040204" pitchFamily="34" charset="0"/>
              </a:defRPr>
            </a:lvl4pPr>
            <a:lvl5pPr>
              <a:defRPr sz="1800">
                <a:latin typeface="+mn-lt" panose="020B0604030504040204" pitchFamily="34" charset="0"/>
                <a:ea typeface="+mn-lt" panose="020B0604030504040204" pitchFamily="34" charset="0"/>
              </a:defRPr>
            </a:lvl5pPr>
          </a:lstStyle>
          <a:p>
            <a:pPr lvl="0"/>
            <a:r>
              <a:rPr lang="en-GB" noProof="0" dirty="0" smtClean="0"/>
              <a:t>Add the following photo copyright information to the allocated box on the “Closing Slide”).</a:t>
            </a:r>
            <a:br>
              <a:rPr lang="en-GB" noProof="0" dirty="0" smtClean="0"/>
            </a:br>
            <a:r>
              <a:rPr lang="en-GB" noProof="0" dirty="0" smtClean="0"/>
              <a:t/>
            </a:r>
            <a:br>
              <a:rPr lang="en-GB" noProof="0" dirty="0" smtClean="0"/>
            </a:br>
            <a:r>
              <a:rPr lang="en-GB" noProof="0" dirty="0" smtClean="0"/>
              <a:t>Title page photo: </a:t>
            </a:r>
            <a:r>
              <a:rPr lang="en-GB" noProof="0" dirty="0" err="1" smtClean="0"/>
              <a:t>zffoto</a:t>
            </a:r>
            <a:r>
              <a:rPr lang="en-GB" noProof="0" dirty="0" smtClean="0"/>
              <a:t>, </a:t>
            </a:r>
            <a:r>
              <a:rPr lang="en-GB" noProof="0" dirty="0" err="1" smtClean="0"/>
              <a:t>ShutterStock</a:t>
            </a:r>
            <a:r>
              <a:rPr lang="en-GB" noProof="0" dirty="0" smtClean="0"/>
              <a:t>.</a:t>
            </a:r>
          </a:p>
          <a:p>
            <a:pPr lvl="0"/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4096454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Page Photo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33" b="3333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0" y="0"/>
            <a:ext cx="5257800" cy="6477000"/>
          </a:xfrm>
          <a:prstGeom prst="rect">
            <a:avLst/>
          </a:prstGeom>
          <a:solidFill>
            <a:srgbClr val="006699">
              <a:alpha val="85098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hangingPunct="1">
              <a:defRPr/>
            </a:pPr>
            <a:endParaRPr lang="en-US" sz="800" dirty="0">
              <a:latin typeface="+mn-lt" panose="020B0604030504040204" pitchFamily="34" charset="0"/>
              <a:ea typeface="+mn-lt" panose="020B0604030504040204" pitchFamily="34" charset="0"/>
              <a:cs typeface="Arial" pitchFamily="34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3037" y="233840"/>
            <a:ext cx="2389527" cy="756760"/>
          </a:xfrm>
          <a:prstGeom prst="rect">
            <a:avLst/>
          </a:prstGeom>
        </p:spPr>
      </p:pic>
      <p:sp>
        <p:nvSpPr>
          <p:cNvPr id="13" name="Rectangle 12"/>
          <p:cNvSpPr/>
          <p:nvPr userDrawn="1"/>
        </p:nvSpPr>
        <p:spPr>
          <a:xfrm>
            <a:off x="0" y="6477000"/>
            <a:ext cx="12204700" cy="381000"/>
          </a:xfrm>
          <a:prstGeom prst="rect">
            <a:avLst/>
          </a:prstGeom>
          <a:solidFill>
            <a:srgbClr val="0066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180000" algn="l" eaLnBrk="1" hangingPunct="1">
              <a:defRPr/>
            </a:pPr>
            <a:r>
              <a:rPr lang="en-US" sz="700" b="1" dirty="0">
                <a:solidFill>
                  <a:schemeClr val="bg1"/>
                </a:solidFill>
                <a:latin typeface="+mn-lt" panose="020B0604030504040204" pitchFamily="34" charset="0"/>
                <a:ea typeface="+mn-lt" panose="020B0604030504040204" pitchFamily="34" charset="0"/>
                <a:cs typeface="Arial" pitchFamily="34" charset="0"/>
              </a:rPr>
              <a:t>© </a:t>
            </a:r>
            <a:r>
              <a:rPr lang="en-US" sz="700" b="1" dirty="0" smtClean="0">
                <a:solidFill>
                  <a:schemeClr val="bg1"/>
                </a:solidFill>
                <a:latin typeface="+mn-lt" panose="020B0604030504040204" pitchFamily="34" charset="0"/>
                <a:ea typeface="+mn-lt" panose="020B0604030504040204" pitchFamily="34" charset="0"/>
                <a:cs typeface="Arial" pitchFamily="34" charset="0"/>
              </a:rPr>
              <a:t>2023 OECD/NEA</a:t>
            </a:r>
            <a:endParaRPr lang="en-US" sz="700" b="1" dirty="0">
              <a:solidFill>
                <a:schemeClr val="bg1"/>
              </a:solidFill>
              <a:latin typeface="+mn-lt" panose="020B0604030504040204" pitchFamily="34" charset="0"/>
              <a:ea typeface="+mn-lt" panose="020B0604030504040204" pitchFamily="34" charset="0"/>
              <a:cs typeface="Arial" pitchFamily="34" charset="0"/>
            </a:endParaRPr>
          </a:p>
        </p:txBody>
      </p:sp>
      <p:sp>
        <p:nvSpPr>
          <p:cNvPr id="14" name="Text Placeholder 3"/>
          <p:cNvSpPr>
            <a:spLocks noGrp="1"/>
          </p:cNvSpPr>
          <p:nvPr>
            <p:ph type="body" sz="quarter" idx="14" hasCustomPrompt="1"/>
          </p:nvPr>
        </p:nvSpPr>
        <p:spPr>
          <a:xfrm>
            <a:off x="5257800" y="6477000"/>
            <a:ext cx="6934200" cy="381000"/>
          </a:xfrm>
          <a:prstGeom prst="rect">
            <a:avLst/>
          </a:prstGeom>
        </p:spPr>
        <p:txBody>
          <a:bodyPr anchor="ctr"/>
          <a:lstStyle>
            <a:lvl1pPr marL="0" indent="0" algn="r">
              <a:buNone/>
              <a:defRPr sz="1000" b="1" baseline="0">
                <a:solidFill>
                  <a:schemeClr val="bg1"/>
                </a:solidFill>
                <a:latin typeface="+mn-lt" panose="020B0604030504040204" pitchFamily="34" charset="0"/>
                <a:ea typeface="+mn-lt" panose="020B0604030504040204" pitchFamily="34" charset="0"/>
                <a:cs typeface="Microsoft Sans Serif" panose="020B0604020202020204" pitchFamily="34" charset="0"/>
              </a:defRPr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GB" noProof="0" dirty="0" smtClean="0"/>
              <a:t>Event title and date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253037" y="5410200"/>
            <a:ext cx="4699963" cy="838200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600" b="1" baseline="0">
                <a:solidFill>
                  <a:schemeClr val="bg1">
                    <a:lumMod val="85000"/>
                  </a:schemeClr>
                </a:solidFill>
                <a:latin typeface="+mn-lt" panose="020B0604030504040204" pitchFamily="34" charset="0"/>
                <a:ea typeface="+mn-lt" panose="020B0604030504040204" pitchFamily="34" charset="0"/>
                <a:cs typeface="Microsoft Sans Serif" panose="020B0604020202020204" pitchFamily="34" charset="0"/>
              </a:defRPr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GB" noProof="0" dirty="0" smtClean="0"/>
              <a:t>Presenter’s Name</a:t>
            </a:r>
            <a:br>
              <a:rPr lang="en-GB" noProof="0" dirty="0" smtClean="0"/>
            </a:br>
            <a:r>
              <a:rPr lang="en-GB" noProof="0" dirty="0" smtClean="0"/>
              <a:t>Title</a:t>
            </a:r>
          </a:p>
        </p:txBody>
      </p:sp>
      <p:sp>
        <p:nvSpPr>
          <p:cNvPr id="22" name="Title 1"/>
          <p:cNvSpPr>
            <a:spLocks noGrp="1"/>
          </p:cNvSpPr>
          <p:nvPr>
            <p:ph type="title" hasCustomPrompt="1"/>
          </p:nvPr>
        </p:nvSpPr>
        <p:spPr>
          <a:xfrm>
            <a:off x="253035" y="1295400"/>
            <a:ext cx="4699963" cy="1698172"/>
          </a:xfrm>
          <a:prstGeom prst="rect">
            <a:avLst/>
          </a:prstGeom>
        </p:spPr>
        <p:txBody>
          <a:bodyPr/>
          <a:lstStyle>
            <a:lvl1pPr algn="l">
              <a:spcAft>
                <a:spcPts val="600"/>
              </a:spcAft>
              <a:defRPr sz="3000" b="1" spc="0">
                <a:solidFill>
                  <a:schemeClr val="bg1"/>
                </a:solidFill>
                <a:latin typeface="+mn-lt" panose="020B0604030504040204" pitchFamily="34" charset="0"/>
                <a:ea typeface="+mn-lt" panose="020B0604030504040204" pitchFamily="34" charset="0"/>
                <a:cs typeface="Microsoft Sans Serif" panose="020B0604020202020204" pitchFamily="34" charset="0"/>
              </a:defRPr>
            </a:lvl1pPr>
          </a:lstStyle>
          <a:p>
            <a:r>
              <a:rPr lang="en-GB" noProof="0" dirty="0" smtClean="0"/>
              <a:t>Title of the presentation</a:t>
            </a:r>
            <a:br>
              <a:rPr lang="en-GB" noProof="0" dirty="0" smtClean="0"/>
            </a:br>
            <a:r>
              <a:rPr lang="en-GB" noProof="0" dirty="0" smtClean="0"/>
              <a:t>Use the paste option “Keep Text Only”</a:t>
            </a:r>
            <a:br>
              <a:rPr lang="en-GB" noProof="0" dirty="0" smtClean="0"/>
            </a:br>
            <a:r>
              <a:rPr lang="en-GB" noProof="0" dirty="0" smtClean="0"/>
              <a:t/>
            </a:r>
            <a:br>
              <a:rPr lang="en-GB" noProof="0" dirty="0" smtClean="0"/>
            </a:br>
            <a:endParaRPr lang="en-GB" noProof="0" dirty="0" smtClean="0"/>
          </a:p>
        </p:txBody>
      </p:sp>
      <p:sp>
        <p:nvSpPr>
          <p:cNvPr id="23" name="Text Placeholder 3"/>
          <p:cNvSpPr>
            <a:spLocks noGrp="1"/>
          </p:cNvSpPr>
          <p:nvPr>
            <p:ph type="body" sz="quarter" idx="18" hasCustomPrompt="1"/>
          </p:nvPr>
        </p:nvSpPr>
        <p:spPr>
          <a:xfrm>
            <a:off x="253036" y="3472544"/>
            <a:ext cx="4699963" cy="1197428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000" b="1" baseline="0">
                <a:solidFill>
                  <a:schemeClr val="bg1">
                    <a:lumMod val="95000"/>
                  </a:schemeClr>
                </a:solidFill>
                <a:latin typeface="+mn-lt" panose="020B0604030504040204" pitchFamily="34" charset="0"/>
                <a:ea typeface="+mn-lt" panose="020B0604030504040204" pitchFamily="34" charset="0"/>
                <a:cs typeface="Microsoft Sans Serif" panose="020B0604020202020204" pitchFamily="34" charset="0"/>
              </a:defRPr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GB" noProof="0" dirty="0" smtClean="0"/>
              <a:t>Subtitle of the presentation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quarter" idx="19" hasCustomPrompt="1"/>
          </p:nvPr>
        </p:nvSpPr>
        <p:spPr>
          <a:xfrm>
            <a:off x="8153400" y="152400"/>
            <a:ext cx="3962400" cy="762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 i="1" baseline="0">
                <a:solidFill>
                  <a:srgbClr val="FF0000"/>
                </a:solidFill>
                <a:latin typeface="+mn-lt" panose="020B0604030504040204" pitchFamily="34" charset="0"/>
                <a:ea typeface="+mn-lt" panose="020B0604030504040204" pitchFamily="34" charset="0"/>
              </a:defRPr>
            </a:lvl1pPr>
            <a:lvl2pPr>
              <a:defRPr sz="1800">
                <a:latin typeface="+mn-lt" panose="020B0604030504040204" pitchFamily="34" charset="0"/>
                <a:ea typeface="+mn-lt" panose="020B0604030504040204" pitchFamily="34" charset="0"/>
              </a:defRPr>
            </a:lvl2pPr>
            <a:lvl3pPr>
              <a:defRPr sz="1800">
                <a:latin typeface="+mn-lt" panose="020B0604030504040204" pitchFamily="34" charset="0"/>
                <a:ea typeface="+mn-lt" panose="020B0604030504040204" pitchFamily="34" charset="0"/>
              </a:defRPr>
            </a:lvl3pPr>
            <a:lvl4pPr>
              <a:defRPr sz="1800">
                <a:latin typeface="+mn-lt" panose="020B0604030504040204" pitchFamily="34" charset="0"/>
                <a:ea typeface="+mn-lt" panose="020B0604030504040204" pitchFamily="34" charset="0"/>
              </a:defRPr>
            </a:lvl4pPr>
            <a:lvl5pPr>
              <a:defRPr sz="1800">
                <a:latin typeface="+mn-lt" panose="020B0604030504040204" pitchFamily="34" charset="0"/>
                <a:ea typeface="+mn-lt" panose="020B0604030504040204" pitchFamily="34" charset="0"/>
              </a:defRPr>
            </a:lvl5pPr>
          </a:lstStyle>
          <a:p>
            <a:pPr lvl="0"/>
            <a:r>
              <a:rPr lang="en-GB" noProof="0" dirty="0" smtClean="0"/>
              <a:t>Add the following photo copyright information to the allocated box on the “Closing Slide”).</a:t>
            </a:r>
            <a:br>
              <a:rPr lang="en-GB" noProof="0" dirty="0" smtClean="0"/>
            </a:br>
            <a:r>
              <a:rPr lang="en-GB" noProof="0" dirty="0" smtClean="0"/>
              <a:t/>
            </a:r>
            <a:br>
              <a:rPr lang="en-GB" noProof="0" dirty="0" smtClean="0"/>
            </a:br>
            <a:r>
              <a:rPr lang="en-GB" noProof="0" dirty="0" smtClean="0"/>
              <a:t>Title page photo: mareksaroch.cz, </a:t>
            </a:r>
            <a:r>
              <a:rPr lang="en-GB" noProof="0" dirty="0" err="1" smtClean="0"/>
              <a:t>ShutterStock</a:t>
            </a:r>
            <a:r>
              <a:rPr lang="en-GB" noProof="0" dirty="0" smtClean="0"/>
              <a:t>.</a:t>
            </a:r>
          </a:p>
          <a:p>
            <a:pPr lvl="0"/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21172545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 + text bo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64000" y="228600"/>
            <a:ext cx="11664000" cy="540000"/>
          </a:xfrm>
          <a:prstGeom prst="rect">
            <a:avLst/>
          </a:prstGeom>
        </p:spPr>
        <p:txBody>
          <a:bodyPr/>
          <a:lstStyle>
            <a:lvl1pPr algn="l">
              <a:defRPr sz="2800">
                <a:solidFill>
                  <a:srgbClr val="006699"/>
                </a:solidFill>
                <a:latin typeface="+mn-lt" panose="020B0604030504040204" pitchFamily="34" charset="0"/>
                <a:ea typeface="+mn-lt" panose="020B0604030504040204" pitchFamily="34" charset="0"/>
              </a:defRPr>
            </a:lvl1pPr>
          </a:lstStyle>
          <a:p>
            <a:r>
              <a:rPr lang="en-GB" noProof="0" dirty="0" smtClean="0"/>
              <a:t>Click to add slide title</a:t>
            </a:r>
            <a:endParaRPr lang="en-GB" noProof="0" dirty="0"/>
          </a:p>
        </p:txBody>
      </p:sp>
      <p:sp>
        <p:nvSpPr>
          <p:cNvPr id="3" name="Chart Placeholder 4"/>
          <p:cNvSpPr>
            <a:spLocks noGrp="1"/>
          </p:cNvSpPr>
          <p:nvPr>
            <p:ph type="chart" sz="quarter" idx="10" hasCustomPrompt="1"/>
          </p:nvPr>
        </p:nvSpPr>
        <p:spPr>
          <a:xfrm>
            <a:off x="264000" y="1676400"/>
            <a:ext cx="5755800" cy="4191000"/>
          </a:xfrm>
          <a:prstGeom prst="rect">
            <a:avLst/>
          </a:prstGeom>
        </p:spPr>
        <p:txBody>
          <a:bodyPr/>
          <a:lstStyle>
            <a:lvl1pPr marL="285750" marR="0" indent="-28575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 b="0" baseline="0">
                <a:solidFill>
                  <a:schemeClr val="tx1"/>
                </a:solidFill>
                <a:latin typeface="+mn-lt"/>
                <a:ea typeface="+mn-lt" panose="020B0604030504040204" pitchFamily="34" charset="0"/>
              </a:defRPr>
            </a:lvl1pPr>
          </a:lstStyle>
          <a:p>
            <a:r>
              <a:rPr lang="en-GB" noProof="0" dirty="0" smtClean="0"/>
              <a:t>Click icon to add chart - Verdana font will be automatically applied.</a:t>
            </a:r>
            <a:br>
              <a:rPr lang="en-GB" noProof="0" dirty="0" smtClean="0"/>
            </a:br>
            <a:r>
              <a:rPr lang="en-GB" noProof="0" dirty="0" smtClean="0"/>
              <a:t>If you want to copy and paste from MS Word or Excel, use the paste option “Use Destination Theme”, the correct font and style can be automatically applied by selecting a “Chart Style” under the “Chart Tools Design” tab.</a:t>
            </a:r>
            <a:br>
              <a:rPr lang="en-GB" noProof="0" dirty="0" smtClean="0"/>
            </a:br>
            <a:r>
              <a:rPr lang="en-GB" noProof="0" dirty="0" smtClean="0"/>
              <a:t>If possible avoid pasting the chart as an image </a:t>
            </a:r>
            <a:br>
              <a:rPr lang="en-GB" noProof="0" dirty="0" smtClean="0"/>
            </a:br>
            <a:r>
              <a:rPr lang="en-GB" noProof="0" dirty="0" smtClean="0"/>
              <a:t>If possible avoid font sizes below 14 pt.</a:t>
            </a:r>
          </a:p>
          <a:p>
            <a:endParaRPr lang="en-GB" noProof="0" dirty="0" smtClean="0"/>
          </a:p>
        </p:txBody>
      </p:sp>
      <p:sp>
        <p:nvSpPr>
          <p:cNvPr id="5" name="Text Placeholder 3"/>
          <p:cNvSpPr>
            <a:spLocks noGrp="1"/>
          </p:cNvSpPr>
          <p:nvPr>
            <p:ph type="body" sz="quarter" idx="11" hasCustomPrompt="1"/>
          </p:nvPr>
        </p:nvSpPr>
        <p:spPr>
          <a:xfrm>
            <a:off x="264000" y="5943600"/>
            <a:ext cx="11775600" cy="357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000" b="0" baseline="0">
                <a:solidFill>
                  <a:schemeClr val="tx1"/>
                </a:solidFill>
                <a:latin typeface="+mn-lt"/>
                <a:ea typeface="+mn-lt" panose="020B0604030504040204" pitchFamily="34" charset="0"/>
              </a:defRPr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GB" noProof="0" dirty="0" smtClean="0"/>
              <a:t>Click to add source/note – For non-OECD/NEA material, make sure that you have the publisher's or author's permission and all sources are correctly cited. See the BIPs page for more information, http://intranet.oecd-nea.org/content/staff/basic.</a:t>
            </a:r>
          </a:p>
          <a:p>
            <a:pPr lvl="0"/>
            <a:endParaRPr lang="en-GB" noProof="0" dirty="0" smtClean="0"/>
          </a:p>
        </p:txBody>
      </p:sp>
      <p:sp>
        <p:nvSpPr>
          <p:cNvPr id="6" name="Text Placeholder 10"/>
          <p:cNvSpPr>
            <a:spLocks noGrp="1"/>
          </p:cNvSpPr>
          <p:nvPr>
            <p:ph type="body" sz="quarter" idx="12" hasCustomPrompt="1"/>
          </p:nvPr>
        </p:nvSpPr>
        <p:spPr>
          <a:xfrm>
            <a:off x="6324600" y="1225800"/>
            <a:ext cx="5603400" cy="4641600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None/>
              <a:defRPr sz="2000" b="0" baseline="0">
                <a:solidFill>
                  <a:srgbClr val="006699"/>
                </a:solidFill>
                <a:latin typeface="+mn-lt" panose="020B0604030504040204" pitchFamily="34" charset="0"/>
                <a:ea typeface="+mn-lt" panose="020B0604030504040204" pitchFamily="34" charset="0"/>
              </a:defRPr>
            </a:lvl1pPr>
            <a:lvl2pPr marL="216000" indent="-216000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 sz="2000">
                <a:solidFill>
                  <a:srgbClr val="006699"/>
                </a:solidFill>
                <a:latin typeface="+mn-lt" panose="020B0604030504040204" pitchFamily="34" charset="0"/>
                <a:ea typeface="+mn-lt" panose="020B0604030504040204" pitchFamily="34" charset="0"/>
              </a:defRPr>
            </a:lvl2pPr>
            <a:lvl3pPr marL="432000" indent="-216000">
              <a:spcBef>
                <a:spcPts val="0"/>
              </a:spcBef>
              <a:spcAft>
                <a:spcPts val="600"/>
              </a:spcAft>
              <a:defRPr sz="1800">
                <a:solidFill>
                  <a:srgbClr val="006699"/>
                </a:solidFill>
                <a:latin typeface="+mn-lt" panose="020B0604030504040204" pitchFamily="34" charset="0"/>
                <a:ea typeface="+mn-lt" panose="020B0604030504040204" pitchFamily="34" charset="0"/>
              </a:defRPr>
            </a:lvl3pPr>
            <a:lvl4pPr marL="648000" indent="-216000">
              <a:spcBef>
                <a:spcPts val="0"/>
              </a:spcBef>
              <a:spcAft>
                <a:spcPts val="600"/>
              </a:spcAft>
              <a:defRPr sz="1600">
                <a:solidFill>
                  <a:srgbClr val="006699"/>
                </a:solidFill>
                <a:latin typeface="+mn-lt" panose="020B0604030504040204" pitchFamily="34" charset="0"/>
                <a:ea typeface="+mn-lt" panose="020B0604030504040204" pitchFamily="34" charset="0"/>
              </a:defRPr>
            </a:lvl4pPr>
            <a:lvl5pPr marL="864000">
              <a:defRPr sz="1600">
                <a:solidFill>
                  <a:srgbClr val="006699"/>
                </a:solidFill>
                <a:latin typeface="+mn-lt" panose="020B0604030504040204" pitchFamily="34" charset="0"/>
                <a:ea typeface="+mn-lt" panose="020B0604030504040204" pitchFamily="34" charset="0"/>
              </a:defRPr>
            </a:lvl5pPr>
            <a:lvl6pPr marL="1080000">
              <a:spcBef>
                <a:spcPts val="0"/>
              </a:spcBef>
              <a:spcAft>
                <a:spcPts val="600"/>
              </a:spcAft>
              <a:defRPr sz="1600">
                <a:solidFill>
                  <a:srgbClr val="006699"/>
                </a:solidFill>
                <a:latin typeface="+mn-lt" panose="020B0604030504040204" pitchFamily="34" charset="0"/>
                <a:ea typeface="+mn-lt" panose="020B0604030504040204" pitchFamily="34" charset="0"/>
              </a:defRPr>
            </a:lvl6pPr>
            <a:lvl7pPr>
              <a:defRPr sz="1600">
                <a:solidFill>
                  <a:srgbClr val="006699"/>
                </a:solidFill>
              </a:defRPr>
            </a:lvl7pPr>
            <a:lvl8pPr>
              <a:defRPr sz="1600">
                <a:solidFill>
                  <a:srgbClr val="006699"/>
                </a:solidFill>
              </a:defRPr>
            </a:lvl8pPr>
          </a:lstStyle>
          <a:p>
            <a:pPr lvl="0"/>
            <a:r>
              <a:rPr lang="en-GB" noProof="0" dirty="0" smtClean="0"/>
              <a:t>Click to insert text. </a:t>
            </a:r>
            <a:br>
              <a:rPr lang="en-GB" noProof="0" dirty="0" smtClean="0"/>
            </a:br>
            <a:r>
              <a:rPr lang="en-GB" noProof="0" dirty="0" smtClean="0"/>
              <a:t>When pasting text into a text box, use the paste option “Use Destination Theme” or  “keep Text Only”.</a:t>
            </a:r>
            <a:br>
              <a:rPr lang="en-GB" noProof="0" dirty="0" smtClean="0"/>
            </a:br>
            <a:r>
              <a:rPr lang="en-GB" noProof="0" dirty="0" smtClean="0"/>
              <a:t>Font is automatically set as Verdana.</a:t>
            </a:r>
            <a:br>
              <a:rPr lang="en-GB" noProof="0" dirty="0" smtClean="0"/>
            </a:br>
            <a:r>
              <a:rPr lang="en-GB" noProof="0" dirty="0" smtClean="0"/>
              <a:t>Avoid using font sizes below 16 pt.</a:t>
            </a:r>
            <a:br>
              <a:rPr lang="en-GB" noProof="0" dirty="0" smtClean="0"/>
            </a:br>
            <a:endParaRPr lang="en-GB" noProof="0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 hasCustomPrompt="1"/>
          </p:nvPr>
        </p:nvSpPr>
        <p:spPr>
          <a:xfrm>
            <a:off x="263525" y="1247010"/>
            <a:ext cx="5756275" cy="35319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600" b="1">
                <a:solidFill>
                  <a:srgbClr val="006699"/>
                </a:solidFill>
                <a:latin typeface="+mn-lt" panose="020B0604030504040204" pitchFamily="34" charset="0"/>
                <a:ea typeface="+mn-lt" panose="020B0604030504040204" pitchFamily="34" charset="0"/>
              </a:defRPr>
            </a:lvl1pPr>
          </a:lstStyle>
          <a:p>
            <a:pPr lvl="0"/>
            <a:r>
              <a:rPr lang="en-GB" noProof="0" dirty="0" smtClean="0"/>
              <a:t>Click to add chart title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0389655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Page Photo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096" b="2710"/>
          <a:stretch/>
        </p:blipFill>
        <p:spPr>
          <a:xfrm>
            <a:off x="0" y="-1"/>
            <a:ext cx="12217401" cy="6858001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0" y="0"/>
            <a:ext cx="5257800" cy="6477000"/>
          </a:xfrm>
          <a:prstGeom prst="rect">
            <a:avLst/>
          </a:prstGeom>
          <a:solidFill>
            <a:srgbClr val="006699">
              <a:alpha val="85098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hangingPunct="1">
              <a:defRPr/>
            </a:pPr>
            <a:endParaRPr lang="en-US" sz="800" dirty="0">
              <a:latin typeface="+mn-lt" panose="020B0604030504040204" pitchFamily="34" charset="0"/>
              <a:ea typeface="+mn-lt" panose="020B0604030504040204" pitchFamily="34" charset="0"/>
              <a:cs typeface="Arial" pitchFamily="34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3037" y="233840"/>
            <a:ext cx="2389527" cy="756760"/>
          </a:xfrm>
          <a:prstGeom prst="rect">
            <a:avLst/>
          </a:prstGeom>
        </p:spPr>
      </p:pic>
      <p:sp>
        <p:nvSpPr>
          <p:cNvPr id="13" name="Rectangle 12"/>
          <p:cNvSpPr/>
          <p:nvPr userDrawn="1"/>
        </p:nvSpPr>
        <p:spPr>
          <a:xfrm>
            <a:off x="0" y="6477000"/>
            <a:ext cx="12204700" cy="381000"/>
          </a:xfrm>
          <a:prstGeom prst="rect">
            <a:avLst/>
          </a:prstGeom>
          <a:solidFill>
            <a:srgbClr val="0066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180000" algn="l" eaLnBrk="1" hangingPunct="1">
              <a:defRPr/>
            </a:pPr>
            <a:r>
              <a:rPr lang="en-US" sz="700" b="1" dirty="0">
                <a:solidFill>
                  <a:schemeClr val="bg1"/>
                </a:solidFill>
                <a:latin typeface="+mn-lt" panose="020B0604030504040204" pitchFamily="34" charset="0"/>
                <a:ea typeface="+mn-lt" panose="020B0604030504040204" pitchFamily="34" charset="0"/>
                <a:cs typeface="Arial" pitchFamily="34" charset="0"/>
              </a:rPr>
              <a:t>© </a:t>
            </a:r>
            <a:r>
              <a:rPr lang="en-US" sz="700" b="1" dirty="0" smtClean="0">
                <a:solidFill>
                  <a:schemeClr val="bg1"/>
                </a:solidFill>
                <a:latin typeface="+mn-lt" panose="020B0604030504040204" pitchFamily="34" charset="0"/>
                <a:ea typeface="+mn-lt" panose="020B0604030504040204" pitchFamily="34" charset="0"/>
                <a:cs typeface="Arial" pitchFamily="34" charset="0"/>
              </a:rPr>
              <a:t>2023 OECD/NEA</a:t>
            </a:r>
            <a:endParaRPr lang="en-US" sz="700" b="1" dirty="0">
              <a:solidFill>
                <a:schemeClr val="bg1"/>
              </a:solidFill>
              <a:latin typeface="+mn-lt" panose="020B0604030504040204" pitchFamily="34" charset="0"/>
              <a:ea typeface="+mn-lt" panose="020B0604030504040204" pitchFamily="34" charset="0"/>
              <a:cs typeface="Arial" pitchFamily="34" charset="0"/>
            </a:endParaRPr>
          </a:p>
        </p:txBody>
      </p:sp>
      <p:sp>
        <p:nvSpPr>
          <p:cNvPr id="14" name="Text Placeholder 3"/>
          <p:cNvSpPr>
            <a:spLocks noGrp="1"/>
          </p:cNvSpPr>
          <p:nvPr>
            <p:ph type="body" sz="quarter" idx="14" hasCustomPrompt="1"/>
          </p:nvPr>
        </p:nvSpPr>
        <p:spPr>
          <a:xfrm>
            <a:off x="5257800" y="6477000"/>
            <a:ext cx="6934200" cy="381000"/>
          </a:xfrm>
          <a:prstGeom prst="rect">
            <a:avLst/>
          </a:prstGeom>
        </p:spPr>
        <p:txBody>
          <a:bodyPr anchor="ctr"/>
          <a:lstStyle>
            <a:lvl1pPr marL="0" indent="0" algn="r">
              <a:buNone/>
              <a:defRPr sz="1000" b="1" baseline="0">
                <a:solidFill>
                  <a:schemeClr val="bg1"/>
                </a:solidFill>
                <a:latin typeface="+mn-lt" panose="020B0604030504040204" pitchFamily="34" charset="0"/>
                <a:ea typeface="+mn-lt" panose="020B0604030504040204" pitchFamily="34" charset="0"/>
                <a:cs typeface="Microsoft Sans Serif" panose="020B0604020202020204" pitchFamily="34" charset="0"/>
              </a:defRPr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GB" noProof="0" dirty="0" smtClean="0"/>
              <a:t>Event title and date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253037" y="5410200"/>
            <a:ext cx="4699963" cy="838200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600" b="1" baseline="0">
                <a:solidFill>
                  <a:schemeClr val="bg1">
                    <a:lumMod val="85000"/>
                  </a:schemeClr>
                </a:solidFill>
                <a:latin typeface="+mn-lt" panose="020B0604030504040204" pitchFamily="34" charset="0"/>
                <a:ea typeface="+mn-lt" panose="020B0604030504040204" pitchFamily="34" charset="0"/>
                <a:cs typeface="Microsoft Sans Serif" panose="020B0604020202020204" pitchFamily="34" charset="0"/>
              </a:defRPr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GB" noProof="0" dirty="0" smtClean="0"/>
              <a:t>Presenter’s Name</a:t>
            </a:r>
            <a:br>
              <a:rPr lang="en-GB" noProof="0" dirty="0" smtClean="0"/>
            </a:br>
            <a:r>
              <a:rPr lang="en-GB" noProof="0" dirty="0" smtClean="0"/>
              <a:t>Title</a:t>
            </a:r>
          </a:p>
        </p:txBody>
      </p:sp>
      <p:sp>
        <p:nvSpPr>
          <p:cNvPr id="22" name="Title 1"/>
          <p:cNvSpPr>
            <a:spLocks noGrp="1"/>
          </p:cNvSpPr>
          <p:nvPr>
            <p:ph type="title" hasCustomPrompt="1"/>
          </p:nvPr>
        </p:nvSpPr>
        <p:spPr>
          <a:xfrm>
            <a:off x="253037" y="1295400"/>
            <a:ext cx="4699963" cy="1698172"/>
          </a:xfrm>
          <a:prstGeom prst="rect">
            <a:avLst/>
          </a:prstGeom>
        </p:spPr>
        <p:txBody>
          <a:bodyPr/>
          <a:lstStyle>
            <a:lvl1pPr algn="l">
              <a:spcAft>
                <a:spcPts val="600"/>
              </a:spcAft>
              <a:defRPr sz="3000" b="1" spc="0">
                <a:solidFill>
                  <a:schemeClr val="bg1"/>
                </a:solidFill>
                <a:latin typeface="+mn-lt" panose="020B0604030504040204" pitchFamily="34" charset="0"/>
                <a:ea typeface="+mn-lt" panose="020B0604030504040204" pitchFamily="34" charset="0"/>
                <a:cs typeface="Microsoft Sans Serif" panose="020B0604020202020204" pitchFamily="34" charset="0"/>
              </a:defRPr>
            </a:lvl1pPr>
          </a:lstStyle>
          <a:p>
            <a:r>
              <a:rPr lang="en-GB" noProof="0" dirty="0" smtClean="0"/>
              <a:t>Title of the presentation</a:t>
            </a:r>
            <a:br>
              <a:rPr lang="en-GB" noProof="0" dirty="0" smtClean="0"/>
            </a:br>
            <a:r>
              <a:rPr lang="en-GB" noProof="0" dirty="0" smtClean="0"/>
              <a:t>Use the paste option “Keep Text Only”</a:t>
            </a:r>
            <a:br>
              <a:rPr lang="en-GB" noProof="0" dirty="0" smtClean="0"/>
            </a:br>
            <a:r>
              <a:rPr lang="en-GB" noProof="0" dirty="0" smtClean="0"/>
              <a:t/>
            </a:r>
            <a:br>
              <a:rPr lang="en-GB" noProof="0" dirty="0" smtClean="0"/>
            </a:br>
            <a:endParaRPr lang="en-GB" noProof="0" dirty="0" smtClean="0"/>
          </a:p>
        </p:txBody>
      </p:sp>
      <p:sp>
        <p:nvSpPr>
          <p:cNvPr id="23" name="Text Placeholder 3"/>
          <p:cNvSpPr>
            <a:spLocks noGrp="1"/>
          </p:cNvSpPr>
          <p:nvPr>
            <p:ph type="body" sz="quarter" idx="18" hasCustomPrompt="1"/>
          </p:nvPr>
        </p:nvSpPr>
        <p:spPr>
          <a:xfrm>
            <a:off x="253036" y="3472544"/>
            <a:ext cx="4699963" cy="1197428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000" b="1" baseline="0">
                <a:solidFill>
                  <a:schemeClr val="bg1">
                    <a:lumMod val="95000"/>
                  </a:schemeClr>
                </a:solidFill>
                <a:latin typeface="+mn-lt" panose="020B0604030504040204" pitchFamily="34" charset="0"/>
                <a:ea typeface="+mn-lt" panose="020B0604030504040204" pitchFamily="34" charset="0"/>
                <a:cs typeface="Microsoft Sans Serif" panose="020B0604020202020204" pitchFamily="34" charset="0"/>
              </a:defRPr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GB" noProof="0" dirty="0" smtClean="0"/>
              <a:t>Subtitle of the presentation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quarter" idx="19" hasCustomPrompt="1"/>
          </p:nvPr>
        </p:nvSpPr>
        <p:spPr>
          <a:xfrm>
            <a:off x="8305800" y="152400"/>
            <a:ext cx="3810000" cy="762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 i="1" baseline="0">
                <a:solidFill>
                  <a:srgbClr val="FF0000"/>
                </a:solidFill>
                <a:latin typeface="+mn-lt" panose="020B0604030504040204" pitchFamily="34" charset="0"/>
                <a:ea typeface="+mn-lt" panose="020B0604030504040204" pitchFamily="34" charset="0"/>
              </a:defRPr>
            </a:lvl1pPr>
            <a:lvl2pPr>
              <a:defRPr sz="1800">
                <a:latin typeface="+mn-lt" panose="020B0604030504040204" pitchFamily="34" charset="0"/>
                <a:ea typeface="+mn-lt" panose="020B0604030504040204" pitchFamily="34" charset="0"/>
              </a:defRPr>
            </a:lvl2pPr>
            <a:lvl3pPr>
              <a:defRPr sz="1800">
                <a:latin typeface="+mn-lt" panose="020B0604030504040204" pitchFamily="34" charset="0"/>
                <a:ea typeface="+mn-lt" panose="020B0604030504040204" pitchFamily="34" charset="0"/>
              </a:defRPr>
            </a:lvl3pPr>
            <a:lvl4pPr>
              <a:defRPr sz="1800">
                <a:latin typeface="+mn-lt" panose="020B0604030504040204" pitchFamily="34" charset="0"/>
                <a:ea typeface="+mn-lt" panose="020B0604030504040204" pitchFamily="34" charset="0"/>
              </a:defRPr>
            </a:lvl4pPr>
            <a:lvl5pPr>
              <a:defRPr sz="1800">
                <a:latin typeface="+mn-lt" panose="020B0604030504040204" pitchFamily="34" charset="0"/>
                <a:ea typeface="+mn-lt" panose="020B0604030504040204" pitchFamily="34" charset="0"/>
              </a:defRPr>
            </a:lvl5pPr>
          </a:lstStyle>
          <a:p>
            <a:pPr lvl="0"/>
            <a:r>
              <a:rPr lang="en-GB" noProof="0" dirty="0" smtClean="0"/>
              <a:t>Add the following photo copyright information to the allocated box on the “Closing Slide”).</a:t>
            </a:r>
            <a:br>
              <a:rPr lang="en-GB" noProof="0" dirty="0" smtClean="0"/>
            </a:br>
            <a:r>
              <a:rPr lang="en-GB" noProof="0" dirty="0" smtClean="0"/>
              <a:t/>
            </a:r>
            <a:br>
              <a:rPr lang="en-GB" noProof="0" dirty="0" smtClean="0"/>
            </a:br>
            <a:r>
              <a:rPr lang="en-GB" noProof="0" dirty="0" smtClean="0"/>
              <a:t>Title page photo: </a:t>
            </a:r>
            <a:r>
              <a:rPr lang="en-GB" noProof="0" dirty="0" err="1" smtClean="0"/>
              <a:t>Pand</a:t>
            </a:r>
            <a:r>
              <a:rPr lang="en-GB" noProof="0" dirty="0" smtClean="0"/>
              <a:t> P Studio, </a:t>
            </a:r>
            <a:r>
              <a:rPr lang="en-GB" noProof="0" dirty="0" err="1" smtClean="0"/>
              <a:t>ShutterStock</a:t>
            </a:r>
            <a:r>
              <a:rPr lang="en-GB" noProof="0" dirty="0" smtClean="0"/>
              <a:t>.</a:t>
            </a:r>
          </a:p>
          <a:p>
            <a:pPr lvl="0"/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6306576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Page Photo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" t="678" r="-48" b="14402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0" y="0"/>
            <a:ext cx="5257800" cy="6477000"/>
          </a:xfrm>
          <a:prstGeom prst="rect">
            <a:avLst/>
          </a:prstGeom>
          <a:solidFill>
            <a:srgbClr val="006699">
              <a:alpha val="85098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hangingPunct="1">
              <a:defRPr/>
            </a:pPr>
            <a:endParaRPr lang="en-US" sz="800" dirty="0">
              <a:latin typeface="+mn-lt" panose="020B0604030504040204" pitchFamily="34" charset="0"/>
              <a:ea typeface="+mn-lt" panose="020B0604030504040204" pitchFamily="34" charset="0"/>
              <a:cs typeface="Arial" pitchFamily="34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3037" y="233840"/>
            <a:ext cx="2389527" cy="756760"/>
          </a:xfrm>
          <a:prstGeom prst="rect">
            <a:avLst/>
          </a:prstGeom>
        </p:spPr>
      </p:pic>
      <p:sp>
        <p:nvSpPr>
          <p:cNvPr id="13" name="Rectangle 12"/>
          <p:cNvSpPr/>
          <p:nvPr userDrawn="1"/>
        </p:nvSpPr>
        <p:spPr>
          <a:xfrm>
            <a:off x="0" y="6477000"/>
            <a:ext cx="12192000" cy="381000"/>
          </a:xfrm>
          <a:prstGeom prst="rect">
            <a:avLst/>
          </a:prstGeom>
          <a:solidFill>
            <a:srgbClr val="0066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180000" algn="l" eaLnBrk="1" hangingPunct="1">
              <a:defRPr/>
            </a:pPr>
            <a:r>
              <a:rPr lang="en-US" sz="700" b="1" dirty="0">
                <a:solidFill>
                  <a:schemeClr val="bg1"/>
                </a:solidFill>
                <a:latin typeface="+mn-lt" panose="020B0604030504040204" pitchFamily="34" charset="0"/>
                <a:ea typeface="+mn-lt" panose="020B0604030504040204" pitchFamily="34" charset="0"/>
                <a:cs typeface="Arial" pitchFamily="34" charset="0"/>
              </a:rPr>
              <a:t>© </a:t>
            </a:r>
            <a:r>
              <a:rPr lang="en-US" sz="700" b="1" dirty="0" smtClean="0">
                <a:solidFill>
                  <a:schemeClr val="bg1"/>
                </a:solidFill>
                <a:latin typeface="+mn-lt" panose="020B0604030504040204" pitchFamily="34" charset="0"/>
                <a:ea typeface="+mn-lt" panose="020B0604030504040204" pitchFamily="34" charset="0"/>
                <a:cs typeface="Arial" pitchFamily="34" charset="0"/>
              </a:rPr>
              <a:t>2023 OECD/NEA</a:t>
            </a:r>
            <a:endParaRPr lang="en-US" sz="700" b="1" dirty="0">
              <a:solidFill>
                <a:schemeClr val="bg1"/>
              </a:solidFill>
              <a:latin typeface="+mn-lt" panose="020B0604030504040204" pitchFamily="34" charset="0"/>
              <a:ea typeface="+mn-lt" panose="020B0604030504040204" pitchFamily="34" charset="0"/>
              <a:cs typeface="Arial" pitchFamily="34" charset="0"/>
            </a:endParaRPr>
          </a:p>
        </p:txBody>
      </p:sp>
      <p:sp>
        <p:nvSpPr>
          <p:cNvPr id="14" name="Text Placeholder 3"/>
          <p:cNvSpPr>
            <a:spLocks noGrp="1"/>
          </p:cNvSpPr>
          <p:nvPr>
            <p:ph type="body" sz="quarter" idx="14" hasCustomPrompt="1"/>
          </p:nvPr>
        </p:nvSpPr>
        <p:spPr>
          <a:xfrm>
            <a:off x="5257800" y="6477000"/>
            <a:ext cx="6934200" cy="381000"/>
          </a:xfrm>
          <a:prstGeom prst="rect">
            <a:avLst/>
          </a:prstGeom>
        </p:spPr>
        <p:txBody>
          <a:bodyPr anchor="ctr"/>
          <a:lstStyle>
            <a:lvl1pPr marL="0" indent="0" algn="r">
              <a:buNone/>
              <a:defRPr sz="1000" b="1" baseline="0">
                <a:solidFill>
                  <a:schemeClr val="bg1"/>
                </a:solidFill>
                <a:latin typeface="+mn-lt" panose="020B0604030504040204" pitchFamily="34" charset="0"/>
                <a:ea typeface="+mn-lt" panose="020B0604030504040204" pitchFamily="34" charset="0"/>
                <a:cs typeface="Microsoft Sans Serif" panose="020B0604020202020204" pitchFamily="34" charset="0"/>
              </a:defRPr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GB" noProof="0" dirty="0" smtClean="0"/>
              <a:t>Event title and date</a:t>
            </a:r>
          </a:p>
        </p:txBody>
      </p:sp>
      <p:sp>
        <p:nvSpPr>
          <p:cNvPr id="21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253037" y="5410200"/>
            <a:ext cx="4699963" cy="838200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600" b="1" baseline="0">
                <a:solidFill>
                  <a:schemeClr val="bg1">
                    <a:lumMod val="85000"/>
                  </a:schemeClr>
                </a:solidFill>
                <a:latin typeface="+mn-lt" panose="020B0604030504040204" pitchFamily="34" charset="0"/>
                <a:ea typeface="+mn-lt" panose="020B0604030504040204" pitchFamily="34" charset="0"/>
                <a:cs typeface="Microsoft Sans Serif" panose="020B0604020202020204" pitchFamily="34" charset="0"/>
              </a:defRPr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GB" noProof="0" dirty="0" smtClean="0"/>
              <a:t>Presenter’s Name</a:t>
            </a:r>
            <a:br>
              <a:rPr lang="en-GB" noProof="0" dirty="0" smtClean="0"/>
            </a:br>
            <a:r>
              <a:rPr lang="en-GB" noProof="0" dirty="0" smtClean="0"/>
              <a:t>Title</a:t>
            </a:r>
          </a:p>
        </p:txBody>
      </p:sp>
      <p:sp>
        <p:nvSpPr>
          <p:cNvPr id="23" name="Title 1"/>
          <p:cNvSpPr>
            <a:spLocks noGrp="1"/>
          </p:cNvSpPr>
          <p:nvPr>
            <p:ph type="title" hasCustomPrompt="1"/>
          </p:nvPr>
        </p:nvSpPr>
        <p:spPr>
          <a:xfrm>
            <a:off x="253037" y="1295400"/>
            <a:ext cx="4699963" cy="1698172"/>
          </a:xfrm>
          <a:prstGeom prst="rect">
            <a:avLst/>
          </a:prstGeom>
        </p:spPr>
        <p:txBody>
          <a:bodyPr/>
          <a:lstStyle>
            <a:lvl1pPr algn="l">
              <a:spcAft>
                <a:spcPts val="600"/>
              </a:spcAft>
              <a:defRPr sz="3000" b="1" spc="0">
                <a:solidFill>
                  <a:schemeClr val="bg1"/>
                </a:solidFill>
                <a:latin typeface="+mn-lt" panose="020B0604030504040204" pitchFamily="34" charset="0"/>
                <a:ea typeface="+mn-lt" panose="020B0604030504040204" pitchFamily="34" charset="0"/>
                <a:cs typeface="Microsoft Sans Serif" panose="020B0604020202020204" pitchFamily="34" charset="0"/>
              </a:defRPr>
            </a:lvl1pPr>
          </a:lstStyle>
          <a:p>
            <a:r>
              <a:rPr lang="en-GB" noProof="0" dirty="0" smtClean="0"/>
              <a:t>Title of the presentation</a:t>
            </a:r>
            <a:br>
              <a:rPr lang="en-GB" noProof="0" dirty="0" smtClean="0"/>
            </a:br>
            <a:r>
              <a:rPr lang="en-GB" noProof="0" dirty="0" smtClean="0"/>
              <a:t>Use the paste option “Keep Text Only”</a:t>
            </a:r>
            <a:br>
              <a:rPr lang="en-GB" noProof="0" dirty="0" smtClean="0"/>
            </a:br>
            <a:r>
              <a:rPr lang="en-GB" noProof="0" dirty="0" smtClean="0"/>
              <a:t/>
            </a:r>
            <a:br>
              <a:rPr lang="en-GB" noProof="0" dirty="0" smtClean="0"/>
            </a:br>
            <a:endParaRPr lang="en-GB" noProof="0" dirty="0" smtClean="0"/>
          </a:p>
        </p:txBody>
      </p:sp>
      <p:sp>
        <p:nvSpPr>
          <p:cNvPr id="24" name="Text Placeholder 3"/>
          <p:cNvSpPr>
            <a:spLocks noGrp="1"/>
          </p:cNvSpPr>
          <p:nvPr>
            <p:ph type="body" sz="quarter" idx="18" hasCustomPrompt="1"/>
          </p:nvPr>
        </p:nvSpPr>
        <p:spPr>
          <a:xfrm>
            <a:off x="253036" y="3472544"/>
            <a:ext cx="4699963" cy="1197428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000" b="1" baseline="0">
                <a:solidFill>
                  <a:schemeClr val="bg1">
                    <a:lumMod val="95000"/>
                  </a:schemeClr>
                </a:solidFill>
                <a:latin typeface="+mn-lt" panose="020B0604030504040204" pitchFamily="34" charset="0"/>
                <a:ea typeface="+mn-lt" panose="020B0604030504040204" pitchFamily="34" charset="0"/>
                <a:cs typeface="Microsoft Sans Serif" panose="020B0604020202020204" pitchFamily="34" charset="0"/>
              </a:defRPr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GB" noProof="0" dirty="0" smtClean="0"/>
              <a:t>Subtitle of the presentation</a:t>
            </a:r>
          </a:p>
        </p:txBody>
      </p:sp>
    </p:spTree>
    <p:extLst>
      <p:ext uri="{BB962C8B-B14F-4D97-AF65-F5344CB8AC3E}">
        <p14:creationId xmlns:p14="http://schemas.microsoft.com/office/powerpoint/2010/main" val="3032876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Page - Add Photo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Group 21"/>
          <p:cNvGrpSpPr/>
          <p:nvPr userDrawn="1"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grpSp>
          <p:nvGrpSpPr>
            <p:cNvPr id="21" name="Group 20"/>
            <p:cNvGrpSpPr/>
            <p:nvPr userDrawn="1"/>
          </p:nvGrpSpPr>
          <p:grpSpPr>
            <a:xfrm>
              <a:off x="0" y="0"/>
              <a:ext cx="5257800" cy="6477000"/>
              <a:chOff x="0" y="0"/>
              <a:chExt cx="5257800" cy="6477000"/>
            </a:xfrm>
          </p:grpSpPr>
          <p:sp>
            <p:nvSpPr>
              <p:cNvPr id="11" name="Rectangle 10"/>
              <p:cNvSpPr/>
              <p:nvPr userDrawn="1"/>
            </p:nvSpPr>
            <p:spPr>
              <a:xfrm>
                <a:off x="0" y="0"/>
                <a:ext cx="5257800" cy="6477000"/>
              </a:xfrm>
              <a:prstGeom prst="rect">
                <a:avLst/>
              </a:prstGeom>
              <a:solidFill>
                <a:srgbClr val="006699">
                  <a:alpha val="85098"/>
                </a:srgbClr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l" eaLnBrk="1" hangingPunct="1">
                  <a:defRPr/>
                </a:pPr>
                <a:endParaRPr lang="en-US" sz="800" dirty="0">
                  <a:solidFill>
                    <a:schemeClr val="bg1"/>
                  </a:solidFill>
                  <a:latin typeface="+mn-lt" panose="020B0604030504040204" pitchFamily="34" charset="0"/>
                  <a:ea typeface="+mn-lt" panose="020B0604030504040204" pitchFamily="34" charset="0"/>
                  <a:cs typeface="Arial" pitchFamily="34" charset="0"/>
                </a:endParaRPr>
              </a:p>
            </p:txBody>
          </p:sp>
          <p:pic>
            <p:nvPicPr>
              <p:cNvPr id="6" name="Picture 5"/>
              <p:cNvPicPr>
                <a:picLocks noChangeAspect="1"/>
              </p:cNvPicPr>
              <p:nvPr userDrawn="1"/>
            </p:nvPicPr>
            <p:blipFill>
              <a:blip r:embed="rId2" cstate="screen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53037" y="233840"/>
                <a:ext cx="2389527" cy="756760"/>
              </a:xfrm>
              <a:prstGeom prst="rect">
                <a:avLst/>
              </a:prstGeom>
            </p:spPr>
          </p:pic>
        </p:grpSp>
        <p:sp>
          <p:nvSpPr>
            <p:cNvPr id="13" name="Rectangle 12"/>
            <p:cNvSpPr/>
            <p:nvPr userDrawn="1"/>
          </p:nvSpPr>
          <p:spPr>
            <a:xfrm>
              <a:off x="0" y="6477000"/>
              <a:ext cx="12192000" cy="381000"/>
            </a:xfrm>
            <a:prstGeom prst="rect">
              <a:avLst/>
            </a:prstGeom>
            <a:solidFill>
              <a:srgbClr val="0066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180000" algn="l" eaLnBrk="1" hangingPunct="1">
                <a:defRPr/>
              </a:pPr>
              <a:r>
                <a:rPr lang="en-US" sz="700" b="1" dirty="0">
                  <a:solidFill>
                    <a:schemeClr val="bg1"/>
                  </a:solidFill>
                  <a:latin typeface="+mn-lt" panose="020B0604030504040204" pitchFamily="34" charset="0"/>
                  <a:ea typeface="+mn-lt" panose="020B0604030504040204" pitchFamily="34" charset="0"/>
                  <a:cs typeface="Arial" pitchFamily="34" charset="0"/>
                </a:rPr>
                <a:t>© </a:t>
              </a:r>
              <a:r>
                <a:rPr lang="en-US" sz="700" b="1" dirty="0" smtClean="0">
                  <a:solidFill>
                    <a:schemeClr val="bg1"/>
                  </a:solidFill>
                  <a:latin typeface="+mn-lt" panose="020B0604030504040204" pitchFamily="34" charset="0"/>
                  <a:ea typeface="+mn-lt" panose="020B0604030504040204" pitchFamily="34" charset="0"/>
                  <a:cs typeface="Arial" pitchFamily="34" charset="0"/>
                </a:rPr>
                <a:t>2023 OECD/NEA</a:t>
              </a:r>
              <a:endParaRPr lang="en-US" sz="700" b="1" dirty="0">
                <a:solidFill>
                  <a:schemeClr val="bg1"/>
                </a:solidFill>
                <a:latin typeface="+mn-lt" panose="020B0604030504040204" pitchFamily="34" charset="0"/>
                <a:ea typeface="+mn-lt" panose="020B0604030504040204" pitchFamily="34" charset="0"/>
                <a:cs typeface="Arial" pitchFamily="34" charset="0"/>
              </a:endParaRPr>
            </a:p>
          </p:txBody>
        </p:sp>
      </p:grpSp>
      <p:sp>
        <p:nvSpPr>
          <p:cNvPr id="14" name="Text Placeholder 3"/>
          <p:cNvSpPr>
            <a:spLocks noGrp="1"/>
          </p:cNvSpPr>
          <p:nvPr>
            <p:ph type="body" sz="quarter" idx="14" hasCustomPrompt="1"/>
          </p:nvPr>
        </p:nvSpPr>
        <p:spPr>
          <a:xfrm>
            <a:off x="5257800" y="6477000"/>
            <a:ext cx="6934200" cy="381000"/>
          </a:xfrm>
          <a:prstGeom prst="rect">
            <a:avLst/>
          </a:prstGeom>
        </p:spPr>
        <p:txBody>
          <a:bodyPr anchor="ctr"/>
          <a:lstStyle>
            <a:lvl1pPr marL="0" indent="0" algn="r">
              <a:buNone/>
              <a:defRPr sz="1000" b="1" baseline="0">
                <a:solidFill>
                  <a:schemeClr val="bg1"/>
                </a:solidFill>
                <a:latin typeface="+mn-lt" panose="020B0604030504040204" pitchFamily="34" charset="0"/>
                <a:ea typeface="+mn-lt" panose="020B0604030504040204" pitchFamily="34" charset="0"/>
                <a:cs typeface="Microsoft Sans Serif" panose="020B0604020202020204" pitchFamily="34" charset="0"/>
              </a:defRPr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GB" noProof="0" dirty="0" smtClean="0"/>
              <a:t>Event title and date</a:t>
            </a:r>
          </a:p>
        </p:txBody>
      </p:sp>
      <p:sp>
        <p:nvSpPr>
          <p:cNvPr id="29" name="Text Placeholder 28"/>
          <p:cNvSpPr>
            <a:spLocks noGrp="1"/>
          </p:cNvSpPr>
          <p:nvPr>
            <p:ph type="body" sz="quarter" idx="16" hasCustomPrompt="1"/>
          </p:nvPr>
        </p:nvSpPr>
        <p:spPr>
          <a:xfrm>
            <a:off x="5495083" y="233840"/>
            <a:ext cx="6452563" cy="1899760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 sz="2200" b="0" u="none" baseline="0">
                <a:latin typeface="+mj-lt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smtClean="0"/>
              <a:t>To insert background picture:</a:t>
            </a:r>
            <a:br>
              <a:rPr lang="en-US" dirty="0" smtClean="0"/>
            </a:br>
            <a:r>
              <a:rPr lang="en-US" dirty="0" smtClean="0"/>
              <a:t>  - Go to the “Design” ribbon</a:t>
            </a:r>
            <a:br>
              <a:rPr lang="en-US" dirty="0" smtClean="0"/>
            </a:br>
            <a:r>
              <a:rPr lang="en-US" dirty="0" smtClean="0"/>
              <a:t>  - Click on “Format Background”</a:t>
            </a:r>
            <a:br>
              <a:rPr lang="en-US" dirty="0" smtClean="0"/>
            </a:br>
            <a:r>
              <a:rPr lang="en-US" dirty="0" smtClean="0"/>
              <a:t>  - Under “fill” select “Picture or texture fill”</a:t>
            </a:r>
            <a:br>
              <a:rPr lang="en-US" dirty="0" smtClean="0"/>
            </a:br>
            <a:r>
              <a:rPr lang="en-US" dirty="0" smtClean="0"/>
              <a:t>  - Then “insert picture from file”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7" hasCustomPrompt="1"/>
          </p:nvPr>
        </p:nvSpPr>
        <p:spPr>
          <a:xfrm>
            <a:off x="5510836" y="2324100"/>
            <a:ext cx="6528764" cy="3962400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 sz="2000">
                <a:solidFill>
                  <a:srgbClr val="C00000"/>
                </a:solidFill>
                <a:latin typeface="+mj-lt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 sz="2400" dirty="0" smtClean="0">
                <a:solidFill>
                  <a:srgbClr val="C5192D"/>
                </a:solidFill>
              </a:rPr>
              <a:t>IMPORTANT: For non-OECD/NEA pictures, make sure that you have the publisher's or author's permission. See the BIPs page for more information, http://intranet.oecd-nea.org/content/staff/basic.</a:t>
            </a:r>
            <a:br>
              <a:rPr lang="en-GB" sz="2400" dirty="0" smtClean="0">
                <a:solidFill>
                  <a:srgbClr val="C5192D"/>
                </a:solidFill>
              </a:rPr>
            </a:br>
            <a:r>
              <a:rPr lang="en-GB" sz="2400" dirty="0" smtClean="0">
                <a:solidFill>
                  <a:srgbClr val="C5192D"/>
                </a:solidFill>
              </a:rPr>
              <a:t/>
            </a:r>
            <a:br>
              <a:rPr lang="en-GB" sz="2400" dirty="0" smtClean="0">
                <a:solidFill>
                  <a:srgbClr val="C5192D"/>
                </a:solidFill>
              </a:rPr>
            </a:br>
            <a:r>
              <a:rPr lang="en-GB" noProof="0" dirty="0" smtClean="0"/>
              <a:t>Add the any photo copyright information to the allocated box on the “Closing Slide”).</a:t>
            </a:r>
            <a:br>
              <a:rPr lang="en-GB" noProof="0" dirty="0" smtClean="0"/>
            </a:br>
            <a:r>
              <a:rPr lang="en-GB" sz="2400" dirty="0" smtClean="0">
                <a:solidFill>
                  <a:srgbClr val="C5192D"/>
                </a:solidFill>
              </a:rPr>
              <a:t/>
            </a:r>
            <a:br>
              <a:rPr lang="en-GB" sz="2400" dirty="0" smtClean="0">
                <a:solidFill>
                  <a:srgbClr val="C5192D"/>
                </a:solidFill>
              </a:rPr>
            </a:br>
            <a:r>
              <a:rPr lang="en-US" dirty="0" smtClean="0"/>
              <a:t>Remember to delete these text boxes when finished.</a:t>
            </a:r>
          </a:p>
        </p:txBody>
      </p:sp>
      <p:sp>
        <p:nvSpPr>
          <p:cNvPr id="23" name="Title 1"/>
          <p:cNvSpPr>
            <a:spLocks noGrp="1"/>
          </p:cNvSpPr>
          <p:nvPr>
            <p:ph type="title" hasCustomPrompt="1"/>
          </p:nvPr>
        </p:nvSpPr>
        <p:spPr>
          <a:xfrm>
            <a:off x="253037" y="1295400"/>
            <a:ext cx="4699963" cy="1698172"/>
          </a:xfrm>
          <a:prstGeom prst="rect">
            <a:avLst/>
          </a:prstGeom>
        </p:spPr>
        <p:txBody>
          <a:bodyPr/>
          <a:lstStyle>
            <a:lvl1pPr algn="l">
              <a:spcAft>
                <a:spcPts val="600"/>
              </a:spcAft>
              <a:defRPr sz="3000" b="1" spc="0">
                <a:solidFill>
                  <a:schemeClr val="bg1"/>
                </a:solidFill>
                <a:latin typeface="+mn-lt" panose="020B0604030504040204" pitchFamily="34" charset="0"/>
                <a:ea typeface="+mn-lt" panose="020B0604030504040204" pitchFamily="34" charset="0"/>
                <a:cs typeface="Microsoft Sans Serif" panose="020B0604020202020204" pitchFamily="34" charset="0"/>
              </a:defRPr>
            </a:lvl1pPr>
          </a:lstStyle>
          <a:p>
            <a:r>
              <a:rPr lang="en-GB" noProof="0" dirty="0" smtClean="0"/>
              <a:t>Title of the presentation</a:t>
            </a:r>
            <a:br>
              <a:rPr lang="en-GB" noProof="0" dirty="0" smtClean="0"/>
            </a:br>
            <a:r>
              <a:rPr lang="en-GB" noProof="0" dirty="0" smtClean="0"/>
              <a:t>Use the paste option “Keep Text Only”</a:t>
            </a:r>
            <a:br>
              <a:rPr lang="en-GB" noProof="0" dirty="0" smtClean="0"/>
            </a:br>
            <a:r>
              <a:rPr lang="en-GB" noProof="0" dirty="0" smtClean="0"/>
              <a:t/>
            </a:r>
            <a:br>
              <a:rPr lang="en-GB" noProof="0" dirty="0" smtClean="0"/>
            </a:br>
            <a:endParaRPr lang="en-GB" noProof="0" dirty="0" smtClean="0"/>
          </a:p>
        </p:txBody>
      </p:sp>
      <p:sp>
        <p:nvSpPr>
          <p:cNvPr id="24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253037" y="5410200"/>
            <a:ext cx="4699963" cy="838200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600" b="1" baseline="0">
                <a:solidFill>
                  <a:schemeClr val="bg1">
                    <a:lumMod val="85000"/>
                  </a:schemeClr>
                </a:solidFill>
                <a:latin typeface="+mn-lt" panose="020B0604030504040204" pitchFamily="34" charset="0"/>
                <a:ea typeface="+mn-lt" panose="020B0604030504040204" pitchFamily="34" charset="0"/>
                <a:cs typeface="Microsoft Sans Serif" panose="020B0604020202020204" pitchFamily="34" charset="0"/>
              </a:defRPr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GB" noProof="0" dirty="0" smtClean="0"/>
              <a:t>Presenter’s Name</a:t>
            </a:r>
            <a:br>
              <a:rPr lang="en-GB" noProof="0" dirty="0" smtClean="0"/>
            </a:br>
            <a:r>
              <a:rPr lang="en-GB" noProof="0" dirty="0" smtClean="0"/>
              <a:t>Title</a:t>
            </a:r>
          </a:p>
        </p:txBody>
      </p:sp>
      <p:sp>
        <p:nvSpPr>
          <p:cNvPr id="25" name="Text Placeholder 3"/>
          <p:cNvSpPr>
            <a:spLocks noGrp="1"/>
          </p:cNvSpPr>
          <p:nvPr>
            <p:ph type="body" sz="quarter" idx="18" hasCustomPrompt="1"/>
          </p:nvPr>
        </p:nvSpPr>
        <p:spPr>
          <a:xfrm>
            <a:off x="253036" y="3472544"/>
            <a:ext cx="4699963" cy="1197428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000" b="1" baseline="0">
                <a:solidFill>
                  <a:schemeClr val="bg1">
                    <a:lumMod val="95000"/>
                  </a:schemeClr>
                </a:solidFill>
                <a:latin typeface="+mn-lt" panose="020B0604030504040204" pitchFamily="34" charset="0"/>
                <a:ea typeface="+mn-lt" panose="020B0604030504040204" pitchFamily="34" charset="0"/>
                <a:cs typeface="Microsoft Sans Serif" panose="020B0604020202020204" pitchFamily="34" charset="0"/>
              </a:defRPr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GB" noProof="0" dirty="0" smtClean="0"/>
              <a:t>Subtitle of the presentation</a:t>
            </a:r>
          </a:p>
        </p:txBody>
      </p:sp>
    </p:spTree>
    <p:extLst>
      <p:ext uri="{BB962C8B-B14F-4D97-AF65-F5344CB8AC3E}">
        <p14:creationId xmlns:p14="http://schemas.microsoft.com/office/powerpoint/2010/main" val="381523266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2" y="0"/>
            <a:ext cx="12190847" cy="6858648"/>
          </a:xfrm>
          <a:prstGeom prst="rect">
            <a:avLst/>
          </a:prstGeom>
        </p:spPr>
      </p:pic>
      <p:sp>
        <p:nvSpPr>
          <p:cNvPr id="13" name="Rectangle 12"/>
          <p:cNvSpPr/>
          <p:nvPr userDrawn="1"/>
        </p:nvSpPr>
        <p:spPr>
          <a:xfrm>
            <a:off x="0" y="6477000"/>
            <a:ext cx="12204700" cy="381000"/>
          </a:xfrm>
          <a:prstGeom prst="rect">
            <a:avLst/>
          </a:prstGeom>
          <a:solidFill>
            <a:srgbClr val="0066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180000" algn="l" eaLnBrk="1" hangingPunct="1">
              <a:defRPr/>
            </a:pPr>
            <a:r>
              <a:rPr lang="en-US" sz="700" b="1" dirty="0">
                <a:solidFill>
                  <a:schemeClr val="bg1"/>
                </a:solidFill>
                <a:latin typeface="+mn-lt" panose="020B0604030504040204" pitchFamily="34" charset="0"/>
                <a:ea typeface="+mn-lt" panose="020B0604030504040204" pitchFamily="34" charset="0"/>
                <a:cs typeface="Arial" pitchFamily="34" charset="0"/>
              </a:rPr>
              <a:t>© </a:t>
            </a:r>
            <a:r>
              <a:rPr lang="en-US" sz="700" b="1" dirty="0" smtClean="0">
                <a:solidFill>
                  <a:schemeClr val="bg1"/>
                </a:solidFill>
                <a:latin typeface="+mn-lt" panose="020B0604030504040204" pitchFamily="34" charset="0"/>
                <a:ea typeface="+mn-lt" panose="020B0604030504040204" pitchFamily="34" charset="0"/>
                <a:cs typeface="Arial" pitchFamily="34" charset="0"/>
              </a:rPr>
              <a:t>2023 OECD/NEA</a:t>
            </a:r>
            <a:endParaRPr lang="en-US" sz="700" b="1" dirty="0">
              <a:solidFill>
                <a:schemeClr val="bg1"/>
              </a:solidFill>
              <a:latin typeface="+mn-lt" panose="020B0604030504040204" pitchFamily="34" charset="0"/>
              <a:ea typeface="+mn-lt" panose="020B0604030504040204" pitchFamily="34" charset="0"/>
              <a:cs typeface="Arial" pitchFamily="34" charset="0"/>
            </a:endParaRPr>
          </a:p>
        </p:txBody>
      </p:sp>
      <p:sp>
        <p:nvSpPr>
          <p:cNvPr id="28" name="Rectangle 27"/>
          <p:cNvSpPr/>
          <p:nvPr userDrawn="1"/>
        </p:nvSpPr>
        <p:spPr>
          <a:xfrm>
            <a:off x="7556500" y="0"/>
            <a:ext cx="4648200" cy="6476352"/>
          </a:xfrm>
          <a:prstGeom prst="rect">
            <a:avLst/>
          </a:prstGeom>
          <a:solidFill>
            <a:srgbClr val="006699">
              <a:alpha val="84706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hangingPunct="1">
              <a:defRPr/>
            </a:pPr>
            <a:endParaRPr lang="en-US" sz="800" dirty="0">
              <a:latin typeface="+mn-lt" panose="020B0604030504040204" pitchFamily="34" charset="0"/>
              <a:ea typeface="+mn-lt" panose="020B0604030504040204" pitchFamily="34" charset="0"/>
              <a:cs typeface="Arial" pitchFamily="34" charset="0"/>
            </a:endParaRPr>
          </a:p>
        </p:txBody>
      </p:sp>
      <p:sp>
        <p:nvSpPr>
          <p:cNvPr id="27" name="Text Placeholder 3"/>
          <p:cNvSpPr>
            <a:spLocks noGrp="1"/>
          </p:cNvSpPr>
          <p:nvPr>
            <p:ph type="body" sz="quarter" idx="18" hasCustomPrompt="1"/>
          </p:nvPr>
        </p:nvSpPr>
        <p:spPr>
          <a:xfrm>
            <a:off x="7848600" y="3574723"/>
            <a:ext cx="4152900" cy="2209800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000" b="1" baseline="0">
                <a:solidFill>
                  <a:schemeClr val="bg1">
                    <a:lumMod val="95000"/>
                  </a:schemeClr>
                </a:solidFill>
                <a:latin typeface="+mn-lt" panose="020B0604030504040204" pitchFamily="34" charset="0"/>
                <a:ea typeface="+mn-lt" panose="020B0604030504040204" pitchFamily="34" charset="0"/>
                <a:cs typeface="Microsoft Sans Serif" panose="020B0604020202020204" pitchFamily="34" charset="0"/>
              </a:defRPr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GB" noProof="0" dirty="0" smtClean="0"/>
              <a:t>Click to add any further information</a:t>
            </a:r>
            <a:br>
              <a:rPr lang="en-GB" noProof="0" dirty="0" smtClean="0"/>
            </a:br>
            <a:endParaRPr lang="en-GB" noProof="0" dirty="0" smtClean="0"/>
          </a:p>
        </p:txBody>
      </p:sp>
      <p:sp>
        <p:nvSpPr>
          <p:cNvPr id="23" name="Title 1"/>
          <p:cNvSpPr>
            <a:spLocks noGrp="1"/>
          </p:cNvSpPr>
          <p:nvPr>
            <p:ph type="title" hasCustomPrompt="1"/>
          </p:nvPr>
        </p:nvSpPr>
        <p:spPr>
          <a:xfrm>
            <a:off x="7848600" y="755323"/>
            <a:ext cx="4152900" cy="2667000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None/>
              <a:tabLst/>
              <a:defRPr sz="3300" b="0" spc="0" baseline="0">
                <a:solidFill>
                  <a:schemeClr val="bg1"/>
                </a:solidFill>
                <a:latin typeface="+mn-lt" panose="020B0604030504040204" pitchFamily="34" charset="0"/>
                <a:ea typeface="+mn-lt" panose="020B0604030504040204" pitchFamily="34" charset="0"/>
                <a:cs typeface="Microsoft Sans Serif" panose="020B0604020202020204" pitchFamily="34" charset="0"/>
              </a:defRPr>
            </a:lvl1pPr>
          </a:lstStyle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tabLst/>
              <a:defRPr/>
            </a:pPr>
            <a:r>
              <a:rPr lang="en-GB" b="1" noProof="0" dirty="0" smtClean="0"/>
              <a:t>Click to add closing message</a:t>
            </a:r>
            <a:br>
              <a:rPr lang="en-GB" b="1" noProof="0" dirty="0" smtClean="0"/>
            </a:br>
            <a:r>
              <a:rPr lang="en-GB" noProof="0" dirty="0" smtClean="0"/>
              <a:t/>
            </a:r>
            <a:br>
              <a:rPr lang="en-GB" noProof="0" dirty="0" smtClean="0"/>
            </a:br>
            <a:r>
              <a:rPr lang="en-GB" noProof="0" dirty="0" smtClean="0"/>
              <a:t/>
            </a:r>
            <a:br>
              <a:rPr lang="en-GB" noProof="0" dirty="0" smtClean="0"/>
            </a:br>
            <a:endParaRPr lang="en-GB" noProof="0" dirty="0" smtClean="0"/>
          </a:p>
        </p:txBody>
      </p:sp>
      <p:sp>
        <p:nvSpPr>
          <p:cNvPr id="8" name="Text Placeholder 3"/>
          <p:cNvSpPr>
            <a:spLocks noGrp="1"/>
          </p:cNvSpPr>
          <p:nvPr>
            <p:ph type="body" sz="quarter" idx="14" hasCustomPrompt="1"/>
          </p:nvPr>
        </p:nvSpPr>
        <p:spPr>
          <a:xfrm>
            <a:off x="5257800" y="6477000"/>
            <a:ext cx="6934200" cy="381000"/>
          </a:xfrm>
          <a:prstGeom prst="rect">
            <a:avLst/>
          </a:prstGeom>
        </p:spPr>
        <p:txBody>
          <a:bodyPr anchor="ctr"/>
          <a:lstStyle>
            <a:lvl1pPr marL="0" indent="0" algn="r">
              <a:buNone/>
              <a:defRPr sz="700" b="1" i="1" baseline="0">
                <a:solidFill>
                  <a:schemeClr val="bg1"/>
                </a:solidFill>
                <a:latin typeface="+mn-lt" panose="020B0604030504040204" pitchFamily="34" charset="0"/>
                <a:ea typeface="+mn-lt" panose="020B0604030504040204" pitchFamily="34" charset="0"/>
                <a:cs typeface="Microsoft Sans Serif" panose="020B0604020202020204" pitchFamily="34" charset="0"/>
              </a:defRPr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GB" noProof="0" dirty="0" smtClean="0"/>
              <a:t>Add copyright permission for the title page photo here</a:t>
            </a:r>
          </a:p>
        </p:txBody>
      </p:sp>
    </p:spTree>
    <p:extLst>
      <p:ext uri="{BB962C8B-B14F-4D97-AF65-F5344CB8AC3E}">
        <p14:creationId xmlns:p14="http://schemas.microsoft.com/office/powerpoint/2010/main" val="20181160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 2 Charts + text bo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64000" y="228600"/>
            <a:ext cx="11664000" cy="540000"/>
          </a:xfrm>
          <a:prstGeom prst="rect">
            <a:avLst/>
          </a:prstGeom>
        </p:spPr>
        <p:txBody>
          <a:bodyPr/>
          <a:lstStyle>
            <a:lvl1pPr algn="l">
              <a:defRPr sz="2800">
                <a:solidFill>
                  <a:srgbClr val="006699"/>
                </a:solidFill>
                <a:latin typeface="+mn-lt" panose="020B0604030504040204" pitchFamily="34" charset="0"/>
                <a:ea typeface="+mn-lt" panose="020B0604030504040204" pitchFamily="34" charset="0"/>
              </a:defRPr>
            </a:lvl1pPr>
          </a:lstStyle>
          <a:p>
            <a:r>
              <a:rPr lang="en-GB" noProof="0" dirty="0" smtClean="0"/>
              <a:t>Click to add slide title</a:t>
            </a:r>
            <a:endParaRPr lang="en-GB" noProof="0" dirty="0"/>
          </a:p>
        </p:txBody>
      </p:sp>
      <p:sp>
        <p:nvSpPr>
          <p:cNvPr id="3" name="Chart Placeholder 4"/>
          <p:cNvSpPr>
            <a:spLocks noGrp="1"/>
          </p:cNvSpPr>
          <p:nvPr>
            <p:ph type="chart" sz="quarter" idx="10" hasCustomPrompt="1"/>
          </p:nvPr>
        </p:nvSpPr>
        <p:spPr>
          <a:xfrm>
            <a:off x="264000" y="3041089"/>
            <a:ext cx="5755800" cy="2833222"/>
          </a:xfrm>
          <a:prstGeom prst="rect">
            <a:avLst/>
          </a:prstGeom>
        </p:spPr>
        <p:txBody>
          <a:bodyPr/>
          <a:lstStyle>
            <a:lvl1pPr marL="285750" marR="0" indent="-28575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 b="0" baseline="0">
                <a:solidFill>
                  <a:schemeClr val="tx1"/>
                </a:solidFill>
                <a:latin typeface="+mj-lt"/>
                <a:ea typeface="+mn-lt" panose="020B0604030504040204" pitchFamily="34" charset="0"/>
              </a:defRPr>
            </a:lvl1pPr>
          </a:lstStyle>
          <a:p>
            <a:r>
              <a:rPr lang="en-GB" noProof="0" dirty="0" smtClean="0"/>
              <a:t>Click icon to add chart - Verdana font will be automatically applied.</a:t>
            </a:r>
            <a:br>
              <a:rPr lang="en-GB" noProof="0" dirty="0" smtClean="0"/>
            </a:br>
            <a:r>
              <a:rPr lang="en-GB" noProof="0" dirty="0" smtClean="0"/>
              <a:t>If you want to copy and paste from MS Word or Excel, use the paste option “Use Destination Theme”, the correct font and style can be automatically applied by selecting a “Chart Style” under the “Chart Tools Design” tab.</a:t>
            </a:r>
            <a:br>
              <a:rPr lang="en-GB" noProof="0" dirty="0" smtClean="0"/>
            </a:br>
            <a:r>
              <a:rPr lang="en-GB" noProof="0" dirty="0" smtClean="0"/>
              <a:t>If possible avoid pasting the chart as an image </a:t>
            </a:r>
            <a:br>
              <a:rPr lang="en-GB" noProof="0" dirty="0" smtClean="0"/>
            </a:br>
            <a:r>
              <a:rPr lang="en-GB" noProof="0" dirty="0" smtClean="0"/>
              <a:t>If possible avoid font sizes below 14 pt.</a:t>
            </a:r>
          </a:p>
          <a:p>
            <a:endParaRPr lang="en-GB" noProof="0" dirty="0" smtClean="0"/>
          </a:p>
        </p:txBody>
      </p:sp>
      <p:sp>
        <p:nvSpPr>
          <p:cNvPr id="5" name="Text Placeholder 3"/>
          <p:cNvSpPr>
            <a:spLocks noGrp="1"/>
          </p:cNvSpPr>
          <p:nvPr>
            <p:ph type="body" sz="quarter" idx="11" hasCustomPrompt="1"/>
          </p:nvPr>
        </p:nvSpPr>
        <p:spPr>
          <a:xfrm>
            <a:off x="263525" y="5943600"/>
            <a:ext cx="11664475" cy="357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000" b="0" baseline="0">
                <a:solidFill>
                  <a:schemeClr val="tx1"/>
                </a:solidFill>
                <a:latin typeface="+mn-lt"/>
                <a:ea typeface="+mn-lt" panose="020B0604030504040204" pitchFamily="34" charset="0"/>
              </a:defRPr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GB" noProof="0" dirty="0" smtClean="0"/>
              <a:t>Click to add source/note – For non-OECD/NEA material, make sure that you have the publisher's or author's permission and all sources are correctly cited. See the BIPs page for more information, http://intranet.oecd-nea.org/content/staff/basic.</a:t>
            </a:r>
          </a:p>
          <a:p>
            <a:pPr lvl="0"/>
            <a:endParaRPr lang="en-GB" noProof="0" dirty="0" smtClean="0"/>
          </a:p>
        </p:txBody>
      </p:sp>
      <p:sp>
        <p:nvSpPr>
          <p:cNvPr id="6" name="Text Placeholder 10"/>
          <p:cNvSpPr>
            <a:spLocks noGrp="1"/>
          </p:cNvSpPr>
          <p:nvPr>
            <p:ph type="body" sz="quarter" idx="12" hasCustomPrompt="1"/>
          </p:nvPr>
        </p:nvSpPr>
        <p:spPr>
          <a:xfrm>
            <a:off x="263525" y="1195804"/>
            <a:ext cx="11664475" cy="1219200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None/>
              <a:defRPr sz="1800" b="0" baseline="0">
                <a:solidFill>
                  <a:srgbClr val="006699"/>
                </a:solidFill>
                <a:latin typeface="+mn-lt" panose="020B0604030504040204" pitchFamily="34" charset="0"/>
                <a:ea typeface="+mn-lt" panose="020B0604030504040204" pitchFamily="34" charset="0"/>
              </a:defRPr>
            </a:lvl1pPr>
            <a:lvl2pPr marL="216000" indent="-216000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 sz="1800">
                <a:solidFill>
                  <a:srgbClr val="006699"/>
                </a:solidFill>
                <a:latin typeface="+mn-lt" panose="020B0604030504040204" pitchFamily="34" charset="0"/>
                <a:ea typeface="+mn-lt" panose="020B0604030504040204" pitchFamily="34" charset="0"/>
              </a:defRPr>
            </a:lvl2pPr>
            <a:lvl3pPr marL="432000" indent="-216000">
              <a:spcBef>
                <a:spcPts val="0"/>
              </a:spcBef>
              <a:spcAft>
                <a:spcPts val="600"/>
              </a:spcAft>
              <a:defRPr sz="1800">
                <a:solidFill>
                  <a:srgbClr val="006699"/>
                </a:solidFill>
                <a:latin typeface="+mn-lt" panose="020B0604030504040204" pitchFamily="34" charset="0"/>
                <a:ea typeface="+mn-lt" panose="020B0604030504040204" pitchFamily="34" charset="0"/>
              </a:defRPr>
            </a:lvl3pPr>
            <a:lvl4pPr marL="648000" indent="-216000">
              <a:spcBef>
                <a:spcPts val="0"/>
              </a:spcBef>
              <a:spcAft>
                <a:spcPts val="600"/>
              </a:spcAft>
              <a:defRPr sz="1600">
                <a:solidFill>
                  <a:srgbClr val="006699"/>
                </a:solidFill>
                <a:latin typeface="+mn-lt" panose="020B0604030504040204" pitchFamily="34" charset="0"/>
                <a:ea typeface="+mn-lt" panose="020B0604030504040204" pitchFamily="34" charset="0"/>
              </a:defRPr>
            </a:lvl4pPr>
            <a:lvl5pPr marL="864000" indent="-216000">
              <a:spcBef>
                <a:spcPts val="0"/>
              </a:spcBef>
              <a:spcAft>
                <a:spcPts val="600"/>
              </a:spcAft>
              <a:defRPr sz="1600">
                <a:solidFill>
                  <a:srgbClr val="006699"/>
                </a:solidFill>
                <a:latin typeface="+mn-lt" panose="020B0604030504040204" pitchFamily="34" charset="0"/>
                <a:ea typeface="+mn-lt" panose="020B0604030504040204" pitchFamily="34" charset="0"/>
              </a:defRPr>
            </a:lvl5pPr>
            <a:lvl6pPr marL="1080000" indent="-216000">
              <a:spcBef>
                <a:spcPts val="0"/>
              </a:spcBef>
              <a:spcAft>
                <a:spcPts val="600"/>
              </a:spcAft>
              <a:defRPr sz="1600">
                <a:solidFill>
                  <a:srgbClr val="006699"/>
                </a:solidFill>
                <a:latin typeface="+mn-lt" panose="020B0604030504040204" pitchFamily="34" charset="0"/>
                <a:ea typeface="+mn-lt" panose="020B0604030504040204" pitchFamily="34" charset="0"/>
              </a:defRPr>
            </a:lvl6pPr>
            <a:lvl7pPr>
              <a:defRPr sz="1600">
                <a:solidFill>
                  <a:srgbClr val="006699"/>
                </a:solidFill>
              </a:defRPr>
            </a:lvl7pPr>
            <a:lvl8pPr>
              <a:defRPr sz="1600">
                <a:solidFill>
                  <a:srgbClr val="006699"/>
                </a:solidFill>
              </a:defRPr>
            </a:lvl8pPr>
          </a:lstStyle>
          <a:p>
            <a:pPr lvl="0"/>
            <a:r>
              <a:rPr lang="en-GB" noProof="0" dirty="0" smtClean="0"/>
              <a:t>Click to insert text. </a:t>
            </a:r>
            <a:br>
              <a:rPr lang="en-GB" noProof="0" dirty="0" smtClean="0"/>
            </a:br>
            <a:r>
              <a:rPr lang="en-GB" noProof="0" dirty="0" smtClean="0"/>
              <a:t>When pasting text into a text box, use the paste option “Use Destination Theme” or “keep Text Only”. Font is automatically set as Verdana. </a:t>
            </a:r>
            <a:br>
              <a:rPr lang="en-GB" noProof="0" dirty="0" smtClean="0"/>
            </a:br>
            <a:r>
              <a:rPr lang="en-GB" noProof="0" dirty="0" smtClean="0"/>
              <a:t>Avoid using font sizes below 16 pt.</a:t>
            </a:r>
            <a:br>
              <a:rPr lang="en-GB" noProof="0" dirty="0" smtClean="0"/>
            </a:br>
            <a:endParaRPr lang="en-GB" noProof="0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 hasCustomPrompt="1"/>
          </p:nvPr>
        </p:nvSpPr>
        <p:spPr>
          <a:xfrm>
            <a:off x="263525" y="2667000"/>
            <a:ext cx="5756275" cy="3048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600" b="1">
                <a:solidFill>
                  <a:srgbClr val="006699"/>
                </a:solidFill>
                <a:latin typeface="+mn-lt" panose="020B0604030504040204" pitchFamily="34" charset="0"/>
                <a:ea typeface="+mn-lt" panose="020B0604030504040204" pitchFamily="34" charset="0"/>
              </a:defRPr>
            </a:lvl1pPr>
          </a:lstStyle>
          <a:p>
            <a:pPr lvl="0"/>
            <a:r>
              <a:rPr lang="en-GB" noProof="0" dirty="0" smtClean="0"/>
              <a:t>Click to add chart title</a:t>
            </a:r>
            <a:endParaRPr lang="en-GB" dirty="0"/>
          </a:p>
        </p:txBody>
      </p:sp>
      <p:sp>
        <p:nvSpPr>
          <p:cNvPr id="8" name="Chart Placeholder 4"/>
          <p:cNvSpPr>
            <a:spLocks noGrp="1"/>
          </p:cNvSpPr>
          <p:nvPr>
            <p:ph type="chart" sz="quarter" idx="14" hasCustomPrompt="1"/>
          </p:nvPr>
        </p:nvSpPr>
        <p:spPr>
          <a:xfrm>
            <a:off x="6172200" y="3041090"/>
            <a:ext cx="5755800" cy="2833222"/>
          </a:xfrm>
          <a:prstGeom prst="rect">
            <a:avLst/>
          </a:prstGeom>
        </p:spPr>
        <p:txBody>
          <a:bodyPr/>
          <a:lstStyle>
            <a:lvl1pPr marL="285750" marR="0" indent="-28575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 b="0" baseline="0">
                <a:solidFill>
                  <a:schemeClr val="tx1"/>
                </a:solidFill>
                <a:latin typeface="+mj-lt"/>
                <a:ea typeface="+mn-lt" panose="020B0604030504040204" pitchFamily="34" charset="0"/>
              </a:defRPr>
            </a:lvl1pPr>
          </a:lstStyle>
          <a:p>
            <a:r>
              <a:rPr lang="en-GB" noProof="0" dirty="0" smtClean="0"/>
              <a:t>Click icon to add chart - Verdana font will be automatically applied.</a:t>
            </a:r>
            <a:br>
              <a:rPr lang="en-GB" noProof="0" dirty="0" smtClean="0"/>
            </a:br>
            <a:r>
              <a:rPr lang="en-GB" noProof="0" dirty="0" smtClean="0"/>
              <a:t>If you want to copy and paste from MS Word or Excel, use the paste option “Use Destination Theme”, the correct font and style can be automatically applied by selecting a “Chart Style” under the “Chart Tools Design” tab.</a:t>
            </a:r>
            <a:br>
              <a:rPr lang="en-GB" noProof="0" dirty="0" smtClean="0"/>
            </a:br>
            <a:r>
              <a:rPr lang="en-GB" noProof="0" dirty="0" smtClean="0"/>
              <a:t>If possible avoid pasting the chart as an image </a:t>
            </a:r>
            <a:br>
              <a:rPr lang="en-GB" noProof="0" dirty="0" smtClean="0"/>
            </a:br>
            <a:r>
              <a:rPr lang="en-GB" noProof="0" dirty="0" smtClean="0"/>
              <a:t>If possible avoid font sizes below 14 pt.</a:t>
            </a:r>
          </a:p>
          <a:p>
            <a:endParaRPr lang="en-GB" noProof="0" dirty="0" smtClean="0"/>
          </a:p>
        </p:txBody>
      </p:sp>
      <p:sp>
        <p:nvSpPr>
          <p:cNvPr id="9" name="Text Placeholder 9"/>
          <p:cNvSpPr>
            <a:spLocks noGrp="1"/>
          </p:cNvSpPr>
          <p:nvPr>
            <p:ph type="body" sz="quarter" idx="15" hasCustomPrompt="1"/>
          </p:nvPr>
        </p:nvSpPr>
        <p:spPr>
          <a:xfrm>
            <a:off x="6171725" y="2667000"/>
            <a:ext cx="5756275" cy="3048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600" b="1">
                <a:solidFill>
                  <a:srgbClr val="006699"/>
                </a:solidFill>
                <a:latin typeface="+mn-lt" panose="020B0604030504040204" pitchFamily="34" charset="0"/>
                <a:ea typeface="+mn-lt" panose="020B0604030504040204" pitchFamily="34" charset="0"/>
              </a:defRPr>
            </a:lvl1pPr>
          </a:lstStyle>
          <a:p>
            <a:pPr lvl="0"/>
            <a:r>
              <a:rPr lang="en-GB" noProof="0" dirty="0" smtClean="0"/>
              <a:t>Click to add chart title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2823029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. Picture + text bo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64000" y="228600"/>
            <a:ext cx="11664000" cy="540000"/>
          </a:xfrm>
          <a:prstGeom prst="rect">
            <a:avLst/>
          </a:prstGeom>
        </p:spPr>
        <p:txBody>
          <a:bodyPr/>
          <a:lstStyle>
            <a:lvl1pPr algn="l">
              <a:defRPr sz="2800">
                <a:solidFill>
                  <a:srgbClr val="006699"/>
                </a:solidFill>
                <a:latin typeface="+mn-lt" panose="020B0604030504040204" pitchFamily="34" charset="0"/>
                <a:ea typeface="+mn-lt" panose="020B0604030504040204" pitchFamily="34" charset="0"/>
              </a:defRPr>
            </a:lvl1pPr>
          </a:lstStyle>
          <a:p>
            <a:r>
              <a:rPr lang="en-GB" noProof="0" dirty="0" smtClean="0"/>
              <a:t>Click to add picture title</a:t>
            </a:r>
            <a:endParaRPr lang="en-GB" noProof="0" dirty="0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0" hasCustomPrompt="1"/>
          </p:nvPr>
        </p:nvSpPr>
        <p:spPr>
          <a:xfrm>
            <a:off x="264000" y="1145109"/>
            <a:ext cx="8267700" cy="4722291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 sz="1600" b="0">
                <a:solidFill>
                  <a:schemeClr val="tx1"/>
                </a:solidFill>
                <a:latin typeface="+mn-lt" panose="020B0604030504040204" pitchFamily="34" charset="0"/>
                <a:ea typeface="+mn-lt" panose="020B0604030504040204" pitchFamily="34" charset="0"/>
              </a:defRPr>
            </a:lvl1pPr>
          </a:lstStyle>
          <a:p>
            <a:r>
              <a:rPr lang="en-GB" noProof="0" dirty="0" smtClean="0"/>
              <a:t>Click to add picture.</a:t>
            </a:r>
            <a:br>
              <a:rPr lang="en-GB" noProof="0" dirty="0" smtClean="0"/>
            </a:br>
            <a:r>
              <a:rPr lang="en-GB" noProof="0" dirty="0" smtClean="0"/>
              <a:t/>
            </a:r>
            <a:br>
              <a:rPr lang="en-GB" noProof="0" dirty="0" smtClean="0"/>
            </a:br>
            <a:r>
              <a:rPr lang="en-GB" noProof="0" dirty="0" smtClean="0"/>
              <a:t>Picture frame currently has a 16:9 aspect ratio</a:t>
            </a:r>
          </a:p>
          <a:p>
            <a:endParaRPr lang="en-GB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 hasCustomPrompt="1"/>
          </p:nvPr>
        </p:nvSpPr>
        <p:spPr>
          <a:xfrm>
            <a:off x="264000" y="5943599"/>
            <a:ext cx="8267700" cy="357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000" b="0" baseline="0">
                <a:solidFill>
                  <a:schemeClr val="tx1"/>
                </a:solidFill>
                <a:latin typeface="+mj-lt"/>
                <a:ea typeface="+mn-lt" panose="020B0604030504040204" pitchFamily="34" charset="0"/>
              </a:defRPr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GB" noProof="0" dirty="0" smtClean="0"/>
              <a:t>Click to add source/note – For non-OECD/NEA material, make sure that you have the publisher's or author's permission and all sources are correctly cited. See the BIPs page for more information, http://intranet.oecd-nea.org/content/staff/basic.</a:t>
            </a:r>
          </a:p>
          <a:p>
            <a:pPr lvl="0"/>
            <a:endParaRPr lang="en-GB" noProof="0" dirty="0" smtClean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8763000" y="1145109"/>
            <a:ext cx="3165000" cy="51556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spcAft>
                <a:spcPts val="1200"/>
              </a:spcAft>
              <a:buNone/>
              <a:defRPr sz="2000" b="0">
                <a:solidFill>
                  <a:srgbClr val="006699"/>
                </a:solidFill>
                <a:latin typeface="+mn-lt" panose="020B0604030504040204" pitchFamily="34" charset="0"/>
                <a:ea typeface="+mn-lt" panose="020B0604030504040204" pitchFamily="34" charset="0"/>
              </a:defRPr>
            </a:lvl1pPr>
            <a:lvl2pPr marL="216000" indent="-216000">
              <a:spcBef>
                <a:spcPts val="0"/>
              </a:spcBef>
              <a:spcAft>
                <a:spcPts val="600"/>
              </a:spcAft>
              <a:defRPr sz="1600">
                <a:solidFill>
                  <a:srgbClr val="006699"/>
                </a:solidFill>
                <a:latin typeface="+mn-lt" panose="020B0604030504040204" pitchFamily="34" charset="0"/>
                <a:ea typeface="+mn-lt" panose="020B0604030504040204" pitchFamily="34" charset="0"/>
              </a:defRPr>
            </a:lvl2pPr>
            <a:lvl3pPr marL="432000" indent="-216000">
              <a:spcBef>
                <a:spcPts val="0"/>
              </a:spcBef>
              <a:spcAft>
                <a:spcPts val="600"/>
              </a:spcAft>
              <a:defRPr sz="1600">
                <a:solidFill>
                  <a:srgbClr val="006699"/>
                </a:solidFill>
                <a:latin typeface="+mn-lt" panose="020B0604030504040204" pitchFamily="34" charset="0"/>
                <a:ea typeface="+mn-lt" panose="020B0604030504040204" pitchFamily="34" charset="0"/>
              </a:defRPr>
            </a:lvl3pPr>
            <a:lvl4pPr marL="648000" indent="-216000">
              <a:spcBef>
                <a:spcPts val="0"/>
              </a:spcBef>
              <a:spcAft>
                <a:spcPts val="600"/>
              </a:spcAft>
              <a:defRPr sz="1600">
                <a:solidFill>
                  <a:srgbClr val="006699"/>
                </a:solidFill>
                <a:latin typeface="+mn-lt" panose="020B0604030504040204" pitchFamily="34" charset="0"/>
                <a:ea typeface="+mn-lt" panose="020B0604030504040204" pitchFamily="34" charset="0"/>
              </a:defRPr>
            </a:lvl4pPr>
            <a:lvl5pPr marL="864000" indent="-216000">
              <a:spcBef>
                <a:spcPts val="0"/>
              </a:spcBef>
              <a:spcAft>
                <a:spcPts val="600"/>
              </a:spcAft>
              <a:defRPr sz="1600">
                <a:solidFill>
                  <a:srgbClr val="006699"/>
                </a:solidFill>
                <a:latin typeface="+mn-lt" panose="020B0604030504040204" pitchFamily="34" charset="0"/>
                <a:ea typeface="+mn-lt" panose="020B0604030504040204" pitchFamily="34" charset="0"/>
              </a:defRPr>
            </a:lvl5pPr>
            <a:lvl6pPr marL="936000" indent="-216000">
              <a:spcBef>
                <a:spcPts val="0"/>
              </a:spcBef>
              <a:spcAft>
                <a:spcPts val="600"/>
              </a:spcAft>
              <a:defRPr sz="1600">
                <a:solidFill>
                  <a:srgbClr val="006699"/>
                </a:solidFill>
                <a:latin typeface="+mn-lt" panose="020B0604030504040204" pitchFamily="34" charset="0"/>
                <a:ea typeface="+mn-lt" panose="020B0604030504040204" pitchFamily="34" charset="0"/>
              </a:defRPr>
            </a:lvl6pPr>
            <a:lvl7pPr>
              <a:defRPr sz="1600">
                <a:solidFill>
                  <a:srgbClr val="006699"/>
                </a:solidFill>
                <a:latin typeface="+mn-lt" panose="020B0604030504040204" pitchFamily="34" charset="0"/>
                <a:ea typeface="+mn-lt" panose="020B0604030504040204" pitchFamily="34" charset="0"/>
              </a:defRPr>
            </a:lvl7pPr>
            <a:lvl8pPr>
              <a:defRPr sz="1600">
                <a:solidFill>
                  <a:srgbClr val="006699"/>
                </a:solidFill>
                <a:latin typeface="+mn-lt" panose="020B0604030504040204" pitchFamily="34" charset="0"/>
                <a:ea typeface="+mn-lt" panose="020B0604030504040204" pitchFamily="34" charset="0"/>
              </a:defRPr>
            </a:lvl8pPr>
          </a:lstStyle>
          <a:p>
            <a:pPr lvl="0"/>
            <a:r>
              <a:rPr lang="en-GB" noProof="0" dirty="0" smtClean="0"/>
              <a:t>Click to add picture talking points.</a:t>
            </a:r>
            <a:br>
              <a:rPr lang="en-GB" noProof="0" dirty="0" smtClean="0"/>
            </a:br>
            <a:r>
              <a:rPr lang="en-GB" noProof="0" dirty="0" smtClean="0"/>
              <a:t>When pasting text into a text box, use the paste option “Use Destination Theme” or</a:t>
            </a:r>
            <a:br>
              <a:rPr lang="en-GB" noProof="0" dirty="0" smtClean="0"/>
            </a:br>
            <a:r>
              <a:rPr lang="en-GB" noProof="0" dirty="0" smtClean="0"/>
              <a:t> “keep Text Only”.</a:t>
            </a:r>
            <a:br>
              <a:rPr lang="en-GB" noProof="0" dirty="0" smtClean="0"/>
            </a:br>
            <a:r>
              <a:rPr lang="en-GB" noProof="0" dirty="0" smtClean="0"/>
              <a:t>Font is automatically set as Verdana. </a:t>
            </a:r>
            <a:br>
              <a:rPr lang="en-GB" noProof="0" dirty="0" smtClean="0"/>
            </a:br>
            <a:r>
              <a:rPr lang="en-GB" noProof="0" dirty="0" smtClean="0"/>
              <a:t>Avoid using font sizes below 16 pt.</a:t>
            </a:r>
          </a:p>
        </p:txBody>
      </p:sp>
    </p:spTree>
    <p:extLst>
      <p:ext uri="{BB962C8B-B14F-4D97-AF65-F5344CB8AC3E}">
        <p14:creationId xmlns:p14="http://schemas.microsoft.com/office/powerpoint/2010/main" val="174310241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. Picture + text bo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64000" y="228600"/>
            <a:ext cx="11664000" cy="540000"/>
          </a:xfrm>
          <a:prstGeom prst="rect">
            <a:avLst/>
          </a:prstGeom>
        </p:spPr>
        <p:txBody>
          <a:bodyPr/>
          <a:lstStyle>
            <a:lvl1pPr algn="l">
              <a:defRPr sz="2800">
                <a:solidFill>
                  <a:srgbClr val="006699"/>
                </a:solidFill>
                <a:latin typeface="+mn-lt" panose="020B0604030504040204" pitchFamily="34" charset="0"/>
                <a:ea typeface="+mn-lt" panose="020B0604030504040204" pitchFamily="34" charset="0"/>
              </a:defRPr>
            </a:lvl1pPr>
          </a:lstStyle>
          <a:p>
            <a:r>
              <a:rPr lang="en-GB" noProof="0" dirty="0" smtClean="0"/>
              <a:t>Click to add slide title</a:t>
            </a:r>
            <a:endParaRPr lang="en-GB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 hasCustomPrompt="1"/>
          </p:nvPr>
        </p:nvSpPr>
        <p:spPr>
          <a:xfrm>
            <a:off x="264000" y="5586413"/>
            <a:ext cx="6634384" cy="357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000" b="0" baseline="0">
                <a:solidFill>
                  <a:schemeClr val="tx1"/>
                </a:solidFill>
                <a:latin typeface="+mn-lt"/>
                <a:ea typeface="+mn-lt" panose="020B0604030504040204" pitchFamily="34" charset="0"/>
              </a:defRPr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GB" noProof="0" dirty="0" smtClean="0"/>
              <a:t>Click to add source/note – For non-OECD/NEA material, make sure that you have the publisher's or author's permission and all sources are correctly cited. See the BIPs page for more information, http://intranet.oecd-nea.org/content/staff/basic.</a:t>
            </a:r>
          </a:p>
          <a:p>
            <a:pPr lvl="0"/>
            <a:endParaRPr lang="en-GB" noProof="0" dirty="0" smtClean="0"/>
          </a:p>
        </p:txBody>
      </p:sp>
      <p:sp>
        <p:nvSpPr>
          <p:cNvPr id="10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7086600" y="1319213"/>
            <a:ext cx="4841400" cy="462438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spcAft>
                <a:spcPts val="1200"/>
              </a:spcAft>
              <a:buNone/>
              <a:defRPr sz="2000" b="0">
                <a:solidFill>
                  <a:srgbClr val="006699"/>
                </a:solidFill>
                <a:latin typeface="+mn-lt" panose="020B0604030504040204" pitchFamily="34" charset="0"/>
                <a:ea typeface="+mn-lt" panose="020B0604030504040204" pitchFamily="34" charset="0"/>
              </a:defRPr>
            </a:lvl1pPr>
            <a:lvl2pPr marL="216000" indent="-216000">
              <a:spcBef>
                <a:spcPts val="0"/>
              </a:spcBef>
              <a:spcAft>
                <a:spcPts val="600"/>
              </a:spcAft>
              <a:defRPr sz="1600">
                <a:solidFill>
                  <a:srgbClr val="006699"/>
                </a:solidFill>
                <a:latin typeface="+mn-lt" panose="020B0604030504040204" pitchFamily="34" charset="0"/>
                <a:ea typeface="+mn-lt" panose="020B0604030504040204" pitchFamily="34" charset="0"/>
              </a:defRPr>
            </a:lvl2pPr>
            <a:lvl3pPr marL="432000" indent="-216000">
              <a:spcBef>
                <a:spcPts val="0"/>
              </a:spcBef>
              <a:spcAft>
                <a:spcPts val="600"/>
              </a:spcAft>
              <a:defRPr sz="1600">
                <a:solidFill>
                  <a:srgbClr val="006699"/>
                </a:solidFill>
                <a:latin typeface="+mn-lt" panose="020B0604030504040204" pitchFamily="34" charset="0"/>
                <a:ea typeface="+mn-lt" panose="020B0604030504040204" pitchFamily="34" charset="0"/>
              </a:defRPr>
            </a:lvl3pPr>
            <a:lvl4pPr marL="648000" indent="-216000">
              <a:spcBef>
                <a:spcPts val="0"/>
              </a:spcBef>
              <a:spcAft>
                <a:spcPts val="600"/>
              </a:spcAft>
              <a:defRPr sz="1600">
                <a:solidFill>
                  <a:srgbClr val="006699"/>
                </a:solidFill>
                <a:latin typeface="+mn-lt" panose="020B0604030504040204" pitchFamily="34" charset="0"/>
                <a:ea typeface="+mn-lt" panose="020B0604030504040204" pitchFamily="34" charset="0"/>
              </a:defRPr>
            </a:lvl4pPr>
            <a:lvl5pPr marL="1080000" indent="-216000">
              <a:spcBef>
                <a:spcPts val="0"/>
              </a:spcBef>
              <a:spcAft>
                <a:spcPts val="600"/>
              </a:spcAft>
              <a:defRPr sz="1600">
                <a:solidFill>
                  <a:srgbClr val="006699"/>
                </a:solidFill>
                <a:latin typeface="+mn-lt" panose="020B0604030504040204" pitchFamily="34" charset="0"/>
                <a:ea typeface="+mn-lt" panose="020B0604030504040204" pitchFamily="34" charset="0"/>
              </a:defRPr>
            </a:lvl5pPr>
            <a:lvl6pPr marL="864000" indent="-216000">
              <a:spcBef>
                <a:spcPts val="0"/>
              </a:spcBef>
              <a:spcAft>
                <a:spcPts val="600"/>
              </a:spcAft>
              <a:defRPr sz="1600">
                <a:solidFill>
                  <a:srgbClr val="006699"/>
                </a:solidFill>
                <a:latin typeface="+mn-lt" panose="020B0604030504040204" pitchFamily="34" charset="0"/>
                <a:ea typeface="+mn-lt" panose="020B0604030504040204" pitchFamily="34" charset="0"/>
              </a:defRPr>
            </a:lvl6pPr>
            <a:lvl7pPr>
              <a:defRPr sz="1600">
                <a:solidFill>
                  <a:srgbClr val="006699"/>
                </a:solidFill>
                <a:latin typeface="+mn-lt" panose="020B0604030504040204" pitchFamily="34" charset="0"/>
                <a:ea typeface="+mn-lt" panose="020B0604030504040204" pitchFamily="34" charset="0"/>
              </a:defRPr>
            </a:lvl7pPr>
            <a:lvl8pPr>
              <a:defRPr sz="1600">
                <a:solidFill>
                  <a:srgbClr val="006699"/>
                </a:solidFill>
                <a:latin typeface="+mn-lt" panose="020B0604030504040204" pitchFamily="34" charset="0"/>
                <a:ea typeface="+mn-lt" panose="020B0604030504040204" pitchFamily="34" charset="0"/>
              </a:defRPr>
            </a:lvl8pPr>
          </a:lstStyle>
          <a:p>
            <a:pPr lvl="0"/>
            <a:r>
              <a:rPr lang="en-GB" noProof="0" dirty="0" smtClean="0"/>
              <a:t>Click to add picture talking points.</a:t>
            </a:r>
            <a:br>
              <a:rPr lang="en-GB" noProof="0" dirty="0" smtClean="0"/>
            </a:br>
            <a:r>
              <a:rPr lang="en-GB" noProof="0" dirty="0" smtClean="0"/>
              <a:t>When pasting text into a text box, use the paste option “Use Destination Theme” or “keep Text Only”.</a:t>
            </a:r>
            <a:br>
              <a:rPr lang="en-GB" noProof="0" dirty="0" smtClean="0"/>
            </a:br>
            <a:r>
              <a:rPr lang="en-GB" noProof="0" dirty="0" smtClean="0"/>
              <a:t>Font is automatically set as Verdana. Avoid using font sizes below 16 pt.</a:t>
            </a:r>
          </a:p>
        </p:txBody>
      </p:sp>
      <p:sp>
        <p:nvSpPr>
          <p:cNvPr id="8" name="Picture Placeholder 4"/>
          <p:cNvSpPr>
            <a:spLocks noGrp="1"/>
          </p:cNvSpPr>
          <p:nvPr>
            <p:ph type="pic" sz="quarter" idx="10" hasCustomPrompt="1"/>
          </p:nvPr>
        </p:nvSpPr>
        <p:spPr>
          <a:xfrm>
            <a:off x="260350" y="1676401"/>
            <a:ext cx="6638034" cy="382195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 b="0" baseline="0">
                <a:solidFill>
                  <a:schemeClr val="tx1"/>
                </a:solidFill>
                <a:latin typeface="+mn-lt" panose="020B0604030504040204" pitchFamily="34" charset="0"/>
                <a:ea typeface="+mn-lt" panose="020B0604030504040204" pitchFamily="34" charset="0"/>
              </a:defRPr>
            </a:lvl1pPr>
          </a:lstStyle>
          <a:p>
            <a:r>
              <a:rPr lang="en-GB" noProof="0" dirty="0" smtClean="0"/>
              <a:t>Click to add picture.</a:t>
            </a:r>
            <a:br>
              <a:rPr lang="en-GB" noProof="0" dirty="0" smtClean="0"/>
            </a:br>
            <a:r>
              <a:rPr lang="en-GB" noProof="0" dirty="0" smtClean="0"/>
              <a:t/>
            </a:r>
            <a:br>
              <a:rPr lang="en-GB" noProof="0" dirty="0" smtClean="0"/>
            </a:br>
            <a:r>
              <a:rPr lang="en-GB" noProof="0" dirty="0" smtClean="0"/>
              <a:t>Picture frame currently has a 16:9 aspect ratio</a:t>
            </a:r>
            <a:endParaRPr lang="en-GB" noProof="0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 hasCustomPrompt="1"/>
          </p:nvPr>
        </p:nvSpPr>
        <p:spPr>
          <a:xfrm>
            <a:off x="260350" y="1319214"/>
            <a:ext cx="6638034" cy="3048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 b="1">
                <a:solidFill>
                  <a:srgbClr val="006699"/>
                </a:solidFill>
                <a:latin typeface="+mn-lt" panose="020B0604030504040204" pitchFamily="34" charset="0"/>
                <a:ea typeface="+mn-lt" panose="020B0604030504040204" pitchFamily="34" charset="0"/>
              </a:defRPr>
            </a:lvl1pPr>
          </a:lstStyle>
          <a:p>
            <a:pPr lvl="0"/>
            <a:r>
              <a:rPr lang="en-GB" noProof="0" dirty="0" smtClean="0"/>
              <a:t>Click to add image title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166851815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Pictures + text bo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64000" y="228600"/>
            <a:ext cx="11664000" cy="540000"/>
          </a:xfrm>
          <a:prstGeom prst="rect">
            <a:avLst/>
          </a:prstGeom>
        </p:spPr>
        <p:txBody>
          <a:bodyPr/>
          <a:lstStyle>
            <a:lvl1pPr algn="l">
              <a:defRPr sz="2800">
                <a:solidFill>
                  <a:srgbClr val="006699"/>
                </a:solidFill>
                <a:latin typeface="+mn-lt" panose="020B0604030504040204" pitchFamily="34" charset="0"/>
                <a:ea typeface="+mn-lt" panose="020B0604030504040204" pitchFamily="34" charset="0"/>
              </a:defRPr>
            </a:lvl1pPr>
          </a:lstStyle>
          <a:p>
            <a:r>
              <a:rPr lang="en-GB" noProof="0" dirty="0" smtClean="0"/>
              <a:t>Click to add slide title</a:t>
            </a:r>
            <a:endParaRPr lang="en-GB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 hasCustomPrompt="1"/>
          </p:nvPr>
        </p:nvSpPr>
        <p:spPr>
          <a:xfrm>
            <a:off x="481796" y="6019800"/>
            <a:ext cx="5493554" cy="357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000" b="0" baseline="0">
                <a:solidFill>
                  <a:schemeClr val="tx1"/>
                </a:solidFill>
                <a:latin typeface="+mn-lt"/>
                <a:ea typeface="+mn-lt" panose="020B0604030504040204" pitchFamily="34" charset="0"/>
              </a:defRPr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GB" noProof="0" dirty="0" smtClean="0"/>
              <a:t>Click to add source/note – For non-OECD/NEA material, make sure that you have the publisher's or author's permission and all sources are correctly cited. </a:t>
            </a:r>
          </a:p>
        </p:txBody>
      </p:sp>
      <p:sp>
        <p:nvSpPr>
          <p:cNvPr id="8" name="Picture Placeholder 4"/>
          <p:cNvSpPr>
            <a:spLocks noGrp="1"/>
          </p:cNvSpPr>
          <p:nvPr>
            <p:ph type="pic" sz="quarter" idx="10" hasCustomPrompt="1"/>
          </p:nvPr>
        </p:nvSpPr>
        <p:spPr>
          <a:xfrm>
            <a:off x="481964" y="2853571"/>
            <a:ext cx="5493386" cy="3090029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 sz="1600" b="0" baseline="0">
                <a:solidFill>
                  <a:schemeClr val="tx1"/>
                </a:solidFill>
                <a:latin typeface="+mn-lt" panose="020B0604030504040204" pitchFamily="34" charset="0"/>
                <a:ea typeface="+mn-lt" panose="020B0604030504040204" pitchFamily="34" charset="0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 noProof="0" dirty="0" smtClean="0"/>
              <a:t>Click to add picture.</a:t>
            </a:r>
            <a:br>
              <a:rPr lang="en-GB" noProof="0" dirty="0" smtClean="0"/>
            </a:br>
            <a:r>
              <a:rPr lang="en-GB" noProof="0" dirty="0" smtClean="0"/>
              <a:t/>
            </a:r>
            <a:br>
              <a:rPr lang="en-GB" noProof="0" dirty="0" smtClean="0"/>
            </a:br>
            <a:r>
              <a:rPr lang="en-GB" noProof="0" dirty="0" smtClean="0"/>
              <a:t>Picture frame currently has a 16:9 aspect ratio</a:t>
            </a:r>
          </a:p>
          <a:p>
            <a:endParaRPr lang="en-GB" noProof="0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 hasCustomPrompt="1"/>
          </p:nvPr>
        </p:nvSpPr>
        <p:spPr>
          <a:xfrm>
            <a:off x="481796" y="2438400"/>
            <a:ext cx="5493554" cy="338971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600" b="1">
                <a:solidFill>
                  <a:srgbClr val="006699"/>
                </a:solidFill>
                <a:latin typeface="+mn-lt" panose="020B0604030504040204" pitchFamily="34" charset="0"/>
                <a:ea typeface="+mn-lt" panose="020B0604030504040204" pitchFamily="34" charset="0"/>
              </a:defRPr>
            </a:lvl1pPr>
          </a:lstStyle>
          <a:p>
            <a:pPr lvl="0"/>
            <a:r>
              <a:rPr lang="en-GB" noProof="0" dirty="0" smtClean="0"/>
              <a:t>Click to add image title</a:t>
            </a:r>
            <a:endParaRPr lang="en-GB" noProof="0" dirty="0"/>
          </a:p>
        </p:txBody>
      </p:sp>
      <p:sp>
        <p:nvSpPr>
          <p:cNvPr id="9" name="Picture Placeholder 4"/>
          <p:cNvSpPr>
            <a:spLocks noGrp="1"/>
          </p:cNvSpPr>
          <p:nvPr>
            <p:ph type="pic" sz="quarter" idx="14" hasCustomPrompt="1"/>
          </p:nvPr>
        </p:nvSpPr>
        <p:spPr>
          <a:xfrm>
            <a:off x="6241414" y="2853571"/>
            <a:ext cx="5493386" cy="309002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 b="0" baseline="0">
                <a:solidFill>
                  <a:schemeClr val="tx1"/>
                </a:solidFill>
                <a:latin typeface="+mn-lt" panose="020B0604030504040204" pitchFamily="34" charset="0"/>
                <a:ea typeface="+mn-lt" panose="020B0604030504040204" pitchFamily="34" charset="0"/>
              </a:defRPr>
            </a:lvl1pPr>
          </a:lstStyle>
          <a:p>
            <a:r>
              <a:rPr lang="en-GB" noProof="0" dirty="0" smtClean="0"/>
              <a:t>Click to add picture.</a:t>
            </a:r>
            <a:br>
              <a:rPr lang="en-GB" noProof="0" dirty="0" smtClean="0"/>
            </a:br>
            <a:r>
              <a:rPr lang="en-GB" noProof="0" dirty="0" smtClean="0"/>
              <a:t/>
            </a:r>
            <a:br>
              <a:rPr lang="en-GB" noProof="0" dirty="0" smtClean="0"/>
            </a:br>
            <a:r>
              <a:rPr lang="en-GB" noProof="0" dirty="0" smtClean="0"/>
              <a:t>Picture frame currently has a  16:9 aspect ratio</a:t>
            </a:r>
            <a:endParaRPr lang="en-GB" noProof="0" dirty="0"/>
          </a:p>
        </p:txBody>
      </p:sp>
      <p:sp>
        <p:nvSpPr>
          <p:cNvPr id="12" name="Text Placeholder 5"/>
          <p:cNvSpPr>
            <a:spLocks noGrp="1"/>
          </p:cNvSpPr>
          <p:nvPr>
            <p:ph type="body" sz="quarter" idx="15" hasCustomPrompt="1"/>
          </p:nvPr>
        </p:nvSpPr>
        <p:spPr>
          <a:xfrm>
            <a:off x="6241246" y="2438400"/>
            <a:ext cx="5493554" cy="33504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600" b="1">
                <a:solidFill>
                  <a:srgbClr val="006699"/>
                </a:solidFill>
                <a:latin typeface="+mn-lt" panose="020B0604030504040204" pitchFamily="34" charset="0"/>
                <a:ea typeface="+mn-lt" panose="020B0604030504040204" pitchFamily="34" charset="0"/>
              </a:defRPr>
            </a:lvl1pPr>
          </a:lstStyle>
          <a:p>
            <a:pPr lvl="0"/>
            <a:r>
              <a:rPr lang="en-GB" noProof="0" dirty="0" smtClean="0"/>
              <a:t>Click to add image title</a:t>
            </a:r>
            <a:endParaRPr lang="en-GB" noProof="0" dirty="0"/>
          </a:p>
        </p:txBody>
      </p:sp>
      <p:sp>
        <p:nvSpPr>
          <p:cNvPr id="13" name="Text Placeholder 3"/>
          <p:cNvSpPr>
            <a:spLocks noGrp="1"/>
          </p:cNvSpPr>
          <p:nvPr>
            <p:ph type="body" sz="quarter" idx="16" hasCustomPrompt="1"/>
          </p:nvPr>
        </p:nvSpPr>
        <p:spPr>
          <a:xfrm>
            <a:off x="6241246" y="6023728"/>
            <a:ext cx="5493554" cy="357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000" b="0" baseline="0">
                <a:solidFill>
                  <a:schemeClr val="tx1"/>
                </a:solidFill>
                <a:latin typeface="+mn-lt"/>
                <a:ea typeface="+mn-lt" panose="020B0604030504040204" pitchFamily="34" charset="0"/>
              </a:defRPr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GB" noProof="0" dirty="0" smtClean="0"/>
              <a:t>Click to add source/note – For non-OECD/NEA material, make sure that you have the publisher's or author's permission and all sources are correctly cited. </a:t>
            </a:r>
          </a:p>
        </p:txBody>
      </p:sp>
      <p:sp>
        <p:nvSpPr>
          <p:cNvPr id="14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481796" y="1143000"/>
            <a:ext cx="11253004" cy="1066800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spcAft>
                <a:spcPts val="1200"/>
              </a:spcAft>
              <a:buNone/>
              <a:defRPr sz="1800" b="0">
                <a:solidFill>
                  <a:srgbClr val="006699"/>
                </a:solidFill>
                <a:latin typeface="+mn-lt" panose="020B0604030504040204" pitchFamily="34" charset="0"/>
                <a:ea typeface="+mn-lt" panose="020B0604030504040204" pitchFamily="34" charset="0"/>
              </a:defRPr>
            </a:lvl1pPr>
            <a:lvl2pPr marL="216000" indent="-216000">
              <a:spcBef>
                <a:spcPts val="0"/>
              </a:spcBef>
              <a:spcAft>
                <a:spcPts val="600"/>
              </a:spcAft>
              <a:defRPr sz="1600">
                <a:solidFill>
                  <a:srgbClr val="006699"/>
                </a:solidFill>
                <a:latin typeface="+mn-lt" panose="020B0604030504040204" pitchFamily="34" charset="0"/>
                <a:ea typeface="+mn-lt" panose="020B0604030504040204" pitchFamily="34" charset="0"/>
              </a:defRPr>
            </a:lvl2pPr>
            <a:lvl3pPr marL="432000" indent="-216000">
              <a:spcBef>
                <a:spcPts val="0"/>
              </a:spcBef>
              <a:spcAft>
                <a:spcPts val="600"/>
              </a:spcAft>
              <a:defRPr sz="1600">
                <a:solidFill>
                  <a:srgbClr val="006699"/>
                </a:solidFill>
                <a:latin typeface="+mn-lt" panose="020B0604030504040204" pitchFamily="34" charset="0"/>
                <a:ea typeface="+mn-lt" panose="020B0604030504040204" pitchFamily="34" charset="0"/>
              </a:defRPr>
            </a:lvl3pPr>
            <a:lvl4pPr marL="648000" indent="-216000">
              <a:spcBef>
                <a:spcPts val="0"/>
              </a:spcBef>
              <a:spcAft>
                <a:spcPts val="600"/>
              </a:spcAft>
              <a:defRPr sz="1600">
                <a:solidFill>
                  <a:srgbClr val="006699"/>
                </a:solidFill>
                <a:latin typeface="+mn-lt" panose="020B0604030504040204" pitchFamily="34" charset="0"/>
                <a:ea typeface="+mn-lt" panose="020B0604030504040204" pitchFamily="34" charset="0"/>
              </a:defRPr>
            </a:lvl4pPr>
            <a:lvl5pPr>
              <a:defRPr sz="1600">
                <a:solidFill>
                  <a:srgbClr val="006699"/>
                </a:solidFill>
                <a:latin typeface="+mn-lt" panose="020B0604030504040204" pitchFamily="34" charset="0"/>
                <a:ea typeface="+mn-lt" panose="020B0604030504040204" pitchFamily="34" charset="0"/>
              </a:defRPr>
            </a:lvl5pPr>
            <a:lvl6pPr>
              <a:defRPr sz="1600">
                <a:solidFill>
                  <a:srgbClr val="006699"/>
                </a:solidFill>
                <a:latin typeface="+mn-lt" panose="020B0604030504040204" pitchFamily="34" charset="0"/>
                <a:ea typeface="+mn-lt" panose="020B0604030504040204" pitchFamily="34" charset="0"/>
              </a:defRPr>
            </a:lvl6pPr>
            <a:lvl7pPr>
              <a:defRPr sz="1600">
                <a:solidFill>
                  <a:srgbClr val="006699"/>
                </a:solidFill>
                <a:latin typeface="+mn-lt" panose="020B0604030504040204" pitchFamily="34" charset="0"/>
                <a:ea typeface="+mn-lt" panose="020B0604030504040204" pitchFamily="34" charset="0"/>
              </a:defRPr>
            </a:lvl7pPr>
            <a:lvl8pPr>
              <a:defRPr sz="1600">
                <a:solidFill>
                  <a:srgbClr val="006699"/>
                </a:solidFill>
                <a:latin typeface="+mn-lt" panose="020B0604030504040204" pitchFamily="34" charset="0"/>
                <a:ea typeface="+mn-lt" panose="020B0604030504040204" pitchFamily="34" charset="0"/>
              </a:defRPr>
            </a:lvl8pPr>
          </a:lstStyle>
          <a:p>
            <a:pPr lvl="0"/>
            <a:r>
              <a:rPr lang="en-GB" noProof="0" dirty="0" smtClean="0"/>
              <a:t>Click to add picture talking points.</a:t>
            </a:r>
            <a:br>
              <a:rPr lang="en-GB" noProof="0" dirty="0" smtClean="0"/>
            </a:br>
            <a:r>
              <a:rPr lang="en-GB" noProof="0" dirty="0" smtClean="0"/>
              <a:t>When pasting text into a text box, use the paste option “Use Destination Theme” or “keep Text Only”.</a:t>
            </a:r>
            <a:br>
              <a:rPr lang="en-GB" noProof="0" dirty="0" smtClean="0"/>
            </a:br>
            <a:r>
              <a:rPr lang="en-GB" noProof="0" dirty="0" smtClean="0"/>
              <a:t>Font is automatically set as Verdana. Avoid using font sizes below 16 pt.</a:t>
            </a:r>
          </a:p>
        </p:txBody>
      </p:sp>
    </p:spTree>
    <p:extLst>
      <p:ext uri="{BB962C8B-B14F-4D97-AF65-F5344CB8AC3E}">
        <p14:creationId xmlns:p14="http://schemas.microsoft.com/office/powerpoint/2010/main" val="146606391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Pictures + text bo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64000" y="228600"/>
            <a:ext cx="11664000" cy="540000"/>
          </a:xfrm>
          <a:prstGeom prst="rect">
            <a:avLst/>
          </a:prstGeom>
        </p:spPr>
        <p:txBody>
          <a:bodyPr/>
          <a:lstStyle>
            <a:lvl1pPr algn="l">
              <a:defRPr sz="2800">
                <a:solidFill>
                  <a:srgbClr val="006699"/>
                </a:solidFill>
                <a:latin typeface="+mn-lt" panose="020B0604030504040204" pitchFamily="34" charset="0"/>
                <a:ea typeface="+mn-lt" panose="020B0604030504040204" pitchFamily="34" charset="0"/>
              </a:defRPr>
            </a:lvl1pPr>
          </a:lstStyle>
          <a:p>
            <a:r>
              <a:rPr lang="en-GB" noProof="0" dirty="0" smtClean="0"/>
              <a:t>Click to add slide title</a:t>
            </a:r>
            <a:endParaRPr lang="en-GB" noProof="0" dirty="0"/>
          </a:p>
        </p:txBody>
      </p:sp>
      <p:sp>
        <p:nvSpPr>
          <p:cNvPr id="8" name="Picture Placeholder 4"/>
          <p:cNvSpPr>
            <a:spLocks noGrp="1"/>
          </p:cNvSpPr>
          <p:nvPr>
            <p:ph type="pic" sz="quarter" idx="10" hasCustomPrompt="1"/>
          </p:nvPr>
        </p:nvSpPr>
        <p:spPr>
          <a:xfrm>
            <a:off x="264000" y="1544270"/>
            <a:ext cx="3469800" cy="19517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 b="0" baseline="0">
                <a:solidFill>
                  <a:schemeClr val="tx1"/>
                </a:solidFill>
                <a:latin typeface="+mn-lt" panose="020B0604030504040204" pitchFamily="34" charset="0"/>
                <a:ea typeface="+mn-lt" panose="020B0604030504040204" pitchFamily="34" charset="0"/>
              </a:defRPr>
            </a:lvl1pPr>
          </a:lstStyle>
          <a:p>
            <a:r>
              <a:rPr lang="en-GB" noProof="0" dirty="0" smtClean="0"/>
              <a:t>Click to add picture.</a:t>
            </a:r>
            <a:br>
              <a:rPr lang="en-GB" noProof="0" dirty="0" smtClean="0"/>
            </a:br>
            <a:r>
              <a:rPr lang="en-GB" noProof="0" dirty="0" smtClean="0"/>
              <a:t/>
            </a:r>
            <a:br>
              <a:rPr lang="en-GB" noProof="0" dirty="0" smtClean="0"/>
            </a:br>
            <a:r>
              <a:rPr lang="en-GB" noProof="0" dirty="0" smtClean="0"/>
              <a:t>Picture frame currently has a 16:9 aspect ratio</a:t>
            </a:r>
            <a:endParaRPr lang="en-GB" noProof="0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 hasCustomPrompt="1"/>
          </p:nvPr>
        </p:nvSpPr>
        <p:spPr>
          <a:xfrm>
            <a:off x="263832" y="1163270"/>
            <a:ext cx="3469968" cy="30358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600" b="1">
                <a:solidFill>
                  <a:srgbClr val="006699"/>
                </a:solidFill>
                <a:latin typeface="+mn-lt" panose="020B0604030504040204" pitchFamily="34" charset="0"/>
                <a:ea typeface="+mn-lt" panose="020B0604030504040204" pitchFamily="34" charset="0"/>
              </a:defRPr>
            </a:lvl1pPr>
          </a:lstStyle>
          <a:p>
            <a:pPr lvl="0"/>
            <a:r>
              <a:rPr lang="en-GB" noProof="0" dirty="0" smtClean="0"/>
              <a:t>Click to add image title</a:t>
            </a:r>
            <a:endParaRPr lang="en-GB" noProof="0" dirty="0"/>
          </a:p>
        </p:txBody>
      </p:sp>
      <p:sp>
        <p:nvSpPr>
          <p:cNvPr id="13" name="Text Placeholder 3"/>
          <p:cNvSpPr>
            <a:spLocks noGrp="1"/>
          </p:cNvSpPr>
          <p:nvPr>
            <p:ph type="body" sz="quarter" idx="16" hasCustomPrompt="1"/>
          </p:nvPr>
        </p:nvSpPr>
        <p:spPr>
          <a:xfrm>
            <a:off x="263832" y="6067425"/>
            <a:ext cx="11470968" cy="21449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000" b="0" baseline="0">
                <a:solidFill>
                  <a:schemeClr val="tx1"/>
                </a:solidFill>
                <a:latin typeface="+mn-lt"/>
                <a:ea typeface="+mn-lt" panose="020B0604030504040204" pitchFamily="34" charset="0"/>
              </a:defRPr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GB" noProof="0" dirty="0" smtClean="0"/>
              <a:t>Click to add source/note – For non-OECD/NEA material, make sure that you have the publisher's or author's permission and all sources are correctly cited. </a:t>
            </a:r>
          </a:p>
        </p:txBody>
      </p:sp>
      <p:sp>
        <p:nvSpPr>
          <p:cNvPr id="14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7660968" y="1163270"/>
            <a:ext cx="4267032" cy="4827092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spcAft>
                <a:spcPts val="1200"/>
              </a:spcAft>
              <a:buNone/>
              <a:defRPr sz="1800" b="0">
                <a:solidFill>
                  <a:srgbClr val="006699"/>
                </a:solidFill>
                <a:latin typeface="+mn-lt" panose="020B0604030504040204" pitchFamily="34" charset="0"/>
                <a:ea typeface="+mn-lt" panose="020B0604030504040204" pitchFamily="34" charset="0"/>
              </a:defRPr>
            </a:lvl1pPr>
            <a:lvl2pPr marL="216000" indent="-216000">
              <a:spcBef>
                <a:spcPts val="0"/>
              </a:spcBef>
              <a:spcAft>
                <a:spcPts val="600"/>
              </a:spcAft>
              <a:defRPr sz="1600">
                <a:solidFill>
                  <a:srgbClr val="006699"/>
                </a:solidFill>
                <a:latin typeface="+mn-lt" panose="020B0604030504040204" pitchFamily="34" charset="0"/>
                <a:ea typeface="+mn-lt" panose="020B0604030504040204" pitchFamily="34" charset="0"/>
              </a:defRPr>
            </a:lvl2pPr>
            <a:lvl3pPr marL="432000" indent="-216000">
              <a:spcBef>
                <a:spcPts val="0"/>
              </a:spcBef>
              <a:spcAft>
                <a:spcPts val="600"/>
              </a:spcAft>
              <a:defRPr sz="1600">
                <a:solidFill>
                  <a:srgbClr val="006699"/>
                </a:solidFill>
                <a:latin typeface="+mn-lt" panose="020B0604030504040204" pitchFamily="34" charset="0"/>
                <a:ea typeface="+mn-lt" panose="020B0604030504040204" pitchFamily="34" charset="0"/>
              </a:defRPr>
            </a:lvl3pPr>
            <a:lvl4pPr marL="648000" indent="-216000">
              <a:spcBef>
                <a:spcPts val="0"/>
              </a:spcBef>
              <a:spcAft>
                <a:spcPts val="600"/>
              </a:spcAft>
              <a:defRPr sz="1600">
                <a:solidFill>
                  <a:srgbClr val="006699"/>
                </a:solidFill>
                <a:latin typeface="+mn-lt" panose="020B0604030504040204" pitchFamily="34" charset="0"/>
                <a:ea typeface="+mn-lt" panose="020B0604030504040204" pitchFamily="34" charset="0"/>
              </a:defRPr>
            </a:lvl4pPr>
            <a:lvl5pPr marL="864000" indent="-216000">
              <a:spcBef>
                <a:spcPts val="0"/>
              </a:spcBef>
              <a:spcAft>
                <a:spcPts val="600"/>
              </a:spcAft>
              <a:defRPr sz="1600">
                <a:solidFill>
                  <a:srgbClr val="006699"/>
                </a:solidFill>
                <a:latin typeface="+mn-lt" panose="020B0604030504040204" pitchFamily="34" charset="0"/>
                <a:ea typeface="+mn-lt" panose="020B0604030504040204" pitchFamily="34" charset="0"/>
              </a:defRPr>
            </a:lvl5pPr>
            <a:lvl6pPr>
              <a:defRPr sz="1600">
                <a:solidFill>
                  <a:srgbClr val="006699"/>
                </a:solidFill>
                <a:latin typeface="+mn-lt" panose="020B0604030504040204" pitchFamily="34" charset="0"/>
                <a:ea typeface="+mn-lt" panose="020B0604030504040204" pitchFamily="34" charset="0"/>
              </a:defRPr>
            </a:lvl6pPr>
            <a:lvl7pPr>
              <a:defRPr sz="1600">
                <a:solidFill>
                  <a:srgbClr val="006699"/>
                </a:solidFill>
                <a:latin typeface="+mn-lt" panose="020B0604030504040204" pitchFamily="34" charset="0"/>
                <a:ea typeface="+mn-lt" panose="020B0604030504040204" pitchFamily="34" charset="0"/>
              </a:defRPr>
            </a:lvl7pPr>
            <a:lvl8pPr>
              <a:defRPr sz="1600">
                <a:solidFill>
                  <a:srgbClr val="006699"/>
                </a:solidFill>
                <a:latin typeface="+mn-lt" panose="020B0604030504040204" pitchFamily="34" charset="0"/>
                <a:ea typeface="+mn-lt" panose="020B0604030504040204" pitchFamily="34" charset="0"/>
              </a:defRPr>
            </a:lvl8pPr>
          </a:lstStyle>
          <a:p>
            <a:pPr lvl="0"/>
            <a:r>
              <a:rPr lang="en-GB" noProof="0" dirty="0" smtClean="0"/>
              <a:t>Click to add picture talking points.</a:t>
            </a:r>
            <a:br>
              <a:rPr lang="en-GB" noProof="0" dirty="0" smtClean="0"/>
            </a:br>
            <a:r>
              <a:rPr lang="en-GB" noProof="0" dirty="0" smtClean="0"/>
              <a:t>When pasting text into a text box, use the paste option “Use Destination Theme” or “keep Text Only”.</a:t>
            </a:r>
            <a:br>
              <a:rPr lang="en-GB" noProof="0" dirty="0" smtClean="0"/>
            </a:br>
            <a:r>
              <a:rPr lang="en-GB" noProof="0" dirty="0" smtClean="0"/>
              <a:t>Font is automatically set as Verdana. </a:t>
            </a:r>
            <a:br>
              <a:rPr lang="en-GB" noProof="0" dirty="0" smtClean="0"/>
            </a:br>
            <a:r>
              <a:rPr lang="en-GB" noProof="0" dirty="0" smtClean="0"/>
              <a:t>Avoid using font sizes below 16 pt.</a:t>
            </a:r>
          </a:p>
        </p:txBody>
      </p:sp>
      <p:sp>
        <p:nvSpPr>
          <p:cNvPr id="17" name="Picture Placeholder 4"/>
          <p:cNvSpPr>
            <a:spLocks noGrp="1"/>
          </p:cNvSpPr>
          <p:nvPr>
            <p:ph type="pic" sz="quarter" idx="17" hasCustomPrompt="1"/>
          </p:nvPr>
        </p:nvSpPr>
        <p:spPr>
          <a:xfrm>
            <a:off x="263832" y="4038600"/>
            <a:ext cx="3469800" cy="19517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 b="0" baseline="0">
                <a:solidFill>
                  <a:schemeClr val="tx1"/>
                </a:solidFill>
                <a:latin typeface="+mn-lt" panose="020B0604030504040204" pitchFamily="34" charset="0"/>
                <a:ea typeface="+mn-lt" panose="020B0604030504040204" pitchFamily="34" charset="0"/>
              </a:defRPr>
            </a:lvl1pPr>
          </a:lstStyle>
          <a:p>
            <a:r>
              <a:rPr lang="en-GB" noProof="0" dirty="0" smtClean="0"/>
              <a:t>Click to add picture.</a:t>
            </a:r>
            <a:br>
              <a:rPr lang="en-GB" noProof="0" dirty="0" smtClean="0"/>
            </a:br>
            <a:r>
              <a:rPr lang="en-GB" noProof="0" dirty="0" smtClean="0"/>
              <a:t/>
            </a:r>
            <a:br>
              <a:rPr lang="en-GB" noProof="0" dirty="0" smtClean="0"/>
            </a:br>
            <a:r>
              <a:rPr lang="en-GB" noProof="0" dirty="0" smtClean="0"/>
              <a:t>Picture frame currently has a 16:9 aspect ratio</a:t>
            </a:r>
            <a:endParaRPr lang="en-GB" noProof="0" dirty="0"/>
          </a:p>
        </p:txBody>
      </p:sp>
      <p:sp>
        <p:nvSpPr>
          <p:cNvPr id="18" name="Text Placeholder 5"/>
          <p:cNvSpPr>
            <a:spLocks noGrp="1"/>
          </p:cNvSpPr>
          <p:nvPr>
            <p:ph type="body" sz="quarter" idx="18" hasCustomPrompt="1"/>
          </p:nvPr>
        </p:nvSpPr>
        <p:spPr>
          <a:xfrm>
            <a:off x="263832" y="3657600"/>
            <a:ext cx="3469968" cy="3048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600" b="1">
                <a:solidFill>
                  <a:srgbClr val="006699"/>
                </a:solidFill>
                <a:latin typeface="+mn-lt" panose="020B0604030504040204" pitchFamily="34" charset="0"/>
                <a:ea typeface="+mn-lt" panose="020B0604030504040204" pitchFamily="34" charset="0"/>
              </a:defRPr>
            </a:lvl1pPr>
          </a:lstStyle>
          <a:p>
            <a:pPr lvl="0"/>
            <a:r>
              <a:rPr lang="en-GB" noProof="0" dirty="0" smtClean="0"/>
              <a:t>Click to add image title</a:t>
            </a:r>
            <a:endParaRPr lang="en-GB" noProof="0" dirty="0"/>
          </a:p>
        </p:txBody>
      </p:sp>
      <p:sp>
        <p:nvSpPr>
          <p:cNvPr id="19" name="Picture Placeholder 4"/>
          <p:cNvSpPr>
            <a:spLocks noGrp="1"/>
          </p:cNvSpPr>
          <p:nvPr>
            <p:ph type="pic" sz="quarter" idx="19" hasCustomPrompt="1"/>
          </p:nvPr>
        </p:nvSpPr>
        <p:spPr>
          <a:xfrm>
            <a:off x="3962568" y="1567547"/>
            <a:ext cx="3469800" cy="193765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 b="0" baseline="0">
                <a:solidFill>
                  <a:schemeClr val="tx1"/>
                </a:solidFill>
                <a:latin typeface="+mn-lt" panose="020B0604030504040204" pitchFamily="34" charset="0"/>
                <a:ea typeface="+mn-lt" panose="020B0604030504040204" pitchFamily="34" charset="0"/>
              </a:defRPr>
            </a:lvl1pPr>
          </a:lstStyle>
          <a:p>
            <a:r>
              <a:rPr lang="en-GB" noProof="0" dirty="0" smtClean="0"/>
              <a:t>Click to add picture.</a:t>
            </a:r>
            <a:br>
              <a:rPr lang="en-GB" noProof="0" dirty="0" smtClean="0"/>
            </a:br>
            <a:r>
              <a:rPr lang="en-GB" noProof="0" dirty="0" smtClean="0"/>
              <a:t/>
            </a:r>
            <a:br>
              <a:rPr lang="en-GB" noProof="0" dirty="0" smtClean="0"/>
            </a:br>
            <a:r>
              <a:rPr lang="en-GB" noProof="0" dirty="0" smtClean="0"/>
              <a:t>Picture frame currently has a 16:9 aspect ratio</a:t>
            </a:r>
            <a:endParaRPr lang="en-GB" noProof="0" dirty="0"/>
          </a:p>
        </p:txBody>
      </p:sp>
      <p:sp>
        <p:nvSpPr>
          <p:cNvPr id="20" name="Text Placeholder 5"/>
          <p:cNvSpPr>
            <a:spLocks noGrp="1"/>
          </p:cNvSpPr>
          <p:nvPr>
            <p:ph type="body" sz="quarter" idx="20" hasCustomPrompt="1"/>
          </p:nvPr>
        </p:nvSpPr>
        <p:spPr>
          <a:xfrm>
            <a:off x="3962400" y="1163270"/>
            <a:ext cx="3469968" cy="30358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600" b="1">
                <a:solidFill>
                  <a:srgbClr val="006699"/>
                </a:solidFill>
                <a:latin typeface="+mn-lt" panose="020B0604030504040204" pitchFamily="34" charset="0"/>
                <a:ea typeface="+mn-lt" panose="020B0604030504040204" pitchFamily="34" charset="0"/>
              </a:defRPr>
            </a:lvl1pPr>
          </a:lstStyle>
          <a:p>
            <a:pPr lvl="0"/>
            <a:r>
              <a:rPr lang="en-GB" noProof="0" dirty="0" smtClean="0"/>
              <a:t>Click to add image title</a:t>
            </a:r>
            <a:endParaRPr lang="en-GB" noProof="0" dirty="0"/>
          </a:p>
        </p:txBody>
      </p:sp>
      <p:sp>
        <p:nvSpPr>
          <p:cNvPr id="21" name="Picture Placeholder 4"/>
          <p:cNvSpPr>
            <a:spLocks noGrp="1"/>
          </p:cNvSpPr>
          <p:nvPr>
            <p:ph type="pic" sz="quarter" idx="21" hasCustomPrompt="1"/>
          </p:nvPr>
        </p:nvSpPr>
        <p:spPr>
          <a:xfrm>
            <a:off x="3962232" y="4038600"/>
            <a:ext cx="3469800" cy="19517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 b="0" baseline="0">
                <a:solidFill>
                  <a:schemeClr val="tx1"/>
                </a:solidFill>
                <a:latin typeface="+mn-lt" panose="020B0604030504040204" pitchFamily="34" charset="0"/>
                <a:ea typeface="+mn-lt" panose="020B0604030504040204" pitchFamily="34" charset="0"/>
              </a:defRPr>
            </a:lvl1pPr>
          </a:lstStyle>
          <a:p>
            <a:r>
              <a:rPr lang="en-GB" noProof="0" dirty="0" smtClean="0"/>
              <a:t>Click to add picture.</a:t>
            </a:r>
            <a:br>
              <a:rPr lang="en-GB" noProof="0" dirty="0" smtClean="0"/>
            </a:br>
            <a:r>
              <a:rPr lang="en-GB" noProof="0" dirty="0" smtClean="0"/>
              <a:t/>
            </a:r>
            <a:br>
              <a:rPr lang="en-GB" noProof="0" dirty="0" smtClean="0"/>
            </a:br>
            <a:r>
              <a:rPr lang="en-GB" noProof="0" dirty="0" smtClean="0"/>
              <a:t>Picture frame currently has a 16:9 aspect ratio</a:t>
            </a:r>
            <a:endParaRPr lang="en-GB" noProof="0" dirty="0"/>
          </a:p>
        </p:txBody>
      </p:sp>
      <p:sp>
        <p:nvSpPr>
          <p:cNvPr id="22" name="Text Placeholder 5"/>
          <p:cNvSpPr>
            <a:spLocks noGrp="1"/>
          </p:cNvSpPr>
          <p:nvPr>
            <p:ph type="body" sz="quarter" idx="22" hasCustomPrompt="1"/>
          </p:nvPr>
        </p:nvSpPr>
        <p:spPr>
          <a:xfrm>
            <a:off x="3962400" y="3657600"/>
            <a:ext cx="3469968" cy="3048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600" b="1">
                <a:solidFill>
                  <a:srgbClr val="006699"/>
                </a:solidFill>
                <a:latin typeface="+mn-lt" panose="020B0604030504040204" pitchFamily="34" charset="0"/>
                <a:ea typeface="+mn-lt" panose="020B0604030504040204" pitchFamily="34" charset="0"/>
              </a:defRPr>
            </a:lvl1pPr>
          </a:lstStyle>
          <a:p>
            <a:pPr lvl="0"/>
            <a:r>
              <a:rPr lang="en-GB" noProof="0" dirty="0" smtClean="0"/>
              <a:t>Click to add image title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401314315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 hasCustomPrompt="1"/>
          </p:nvPr>
        </p:nvSpPr>
        <p:spPr>
          <a:xfrm>
            <a:off x="264000" y="228600"/>
            <a:ext cx="11664000" cy="540000"/>
          </a:xfrm>
          <a:prstGeom prst="rect">
            <a:avLst/>
          </a:prstGeom>
        </p:spPr>
        <p:txBody>
          <a:bodyPr/>
          <a:lstStyle>
            <a:lvl1pPr algn="l">
              <a:defRPr sz="2800">
                <a:solidFill>
                  <a:srgbClr val="006699"/>
                </a:solidFill>
                <a:latin typeface="+mn-lt" panose="020B0604030504040204" pitchFamily="34" charset="0"/>
                <a:ea typeface="+mn-lt" panose="020B0604030504040204" pitchFamily="34" charset="0"/>
              </a:defRPr>
            </a:lvl1pPr>
          </a:lstStyle>
          <a:p>
            <a:r>
              <a:rPr lang="en-GB" noProof="0" dirty="0" smtClean="0"/>
              <a:t>Click to add table title</a:t>
            </a:r>
            <a:endParaRPr lang="en-GB" noProof="0" dirty="0"/>
          </a:p>
        </p:txBody>
      </p:sp>
      <p:sp>
        <p:nvSpPr>
          <p:cNvPr id="8" name="Table Placeholder 7"/>
          <p:cNvSpPr>
            <a:spLocks noGrp="1"/>
          </p:cNvSpPr>
          <p:nvPr>
            <p:ph type="tbl" sz="quarter" idx="10" hasCustomPrompt="1"/>
          </p:nvPr>
        </p:nvSpPr>
        <p:spPr>
          <a:xfrm>
            <a:off x="264000" y="1371601"/>
            <a:ext cx="11664000" cy="4495799"/>
          </a:xfrm>
          <a:prstGeom prst="rect">
            <a:avLst/>
          </a:prstGeom>
        </p:spPr>
        <p:txBody>
          <a:bodyPr/>
          <a:lstStyle>
            <a:lvl1pPr marL="285750" marR="0" indent="-28575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 lang="en-GB" sz="1600" b="0" i="0" baseline="0">
                <a:solidFill>
                  <a:schemeClr val="tx1"/>
                </a:solidFill>
                <a:effectLst/>
                <a:latin typeface="+mj-lt"/>
              </a:defRPr>
            </a:lvl1pPr>
          </a:lstStyle>
          <a:p>
            <a:r>
              <a:rPr lang="en-GB" dirty="0" smtClean="0"/>
              <a:t>Click icon to add table - </a:t>
            </a:r>
            <a:r>
              <a:rPr lang="en-GB" noProof="0" dirty="0" smtClean="0"/>
              <a:t>Verdana font will be automatically applied.</a:t>
            </a:r>
            <a:br>
              <a:rPr lang="en-GB" noProof="0" dirty="0" smtClean="0"/>
            </a:br>
            <a:r>
              <a:rPr lang="en-GB" noProof="0" dirty="0" smtClean="0"/>
              <a:t>If you want to copy and paste from MS Word or Excel, use the paste option “Use Destination Theme”, otherwise Verdana will have to be manually applied.</a:t>
            </a:r>
            <a:br>
              <a:rPr lang="en-GB" noProof="0" dirty="0" smtClean="0"/>
            </a:br>
            <a:r>
              <a:rPr lang="en-GB" noProof="0" dirty="0" smtClean="0"/>
              <a:t>The colour and style can modified by selecting “Table Style” under the “Table Tools Design” tab.</a:t>
            </a:r>
            <a:br>
              <a:rPr lang="en-GB" noProof="0" dirty="0" smtClean="0"/>
            </a:br>
            <a:r>
              <a:rPr lang="en-GB" noProof="0" dirty="0" smtClean="0"/>
              <a:t>If possible avoid pasting the table as an image. </a:t>
            </a:r>
            <a:br>
              <a:rPr lang="en-GB" noProof="0" dirty="0" smtClean="0"/>
            </a:br>
            <a:r>
              <a:rPr lang="en-GB" noProof="0" dirty="0" smtClean="0"/>
              <a:t>If possible avoid font sizes below 14 pt.</a:t>
            </a:r>
          </a:p>
          <a:p>
            <a:endParaRPr lang="en-GB" dirty="0" smtClean="0"/>
          </a:p>
          <a:p>
            <a:endParaRPr lang="en-GB" dirty="0"/>
          </a:p>
        </p:txBody>
      </p:sp>
      <p:sp>
        <p:nvSpPr>
          <p:cNvPr id="7" name="Text Placeholder 3"/>
          <p:cNvSpPr>
            <a:spLocks noGrp="1"/>
          </p:cNvSpPr>
          <p:nvPr>
            <p:ph type="body" sz="quarter" idx="11" hasCustomPrompt="1"/>
          </p:nvPr>
        </p:nvSpPr>
        <p:spPr>
          <a:xfrm>
            <a:off x="264000" y="5943600"/>
            <a:ext cx="11664000" cy="381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000" b="0" baseline="0">
                <a:solidFill>
                  <a:schemeClr val="tx1"/>
                </a:solidFill>
                <a:latin typeface="+mn-lt"/>
                <a:ea typeface="+mn-lt" panose="020B0604030504040204" pitchFamily="34" charset="0"/>
              </a:defRPr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GB" noProof="0" dirty="0" smtClean="0"/>
              <a:t>Click to add source/note – For non-OECD/NEA material, make sure that you have the publisher's or author's permission and all sources are correctly cited. See the BIPs page for more information, http://intranet.oecd-nea.org/content/staff/basic.</a:t>
            </a:r>
          </a:p>
        </p:txBody>
      </p:sp>
    </p:spTree>
    <p:extLst>
      <p:ext uri="{BB962C8B-B14F-4D97-AF65-F5344CB8AC3E}">
        <p14:creationId xmlns:p14="http://schemas.microsoft.com/office/powerpoint/2010/main" val="19369650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 + text bo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 hasCustomPrompt="1"/>
          </p:nvPr>
        </p:nvSpPr>
        <p:spPr>
          <a:xfrm>
            <a:off x="264000" y="228600"/>
            <a:ext cx="11664000" cy="540000"/>
          </a:xfrm>
          <a:prstGeom prst="rect">
            <a:avLst/>
          </a:prstGeom>
        </p:spPr>
        <p:txBody>
          <a:bodyPr/>
          <a:lstStyle>
            <a:lvl1pPr algn="l">
              <a:defRPr sz="2800">
                <a:solidFill>
                  <a:srgbClr val="006699"/>
                </a:solidFill>
                <a:latin typeface="+mn-lt" panose="020B0604030504040204" pitchFamily="34" charset="0"/>
                <a:ea typeface="+mn-lt" panose="020B0604030504040204" pitchFamily="34" charset="0"/>
              </a:defRPr>
            </a:lvl1pPr>
          </a:lstStyle>
          <a:p>
            <a:r>
              <a:rPr lang="en-GB" noProof="0" dirty="0" smtClean="0"/>
              <a:t>Click to add slide title</a:t>
            </a:r>
            <a:endParaRPr lang="en-GB" noProof="0" dirty="0"/>
          </a:p>
        </p:txBody>
      </p:sp>
      <p:sp>
        <p:nvSpPr>
          <p:cNvPr id="8" name="Table Placeholder 7"/>
          <p:cNvSpPr>
            <a:spLocks noGrp="1"/>
          </p:cNvSpPr>
          <p:nvPr>
            <p:ph type="tbl" sz="quarter" idx="10" hasCustomPrompt="1"/>
          </p:nvPr>
        </p:nvSpPr>
        <p:spPr>
          <a:xfrm>
            <a:off x="264000" y="1600200"/>
            <a:ext cx="5755800" cy="4267200"/>
          </a:xfrm>
          <a:prstGeom prst="rect">
            <a:avLst/>
          </a:prstGeom>
        </p:spPr>
        <p:txBody>
          <a:bodyPr/>
          <a:lstStyle>
            <a:lvl1pPr marL="285750" marR="0" indent="-28575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 lang="en-GB" sz="1600" b="0" i="0" baseline="0">
                <a:solidFill>
                  <a:schemeClr val="tx1"/>
                </a:solidFill>
                <a:effectLst/>
                <a:latin typeface="+mj-lt"/>
              </a:defRPr>
            </a:lvl1pPr>
          </a:lstStyle>
          <a:p>
            <a:r>
              <a:rPr lang="en-GB" dirty="0" smtClean="0"/>
              <a:t>Click icon to add table - </a:t>
            </a:r>
            <a:r>
              <a:rPr lang="en-GB" noProof="0" dirty="0" smtClean="0"/>
              <a:t>Verdana font will be automatically applied.</a:t>
            </a:r>
            <a:br>
              <a:rPr lang="en-GB" noProof="0" dirty="0" smtClean="0"/>
            </a:br>
            <a:r>
              <a:rPr lang="en-GB" noProof="0" dirty="0" smtClean="0"/>
              <a:t>If you want to copy and paste from MS Word or Excel, use the paste option “Use Destination Theme”, otherwise Verdana will have to be manually applied.</a:t>
            </a:r>
            <a:br>
              <a:rPr lang="en-GB" noProof="0" dirty="0" smtClean="0"/>
            </a:br>
            <a:r>
              <a:rPr lang="en-GB" noProof="0" dirty="0" smtClean="0"/>
              <a:t>The colour and style can modified by selecting “Table Style” under the “Table Tools Design” tab.</a:t>
            </a:r>
            <a:br>
              <a:rPr lang="en-GB" noProof="0" dirty="0" smtClean="0"/>
            </a:br>
            <a:r>
              <a:rPr lang="en-GB" noProof="0" dirty="0" smtClean="0"/>
              <a:t>If possible avoid pasting the table as an image </a:t>
            </a:r>
            <a:br>
              <a:rPr lang="en-GB" noProof="0" dirty="0" smtClean="0"/>
            </a:br>
            <a:r>
              <a:rPr lang="en-GB" noProof="0" dirty="0" smtClean="0"/>
              <a:t>If possible avoid font sizes below 14 pt.</a:t>
            </a:r>
          </a:p>
          <a:p>
            <a:endParaRPr lang="en-GB" dirty="0" smtClean="0"/>
          </a:p>
          <a:p>
            <a:endParaRPr lang="en-GB" dirty="0"/>
          </a:p>
        </p:txBody>
      </p:sp>
      <p:sp>
        <p:nvSpPr>
          <p:cNvPr id="7" name="Text Placeholder 3"/>
          <p:cNvSpPr>
            <a:spLocks noGrp="1"/>
          </p:cNvSpPr>
          <p:nvPr>
            <p:ph type="body" sz="quarter" idx="11" hasCustomPrompt="1"/>
          </p:nvPr>
        </p:nvSpPr>
        <p:spPr>
          <a:xfrm>
            <a:off x="264000" y="5943600"/>
            <a:ext cx="11664000" cy="381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000" b="0" baseline="0">
                <a:solidFill>
                  <a:schemeClr val="tx1"/>
                </a:solidFill>
                <a:latin typeface="+mn-lt"/>
                <a:ea typeface="+mn-lt" panose="020B0604030504040204" pitchFamily="34" charset="0"/>
              </a:defRPr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GB" noProof="0" dirty="0" smtClean="0"/>
              <a:t>Click to add source/note – For non-OECD/NEA material, make sure that you have the publisher's or author's permission and all sources are correctly cited. See the BIPs page for more information, http://intranet.oecd-nea.org/content/staff/basic.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263525" y="1225550"/>
            <a:ext cx="5756275" cy="298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600" b="1" baseline="0">
                <a:solidFill>
                  <a:srgbClr val="006699"/>
                </a:solidFill>
                <a:latin typeface="+mn-lt" panose="020B0604030504040204" pitchFamily="34" charset="0"/>
                <a:ea typeface="+mn-lt" panose="020B0604030504040204" pitchFamily="34" charset="0"/>
              </a:defRPr>
            </a:lvl1pPr>
          </a:lstStyle>
          <a:p>
            <a:pPr lvl="0"/>
            <a:r>
              <a:rPr lang="en-GB" noProof="0" dirty="0" smtClean="0"/>
              <a:t>Click to add table title</a:t>
            </a:r>
            <a:endParaRPr lang="en-GB" dirty="0"/>
          </a:p>
        </p:txBody>
      </p:sp>
      <p:sp>
        <p:nvSpPr>
          <p:cNvPr id="10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6248400" y="1225550"/>
            <a:ext cx="5679600" cy="4641850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spcAft>
                <a:spcPts val="1200"/>
              </a:spcAft>
              <a:buNone/>
              <a:defRPr sz="1800" b="0">
                <a:solidFill>
                  <a:srgbClr val="006699"/>
                </a:solidFill>
                <a:latin typeface="+mn-lt" panose="020B0604030504040204" pitchFamily="34" charset="0"/>
                <a:ea typeface="+mn-lt" panose="020B0604030504040204" pitchFamily="34" charset="0"/>
              </a:defRPr>
            </a:lvl1pPr>
            <a:lvl2pPr marL="216000" indent="-216000">
              <a:spcBef>
                <a:spcPts val="0"/>
              </a:spcBef>
              <a:spcAft>
                <a:spcPts val="600"/>
              </a:spcAft>
              <a:defRPr sz="1600">
                <a:solidFill>
                  <a:srgbClr val="006699"/>
                </a:solidFill>
                <a:latin typeface="+mn-lt" panose="020B0604030504040204" pitchFamily="34" charset="0"/>
                <a:ea typeface="+mn-lt" panose="020B0604030504040204" pitchFamily="34" charset="0"/>
              </a:defRPr>
            </a:lvl2pPr>
            <a:lvl3pPr marL="432000" indent="-216000">
              <a:spcBef>
                <a:spcPts val="0"/>
              </a:spcBef>
              <a:spcAft>
                <a:spcPts val="600"/>
              </a:spcAft>
              <a:defRPr sz="1600">
                <a:solidFill>
                  <a:srgbClr val="006699"/>
                </a:solidFill>
                <a:latin typeface="+mn-lt" panose="020B0604030504040204" pitchFamily="34" charset="0"/>
                <a:ea typeface="+mn-lt" panose="020B0604030504040204" pitchFamily="34" charset="0"/>
              </a:defRPr>
            </a:lvl3pPr>
            <a:lvl4pPr marL="648000" indent="-216000">
              <a:spcBef>
                <a:spcPts val="0"/>
              </a:spcBef>
              <a:spcAft>
                <a:spcPts val="600"/>
              </a:spcAft>
              <a:defRPr sz="1600">
                <a:solidFill>
                  <a:srgbClr val="006699"/>
                </a:solidFill>
                <a:latin typeface="+mn-lt" panose="020B0604030504040204" pitchFamily="34" charset="0"/>
                <a:ea typeface="+mn-lt" panose="020B0604030504040204" pitchFamily="34" charset="0"/>
              </a:defRPr>
            </a:lvl4pPr>
            <a:lvl5pPr marL="864000" indent="-216000">
              <a:spcBef>
                <a:spcPts val="0"/>
              </a:spcBef>
              <a:spcAft>
                <a:spcPts val="600"/>
              </a:spcAft>
              <a:defRPr sz="1600">
                <a:solidFill>
                  <a:srgbClr val="006699"/>
                </a:solidFill>
                <a:latin typeface="+mn-lt" panose="020B0604030504040204" pitchFamily="34" charset="0"/>
                <a:ea typeface="+mn-lt" panose="020B0604030504040204" pitchFamily="34" charset="0"/>
              </a:defRPr>
            </a:lvl5pPr>
            <a:lvl6pPr>
              <a:defRPr sz="1600">
                <a:solidFill>
                  <a:srgbClr val="006699"/>
                </a:solidFill>
                <a:latin typeface="+mn-lt" panose="020B0604030504040204" pitchFamily="34" charset="0"/>
                <a:ea typeface="+mn-lt" panose="020B0604030504040204" pitchFamily="34" charset="0"/>
              </a:defRPr>
            </a:lvl6pPr>
            <a:lvl7pPr>
              <a:defRPr sz="1600">
                <a:solidFill>
                  <a:srgbClr val="006699"/>
                </a:solidFill>
                <a:latin typeface="+mn-lt" panose="020B0604030504040204" pitchFamily="34" charset="0"/>
                <a:ea typeface="+mn-lt" panose="020B0604030504040204" pitchFamily="34" charset="0"/>
              </a:defRPr>
            </a:lvl7pPr>
            <a:lvl8pPr>
              <a:defRPr sz="1600">
                <a:solidFill>
                  <a:srgbClr val="006699"/>
                </a:solidFill>
                <a:latin typeface="+mn-lt" panose="020B0604030504040204" pitchFamily="34" charset="0"/>
                <a:ea typeface="+mn-lt" panose="020B0604030504040204" pitchFamily="34" charset="0"/>
              </a:defRPr>
            </a:lvl8pPr>
          </a:lstStyle>
          <a:p>
            <a:pPr lvl="0"/>
            <a:r>
              <a:rPr lang="en-GB" noProof="0" dirty="0" smtClean="0"/>
              <a:t>Click to add picture talking points.</a:t>
            </a:r>
            <a:br>
              <a:rPr lang="en-GB" noProof="0" dirty="0" smtClean="0"/>
            </a:br>
            <a:r>
              <a:rPr lang="en-GB" noProof="0" dirty="0" smtClean="0"/>
              <a:t>When pasting text into a text box, use the paste option “Use Destination Theme” or “keep Text Only”.</a:t>
            </a:r>
            <a:br>
              <a:rPr lang="en-GB" noProof="0" dirty="0" smtClean="0"/>
            </a:br>
            <a:r>
              <a:rPr lang="en-GB" noProof="0" dirty="0" smtClean="0"/>
              <a:t>Font is automatically set as Verdana. </a:t>
            </a:r>
            <a:br>
              <a:rPr lang="en-GB" noProof="0" dirty="0" smtClean="0"/>
            </a:br>
            <a:r>
              <a:rPr lang="en-GB" noProof="0" dirty="0" smtClean="0"/>
              <a:t>Avoid using font sizes below 16 pt.</a:t>
            </a:r>
          </a:p>
        </p:txBody>
      </p:sp>
    </p:spTree>
    <p:extLst>
      <p:ext uri="{BB962C8B-B14F-4D97-AF65-F5344CB8AC3E}">
        <p14:creationId xmlns:p14="http://schemas.microsoft.com/office/powerpoint/2010/main" val="355923041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19.xml"/><Relationship Id="rId7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8.xml"/><Relationship Id="rId1" Type="http://schemas.openxmlformats.org/officeDocument/2006/relationships/slideLayout" Target="../slideLayouts/slideLayout17.xml"/><Relationship Id="rId6" Type="http://schemas.openxmlformats.org/officeDocument/2006/relationships/slideLayout" Target="../slideLayouts/slideLayout22.xml"/><Relationship Id="rId5" Type="http://schemas.openxmlformats.org/officeDocument/2006/relationships/slideLayout" Target="../slideLayouts/slideLayout21.xml"/><Relationship Id="rId4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0" y="6477000"/>
            <a:ext cx="12192000" cy="381000"/>
          </a:xfrm>
          <a:prstGeom prst="rect">
            <a:avLst/>
          </a:prstGeom>
          <a:solidFill>
            <a:srgbClr val="F9F9F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180000" algn="l" eaLnBrk="1" hangingPunct="1">
              <a:defRPr/>
            </a:pPr>
            <a:r>
              <a:rPr lang="en-US" sz="700" b="1" dirty="0" smtClean="0">
                <a:solidFill>
                  <a:srgbClr val="006699"/>
                </a:solidFill>
                <a:latin typeface="+mn-lt" panose="020B0604030504040204" pitchFamily="34" charset="0"/>
                <a:ea typeface="+mn-lt" panose="020B0604030504040204" pitchFamily="34" charset="0"/>
                <a:cs typeface="Arial" pitchFamily="34" charset="0"/>
              </a:rPr>
              <a:t>© 2023 OECD/NEA</a:t>
            </a:r>
            <a:endParaRPr lang="en-US" sz="700" b="1" dirty="0">
              <a:solidFill>
                <a:srgbClr val="006699"/>
              </a:solidFill>
              <a:latin typeface="+mn-lt" panose="020B0604030504040204" pitchFamily="34" charset="0"/>
              <a:ea typeface="+mn-lt" panose="020B0604030504040204" pitchFamily="34" charset="0"/>
              <a:cs typeface="Arial" pitchFamily="34" charset="0"/>
            </a:endParaRPr>
          </a:p>
        </p:txBody>
      </p:sp>
      <p:sp>
        <p:nvSpPr>
          <p:cNvPr id="2" name="TextBox 1"/>
          <p:cNvSpPr txBox="1"/>
          <p:nvPr userDrawn="1"/>
        </p:nvSpPr>
        <p:spPr>
          <a:xfrm>
            <a:off x="10439400" y="6536694"/>
            <a:ext cx="1600200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fld id="{EE27CC96-3518-487B-96D3-A00378B46DDB}" type="slidenum">
              <a:rPr lang="fr-FR" sz="1100" b="1" smtClean="0">
                <a:solidFill>
                  <a:srgbClr val="006699"/>
                </a:solidFill>
                <a:latin typeface="+mn-lt" panose="020B0604030504040204" pitchFamily="34" charset="0"/>
                <a:ea typeface="+mn-lt" panose="020B0604030504040204" pitchFamily="34" charset="0"/>
              </a:rPr>
              <a:pPr algn="r"/>
              <a:t>‹#›</a:t>
            </a:fld>
            <a:endParaRPr lang="en-GB" sz="1100" b="1" dirty="0">
              <a:solidFill>
                <a:srgbClr val="006699"/>
              </a:solidFill>
              <a:latin typeface="+mn-lt" panose="020B0604030504040204" pitchFamily="34" charset="0"/>
              <a:ea typeface="+mn-lt" panose="020B0604030504040204" pitchFamily="34" charset="0"/>
            </a:endParaRPr>
          </a:p>
        </p:txBody>
      </p:sp>
      <p:sp>
        <p:nvSpPr>
          <p:cNvPr id="3" name="Rectangle 2"/>
          <p:cNvSpPr/>
          <p:nvPr userDrawn="1"/>
        </p:nvSpPr>
        <p:spPr>
          <a:xfrm>
            <a:off x="5451433" y="6559777"/>
            <a:ext cx="1289134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sz="800" b="1" kern="1200" dirty="0" smtClean="0">
                <a:solidFill>
                  <a:srgbClr val="006699"/>
                </a:solidFill>
                <a:latin typeface="+mn-lt" panose="020B0604030504040204" pitchFamily="34" charset="0"/>
                <a:ea typeface="+mn-lt" panose="020B0604030504040204" pitchFamily="34" charset="0"/>
                <a:cs typeface="Arial" pitchFamily="34" charset="0"/>
              </a:rPr>
              <a:t>www.oecd-nea.org</a:t>
            </a:r>
            <a:endParaRPr lang="en-GB" sz="800" b="1" kern="1200" dirty="0">
              <a:solidFill>
                <a:srgbClr val="006699"/>
              </a:solidFill>
              <a:latin typeface="+mn-lt" panose="020B0604030504040204" pitchFamily="34" charset="0"/>
              <a:ea typeface="+mn-lt" panose="020B0604030504040204" pitchFamily="34" charset="0"/>
              <a:cs typeface="Arial" pitchFamily="34" charset="0"/>
            </a:endParaRPr>
          </a:p>
        </p:txBody>
      </p:sp>
      <p:sp>
        <p:nvSpPr>
          <p:cNvPr id="5" name="Rectangle 4"/>
          <p:cNvSpPr/>
          <p:nvPr userDrawn="1"/>
        </p:nvSpPr>
        <p:spPr>
          <a:xfrm>
            <a:off x="0" y="0"/>
            <a:ext cx="12192000" cy="997200"/>
          </a:xfrm>
          <a:prstGeom prst="rect">
            <a:avLst/>
          </a:prstGeom>
          <a:solidFill>
            <a:srgbClr val="F2F2F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hangingPunct="1">
              <a:defRPr/>
            </a:pPr>
            <a:endParaRPr lang="en-US" sz="800" dirty="0">
              <a:solidFill>
                <a:srgbClr val="006699"/>
              </a:solidFill>
              <a:latin typeface="+mn-lt" panose="020B0604030504040204" pitchFamily="34" charset="0"/>
              <a:ea typeface="+mn-lt" panose="020B0604030504040204" pitchFamily="34" charset="0"/>
              <a:cs typeface="Arial" pitchFamily="34" charset="0"/>
            </a:endParaRPr>
          </a:p>
        </p:txBody>
      </p:sp>
      <p:sp>
        <p:nvSpPr>
          <p:cNvPr id="4" name="Title Placeholder 3"/>
          <p:cNvSpPr>
            <a:spLocks noGrp="1"/>
          </p:cNvSpPr>
          <p:nvPr>
            <p:ph type="title"/>
          </p:nvPr>
        </p:nvSpPr>
        <p:spPr>
          <a:xfrm>
            <a:off x="228600" y="152401"/>
            <a:ext cx="11734800" cy="685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228600" y="1371600"/>
            <a:ext cx="11734800" cy="44275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11" r:id="rId1"/>
    <p:sldLayoutId id="2147484223" r:id="rId2"/>
    <p:sldLayoutId id="2147484227" r:id="rId3"/>
    <p:sldLayoutId id="2147484225" r:id="rId4"/>
    <p:sldLayoutId id="2147484210" r:id="rId5"/>
    <p:sldLayoutId id="2147484226" r:id="rId6"/>
    <p:sldLayoutId id="2147484228" r:id="rId7"/>
    <p:sldLayoutId id="2147484231" r:id="rId8"/>
    <p:sldLayoutId id="2147484222" r:id="rId9"/>
    <p:sldLayoutId id="2147484230" r:id="rId10"/>
    <p:sldLayoutId id="2147484229" r:id="rId11"/>
    <p:sldLayoutId id="2147484236" r:id="rId12"/>
    <p:sldLayoutId id="2147484235" r:id="rId13"/>
    <p:sldLayoutId id="2147484237" r:id="rId14"/>
    <p:sldLayoutId id="2147484233" r:id="rId15"/>
    <p:sldLayoutId id="2147484234" r:id="rId16"/>
  </p:sldLayoutIdLst>
  <p:transition/>
  <p:timing>
    <p:tnLst>
      <p:par>
        <p:cTn id="1" dur="indefinite" restart="never" nodeType="tmRoot"/>
      </p:par>
    </p:tnLst>
  </p:timing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 b="1" kern="1200">
          <a:solidFill>
            <a:schemeClr val="accent1"/>
          </a:solidFill>
          <a:latin typeface="+mj-lt"/>
          <a:ea typeface="+mj-ea"/>
          <a:cs typeface="Arial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accent1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accent1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accent1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accent1"/>
          </a:solidFill>
          <a:latin typeface="Arial" charset="0"/>
          <a:cs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ts val="600"/>
        </a:spcBef>
        <a:spcAft>
          <a:spcPts val="0"/>
        </a:spcAft>
        <a:buFont typeface="Arial" panose="020B0604020202020204" pitchFamily="34" charset="0"/>
        <a:buChar char="•"/>
        <a:defRPr sz="2000" b="0" kern="1200" baseline="0">
          <a:solidFill>
            <a:schemeClr val="accent1"/>
          </a:solidFill>
          <a:latin typeface="+mj-lt"/>
          <a:ea typeface="+mn-ea"/>
          <a:cs typeface="Arial" pitchFamily="34" charset="0"/>
        </a:defRPr>
      </a:lvl1pPr>
      <a:lvl2pPr marL="742950" indent="-285750" algn="l" rtl="0" eaLnBrk="0" fontAlgn="base" hangingPunct="0">
        <a:spcBef>
          <a:spcPts val="600"/>
        </a:spcBef>
        <a:spcAft>
          <a:spcPts val="0"/>
        </a:spcAft>
        <a:buFont typeface="Arial" panose="020B0604020202020204" pitchFamily="34" charset="0"/>
        <a:buChar char="–"/>
        <a:defRPr sz="2000" b="0" kern="1200" baseline="0">
          <a:solidFill>
            <a:schemeClr val="accent1"/>
          </a:solidFill>
          <a:latin typeface="+mj-lt"/>
          <a:ea typeface="+mn-ea"/>
          <a:cs typeface="Arial" pitchFamily="34" charset="0"/>
        </a:defRPr>
      </a:lvl2pPr>
      <a:lvl3pPr marL="1143000" indent="-228600" algn="l" rtl="0" eaLnBrk="0" fontAlgn="base" hangingPunct="0">
        <a:spcBef>
          <a:spcPts val="600"/>
        </a:spcBef>
        <a:spcAft>
          <a:spcPts val="0"/>
        </a:spcAft>
        <a:buFont typeface="Arial" panose="020B0604020202020204" pitchFamily="34" charset="0"/>
        <a:buChar char="•"/>
        <a:defRPr sz="1800" b="0" kern="1200" baseline="0">
          <a:solidFill>
            <a:schemeClr val="accent1"/>
          </a:solidFill>
          <a:latin typeface="+mj-lt"/>
          <a:ea typeface="+mn-ea"/>
          <a:cs typeface="Arial" charset="0"/>
        </a:defRPr>
      </a:lvl3pPr>
      <a:lvl4pPr marL="1600200" indent="-228600" algn="l" rtl="0" eaLnBrk="0" fontAlgn="base" hangingPunct="0">
        <a:spcBef>
          <a:spcPts val="600"/>
        </a:spcBef>
        <a:spcAft>
          <a:spcPts val="0"/>
        </a:spcAft>
        <a:buFont typeface="Arial" panose="020B0604020202020204" pitchFamily="34" charset="0"/>
        <a:buChar char="–"/>
        <a:defRPr sz="1800" b="0" kern="1200" baseline="0">
          <a:solidFill>
            <a:schemeClr val="accent1"/>
          </a:solidFill>
          <a:latin typeface="+mj-lt"/>
          <a:ea typeface="+mn-ea"/>
          <a:cs typeface="Arial" pitchFamily="34" charset="0"/>
        </a:defRPr>
      </a:lvl4pPr>
      <a:lvl5pPr marL="2057400" indent="-228600" algn="l" rtl="0" eaLnBrk="0" fontAlgn="base" hangingPunct="0">
        <a:spcBef>
          <a:spcPts val="600"/>
        </a:spcBef>
        <a:spcAft>
          <a:spcPts val="0"/>
        </a:spcAft>
        <a:buFont typeface="Arial" panose="020B0604020202020204" pitchFamily="34" charset="0"/>
        <a:buChar char="»"/>
        <a:defRPr sz="1800" b="0" kern="1200" baseline="0">
          <a:solidFill>
            <a:schemeClr val="accent1"/>
          </a:solidFill>
          <a:latin typeface="+mj-lt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89605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09" r:id="rId1"/>
    <p:sldLayoutId id="2147484238" r:id="rId2"/>
    <p:sldLayoutId id="2147484215" r:id="rId3"/>
    <p:sldLayoutId id="2147484224" r:id="rId4"/>
    <p:sldLayoutId id="2147484213" r:id="rId5"/>
    <p:sldLayoutId id="2147484220" r:id="rId6"/>
    <p:sldLayoutId id="2147484214" r:id="rId7"/>
  </p:sldLayoutIdLst>
  <p:timing>
    <p:tnLst>
      <p:par>
        <p:cTn id="1" dur="indefinite" restart="never" nodeType="tmRoot"/>
      </p:par>
    </p:tnLst>
  </p:timing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5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5.png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4"/>
          </p:nvPr>
        </p:nvSpPr>
        <p:spPr>
          <a:xfrm>
            <a:off x="4800600" y="6477000"/>
            <a:ext cx="7391400" cy="381000"/>
          </a:xfrm>
        </p:spPr>
        <p:txBody>
          <a:bodyPr/>
          <a:lstStyle/>
          <a:p>
            <a:r>
              <a:rPr lang="en-US" dirty="0"/>
              <a:t>6th International Workshop On Nuclear Data Evaluation for Reactor </a:t>
            </a:r>
            <a:r>
              <a:rPr lang="en-US" dirty="0" smtClean="0"/>
              <a:t>applications, 5-9 June 2023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Daniela FOLIGNO</a:t>
            </a:r>
          </a:p>
          <a:p>
            <a:r>
              <a:rPr lang="en-US" dirty="0" smtClean="0"/>
              <a:t>NEA / Data Bank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Integrated, Automated, and Reproducible Nuclear Data Processing at the NEA</a:t>
            </a: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49624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After the modernization effort</a:t>
            </a:r>
            <a:endParaRPr lang="en-US" dirty="0"/>
          </a:p>
        </p:txBody>
      </p:sp>
      <p:grpSp>
        <p:nvGrpSpPr>
          <p:cNvPr id="33" name="Group 32"/>
          <p:cNvGrpSpPr/>
          <p:nvPr/>
        </p:nvGrpSpPr>
        <p:grpSpPr>
          <a:xfrm>
            <a:off x="789727" y="1295400"/>
            <a:ext cx="11081533" cy="4382690"/>
            <a:chOff x="-775179" y="1258338"/>
            <a:chExt cx="11081533" cy="4382690"/>
          </a:xfrm>
        </p:grpSpPr>
        <p:grpSp>
          <p:nvGrpSpPr>
            <p:cNvPr id="34" name="Group 33"/>
            <p:cNvGrpSpPr/>
            <p:nvPr/>
          </p:nvGrpSpPr>
          <p:grpSpPr>
            <a:xfrm>
              <a:off x="-775179" y="1258338"/>
              <a:ext cx="11081533" cy="4382690"/>
              <a:chOff x="-775179" y="1258338"/>
              <a:chExt cx="11081533" cy="4382690"/>
            </a:xfrm>
          </p:grpSpPr>
          <p:sp>
            <p:nvSpPr>
              <p:cNvPr id="36" name="Rectangle 35"/>
              <p:cNvSpPr/>
              <p:nvPr/>
            </p:nvSpPr>
            <p:spPr>
              <a:xfrm>
                <a:off x="2033027" y="2629938"/>
                <a:ext cx="14478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800" dirty="0" smtClean="0"/>
                  <a:t>JEFF-Lab</a:t>
                </a:r>
                <a:endParaRPr lang="en-US" sz="1800" dirty="0"/>
              </a:p>
            </p:txBody>
          </p:sp>
          <p:sp>
            <p:nvSpPr>
              <p:cNvPr id="37" name="Rectangle 36"/>
              <p:cNvSpPr/>
              <p:nvPr/>
            </p:nvSpPr>
            <p:spPr>
              <a:xfrm>
                <a:off x="70195" y="4845829"/>
                <a:ext cx="2254790" cy="795199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800" dirty="0" smtClean="0"/>
                  <a:t>Automatic processing</a:t>
                </a:r>
                <a:endParaRPr lang="en-US" sz="1800" dirty="0"/>
              </a:p>
            </p:txBody>
          </p:sp>
          <p:sp>
            <p:nvSpPr>
              <p:cNvPr id="38" name="Oval 37"/>
              <p:cNvSpPr/>
              <p:nvPr/>
            </p:nvSpPr>
            <p:spPr>
              <a:xfrm>
                <a:off x="1707774" y="1258338"/>
                <a:ext cx="2098306" cy="609600"/>
              </a:xfrm>
              <a:prstGeom prst="ellipse">
                <a:avLst/>
              </a:prstGeom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800" dirty="0" smtClean="0"/>
                  <a:t>Evaluators</a:t>
                </a:r>
                <a:endParaRPr lang="en-US" sz="1800" dirty="0"/>
              </a:p>
            </p:txBody>
          </p:sp>
          <p:cxnSp>
            <p:nvCxnSpPr>
              <p:cNvPr id="39" name="Straight Arrow Connector 38"/>
              <p:cNvCxnSpPr>
                <a:stCxn id="38" idx="4"/>
                <a:endCxn id="36" idx="0"/>
              </p:cNvCxnSpPr>
              <p:nvPr/>
            </p:nvCxnSpPr>
            <p:spPr>
              <a:xfrm>
                <a:off x="2756927" y="1867938"/>
                <a:ext cx="0" cy="762000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Straight Arrow Connector 39"/>
              <p:cNvCxnSpPr>
                <a:stCxn id="36" idx="2"/>
                <a:endCxn id="37" idx="0"/>
              </p:cNvCxnSpPr>
              <p:nvPr/>
            </p:nvCxnSpPr>
            <p:spPr>
              <a:xfrm flipH="1">
                <a:off x="1197590" y="3163338"/>
                <a:ext cx="1559337" cy="1682491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1" name="Arc 40"/>
              <p:cNvSpPr/>
              <p:nvPr/>
            </p:nvSpPr>
            <p:spPr>
              <a:xfrm rot="16200000">
                <a:off x="-224258" y="1012218"/>
                <a:ext cx="3743565" cy="4845408"/>
              </a:xfrm>
              <a:prstGeom prst="arc">
                <a:avLst>
                  <a:gd name="adj1" fmla="val 12582135"/>
                  <a:gd name="adj2" fmla="val 13864"/>
                </a:avLst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2" name="Oval 41"/>
              <p:cNvSpPr/>
              <p:nvPr/>
            </p:nvSpPr>
            <p:spPr>
              <a:xfrm>
                <a:off x="5957657" y="2531481"/>
                <a:ext cx="2078637" cy="668919"/>
              </a:xfrm>
              <a:prstGeom prst="ellipse">
                <a:avLst/>
              </a:prstGeom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800" dirty="0" smtClean="0"/>
                  <a:t>JEFF community</a:t>
                </a:r>
                <a:endParaRPr lang="en-US" sz="1800" dirty="0"/>
              </a:p>
            </p:txBody>
          </p:sp>
          <p:cxnSp>
            <p:nvCxnSpPr>
              <p:cNvPr id="44" name="Straight Arrow Connector 43"/>
              <p:cNvCxnSpPr>
                <a:endCxn id="71" idx="0"/>
              </p:cNvCxnSpPr>
              <p:nvPr/>
            </p:nvCxnSpPr>
            <p:spPr>
              <a:xfrm flipH="1">
                <a:off x="5685758" y="3199580"/>
                <a:ext cx="1474042" cy="1451686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Straight Arrow Connector 44"/>
              <p:cNvCxnSpPr>
                <a:stCxn id="36" idx="3"/>
                <a:endCxn id="42" idx="2"/>
              </p:cNvCxnSpPr>
              <p:nvPr/>
            </p:nvCxnSpPr>
            <p:spPr>
              <a:xfrm flipV="1">
                <a:off x="3480827" y="2865941"/>
                <a:ext cx="2476830" cy="30697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6" name="TextBox 45"/>
              <p:cNvSpPr txBox="1"/>
              <p:nvPr/>
            </p:nvSpPr>
            <p:spPr>
              <a:xfrm>
                <a:off x="1634042" y="2039674"/>
                <a:ext cx="2363652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dirty="0" smtClean="0">
                    <a:latin typeface="+mj-lt"/>
                  </a:rPr>
                  <a:t>Evaluators upload their evaluations on the JEFF-Lab</a:t>
                </a:r>
                <a:endParaRPr lang="en-US" sz="1200" dirty="0">
                  <a:latin typeface="+mj-lt"/>
                </a:endParaRPr>
              </a:p>
            </p:txBody>
          </p:sp>
          <p:sp>
            <p:nvSpPr>
              <p:cNvPr id="47" name="TextBox 46"/>
              <p:cNvSpPr txBox="1"/>
              <p:nvPr/>
            </p:nvSpPr>
            <p:spPr>
              <a:xfrm>
                <a:off x="3873019" y="2619651"/>
                <a:ext cx="1896953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dirty="0" smtClean="0">
                    <a:latin typeface="+mj-lt"/>
                  </a:rPr>
                  <a:t>Users can download </a:t>
                </a:r>
              </a:p>
              <a:p>
                <a:pPr algn="ctr"/>
                <a:r>
                  <a:rPr lang="en-US" sz="1200" dirty="0" smtClean="0">
                    <a:latin typeface="+mj-lt"/>
                  </a:rPr>
                  <a:t>the evaluations</a:t>
                </a:r>
                <a:endParaRPr lang="en-US" sz="1200" dirty="0">
                  <a:latin typeface="+mj-lt"/>
                </a:endParaRPr>
              </a:p>
            </p:txBody>
          </p:sp>
          <p:sp>
            <p:nvSpPr>
              <p:cNvPr id="48" name="TextBox 47"/>
              <p:cNvSpPr txBox="1"/>
              <p:nvPr/>
            </p:nvSpPr>
            <p:spPr>
              <a:xfrm>
                <a:off x="5844456" y="3597506"/>
                <a:ext cx="1795916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dirty="0" smtClean="0">
                    <a:latin typeface="+mj-lt"/>
                  </a:rPr>
                  <a:t>Users perform tests and benchmarks</a:t>
                </a:r>
              </a:p>
            </p:txBody>
          </p:sp>
          <p:sp>
            <p:nvSpPr>
              <p:cNvPr id="49" name="TextBox 48"/>
              <p:cNvSpPr txBox="1"/>
              <p:nvPr/>
            </p:nvSpPr>
            <p:spPr>
              <a:xfrm rot="16200000">
                <a:off x="-1315517" y="3255338"/>
                <a:ext cx="1539654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b="1" dirty="0" smtClean="0">
                    <a:solidFill>
                      <a:srgbClr val="FF0000"/>
                    </a:solidFill>
                    <a:latin typeface="+mj-lt"/>
                  </a:rPr>
                  <a:t>FEEDBACKS</a:t>
                </a:r>
                <a:endParaRPr lang="en-US" sz="1200" b="1" dirty="0">
                  <a:solidFill>
                    <a:srgbClr val="FF0000"/>
                  </a:solidFill>
                  <a:latin typeface="+mj-lt"/>
                </a:endParaRPr>
              </a:p>
            </p:txBody>
          </p:sp>
          <p:sp>
            <p:nvSpPr>
              <p:cNvPr id="50" name="TextBox 49"/>
              <p:cNvSpPr txBox="1"/>
              <p:nvPr/>
            </p:nvSpPr>
            <p:spPr>
              <a:xfrm rot="1341696">
                <a:off x="7369556" y="1693826"/>
                <a:ext cx="1539654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b="1" dirty="0" smtClean="0">
                    <a:solidFill>
                      <a:srgbClr val="FF0000"/>
                    </a:solidFill>
                    <a:latin typeface="+mj-lt"/>
                  </a:rPr>
                  <a:t>FEEDBACKS</a:t>
                </a:r>
                <a:endParaRPr lang="en-US" sz="1200" b="1" dirty="0">
                  <a:solidFill>
                    <a:srgbClr val="FF0000"/>
                  </a:solidFill>
                  <a:latin typeface="+mj-lt"/>
                </a:endParaRPr>
              </a:p>
            </p:txBody>
          </p:sp>
          <p:sp>
            <p:nvSpPr>
              <p:cNvPr id="51" name="Rectangle 50"/>
              <p:cNvSpPr/>
              <p:nvPr/>
            </p:nvSpPr>
            <p:spPr>
              <a:xfrm>
                <a:off x="8096554" y="4041666"/>
                <a:ext cx="2209800" cy="6096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800" dirty="0" smtClean="0"/>
                  <a:t>SharePoint</a:t>
                </a:r>
                <a:endParaRPr lang="en-US" sz="1800" dirty="0"/>
              </a:p>
            </p:txBody>
          </p:sp>
          <p:cxnSp>
            <p:nvCxnSpPr>
              <p:cNvPr id="52" name="Straight Arrow Connector 51"/>
              <p:cNvCxnSpPr>
                <a:stCxn id="71" idx="3"/>
                <a:endCxn id="51" idx="1"/>
              </p:cNvCxnSpPr>
              <p:nvPr/>
            </p:nvCxnSpPr>
            <p:spPr>
              <a:xfrm flipV="1">
                <a:off x="6943058" y="4346466"/>
                <a:ext cx="1153496" cy="1150859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3" name="TextBox 52"/>
              <p:cNvSpPr txBox="1"/>
              <p:nvPr/>
            </p:nvSpPr>
            <p:spPr>
              <a:xfrm>
                <a:off x="6943058" y="4938561"/>
                <a:ext cx="1539654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dirty="0" smtClean="0">
                    <a:latin typeface="+mj-lt"/>
                  </a:rPr>
                  <a:t>And share the results on the NEA SharePoint</a:t>
                </a:r>
              </a:p>
            </p:txBody>
          </p:sp>
          <p:sp>
            <p:nvSpPr>
              <p:cNvPr id="54" name="Arc 53"/>
              <p:cNvSpPr/>
              <p:nvPr/>
            </p:nvSpPr>
            <p:spPr>
              <a:xfrm rot="686630">
                <a:off x="3281976" y="1287918"/>
                <a:ext cx="6811718" cy="3297876"/>
              </a:xfrm>
              <a:prstGeom prst="arc">
                <a:avLst>
                  <a:gd name="adj1" fmla="val 11742526"/>
                  <a:gd name="adj2" fmla="val 837117"/>
                </a:avLst>
              </a:prstGeom>
              <a:ln>
                <a:head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pic>
            <p:nvPicPr>
              <p:cNvPr id="56" name="Picture 55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-450502" y="5042177"/>
                <a:ext cx="431689" cy="431689"/>
              </a:xfrm>
              <a:prstGeom prst="rect">
                <a:avLst/>
              </a:prstGeom>
            </p:spPr>
          </p:pic>
          <p:pic>
            <p:nvPicPr>
              <p:cNvPr id="57" name="Picture 56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7545713" y="4147887"/>
                <a:ext cx="439948" cy="429682"/>
              </a:xfrm>
              <a:prstGeom prst="rect">
                <a:avLst/>
              </a:prstGeom>
            </p:spPr>
          </p:pic>
          <p:cxnSp>
            <p:nvCxnSpPr>
              <p:cNvPr id="58" name="Straight Arrow Connector 57"/>
              <p:cNvCxnSpPr>
                <a:stCxn id="37" idx="3"/>
                <a:endCxn id="42" idx="3"/>
              </p:cNvCxnSpPr>
              <p:nvPr/>
            </p:nvCxnSpPr>
            <p:spPr>
              <a:xfrm flipV="1">
                <a:off x="2324985" y="3102439"/>
                <a:ext cx="3937081" cy="2140990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9" name="TextBox 58"/>
              <p:cNvSpPr txBox="1"/>
              <p:nvPr/>
            </p:nvSpPr>
            <p:spPr>
              <a:xfrm rot="19778032">
                <a:off x="3514445" y="3850133"/>
                <a:ext cx="1930525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dirty="0" smtClean="0">
                    <a:latin typeface="+mj-lt"/>
                  </a:rPr>
                  <a:t>Users can download </a:t>
                </a:r>
              </a:p>
              <a:p>
                <a:pPr algn="ctr"/>
                <a:r>
                  <a:rPr lang="en-US" sz="1200" dirty="0" smtClean="0">
                    <a:latin typeface="+mj-lt"/>
                  </a:rPr>
                  <a:t>the processed files</a:t>
                </a:r>
                <a:endParaRPr lang="en-US" sz="1200" dirty="0">
                  <a:latin typeface="+mj-lt"/>
                </a:endParaRPr>
              </a:p>
            </p:txBody>
          </p:sp>
        </p:grpSp>
        <p:sp>
          <p:nvSpPr>
            <p:cNvPr id="35" name="TextBox 34"/>
            <p:cNvSpPr txBox="1"/>
            <p:nvPr/>
          </p:nvSpPr>
          <p:spPr>
            <a:xfrm>
              <a:off x="822101" y="3576321"/>
              <a:ext cx="2238089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Files</a:t>
              </a:r>
              <a:r>
                <a:rPr kumimoji="0" lang="en-US" sz="1200" b="0" i="0" u="none" strike="noStrike" kern="1200" cap="none" spc="0" normalizeH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 are moved </a:t>
              </a:r>
              <a:r>
                <a:rPr kumimoji="0" lang="en-US" sz="12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into the official repository, where the processing pipeline is automatically triggered</a:t>
              </a: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  <a:ea typeface="+mn-ea"/>
                <a:cs typeface="+mn-cs"/>
              </a:endParaRPr>
            </a:p>
          </p:txBody>
        </p:sp>
      </p:grpSp>
      <p:pic>
        <p:nvPicPr>
          <p:cNvPr id="69" name="Picture 6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42548" y="2743747"/>
            <a:ext cx="431689" cy="431689"/>
          </a:xfrm>
          <a:prstGeom prst="rect">
            <a:avLst/>
          </a:prstGeom>
        </p:spPr>
      </p:pic>
      <p:grpSp>
        <p:nvGrpSpPr>
          <p:cNvPr id="70" name="Group 69"/>
          <p:cNvGrpSpPr/>
          <p:nvPr/>
        </p:nvGrpSpPr>
        <p:grpSpPr>
          <a:xfrm>
            <a:off x="5993364" y="4688328"/>
            <a:ext cx="2514600" cy="1692117"/>
            <a:chOff x="8001000" y="4632483"/>
            <a:chExt cx="2514600" cy="1692117"/>
          </a:xfrm>
        </p:grpSpPr>
        <p:sp>
          <p:nvSpPr>
            <p:cNvPr id="71" name="Rectangle 70"/>
            <p:cNvSpPr/>
            <p:nvPr/>
          </p:nvSpPr>
          <p:spPr>
            <a:xfrm>
              <a:off x="8001000" y="4632483"/>
              <a:ext cx="2514600" cy="1692117"/>
            </a:xfrm>
            <a:prstGeom prst="rect">
              <a:avLst/>
            </a:prstGeom>
            <a:solidFill>
              <a:srgbClr val="FFC000"/>
            </a:solidFill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Snip Single Corner Rectangle 71"/>
            <p:cNvSpPr/>
            <p:nvPr/>
          </p:nvSpPr>
          <p:spPr>
            <a:xfrm>
              <a:off x="8179016" y="4804030"/>
              <a:ext cx="2209800" cy="609600"/>
            </a:xfrm>
            <a:prstGeom prst="snip1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800" dirty="0" smtClean="0"/>
                <a:t>Processing (optional)</a:t>
              </a:r>
              <a:endParaRPr lang="en-US" sz="1800" dirty="0"/>
            </a:p>
          </p:txBody>
        </p:sp>
        <p:sp>
          <p:nvSpPr>
            <p:cNvPr id="73" name="Snip Single Corner Rectangle 72"/>
            <p:cNvSpPr/>
            <p:nvPr/>
          </p:nvSpPr>
          <p:spPr>
            <a:xfrm>
              <a:off x="8179016" y="5610599"/>
              <a:ext cx="2209800" cy="609600"/>
            </a:xfrm>
            <a:prstGeom prst="snip1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800" dirty="0" smtClean="0"/>
                <a:t>V&amp;V</a:t>
              </a:r>
              <a:endParaRPr lang="en-US" sz="1800" dirty="0"/>
            </a:p>
          </p:txBody>
        </p:sp>
      </p:grpSp>
    </p:spTree>
    <p:extLst>
      <p:ext uri="{BB962C8B-B14F-4D97-AF65-F5344CB8AC3E}">
        <p14:creationId xmlns:p14="http://schemas.microsoft.com/office/powerpoint/2010/main" val="161375900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After the modernization effort</a:t>
            </a:r>
            <a:endParaRPr lang="en-US" dirty="0"/>
          </a:p>
        </p:txBody>
      </p:sp>
      <p:grpSp>
        <p:nvGrpSpPr>
          <p:cNvPr id="33" name="Group 32"/>
          <p:cNvGrpSpPr/>
          <p:nvPr/>
        </p:nvGrpSpPr>
        <p:grpSpPr>
          <a:xfrm>
            <a:off x="789727" y="1295400"/>
            <a:ext cx="11081533" cy="4382690"/>
            <a:chOff x="-775179" y="1258338"/>
            <a:chExt cx="11081533" cy="4382690"/>
          </a:xfrm>
        </p:grpSpPr>
        <p:grpSp>
          <p:nvGrpSpPr>
            <p:cNvPr id="34" name="Group 33"/>
            <p:cNvGrpSpPr/>
            <p:nvPr/>
          </p:nvGrpSpPr>
          <p:grpSpPr>
            <a:xfrm>
              <a:off x="-775179" y="1258338"/>
              <a:ext cx="11081533" cy="4382690"/>
              <a:chOff x="-775179" y="1258338"/>
              <a:chExt cx="11081533" cy="4382690"/>
            </a:xfrm>
          </p:grpSpPr>
          <p:sp>
            <p:nvSpPr>
              <p:cNvPr id="36" name="Rectangle 35"/>
              <p:cNvSpPr/>
              <p:nvPr/>
            </p:nvSpPr>
            <p:spPr>
              <a:xfrm>
                <a:off x="2033027" y="2629938"/>
                <a:ext cx="14478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800" dirty="0" smtClean="0"/>
                  <a:t>JEFF-Lab</a:t>
                </a:r>
                <a:endParaRPr lang="en-US" sz="1800" dirty="0"/>
              </a:p>
            </p:txBody>
          </p:sp>
          <p:sp>
            <p:nvSpPr>
              <p:cNvPr id="37" name="Rectangle 36"/>
              <p:cNvSpPr/>
              <p:nvPr/>
            </p:nvSpPr>
            <p:spPr>
              <a:xfrm>
                <a:off x="70195" y="4845829"/>
                <a:ext cx="2254790" cy="795199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800" dirty="0" smtClean="0"/>
                  <a:t>Automatic processing</a:t>
                </a:r>
                <a:endParaRPr lang="en-US" sz="1800" dirty="0"/>
              </a:p>
            </p:txBody>
          </p:sp>
          <p:sp>
            <p:nvSpPr>
              <p:cNvPr id="38" name="Oval 37"/>
              <p:cNvSpPr/>
              <p:nvPr/>
            </p:nvSpPr>
            <p:spPr>
              <a:xfrm>
                <a:off x="1707774" y="1258338"/>
                <a:ext cx="2098306" cy="609600"/>
              </a:xfrm>
              <a:prstGeom prst="ellipse">
                <a:avLst/>
              </a:prstGeom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800" dirty="0" smtClean="0"/>
                  <a:t>Evaluators</a:t>
                </a:r>
                <a:endParaRPr lang="en-US" sz="1800" dirty="0"/>
              </a:p>
            </p:txBody>
          </p:sp>
          <p:cxnSp>
            <p:nvCxnSpPr>
              <p:cNvPr id="39" name="Straight Arrow Connector 38"/>
              <p:cNvCxnSpPr>
                <a:stCxn id="38" idx="4"/>
                <a:endCxn id="36" idx="0"/>
              </p:cNvCxnSpPr>
              <p:nvPr/>
            </p:nvCxnSpPr>
            <p:spPr>
              <a:xfrm>
                <a:off x="2756927" y="1867938"/>
                <a:ext cx="0" cy="762000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Straight Arrow Connector 39"/>
              <p:cNvCxnSpPr>
                <a:stCxn id="36" idx="2"/>
                <a:endCxn id="37" idx="0"/>
              </p:cNvCxnSpPr>
              <p:nvPr/>
            </p:nvCxnSpPr>
            <p:spPr>
              <a:xfrm flipH="1">
                <a:off x="1197590" y="3163338"/>
                <a:ext cx="1559337" cy="1682491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1" name="Arc 40"/>
              <p:cNvSpPr/>
              <p:nvPr/>
            </p:nvSpPr>
            <p:spPr>
              <a:xfrm rot="16200000">
                <a:off x="-224258" y="1012218"/>
                <a:ext cx="3743565" cy="4845408"/>
              </a:xfrm>
              <a:prstGeom prst="arc">
                <a:avLst>
                  <a:gd name="adj1" fmla="val 12582135"/>
                  <a:gd name="adj2" fmla="val 13864"/>
                </a:avLst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2" name="Oval 41"/>
              <p:cNvSpPr/>
              <p:nvPr/>
            </p:nvSpPr>
            <p:spPr>
              <a:xfrm>
                <a:off x="5957657" y="2531481"/>
                <a:ext cx="2078637" cy="668919"/>
              </a:xfrm>
              <a:prstGeom prst="ellipse">
                <a:avLst/>
              </a:prstGeom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800" dirty="0" smtClean="0"/>
                  <a:t>JEFF community</a:t>
                </a:r>
                <a:endParaRPr lang="en-US" sz="1800" dirty="0"/>
              </a:p>
            </p:txBody>
          </p:sp>
          <p:cxnSp>
            <p:nvCxnSpPr>
              <p:cNvPr id="44" name="Straight Arrow Connector 43"/>
              <p:cNvCxnSpPr>
                <a:endCxn id="71" idx="0"/>
              </p:cNvCxnSpPr>
              <p:nvPr/>
            </p:nvCxnSpPr>
            <p:spPr>
              <a:xfrm flipH="1">
                <a:off x="5685758" y="3199580"/>
                <a:ext cx="1474042" cy="1451686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Straight Arrow Connector 44"/>
              <p:cNvCxnSpPr>
                <a:stCxn id="36" idx="3"/>
                <a:endCxn id="42" idx="2"/>
              </p:cNvCxnSpPr>
              <p:nvPr/>
            </p:nvCxnSpPr>
            <p:spPr>
              <a:xfrm flipV="1">
                <a:off x="3480827" y="2865941"/>
                <a:ext cx="2476830" cy="30697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6" name="TextBox 45"/>
              <p:cNvSpPr txBox="1"/>
              <p:nvPr/>
            </p:nvSpPr>
            <p:spPr>
              <a:xfrm>
                <a:off x="1634042" y="2039674"/>
                <a:ext cx="2363652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dirty="0" smtClean="0">
                    <a:latin typeface="+mj-lt"/>
                  </a:rPr>
                  <a:t>Evaluators upload their evaluations on the JEFF-Lab</a:t>
                </a:r>
                <a:endParaRPr lang="en-US" sz="1200" dirty="0">
                  <a:latin typeface="+mj-lt"/>
                </a:endParaRPr>
              </a:p>
            </p:txBody>
          </p:sp>
          <p:sp>
            <p:nvSpPr>
              <p:cNvPr id="47" name="TextBox 46"/>
              <p:cNvSpPr txBox="1"/>
              <p:nvPr/>
            </p:nvSpPr>
            <p:spPr>
              <a:xfrm>
                <a:off x="3873019" y="2619651"/>
                <a:ext cx="1896953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dirty="0" smtClean="0">
                    <a:latin typeface="+mj-lt"/>
                  </a:rPr>
                  <a:t>Users can download </a:t>
                </a:r>
              </a:p>
              <a:p>
                <a:pPr algn="ctr"/>
                <a:r>
                  <a:rPr lang="en-US" sz="1200" dirty="0" smtClean="0">
                    <a:latin typeface="+mj-lt"/>
                  </a:rPr>
                  <a:t>the evaluations</a:t>
                </a:r>
                <a:endParaRPr lang="en-US" sz="1200" dirty="0">
                  <a:latin typeface="+mj-lt"/>
                </a:endParaRPr>
              </a:p>
            </p:txBody>
          </p:sp>
          <p:sp>
            <p:nvSpPr>
              <p:cNvPr id="48" name="TextBox 47"/>
              <p:cNvSpPr txBox="1"/>
              <p:nvPr/>
            </p:nvSpPr>
            <p:spPr>
              <a:xfrm>
                <a:off x="5844456" y="3597506"/>
                <a:ext cx="1795916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dirty="0" smtClean="0">
                    <a:latin typeface="+mj-lt"/>
                  </a:rPr>
                  <a:t>Users perform tests and benchmarks</a:t>
                </a:r>
              </a:p>
            </p:txBody>
          </p:sp>
          <p:sp>
            <p:nvSpPr>
              <p:cNvPr id="49" name="TextBox 48"/>
              <p:cNvSpPr txBox="1"/>
              <p:nvPr/>
            </p:nvSpPr>
            <p:spPr>
              <a:xfrm rot="16200000">
                <a:off x="-1315517" y="3255338"/>
                <a:ext cx="1539654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b="1" dirty="0" smtClean="0">
                    <a:solidFill>
                      <a:srgbClr val="FF0000"/>
                    </a:solidFill>
                    <a:latin typeface="+mj-lt"/>
                  </a:rPr>
                  <a:t>FEEDBACKS</a:t>
                </a:r>
                <a:endParaRPr lang="en-US" sz="1200" b="1" dirty="0">
                  <a:solidFill>
                    <a:srgbClr val="FF0000"/>
                  </a:solidFill>
                  <a:latin typeface="+mj-lt"/>
                </a:endParaRPr>
              </a:p>
            </p:txBody>
          </p:sp>
          <p:sp>
            <p:nvSpPr>
              <p:cNvPr id="50" name="TextBox 49"/>
              <p:cNvSpPr txBox="1"/>
              <p:nvPr/>
            </p:nvSpPr>
            <p:spPr>
              <a:xfrm rot="1341696">
                <a:off x="7369556" y="1693826"/>
                <a:ext cx="1539654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b="1" dirty="0" smtClean="0">
                    <a:solidFill>
                      <a:srgbClr val="FF0000"/>
                    </a:solidFill>
                    <a:latin typeface="+mj-lt"/>
                  </a:rPr>
                  <a:t>FEEDBACKS</a:t>
                </a:r>
                <a:endParaRPr lang="en-US" sz="1200" b="1" dirty="0">
                  <a:solidFill>
                    <a:srgbClr val="FF0000"/>
                  </a:solidFill>
                  <a:latin typeface="+mj-lt"/>
                </a:endParaRPr>
              </a:p>
            </p:txBody>
          </p:sp>
          <p:sp>
            <p:nvSpPr>
              <p:cNvPr id="51" name="Rectangle 50"/>
              <p:cNvSpPr/>
              <p:nvPr/>
            </p:nvSpPr>
            <p:spPr>
              <a:xfrm>
                <a:off x="8096554" y="4041666"/>
                <a:ext cx="2209800" cy="6096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800" dirty="0" smtClean="0"/>
                  <a:t>SharePoint</a:t>
                </a:r>
                <a:endParaRPr lang="en-US" sz="1800" dirty="0"/>
              </a:p>
            </p:txBody>
          </p:sp>
          <p:cxnSp>
            <p:nvCxnSpPr>
              <p:cNvPr id="52" name="Straight Arrow Connector 51"/>
              <p:cNvCxnSpPr>
                <a:stCxn id="71" idx="3"/>
                <a:endCxn id="51" idx="1"/>
              </p:cNvCxnSpPr>
              <p:nvPr/>
            </p:nvCxnSpPr>
            <p:spPr>
              <a:xfrm flipV="1">
                <a:off x="6943058" y="4346466"/>
                <a:ext cx="1153496" cy="1150859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3" name="TextBox 52"/>
              <p:cNvSpPr txBox="1"/>
              <p:nvPr/>
            </p:nvSpPr>
            <p:spPr>
              <a:xfrm>
                <a:off x="6943058" y="4938561"/>
                <a:ext cx="1539654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dirty="0" smtClean="0">
                    <a:latin typeface="+mj-lt"/>
                  </a:rPr>
                  <a:t>And share the results on the NEA SharePoint</a:t>
                </a:r>
              </a:p>
            </p:txBody>
          </p:sp>
          <p:sp>
            <p:nvSpPr>
              <p:cNvPr id="54" name="Arc 53"/>
              <p:cNvSpPr/>
              <p:nvPr/>
            </p:nvSpPr>
            <p:spPr>
              <a:xfrm rot="686630">
                <a:off x="3281976" y="1287918"/>
                <a:ext cx="6811718" cy="3297876"/>
              </a:xfrm>
              <a:prstGeom prst="arc">
                <a:avLst>
                  <a:gd name="adj1" fmla="val 11742526"/>
                  <a:gd name="adj2" fmla="val 837117"/>
                </a:avLst>
              </a:prstGeom>
              <a:ln>
                <a:head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pic>
            <p:nvPicPr>
              <p:cNvPr id="56" name="Picture 55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-450502" y="5042177"/>
                <a:ext cx="431689" cy="431689"/>
              </a:xfrm>
              <a:prstGeom prst="rect">
                <a:avLst/>
              </a:prstGeom>
            </p:spPr>
          </p:pic>
          <p:pic>
            <p:nvPicPr>
              <p:cNvPr id="57" name="Picture 56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7545713" y="4147887"/>
                <a:ext cx="439948" cy="429682"/>
              </a:xfrm>
              <a:prstGeom prst="rect">
                <a:avLst/>
              </a:prstGeom>
            </p:spPr>
          </p:pic>
          <p:cxnSp>
            <p:nvCxnSpPr>
              <p:cNvPr id="58" name="Straight Arrow Connector 57"/>
              <p:cNvCxnSpPr>
                <a:stCxn id="37" idx="3"/>
                <a:endCxn id="42" idx="3"/>
              </p:cNvCxnSpPr>
              <p:nvPr/>
            </p:nvCxnSpPr>
            <p:spPr>
              <a:xfrm flipV="1">
                <a:off x="2324985" y="3102439"/>
                <a:ext cx="3937081" cy="2140990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9" name="TextBox 58"/>
              <p:cNvSpPr txBox="1"/>
              <p:nvPr/>
            </p:nvSpPr>
            <p:spPr>
              <a:xfrm rot="19778032">
                <a:off x="3514445" y="3850133"/>
                <a:ext cx="1930525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dirty="0" smtClean="0">
                    <a:latin typeface="+mj-lt"/>
                  </a:rPr>
                  <a:t>Users can download </a:t>
                </a:r>
              </a:p>
              <a:p>
                <a:pPr algn="ctr"/>
                <a:r>
                  <a:rPr lang="en-US" sz="1200" dirty="0" smtClean="0">
                    <a:latin typeface="+mj-lt"/>
                  </a:rPr>
                  <a:t>the processed files</a:t>
                </a:r>
                <a:endParaRPr lang="en-US" sz="1200" dirty="0">
                  <a:latin typeface="+mj-lt"/>
                </a:endParaRPr>
              </a:p>
            </p:txBody>
          </p:sp>
        </p:grpSp>
        <p:sp>
          <p:nvSpPr>
            <p:cNvPr id="35" name="TextBox 34"/>
            <p:cNvSpPr txBox="1"/>
            <p:nvPr/>
          </p:nvSpPr>
          <p:spPr>
            <a:xfrm>
              <a:off x="822101" y="3576321"/>
              <a:ext cx="2238089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Files</a:t>
              </a:r>
              <a:r>
                <a:rPr kumimoji="0" lang="en-US" sz="1200" b="0" i="0" u="none" strike="noStrike" kern="1200" cap="none" spc="0" normalizeH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 are moved </a:t>
              </a:r>
              <a:r>
                <a:rPr kumimoji="0" lang="en-US" sz="12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into the official repository, where the processing pipeline is automatically triggered</a:t>
              </a: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  <a:ea typeface="+mn-ea"/>
                <a:cs typeface="+mn-cs"/>
              </a:endParaRPr>
            </a:p>
          </p:txBody>
        </p:sp>
      </p:grpSp>
      <p:pic>
        <p:nvPicPr>
          <p:cNvPr id="69" name="Picture 6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42548" y="2743747"/>
            <a:ext cx="431689" cy="431689"/>
          </a:xfrm>
          <a:prstGeom prst="rect">
            <a:avLst/>
          </a:prstGeom>
        </p:spPr>
      </p:pic>
      <p:grpSp>
        <p:nvGrpSpPr>
          <p:cNvPr id="70" name="Group 69"/>
          <p:cNvGrpSpPr/>
          <p:nvPr/>
        </p:nvGrpSpPr>
        <p:grpSpPr>
          <a:xfrm>
            <a:off x="5993364" y="4688328"/>
            <a:ext cx="2514600" cy="1692117"/>
            <a:chOff x="8001000" y="4632483"/>
            <a:chExt cx="2514600" cy="1692117"/>
          </a:xfrm>
        </p:grpSpPr>
        <p:sp>
          <p:nvSpPr>
            <p:cNvPr id="71" name="Rectangle 70"/>
            <p:cNvSpPr/>
            <p:nvPr/>
          </p:nvSpPr>
          <p:spPr>
            <a:xfrm>
              <a:off x="8001000" y="4632483"/>
              <a:ext cx="2514600" cy="1692117"/>
            </a:xfrm>
            <a:prstGeom prst="rect">
              <a:avLst/>
            </a:prstGeom>
            <a:solidFill>
              <a:srgbClr val="FFC000"/>
            </a:solidFill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Snip Single Corner Rectangle 71"/>
            <p:cNvSpPr/>
            <p:nvPr/>
          </p:nvSpPr>
          <p:spPr>
            <a:xfrm>
              <a:off x="8179016" y="4804030"/>
              <a:ext cx="2209800" cy="609600"/>
            </a:xfrm>
            <a:prstGeom prst="snip1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800" dirty="0" smtClean="0"/>
                <a:t>Processing (optional)</a:t>
              </a:r>
              <a:endParaRPr lang="en-US" sz="1800" dirty="0"/>
            </a:p>
          </p:txBody>
        </p:sp>
        <p:sp>
          <p:nvSpPr>
            <p:cNvPr id="73" name="Snip Single Corner Rectangle 72"/>
            <p:cNvSpPr/>
            <p:nvPr/>
          </p:nvSpPr>
          <p:spPr>
            <a:xfrm>
              <a:off x="8179016" y="5610599"/>
              <a:ext cx="2209800" cy="609600"/>
            </a:xfrm>
            <a:prstGeom prst="snip1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800" dirty="0" smtClean="0"/>
                <a:t>V&amp;V</a:t>
              </a:r>
              <a:endParaRPr lang="en-US" sz="1800" dirty="0"/>
            </a:p>
          </p:txBody>
        </p:sp>
      </p:grpSp>
      <p:sp>
        <p:nvSpPr>
          <p:cNvPr id="81" name="TextBox 80"/>
          <p:cNvSpPr txBox="1"/>
          <p:nvPr/>
        </p:nvSpPr>
        <p:spPr>
          <a:xfrm>
            <a:off x="5828197" y="990600"/>
            <a:ext cx="6363804" cy="2800767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sz="1600" b="1" dirty="0" smtClean="0">
                <a:latin typeface="+mn-lt" panose="020B0604030504040204" pitchFamily="34" charset="0"/>
                <a:ea typeface="+mn-lt" panose="020B0604030504040204" pitchFamily="34" charset="0"/>
              </a:rPr>
              <a:t>The whole community has access to the data </a:t>
            </a:r>
            <a:r>
              <a:rPr lang="en-US" sz="1600" b="1" dirty="0" smtClean="0">
                <a:solidFill>
                  <a:srgbClr val="FF0000"/>
                </a:solidFill>
                <a:latin typeface="+mn-lt" panose="020B0604030504040204" pitchFamily="34" charset="0"/>
                <a:ea typeface="+mn-lt" panose="020B0604030504040204" pitchFamily="34" charset="0"/>
              </a:rPr>
              <a:t>(transparent)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600" b="1" dirty="0" smtClean="0">
                <a:ea typeface="+mn-lt" panose="020B0604030504040204" pitchFamily="34" charset="0"/>
              </a:rPr>
              <a:t>The </a:t>
            </a:r>
            <a:r>
              <a:rPr lang="en-US" sz="1600" b="1" dirty="0">
                <a:ea typeface="+mn-lt" panose="020B0604030504040204" pitchFamily="34" charset="0"/>
              </a:rPr>
              <a:t>JEFF community </a:t>
            </a:r>
            <a:r>
              <a:rPr lang="en-US" sz="1600" b="1" dirty="0" smtClean="0">
                <a:ea typeface="+mn-lt" panose="020B0604030504040204" pitchFamily="34" charset="0"/>
              </a:rPr>
              <a:t>can </a:t>
            </a:r>
            <a:r>
              <a:rPr lang="en-US" sz="1600" b="1" dirty="0">
                <a:ea typeface="+mn-lt" panose="020B0604030504040204" pitchFamily="34" charset="0"/>
              </a:rPr>
              <a:t>test the data </a:t>
            </a:r>
            <a:r>
              <a:rPr lang="en-US" sz="1600" b="1" dirty="0" smtClean="0">
                <a:ea typeface="+mn-lt" panose="020B0604030504040204" pitchFamily="34" charset="0"/>
              </a:rPr>
              <a:t>at any time</a:t>
            </a:r>
            <a:r>
              <a:rPr lang="en-US" sz="1600" b="1" dirty="0" smtClean="0">
                <a:solidFill>
                  <a:srgbClr val="FF0000"/>
                </a:solidFill>
                <a:ea typeface="+mn-lt" panose="020B0604030504040204" pitchFamily="34" charset="0"/>
              </a:rPr>
              <a:t/>
            </a:r>
            <a:br>
              <a:rPr lang="en-US" sz="1600" b="1" dirty="0" smtClean="0">
                <a:solidFill>
                  <a:srgbClr val="FF0000"/>
                </a:solidFill>
                <a:ea typeface="+mn-lt" panose="020B0604030504040204" pitchFamily="34" charset="0"/>
              </a:rPr>
            </a:br>
            <a:r>
              <a:rPr lang="en-US" sz="1600" b="1" dirty="0" smtClean="0">
                <a:solidFill>
                  <a:srgbClr val="FF0000"/>
                </a:solidFill>
                <a:ea typeface="+mn-lt" panose="020B0604030504040204" pitchFamily="34" charset="0"/>
              </a:rPr>
              <a:t>(faster </a:t>
            </a:r>
            <a:r>
              <a:rPr lang="en-US" sz="1600" b="1" dirty="0">
                <a:solidFill>
                  <a:srgbClr val="FF0000"/>
                </a:solidFill>
                <a:ea typeface="+mn-lt" panose="020B0604030504040204" pitchFamily="34" charset="0"/>
              </a:rPr>
              <a:t>process</a:t>
            </a:r>
            <a:r>
              <a:rPr lang="en-US" sz="1600" b="1" dirty="0" smtClean="0">
                <a:solidFill>
                  <a:srgbClr val="FF0000"/>
                </a:solidFill>
                <a:ea typeface="+mn-lt" panose="020B0604030504040204" pitchFamily="34" charset="0"/>
              </a:rPr>
              <a:t>)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600" b="1" dirty="0" smtClean="0">
                <a:ea typeface="+mn-lt" panose="020B0604030504040204" pitchFamily="34" charset="0"/>
              </a:rPr>
              <a:t>The </a:t>
            </a:r>
            <a:r>
              <a:rPr lang="en-US" sz="1600" b="1" dirty="0">
                <a:ea typeface="+mn-lt" panose="020B0604030504040204" pitchFamily="34" charset="0"/>
              </a:rPr>
              <a:t>processing </a:t>
            </a:r>
            <a:r>
              <a:rPr lang="en-US" sz="1600" b="1" dirty="0" smtClean="0">
                <a:ea typeface="+mn-lt" panose="020B0604030504040204" pitchFamily="34" charset="0"/>
              </a:rPr>
              <a:t>is automatically done by the NEA pipeline </a:t>
            </a:r>
            <a:br>
              <a:rPr lang="en-US" sz="1600" b="1" dirty="0" smtClean="0">
                <a:ea typeface="+mn-lt" panose="020B0604030504040204" pitchFamily="34" charset="0"/>
              </a:rPr>
            </a:br>
            <a:r>
              <a:rPr lang="en-US" sz="1600" b="1" dirty="0" smtClean="0">
                <a:solidFill>
                  <a:srgbClr val="FF0000"/>
                </a:solidFill>
                <a:ea typeface="+mn-lt" panose="020B0604030504040204" pitchFamily="34" charset="0"/>
              </a:rPr>
              <a:t>(automated, transparent, and reproducible)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600" b="1" dirty="0" smtClean="0">
                <a:ea typeface="+mn-lt" panose="020B0604030504040204" pitchFamily="34" charset="0"/>
              </a:rPr>
              <a:t>The preliminary results are immediately available to the whole community</a:t>
            </a:r>
            <a:r>
              <a:rPr lang="en-US" sz="1600" b="1" dirty="0" smtClean="0">
                <a:solidFill>
                  <a:srgbClr val="FF0000"/>
                </a:solidFill>
                <a:ea typeface="+mn-lt" panose="020B0604030504040204" pitchFamily="34" charset="0"/>
              </a:rPr>
              <a:t/>
            </a:r>
            <a:br>
              <a:rPr lang="en-US" sz="1600" b="1" dirty="0" smtClean="0">
                <a:solidFill>
                  <a:srgbClr val="FF0000"/>
                </a:solidFill>
                <a:ea typeface="+mn-lt" panose="020B0604030504040204" pitchFamily="34" charset="0"/>
              </a:rPr>
            </a:br>
            <a:r>
              <a:rPr lang="en-US" sz="1600" b="1" dirty="0" smtClean="0">
                <a:solidFill>
                  <a:srgbClr val="FF0000"/>
                </a:solidFill>
                <a:ea typeface="+mn-lt" panose="020B0604030504040204" pitchFamily="34" charset="0"/>
              </a:rPr>
              <a:t>(fast and transparent)</a:t>
            </a:r>
            <a:endParaRPr lang="en-US" sz="1600" b="1" dirty="0">
              <a:solidFill>
                <a:srgbClr val="FF0000"/>
              </a:solidFill>
              <a:ea typeface="+mn-lt" panose="020B0604030504040204" pitchFamily="34" charset="0"/>
            </a:endParaRPr>
          </a:p>
          <a:p>
            <a:endParaRPr lang="en-US" sz="1600" b="1" dirty="0" smtClean="0">
              <a:solidFill>
                <a:srgbClr val="FF0000"/>
              </a:solidFill>
              <a:latin typeface="+mn-lt" panose="020B0604030504040204" pitchFamily="34" charset="0"/>
              <a:ea typeface="+mn-lt" panose="020B0604030504040204" pitchFamily="34" charset="0"/>
            </a:endParaRPr>
          </a:p>
        </p:txBody>
      </p:sp>
      <p:sp>
        <p:nvSpPr>
          <p:cNvPr id="82" name="Oval 81"/>
          <p:cNvSpPr/>
          <p:nvPr/>
        </p:nvSpPr>
        <p:spPr>
          <a:xfrm>
            <a:off x="3587058" y="3073412"/>
            <a:ext cx="482150" cy="461938"/>
          </a:xfrm>
          <a:prstGeom prst="ellipse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83" name="Oval 82"/>
          <p:cNvSpPr/>
          <p:nvPr/>
        </p:nvSpPr>
        <p:spPr>
          <a:xfrm>
            <a:off x="3867517" y="3064359"/>
            <a:ext cx="482150" cy="461938"/>
          </a:xfrm>
          <a:prstGeom prst="ellipse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2</a:t>
            </a:r>
            <a:endParaRPr lang="en-US" dirty="0"/>
          </a:p>
        </p:txBody>
      </p:sp>
      <p:sp>
        <p:nvSpPr>
          <p:cNvPr id="85" name="Oval 84"/>
          <p:cNvSpPr/>
          <p:nvPr/>
        </p:nvSpPr>
        <p:spPr>
          <a:xfrm>
            <a:off x="9587254" y="4152359"/>
            <a:ext cx="482150" cy="461938"/>
          </a:xfrm>
          <a:prstGeom prst="ellipse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4</a:t>
            </a:r>
            <a:endParaRPr lang="en-US" dirty="0"/>
          </a:p>
        </p:txBody>
      </p:sp>
      <p:sp>
        <p:nvSpPr>
          <p:cNvPr id="86" name="Oval 85"/>
          <p:cNvSpPr/>
          <p:nvPr/>
        </p:nvSpPr>
        <p:spPr>
          <a:xfrm>
            <a:off x="1364261" y="5112798"/>
            <a:ext cx="482150" cy="461938"/>
          </a:xfrm>
          <a:prstGeom prst="ellipse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2</a:t>
            </a:r>
            <a:endParaRPr lang="en-US" dirty="0"/>
          </a:p>
        </p:txBody>
      </p:sp>
      <p:sp>
        <p:nvSpPr>
          <p:cNvPr id="84" name="Oval 83"/>
          <p:cNvSpPr/>
          <p:nvPr/>
        </p:nvSpPr>
        <p:spPr>
          <a:xfrm>
            <a:off x="1651450" y="5100662"/>
            <a:ext cx="482150" cy="461938"/>
          </a:xfrm>
          <a:prstGeom prst="ellipse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229311490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3"/>
          <p:cNvSpPr>
            <a:spLocks noGrp="1"/>
          </p:cNvSpPr>
          <p:nvPr>
            <p:ph type="title"/>
          </p:nvPr>
        </p:nvSpPr>
        <p:spPr>
          <a:xfrm>
            <a:off x="304800" y="2895600"/>
            <a:ext cx="4699963" cy="1698172"/>
          </a:xfrm>
        </p:spPr>
        <p:txBody>
          <a:bodyPr/>
          <a:lstStyle/>
          <a:p>
            <a:r>
              <a:rPr lang="en-US" dirty="0"/>
              <a:t>2</a:t>
            </a:r>
            <a:r>
              <a:rPr lang="en-US" dirty="0" smtClean="0"/>
              <a:t>) The NEA Processing pipeline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19987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NEA Processing pipeline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Project </a:t>
            </a:r>
            <a:r>
              <a:rPr lang="en-US" dirty="0"/>
              <a:t>= Isotope</a:t>
            </a:r>
            <a:br>
              <a:rPr lang="en-US" dirty="0"/>
            </a:br>
            <a:r>
              <a:rPr lang="en-US" dirty="0"/>
              <a:t>(e.g. 94-Pu-239)</a:t>
            </a:r>
          </a:p>
          <a:p>
            <a:endParaRPr lang="en-US" dirty="0"/>
          </a:p>
          <a:p>
            <a:r>
              <a:rPr lang="en-US" dirty="0"/>
              <a:t>Branch = Version under development</a:t>
            </a:r>
            <a:br>
              <a:rPr lang="en-US" dirty="0"/>
            </a:br>
            <a:r>
              <a:rPr lang="en-US" dirty="0"/>
              <a:t>(e.g. JEFF)</a:t>
            </a:r>
          </a:p>
          <a:p>
            <a:endParaRPr lang="en-US" dirty="0"/>
          </a:p>
          <a:p>
            <a:r>
              <a:rPr lang="en-US" dirty="0"/>
              <a:t>Tag = Unmodifiable version</a:t>
            </a:r>
            <a:br>
              <a:rPr lang="en-US" dirty="0"/>
            </a:br>
            <a:r>
              <a:rPr lang="en-US" dirty="0"/>
              <a:t>(e.g. JEFF-4T2)</a:t>
            </a:r>
          </a:p>
          <a:p>
            <a:endParaRPr lang="en-US" dirty="0"/>
          </a:p>
        </p:txBody>
      </p:sp>
      <p:pic>
        <p:nvPicPr>
          <p:cNvPr id="15" name="Picture Placeholder 14"/>
          <p:cNvPicPr>
            <a:picLocks noGrp="1" noChangeAspect="1"/>
          </p:cNvPicPr>
          <p:nvPr>
            <p:ph type="pic" sz="quarter" idx="10"/>
          </p:nvPr>
        </p:nvPicPr>
        <p:blipFill>
          <a:blip r:embed="rId3"/>
          <a:srcRect l="11706" r="11706"/>
          <a:stretch>
            <a:fillRect/>
          </a:stretch>
        </p:blipFill>
        <p:spPr>
          <a:xfrm>
            <a:off x="264000" y="1373709"/>
            <a:ext cx="8267700" cy="47222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405261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NEA Processing pipeline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/>
          </p:nvPr>
        </p:nvSpPr>
        <p:spPr>
          <a:xfrm>
            <a:off x="8763000" y="1280758"/>
            <a:ext cx="3165000" cy="5155677"/>
          </a:xfrm>
        </p:spPr>
        <p:txBody>
          <a:bodyPr>
            <a:normAutofit/>
          </a:bodyPr>
          <a:lstStyle/>
          <a:p>
            <a:r>
              <a:rPr lang="en-US" dirty="0" smtClean="0"/>
              <a:t>The main YAML (pipeline definition) is maintained in its own repository</a:t>
            </a:r>
          </a:p>
          <a:p>
            <a:endParaRPr lang="en-US" dirty="0"/>
          </a:p>
          <a:p>
            <a:r>
              <a:rPr lang="en-US" dirty="0" smtClean="0"/>
              <a:t>After every commit, the pipeline is automatically triggered</a:t>
            </a:r>
          </a:p>
          <a:p>
            <a:endParaRPr lang="en-US" dirty="0"/>
          </a:p>
          <a:p>
            <a:r>
              <a:rPr lang="en-GB" dirty="0" smtClean="0"/>
              <a:t>The pipeline is identical </a:t>
            </a:r>
            <a:r>
              <a:rPr lang="en-GB" dirty="0"/>
              <a:t>for all isotopes </a:t>
            </a:r>
            <a:endParaRPr lang="en-US" dirty="0"/>
          </a:p>
        </p:txBody>
      </p:sp>
      <p:pic>
        <p:nvPicPr>
          <p:cNvPr id="8" name="Picture Placeholder 7"/>
          <p:cNvPicPr>
            <a:picLocks noGrp="1" noChangeAspect="1"/>
          </p:cNvPicPr>
          <p:nvPr>
            <p:ph type="pic" sz="quarter" idx="10"/>
          </p:nvPr>
        </p:nvPicPr>
        <p:blipFill rotWithShape="1">
          <a:blip r:embed="rId3"/>
          <a:srcRect l="16255" t="9638" r="12421"/>
          <a:stretch/>
        </p:blipFill>
        <p:spPr>
          <a:xfrm>
            <a:off x="457200" y="1447800"/>
            <a:ext cx="7845900" cy="42672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52400" y="6019800"/>
            <a:ext cx="1097351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006699"/>
                </a:solidFill>
                <a:latin typeface="+mn-lt" panose="020B0604030504040204" pitchFamily="34" charset="0"/>
                <a:ea typeface="+mn-lt" panose="020B0604030504040204" pitchFamily="34" charset="0"/>
              </a:rPr>
              <a:t>Codes are built into Docker images, stored in the Harbor, and pulled by the pipeline</a:t>
            </a:r>
            <a:endParaRPr lang="en-US" sz="2000" dirty="0">
              <a:solidFill>
                <a:srgbClr val="006699"/>
              </a:solidFill>
              <a:latin typeface="+mn-lt" panose="020B0604030504040204" pitchFamily="34" charset="0"/>
              <a:ea typeface="+mn-lt" panose="020B0604030504040204" pitchFamily="34" charset="0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163927" y="5658821"/>
            <a:ext cx="843779" cy="7219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519114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NEA Processing pipeline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95363" y="2819400"/>
            <a:ext cx="8697120" cy="1528762"/>
          </a:xfrm>
          <a:prstGeom prst="rec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</p:spTree>
    <p:extLst>
      <p:ext uri="{BB962C8B-B14F-4D97-AF65-F5344CB8AC3E}">
        <p14:creationId xmlns:p14="http://schemas.microsoft.com/office/powerpoint/2010/main" val="333250060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NEA Processing pipeline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95363" y="2819400"/>
            <a:ext cx="8697120" cy="1528762"/>
          </a:xfrm>
          <a:prstGeom prst="rec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  <p:sp>
        <p:nvSpPr>
          <p:cNvPr id="4" name="TextBox 3"/>
          <p:cNvSpPr txBox="1"/>
          <p:nvPr/>
        </p:nvSpPr>
        <p:spPr>
          <a:xfrm>
            <a:off x="357806" y="1270780"/>
            <a:ext cx="2994994" cy="738664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marL="342900" indent="-342900">
              <a:buFontTx/>
              <a:buChar char="-"/>
            </a:pPr>
            <a:r>
              <a:rPr lang="en-US" sz="1400" dirty="0" smtClean="0">
                <a:latin typeface="+mn-lt"/>
              </a:rPr>
              <a:t>Format checks</a:t>
            </a:r>
          </a:p>
          <a:p>
            <a:pPr marL="342900" indent="-342900">
              <a:buFontTx/>
              <a:buChar char="-"/>
            </a:pPr>
            <a:r>
              <a:rPr lang="en-US" sz="1400" dirty="0" smtClean="0">
                <a:latin typeface="+mn-lt"/>
              </a:rPr>
              <a:t>Internal consistency checks</a:t>
            </a:r>
          </a:p>
          <a:p>
            <a:pPr marL="342900" indent="-342900">
              <a:buFontTx/>
              <a:buChar char="-"/>
            </a:pPr>
            <a:r>
              <a:rPr lang="en-US" sz="1400" dirty="0" smtClean="0">
                <a:latin typeface="+mn-lt"/>
              </a:rPr>
              <a:t>Additional checks</a:t>
            </a:r>
          </a:p>
        </p:txBody>
      </p:sp>
      <p:sp>
        <p:nvSpPr>
          <p:cNvPr id="7" name="Rectangle 6"/>
          <p:cNvSpPr/>
          <p:nvPr/>
        </p:nvSpPr>
        <p:spPr>
          <a:xfrm>
            <a:off x="1668338" y="3124009"/>
            <a:ext cx="1219200" cy="1224153"/>
          </a:xfrm>
          <a:prstGeom prst="rect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Straight Arrow Connector 7"/>
          <p:cNvCxnSpPr/>
          <p:nvPr/>
        </p:nvCxnSpPr>
        <p:spPr>
          <a:xfrm flipH="1" flipV="1">
            <a:off x="1855303" y="2009444"/>
            <a:ext cx="422635" cy="1114565"/>
          </a:xfrm>
          <a:prstGeom prst="straightConnector1">
            <a:avLst/>
          </a:prstGeom>
          <a:ln w="28575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7112013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NEA Processing pipeline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95363" y="2819400"/>
            <a:ext cx="8697120" cy="1528762"/>
          </a:xfrm>
          <a:prstGeom prst="rec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  <p:sp>
        <p:nvSpPr>
          <p:cNvPr id="4" name="TextBox 3"/>
          <p:cNvSpPr txBox="1"/>
          <p:nvPr/>
        </p:nvSpPr>
        <p:spPr>
          <a:xfrm>
            <a:off x="4383925" y="1218038"/>
            <a:ext cx="7310117" cy="1169551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marL="342900" indent="-342900">
              <a:buFontTx/>
              <a:buChar char="-"/>
            </a:pPr>
            <a:r>
              <a:rPr lang="en-US" sz="1400" dirty="0" smtClean="0">
                <a:latin typeface="+mn-lt"/>
              </a:rPr>
              <a:t>Reconstruction of cross sections from RP</a:t>
            </a:r>
          </a:p>
          <a:p>
            <a:pPr marL="342900" indent="-342900">
              <a:buFontTx/>
              <a:buChar char="-"/>
            </a:pPr>
            <a:r>
              <a:rPr lang="en-US" sz="1400" dirty="0" smtClean="0">
                <a:latin typeface="+mn-lt"/>
              </a:rPr>
              <a:t>Creation of PENDF on a unionized energy grid</a:t>
            </a:r>
          </a:p>
          <a:p>
            <a:pPr marL="342900" indent="-342900">
              <a:buFontTx/>
              <a:buChar char="-"/>
            </a:pPr>
            <a:r>
              <a:rPr lang="en-US" sz="1400" dirty="0" smtClean="0">
                <a:latin typeface="+mn-lt"/>
              </a:rPr>
              <a:t>Doppler-broadening of the cross sections in PENDF</a:t>
            </a:r>
          </a:p>
          <a:p>
            <a:pPr marL="342900" indent="-342900">
              <a:buFontTx/>
              <a:buChar char="-"/>
            </a:pPr>
            <a:r>
              <a:rPr lang="en-US" sz="1400" dirty="0" smtClean="0">
                <a:latin typeface="+mn-lt"/>
              </a:rPr>
              <a:t>Self-shielding in the URR</a:t>
            </a:r>
          </a:p>
          <a:p>
            <a:pPr marL="342900" indent="-342900">
              <a:buFontTx/>
              <a:buChar char="-"/>
            </a:pPr>
            <a:r>
              <a:rPr lang="en-US" sz="1400" dirty="0" smtClean="0">
                <a:latin typeface="+mn-lt"/>
              </a:rPr>
              <a:t>Generation of heat production XS and radiation damage energy production </a:t>
            </a:r>
            <a:endParaRPr lang="en-US" sz="1400" dirty="0">
              <a:latin typeface="+mn-lt"/>
            </a:endParaRPr>
          </a:p>
        </p:txBody>
      </p:sp>
      <p:cxnSp>
        <p:nvCxnSpPr>
          <p:cNvPr id="6" name="Straight Arrow Connector 5"/>
          <p:cNvCxnSpPr>
            <a:stCxn id="7" idx="3"/>
            <a:endCxn id="4" idx="2"/>
          </p:cNvCxnSpPr>
          <p:nvPr/>
        </p:nvCxnSpPr>
        <p:spPr>
          <a:xfrm flipV="1">
            <a:off x="5155406" y="2387589"/>
            <a:ext cx="2883578" cy="1011379"/>
          </a:xfrm>
          <a:prstGeom prst="straightConnector1">
            <a:avLst/>
          </a:prstGeom>
          <a:ln w="28575">
            <a:solidFill>
              <a:schemeClr val="tx2">
                <a:lumMod val="20000"/>
                <a:lumOff val="8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6"/>
          <p:cNvSpPr/>
          <p:nvPr/>
        </p:nvSpPr>
        <p:spPr>
          <a:xfrm>
            <a:off x="3112294" y="3198998"/>
            <a:ext cx="2043112" cy="399939"/>
          </a:xfrm>
          <a:prstGeom prst="rect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897" y="3892795"/>
            <a:ext cx="2362200" cy="2477282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726062" y="4084232"/>
            <a:ext cx="3389738" cy="233044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666097" y="5249455"/>
            <a:ext cx="7407681" cy="1153051"/>
          </a:xfrm>
          <a:prstGeom prst="rect">
            <a:avLst/>
          </a:prstGeom>
          <a:ln w="28575">
            <a:solidFill>
              <a:schemeClr val="bg1"/>
            </a:solidFill>
          </a:ln>
        </p:spPr>
      </p:pic>
    </p:spTree>
    <p:extLst>
      <p:ext uri="{BB962C8B-B14F-4D97-AF65-F5344CB8AC3E}">
        <p14:creationId xmlns:p14="http://schemas.microsoft.com/office/powerpoint/2010/main" val="361451008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NEA Processing pipeline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95363" y="2819400"/>
            <a:ext cx="8697120" cy="1528762"/>
          </a:xfrm>
          <a:prstGeom prst="rec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  <p:sp>
        <p:nvSpPr>
          <p:cNvPr id="4" name="TextBox 3"/>
          <p:cNvSpPr txBox="1"/>
          <p:nvPr/>
        </p:nvSpPr>
        <p:spPr>
          <a:xfrm>
            <a:off x="266700" y="5155049"/>
            <a:ext cx="7282175" cy="1169551"/>
          </a:xfrm>
          <a:prstGeom prst="rect">
            <a:avLst/>
          </a:prstGeom>
          <a:solidFill>
            <a:srgbClr val="F5A7FF"/>
          </a:solidFill>
        </p:spPr>
        <p:txBody>
          <a:bodyPr wrap="square" rtlCol="0">
            <a:spAutoFit/>
          </a:bodyPr>
          <a:lstStyle/>
          <a:p>
            <a:pPr marL="342900" indent="-342900">
              <a:buFontTx/>
              <a:buChar char="-"/>
            </a:pPr>
            <a:r>
              <a:rPr lang="en-US" sz="1400" dirty="0">
                <a:latin typeface="+mn-lt"/>
              </a:rPr>
              <a:t>Reconstruction of </a:t>
            </a:r>
            <a:r>
              <a:rPr lang="en-US" sz="1400" dirty="0" smtClean="0">
                <a:latin typeface="+mn-lt"/>
              </a:rPr>
              <a:t>cross </a:t>
            </a:r>
            <a:r>
              <a:rPr lang="en-US" sz="1400" dirty="0">
                <a:latin typeface="+mn-lt"/>
              </a:rPr>
              <a:t>sections from RP</a:t>
            </a:r>
          </a:p>
          <a:p>
            <a:pPr marL="342900" indent="-342900">
              <a:buFontTx/>
              <a:buChar char="-"/>
            </a:pPr>
            <a:r>
              <a:rPr lang="en-US" sz="1400" dirty="0" smtClean="0">
                <a:latin typeface="+mn-lt"/>
              </a:rPr>
              <a:t>Doppler-broadening </a:t>
            </a:r>
            <a:r>
              <a:rPr lang="en-US" sz="1400" dirty="0">
                <a:latin typeface="+mn-lt"/>
              </a:rPr>
              <a:t>of the cross sections in </a:t>
            </a:r>
            <a:r>
              <a:rPr lang="en-US" sz="1400" dirty="0" smtClean="0">
                <a:latin typeface="+mn-lt"/>
              </a:rPr>
              <a:t>ENDF-6</a:t>
            </a:r>
          </a:p>
          <a:p>
            <a:pPr marL="342900" indent="-342900">
              <a:buFontTx/>
              <a:buChar char="-"/>
            </a:pPr>
            <a:r>
              <a:rPr lang="en-US" sz="1400" dirty="0" smtClean="0">
                <a:latin typeface="+mn-lt"/>
              </a:rPr>
              <a:t>Generation of activation cross sections (MF=10)</a:t>
            </a:r>
          </a:p>
          <a:p>
            <a:pPr marL="342900" indent="-342900">
              <a:buFontTx/>
              <a:buChar char="-"/>
            </a:pPr>
            <a:r>
              <a:rPr lang="en-US" sz="1400" dirty="0" smtClean="0">
                <a:latin typeface="+mn-lt"/>
              </a:rPr>
              <a:t>Calculation of self-shielded, </a:t>
            </a:r>
            <a:r>
              <a:rPr lang="en-US" sz="1400" dirty="0" err="1" smtClean="0">
                <a:latin typeface="+mn-lt"/>
              </a:rPr>
              <a:t>multigroup</a:t>
            </a:r>
            <a:r>
              <a:rPr lang="en-US" sz="1400" dirty="0" smtClean="0">
                <a:latin typeface="+mn-lt"/>
              </a:rPr>
              <a:t> cross sections and multi-band parameters in the ENDF format</a:t>
            </a:r>
            <a:endParaRPr lang="en-US" sz="1400" dirty="0">
              <a:latin typeface="+mn-lt"/>
            </a:endParaRPr>
          </a:p>
        </p:txBody>
      </p:sp>
      <p:cxnSp>
        <p:nvCxnSpPr>
          <p:cNvPr id="6" name="Straight Arrow Connector 5"/>
          <p:cNvCxnSpPr>
            <a:stCxn id="7" idx="2"/>
            <a:endCxn id="4" idx="0"/>
          </p:cNvCxnSpPr>
          <p:nvPr/>
        </p:nvCxnSpPr>
        <p:spPr>
          <a:xfrm flipH="1">
            <a:off x="3907788" y="3981339"/>
            <a:ext cx="233131" cy="1173710"/>
          </a:xfrm>
          <a:prstGeom prst="straightConnector1">
            <a:avLst/>
          </a:prstGeom>
          <a:ln w="28575">
            <a:solidFill>
              <a:srgbClr val="F5A7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6"/>
          <p:cNvSpPr/>
          <p:nvPr/>
        </p:nvSpPr>
        <p:spPr>
          <a:xfrm>
            <a:off x="3119363" y="3581400"/>
            <a:ext cx="2043112" cy="399939"/>
          </a:xfrm>
          <a:prstGeom prst="rect">
            <a:avLst/>
          </a:prstGeom>
          <a:noFill/>
          <a:ln>
            <a:solidFill>
              <a:srgbClr val="F5A7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1173" y="1496488"/>
            <a:ext cx="1467538" cy="3300412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74108" y="76200"/>
            <a:ext cx="3861911" cy="307049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113923" y="4751867"/>
            <a:ext cx="1752600" cy="1562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812515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NEA Processing pipeline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95363" y="2819400"/>
            <a:ext cx="8697120" cy="1528762"/>
          </a:xfrm>
          <a:prstGeom prst="rec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  <p:cxnSp>
        <p:nvCxnSpPr>
          <p:cNvPr id="4" name="Straight Arrow Connector 3"/>
          <p:cNvCxnSpPr>
            <a:stCxn id="6" idx="2"/>
            <a:endCxn id="7" idx="0"/>
          </p:cNvCxnSpPr>
          <p:nvPr/>
        </p:nvCxnSpPr>
        <p:spPr>
          <a:xfrm>
            <a:off x="6103838" y="3611675"/>
            <a:ext cx="1678169" cy="722414"/>
          </a:xfrm>
          <a:prstGeom prst="straightConnector1">
            <a:avLst/>
          </a:prstGeom>
          <a:ln w="28575">
            <a:solidFill>
              <a:srgbClr val="92D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ectangle 5"/>
          <p:cNvSpPr/>
          <p:nvPr/>
        </p:nvSpPr>
        <p:spPr>
          <a:xfrm>
            <a:off x="5364000" y="3211736"/>
            <a:ext cx="1479676" cy="399939"/>
          </a:xfrm>
          <a:prstGeom prst="rect">
            <a:avLst/>
          </a:pr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4810207" y="4334089"/>
            <a:ext cx="5943600" cy="523220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pPr marL="342900" indent="-342900">
              <a:buFontTx/>
              <a:buChar char="-"/>
            </a:pPr>
            <a:r>
              <a:rPr lang="en-US" sz="1400" dirty="0" smtClean="0">
                <a:latin typeface="+mn-lt"/>
              </a:rPr>
              <a:t>Produce probability tables for the URR self-shielded XS</a:t>
            </a:r>
          </a:p>
          <a:p>
            <a:pPr marL="342900" indent="-342900">
              <a:buFontTx/>
              <a:buChar char="-"/>
            </a:pPr>
            <a:r>
              <a:rPr lang="en-US" sz="1400" dirty="0" smtClean="0">
                <a:latin typeface="+mn-lt"/>
              </a:rPr>
              <a:t>Create the ACE file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2400" y="4491170"/>
            <a:ext cx="2853662" cy="2078014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20677" y="714490"/>
            <a:ext cx="2773913" cy="209083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6"/>
          <a:srcRect l="2048"/>
          <a:stretch/>
        </p:blipFill>
        <p:spPr>
          <a:xfrm>
            <a:off x="9394590" y="700417"/>
            <a:ext cx="2718434" cy="20936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144936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US" sz="2800" dirty="0" smtClean="0"/>
              <a:t>The need for modernization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800" dirty="0" smtClean="0"/>
              <a:t>The NEA Processing pipeline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800" dirty="0" smtClean="0"/>
              <a:t>The NEA Verification and Validation pipelines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800" dirty="0" smtClean="0"/>
              <a:t>Conclusions and future work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666342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NEA Processing pipeline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95363" y="2819400"/>
            <a:ext cx="8697120" cy="1528762"/>
          </a:xfrm>
          <a:prstGeom prst="rec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  <p:sp>
        <p:nvSpPr>
          <p:cNvPr id="4" name="Rectangle 3"/>
          <p:cNvSpPr/>
          <p:nvPr/>
        </p:nvSpPr>
        <p:spPr>
          <a:xfrm>
            <a:off x="7078659" y="3211736"/>
            <a:ext cx="1479676" cy="399939"/>
          </a:xfrm>
          <a:prstGeom prst="rect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9019227" y="5163814"/>
            <a:ext cx="2748037" cy="523220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marL="342900" indent="-342900">
              <a:buFontTx/>
              <a:buChar char="-"/>
            </a:pPr>
            <a:r>
              <a:rPr lang="en-US" sz="1400" dirty="0" smtClean="0">
                <a:latin typeface="+mn-lt"/>
              </a:rPr>
              <a:t>Convert the ACE files into HDF5 format</a:t>
            </a:r>
          </a:p>
        </p:txBody>
      </p:sp>
      <p:cxnSp>
        <p:nvCxnSpPr>
          <p:cNvPr id="7" name="Straight Arrow Connector 6"/>
          <p:cNvCxnSpPr>
            <a:endCxn id="6" idx="0"/>
          </p:cNvCxnSpPr>
          <p:nvPr/>
        </p:nvCxnSpPr>
        <p:spPr>
          <a:xfrm>
            <a:off x="8372893" y="3611675"/>
            <a:ext cx="2020353" cy="1552139"/>
          </a:xfrm>
          <a:prstGeom prst="straightConnector1">
            <a:avLst/>
          </a:prstGeom>
          <a:ln w="28575"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200" y="5008312"/>
            <a:ext cx="2724150" cy="1390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196783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NEA Processing pipeline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95363" y="2819400"/>
            <a:ext cx="8697120" cy="1528762"/>
          </a:xfrm>
          <a:prstGeom prst="rec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  <p:cxnSp>
        <p:nvCxnSpPr>
          <p:cNvPr id="7" name="Straight Arrow Connector 6"/>
          <p:cNvCxnSpPr>
            <a:stCxn id="8" idx="0"/>
            <a:endCxn id="22" idx="2"/>
          </p:cNvCxnSpPr>
          <p:nvPr/>
        </p:nvCxnSpPr>
        <p:spPr>
          <a:xfrm flipH="1" flipV="1">
            <a:off x="1855303" y="2009444"/>
            <a:ext cx="422635" cy="1114565"/>
          </a:xfrm>
          <a:prstGeom prst="straightConnector1">
            <a:avLst/>
          </a:prstGeom>
          <a:ln w="28575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7"/>
          <p:cNvSpPr/>
          <p:nvPr/>
        </p:nvSpPr>
        <p:spPr>
          <a:xfrm>
            <a:off x="1668338" y="3124009"/>
            <a:ext cx="1219200" cy="1224153"/>
          </a:xfrm>
          <a:prstGeom prst="rect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383925" y="1218038"/>
            <a:ext cx="7310117" cy="1169551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marL="342900" indent="-342900">
              <a:buFontTx/>
              <a:buChar char="-"/>
            </a:pPr>
            <a:r>
              <a:rPr lang="en-US" sz="1400" dirty="0" smtClean="0">
                <a:latin typeface="+mn-lt"/>
              </a:rPr>
              <a:t>Reconstruction of cross sections from RP</a:t>
            </a:r>
          </a:p>
          <a:p>
            <a:pPr marL="342900" indent="-342900">
              <a:buFontTx/>
              <a:buChar char="-"/>
            </a:pPr>
            <a:r>
              <a:rPr lang="en-US" sz="1400" dirty="0" smtClean="0">
                <a:latin typeface="+mn-lt"/>
              </a:rPr>
              <a:t>Creation of PENDF on a unionized energy grid</a:t>
            </a:r>
          </a:p>
          <a:p>
            <a:pPr marL="342900" indent="-342900">
              <a:buFontTx/>
              <a:buChar char="-"/>
            </a:pPr>
            <a:r>
              <a:rPr lang="en-US" sz="1400" dirty="0" smtClean="0">
                <a:latin typeface="+mn-lt"/>
              </a:rPr>
              <a:t>Doppler-broadening of the cross sections in PENDF</a:t>
            </a:r>
          </a:p>
          <a:p>
            <a:pPr marL="342900" indent="-342900">
              <a:buFontTx/>
              <a:buChar char="-"/>
            </a:pPr>
            <a:r>
              <a:rPr lang="en-US" sz="1400" dirty="0" smtClean="0">
                <a:latin typeface="+mn-lt"/>
              </a:rPr>
              <a:t>Self-shielding in the URR</a:t>
            </a:r>
          </a:p>
          <a:p>
            <a:pPr marL="342900" indent="-342900">
              <a:buFontTx/>
              <a:buChar char="-"/>
            </a:pPr>
            <a:r>
              <a:rPr lang="en-US" sz="1400" dirty="0" smtClean="0">
                <a:latin typeface="+mn-lt"/>
              </a:rPr>
              <a:t>Generation of heat production XS and radiation damage energy production </a:t>
            </a:r>
            <a:endParaRPr lang="en-US" sz="1400" dirty="0">
              <a:latin typeface="+mn-lt"/>
            </a:endParaRPr>
          </a:p>
        </p:txBody>
      </p:sp>
      <p:cxnSp>
        <p:nvCxnSpPr>
          <p:cNvPr id="10" name="Straight Arrow Connector 9"/>
          <p:cNvCxnSpPr>
            <a:stCxn id="11" idx="3"/>
            <a:endCxn id="9" idx="2"/>
          </p:cNvCxnSpPr>
          <p:nvPr/>
        </p:nvCxnSpPr>
        <p:spPr>
          <a:xfrm flipV="1">
            <a:off x="5155406" y="2387589"/>
            <a:ext cx="2883578" cy="1011379"/>
          </a:xfrm>
          <a:prstGeom prst="straightConnector1">
            <a:avLst/>
          </a:prstGeom>
          <a:ln w="28575">
            <a:solidFill>
              <a:schemeClr val="tx2">
                <a:lumMod val="20000"/>
                <a:lumOff val="8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/>
        </p:nvSpPr>
        <p:spPr>
          <a:xfrm>
            <a:off x="3112294" y="3198998"/>
            <a:ext cx="2043112" cy="399939"/>
          </a:xfrm>
          <a:prstGeom prst="rect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3" name="Straight Arrow Connector 12"/>
          <p:cNvCxnSpPr>
            <a:stCxn id="14" idx="2"/>
            <a:endCxn id="12" idx="0"/>
          </p:cNvCxnSpPr>
          <p:nvPr/>
        </p:nvCxnSpPr>
        <p:spPr>
          <a:xfrm flipH="1">
            <a:off x="3907788" y="3981339"/>
            <a:ext cx="233131" cy="1173710"/>
          </a:xfrm>
          <a:prstGeom prst="straightConnector1">
            <a:avLst/>
          </a:prstGeom>
          <a:ln w="28575">
            <a:solidFill>
              <a:srgbClr val="F5A7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tangle 13"/>
          <p:cNvSpPr/>
          <p:nvPr/>
        </p:nvSpPr>
        <p:spPr>
          <a:xfrm>
            <a:off x="3119363" y="3581400"/>
            <a:ext cx="2043112" cy="399939"/>
          </a:xfrm>
          <a:prstGeom prst="rect">
            <a:avLst/>
          </a:prstGeom>
          <a:noFill/>
          <a:ln>
            <a:solidFill>
              <a:srgbClr val="F5A7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6" name="Straight Arrow Connector 15"/>
          <p:cNvCxnSpPr>
            <a:stCxn id="17" idx="2"/>
            <a:endCxn id="15" idx="0"/>
          </p:cNvCxnSpPr>
          <p:nvPr/>
        </p:nvCxnSpPr>
        <p:spPr>
          <a:xfrm>
            <a:off x="6103838" y="3611675"/>
            <a:ext cx="1678169" cy="722414"/>
          </a:xfrm>
          <a:prstGeom prst="straightConnector1">
            <a:avLst/>
          </a:prstGeom>
          <a:ln w="28575">
            <a:solidFill>
              <a:srgbClr val="92D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ectangle 16"/>
          <p:cNvSpPr/>
          <p:nvPr/>
        </p:nvSpPr>
        <p:spPr>
          <a:xfrm>
            <a:off x="5364000" y="3211736"/>
            <a:ext cx="1479676" cy="399939"/>
          </a:xfrm>
          <a:prstGeom prst="rect">
            <a:avLst/>
          </a:pr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7078659" y="3211736"/>
            <a:ext cx="1479676" cy="399939"/>
          </a:xfrm>
          <a:prstGeom prst="rect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/>
          <p:cNvSpPr txBox="1"/>
          <p:nvPr/>
        </p:nvSpPr>
        <p:spPr>
          <a:xfrm>
            <a:off x="9019227" y="5163814"/>
            <a:ext cx="2748037" cy="523220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marL="342900" indent="-342900">
              <a:buFontTx/>
              <a:buChar char="-"/>
            </a:pPr>
            <a:r>
              <a:rPr lang="en-US" sz="1400" dirty="0" smtClean="0">
                <a:latin typeface="+mn-lt"/>
              </a:rPr>
              <a:t>Convert the ACE files into HDF5 format</a:t>
            </a:r>
          </a:p>
        </p:txBody>
      </p:sp>
      <p:cxnSp>
        <p:nvCxnSpPr>
          <p:cNvPr id="20" name="Straight Arrow Connector 19"/>
          <p:cNvCxnSpPr>
            <a:endCxn id="19" idx="0"/>
          </p:cNvCxnSpPr>
          <p:nvPr/>
        </p:nvCxnSpPr>
        <p:spPr>
          <a:xfrm>
            <a:off x="8372893" y="3611675"/>
            <a:ext cx="2020353" cy="1552139"/>
          </a:xfrm>
          <a:prstGeom prst="straightConnector1">
            <a:avLst/>
          </a:prstGeom>
          <a:ln w="28575"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8038983" y="5918926"/>
            <a:ext cx="4059839" cy="523220"/>
          </a:xfrm>
          <a:prstGeom prst="rect">
            <a:avLst/>
          </a:prstGeom>
          <a:solidFill>
            <a:schemeClr val="bg1"/>
          </a:solidFill>
          <a:ln w="571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latin typeface="+mn-lt"/>
              </a:rPr>
              <a:t>Thanks to J-C Sublet for providing his processing routine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810207" y="4334089"/>
            <a:ext cx="5943600" cy="523220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pPr marL="342900" indent="-342900">
              <a:buFontTx/>
              <a:buChar char="-"/>
            </a:pPr>
            <a:r>
              <a:rPr lang="en-US" sz="1400" dirty="0" smtClean="0">
                <a:latin typeface="+mn-lt"/>
              </a:rPr>
              <a:t>Produce probability tables for the URR self-shielded XS</a:t>
            </a:r>
          </a:p>
          <a:p>
            <a:pPr marL="342900" indent="-342900">
              <a:buFontTx/>
              <a:buChar char="-"/>
            </a:pPr>
            <a:r>
              <a:rPr lang="en-US" sz="1400" dirty="0" smtClean="0">
                <a:latin typeface="+mn-lt"/>
              </a:rPr>
              <a:t>Create the ACE file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357806" y="1270780"/>
            <a:ext cx="2994994" cy="738664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marL="342900" indent="-342900">
              <a:buFontTx/>
              <a:buChar char="-"/>
            </a:pPr>
            <a:r>
              <a:rPr lang="en-US" sz="1400" dirty="0" smtClean="0">
                <a:latin typeface="+mn-lt"/>
              </a:rPr>
              <a:t>Format checks</a:t>
            </a:r>
          </a:p>
          <a:p>
            <a:pPr marL="342900" indent="-342900">
              <a:buFontTx/>
              <a:buChar char="-"/>
            </a:pPr>
            <a:r>
              <a:rPr lang="en-US" sz="1400" dirty="0" smtClean="0">
                <a:latin typeface="+mn-lt"/>
              </a:rPr>
              <a:t>Internal consistency checks</a:t>
            </a:r>
          </a:p>
          <a:p>
            <a:pPr marL="342900" indent="-342900">
              <a:buFontTx/>
              <a:buChar char="-"/>
            </a:pPr>
            <a:r>
              <a:rPr lang="en-US" sz="1400" dirty="0" smtClean="0">
                <a:latin typeface="+mn-lt"/>
              </a:rPr>
              <a:t>Additional checks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266700" y="5155049"/>
            <a:ext cx="7282175" cy="1169551"/>
          </a:xfrm>
          <a:prstGeom prst="rect">
            <a:avLst/>
          </a:prstGeom>
          <a:solidFill>
            <a:srgbClr val="F5A7FF"/>
          </a:solidFill>
        </p:spPr>
        <p:txBody>
          <a:bodyPr wrap="square" rtlCol="0">
            <a:spAutoFit/>
          </a:bodyPr>
          <a:lstStyle/>
          <a:p>
            <a:pPr marL="342900" indent="-342900">
              <a:buFontTx/>
              <a:buChar char="-"/>
            </a:pPr>
            <a:r>
              <a:rPr lang="en-US" sz="1400" dirty="0">
                <a:latin typeface="+mn-lt"/>
              </a:rPr>
              <a:t>Reconstruction of </a:t>
            </a:r>
            <a:r>
              <a:rPr lang="en-US" sz="1400" dirty="0" smtClean="0">
                <a:latin typeface="+mn-lt"/>
              </a:rPr>
              <a:t>cross </a:t>
            </a:r>
            <a:r>
              <a:rPr lang="en-US" sz="1400" dirty="0">
                <a:latin typeface="+mn-lt"/>
              </a:rPr>
              <a:t>sections from RP</a:t>
            </a:r>
          </a:p>
          <a:p>
            <a:pPr marL="342900" indent="-342900">
              <a:buFontTx/>
              <a:buChar char="-"/>
            </a:pPr>
            <a:r>
              <a:rPr lang="en-US" sz="1400" dirty="0" smtClean="0">
                <a:latin typeface="+mn-lt"/>
              </a:rPr>
              <a:t>Doppler-broadening </a:t>
            </a:r>
            <a:r>
              <a:rPr lang="en-US" sz="1400" dirty="0">
                <a:latin typeface="+mn-lt"/>
              </a:rPr>
              <a:t>of the cross sections in </a:t>
            </a:r>
            <a:r>
              <a:rPr lang="en-US" sz="1400" dirty="0" smtClean="0">
                <a:latin typeface="+mn-lt"/>
              </a:rPr>
              <a:t>ENDF-6</a:t>
            </a:r>
          </a:p>
          <a:p>
            <a:pPr marL="342900" indent="-342900">
              <a:buFontTx/>
              <a:buChar char="-"/>
            </a:pPr>
            <a:r>
              <a:rPr lang="en-US" sz="1400" dirty="0" smtClean="0">
                <a:latin typeface="+mn-lt"/>
              </a:rPr>
              <a:t>Generation of activation cross sections (MF=10)</a:t>
            </a:r>
          </a:p>
          <a:p>
            <a:pPr marL="342900" indent="-342900">
              <a:buFontTx/>
              <a:buChar char="-"/>
            </a:pPr>
            <a:r>
              <a:rPr lang="en-US" sz="1400" dirty="0" smtClean="0">
                <a:latin typeface="+mn-lt"/>
              </a:rPr>
              <a:t>Calculation of self-shielded, </a:t>
            </a:r>
            <a:r>
              <a:rPr lang="en-US" sz="1400" dirty="0" err="1" smtClean="0">
                <a:latin typeface="+mn-lt"/>
              </a:rPr>
              <a:t>multigroup</a:t>
            </a:r>
            <a:r>
              <a:rPr lang="en-US" sz="1400" dirty="0" smtClean="0">
                <a:latin typeface="+mn-lt"/>
              </a:rPr>
              <a:t> cross sections and multi-band parameters in the ENDF format</a:t>
            </a:r>
            <a:endParaRPr lang="en-US" sz="14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3986837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NEA Processing pipeline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95363" y="2819400"/>
            <a:ext cx="8697120" cy="1528762"/>
          </a:xfrm>
          <a:prstGeom prst="rec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  <p:sp>
        <p:nvSpPr>
          <p:cNvPr id="9" name="TextBox 8"/>
          <p:cNvSpPr txBox="1"/>
          <p:nvPr/>
        </p:nvSpPr>
        <p:spPr>
          <a:xfrm>
            <a:off x="3361081" y="1716588"/>
            <a:ext cx="1559675" cy="307777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marL="342900" indent="-342900">
              <a:buFontTx/>
              <a:buChar char="-"/>
            </a:pPr>
            <a:r>
              <a:rPr lang="en-US" sz="1400" dirty="0" smtClean="0">
                <a:latin typeface="+mn-lt"/>
              </a:rPr>
              <a:t>TRIPOLI-4</a:t>
            </a:r>
            <a:endParaRPr lang="en-US" sz="1400" dirty="0">
              <a:latin typeface="+mn-lt"/>
            </a:endParaRPr>
          </a:p>
        </p:txBody>
      </p:sp>
      <p:cxnSp>
        <p:nvCxnSpPr>
          <p:cNvPr id="10" name="Straight Arrow Connector 9"/>
          <p:cNvCxnSpPr>
            <a:stCxn id="11" idx="0"/>
            <a:endCxn id="9" idx="2"/>
          </p:cNvCxnSpPr>
          <p:nvPr/>
        </p:nvCxnSpPr>
        <p:spPr>
          <a:xfrm flipV="1">
            <a:off x="4133850" y="2024365"/>
            <a:ext cx="7069" cy="1174633"/>
          </a:xfrm>
          <a:prstGeom prst="straightConnector1">
            <a:avLst/>
          </a:prstGeom>
          <a:ln w="28575">
            <a:solidFill>
              <a:schemeClr val="tx2">
                <a:lumMod val="20000"/>
                <a:lumOff val="8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/>
        </p:nvSpPr>
        <p:spPr>
          <a:xfrm>
            <a:off x="3112294" y="3198998"/>
            <a:ext cx="2043112" cy="399939"/>
          </a:xfrm>
          <a:prstGeom prst="rect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3301833" y="5234229"/>
            <a:ext cx="1678169" cy="307777"/>
          </a:xfrm>
          <a:prstGeom prst="rect">
            <a:avLst/>
          </a:prstGeom>
          <a:solidFill>
            <a:srgbClr val="F5A7FF"/>
          </a:solidFill>
        </p:spPr>
        <p:txBody>
          <a:bodyPr wrap="square" rtlCol="0">
            <a:spAutoFit/>
          </a:bodyPr>
          <a:lstStyle/>
          <a:p>
            <a:pPr marL="342900" indent="-342900">
              <a:buFontTx/>
              <a:buChar char="-"/>
            </a:pPr>
            <a:r>
              <a:rPr lang="en-US" sz="1400" dirty="0" smtClean="0">
                <a:latin typeface="+mn-lt"/>
              </a:rPr>
              <a:t>FISPACT-II</a:t>
            </a:r>
            <a:endParaRPr lang="en-US" sz="1400" dirty="0">
              <a:latin typeface="+mn-lt"/>
            </a:endParaRPr>
          </a:p>
        </p:txBody>
      </p:sp>
      <p:cxnSp>
        <p:nvCxnSpPr>
          <p:cNvPr id="13" name="Straight Arrow Connector 12"/>
          <p:cNvCxnSpPr>
            <a:stCxn id="14" idx="2"/>
            <a:endCxn id="12" idx="0"/>
          </p:cNvCxnSpPr>
          <p:nvPr/>
        </p:nvCxnSpPr>
        <p:spPr>
          <a:xfrm flipH="1">
            <a:off x="4140918" y="3981339"/>
            <a:ext cx="1" cy="1252890"/>
          </a:xfrm>
          <a:prstGeom prst="straightConnector1">
            <a:avLst/>
          </a:prstGeom>
          <a:ln w="28575">
            <a:solidFill>
              <a:srgbClr val="F5A7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tangle 13"/>
          <p:cNvSpPr/>
          <p:nvPr/>
        </p:nvSpPr>
        <p:spPr>
          <a:xfrm>
            <a:off x="3119363" y="3581400"/>
            <a:ext cx="2043112" cy="399939"/>
          </a:xfrm>
          <a:prstGeom prst="rect">
            <a:avLst/>
          </a:prstGeom>
          <a:noFill/>
          <a:ln>
            <a:solidFill>
              <a:srgbClr val="F5A7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6" name="Straight Arrow Connector 15"/>
          <p:cNvCxnSpPr>
            <a:stCxn id="17" idx="0"/>
            <a:endCxn id="15" idx="2"/>
          </p:cNvCxnSpPr>
          <p:nvPr/>
        </p:nvCxnSpPr>
        <p:spPr>
          <a:xfrm flipH="1" flipV="1">
            <a:off x="6098700" y="2160273"/>
            <a:ext cx="5138" cy="1051463"/>
          </a:xfrm>
          <a:prstGeom prst="straightConnector1">
            <a:avLst/>
          </a:prstGeom>
          <a:ln w="28575">
            <a:solidFill>
              <a:srgbClr val="92D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ectangle 16"/>
          <p:cNvSpPr/>
          <p:nvPr/>
        </p:nvSpPr>
        <p:spPr>
          <a:xfrm>
            <a:off x="5364000" y="3211736"/>
            <a:ext cx="1479676" cy="399939"/>
          </a:xfrm>
          <a:prstGeom prst="rect">
            <a:avLst/>
          </a:pr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7078659" y="3211736"/>
            <a:ext cx="1479676" cy="399939"/>
          </a:xfrm>
          <a:prstGeom prst="rect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/>
          <p:cNvSpPr txBox="1"/>
          <p:nvPr/>
        </p:nvSpPr>
        <p:spPr>
          <a:xfrm>
            <a:off x="7161753" y="5196082"/>
            <a:ext cx="1313488" cy="307777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marL="342900" indent="-342900">
              <a:buFontTx/>
              <a:buChar char="-"/>
            </a:pPr>
            <a:r>
              <a:rPr lang="en-US" sz="1400" dirty="0" err="1" smtClean="0">
                <a:latin typeface="+mn-lt"/>
              </a:rPr>
              <a:t>OpenMC</a:t>
            </a:r>
            <a:endParaRPr lang="en-US" sz="1400" dirty="0" smtClean="0">
              <a:latin typeface="+mn-lt"/>
            </a:endParaRPr>
          </a:p>
        </p:txBody>
      </p:sp>
      <p:cxnSp>
        <p:nvCxnSpPr>
          <p:cNvPr id="20" name="Straight Arrow Connector 19"/>
          <p:cNvCxnSpPr>
            <a:stCxn id="18" idx="2"/>
            <a:endCxn id="19" idx="0"/>
          </p:cNvCxnSpPr>
          <p:nvPr/>
        </p:nvCxnSpPr>
        <p:spPr>
          <a:xfrm>
            <a:off x="7818497" y="3611675"/>
            <a:ext cx="0" cy="1584407"/>
          </a:xfrm>
          <a:prstGeom prst="straightConnector1">
            <a:avLst/>
          </a:prstGeom>
          <a:ln w="28575"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5379603" y="1637053"/>
            <a:ext cx="1438193" cy="523220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pPr marL="342900" indent="-342900">
              <a:buFontTx/>
              <a:buChar char="-"/>
            </a:pPr>
            <a:r>
              <a:rPr lang="en-US" sz="1400" dirty="0" smtClean="0">
                <a:latin typeface="+mn-lt"/>
              </a:rPr>
              <a:t>MCNP</a:t>
            </a:r>
          </a:p>
          <a:p>
            <a:pPr marL="342900" indent="-342900">
              <a:buFontTx/>
              <a:buChar char="-"/>
            </a:pPr>
            <a:r>
              <a:rPr lang="en-US" sz="1400" dirty="0" smtClean="0">
                <a:latin typeface="+mn-lt"/>
              </a:rPr>
              <a:t>Serpent</a:t>
            </a:r>
          </a:p>
        </p:txBody>
      </p:sp>
    </p:spTree>
    <p:extLst>
      <p:ext uri="{BB962C8B-B14F-4D97-AF65-F5344CB8AC3E}">
        <p14:creationId xmlns:p14="http://schemas.microsoft.com/office/powerpoint/2010/main" val="198009317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NEA Processing pipeline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95363" y="2819400"/>
            <a:ext cx="8697120" cy="1528762"/>
          </a:xfrm>
          <a:prstGeom prst="rec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  <p:sp>
        <p:nvSpPr>
          <p:cNvPr id="9" name="TextBox 8"/>
          <p:cNvSpPr txBox="1"/>
          <p:nvPr/>
        </p:nvSpPr>
        <p:spPr>
          <a:xfrm>
            <a:off x="3361081" y="1716588"/>
            <a:ext cx="1559675" cy="307777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marL="342900" indent="-342900">
              <a:buFontTx/>
              <a:buChar char="-"/>
            </a:pPr>
            <a:r>
              <a:rPr lang="en-US" sz="1400" dirty="0" smtClean="0">
                <a:latin typeface="+mn-lt"/>
              </a:rPr>
              <a:t>TRIPOLI-4</a:t>
            </a:r>
            <a:endParaRPr lang="en-US" sz="1400" dirty="0">
              <a:latin typeface="+mn-lt"/>
            </a:endParaRPr>
          </a:p>
        </p:txBody>
      </p:sp>
      <p:cxnSp>
        <p:nvCxnSpPr>
          <p:cNvPr id="10" name="Straight Arrow Connector 9"/>
          <p:cNvCxnSpPr>
            <a:stCxn id="11" idx="0"/>
            <a:endCxn id="9" idx="2"/>
          </p:cNvCxnSpPr>
          <p:nvPr/>
        </p:nvCxnSpPr>
        <p:spPr>
          <a:xfrm flipV="1">
            <a:off x="4133850" y="2024365"/>
            <a:ext cx="7069" cy="1174633"/>
          </a:xfrm>
          <a:prstGeom prst="straightConnector1">
            <a:avLst/>
          </a:prstGeom>
          <a:ln w="28575">
            <a:solidFill>
              <a:schemeClr val="tx2">
                <a:lumMod val="20000"/>
                <a:lumOff val="8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/>
        </p:nvSpPr>
        <p:spPr>
          <a:xfrm>
            <a:off x="3112294" y="3198998"/>
            <a:ext cx="2043112" cy="399939"/>
          </a:xfrm>
          <a:prstGeom prst="rect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3301833" y="5234229"/>
            <a:ext cx="1678169" cy="307777"/>
          </a:xfrm>
          <a:prstGeom prst="rect">
            <a:avLst/>
          </a:prstGeom>
          <a:solidFill>
            <a:srgbClr val="F5A7FF"/>
          </a:solidFill>
        </p:spPr>
        <p:txBody>
          <a:bodyPr wrap="square" rtlCol="0">
            <a:spAutoFit/>
          </a:bodyPr>
          <a:lstStyle/>
          <a:p>
            <a:pPr marL="342900" indent="-342900">
              <a:buFontTx/>
              <a:buChar char="-"/>
            </a:pPr>
            <a:r>
              <a:rPr lang="en-US" sz="1400" dirty="0" smtClean="0">
                <a:latin typeface="+mn-lt"/>
              </a:rPr>
              <a:t>FISPACT-II</a:t>
            </a:r>
            <a:endParaRPr lang="en-US" sz="1400" dirty="0">
              <a:latin typeface="+mn-lt"/>
            </a:endParaRPr>
          </a:p>
        </p:txBody>
      </p:sp>
      <p:cxnSp>
        <p:nvCxnSpPr>
          <p:cNvPr id="13" name="Straight Arrow Connector 12"/>
          <p:cNvCxnSpPr>
            <a:stCxn id="14" idx="2"/>
            <a:endCxn id="12" idx="0"/>
          </p:cNvCxnSpPr>
          <p:nvPr/>
        </p:nvCxnSpPr>
        <p:spPr>
          <a:xfrm flipH="1">
            <a:off x="4140918" y="3981339"/>
            <a:ext cx="1" cy="1252890"/>
          </a:xfrm>
          <a:prstGeom prst="straightConnector1">
            <a:avLst/>
          </a:prstGeom>
          <a:ln w="28575">
            <a:solidFill>
              <a:srgbClr val="F5A7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tangle 13"/>
          <p:cNvSpPr/>
          <p:nvPr/>
        </p:nvSpPr>
        <p:spPr>
          <a:xfrm>
            <a:off x="3119363" y="3581400"/>
            <a:ext cx="2043112" cy="399939"/>
          </a:xfrm>
          <a:prstGeom prst="rect">
            <a:avLst/>
          </a:prstGeom>
          <a:noFill/>
          <a:ln>
            <a:solidFill>
              <a:srgbClr val="F5A7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6" name="Straight Arrow Connector 15"/>
          <p:cNvCxnSpPr>
            <a:stCxn id="17" idx="0"/>
            <a:endCxn id="15" idx="2"/>
          </p:cNvCxnSpPr>
          <p:nvPr/>
        </p:nvCxnSpPr>
        <p:spPr>
          <a:xfrm flipH="1" flipV="1">
            <a:off x="6098700" y="2160273"/>
            <a:ext cx="5138" cy="1051463"/>
          </a:xfrm>
          <a:prstGeom prst="straightConnector1">
            <a:avLst/>
          </a:prstGeom>
          <a:ln w="28575">
            <a:solidFill>
              <a:srgbClr val="92D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ectangle 16"/>
          <p:cNvSpPr/>
          <p:nvPr/>
        </p:nvSpPr>
        <p:spPr>
          <a:xfrm>
            <a:off x="5364000" y="3211736"/>
            <a:ext cx="1479676" cy="399939"/>
          </a:xfrm>
          <a:prstGeom prst="rect">
            <a:avLst/>
          </a:pr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7078659" y="3211736"/>
            <a:ext cx="1479676" cy="399939"/>
          </a:xfrm>
          <a:prstGeom prst="rect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/>
          <p:cNvSpPr txBox="1"/>
          <p:nvPr/>
        </p:nvSpPr>
        <p:spPr>
          <a:xfrm>
            <a:off x="7161753" y="5196082"/>
            <a:ext cx="1313488" cy="307777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marL="342900" indent="-342900">
              <a:buFontTx/>
              <a:buChar char="-"/>
            </a:pPr>
            <a:r>
              <a:rPr lang="en-US" sz="1400" dirty="0" err="1" smtClean="0">
                <a:latin typeface="+mn-lt"/>
              </a:rPr>
              <a:t>OpenMC</a:t>
            </a:r>
            <a:endParaRPr lang="en-US" sz="1400" dirty="0" smtClean="0">
              <a:latin typeface="+mn-lt"/>
            </a:endParaRPr>
          </a:p>
        </p:txBody>
      </p:sp>
      <p:cxnSp>
        <p:nvCxnSpPr>
          <p:cNvPr id="20" name="Straight Arrow Connector 19"/>
          <p:cNvCxnSpPr>
            <a:stCxn id="18" idx="2"/>
            <a:endCxn id="19" idx="0"/>
          </p:cNvCxnSpPr>
          <p:nvPr/>
        </p:nvCxnSpPr>
        <p:spPr>
          <a:xfrm>
            <a:off x="7818497" y="3611675"/>
            <a:ext cx="0" cy="1584407"/>
          </a:xfrm>
          <a:prstGeom prst="straightConnector1">
            <a:avLst/>
          </a:prstGeom>
          <a:ln w="28575"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5379603" y="1637053"/>
            <a:ext cx="1438193" cy="523220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pPr marL="342900" indent="-342900">
              <a:buFontTx/>
              <a:buChar char="-"/>
            </a:pPr>
            <a:r>
              <a:rPr lang="en-US" sz="1400" dirty="0" smtClean="0">
                <a:latin typeface="+mn-lt"/>
              </a:rPr>
              <a:t>MCNP</a:t>
            </a:r>
          </a:p>
          <a:p>
            <a:pPr marL="342900" indent="-342900">
              <a:buFontTx/>
              <a:buChar char="-"/>
            </a:pPr>
            <a:r>
              <a:rPr lang="en-US" sz="1400" dirty="0" smtClean="0">
                <a:latin typeface="+mn-lt"/>
              </a:rPr>
              <a:t>Serpent</a:t>
            </a:r>
          </a:p>
        </p:txBody>
      </p:sp>
      <p:sp>
        <p:nvSpPr>
          <p:cNvPr id="21" name="Rectangle 20"/>
          <p:cNvSpPr/>
          <p:nvPr/>
        </p:nvSpPr>
        <p:spPr>
          <a:xfrm>
            <a:off x="5369879" y="3612763"/>
            <a:ext cx="1479676" cy="39993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800" dirty="0" smtClean="0">
                <a:solidFill>
                  <a:schemeClr val="tx1"/>
                </a:solidFill>
              </a:rPr>
              <a:t>AMPX</a:t>
            </a:r>
            <a:endParaRPr lang="en-US" sz="1800" dirty="0">
              <a:solidFill>
                <a:schemeClr val="tx1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477156" y="5196082"/>
            <a:ext cx="1313488" cy="307777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pPr marL="342900" indent="-342900">
              <a:buFontTx/>
              <a:buChar char="-"/>
            </a:pPr>
            <a:r>
              <a:rPr lang="en-US" sz="1400" dirty="0" smtClean="0">
                <a:latin typeface="+mn-lt"/>
              </a:rPr>
              <a:t>SCALE</a:t>
            </a:r>
          </a:p>
        </p:txBody>
      </p:sp>
      <p:cxnSp>
        <p:nvCxnSpPr>
          <p:cNvPr id="23" name="Straight Arrow Connector 22"/>
          <p:cNvCxnSpPr>
            <a:stCxn id="21" idx="2"/>
            <a:endCxn id="22" idx="0"/>
          </p:cNvCxnSpPr>
          <p:nvPr/>
        </p:nvCxnSpPr>
        <p:spPr>
          <a:xfrm>
            <a:off x="6109717" y="4012702"/>
            <a:ext cx="24183" cy="118338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1121224" y="5819080"/>
            <a:ext cx="964539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006699"/>
                </a:solidFill>
                <a:latin typeface="+mn-lt" panose="020B0604030504040204" pitchFamily="34" charset="0"/>
                <a:ea typeface="+mn-lt" panose="020B0604030504040204" pitchFamily="34" charset="0"/>
              </a:rPr>
              <a:t>For further information about AMPX processing, contact </a:t>
            </a:r>
            <a:r>
              <a:rPr lang="en-US" sz="1600" b="1" dirty="0" smtClean="0">
                <a:solidFill>
                  <a:srgbClr val="006699"/>
                </a:solidFill>
                <a:latin typeface="+mn-lt" panose="020B0604030504040204" pitchFamily="34" charset="0"/>
                <a:ea typeface="+mn-lt" panose="020B0604030504040204" pitchFamily="34" charset="0"/>
              </a:rPr>
              <a:t>andrew.holcomb@oecd-nea.org</a:t>
            </a:r>
            <a:endParaRPr lang="en-US" sz="1600" b="1" dirty="0">
              <a:solidFill>
                <a:srgbClr val="006699"/>
              </a:solidFill>
              <a:latin typeface="+mn-lt" panose="020B0604030504040204" pitchFamily="34" charset="0"/>
              <a:ea typeface="+mn-lt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8741262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NEA Processing pipeline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95363" y="2819400"/>
            <a:ext cx="8697120" cy="1528762"/>
          </a:xfrm>
          <a:prstGeom prst="rec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  <p:sp>
        <p:nvSpPr>
          <p:cNvPr id="9" name="TextBox 8"/>
          <p:cNvSpPr txBox="1"/>
          <p:nvPr/>
        </p:nvSpPr>
        <p:spPr>
          <a:xfrm>
            <a:off x="3361081" y="1716588"/>
            <a:ext cx="1559675" cy="307777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marL="342900" indent="-342900">
              <a:buFontTx/>
              <a:buChar char="-"/>
            </a:pPr>
            <a:r>
              <a:rPr lang="en-US" sz="1400" dirty="0" smtClean="0">
                <a:latin typeface="+mn-lt"/>
              </a:rPr>
              <a:t>TRIPOLI-4</a:t>
            </a:r>
            <a:endParaRPr lang="en-US" sz="1400" dirty="0">
              <a:latin typeface="+mn-lt"/>
            </a:endParaRPr>
          </a:p>
        </p:txBody>
      </p:sp>
      <p:cxnSp>
        <p:nvCxnSpPr>
          <p:cNvPr id="10" name="Straight Arrow Connector 9"/>
          <p:cNvCxnSpPr>
            <a:stCxn id="11" idx="0"/>
            <a:endCxn id="9" idx="2"/>
          </p:cNvCxnSpPr>
          <p:nvPr/>
        </p:nvCxnSpPr>
        <p:spPr>
          <a:xfrm flipV="1">
            <a:off x="4133850" y="2024365"/>
            <a:ext cx="7069" cy="1174633"/>
          </a:xfrm>
          <a:prstGeom prst="straightConnector1">
            <a:avLst/>
          </a:prstGeom>
          <a:ln w="28575">
            <a:solidFill>
              <a:schemeClr val="tx2">
                <a:lumMod val="20000"/>
                <a:lumOff val="8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/>
        </p:nvSpPr>
        <p:spPr>
          <a:xfrm>
            <a:off x="3112294" y="3198998"/>
            <a:ext cx="2043112" cy="399939"/>
          </a:xfrm>
          <a:prstGeom prst="rect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3301833" y="5234229"/>
            <a:ext cx="1678169" cy="307777"/>
          </a:xfrm>
          <a:prstGeom prst="rect">
            <a:avLst/>
          </a:prstGeom>
          <a:solidFill>
            <a:srgbClr val="F5A7FF"/>
          </a:solidFill>
        </p:spPr>
        <p:txBody>
          <a:bodyPr wrap="square" rtlCol="0">
            <a:spAutoFit/>
          </a:bodyPr>
          <a:lstStyle/>
          <a:p>
            <a:pPr marL="342900" indent="-342900">
              <a:buFontTx/>
              <a:buChar char="-"/>
            </a:pPr>
            <a:r>
              <a:rPr lang="en-US" sz="1400" dirty="0" smtClean="0">
                <a:latin typeface="+mn-lt"/>
              </a:rPr>
              <a:t>FISPACT-II</a:t>
            </a:r>
            <a:endParaRPr lang="en-US" sz="1400" dirty="0">
              <a:latin typeface="+mn-lt"/>
            </a:endParaRPr>
          </a:p>
        </p:txBody>
      </p:sp>
      <p:cxnSp>
        <p:nvCxnSpPr>
          <p:cNvPr id="13" name="Straight Arrow Connector 12"/>
          <p:cNvCxnSpPr>
            <a:stCxn id="14" idx="2"/>
            <a:endCxn id="12" idx="0"/>
          </p:cNvCxnSpPr>
          <p:nvPr/>
        </p:nvCxnSpPr>
        <p:spPr>
          <a:xfrm flipH="1">
            <a:off x="4140918" y="3981339"/>
            <a:ext cx="1" cy="1252890"/>
          </a:xfrm>
          <a:prstGeom prst="straightConnector1">
            <a:avLst/>
          </a:prstGeom>
          <a:ln w="28575">
            <a:solidFill>
              <a:srgbClr val="F5A7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tangle 13"/>
          <p:cNvSpPr/>
          <p:nvPr/>
        </p:nvSpPr>
        <p:spPr>
          <a:xfrm>
            <a:off x="3119363" y="3581400"/>
            <a:ext cx="2043112" cy="399939"/>
          </a:xfrm>
          <a:prstGeom prst="rect">
            <a:avLst/>
          </a:prstGeom>
          <a:noFill/>
          <a:ln>
            <a:solidFill>
              <a:srgbClr val="F5A7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6" name="Straight Arrow Connector 15"/>
          <p:cNvCxnSpPr>
            <a:stCxn id="17" idx="0"/>
            <a:endCxn id="15" idx="2"/>
          </p:cNvCxnSpPr>
          <p:nvPr/>
        </p:nvCxnSpPr>
        <p:spPr>
          <a:xfrm flipH="1" flipV="1">
            <a:off x="6098700" y="2160273"/>
            <a:ext cx="5138" cy="1051463"/>
          </a:xfrm>
          <a:prstGeom prst="straightConnector1">
            <a:avLst/>
          </a:prstGeom>
          <a:ln w="28575">
            <a:solidFill>
              <a:srgbClr val="92D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ectangle 16"/>
          <p:cNvSpPr/>
          <p:nvPr/>
        </p:nvSpPr>
        <p:spPr>
          <a:xfrm>
            <a:off x="5364000" y="3211736"/>
            <a:ext cx="1479676" cy="399939"/>
          </a:xfrm>
          <a:prstGeom prst="rect">
            <a:avLst/>
          </a:pr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7078659" y="3211736"/>
            <a:ext cx="1479676" cy="399939"/>
          </a:xfrm>
          <a:prstGeom prst="rect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/>
          <p:cNvSpPr txBox="1"/>
          <p:nvPr/>
        </p:nvSpPr>
        <p:spPr>
          <a:xfrm>
            <a:off x="7161753" y="5196082"/>
            <a:ext cx="1313488" cy="307777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marL="342900" indent="-342900">
              <a:buFontTx/>
              <a:buChar char="-"/>
            </a:pPr>
            <a:r>
              <a:rPr lang="en-US" sz="1400" dirty="0" err="1" smtClean="0">
                <a:latin typeface="+mn-lt"/>
              </a:rPr>
              <a:t>OpenMC</a:t>
            </a:r>
            <a:endParaRPr lang="en-US" sz="1400" dirty="0" smtClean="0">
              <a:latin typeface="+mn-lt"/>
            </a:endParaRPr>
          </a:p>
        </p:txBody>
      </p:sp>
      <p:cxnSp>
        <p:nvCxnSpPr>
          <p:cNvPr id="20" name="Straight Arrow Connector 19"/>
          <p:cNvCxnSpPr>
            <a:stCxn id="18" idx="2"/>
            <a:endCxn id="19" idx="0"/>
          </p:cNvCxnSpPr>
          <p:nvPr/>
        </p:nvCxnSpPr>
        <p:spPr>
          <a:xfrm>
            <a:off x="7818497" y="3611675"/>
            <a:ext cx="0" cy="1584407"/>
          </a:xfrm>
          <a:prstGeom prst="straightConnector1">
            <a:avLst/>
          </a:prstGeom>
          <a:ln w="28575"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5379603" y="1637053"/>
            <a:ext cx="1438193" cy="523220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pPr marL="342900" indent="-342900">
              <a:buFontTx/>
              <a:buChar char="-"/>
            </a:pPr>
            <a:r>
              <a:rPr lang="en-US" sz="1400" dirty="0" smtClean="0">
                <a:latin typeface="+mn-lt"/>
              </a:rPr>
              <a:t>MCNP</a:t>
            </a:r>
          </a:p>
          <a:p>
            <a:pPr marL="342900" indent="-342900">
              <a:buFontTx/>
              <a:buChar char="-"/>
            </a:pPr>
            <a:r>
              <a:rPr lang="en-US" sz="1400" dirty="0" smtClean="0">
                <a:latin typeface="+mn-lt"/>
              </a:rPr>
              <a:t>Serpent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078659" y="1560651"/>
            <a:ext cx="4960941" cy="707886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rgbClr val="006699"/>
                </a:solidFill>
                <a:latin typeface="+mn-lt" panose="020B0604030504040204" pitchFamily="34" charset="0"/>
                <a:ea typeface="+mn-lt" panose="020B0604030504040204" pitchFamily="34" charset="0"/>
              </a:rPr>
              <a:t>The pipeline is designed </a:t>
            </a:r>
            <a:r>
              <a:rPr lang="en-US" sz="2000" dirty="0" smtClean="0">
                <a:solidFill>
                  <a:srgbClr val="FF0000"/>
                </a:solidFill>
                <a:latin typeface="+mn-lt" panose="020B0604030504040204" pitchFamily="34" charset="0"/>
                <a:ea typeface="+mn-lt" panose="020B0604030504040204" pitchFamily="34" charset="0"/>
              </a:rPr>
              <a:t>by</a:t>
            </a:r>
            <a:r>
              <a:rPr lang="en-US" sz="2000" dirty="0" smtClean="0">
                <a:solidFill>
                  <a:srgbClr val="006699"/>
                </a:solidFill>
                <a:latin typeface="+mn-lt" panose="020B0604030504040204" pitchFamily="34" charset="0"/>
                <a:ea typeface="+mn-lt" panose="020B0604030504040204" pitchFamily="34" charset="0"/>
              </a:rPr>
              <a:t> the JEFF community </a:t>
            </a:r>
            <a:r>
              <a:rPr lang="en-US" sz="2000" dirty="0" smtClean="0">
                <a:solidFill>
                  <a:srgbClr val="FF0000"/>
                </a:solidFill>
                <a:latin typeface="+mn-lt" panose="020B0604030504040204" pitchFamily="34" charset="0"/>
                <a:ea typeface="+mn-lt" panose="020B0604030504040204" pitchFamily="34" charset="0"/>
              </a:rPr>
              <a:t>for</a:t>
            </a:r>
            <a:r>
              <a:rPr lang="en-US" sz="2000" dirty="0" smtClean="0">
                <a:solidFill>
                  <a:srgbClr val="006699"/>
                </a:solidFill>
                <a:latin typeface="+mn-lt" panose="020B0604030504040204" pitchFamily="34" charset="0"/>
                <a:ea typeface="+mn-lt" panose="020B0604030504040204" pitchFamily="34" charset="0"/>
              </a:rPr>
              <a:t> the JEFF community</a:t>
            </a:r>
            <a:endParaRPr lang="en-US" sz="2000" dirty="0">
              <a:solidFill>
                <a:srgbClr val="006699"/>
              </a:solidFill>
              <a:latin typeface="+mn-lt" panose="020B0604030504040204" pitchFamily="34" charset="0"/>
              <a:ea typeface="+mn-lt" panose="020B0604030504040204" pitchFamily="34" charset="0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5369879" y="3612763"/>
            <a:ext cx="1479676" cy="39993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800" dirty="0" smtClean="0">
                <a:solidFill>
                  <a:schemeClr val="tx1"/>
                </a:solidFill>
              </a:rPr>
              <a:t>AMPX</a:t>
            </a:r>
            <a:endParaRPr lang="en-US" sz="1800" dirty="0">
              <a:solidFill>
                <a:schemeClr val="tx1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477156" y="5196082"/>
            <a:ext cx="1313488" cy="307777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pPr marL="342900" indent="-342900">
              <a:buFontTx/>
              <a:buChar char="-"/>
            </a:pPr>
            <a:r>
              <a:rPr lang="en-US" sz="1400" dirty="0" smtClean="0">
                <a:latin typeface="+mn-lt"/>
              </a:rPr>
              <a:t>SCALE</a:t>
            </a:r>
          </a:p>
        </p:txBody>
      </p:sp>
      <p:cxnSp>
        <p:nvCxnSpPr>
          <p:cNvPr id="23" name="Straight Arrow Connector 22"/>
          <p:cNvCxnSpPr>
            <a:stCxn id="21" idx="2"/>
            <a:endCxn id="22" idx="0"/>
          </p:cNvCxnSpPr>
          <p:nvPr/>
        </p:nvCxnSpPr>
        <p:spPr>
          <a:xfrm>
            <a:off x="6109717" y="4012702"/>
            <a:ext cx="24183" cy="118338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1121224" y="5819080"/>
            <a:ext cx="964539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006699"/>
                </a:solidFill>
                <a:latin typeface="+mn-lt" panose="020B0604030504040204" pitchFamily="34" charset="0"/>
                <a:ea typeface="+mn-lt" panose="020B0604030504040204" pitchFamily="34" charset="0"/>
              </a:rPr>
              <a:t>For further information about AMPX processing, contact </a:t>
            </a:r>
            <a:r>
              <a:rPr lang="en-US" sz="1600" b="1" dirty="0" smtClean="0">
                <a:solidFill>
                  <a:srgbClr val="006699"/>
                </a:solidFill>
                <a:latin typeface="+mn-lt" panose="020B0604030504040204" pitchFamily="34" charset="0"/>
                <a:ea typeface="+mn-lt" panose="020B0604030504040204" pitchFamily="34" charset="0"/>
              </a:rPr>
              <a:t>andrew.holcomb@oecd-nea.org</a:t>
            </a:r>
            <a:endParaRPr lang="en-US" sz="1600" b="1" dirty="0">
              <a:solidFill>
                <a:srgbClr val="006699"/>
              </a:solidFill>
              <a:latin typeface="+mn-lt" panose="020B0604030504040204" pitchFamily="34" charset="0"/>
              <a:ea typeface="+mn-lt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5916616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Title 3"/>
          <p:cNvSpPr>
            <a:spLocks noGrp="1"/>
          </p:cNvSpPr>
          <p:nvPr>
            <p:ph type="title"/>
          </p:nvPr>
        </p:nvSpPr>
        <p:spPr>
          <a:xfrm>
            <a:off x="304800" y="2895600"/>
            <a:ext cx="4699963" cy="1698172"/>
          </a:xfrm>
        </p:spPr>
        <p:txBody>
          <a:bodyPr/>
          <a:lstStyle/>
          <a:p>
            <a:r>
              <a:rPr lang="en-US" dirty="0" smtClean="0"/>
              <a:t>3) The NEA Verification and Validation pipelines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39790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NEA Verification pipeline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Verify that the processed data can be loaded and used by the codes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 smtClean="0"/>
              <a:t>Currently, the NEA has verification tests configured for </a:t>
            </a:r>
            <a:r>
              <a:rPr lang="en-US" b="1" dirty="0" smtClean="0"/>
              <a:t>SCALE</a:t>
            </a:r>
            <a:r>
              <a:rPr lang="en-US" dirty="0" smtClean="0"/>
              <a:t> and </a:t>
            </a:r>
            <a:r>
              <a:rPr lang="en-US" b="1" dirty="0" smtClean="0"/>
              <a:t>Serpent</a:t>
            </a:r>
          </a:p>
          <a:p>
            <a:endParaRPr lang="en-US" dirty="0" smtClean="0"/>
          </a:p>
          <a:p>
            <a:r>
              <a:rPr lang="en-US" dirty="0" smtClean="0"/>
              <a:t>Note </a:t>
            </a:r>
            <a:r>
              <a:rPr lang="en-US" dirty="0"/>
              <a:t>that this kind of tests does not provide any information about the quality of the data</a:t>
            </a:r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728280" y="5867400"/>
            <a:ext cx="1073543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006699"/>
                </a:solidFill>
                <a:latin typeface="+mn-lt" panose="020B0604030504040204" pitchFamily="34" charset="0"/>
                <a:ea typeface="+mn-lt" panose="020B0604030504040204" pitchFamily="34" charset="0"/>
              </a:rPr>
              <a:t>For further information about the NEA Verification pipeline, contact </a:t>
            </a:r>
            <a:r>
              <a:rPr lang="en-US" sz="1600" b="1" dirty="0" smtClean="0">
                <a:solidFill>
                  <a:srgbClr val="006699"/>
                </a:solidFill>
                <a:latin typeface="+mn-lt" panose="020B0604030504040204" pitchFamily="34" charset="0"/>
                <a:ea typeface="+mn-lt" panose="020B0604030504040204" pitchFamily="34" charset="0"/>
              </a:rPr>
              <a:t>andrew.holcomb@oecd-nea.org</a:t>
            </a:r>
            <a:endParaRPr lang="en-US" sz="1600" b="1" dirty="0">
              <a:solidFill>
                <a:srgbClr val="006699"/>
              </a:solidFill>
              <a:latin typeface="+mn-lt" panose="020B0604030504040204" pitchFamily="34" charset="0"/>
              <a:ea typeface="+mn-lt" panose="020B0604030504040204" pitchFamily="34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16786" y="7088"/>
            <a:ext cx="3075214" cy="2152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728346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NEA Verification pipeline</a:t>
            </a:r>
            <a:endParaRPr lang="en-US" dirty="0"/>
          </a:p>
        </p:txBody>
      </p:sp>
      <p:sp>
        <p:nvSpPr>
          <p:cNvPr id="13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152400" y="6019801"/>
            <a:ext cx="12039600" cy="304800"/>
          </a:xfrm>
        </p:spPr>
        <p:txBody>
          <a:bodyPr>
            <a:normAutofit/>
          </a:bodyPr>
          <a:lstStyle/>
          <a:p>
            <a:r>
              <a:rPr lang="en-GB" dirty="0" smtClean="0"/>
              <a:t>This work will be presented by Andrew Holcomb at the 12</a:t>
            </a:r>
            <a:r>
              <a:rPr lang="en-GB" baseline="30000" dirty="0" smtClean="0"/>
              <a:t>th</a:t>
            </a:r>
            <a:r>
              <a:rPr lang="en-GB" dirty="0" smtClean="0"/>
              <a:t> International Conference on Nuclear Criticality Safety </a:t>
            </a:r>
            <a:r>
              <a:rPr lang="en-GB" b="1" dirty="0" smtClean="0"/>
              <a:t>(ICNC 2023)</a:t>
            </a:r>
            <a:r>
              <a:rPr lang="en-GB" dirty="0" smtClean="0"/>
              <a:t>, 1-6 October 2023, Sendai, Japan</a:t>
            </a:r>
            <a:endParaRPr lang="en-GB" dirty="0"/>
          </a:p>
        </p:txBody>
      </p:sp>
      <p:sp>
        <p:nvSpPr>
          <p:cNvPr id="15" name="TextBox 14"/>
          <p:cNvSpPr txBox="1"/>
          <p:nvPr/>
        </p:nvSpPr>
        <p:spPr>
          <a:xfrm>
            <a:off x="6248400" y="1282508"/>
            <a:ext cx="5679600" cy="360098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6699"/>
                </a:solidFill>
                <a:latin typeface="+mn-lt" panose="020B0604030504040204" pitchFamily="34" charset="0"/>
                <a:ea typeface="+mn-lt" panose="020B0604030504040204" pitchFamily="34" charset="0"/>
              </a:rPr>
              <a:t>SCALE</a:t>
            </a:r>
          </a:p>
          <a:p>
            <a:endParaRPr lang="en-US" dirty="0" smtClean="0">
              <a:solidFill>
                <a:srgbClr val="006699"/>
              </a:solidFill>
              <a:latin typeface="+mn-lt" panose="020B0604030504040204" pitchFamily="34" charset="0"/>
              <a:ea typeface="+mn-lt" panose="020B0604030504040204" pitchFamily="34" charset="0"/>
            </a:endParaRPr>
          </a:p>
          <a:p>
            <a:r>
              <a:rPr lang="en-US" sz="1800" dirty="0" smtClean="0">
                <a:solidFill>
                  <a:srgbClr val="006699"/>
                </a:solidFill>
                <a:latin typeface="+mn-lt" panose="020B0604030504040204" pitchFamily="34" charset="0"/>
                <a:ea typeface="+mn-lt" panose="020B0604030504040204" pitchFamily="34" charset="0"/>
              </a:rPr>
              <a:t>For thermal spectra: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 smtClean="0">
                <a:solidFill>
                  <a:srgbClr val="006699"/>
                </a:solidFill>
                <a:latin typeface="+mn-lt" panose="020B0604030504040204" pitchFamily="34" charset="0"/>
                <a:ea typeface="+mn-lt" panose="020B0604030504040204" pitchFamily="34" charset="0"/>
              </a:rPr>
              <a:t>Infinite homogeneous configuration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 smtClean="0">
                <a:solidFill>
                  <a:srgbClr val="006699"/>
                </a:solidFill>
                <a:latin typeface="+mn-lt" panose="020B0604030504040204" pitchFamily="34" charset="0"/>
                <a:ea typeface="+mn-lt" panose="020B0604030504040204" pitchFamily="34" charset="0"/>
              </a:rPr>
              <a:t>U-235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 smtClean="0">
                <a:solidFill>
                  <a:srgbClr val="006699"/>
                </a:solidFill>
                <a:latin typeface="+mn-lt" panose="020B0604030504040204" pitchFamily="34" charset="0"/>
                <a:ea typeface="+mn-lt" panose="020B0604030504040204" pitchFamily="34" charset="0"/>
              </a:rPr>
              <a:t>H in H2O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 smtClean="0">
                <a:solidFill>
                  <a:srgbClr val="006699"/>
                </a:solidFill>
                <a:latin typeface="+mn-lt" panose="020B0604030504040204" pitchFamily="34" charset="0"/>
                <a:ea typeface="+mn-lt" panose="020B0604030504040204" pitchFamily="34" charset="0"/>
              </a:rPr>
              <a:t>Isotope to test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800" dirty="0">
              <a:solidFill>
                <a:srgbClr val="006699"/>
              </a:solidFill>
              <a:latin typeface="+mn-lt" panose="020B0604030504040204" pitchFamily="34" charset="0"/>
              <a:ea typeface="+mn-lt" panose="020B0604030504040204" pitchFamily="34" charset="0"/>
            </a:endParaRPr>
          </a:p>
          <a:p>
            <a:r>
              <a:rPr lang="en-US" sz="1800" dirty="0" smtClean="0">
                <a:solidFill>
                  <a:srgbClr val="006699"/>
                </a:solidFill>
                <a:latin typeface="+mn-lt" panose="020B0604030504040204" pitchFamily="34" charset="0"/>
                <a:ea typeface="+mn-lt" panose="020B0604030504040204" pitchFamily="34" charset="0"/>
              </a:rPr>
              <a:t>For fast spectra: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 smtClean="0">
                <a:solidFill>
                  <a:srgbClr val="006699"/>
                </a:solidFill>
                <a:latin typeface="+mn-lt" panose="020B0604030504040204" pitchFamily="34" charset="0"/>
                <a:ea typeface="+mn-lt" panose="020B0604030504040204" pitchFamily="34" charset="0"/>
              </a:rPr>
              <a:t>Cf-252 source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 smtClean="0">
                <a:solidFill>
                  <a:srgbClr val="006699"/>
                </a:solidFill>
                <a:latin typeface="+mn-lt" panose="020B0604030504040204" pitchFamily="34" charset="0"/>
                <a:ea typeface="+mn-lt" panose="020B0604030504040204" pitchFamily="34" charset="0"/>
              </a:rPr>
              <a:t>Sphere of the isotope to test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 smtClean="0">
                <a:solidFill>
                  <a:srgbClr val="006699"/>
                </a:solidFill>
                <a:latin typeface="+mn-lt" panose="020B0604030504040204" pitchFamily="34" charset="0"/>
                <a:ea typeface="+mn-lt" panose="020B0604030504040204" pitchFamily="34" charset="0"/>
              </a:rPr>
              <a:t>Leakage through the sphere</a:t>
            </a:r>
            <a:endParaRPr lang="en-US" sz="1800" dirty="0">
              <a:solidFill>
                <a:srgbClr val="006699"/>
              </a:solidFill>
              <a:latin typeface="+mn-lt" panose="020B0604030504040204" pitchFamily="34" charset="0"/>
              <a:ea typeface="+mn-lt" panose="020B0604030504040204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44507" y="1282508"/>
            <a:ext cx="5679600" cy="193899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6699"/>
                </a:solidFill>
                <a:latin typeface="+mn-lt" panose="020B0604030504040204" pitchFamily="34" charset="0"/>
                <a:ea typeface="+mn-lt" panose="020B0604030504040204" pitchFamily="34" charset="0"/>
              </a:rPr>
              <a:t>SERPENT</a:t>
            </a:r>
          </a:p>
          <a:p>
            <a:endParaRPr lang="en-US" dirty="0" smtClean="0">
              <a:solidFill>
                <a:srgbClr val="006699"/>
              </a:solidFill>
              <a:latin typeface="+mn-lt" panose="020B0604030504040204" pitchFamily="34" charset="0"/>
              <a:ea typeface="+mn-lt" panose="020B060403050404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dirty="0" smtClean="0">
                <a:solidFill>
                  <a:srgbClr val="006699"/>
                </a:solidFill>
                <a:latin typeface="+mn-lt" panose="020B0604030504040204" pitchFamily="34" charset="0"/>
                <a:ea typeface="+mn-lt" panose="020B0604030504040204" pitchFamily="34" charset="0"/>
              </a:rPr>
              <a:t>Continuous energy </a:t>
            </a:r>
            <a:r>
              <a:rPr lang="en-US" sz="1800" dirty="0" err="1" smtClean="0">
                <a:solidFill>
                  <a:srgbClr val="006699"/>
                </a:solidFill>
                <a:latin typeface="+mn-lt" panose="020B0604030504040204" pitchFamily="34" charset="0"/>
                <a:ea typeface="+mn-lt" panose="020B0604030504040204" pitchFamily="34" charset="0"/>
              </a:rPr>
              <a:t>keff</a:t>
            </a:r>
            <a:r>
              <a:rPr lang="en-US" sz="1800" dirty="0" smtClean="0">
                <a:solidFill>
                  <a:srgbClr val="006699"/>
                </a:solidFill>
                <a:latin typeface="+mn-lt" panose="020B0604030504040204" pitchFamily="34" charset="0"/>
                <a:ea typeface="+mn-lt" panose="020B0604030504040204" pitchFamily="34" charset="0"/>
              </a:rPr>
              <a:t> calculation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dirty="0" smtClean="0">
                <a:solidFill>
                  <a:srgbClr val="006699"/>
                </a:solidFill>
                <a:latin typeface="+mn-lt" panose="020B0604030504040204" pitchFamily="34" charset="0"/>
                <a:ea typeface="+mn-lt" panose="020B0604030504040204" pitchFamily="34" charset="0"/>
              </a:rPr>
              <a:t>95 at% of U-235 from ENDF/B-VII.1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dirty="0" smtClean="0">
                <a:solidFill>
                  <a:srgbClr val="006699"/>
                </a:solidFill>
                <a:latin typeface="+mn-lt" panose="020B0604030504040204" pitchFamily="34" charset="0"/>
                <a:ea typeface="+mn-lt" panose="020B0604030504040204" pitchFamily="34" charset="0"/>
              </a:rPr>
              <a:t>5 at% of the isotope to test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dirty="0" smtClean="0">
                <a:solidFill>
                  <a:srgbClr val="006699"/>
                </a:solidFill>
                <a:latin typeface="+mn-lt" panose="020B0604030504040204" pitchFamily="34" charset="0"/>
                <a:ea typeface="+mn-lt" panose="020B0604030504040204" pitchFamily="34" charset="0"/>
              </a:rPr>
              <a:t>Simple geometry (cylinder)</a:t>
            </a:r>
            <a:endParaRPr lang="en-US" sz="1800" dirty="0">
              <a:solidFill>
                <a:srgbClr val="006699"/>
              </a:solidFill>
              <a:latin typeface="+mn-lt" panose="020B0604030504040204" pitchFamily="34" charset="0"/>
              <a:ea typeface="+mn-lt" panose="020B0604030504040204" pitchFamily="34" charset="0"/>
            </a:endParaRPr>
          </a:p>
        </p:txBody>
      </p:sp>
      <p:pic>
        <p:nvPicPr>
          <p:cNvPr id="18" name="Picture 17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258" t="13598"/>
          <a:stretch/>
        </p:blipFill>
        <p:spPr>
          <a:xfrm>
            <a:off x="533400" y="3431968"/>
            <a:ext cx="2413480" cy="2310024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00327" y="3653863"/>
            <a:ext cx="1714500" cy="1933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083888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NEA Validation pipeline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Assess the </a:t>
            </a:r>
            <a:r>
              <a:rPr lang="en-US" dirty="0"/>
              <a:t>quality of the </a:t>
            </a:r>
            <a:r>
              <a:rPr lang="en-US" dirty="0" smtClean="0"/>
              <a:t>nuclear data through comparison with experimentally measured quantities of interest</a:t>
            </a:r>
            <a:endParaRPr lang="en-US" dirty="0"/>
          </a:p>
          <a:p>
            <a:pPr marL="0" indent="0">
              <a:buNone/>
            </a:pPr>
            <a:endParaRPr lang="en-US" dirty="0"/>
          </a:p>
          <a:p>
            <a:r>
              <a:rPr lang="en-US" dirty="0" smtClean="0"/>
              <a:t>ICSBEP: International </a:t>
            </a:r>
            <a:r>
              <a:rPr lang="en-US" dirty="0"/>
              <a:t>Criticality Safety Benchmark Evaluation Project </a:t>
            </a:r>
            <a:endParaRPr lang="en-US" dirty="0" smtClean="0"/>
          </a:p>
          <a:p>
            <a:r>
              <a:rPr lang="en-US" dirty="0" smtClean="0"/>
              <a:t>SINBAD</a:t>
            </a:r>
            <a:r>
              <a:rPr lang="en-US" dirty="0"/>
              <a:t>: Shielding Integral Benchmark Archive and Database </a:t>
            </a:r>
            <a:endParaRPr lang="en-US" dirty="0" smtClean="0"/>
          </a:p>
          <a:p>
            <a:r>
              <a:rPr lang="en-US" dirty="0" smtClean="0"/>
              <a:t>SFCOMPO</a:t>
            </a:r>
            <a:r>
              <a:rPr lang="en-US" dirty="0"/>
              <a:t>: Spent Fuel Isotopic </a:t>
            </a:r>
            <a:r>
              <a:rPr lang="en-US" dirty="0" smtClean="0"/>
              <a:t>Composition database</a:t>
            </a:r>
          </a:p>
          <a:p>
            <a:endParaRPr lang="en-US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728280" y="5867400"/>
            <a:ext cx="1067574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006699"/>
                </a:solidFill>
                <a:latin typeface="+mn-lt" panose="020B0604030504040204" pitchFamily="34" charset="0"/>
                <a:ea typeface="+mn-lt" panose="020B0604030504040204" pitchFamily="34" charset="0"/>
              </a:rPr>
              <a:t>For further information about the NEA Validation pipeline, contact </a:t>
            </a:r>
            <a:r>
              <a:rPr lang="en-US" sz="1600" b="1" dirty="0" smtClean="0">
                <a:solidFill>
                  <a:srgbClr val="006699"/>
                </a:solidFill>
                <a:latin typeface="+mn-lt" panose="020B0604030504040204" pitchFamily="34" charset="0"/>
                <a:ea typeface="+mn-lt" panose="020B0604030504040204" pitchFamily="34" charset="0"/>
              </a:rPr>
              <a:t>andrew.holcomb@oecd-nea.org</a:t>
            </a:r>
            <a:endParaRPr lang="en-US" sz="1600" b="1" dirty="0">
              <a:solidFill>
                <a:srgbClr val="006699"/>
              </a:solidFill>
              <a:latin typeface="+mn-lt" panose="020B0604030504040204" pitchFamily="34" charset="0"/>
              <a:ea typeface="+mn-lt" panose="020B0604030504040204" pitchFamily="34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/>
          <a:srcRect t="8992"/>
          <a:stretch/>
        </p:blipFill>
        <p:spPr>
          <a:xfrm>
            <a:off x="8382000" y="0"/>
            <a:ext cx="3810000" cy="20804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006765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NEA Validation pipeline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  <a:p>
            <a:endParaRPr lang="en-US" dirty="0"/>
          </a:p>
          <a:p>
            <a:r>
              <a:rPr lang="en-US" dirty="0"/>
              <a:t>In the framework of WPEC-SG-45 (</a:t>
            </a:r>
            <a:r>
              <a:rPr lang="en-US" b="1" dirty="0" smtClean="0"/>
              <a:t>Va</a:t>
            </a:r>
            <a:r>
              <a:rPr lang="en-US" dirty="0" smtClean="0"/>
              <a:t>lidation </a:t>
            </a:r>
            <a:r>
              <a:rPr lang="en-US" dirty="0"/>
              <a:t>of </a:t>
            </a:r>
            <a:r>
              <a:rPr lang="en-US" b="1" dirty="0"/>
              <a:t>N</a:t>
            </a:r>
            <a:r>
              <a:rPr lang="en-US" dirty="0"/>
              <a:t>uclear </a:t>
            </a:r>
            <a:r>
              <a:rPr lang="en-US" b="1" dirty="0"/>
              <a:t>Da</a:t>
            </a:r>
            <a:r>
              <a:rPr lang="en-US" dirty="0"/>
              <a:t>ta </a:t>
            </a:r>
            <a:r>
              <a:rPr lang="en-US" b="1" dirty="0" smtClean="0"/>
              <a:t>L</a:t>
            </a:r>
            <a:r>
              <a:rPr lang="en-US" dirty="0" smtClean="0"/>
              <a:t>ibraries project), about 5000 </a:t>
            </a:r>
            <a:r>
              <a:rPr lang="en-US" dirty="0"/>
              <a:t>ICSBEP </a:t>
            </a:r>
            <a:r>
              <a:rPr lang="en-US" dirty="0" smtClean="0"/>
              <a:t>MCNP inputs were collected </a:t>
            </a:r>
            <a:endParaRPr lang="en-US" dirty="0"/>
          </a:p>
          <a:p>
            <a:pPr marL="0" indent="0">
              <a:buNone/>
            </a:pPr>
            <a:endParaRPr lang="en-US" dirty="0"/>
          </a:p>
          <a:p>
            <a:r>
              <a:rPr lang="en-US" dirty="0" smtClean="0"/>
              <a:t>About 600 of them were automatically converted to Serpent input using the csg2csg tool and are fully functional</a:t>
            </a:r>
          </a:p>
          <a:p>
            <a:endParaRPr lang="en-US" dirty="0"/>
          </a:p>
          <a:p>
            <a:r>
              <a:rPr lang="en-US" dirty="0" smtClean="0"/>
              <a:t>Many others were partially converted but require further work to become functiona</a:t>
            </a:r>
            <a:r>
              <a:rPr lang="en-US" dirty="0"/>
              <a:t>l</a:t>
            </a:r>
            <a:endParaRPr lang="en-US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728280" y="5867400"/>
            <a:ext cx="1067574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006699"/>
                </a:solidFill>
                <a:latin typeface="+mn-lt" panose="020B0604030504040204" pitchFamily="34" charset="0"/>
                <a:ea typeface="+mn-lt" panose="020B0604030504040204" pitchFamily="34" charset="0"/>
              </a:rPr>
              <a:t>For further information about the NEA Validation pipeline, contact </a:t>
            </a:r>
            <a:r>
              <a:rPr lang="en-US" sz="1600" b="1" dirty="0" smtClean="0">
                <a:solidFill>
                  <a:srgbClr val="006699"/>
                </a:solidFill>
                <a:latin typeface="+mn-lt" panose="020B0604030504040204" pitchFamily="34" charset="0"/>
                <a:ea typeface="+mn-lt" panose="020B0604030504040204" pitchFamily="34" charset="0"/>
              </a:rPr>
              <a:t>andrew.holcomb@oecd-nea.org</a:t>
            </a:r>
            <a:endParaRPr lang="en-US" sz="1600" b="1" dirty="0">
              <a:solidFill>
                <a:srgbClr val="006699"/>
              </a:solidFill>
              <a:latin typeface="+mn-lt" panose="020B0604030504040204" pitchFamily="34" charset="0"/>
              <a:ea typeface="+mn-lt" panose="020B0604030504040204" pitchFamily="34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/>
          <a:srcRect t="8992"/>
          <a:stretch/>
        </p:blipFill>
        <p:spPr>
          <a:xfrm>
            <a:off x="8382000" y="0"/>
            <a:ext cx="3810000" cy="20804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047408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04800" y="2895600"/>
            <a:ext cx="4699963" cy="1698172"/>
          </a:xfrm>
        </p:spPr>
        <p:txBody>
          <a:bodyPr/>
          <a:lstStyle/>
          <a:p>
            <a:r>
              <a:rPr lang="en-US" dirty="0" smtClean="0"/>
              <a:t>1) The need for modernization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91664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NEA Validation pipeline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  <a:p>
            <a:endParaRPr lang="en-US" dirty="0"/>
          </a:p>
          <a:p>
            <a:r>
              <a:rPr lang="en-US" dirty="0"/>
              <a:t>In the framework of WPEC-SG-45 (</a:t>
            </a:r>
            <a:r>
              <a:rPr lang="en-US" b="1" dirty="0"/>
              <a:t>Va</a:t>
            </a:r>
            <a:r>
              <a:rPr lang="en-US" dirty="0"/>
              <a:t>lidation of </a:t>
            </a:r>
            <a:r>
              <a:rPr lang="en-US" b="1" dirty="0"/>
              <a:t>N</a:t>
            </a:r>
            <a:r>
              <a:rPr lang="en-US" dirty="0"/>
              <a:t>uclear </a:t>
            </a:r>
            <a:r>
              <a:rPr lang="en-US" b="1" dirty="0"/>
              <a:t>Da</a:t>
            </a:r>
            <a:r>
              <a:rPr lang="en-US" dirty="0"/>
              <a:t>ta </a:t>
            </a:r>
            <a:r>
              <a:rPr lang="en-US" b="1" dirty="0"/>
              <a:t>L</a:t>
            </a:r>
            <a:r>
              <a:rPr lang="en-US" dirty="0"/>
              <a:t>ibraries project), about 5000 ICSBEP MCNP inputs were collected 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 smtClean="0"/>
              <a:t>About 600 of them were automatically converted to Serpent input using the csg2csg tool and are fully functional</a:t>
            </a:r>
          </a:p>
          <a:p>
            <a:endParaRPr lang="en-US" dirty="0"/>
          </a:p>
          <a:p>
            <a:r>
              <a:rPr lang="en-US" dirty="0" smtClean="0"/>
              <a:t>Many others were partially converted but require further work to become functiona</a:t>
            </a:r>
            <a:r>
              <a:rPr lang="en-US" dirty="0"/>
              <a:t>l</a:t>
            </a:r>
            <a:endParaRPr lang="en-US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728280" y="5867400"/>
            <a:ext cx="1067574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006699"/>
                </a:solidFill>
                <a:latin typeface="+mn-lt" panose="020B0604030504040204" pitchFamily="34" charset="0"/>
                <a:ea typeface="+mn-lt" panose="020B0604030504040204" pitchFamily="34" charset="0"/>
              </a:rPr>
              <a:t>For further information about the NEA Validation pipeline, contact </a:t>
            </a:r>
            <a:r>
              <a:rPr lang="en-US" sz="1600" b="1" dirty="0" smtClean="0">
                <a:solidFill>
                  <a:srgbClr val="006699"/>
                </a:solidFill>
                <a:latin typeface="+mn-lt" panose="020B0604030504040204" pitchFamily="34" charset="0"/>
                <a:ea typeface="+mn-lt" panose="020B0604030504040204" pitchFamily="34" charset="0"/>
              </a:rPr>
              <a:t>andrew.holcomb@oecd-nea.org</a:t>
            </a:r>
            <a:endParaRPr lang="en-US" sz="1600" b="1" dirty="0">
              <a:solidFill>
                <a:srgbClr val="006699"/>
              </a:solidFill>
              <a:latin typeface="+mn-lt" panose="020B0604030504040204" pitchFamily="34" charset="0"/>
              <a:ea typeface="+mn-lt" panose="020B0604030504040204" pitchFamily="34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/>
          <a:srcRect t="8992"/>
          <a:stretch/>
        </p:blipFill>
        <p:spPr>
          <a:xfrm>
            <a:off x="8382000" y="0"/>
            <a:ext cx="3810000" cy="2080437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152400" y="3505200"/>
            <a:ext cx="11772900" cy="17526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1981200" y="3135868"/>
            <a:ext cx="84106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>
                <a:solidFill>
                  <a:srgbClr val="FF0000"/>
                </a:solidFill>
                <a:latin typeface="+mn-lt" panose="020B0604030504040204" pitchFamily="34" charset="0"/>
                <a:ea typeface="+mn-lt" panose="020B0604030504040204" pitchFamily="34" charset="0"/>
              </a:rPr>
              <a:t>Available in the NEA </a:t>
            </a:r>
            <a:r>
              <a:rPr lang="en-US" sz="1800" dirty="0" err="1" smtClean="0">
                <a:solidFill>
                  <a:srgbClr val="FF0000"/>
                </a:solidFill>
                <a:latin typeface="+mn-lt" panose="020B0604030504040204" pitchFamily="34" charset="0"/>
                <a:ea typeface="+mn-lt" panose="020B0604030504040204" pitchFamily="34" charset="0"/>
              </a:rPr>
              <a:t>GitLab</a:t>
            </a:r>
            <a:r>
              <a:rPr lang="en-US" sz="1800" dirty="0" smtClean="0">
                <a:solidFill>
                  <a:srgbClr val="FF0000"/>
                </a:solidFill>
                <a:latin typeface="+mn-lt" panose="020B0604030504040204" pitchFamily="34" charset="0"/>
                <a:ea typeface="+mn-lt" panose="020B0604030504040204" pitchFamily="34" charset="0"/>
              </a:rPr>
              <a:t> to all users having a valid Serpent license</a:t>
            </a:r>
            <a:endParaRPr lang="en-US" sz="1800" dirty="0">
              <a:solidFill>
                <a:srgbClr val="FF0000"/>
              </a:solidFill>
              <a:latin typeface="+mn-lt" panose="020B0604030504040204" pitchFamily="34" charset="0"/>
              <a:ea typeface="+mn-lt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4758275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Title 3"/>
          <p:cNvSpPr>
            <a:spLocks noGrp="1"/>
          </p:cNvSpPr>
          <p:nvPr>
            <p:ph type="title"/>
          </p:nvPr>
        </p:nvSpPr>
        <p:spPr>
          <a:xfrm>
            <a:off x="304800" y="2895600"/>
            <a:ext cx="4699963" cy="1698172"/>
          </a:xfrm>
        </p:spPr>
        <p:txBody>
          <a:bodyPr/>
          <a:lstStyle/>
          <a:p>
            <a:r>
              <a:rPr lang="en-US" dirty="0" smtClean="0"/>
              <a:t>4) Conclusions and future work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55057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  <a:p>
            <a:r>
              <a:rPr lang="en-US" dirty="0" smtClean="0"/>
              <a:t>The </a:t>
            </a:r>
            <a:r>
              <a:rPr lang="en-US" dirty="0"/>
              <a:t>NEA </a:t>
            </a:r>
            <a:r>
              <a:rPr lang="en-US" dirty="0" smtClean="0"/>
              <a:t>has </a:t>
            </a:r>
            <a:r>
              <a:rPr lang="en-US" dirty="0"/>
              <a:t>invested considerable resources and time to </a:t>
            </a:r>
            <a:r>
              <a:rPr lang="en-US" b="1" dirty="0"/>
              <a:t>modernize</a:t>
            </a:r>
            <a:r>
              <a:rPr lang="en-US" dirty="0"/>
              <a:t> the evaluation, processing, verification, validation, and distribution of nuclear </a:t>
            </a:r>
            <a:r>
              <a:rPr lang="en-US" dirty="0" smtClean="0"/>
              <a:t>data</a:t>
            </a:r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0800000">
            <a:off x="3200400" y="3050324"/>
            <a:ext cx="5429249" cy="30456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263501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  <a:p>
            <a:r>
              <a:rPr lang="en-US" dirty="0"/>
              <a:t>The files are processed according to community-approved methods, incorporating the most up-to-date knowledge. As a result, the processed files offered by the NEA represent the </a:t>
            </a:r>
            <a:r>
              <a:rPr lang="en-US" b="1" dirty="0"/>
              <a:t>highest quality </a:t>
            </a:r>
            <a:r>
              <a:rPr lang="en-US" b="1" dirty="0" smtClean="0"/>
              <a:t>available</a:t>
            </a:r>
          </a:p>
          <a:p>
            <a:endParaRPr lang="en-US" b="1" dirty="0"/>
          </a:p>
          <a:p>
            <a:endParaRPr lang="en-US" b="1" dirty="0" smtClean="0"/>
          </a:p>
          <a:p>
            <a:endParaRPr lang="en-US" b="1" dirty="0" smtClean="0"/>
          </a:p>
          <a:p>
            <a:endParaRPr lang="en-US" dirty="0" smtClean="0"/>
          </a:p>
          <a:p>
            <a:r>
              <a:rPr lang="en-US" dirty="0" smtClean="0"/>
              <a:t>To date, the NEA system can </a:t>
            </a:r>
            <a:r>
              <a:rPr lang="en-US" dirty="0"/>
              <a:t>been used to process, test, and deploy neutron cross-section libraries </a:t>
            </a:r>
            <a:r>
              <a:rPr lang="en-US" dirty="0" smtClean="0"/>
              <a:t>for MCNP, Serpent, TRIPOLI-4, FISPACT-II, </a:t>
            </a:r>
            <a:r>
              <a:rPr lang="en-US" dirty="0" err="1" smtClean="0"/>
              <a:t>OpenMC</a:t>
            </a:r>
            <a:r>
              <a:rPr lang="en-US" dirty="0" smtClean="0"/>
              <a:t>, and </a:t>
            </a:r>
            <a:r>
              <a:rPr lang="en-US" dirty="0" smtClean="0"/>
              <a:t>SCALE</a:t>
            </a:r>
            <a:endParaRPr lang="en-US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t="12246" b="18367"/>
          <a:stretch/>
        </p:blipFill>
        <p:spPr>
          <a:xfrm>
            <a:off x="5019675" y="2986962"/>
            <a:ext cx="2152650" cy="1493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516172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  <a:p>
            <a:r>
              <a:rPr lang="en-US" dirty="0" smtClean="0"/>
              <a:t>The </a:t>
            </a:r>
            <a:r>
              <a:rPr lang="en-US" dirty="0"/>
              <a:t>implementation of the NEA pipeline for file processing </a:t>
            </a:r>
            <a:r>
              <a:rPr lang="en-US" b="1" dirty="0"/>
              <a:t>eliminates potential bias </a:t>
            </a:r>
            <a:r>
              <a:rPr lang="en-US" dirty="0"/>
              <a:t>and ensures that comparisons solely concentrate on the </a:t>
            </a:r>
            <a:r>
              <a:rPr lang="en-US" dirty="0" smtClean="0"/>
              <a:t>actual data</a:t>
            </a:r>
          </a:p>
          <a:p>
            <a:endParaRPr lang="en-US" dirty="0" smtClean="0"/>
          </a:p>
          <a:p>
            <a:r>
              <a:rPr lang="en-US" dirty="0" smtClean="0"/>
              <a:t>By </a:t>
            </a:r>
            <a:r>
              <a:rPr lang="en-US" dirty="0"/>
              <a:t>prioritizing </a:t>
            </a:r>
            <a:r>
              <a:rPr lang="en-US" b="1" dirty="0"/>
              <a:t>transparency</a:t>
            </a:r>
            <a:r>
              <a:rPr lang="en-US" dirty="0"/>
              <a:t> and </a:t>
            </a:r>
            <a:r>
              <a:rPr lang="en-US" b="1" dirty="0"/>
              <a:t>reproducibility</a:t>
            </a:r>
            <a:r>
              <a:rPr lang="en-US" dirty="0"/>
              <a:t> at every stage of the process, the NEA has paved the way for a more </a:t>
            </a:r>
            <a:r>
              <a:rPr lang="en-US" b="1" dirty="0"/>
              <a:t>reliable</a:t>
            </a:r>
            <a:r>
              <a:rPr lang="en-US" dirty="0"/>
              <a:t> and accessible </a:t>
            </a:r>
            <a:r>
              <a:rPr lang="en-US" dirty="0" smtClean="0"/>
              <a:t>data</a:t>
            </a:r>
          </a:p>
          <a:p>
            <a:endParaRPr lang="en-US" dirty="0" smtClean="0"/>
          </a:p>
          <a:p>
            <a:r>
              <a:rPr lang="en-US" dirty="0" smtClean="0"/>
              <a:t>Thanks to </a:t>
            </a:r>
            <a:r>
              <a:rPr lang="en-US" dirty="0" err="1" smtClean="0"/>
              <a:t>GitLab</a:t>
            </a:r>
            <a:r>
              <a:rPr lang="en-US" dirty="0" smtClean="0"/>
              <a:t> and SharePoint, the JEFF community </a:t>
            </a:r>
            <a:r>
              <a:rPr lang="en-US" dirty="0"/>
              <a:t>benefits from </a:t>
            </a:r>
            <a:r>
              <a:rPr lang="en-US" b="1" dirty="0"/>
              <a:t>immediate access </a:t>
            </a:r>
            <a:r>
              <a:rPr lang="en-US" dirty="0"/>
              <a:t>to preliminary </a:t>
            </a:r>
            <a:r>
              <a:rPr lang="en-US" dirty="0" smtClean="0"/>
              <a:t>data and results</a:t>
            </a:r>
            <a:r>
              <a:rPr lang="en-US" dirty="0"/>
              <a:t>, promoting fast and transparent information sharing.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39300" y="4876800"/>
            <a:ext cx="2552700" cy="17026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169917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Future work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  <a:p>
            <a:r>
              <a:rPr lang="en-US" dirty="0" smtClean="0"/>
              <a:t>The </a:t>
            </a:r>
            <a:r>
              <a:rPr lang="en-US" dirty="0"/>
              <a:t>NEA Databank aims to broaden the scope of its system to encompass </a:t>
            </a:r>
            <a:r>
              <a:rPr lang="en-US" dirty="0" smtClean="0"/>
              <a:t>additional: 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dirty="0" smtClean="0"/>
              <a:t>nuclear </a:t>
            </a:r>
            <a:r>
              <a:rPr lang="en-US" dirty="0"/>
              <a:t>data processing </a:t>
            </a:r>
            <a:r>
              <a:rPr lang="en-US" dirty="0" smtClean="0"/>
              <a:t>codes (GALILEE-1)</a:t>
            </a:r>
            <a:endParaRPr lang="en-US" dirty="0" smtClean="0"/>
          </a:p>
          <a:p>
            <a:pPr lvl="1">
              <a:buFont typeface="Courier New" panose="02070309020205020404" pitchFamily="49" charset="0"/>
              <a:buChar char="o"/>
            </a:pPr>
            <a:r>
              <a:rPr lang="en-US" dirty="0" smtClean="0"/>
              <a:t>neutron </a:t>
            </a:r>
            <a:r>
              <a:rPr lang="en-US" dirty="0" smtClean="0"/>
              <a:t>codes for V&amp;V (MCNP, TRIPOLI-4)</a:t>
            </a:r>
            <a:endParaRPr lang="en-US" dirty="0" smtClean="0"/>
          </a:p>
          <a:p>
            <a:pPr lvl="1">
              <a:buFont typeface="Courier New" panose="02070309020205020404" pitchFamily="49" charset="0"/>
              <a:buChar char="o"/>
            </a:pPr>
            <a:r>
              <a:rPr lang="en-US" dirty="0" smtClean="0"/>
              <a:t>validation </a:t>
            </a:r>
            <a:r>
              <a:rPr lang="en-US" dirty="0" smtClean="0"/>
              <a:t>suites (SINBAD, SFCOMPO)</a:t>
            </a:r>
            <a:endParaRPr lang="en-US" dirty="0" smtClean="0"/>
          </a:p>
          <a:p>
            <a:pPr lvl="1">
              <a:buFont typeface="Courier New" panose="02070309020205020404" pitchFamily="49" charset="0"/>
              <a:buChar char="o"/>
            </a:pPr>
            <a:r>
              <a:rPr lang="en-US" dirty="0" smtClean="0"/>
              <a:t>nuclear </a:t>
            </a:r>
            <a:r>
              <a:rPr lang="en-US" dirty="0"/>
              <a:t>data </a:t>
            </a:r>
            <a:r>
              <a:rPr lang="en-US" dirty="0" smtClean="0"/>
              <a:t>libraries (ENDF</a:t>
            </a:r>
            <a:r>
              <a:rPr lang="en-US" dirty="0"/>
              <a:t>, </a:t>
            </a:r>
            <a:r>
              <a:rPr lang="en-US" dirty="0" smtClean="0"/>
              <a:t>JENDL)</a:t>
            </a:r>
            <a:endParaRPr lang="en-US" dirty="0" smtClean="0"/>
          </a:p>
          <a:p>
            <a:pPr lvl="1">
              <a:buFont typeface="Courier New" panose="02070309020205020404" pitchFamily="49" charset="0"/>
              <a:buChar char="o"/>
            </a:pP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This </a:t>
            </a:r>
            <a:r>
              <a:rPr lang="en-US" dirty="0"/>
              <a:t>expansion is intended to offer the international nuclear engineering community the </a:t>
            </a:r>
            <a:r>
              <a:rPr lang="en-US" b="1" dirty="0"/>
              <a:t>most comprehensive and inclusive publicly </a:t>
            </a:r>
            <a:r>
              <a:rPr lang="en-US" b="1" dirty="0" smtClean="0"/>
              <a:t>accessible data</a:t>
            </a:r>
            <a:r>
              <a:rPr lang="en-US" dirty="0" smtClean="0"/>
              <a:t>.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96400" y="0"/>
            <a:ext cx="2895600" cy="15318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487523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en-GB" sz="1400" dirty="0" smtClean="0"/>
              <a:t>Please contact d</a:t>
            </a:r>
            <a:r>
              <a:rPr lang="en-GB" sz="1400" u="sng" dirty="0" smtClean="0"/>
              <a:t>aniela.foligno@oecd-nea.org</a:t>
            </a:r>
            <a:r>
              <a:rPr lang="en-GB" sz="1400" dirty="0" smtClean="0"/>
              <a:t> if you have any questions or comments regarding this presentation.</a:t>
            </a:r>
          </a:p>
          <a:p>
            <a:endParaRPr lang="en-GB" sz="1400" dirty="0" smtClean="0"/>
          </a:p>
          <a:p>
            <a:endParaRPr lang="en-GB" sz="16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Thank you for your attention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125991622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66700" y="1600200"/>
            <a:ext cx="8191500" cy="4724400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One of the top priorities of the NEA Data Bank is the </a:t>
            </a:r>
            <a:r>
              <a:rPr lang="en-US" b="1" dirty="0" smtClean="0"/>
              <a:t>preservation</a:t>
            </a:r>
            <a:r>
              <a:rPr lang="en-US" dirty="0" smtClean="0"/>
              <a:t> of the data, which includes:</a:t>
            </a:r>
          </a:p>
          <a:p>
            <a:pPr>
              <a:buFontTx/>
              <a:buChar char="-"/>
            </a:pPr>
            <a:r>
              <a:rPr lang="en-US" dirty="0" smtClean="0"/>
              <a:t>Processing</a:t>
            </a:r>
          </a:p>
          <a:p>
            <a:pPr>
              <a:buFontTx/>
              <a:buChar char="-"/>
            </a:pPr>
            <a:r>
              <a:rPr lang="en-US" dirty="0" smtClean="0"/>
              <a:t>Verification</a:t>
            </a:r>
          </a:p>
          <a:p>
            <a:pPr>
              <a:buFontTx/>
              <a:buChar char="-"/>
            </a:pPr>
            <a:r>
              <a:rPr lang="en-US" dirty="0" smtClean="0"/>
              <a:t>Distribution</a:t>
            </a:r>
          </a:p>
          <a:p>
            <a:pPr>
              <a:buFontTx/>
              <a:buChar char="-"/>
            </a:pPr>
            <a:r>
              <a:rPr lang="en-US" dirty="0" smtClean="0"/>
              <a:t>Evolution</a:t>
            </a:r>
          </a:p>
          <a:p>
            <a:pPr>
              <a:buFontTx/>
              <a:buChar char="-"/>
            </a:pPr>
            <a:r>
              <a:rPr lang="en-US" dirty="0" smtClean="0"/>
              <a:t>Storage </a:t>
            </a:r>
            <a:endParaRPr lang="en-US" dirty="0"/>
          </a:p>
          <a:p>
            <a:pPr marL="0" indent="0">
              <a:buNone/>
            </a:pPr>
            <a:r>
              <a:rPr lang="en-US" dirty="0" smtClean="0"/>
              <a:t>- Documentation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Preservation of the Data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/>
          <a:srcRect t="13077" b="21282"/>
          <a:stretch/>
        </p:blipFill>
        <p:spPr>
          <a:xfrm rot="21259064">
            <a:off x="7176342" y="3759911"/>
            <a:ext cx="4752762" cy="2433414"/>
          </a:xfrm>
          <a:prstGeom prst="rect">
            <a:avLst/>
          </a:prstGeom>
        </p:spPr>
      </p:pic>
      <p:grpSp>
        <p:nvGrpSpPr>
          <p:cNvPr id="21" name="Group 20"/>
          <p:cNvGrpSpPr/>
          <p:nvPr/>
        </p:nvGrpSpPr>
        <p:grpSpPr>
          <a:xfrm>
            <a:off x="2305050" y="2345306"/>
            <a:ext cx="2994451" cy="2725595"/>
            <a:chOff x="2305050" y="2345306"/>
            <a:chExt cx="2994451" cy="2725595"/>
          </a:xfrm>
        </p:grpSpPr>
        <p:pic>
          <p:nvPicPr>
            <p:cNvPr id="18" name="Picture 17"/>
            <p:cNvPicPr>
              <a:picLocks noChangeAspect="1"/>
            </p:cNvPicPr>
            <p:nvPr/>
          </p:nvPicPr>
          <p:blipFill rotWithShape="1">
            <a:blip r:embed="rId4"/>
            <a:srcRect l="30152" t="54796" r="60860" b="27952"/>
            <a:stretch/>
          </p:blipFill>
          <p:spPr>
            <a:xfrm>
              <a:off x="2305050" y="2345306"/>
              <a:ext cx="609600" cy="685800"/>
            </a:xfrm>
            <a:prstGeom prst="rect">
              <a:avLst/>
            </a:prstGeom>
          </p:spPr>
        </p:pic>
        <p:pic>
          <p:nvPicPr>
            <p:cNvPr id="12" name="Picture 11"/>
            <p:cNvPicPr>
              <a:picLocks noChangeAspect="1"/>
            </p:cNvPicPr>
            <p:nvPr/>
          </p:nvPicPr>
          <p:blipFill rotWithShape="1">
            <a:blip r:embed="rId4"/>
            <a:srcRect l="24721" t="45371" r="67414" b="43128"/>
            <a:stretch/>
          </p:blipFill>
          <p:spPr>
            <a:xfrm>
              <a:off x="2768600" y="2786243"/>
              <a:ext cx="533400" cy="457200"/>
            </a:xfrm>
            <a:prstGeom prst="rect">
              <a:avLst/>
            </a:prstGeom>
          </p:spPr>
        </p:pic>
        <p:pic>
          <p:nvPicPr>
            <p:cNvPr id="13" name="Picture 12"/>
            <p:cNvPicPr>
              <a:picLocks noChangeAspect="1"/>
            </p:cNvPicPr>
            <p:nvPr/>
          </p:nvPicPr>
          <p:blipFill rotWithShape="1">
            <a:blip r:embed="rId4"/>
            <a:srcRect l="50190" t="85625" r="41570" b="-1"/>
            <a:stretch/>
          </p:blipFill>
          <p:spPr>
            <a:xfrm>
              <a:off x="4191000" y="4031500"/>
              <a:ext cx="558800" cy="571500"/>
            </a:xfrm>
            <a:prstGeom prst="rect">
              <a:avLst/>
            </a:prstGeom>
          </p:spPr>
        </p:pic>
        <p:pic>
          <p:nvPicPr>
            <p:cNvPr id="16" name="Picture 15"/>
            <p:cNvPicPr>
              <a:picLocks noChangeAspect="1"/>
            </p:cNvPicPr>
            <p:nvPr/>
          </p:nvPicPr>
          <p:blipFill rotWithShape="1">
            <a:blip r:embed="rId4"/>
            <a:srcRect l="42324" t="74124" r="47563" b="12458"/>
            <a:stretch/>
          </p:blipFill>
          <p:spPr>
            <a:xfrm>
              <a:off x="3543300" y="3542300"/>
              <a:ext cx="685800" cy="533400"/>
            </a:xfrm>
            <a:prstGeom prst="rect">
              <a:avLst/>
            </a:prstGeom>
          </p:spPr>
        </p:pic>
        <p:pic>
          <p:nvPicPr>
            <p:cNvPr id="17" name="Picture 16"/>
            <p:cNvPicPr>
              <a:picLocks noChangeAspect="1"/>
            </p:cNvPicPr>
            <p:nvPr/>
          </p:nvPicPr>
          <p:blipFill rotWithShape="1">
            <a:blip r:embed="rId4"/>
            <a:srcRect l="37829" t="64540" r="54305" b="20125"/>
            <a:stretch/>
          </p:blipFill>
          <p:spPr>
            <a:xfrm>
              <a:off x="3232150" y="3104400"/>
              <a:ext cx="533400" cy="609600"/>
            </a:xfrm>
            <a:prstGeom prst="rect">
              <a:avLst/>
            </a:prstGeom>
          </p:spPr>
        </p:pic>
        <p:pic>
          <p:nvPicPr>
            <p:cNvPr id="20" name="Picture 19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724400" y="4495800"/>
              <a:ext cx="575101" cy="57510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33275008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66700" y="1600200"/>
            <a:ext cx="8191500" cy="4724400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One of the top priorities of the NEA Data Bank is the </a:t>
            </a:r>
            <a:r>
              <a:rPr lang="en-US" b="1" dirty="0" smtClean="0"/>
              <a:t>preservation</a:t>
            </a:r>
            <a:r>
              <a:rPr lang="en-US" dirty="0" smtClean="0"/>
              <a:t> of the data, which includes:</a:t>
            </a:r>
          </a:p>
          <a:p>
            <a:pPr>
              <a:buFontTx/>
              <a:buChar char="-"/>
            </a:pPr>
            <a:r>
              <a:rPr lang="en-US" dirty="0" smtClean="0">
                <a:solidFill>
                  <a:srgbClr val="FF0000"/>
                </a:solidFill>
              </a:rPr>
              <a:t>Processing</a:t>
            </a:r>
          </a:p>
          <a:p>
            <a:pPr>
              <a:buFontTx/>
              <a:buChar char="-"/>
            </a:pPr>
            <a:r>
              <a:rPr lang="en-US" dirty="0" smtClean="0">
                <a:solidFill>
                  <a:srgbClr val="FF0000"/>
                </a:solidFill>
              </a:rPr>
              <a:t>Verification</a:t>
            </a:r>
          </a:p>
          <a:p>
            <a:pPr>
              <a:buFontTx/>
              <a:buChar char="-"/>
            </a:pPr>
            <a:r>
              <a:rPr lang="en-US" dirty="0" smtClean="0"/>
              <a:t>Distribution</a:t>
            </a:r>
          </a:p>
          <a:p>
            <a:pPr>
              <a:buFontTx/>
              <a:buChar char="-"/>
            </a:pPr>
            <a:r>
              <a:rPr lang="en-US" dirty="0" smtClean="0">
                <a:solidFill>
                  <a:srgbClr val="FF0000"/>
                </a:solidFill>
              </a:rPr>
              <a:t>Evolution</a:t>
            </a:r>
          </a:p>
          <a:p>
            <a:pPr>
              <a:buFontTx/>
              <a:buChar char="-"/>
            </a:pPr>
            <a:r>
              <a:rPr lang="en-US" dirty="0" smtClean="0"/>
              <a:t>Storage </a:t>
            </a:r>
            <a:endParaRPr lang="en-US" dirty="0"/>
          </a:p>
          <a:p>
            <a:pPr marL="0" indent="0">
              <a:buNone/>
            </a:pPr>
            <a:r>
              <a:rPr lang="en-US" dirty="0" smtClean="0"/>
              <a:t>- </a:t>
            </a:r>
            <a:r>
              <a:rPr lang="en-US" dirty="0" smtClean="0">
                <a:solidFill>
                  <a:srgbClr val="FF0000"/>
                </a:solidFill>
              </a:rPr>
              <a:t>Documentation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Preservation of the Data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/>
          <a:srcRect t="13077" b="21282"/>
          <a:stretch/>
        </p:blipFill>
        <p:spPr>
          <a:xfrm rot="21259064">
            <a:off x="7176342" y="3759911"/>
            <a:ext cx="4752762" cy="2433414"/>
          </a:xfrm>
          <a:prstGeom prst="rect">
            <a:avLst/>
          </a:prstGeom>
        </p:spPr>
      </p:pic>
      <p:grpSp>
        <p:nvGrpSpPr>
          <p:cNvPr id="21" name="Group 20"/>
          <p:cNvGrpSpPr/>
          <p:nvPr/>
        </p:nvGrpSpPr>
        <p:grpSpPr>
          <a:xfrm>
            <a:off x="2305050" y="2345306"/>
            <a:ext cx="2994451" cy="2725595"/>
            <a:chOff x="2305050" y="2345306"/>
            <a:chExt cx="2994451" cy="2725595"/>
          </a:xfrm>
        </p:grpSpPr>
        <p:pic>
          <p:nvPicPr>
            <p:cNvPr id="18" name="Picture 17"/>
            <p:cNvPicPr>
              <a:picLocks noChangeAspect="1"/>
            </p:cNvPicPr>
            <p:nvPr/>
          </p:nvPicPr>
          <p:blipFill rotWithShape="1">
            <a:blip r:embed="rId4"/>
            <a:srcRect l="30152" t="54796" r="60860" b="27952"/>
            <a:stretch/>
          </p:blipFill>
          <p:spPr>
            <a:xfrm>
              <a:off x="2305050" y="2345306"/>
              <a:ext cx="609600" cy="685800"/>
            </a:xfrm>
            <a:prstGeom prst="rect">
              <a:avLst/>
            </a:prstGeom>
          </p:spPr>
        </p:pic>
        <p:pic>
          <p:nvPicPr>
            <p:cNvPr id="12" name="Picture 11"/>
            <p:cNvPicPr>
              <a:picLocks noChangeAspect="1"/>
            </p:cNvPicPr>
            <p:nvPr/>
          </p:nvPicPr>
          <p:blipFill rotWithShape="1">
            <a:blip r:embed="rId4"/>
            <a:srcRect l="24721" t="45371" r="67414" b="43128"/>
            <a:stretch/>
          </p:blipFill>
          <p:spPr>
            <a:xfrm>
              <a:off x="2768600" y="2786243"/>
              <a:ext cx="533400" cy="457200"/>
            </a:xfrm>
            <a:prstGeom prst="rect">
              <a:avLst/>
            </a:prstGeom>
          </p:spPr>
        </p:pic>
        <p:pic>
          <p:nvPicPr>
            <p:cNvPr id="13" name="Picture 12"/>
            <p:cNvPicPr>
              <a:picLocks noChangeAspect="1"/>
            </p:cNvPicPr>
            <p:nvPr/>
          </p:nvPicPr>
          <p:blipFill rotWithShape="1">
            <a:blip r:embed="rId4"/>
            <a:srcRect l="50190" t="85625" r="41570" b="-1"/>
            <a:stretch/>
          </p:blipFill>
          <p:spPr>
            <a:xfrm>
              <a:off x="4191000" y="4031500"/>
              <a:ext cx="558800" cy="571500"/>
            </a:xfrm>
            <a:prstGeom prst="rect">
              <a:avLst/>
            </a:prstGeom>
          </p:spPr>
        </p:pic>
        <p:pic>
          <p:nvPicPr>
            <p:cNvPr id="16" name="Picture 15"/>
            <p:cNvPicPr>
              <a:picLocks noChangeAspect="1"/>
            </p:cNvPicPr>
            <p:nvPr/>
          </p:nvPicPr>
          <p:blipFill rotWithShape="1">
            <a:blip r:embed="rId4"/>
            <a:srcRect l="42324" t="74124" r="47563" b="12458"/>
            <a:stretch/>
          </p:blipFill>
          <p:spPr>
            <a:xfrm>
              <a:off x="3543300" y="3542300"/>
              <a:ext cx="685800" cy="533400"/>
            </a:xfrm>
            <a:prstGeom prst="rect">
              <a:avLst/>
            </a:prstGeom>
          </p:spPr>
        </p:pic>
        <p:pic>
          <p:nvPicPr>
            <p:cNvPr id="17" name="Picture 16"/>
            <p:cNvPicPr>
              <a:picLocks noChangeAspect="1"/>
            </p:cNvPicPr>
            <p:nvPr/>
          </p:nvPicPr>
          <p:blipFill rotWithShape="1">
            <a:blip r:embed="rId4"/>
            <a:srcRect l="37829" t="64540" r="54305" b="20125"/>
            <a:stretch/>
          </p:blipFill>
          <p:spPr>
            <a:xfrm>
              <a:off x="3232150" y="3104400"/>
              <a:ext cx="533400" cy="609600"/>
            </a:xfrm>
            <a:prstGeom prst="rect">
              <a:avLst/>
            </a:prstGeom>
          </p:spPr>
        </p:pic>
        <p:pic>
          <p:nvPicPr>
            <p:cNvPr id="20" name="Picture 19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724400" y="4495800"/>
              <a:ext cx="575101" cy="57510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71486596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FAIR principles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72100" y="1827207"/>
            <a:ext cx="11658600" cy="4344993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To accomplish this, the NEA has dedicated substantial efforts to implement strategies that align with the FAIR principles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57600" y="2971800"/>
            <a:ext cx="4870430" cy="24352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996194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err="1" smtClean="0"/>
              <a:t>GitLab</a:t>
            </a:r>
            <a:r>
              <a:rPr lang="en-US" dirty="0" smtClean="0"/>
              <a:t> is Web-based Distributed Version Control System that allows to track changes </a:t>
            </a:r>
            <a:r>
              <a:rPr lang="en-US" b="1" dirty="0" smtClean="0"/>
              <a:t>over time </a:t>
            </a:r>
            <a:r>
              <a:rPr lang="en-US" dirty="0" smtClean="0"/>
              <a:t>and </a:t>
            </a:r>
            <a:r>
              <a:rPr lang="en-US" b="1" dirty="0" smtClean="0"/>
              <a:t>across different users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Using the </a:t>
            </a:r>
            <a:r>
              <a:rPr lang="en-US" b="1" dirty="0" smtClean="0"/>
              <a:t>CI/CD</a:t>
            </a:r>
            <a:r>
              <a:rPr lang="en-US" dirty="0" smtClean="0"/>
              <a:t> (Continuous Integration / Continuous Deployment) we want to automatically trigger unit tests on every commit, giving immediate preliminary feedbacks on the quality of the data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/>
          <a:srcRect t="41286"/>
          <a:stretch/>
        </p:blipFill>
        <p:spPr>
          <a:xfrm>
            <a:off x="6299200" y="1878385"/>
            <a:ext cx="5867400" cy="162681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</a:t>
            </a:r>
            <a:r>
              <a:rPr lang="en-US" dirty="0" err="1" smtClean="0"/>
              <a:t>GitLab</a:t>
            </a:r>
            <a:r>
              <a:rPr lang="en-US" dirty="0" smtClean="0"/>
              <a:t> platfor</a:t>
            </a:r>
            <a:r>
              <a:rPr lang="en-US" dirty="0"/>
              <a:t>m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4"/>
          <a:srcRect t="47966"/>
          <a:stretch/>
        </p:blipFill>
        <p:spPr>
          <a:xfrm>
            <a:off x="5534025" y="4294284"/>
            <a:ext cx="6391275" cy="18017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197882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Before the modernization effort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8905" y="3337467"/>
            <a:ext cx="492273" cy="491657"/>
          </a:xfrm>
          <a:prstGeom prst="rect">
            <a:avLst/>
          </a:prstGeom>
        </p:spPr>
      </p:pic>
      <p:sp>
        <p:nvSpPr>
          <p:cNvPr id="55" name="Oval 54"/>
          <p:cNvSpPr/>
          <p:nvPr/>
        </p:nvSpPr>
        <p:spPr>
          <a:xfrm>
            <a:off x="1543311" y="3160205"/>
            <a:ext cx="2078637" cy="668919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800" dirty="0" smtClean="0"/>
              <a:t>NEA Secretariat</a:t>
            </a:r>
            <a:endParaRPr lang="en-US" sz="1800" dirty="0"/>
          </a:p>
        </p:txBody>
      </p:sp>
      <p:cxnSp>
        <p:nvCxnSpPr>
          <p:cNvPr id="60" name="Straight Arrow Connector 59"/>
          <p:cNvCxnSpPr>
            <a:stCxn id="46" idx="2"/>
          </p:cNvCxnSpPr>
          <p:nvPr/>
        </p:nvCxnSpPr>
        <p:spPr>
          <a:xfrm flipH="1">
            <a:off x="3456208" y="2739226"/>
            <a:ext cx="882742" cy="59824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Oval 60"/>
          <p:cNvSpPr/>
          <p:nvPr/>
        </p:nvSpPr>
        <p:spPr>
          <a:xfrm>
            <a:off x="7874607" y="3140619"/>
            <a:ext cx="2078637" cy="668919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800" dirty="0" smtClean="0"/>
              <a:t>Specific users</a:t>
            </a:r>
            <a:endParaRPr lang="en-US" sz="1800" dirty="0"/>
          </a:p>
        </p:txBody>
      </p:sp>
      <p:cxnSp>
        <p:nvCxnSpPr>
          <p:cNvPr id="62" name="Straight Arrow Connector 61"/>
          <p:cNvCxnSpPr>
            <a:stCxn id="46" idx="2"/>
            <a:endCxn id="61" idx="1"/>
          </p:cNvCxnSpPr>
          <p:nvPr/>
        </p:nvCxnSpPr>
        <p:spPr>
          <a:xfrm>
            <a:off x="4338950" y="2739226"/>
            <a:ext cx="3840066" cy="49935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Oval 62"/>
          <p:cNvSpPr/>
          <p:nvPr/>
        </p:nvSpPr>
        <p:spPr>
          <a:xfrm>
            <a:off x="3345497" y="1262880"/>
            <a:ext cx="2098306" cy="609600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800" dirty="0" smtClean="0"/>
              <a:t>Evaluators</a:t>
            </a:r>
            <a:endParaRPr lang="en-US" sz="1800" dirty="0"/>
          </a:p>
        </p:txBody>
      </p:sp>
      <p:sp>
        <p:nvSpPr>
          <p:cNvPr id="64" name="TextBox 63"/>
          <p:cNvSpPr txBox="1"/>
          <p:nvPr/>
        </p:nvSpPr>
        <p:spPr>
          <a:xfrm>
            <a:off x="3212824" y="2283456"/>
            <a:ext cx="23636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latin typeface="+mj-lt"/>
              </a:rPr>
              <a:t>Evaluators would send their evaluations </a:t>
            </a:r>
            <a:r>
              <a:rPr lang="en-US" sz="1200" b="1" dirty="0" smtClean="0">
                <a:solidFill>
                  <a:srgbClr val="FF0000"/>
                </a:solidFill>
                <a:latin typeface="+mj-lt"/>
              </a:rPr>
              <a:t>anytime</a:t>
            </a:r>
            <a:r>
              <a:rPr lang="en-US" sz="1200" dirty="0" smtClean="0">
                <a:latin typeface="+mj-lt"/>
              </a:rPr>
              <a:t> to</a:t>
            </a:r>
            <a:endParaRPr lang="en-US" sz="1200" dirty="0">
              <a:latin typeface="+mj-lt"/>
            </a:endParaRPr>
          </a:p>
        </p:txBody>
      </p:sp>
      <p:cxnSp>
        <p:nvCxnSpPr>
          <p:cNvPr id="65" name="Straight Arrow Connector 64"/>
          <p:cNvCxnSpPr>
            <a:stCxn id="63" idx="4"/>
            <a:endCxn id="64" idx="0"/>
          </p:cNvCxnSpPr>
          <p:nvPr/>
        </p:nvCxnSpPr>
        <p:spPr>
          <a:xfrm>
            <a:off x="4394650" y="1872480"/>
            <a:ext cx="0" cy="41097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6" name="Picture 6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82334" y="3307748"/>
            <a:ext cx="492273" cy="491657"/>
          </a:xfrm>
          <a:prstGeom prst="rect">
            <a:avLst/>
          </a:prstGeom>
        </p:spPr>
      </p:pic>
      <p:sp>
        <p:nvSpPr>
          <p:cNvPr id="70" name="Rectangle 69"/>
          <p:cNvSpPr/>
          <p:nvPr/>
        </p:nvSpPr>
        <p:spPr>
          <a:xfrm>
            <a:off x="1464477" y="5425648"/>
            <a:ext cx="2254790" cy="79519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800" dirty="0" smtClean="0"/>
              <a:t>NEA Website</a:t>
            </a:r>
            <a:endParaRPr lang="en-US" sz="1800" dirty="0"/>
          </a:p>
        </p:txBody>
      </p:sp>
      <p:sp>
        <p:nvSpPr>
          <p:cNvPr id="71" name="TextBox 70"/>
          <p:cNvSpPr txBox="1"/>
          <p:nvPr/>
        </p:nvSpPr>
        <p:spPr>
          <a:xfrm>
            <a:off x="1472827" y="4371637"/>
            <a:ext cx="223808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Who would</a:t>
            </a:r>
            <a:r>
              <a:rPr kumimoji="0" lang="en-US" sz="1200" b="0" i="0" u="none" strike="noStrike" kern="120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 collect them for</a:t>
            </a:r>
            <a:r>
              <a:rPr kumimoji="0" lang="en-US" sz="1200" b="1" i="0" u="none" strike="noStrike" kern="120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 </a:t>
            </a:r>
            <a:r>
              <a:rPr kumimoji="0" lang="en-US" sz="1200" b="0" i="0" u="none" strike="noStrike" kern="120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the </a:t>
            </a:r>
            <a:r>
              <a:rPr kumimoji="0" lang="en-US" sz="1200" b="1" i="0" u="none" strike="noStrike" kern="120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official release</a:t>
            </a:r>
            <a:r>
              <a:rPr kumimoji="0" lang="en-US" sz="1200" b="0" i="0" u="none" strike="noStrike" kern="120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, published on the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</p:txBody>
      </p:sp>
      <p:cxnSp>
        <p:nvCxnSpPr>
          <p:cNvPr id="72" name="Straight Arrow Connector 71"/>
          <p:cNvCxnSpPr>
            <a:stCxn id="55" idx="4"/>
            <a:endCxn id="71" idx="0"/>
          </p:cNvCxnSpPr>
          <p:nvPr/>
        </p:nvCxnSpPr>
        <p:spPr>
          <a:xfrm>
            <a:off x="2582630" y="3829124"/>
            <a:ext cx="9242" cy="54251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Arrow Connector 72"/>
          <p:cNvCxnSpPr>
            <a:stCxn id="71" idx="2"/>
            <a:endCxn id="70" idx="0"/>
          </p:cNvCxnSpPr>
          <p:nvPr/>
        </p:nvCxnSpPr>
        <p:spPr>
          <a:xfrm>
            <a:off x="2591872" y="5017968"/>
            <a:ext cx="0" cy="40768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Arrow Connector 74"/>
          <p:cNvCxnSpPr>
            <a:stCxn id="70" idx="3"/>
            <a:endCxn id="79" idx="3"/>
          </p:cNvCxnSpPr>
          <p:nvPr/>
        </p:nvCxnSpPr>
        <p:spPr>
          <a:xfrm flipV="1">
            <a:off x="3719267" y="4671338"/>
            <a:ext cx="2227851" cy="115191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TextBox 75"/>
          <p:cNvSpPr txBox="1"/>
          <p:nvPr/>
        </p:nvSpPr>
        <p:spPr>
          <a:xfrm rot="19977852">
            <a:off x="3841758" y="5026351"/>
            <a:ext cx="189695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latin typeface="+mj-lt"/>
              </a:rPr>
              <a:t>Users could download </a:t>
            </a:r>
          </a:p>
          <a:p>
            <a:pPr algn="ctr"/>
            <a:r>
              <a:rPr lang="en-US" sz="1200" dirty="0" smtClean="0">
                <a:latin typeface="+mj-lt"/>
              </a:rPr>
              <a:t>the evaluations</a:t>
            </a:r>
            <a:endParaRPr lang="en-US" sz="1200" dirty="0">
              <a:latin typeface="+mj-lt"/>
            </a:endParaRPr>
          </a:p>
        </p:txBody>
      </p:sp>
      <p:grpSp>
        <p:nvGrpSpPr>
          <p:cNvPr id="99" name="Group 98"/>
          <p:cNvGrpSpPr/>
          <p:nvPr/>
        </p:nvGrpSpPr>
        <p:grpSpPr>
          <a:xfrm>
            <a:off x="8153400" y="4724400"/>
            <a:ext cx="2514600" cy="1692117"/>
            <a:chOff x="8001000" y="4632483"/>
            <a:chExt cx="2514600" cy="1692117"/>
          </a:xfrm>
        </p:grpSpPr>
        <p:sp>
          <p:nvSpPr>
            <p:cNvPr id="98" name="Rectangle 97"/>
            <p:cNvSpPr/>
            <p:nvPr/>
          </p:nvSpPr>
          <p:spPr>
            <a:xfrm>
              <a:off x="8001000" y="4632483"/>
              <a:ext cx="2514600" cy="1692117"/>
            </a:xfrm>
            <a:prstGeom prst="rect">
              <a:avLst/>
            </a:prstGeom>
            <a:solidFill>
              <a:srgbClr val="FFC000"/>
            </a:solidFill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Snip Single Corner Rectangle 66"/>
            <p:cNvSpPr/>
            <p:nvPr/>
          </p:nvSpPr>
          <p:spPr>
            <a:xfrm>
              <a:off x="8179016" y="4804030"/>
              <a:ext cx="2209800" cy="609600"/>
            </a:xfrm>
            <a:prstGeom prst="snip1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800" dirty="0" smtClean="0"/>
                <a:t>Processing</a:t>
              </a:r>
              <a:endParaRPr lang="en-US" sz="1800" dirty="0"/>
            </a:p>
          </p:txBody>
        </p:sp>
        <p:sp>
          <p:nvSpPr>
            <p:cNvPr id="77" name="Snip Single Corner Rectangle 76"/>
            <p:cNvSpPr/>
            <p:nvPr/>
          </p:nvSpPr>
          <p:spPr>
            <a:xfrm>
              <a:off x="8179016" y="5610599"/>
              <a:ext cx="2209800" cy="609600"/>
            </a:xfrm>
            <a:prstGeom prst="snip1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800" dirty="0" smtClean="0"/>
                <a:t>V&amp;V</a:t>
              </a:r>
              <a:endParaRPr lang="en-US" sz="1800" dirty="0"/>
            </a:p>
          </p:txBody>
        </p:sp>
      </p:grpSp>
      <p:sp>
        <p:nvSpPr>
          <p:cNvPr id="79" name="Oval 78"/>
          <p:cNvSpPr/>
          <p:nvPr/>
        </p:nvSpPr>
        <p:spPr>
          <a:xfrm>
            <a:off x="5606956" y="4100380"/>
            <a:ext cx="2322774" cy="668919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800" dirty="0" smtClean="0"/>
              <a:t>JEFF Community</a:t>
            </a:r>
            <a:endParaRPr lang="en-US" sz="1800" dirty="0"/>
          </a:p>
        </p:txBody>
      </p:sp>
      <p:cxnSp>
        <p:nvCxnSpPr>
          <p:cNvPr id="87" name="Straight Arrow Connector 86"/>
          <p:cNvCxnSpPr>
            <a:stCxn id="61" idx="4"/>
            <a:endCxn id="98" idx="0"/>
          </p:cNvCxnSpPr>
          <p:nvPr/>
        </p:nvCxnSpPr>
        <p:spPr>
          <a:xfrm>
            <a:off x="8913926" y="3809538"/>
            <a:ext cx="496774" cy="91486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Straight Arrow Connector 89"/>
          <p:cNvCxnSpPr>
            <a:stCxn id="79" idx="6"/>
            <a:endCxn id="98" idx="0"/>
          </p:cNvCxnSpPr>
          <p:nvPr/>
        </p:nvCxnSpPr>
        <p:spPr>
          <a:xfrm>
            <a:off x="7929730" y="4434840"/>
            <a:ext cx="1480970" cy="28956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Straight Arrow Connector 93"/>
          <p:cNvCxnSpPr>
            <a:stCxn id="67" idx="1"/>
            <a:endCxn id="77" idx="3"/>
          </p:cNvCxnSpPr>
          <p:nvPr/>
        </p:nvCxnSpPr>
        <p:spPr>
          <a:xfrm>
            <a:off x="9436316" y="5505547"/>
            <a:ext cx="0" cy="19696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7" name="Arc 96"/>
          <p:cNvSpPr/>
          <p:nvPr/>
        </p:nvSpPr>
        <p:spPr>
          <a:xfrm>
            <a:off x="3168887" y="1150512"/>
            <a:ext cx="8121530" cy="4688304"/>
          </a:xfrm>
          <a:prstGeom prst="arc">
            <a:avLst>
              <a:gd name="adj1" fmla="val 13864830"/>
              <a:gd name="adj2" fmla="val 1176810"/>
            </a:avLst>
          </a:prstGeom>
          <a:ln>
            <a:head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TextBox 101"/>
          <p:cNvSpPr txBox="1"/>
          <p:nvPr/>
        </p:nvSpPr>
        <p:spPr>
          <a:xfrm rot="1341696">
            <a:off x="8908727" y="1696287"/>
            <a:ext cx="153965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solidFill>
                  <a:srgbClr val="FF0000"/>
                </a:solidFill>
                <a:latin typeface="+mj-lt"/>
              </a:rPr>
              <a:t>FEEDBACKS</a:t>
            </a:r>
            <a:endParaRPr lang="en-US" sz="1200" b="1" dirty="0">
              <a:solidFill>
                <a:srgbClr val="FF0000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31012578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Before the modernization effort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8905" y="3337467"/>
            <a:ext cx="492273" cy="491657"/>
          </a:xfrm>
          <a:prstGeom prst="rect">
            <a:avLst/>
          </a:prstGeom>
        </p:spPr>
      </p:pic>
      <p:sp>
        <p:nvSpPr>
          <p:cNvPr id="55" name="Oval 54"/>
          <p:cNvSpPr/>
          <p:nvPr/>
        </p:nvSpPr>
        <p:spPr>
          <a:xfrm>
            <a:off x="1543311" y="3160205"/>
            <a:ext cx="2078637" cy="668919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800" dirty="0" smtClean="0"/>
              <a:t>NEA Secretariat</a:t>
            </a:r>
            <a:endParaRPr lang="en-US" sz="1800" dirty="0"/>
          </a:p>
        </p:txBody>
      </p:sp>
      <p:cxnSp>
        <p:nvCxnSpPr>
          <p:cNvPr id="60" name="Straight Arrow Connector 59"/>
          <p:cNvCxnSpPr>
            <a:stCxn id="46" idx="2"/>
          </p:cNvCxnSpPr>
          <p:nvPr/>
        </p:nvCxnSpPr>
        <p:spPr>
          <a:xfrm flipH="1">
            <a:off x="3456208" y="2739226"/>
            <a:ext cx="882742" cy="59824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Oval 60"/>
          <p:cNvSpPr/>
          <p:nvPr/>
        </p:nvSpPr>
        <p:spPr>
          <a:xfrm>
            <a:off x="7874607" y="3140619"/>
            <a:ext cx="2078637" cy="668919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800" dirty="0" smtClean="0"/>
              <a:t>Specific users</a:t>
            </a:r>
            <a:endParaRPr lang="en-US" sz="1800" dirty="0"/>
          </a:p>
        </p:txBody>
      </p:sp>
      <p:cxnSp>
        <p:nvCxnSpPr>
          <p:cNvPr id="62" name="Straight Arrow Connector 61"/>
          <p:cNvCxnSpPr>
            <a:stCxn id="46" idx="2"/>
            <a:endCxn id="61" idx="1"/>
          </p:cNvCxnSpPr>
          <p:nvPr/>
        </p:nvCxnSpPr>
        <p:spPr>
          <a:xfrm>
            <a:off x="4338950" y="2739226"/>
            <a:ext cx="3840066" cy="49935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Oval 62"/>
          <p:cNvSpPr/>
          <p:nvPr/>
        </p:nvSpPr>
        <p:spPr>
          <a:xfrm>
            <a:off x="3345497" y="1262880"/>
            <a:ext cx="2098306" cy="609600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800" dirty="0" smtClean="0"/>
              <a:t>Evaluators</a:t>
            </a:r>
            <a:endParaRPr lang="en-US" sz="1800" dirty="0"/>
          </a:p>
        </p:txBody>
      </p:sp>
      <p:sp>
        <p:nvSpPr>
          <p:cNvPr id="64" name="TextBox 63"/>
          <p:cNvSpPr txBox="1"/>
          <p:nvPr/>
        </p:nvSpPr>
        <p:spPr>
          <a:xfrm>
            <a:off x="3212824" y="2283456"/>
            <a:ext cx="23636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latin typeface="+mj-lt"/>
              </a:rPr>
              <a:t>Evaluators would send their evaluations </a:t>
            </a:r>
            <a:r>
              <a:rPr lang="en-US" sz="1200" b="1" dirty="0" smtClean="0">
                <a:solidFill>
                  <a:srgbClr val="FF0000"/>
                </a:solidFill>
                <a:latin typeface="+mj-lt"/>
              </a:rPr>
              <a:t>anytime</a:t>
            </a:r>
            <a:r>
              <a:rPr lang="en-US" sz="1200" dirty="0" smtClean="0">
                <a:latin typeface="+mj-lt"/>
              </a:rPr>
              <a:t> to</a:t>
            </a:r>
            <a:endParaRPr lang="en-US" sz="1200" dirty="0">
              <a:latin typeface="+mj-lt"/>
            </a:endParaRPr>
          </a:p>
        </p:txBody>
      </p:sp>
      <p:cxnSp>
        <p:nvCxnSpPr>
          <p:cNvPr id="65" name="Straight Arrow Connector 64"/>
          <p:cNvCxnSpPr>
            <a:stCxn id="63" idx="4"/>
            <a:endCxn id="64" idx="0"/>
          </p:cNvCxnSpPr>
          <p:nvPr/>
        </p:nvCxnSpPr>
        <p:spPr>
          <a:xfrm>
            <a:off x="4394650" y="1872480"/>
            <a:ext cx="0" cy="41097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6" name="Picture 6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82334" y="3307748"/>
            <a:ext cx="492273" cy="491657"/>
          </a:xfrm>
          <a:prstGeom prst="rect">
            <a:avLst/>
          </a:prstGeom>
        </p:spPr>
      </p:pic>
      <p:sp>
        <p:nvSpPr>
          <p:cNvPr id="70" name="Rectangle 69"/>
          <p:cNvSpPr/>
          <p:nvPr/>
        </p:nvSpPr>
        <p:spPr>
          <a:xfrm>
            <a:off x="1464477" y="5425648"/>
            <a:ext cx="2254790" cy="79519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800" dirty="0" smtClean="0"/>
              <a:t>NEA Website</a:t>
            </a:r>
            <a:endParaRPr lang="en-US" sz="1800" dirty="0"/>
          </a:p>
        </p:txBody>
      </p:sp>
      <p:sp>
        <p:nvSpPr>
          <p:cNvPr id="71" name="TextBox 70"/>
          <p:cNvSpPr txBox="1"/>
          <p:nvPr/>
        </p:nvSpPr>
        <p:spPr>
          <a:xfrm>
            <a:off x="1472827" y="4371637"/>
            <a:ext cx="223808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Who would</a:t>
            </a:r>
            <a:r>
              <a:rPr kumimoji="0" lang="en-US" sz="1200" b="0" i="0" u="none" strike="noStrike" kern="120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 collect them for</a:t>
            </a:r>
            <a:r>
              <a:rPr kumimoji="0" lang="en-US" sz="1200" b="1" i="0" u="none" strike="noStrike" kern="120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 </a:t>
            </a:r>
            <a:r>
              <a:rPr kumimoji="0" lang="en-US" sz="1200" b="0" i="0" u="none" strike="noStrike" kern="120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the </a:t>
            </a:r>
            <a:r>
              <a:rPr kumimoji="0" lang="en-US" sz="1200" b="1" i="0" u="none" strike="noStrike" kern="120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official release</a:t>
            </a:r>
            <a:r>
              <a:rPr kumimoji="0" lang="en-US" sz="1200" b="0" i="0" u="none" strike="noStrike" kern="120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, published on the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</p:txBody>
      </p:sp>
      <p:cxnSp>
        <p:nvCxnSpPr>
          <p:cNvPr id="72" name="Straight Arrow Connector 71"/>
          <p:cNvCxnSpPr>
            <a:stCxn id="55" idx="4"/>
            <a:endCxn id="71" idx="0"/>
          </p:cNvCxnSpPr>
          <p:nvPr/>
        </p:nvCxnSpPr>
        <p:spPr>
          <a:xfrm>
            <a:off x="2582630" y="3829124"/>
            <a:ext cx="9242" cy="54251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Arrow Connector 72"/>
          <p:cNvCxnSpPr>
            <a:stCxn id="71" idx="2"/>
            <a:endCxn id="70" idx="0"/>
          </p:cNvCxnSpPr>
          <p:nvPr/>
        </p:nvCxnSpPr>
        <p:spPr>
          <a:xfrm>
            <a:off x="2591872" y="5017968"/>
            <a:ext cx="0" cy="40768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Arrow Connector 74"/>
          <p:cNvCxnSpPr>
            <a:stCxn id="70" idx="3"/>
            <a:endCxn id="79" idx="3"/>
          </p:cNvCxnSpPr>
          <p:nvPr/>
        </p:nvCxnSpPr>
        <p:spPr>
          <a:xfrm flipV="1">
            <a:off x="3719267" y="4671338"/>
            <a:ext cx="2227851" cy="115191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TextBox 75"/>
          <p:cNvSpPr txBox="1"/>
          <p:nvPr/>
        </p:nvSpPr>
        <p:spPr>
          <a:xfrm rot="19977852">
            <a:off x="3841758" y="5026351"/>
            <a:ext cx="189695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latin typeface="+mj-lt"/>
              </a:rPr>
              <a:t>Users could download </a:t>
            </a:r>
          </a:p>
          <a:p>
            <a:pPr algn="ctr"/>
            <a:r>
              <a:rPr lang="en-US" sz="1200" dirty="0" smtClean="0">
                <a:latin typeface="+mj-lt"/>
              </a:rPr>
              <a:t>the evaluations</a:t>
            </a:r>
            <a:endParaRPr lang="en-US" sz="1200" dirty="0">
              <a:latin typeface="+mj-lt"/>
            </a:endParaRPr>
          </a:p>
        </p:txBody>
      </p:sp>
      <p:grpSp>
        <p:nvGrpSpPr>
          <p:cNvPr id="99" name="Group 98"/>
          <p:cNvGrpSpPr/>
          <p:nvPr/>
        </p:nvGrpSpPr>
        <p:grpSpPr>
          <a:xfrm>
            <a:off x="8153400" y="4724400"/>
            <a:ext cx="2514600" cy="1692117"/>
            <a:chOff x="8001000" y="4632483"/>
            <a:chExt cx="2514600" cy="1692117"/>
          </a:xfrm>
        </p:grpSpPr>
        <p:sp>
          <p:nvSpPr>
            <p:cNvPr id="98" name="Rectangle 97"/>
            <p:cNvSpPr/>
            <p:nvPr/>
          </p:nvSpPr>
          <p:spPr>
            <a:xfrm>
              <a:off x="8001000" y="4632483"/>
              <a:ext cx="2514600" cy="1692117"/>
            </a:xfrm>
            <a:prstGeom prst="rect">
              <a:avLst/>
            </a:prstGeom>
            <a:solidFill>
              <a:srgbClr val="FFC000"/>
            </a:solidFill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Snip Single Corner Rectangle 66"/>
            <p:cNvSpPr/>
            <p:nvPr/>
          </p:nvSpPr>
          <p:spPr>
            <a:xfrm>
              <a:off x="8179016" y="4804030"/>
              <a:ext cx="2209800" cy="609600"/>
            </a:xfrm>
            <a:prstGeom prst="snip1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800" dirty="0" smtClean="0"/>
                <a:t>Processing</a:t>
              </a:r>
              <a:endParaRPr lang="en-US" sz="1800" dirty="0"/>
            </a:p>
          </p:txBody>
        </p:sp>
        <p:sp>
          <p:nvSpPr>
            <p:cNvPr id="77" name="Snip Single Corner Rectangle 76"/>
            <p:cNvSpPr/>
            <p:nvPr/>
          </p:nvSpPr>
          <p:spPr>
            <a:xfrm>
              <a:off x="8179016" y="5610599"/>
              <a:ext cx="2209800" cy="609600"/>
            </a:xfrm>
            <a:prstGeom prst="snip1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800" dirty="0" smtClean="0"/>
                <a:t>V&amp;V</a:t>
              </a:r>
              <a:endParaRPr lang="en-US" sz="1800" dirty="0"/>
            </a:p>
          </p:txBody>
        </p:sp>
      </p:grpSp>
      <p:sp>
        <p:nvSpPr>
          <p:cNvPr id="79" name="Oval 78"/>
          <p:cNvSpPr/>
          <p:nvPr/>
        </p:nvSpPr>
        <p:spPr>
          <a:xfrm>
            <a:off x="5606956" y="4100380"/>
            <a:ext cx="2322774" cy="668919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800" dirty="0" smtClean="0"/>
              <a:t>JEFF Community</a:t>
            </a:r>
            <a:endParaRPr lang="en-US" sz="1800" dirty="0"/>
          </a:p>
        </p:txBody>
      </p:sp>
      <p:cxnSp>
        <p:nvCxnSpPr>
          <p:cNvPr id="87" name="Straight Arrow Connector 86"/>
          <p:cNvCxnSpPr>
            <a:stCxn id="61" idx="4"/>
            <a:endCxn id="98" idx="0"/>
          </p:cNvCxnSpPr>
          <p:nvPr/>
        </p:nvCxnSpPr>
        <p:spPr>
          <a:xfrm>
            <a:off x="8913926" y="3809538"/>
            <a:ext cx="496774" cy="91486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Straight Arrow Connector 89"/>
          <p:cNvCxnSpPr>
            <a:stCxn id="79" idx="6"/>
            <a:endCxn id="98" idx="0"/>
          </p:cNvCxnSpPr>
          <p:nvPr/>
        </p:nvCxnSpPr>
        <p:spPr>
          <a:xfrm>
            <a:off x="7929730" y="4434840"/>
            <a:ext cx="1480970" cy="28956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Straight Arrow Connector 93"/>
          <p:cNvCxnSpPr>
            <a:stCxn id="67" idx="1"/>
            <a:endCxn id="77" idx="3"/>
          </p:cNvCxnSpPr>
          <p:nvPr/>
        </p:nvCxnSpPr>
        <p:spPr>
          <a:xfrm>
            <a:off x="9436316" y="5505547"/>
            <a:ext cx="0" cy="19696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7" name="Arc 96"/>
          <p:cNvSpPr/>
          <p:nvPr/>
        </p:nvSpPr>
        <p:spPr>
          <a:xfrm>
            <a:off x="3168887" y="1150512"/>
            <a:ext cx="8121530" cy="4688304"/>
          </a:xfrm>
          <a:prstGeom prst="arc">
            <a:avLst>
              <a:gd name="adj1" fmla="val 13864830"/>
              <a:gd name="adj2" fmla="val 1176810"/>
            </a:avLst>
          </a:prstGeom>
          <a:ln>
            <a:head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6819115" y="990600"/>
            <a:ext cx="5372885" cy="2062103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sz="1600" b="1" dirty="0" smtClean="0">
                <a:latin typeface="+mn-lt" panose="020B0604030504040204" pitchFamily="34" charset="0"/>
                <a:ea typeface="+mn-lt" panose="020B0604030504040204" pitchFamily="34" charset="0"/>
              </a:rPr>
              <a:t>Only specific users had access to the data </a:t>
            </a:r>
            <a:r>
              <a:rPr lang="en-US" sz="1600" b="1" dirty="0" smtClean="0">
                <a:solidFill>
                  <a:srgbClr val="FF0000"/>
                </a:solidFill>
                <a:latin typeface="+mn-lt" panose="020B0604030504040204" pitchFamily="34" charset="0"/>
                <a:ea typeface="+mn-lt" panose="020B0604030504040204" pitchFamily="34" charset="0"/>
              </a:rPr>
              <a:t>(not transparent)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600" b="1" dirty="0" smtClean="0">
                <a:ea typeface="+mn-lt" panose="020B0604030504040204" pitchFamily="34" charset="0"/>
              </a:rPr>
              <a:t>The </a:t>
            </a:r>
            <a:r>
              <a:rPr lang="en-US" sz="1600" b="1" dirty="0">
                <a:ea typeface="+mn-lt" panose="020B0604030504040204" pitchFamily="34" charset="0"/>
              </a:rPr>
              <a:t>JEFF community could test the data only after the official release</a:t>
            </a:r>
            <a:r>
              <a:rPr lang="en-US" sz="1600" b="1" dirty="0">
                <a:solidFill>
                  <a:srgbClr val="FF0000"/>
                </a:solidFill>
                <a:ea typeface="+mn-lt" panose="020B0604030504040204" pitchFamily="34" charset="0"/>
              </a:rPr>
              <a:t> </a:t>
            </a:r>
            <a:r>
              <a:rPr lang="en-US" sz="1600" b="1" dirty="0" smtClean="0">
                <a:solidFill>
                  <a:srgbClr val="FF0000"/>
                </a:solidFill>
                <a:ea typeface="+mn-lt" panose="020B0604030504040204" pitchFamily="34" charset="0"/>
              </a:rPr>
              <a:t/>
            </a:r>
            <a:br>
              <a:rPr lang="en-US" sz="1600" b="1" dirty="0" smtClean="0">
                <a:solidFill>
                  <a:srgbClr val="FF0000"/>
                </a:solidFill>
                <a:ea typeface="+mn-lt" panose="020B0604030504040204" pitchFamily="34" charset="0"/>
              </a:rPr>
            </a:br>
            <a:r>
              <a:rPr lang="en-US" sz="1600" b="1" dirty="0" smtClean="0">
                <a:solidFill>
                  <a:srgbClr val="FF0000"/>
                </a:solidFill>
                <a:ea typeface="+mn-lt" panose="020B0604030504040204" pitchFamily="34" charset="0"/>
              </a:rPr>
              <a:t>(</a:t>
            </a:r>
            <a:r>
              <a:rPr lang="en-US" sz="1600" b="1" dirty="0">
                <a:solidFill>
                  <a:srgbClr val="FF0000"/>
                </a:solidFill>
                <a:ea typeface="+mn-lt" panose="020B0604030504040204" pitchFamily="34" charset="0"/>
              </a:rPr>
              <a:t>slow process</a:t>
            </a:r>
            <a:r>
              <a:rPr lang="en-US" sz="1600" b="1" dirty="0" smtClean="0">
                <a:solidFill>
                  <a:srgbClr val="FF0000"/>
                </a:solidFill>
                <a:ea typeface="+mn-lt" panose="020B0604030504040204" pitchFamily="34" charset="0"/>
              </a:rPr>
              <a:t>)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600" b="1" dirty="0" smtClean="0">
                <a:ea typeface="+mn-lt" panose="020B0604030504040204" pitchFamily="34" charset="0"/>
              </a:rPr>
              <a:t>The </a:t>
            </a:r>
            <a:r>
              <a:rPr lang="en-US" sz="1600" b="1" dirty="0">
                <a:ea typeface="+mn-lt" panose="020B0604030504040204" pitchFamily="34" charset="0"/>
              </a:rPr>
              <a:t>processing was done by the users</a:t>
            </a:r>
            <a:r>
              <a:rPr lang="en-US" sz="1600" b="1" dirty="0">
                <a:solidFill>
                  <a:srgbClr val="FF0000"/>
                </a:solidFill>
                <a:ea typeface="+mn-lt" panose="020B0604030504040204" pitchFamily="34" charset="0"/>
              </a:rPr>
              <a:t> (potential bias</a:t>
            </a:r>
            <a:r>
              <a:rPr lang="en-US" sz="1600" b="1" dirty="0" smtClean="0">
                <a:solidFill>
                  <a:srgbClr val="FF0000"/>
                </a:solidFill>
                <a:ea typeface="+mn-lt" panose="020B0604030504040204" pitchFamily="34" charset="0"/>
              </a:rPr>
              <a:t>)</a:t>
            </a:r>
            <a:endParaRPr lang="en-US" sz="1600" b="1" dirty="0">
              <a:solidFill>
                <a:srgbClr val="FF0000"/>
              </a:solidFill>
              <a:ea typeface="+mn-lt" panose="020B0604030504040204" pitchFamily="34" charset="0"/>
            </a:endParaRPr>
          </a:p>
          <a:p>
            <a:endParaRPr lang="en-US" sz="1600" b="1" dirty="0" smtClean="0">
              <a:solidFill>
                <a:srgbClr val="FF0000"/>
              </a:solidFill>
              <a:latin typeface="+mn-lt" panose="020B0604030504040204" pitchFamily="34" charset="0"/>
              <a:ea typeface="+mn-lt" panose="020B0604030504040204" pitchFamily="34" charset="0"/>
            </a:endParaRPr>
          </a:p>
        </p:txBody>
      </p:sp>
      <p:sp>
        <p:nvSpPr>
          <p:cNvPr id="8" name="Oval 7"/>
          <p:cNvSpPr/>
          <p:nvPr/>
        </p:nvSpPr>
        <p:spPr>
          <a:xfrm>
            <a:off x="9563517" y="3249672"/>
            <a:ext cx="482150" cy="461938"/>
          </a:xfrm>
          <a:prstGeom prst="ellipse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32" name="Oval 31"/>
          <p:cNvSpPr/>
          <p:nvPr/>
        </p:nvSpPr>
        <p:spPr>
          <a:xfrm>
            <a:off x="5477392" y="4212014"/>
            <a:ext cx="482150" cy="461938"/>
          </a:xfrm>
          <a:prstGeom prst="ellipse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2</a:t>
            </a:r>
          </a:p>
        </p:txBody>
      </p:sp>
      <p:sp>
        <p:nvSpPr>
          <p:cNvPr id="33" name="Oval 32"/>
          <p:cNvSpPr/>
          <p:nvPr/>
        </p:nvSpPr>
        <p:spPr>
          <a:xfrm>
            <a:off x="10106397" y="4956698"/>
            <a:ext cx="482150" cy="461938"/>
          </a:xfrm>
          <a:prstGeom prst="ellipse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185992361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NEA Slides">
  <a:themeElements>
    <a:clrScheme name="Custom 5">
      <a:dk1>
        <a:sysClr val="windowText" lastClr="000000"/>
      </a:dk1>
      <a:lt1>
        <a:sysClr val="window" lastClr="FFFFFF"/>
      </a:lt1>
      <a:dk2>
        <a:srgbClr val="22567C"/>
      </a:dk2>
      <a:lt2>
        <a:srgbClr val="00B0F0"/>
      </a:lt2>
      <a:accent1>
        <a:srgbClr val="006699"/>
      </a:accent1>
      <a:accent2>
        <a:srgbClr val="02889E"/>
      </a:accent2>
      <a:accent3>
        <a:srgbClr val="83CDE0"/>
      </a:accent3>
      <a:accent4>
        <a:srgbClr val="FBBC0E"/>
      </a:accent4>
      <a:accent5>
        <a:srgbClr val="D14648"/>
      </a:accent5>
      <a:accent6>
        <a:srgbClr val="EF7D00"/>
      </a:accent6>
      <a:hlink>
        <a:srgbClr val="0070C0"/>
      </a:hlink>
      <a:folHlink>
        <a:srgbClr val="40AFFF"/>
      </a:folHlink>
    </a:clrScheme>
    <a:fontScheme name="Custom 3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dirty="0">
            <a:solidFill>
              <a:srgbClr val="006699"/>
            </a:solidFill>
            <a:latin typeface="+mn-lt" panose="020B0604030504040204" pitchFamily="34" charset="0"/>
            <a:ea typeface="+mn-lt" panose="020B0604030504040204" pitchFamily="34" charset="0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NEA cover and closing slides">
  <a:themeElements>
    <a:clrScheme name="NEA Slide colours">
      <a:dk1>
        <a:sysClr val="windowText" lastClr="000000"/>
      </a:dk1>
      <a:lt1>
        <a:sysClr val="window" lastClr="FFFFFF"/>
      </a:lt1>
      <a:dk2>
        <a:srgbClr val="0C68B0"/>
      </a:dk2>
      <a:lt2>
        <a:srgbClr val="00B0F0"/>
      </a:lt2>
      <a:accent1>
        <a:srgbClr val="02889E"/>
      </a:accent1>
      <a:accent2>
        <a:srgbClr val="83CDE0"/>
      </a:accent2>
      <a:accent3>
        <a:srgbClr val="FBBC0E"/>
      </a:accent3>
      <a:accent4>
        <a:srgbClr val="EF7D00"/>
      </a:accent4>
      <a:accent5>
        <a:srgbClr val="D14648"/>
      </a:accent5>
      <a:accent6>
        <a:srgbClr val="48AF54"/>
      </a:accent6>
      <a:hlink>
        <a:srgbClr val="22567C"/>
      </a:hlink>
      <a:folHlink>
        <a:srgbClr val="599ED1"/>
      </a:folHlink>
    </a:clrScheme>
    <a:fontScheme name="Custom 1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+mn-lt"/>
        <a:font script="Hebr" typeface="+mn-lt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+mn-lt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+mn-lt"/>
        <a:font script="Hebr" typeface="+mn-lt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+mn-lt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11475</TotalTime>
  <Words>1494</Words>
  <Application>Microsoft Office PowerPoint</Application>
  <PresentationFormat>Widescreen</PresentationFormat>
  <Paragraphs>279</Paragraphs>
  <Slides>36</Slides>
  <Notes>16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36</vt:i4>
      </vt:variant>
    </vt:vector>
  </HeadingPairs>
  <TitlesOfParts>
    <vt:vector size="44" baseType="lpstr">
      <vt:lpstr>Arial</vt:lpstr>
      <vt:lpstr>Calibri</vt:lpstr>
      <vt:lpstr>Courier New</vt:lpstr>
      <vt:lpstr>Microsoft Sans Serif</vt:lpstr>
      <vt:lpstr>Myriad Pro</vt:lpstr>
      <vt:lpstr>Verdana</vt:lpstr>
      <vt:lpstr>NEA Slides</vt:lpstr>
      <vt:lpstr>NEA cover and closing slides</vt:lpstr>
      <vt:lpstr>Integrated, Automated, and Reproducible Nuclear Data Processing at the NEA </vt:lpstr>
      <vt:lpstr>Outline</vt:lpstr>
      <vt:lpstr>1) The need for modernization</vt:lpstr>
      <vt:lpstr>Preservation of the Data</vt:lpstr>
      <vt:lpstr>Preservation of the Data</vt:lpstr>
      <vt:lpstr>The FAIR principles</vt:lpstr>
      <vt:lpstr>The GitLab platform</vt:lpstr>
      <vt:lpstr>Before the modernization effort</vt:lpstr>
      <vt:lpstr>Before the modernization effort</vt:lpstr>
      <vt:lpstr>After the modernization effort</vt:lpstr>
      <vt:lpstr>After the modernization effort</vt:lpstr>
      <vt:lpstr>2) The NEA Processing pipeline</vt:lpstr>
      <vt:lpstr>The NEA Processing pipeline</vt:lpstr>
      <vt:lpstr>The NEA Processing pipeline</vt:lpstr>
      <vt:lpstr>The NEA Processing pipeline</vt:lpstr>
      <vt:lpstr>The NEA Processing pipeline</vt:lpstr>
      <vt:lpstr>The NEA Processing pipeline</vt:lpstr>
      <vt:lpstr>The NEA Processing pipeline</vt:lpstr>
      <vt:lpstr>The NEA Processing pipeline</vt:lpstr>
      <vt:lpstr>The NEA Processing pipeline</vt:lpstr>
      <vt:lpstr>The NEA Processing pipeline</vt:lpstr>
      <vt:lpstr>The NEA Processing pipeline</vt:lpstr>
      <vt:lpstr>The NEA Processing pipeline</vt:lpstr>
      <vt:lpstr>The NEA Processing pipeline</vt:lpstr>
      <vt:lpstr>3) The NEA Verification and Validation pipelines</vt:lpstr>
      <vt:lpstr>The NEA Verification pipeline</vt:lpstr>
      <vt:lpstr>The NEA Verification pipeline</vt:lpstr>
      <vt:lpstr>The NEA Validation pipeline</vt:lpstr>
      <vt:lpstr>The NEA Validation pipeline</vt:lpstr>
      <vt:lpstr>The NEA Validation pipeline</vt:lpstr>
      <vt:lpstr>4) Conclusions and future work</vt:lpstr>
      <vt:lpstr>Conclusions</vt:lpstr>
      <vt:lpstr>Conclusions</vt:lpstr>
      <vt:lpstr>Conclusions</vt:lpstr>
      <vt:lpstr>Future work</vt:lpstr>
      <vt:lpstr>Thank you for your attention</vt:lpstr>
    </vt:vector>
  </TitlesOfParts>
  <Company>OECD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client07</dc:creator>
  <cp:lastModifiedBy>FOLIGNO Daniela, NEA/SCI/DB</cp:lastModifiedBy>
  <cp:revision>917</cp:revision>
  <cp:lastPrinted>2014-06-17T14:24:23Z</cp:lastPrinted>
  <dcterms:created xsi:type="dcterms:W3CDTF">2011-02-16T10:53:39Z</dcterms:created>
  <dcterms:modified xsi:type="dcterms:W3CDTF">2023-06-08T07:19:38Z</dcterms:modified>
</cp:coreProperties>
</file>