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6">
  <p:sldMasterIdLst>
    <p:sldMasterId id="2147483686" r:id="rId4"/>
  </p:sldMasterIdLst>
  <p:notesMasterIdLst>
    <p:notesMasterId r:id="rId31"/>
  </p:notesMasterIdLst>
  <p:handoutMasterIdLst>
    <p:handoutMasterId r:id="rId32"/>
  </p:handoutMasterIdLst>
  <p:sldIdLst>
    <p:sldId id="539" r:id="rId5"/>
    <p:sldId id="1393" r:id="rId6"/>
    <p:sldId id="1394" r:id="rId7"/>
    <p:sldId id="1449" r:id="rId8"/>
    <p:sldId id="2387" r:id="rId9"/>
    <p:sldId id="567" r:id="rId10"/>
    <p:sldId id="547" r:id="rId11"/>
    <p:sldId id="256" r:id="rId12"/>
    <p:sldId id="519" r:id="rId13"/>
    <p:sldId id="314" r:id="rId14"/>
    <p:sldId id="548" r:id="rId15"/>
    <p:sldId id="301" r:id="rId16"/>
    <p:sldId id="563" r:id="rId17"/>
    <p:sldId id="564" r:id="rId18"/>
    <p:sldId id="565" r:id="rId19"/>
    <p:sldId id="566" r:id="rId20"/>
    <p:sldId id="568" r:id="rId21"/>
    <p:sldId id="569" r:id="rId22"/>
    <p:sldId id="570" r:id="rId23"/>
    <p:sldId id="549" r:id="rId24"/>
    <p:sldId id="550" r:id="rId25"/>
    <p:sldId id="551" r:id="rId26"/>
    <p:sldId id="556" r:id="rId27"/>
    <p:sldId id="571" r:id="rId28"/>
    <p:sldId id="557" r:id="rId29"/>
    <p:sldId id="2388" r:id="rId30"/>
  </p:sldIdLst>
  <p:sldSz cx="9144000" cy="6858000" type="screen4x3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3" userDrawn="1">
          <p15:clr>
            <a:srgbClr val="A4A3A4"/>
          </p15:clr>
        </p15:guide>
        <p15:guide id="2" pos="4694" userDrawn="1">
          <p15:clr>
            <a:srgbClr val="A4A3A4"/>
          </p15:clr>
        </p15:guide>
        <p15:guide id="4" orient="horz" pos="3113" userDrawn="1">
          <p15:clr>
            <a:srgbClr val="A4A3A4"/>
          </p15:clr>
        </p15:guide>
        <p15:guide id="5" pos="232" userDrawn="1">
          <p15:clr>
            <a:srgbClr val="A4A3A4"/>
          </p15:clr>
        </p15:guide>
        <p15:guide id="8" orient="horz" pos="2069" userDrawn="1">
          <p15:clr>
            <a:srgbClr val="A4A3A4"/>
          </p15:clr>
        </p15:guide>
        <p15:guide id="11" pos="4195" userDrawn="1">
          <p15:clr>
            <a:srgbClr val="A4A3A4"/>
          </p15:clr>
        </p15:guide>
        <p15:guide id="12" pos="4082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088" userDrawn="1">
          <p15:clr>
            <a:srgbClr val="A4A3A4"/>
          </p15:clr>
        </p15:guide>
        <p15:guide id="15" orient="horz" pos="2772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317" userDrawn="1">
          <p15:clr>
            <a:srgbClr val="A4A3A4"/>
          </p15:clr>
        </p15:guide>
        <p15:guide id="18" pos="5534" userDrawn="1">
          <p15:clr>
            <a:srgbClr val="A4A3A4"/>
          </p15:clr>
        </p15:guide>
        <p15:guide id="19" pos="54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 David 165617" initials="BD1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60BE"/>
    <a:srgbClr val="0A5000"/>
    <a:srgbClr val="548235"/>
    <a:srgbClr val="FFCC00"/>
    <a:srgbClr val="0937B7"/>
    <a:srgbClr val="D70000"/>
    <a:srgbClr val="B9021C"/>
    <a:srgbClr val="71BF44"/>
    <a:srgbClr val="A7A6FD"/>
    <a:srgbClr val="543D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2" autoAdjust="0"/>
    <p:restoredTop sz="91345" autoAdjust="0"/>
  </p:normalViewPr>
  <p:slideViewPr>
    <p:cSldViewPr snapToGrid="0" showGuides="1">
      <p:cViewPr varScale="1">
        <p:scale>
          <a:sx n="65" d="100"/>
          <a:sy n="65" d="100"/>
        </p:scale>
        <p:origin x="1364" y="60"/>
      </p:cViewPr>
      <p:guideLst>
        <p:guide orient="horz" pos="1593"/>
        <p:guide pos="4694"/>
        <p:guide orient="horz" pos="3113"/>
        <p:guide pos="232"/>
        <p:guide orient="horz" pos="2069"/>
        <p:guide pos="4195"/>
        <p:guide pos="4082"/>
        <p:guide orient="horz" pos="2160"/>
        <p:guide orient="horz" pos="4088"/>
        <p:guide orient="horz" pos="2772"/>
        <p:guide pos="2880"/>
        <p:guide pos="317"/>
        <p:guide pos="5534"/>
        <p:guide pos="54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3480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24037;&#20316;&#31807;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24037;&#20316;&#31807;1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24037;&#20316;&#31807;1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55555555555555E-2"/>
          <c:y val="5.0925925925925923E-2"/>
          <c:w val="0.94722222222222219"/>
          <c:h val="0.89814814814814814"/>
        </c:manualLayout>
      </c:layout>
      <c:scatterChart>
        <c:scatterStyle val="smooth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46302192"/>
        <c:axId val="546300912"/>
      </c:scatterChart>
      <c:valAx>
        <c:axId val="546302192"/>
        <c:scaling>
          <c:orientation val="minMax"/>
          <c:max val="22"/>
          <c:min val="0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46300912"/>
        <c:crosses val="autoZero"/>
        <c:crossBetween val="midCat"/>
      </c:valAx>
      <c:valAx>
        <c:axId val="546300912"/>
        <c:scaling>
          <c:orientation val="minMax"/>
          <c:min val="0.70000000000000007"/>
        </c:scaling>
        <c:delete val="1"/>
        <c:axPos val="l"/>
        <c:numFmt formatCode="General" sourceLinked="1"/>
        <c:majorTickMark val="none"/>
        <c:minorTickMark val="none"/>
        <c:tickLblPos val="none"/>
        <c:crossAx val="546302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55555555555555E-2"/>
          <c:y val="5.0925925925925923E-2"/>
          <c:w val="0.94722222222222219"/>
          <c:h val="0.89814814814814814"/>
        </c:manualLayout>
      </c:layout>
      <c:scatterChart>
        <c:scatterStyle val="smooth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46302192"/>
        <c:axId val="546300912"/>
      </c:scatterChart>
      <c:valAx>
        <c:axId val="546302192"/>
        <c:scaling>
          <c:orientation val="minMax"/>
          <c:max val="22"/>
          <c:min val="0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46300912"/>
        <c:crosses val="autoZero"/>
        <c:crossBetween val="midCat"/>
      </c:valAx>
      <c:valAx>
        <c:axId val="546300912"/>
        <c:scaling>
          <c:orientation val="minMax"/>
          <c:min val="0.70000000000000007"/>
        </c:scaling>
        <c:delete val="1"/>
        <c:axPos val="l"/>
        <c:numFmt formatCode="General" sourceLinked="1"/>
        <c:majorTickMark val="none"/>
        <c:minorTickMark val="none"/>
        <c:tickLblPos val="none"/>
        <c:crossAx val="546302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55555555555555E-2"/>
          <c:y val="5.0925925925925923E-2"/>
          <c:w val="0.94722222222222219"/>
          <c:h val="0.89814814814814814"/>
        </c:manualLayout>
      </c:layout>
      <c:scatterChart>
        <c:scatterStyle val="smooth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46302192"/>
        <c:axId val="546300912"/>
      </c:scatterChart>
      <c:valAx>
        <c:axId val="546302192"/>
        <c:scaling>
          <c:orientation val="minMax"/>
          <c:max val="22"/>
          <c:min val="0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46300912"/>
        <c:crosses val="autoZero"/>
        <c:crossBetween val="midCat"/>
      </c:valAx>
      <c:valAx>
        <c:axId val="546300912"/>
        <c:scaling>
          <c:orientation val="minMax"/>
          <c:min val="0.70000000000000007"/>
        </c:scaling>
        <c:delete val="1"/>
        <c:axPos val="l"/>
        <c:numFmt formatCode="General" sourceLinked="1"/>
        <c:majorTickMark val="none"/>
        <c:minorTickMark val="none"/>
        <c:tickLblPos val="none"/>
        <c:crossAx val="546302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0.04326</cdr:x>
      <cdr:y>0</cdr:y>
    </cdr:from>
    <cdr:to>
      <cdr:x>0.95275</cdr:x>
      <cdr:y>0.9875</cdr:y>
    </cdr:to>
    <cdr:cxnSp macro="">
      <cdr:nvCxnSpPr>
        <cdr:cNvPr id="3" name="连接符: 肘形 2">
          <a:extLst xmlns:a="http://schemas.openxmlformats.org/drawingml/2006/main">
            <a:ext uri="{FF2B5EF4-FFF2-40B4-BE49-F238E27FC236}">
              <a16:creationId xmlns:a16="http://schemas.microsoft.com/office/drawing/2014/main" id="{D1655C8D-00B8-4896-B41B-329EBDE84E34}"/>
            </a:ext>
          </a:extLst>
        </cdr:cNvPr>
        <cdr:cNvCxnSpPr/>
      </cdr:nvCxnSpPr>
      <cdr:spPr>
        <a:xfrm xmlns:a="http://schemas.openxmlformats.org/drawingml/2006/main">
          <a:off x="197768" y="0"/>
          <a:ext cx="4158208" cy="2708920"/>
        </a:xfrm>
        <a:prstGeom xmlns:a="http://schemas.openxmlformats.org/drawingml/2006/main" prst="bentConnector3">
          <a:avLst>
            <a:gd name="adj1" fmla="val 1"/>
          </a:avLst>
        </a:prstGeom>
        <a:ln xmlns:a="http://schemas.openxmlformats.org/drawingml/2006/main" w="19050">
          <a:solidFill>
            <a:schemeClr val="tx1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0.04326</cdr:x>
      <cdr:y>0</cdr:y>
    </cdr:from>
    <cdr:to>
      <cdr:x>0.95275</cdr:x>
      <cdr:y>0.9875</cdr:y>
    </cdr:to>
    <cdr:cxnSp macro="">
      <cdr:nvCxnSpPr>
        <cdr:cNvPr id="3" name="连接符: 肘形 2">
          <a:extLst xmlns:a="http://schemas.openxmlformats.org/drawingml/2006/main">
            <a:ext uri="{FF2B5EF4-FFF2-40B4-BE49-F238E27FC236}">
              <a16:creationId xmlns:a16="http://schemas.microsoft.com/office/drawing/2014/main" id="{D1655C8D-00B8-4896-B41B-329EBDE84E34}"/>
            </a:ext>
          </a:extLst>
        </cdr:cNvPr>
        <cdr:cNvCxnSpPr/>
      </cdr:nvCxnSpPr>
      <cdr:spPr>
        <a:xfrm xmlns:a="http://schemas.openxmlformats.org/drawingml/2006/main">
          <a:off x="197768" y="0"/>
          <a:ext cx="4158208" cy="2708920"/>
        </a:xfrm>
        <a:prstGeom xmlns:a="http://schemas.openxmlformats.org/drawingml/2006/main" prst="bentConnector3">
          <a:avLst>
            <a:gd name="adj1" fmla="val 1"/>
          </a:avLst>
        </a:prstGeom>
        <a:ln xmlns:a="http://schemas.openxmlformats.org/drawingml/2006/main" w="19050">
          <a:solidFill>
            <a:schemeClr val="tx1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0.04326</cdr:x>
      <cdr:y>0</cdr:y>
    </cdr:from>
    <cdr:to>
      <cdr:x>0.95275</cdr:x>
      <cdr:y>0.9875</cdr:y>
    </cdr:to>
    <cdr:cxnSp macro="">
      <cdr:nvCxnSpPr>
        <cdr:cNvPr id="3" name="连接符: 肘形 2">
          <a:extLst xmlns:a="http://schemas.openxmlformats.org/drawingml/2006/main">
            <a:ext uri="{FF2B5EF4-FFF2-40B4-BE49-F238E27FC236}">
              <a16:creationId xmlns:a16="http://schemas.microsoft.com/office/drawing/2014/main" id="{D1655C8D-00B8-4896-B41B-329EBDE84E34}"/>
            </a:ext>
          </a:extLst>
        </cdr:cNvPr>
        <cdr:cNvCxnSpPr/>
      </cdr:nvCxnSpPr>
      <cdr:spPr>
        <a:xfrm xmlns:a="http://schemas.openxmlformats.org/drawingml/2006/main">
          <a:off x="197768" y="0"/>
          <a:ext cx="4158208" cy="2708920"/>
        </a:xfrm>
        <a:prstGeom xmlns:a="http://schemas.openxmlformats.org/drawingml/2006/main" prst="bentConnector3">
          <a:avLst>
            <a:gd name="adj1" fmla="val 1"/>
          </a:avLst>
        </a:prstGeom>
        <a:ln xmlns:a="http://schemas.openxmlformats.org/drawingml/2006/main" w="19050">
          <a:solidFill>
            <a:schemeClr val="tx1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07/06/2023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77938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63652-8318-4609-85A6-42357C0807A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63652-8318-4609-85A6-42357C0807A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463652-8318-4609-85A6-42357C0807A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r>
              <a:rPr lang="fr-FR" noProof="0" dirty="0"/>
              <a:t>Modifiez le style du titre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4613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400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‹#›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65AA4F-2D5E-4B62-B0CE-94F2398AC4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300415"/>
            <a:ext cx="6858000" cy="120954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30B6AF2-D4B4-4FD4-998C-C9EB0527E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37827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2F4CFF-969D-45C6-99C5-BE10A0F34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8ADE3B-7A8C-411D-8563-C9B5D333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A1004A-3B24-49F3-AE8D-DB5FEF700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2184-CAE7-4024-90F1-83DB8B916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56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628652" y="1293436"/>
            <a:ext cx="7886700" cy="378270"/>
          </a:xfrm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844F3-2441-4E73-BD51-B35A1B1943C0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3344D-E8A7-4F88-A202-9CEB71F503D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标题 1"/>
          <p:cNvSpPr txBox="1"/>
          <p:nvPr userDrawn="1"/>
        </p:nvSpPr>
        <p:spPr>
          <a:xfrm>
            <a:off x="909205" y="408926"/>
            <a:ext cx="2145722" cy="1325563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3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anose="020B06020305040208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53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33350" y="6356351"/>
            <a:ext cx="2057400" cy="365125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70FF-8F11-4FA6-8F56-2D1E03839288}" type="datetime1">
              <a:rPr lang="en-US" smtClean="0"/>
              <a:t>6/7/2023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6915150" y="6356351"/>
            <a:ext cx="2057400" cy="132857"/>
          </a:xfrm>
        </p:spPr>
        <p:txBody>
          <a:bodyPr lIns="0" tIns="0" rIns="0" bIns="0"/>
          <a:lstStyle>
            <a:lvl1pPr>
              <a:defRPr sz="900" b="0" i="0">
                <a:solidFill>
                  <a:srgbClr val="888888"/>
                </a:solidFill>
                <a:latin typeface="Times New Roman" panose="02020603050405020304"/>
                <a:cs typeface="Times New Roman" panose="02020603050405020304"/>
              </a:defRPr>
            </a:lvl1pPr>
          </a:lstStyle>
          <a:p>
            <a:pPr marL="76200">
              <a:lnSpc>
                <a:spcPts val="1058"/>
              </a:lnSpc>
            </a:pPr>
            <a:fld id="{81D60167-4931-47E6-BA6A-407CBD079E47}" type="slidenum">
              <a:rPr lang="en-US" smtClean="0"/>
              <a:pPr marL="76200">
                <a:lnSpc>
                  <a:spcPts val="1058"/>
                </a:lnSpc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64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7886700" cy="23706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11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1274871" y="693492"/>
            <a:ext cx="6594258" cy="45719"/>
          </a:xfrm>
          <a:prstGeom prst="rect">
            <a:avLst/>
          </a:prstGeom>
          <a:gradFill flip="none" rotWithShape="1">
            <a:gsLst>
              <a:gs pos="0">
                <a:srgbClr val="548235">
                  <a:shade val="30000"/>
                  <a:satMod val="115000"/>
                </a:srgbClr>
              </a:gs>
              <a:gs pos="50000">
                <a:srgbClr val="548235">
                  <a:shade val="67500"/>
                  <a:satMod val="115000"/>
                </a:srgbClr>
              </a:gs>
              <a:gs pos="100000">
                <a:srgbClr val="548235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5817"/>
            <a:ext cx="970475" cy="237068"/>
          </a:xfrm>
          <a:prstGeom prst="rect">
            <a:avLst/>
          </a:prstGeom>
          <a:solidFill>
            <a:srgbClr val="0A5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61583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 sz="1050">
                <a:latin typeface="仿宋" panose="02010609060101010101" pitchFamily="49" charset="-122"/>
                <a:ea typeface="仿宋" panose="02010609060101010101" pitchFamily="49" charset="-122"/>
              </a:defRPr>
            </a:lvl1pPr>
          </a:lstStyle>
          <a:p>
            <a:pPr algn="ctr"/>
            <a:fld id="{53F0B3ED-4F75-49BF-B028-1A262D3A6E64}" type="slidenum">
              <a:rPr lang="fr-FR" smtClean="0">
                <a:solidFill>
                  <a:schemeClr val="bg1"/>
                </a:solidFill>
                <a:cs typeface="Arial" charset="0"/>
              </a:rPr>
              <a:pPr algn="ctr"/>
              <a:t>‹#›</a:t>
            </a:fld>
            <a:endParaRPr lang="fr-FR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74955"/>
            <a:ext cx="7584172" cy="421640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662" y="6635131"/>
            <a:ext cx="7994698" cy="20120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1050" b="1" kern="0" dirty="0">
                <a:solidFill>
                  <a:schemeClr val="bg1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WONDER-2023			Shengli Chen, SYSU / IFCEN			</a:t>
            </a:r>
            <a:endParaRPr lang="fr-FR" sz="1050" b="0" kern="0" dirty="0">
              <a:solidFill>
                <a:schemeClr val="bg1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26" name="Picture 2" descr="查看源图像">
            <a:extLst>
              <a:ext uri="{FF2B5EF4-FFF2-40B4-BE49-F238E27FC236}">
                <a16:creationId xmlns:a16="http://schemas.microsoft.com/office/drawing/2014/main" id="{0155EA31-D9CA-450C-958B-E84E71FE73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41" y="9299"/>
            <a:ext cx="936000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9954B04A-BDAE-4ED0-9102-4187A5B0EDB8}"/>
              </a:ext>
            </a:extLst>
          </p:cNvPr>
          <p:cNvSpPr txBox="1">
            <a:spLocks/>
          </p:cNvSpPr>
          <p:nvPr userDrawn="1"/>
        </p:nvSpPr>
        <p:spPr>
          <a:xfrm>
            <a:off x="5802231" y="6683045"/>
            <a:ext cx="2066898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1100" dirty="0">
                <a:solidFill>
                  <a:schemeClr val="bg1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Aix-en-Provence,</a:t>
            </a:r>
            <a:r>
              <a:rPr lang="zh-CN" alt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fld id="{8E9C1AE1-F823-49F2-BA49-772264AD2BCA}" type="datetime1">
              <a:rPr lang="en-US" altLang="zh-CN" sz="1100" smtClean="0">
                <a:solidFill>
                  <a:schemeClr val="bg1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6/7/2023</a:t>
            </a:fld>
            <a:endParaRPr lang="fr-FR" sz="1100" dirty="0">
              <a:solidFill>
                <a:schemeClr val="bg1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9" r:id="rId2"/>
    <p:sldLayoutId id="2147483710" r:id="rId3"/>
    <p:sldLayoutId id="2147483711" r:id="rId4"/>
    <p:sldLayoutId id="2147483708" r:id="rId5"/>
    <p:sldLayoutId id="2147483712" r:id="rId6"/>
    <p:sldLayoutId id="2147483713" r:id="rId7"/>
    <p:sldLayoutId id="2147483714" r:id="rId8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600" b="1" kern="1200" cap="none" baseline="0" dirty="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  <a:cs typeface="Times New Roman" panose="02020603050405020304" pitchFamily="18" charset="0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仿宋" panose="02010609060101010101" pitchFamily="49" charset="-122"/>
          <a:ea typeface="仿宋" panose="02010609060101010101" pitchFamily="49" charset="-122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仿宋" panose="02010609060101010101" pitchFamily="49" charset="-122"/>
          <a:ea typeface="仿宋" panose="02010609060101010101" pitchFamily="49" charset="-122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仿宋" panose="02010609060101010101" pitchFamily="49" charset="-122"/>
          <a:ea typeface="仿宋" panose="02010609060101010101" pitchFamily="49" charset="-122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仿宋" panose="02010609060101010101" pitchFamily="49" charset="-122"/>
          <a:ea typeface="仿宋" panose="02010609060101010101" pitchFamily="49" charset="-122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仿宋" panose="02010609060101010101" pitchFamily="49" charset="-122"/>
          <a:ea typeface="仿宋" panose="02010609060101010101" pitchFamily="49" charset="-122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210.png"/><Relationship Id="rId7" Type="http://schemas.openxmlformats.org/officeDocument/2006/relationships/image" Target="../media/image24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230.png"/><Relationship Id="rId4" Type="http://schemas.openxmlformats.org/officeDocument/2006/relationships/image" Target="../media/image2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3" Type="http://schemas.openxmlformats.org/officeDocument/2006/relationships/image" Target="../media/image300.png"/><Relationship Id="rId7" Type="http://schemas.openxmlformats.org/officeDocument/2006/relationships/image" Target="../media/image340.png"/><Relationship Id="rId12" Type="http://schemas.openxmlformats.org/officeDocument/2006/relationships/image" Target="../media/image36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0.png"/><Relationship Id="rId11" Type="http://schemas.openxmlformats.org/officeDocument/2006/relationships/image" Target="../media/image35.png"/><Relationship Id="rId5" Type="http://schemas.openxmlformats.org/officeDocument/2006/relationships/image" Target="../media/image280.png"/><Relationship Id="rId10" Type="http://schemas.openxmlformats.org/officeDocument/2006/relationships/image" Target="../media/image39.png"/><Relationship Id="rId9" Type="http://schemas.openxmlformats.org/officeDocument/2006/relationships/image" Target="../media/image211.png"/><Relationship Id="rId4" Type="http://schemas.openxmlformats.org/officeDocument/2006/relationships/image" Target="../media/image27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image" Target="../media/image460.png"/><Relationship Id="rId7" Type="http://schemas.openxmlformats.org/officeDocument/2006/relationships/image" Target="../media/image51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4" Type="http://schemas.openxmlformats.org/officeDocument/2006/relationships/image" Target="../media/image4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60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chenshli23@mail.sysu.edu.cn" TargetMode="External"/><Relationship Id="rId7" Type="http://schemas.openxmlformats.org/officeDocument/2006/relationships/image" Target="../media/image74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png"/><Relationship Id="rId7" Type="http://schemas.openxmlformats.org/officeDocument/2006/relationships/chart" Target="../charts/chart3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11" Type="http://schemas.openxmlformats.org/officeDocument/2006/relationships/image" Target="../media/image24.png"/><Relationship Id="rId5" Type="http://schemas.openxmlformats.org/officeDocument/2006/relationships/chart" Target="../charts/chart2.xml"/><Relationship Id="rId10" Type="http://schemas.openxmlformats.org/officeDocument/2006/relationships/image" Target="../media/image31.png"/><Relationship Id="rId4" Type="http://schemas.openxmlformats.org/officeDocument/2006/relationships/chart" Target="../charts/chart1.xml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gif"/><Relationship Id="rId5" Type="http://schemas.openxmlformats.org/officeDocument/2006/relationships/image" Target="../media/image34.png"/><Relationship Id="rId4" Type="http://schemas.openxmlformats.org/officeDocument/2006/relationships/image" Target="../media/image1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8" name="Espace réservé du contenu 4">
            <a:extLst>
              <a:ext uri="{FF2B5EF4-FFF2-40B4-BE49-F238E27FC236}">
                <a16:creationId xmlns:a16="http://schemas.microsoft.com/office/drawing/2014/main" id="{8851057F-CA44-4A0E-A6E6-57262AADE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970" y="2164186"/>
            <a:ext cx="8436057" cy="1175412"/>
          </a:xfrm>
        </p:spPr>
        <p:txBody>
          <a:bodyPr/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altLang="zh-CN" sz="3400" kern="100" dirty="0">
                <a:solidFill>
                  <a:srgbClr val="0A5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Improvements on the damage calculations using evaluated nuclear data and NJOY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5BFDAEB-B8F4-4109-A29E-16865FBF3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A074A0B-B161-4E08-9EEB-0AD11883C4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187891"/>
          </a:xfrm>
          <a:prstGeom prst="rect">
            <a:avLst/>
          </a:prstGeom>
        </p:spPr>
      </p:pic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877B3B68-75C0-419F-B883-DFB1AEC9645D}"/>
              </a:ext>
            </a:extLst>
          </p:cNvPr>
          <p:cNvSpPr txBox="1">
            <a:spLocks/>
          </p:cNvSpPr>
          <p:nvPr/>
        </p:nvSpPr>
        <p:spPr>
          <a:xfrm>
            <a:off x="0" y="3960879"/>
            <a:ext cx="9143999" cy="2606573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3000"/>
              </a:spcAft>
              <a:buFont typeface="Wingdings 3" panose="05040102010807070707" pitchFamily="18" charset="2"/>
              <a:buNone/>
            </a:pPr>
            <a:r>
              <a:rPr lang="en-US" altLang="zh-CN" sz="2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Shengli Chen</a:t>
            </a:r>
            <a:r>
              <a:rPr lang="en-US" altLang="zh-CN" sz="2200" b="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2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David Bernard</a:t>
            </a:r>
            <a:r>
              <a:rPr lang="en-US" altLang="zh-CN" sz="2200" b="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indent="0" algn="just">
              <a:spcAft>
                <a:spcPts val="1200"/>
              </a:spcAft>
              <a:buFont typeface="Wingdings 3" panose="05040102010807070707" pitchFamily="18" charset="2"/>
              <a:buNone/>
            </a:pPr>
            <a:r>
              <a:rPr lang="en-US" altLang="zh-CN" sz="1900" b="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19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Sino-French Institute of Nuclear Engineering &amp; Technology, </a:t>
            </a:r>
            <a:r>
              <a:rPr lang="en-US" altLang="zh-CN" sz="19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Sun </a:t>
            </a:r>
            <a:r>
              <a:rPr lang="en-US" altLang="zh-CN" sz="19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Yat-sen</a:t>
            </a:r>
            <a:r>
              <a:rPr lang="en-US" altLang="zh-CN" sz="19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University, China</a:t>
            </a:r>
          </a:p>
          <a:p>
            <a:pPr marL="0" indent="0" algn="just">
              <a:spcAft>
                <a:spcPts val="1200"/>
              </a:spcAft>
              <a:buFont typeface="Wingdings 3" panose="05040102010807070707" pitchFamily="18" charset="2"/>
              <a:buNone/>
            </a:pPr>
            <a:r>
              <a:rPr lang="en-US" altLang="zh-CN" sz="2000" b="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CEA, IRESNE, DER/SPRC/</a:t>
            </a:r>
            <a:r>
              <a:rPr lang="en-US" altLang="zh-CN" sz="20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LEPh</a:t>
            </a:r>
            <a:r>
              <a:rPr lang="en-US" altLang="zh-CN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0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Cadarache</a:t>
            </a:r>
            <a:r>
              <a:rPr lang="en-US" altLang="zh-CN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France</a:t>
            </a:r>
          </a:p>
          <a:p>
            <a:pPr marL="0" indent="0" algn="r">
              <a:spcBef>
                <a:spcPts val="1200"/>
              </a:spcBef>
              <a:spcAft>
                <a:spcPts val="600"/>
              </a:spcAft>
              <a:buFont typeface="Wingdings 3" panose="05040102010807070707" pitchFamily="18" charset="2"/>
              <a:buNone/>
            </a:pPr>
            <a:fld id="{4B7CB3C3-423B-4B42-9504-A8E5AAE11160}" type="datetime4">
              <a:rPr lang="en-US" altLang="zh-CN" sz="2000" b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 marL="0" indent="0" algn="r">
                <a:spcBef>
                  <a:spcPts val="1200"/>
                </a:spcBef>
                <a:spcAft>
                  <a:spcPts val="600"/>
                </a:spcAft>
                <a:buFont typeface="Wingdings 3" panose="05040102010807070707" pitchFamily="18" charset="2"/>
                <a:buNone/>
              </a:pPr>
              <a:t>June 7, 2023</a:t>
            </a:fld>
            <a:r>
              <a:rPr lang="en-US" altLang="zh-CN" sz="20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indent="0" algn="r">
              <a:spcAft>
                <a:spcPts val="1200"/>
              </a:spcAft>
              <a:buNone/>
            </a:pPr>
            <a:r>
              <a:rPr lang="en-US" altLang="zh-CN" sz="20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Aix-en-Provence, France</a:t>
            </a:r>
            <a:r>
              <a:rPr lang="en-US" altLang="zh-CN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13057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107441" y="14912"/>
            <a:ext cx="8160384" cy="741727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Currant DPA formulae and generalized damage energy</a:t>
            </a:r>
            <a:endParaRPr lang="fr-FR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>
          <a:xfrm>
            <a:off x="384600" y="913645"/>
            <a:ext cx="7924376" cy="378270"/>
          </a:xfrm>
        </p:spPr>
        <p:txBody>
          <a:bodyPr/>
          <a:lstStyle/>
          <a:p>
            <a:r>
              <a:rPr lang="en-US" dirty="0" err="1"/>
              <a:t>Norgett</a:t>
            </a:r>
            <a:r>
              <a:rPr lang="en-US" dirty="0"/>
              <a:t>-Robinson-Torrens (NRT-DPA) (1975)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13">
                <a:extLst>
                  <a:ext uri="{FF2B5EF4-FFF2-40B4-BE49-F238E27FC236}">
                    <a16:creationId xmlns:a16="http://schemas.microsoft.com/office/drawing/2014/main" id="{8CEB4481-0A7E-4331-98FA-9645497F1494}"/>
                  </a:ext>
                </a:extLst>
              </p:cNvPr>
              <p:cNvSpPr/>
              <p:nvPr/>
            </p:nvSpPr>
            <p:spPr>
              <a:xfrm>
                <a:off x="4786393" y="1112361"/>
                <a:ext cx="4481432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000" b="1" u="sng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Damage energy</a:t>
                </a:r>
                <a:r>
                  <a:rPr lang="en-US" altLang="zh-CN" sz="2000" dirty="0">
                    <a:solidFill>
                      <a:schemeClr val="bg2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𝑃𝐾𝐴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𝑃𝐹</m:t>
                    </m:r>
                    <m:d>
                      <m:dPr>
                        <m:ctrlPr>
                          <a:rPr lang="en-US" altLang="zh-CN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𝑃𝐾𝐴</m:t>
                            </m:r>
                          </m:sub>
                        </m:sSub>
                      </m:e>
                    </m:d>
                  </m:oMath>
                </a14:m>
                <a:endParaRPr lang="en-US" sz="2000" dirty="0"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Rectangle 13">
                <a:extLst>
                  <a:ext uri="{FF2B5EF4-FFF2-40B4-BE49-F238E27FC236}">
                    <a16:creationId xmlns:a16="http://schemas.microsoft.com/office/drawing/2014/main" id="{8CEB4481-0A7E-4331-98FA-9645497F14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393" y="1112361"/>
                <a:ext cx="4481432" cy="400110"/>
              </a:xfrm>
              <a:prstGeom prst="rect">
                <a:avLst/>
              </a:prstGeom>
              <a:blipFill>
                <a:blip r:embed="rId2"/>
                <a:stretch>
                  <a:fillRect l="-1361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组合 37">
            <a:extLst>
              <a:ext uri="{FF2B5EF4-FFF2-40B4-BE49-F238E27FC236}">
                <a16:creationId xmlns:a16="http://schemas.microsoft.com/office/drawing/2014/main" id="{EC1646D4-BC56-443B-B47E-FA835FDFB45F}"/>
              </a:ext>
            </a:extLst>
          </p:cNvPr>
          <p:cNvGrpSpPr/>
          <p:nvPr/>
        </p:nvGrpSpPr>
        <p:grpSpPr>
          <a:xfrm>
            <a:off x="5285800" y="1473502"/>
            <a:ext cx="3594535" cy="1188588"/>
            <a:chOff x="905617" y="4506899"/>
            <a:chExt cx="3849858" cy="118858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矩形 1">
                  <a:extLst>
                    <a:ext uri="{FF2B5EF4-FFF2-40B4-BE49-F238E27FC236}">
                      <a16:creationId xmlns:a16="http://schemas.microsoft.com/office/drawing/2014/main" id="{3998F69E-49FC-4D64-B746-42C8E4E41465}"/>
                    </a:ext>
                  </a:extLst>
                </p:cNvPr>
                <p:cNvSpPr/>
                <p:nvPr/>
              </p:nvSpPr>
              <p:spPr>
                <a:xfrm>
                  <a:off x="905617" y="4845453"/>
                  <a:ext cx="178126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𝑃𝐾𝐴</m:t>
                            </m:r>
                          </m:sub>
                        </m:sSub>
                      </m:oMath>
                    </m:oMathPara>
                  </a14:m>
                  <a:endParaRPr lang="en-US" altLang="zh-CN" sz="2000" dirty="0"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</mc:Choice>
          <mc:Fallback xmlns="">
            <p:sp>
              <p:nvSpPr>
                <p:cNvPr id="30" name="矩形 1">
                  <a:extLst>
                    <a:ext uri="{FF2B5EF4-FFF2-40B4-BE49-F238E27FC236}">
                      <a16:creationId xmlns:a16="http://schemas.microsoft.com/office/drawing/2014/main" id="{3998F69E-49FC-4D64-B746-42C8E4E4146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5617" y="4845453"/>
                  <a:ext cx="1781263" cy="400110"/>
                </a:xfrm>
                <a:prstGeom prst="rect">
                  <a:avLst/>
                </a:prstGeom>
                <a:blipFill>
                  <a:blip r:embed="rId3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Accolade ouvrante 2">
              <a:extLst>
                <a:ext uri="{FF2B5EF4-FFF2-40B4-BE49-F238E27FC236}">
                  <a16:creationId xmlns:a16="http://schemas.microsoft.com/office/drawing/2014/main" id="{8DAD51E0-E73D-4DCD-97CF-D0E089419520}"/>
                </a:ext>
              </a:extLst>
            </p:cNvPr>
            <p:cNvSpPr/>
            <p:nvPr/>
          </p:nvSpPr>
          <p:spPr>
            <a:xfrm>
              <a:off x="2228646" y="4771426"/>
              <a:ext cx="234879" cy="584775"/>
            </a:xfrm>
            <a:prstGeom prst="leftBrace">
              <a:avLst>
                <a:gd name="adj1" fmla="val 8333"/>
                <a:gd name="adj2" fmla="val 50788"/>
              </a:avLst>
            </a:prstGeom>
            <a:ln w="190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矩形 1">
              <a:extLst>
                <a:ext uri="{FF2B5EF4-FFF2-40B4-BE49-F238E27FC236}">
                  <a16:creationId xmlns:a16="http://schemas.microsoft.com/office/drawing/2014/main" id="{024F2CEC-4E9A-4FE0-B29C-657E47E08B97}"/>
                </a:ext>
              </a:extLst>
            </p:cNvPr>
            <p:cNvSpPr/>
            <p:nvPr/>
          </p:nvSpPr>
          <p:spPr>
            <a:xfrm>
              <a:off x="2514534" y="4506899"/>
              <a:ext cx="224094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PF</a:t>
              </a:r>
              <a:r>
                <a:rPr lang="en-US" altLang="zh-CN" sz="16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: atomic displacement</a:t>
              </a:r>
            </a:p>
          </p:txBody>
        </p:sp>
        <p:sp>
          <p:nvSpPr>
            <p:cNvPr id="33" name="矩形 1">
              <a:extLst>
                <a:ext uri="{FF2B5EF4-FFF2-40B4-BE49-F238E27FC236}">
                  <a16:creationId xmlns:a16="http://schemas.microsoft.com/office/drawing/2014/main" id="{957D4CB2-C133-4154-AA69-33CEE98650BA}"/>
                </a:ext>
              </a:extLst>
            </p:cNvPr>
            <p:cNvSpPr/>
            <p:nvPr/>
          </p:nvSpPr>
          <p:spPr>
            <a:xfrm>
              <a:off x="2492046" y="5110712"/>
              <a:ext cx="203149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(1 –</a:t>
              </a:r>
              <a:r>
                <a:rPr lang="en-US" altLang="zh-CN" sz="1600" b="1" i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PF</a:t>
              </a:r>
              <a:r>
                <a:rPr lang="en-US" altLang="zh-CN" sz="16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)</a:t>
              </a:r>
              <a:r>
                <a:rPr lang="en-US" altLang="zh-CN" sz="16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: electronic excitation/ionization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BD8BC1D3-BECE-4397-8AF9-791A95F64267}"/>
                  </a:ext>
                </a:extLst>
              </p:cNvPr>
              <p:cNvSpPr/>
              <p:nvPr/>
            </p:nvSpPr>
            <p:spPr>
              <a:xfrm>
                <a:off x="660825" y="1380287"/>
                <a:ext cx="4154920" cy="13408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80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zh-CN" altLang="en-US" sz="1800" i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zh-CN" alt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zh-CN" altLang="en-US" sz="1800" i="0"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0,</m:t>
                                </m:r>
                              </m:e>
                              <m:e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0&lt;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1,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/0.8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altLang="zh-CN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0.8</m:t>
                                        </m:r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,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/0.8&lt;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BD8BC1D3-BECE-4397-8AF9-791A95F642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25" y="1380287"/>
                <a:ext cx="4154920" cy="13408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21678815-EDAD-400F-9FD5-A15615B9A3D1}"/>
              </a:ext>
            </a:extLst>
          </p:cNvPr>
          <p:cNvSpPr txBox="1">
            <a:spLocks/>
          </p:cNvSpPr>
          <p:nvPr/>
        </p:nvSpPr>
        <p:spPr>
          <a:xfrm>
            <a:off x="384600" y="2774037"/>
            <a:ext cx="7924376" cy="3782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Athermal</a:t>
            </a:r>
            <a:r>
              <a:rPr lang="en-US" dirty="0"/>
              <a:t> Reco</a:t>
            </a:r>
            <a:r>
              <a:rPr lang="en-US" altLang="zh-CN" dirty="0"/>
              <a:t>m</a:t>
            </a:r>
            <a:r>
              <a:rPr lang="en-US" dirty="0"/>
              <a:t>bination-Corrected (ARC-DPA) (2015)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0E952524-6B46-4D2A-9A10-473C452E0E36}"/>
                  </a:ext>
                </a:extLst>
              </p:cNvPr>
              <p:cNvSpPr/>
              <p:nvPr/>
            </p:nvSpPr>
            <p:spPr>
              <a:xfrm>
                <a:off x="660825" y="3163679"/>
                <a:ext cx="4717510" cy="13408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80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zh-CN" altLang="en-US" sz="1800" i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zh-CN" alt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zh-CN" altLang="en-US" sz="1800" i="0"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0,</m:t>
                                </m:r>
                              </m:e>
                              <m:e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0&lt;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1,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/0.8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altLang="zh-CN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0.8</m:t>
                                        </m:r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altLang="zh-CN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altLang="zh-CN" sz="1800" i="1">
                                            <a:latin typeface="Cambria Math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fr-FR" sz="180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𝜉</m:t>
                                </m:r>
                                <m:d>
                                  <m:dPr>
                                    <m:ctrlPr>
                                      <a:rPr lang="en-US" sz="1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800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sz="1800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,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en-US" altLang="zh-CN" sz="1800" i="1">
                                    <a:latin typeface="Cambria Math"/>
                                  </a:rPr>
                                  <m:t>/0.8&lt;</m:t>
                                </m:r>
                                <m:sSub>
                                  <m:sSubPr>
                                    <m:ctrlPr>
                                      <a:rPr lang="en-US" altLang="zh-CN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</a:rPr>
                                      <m:t>𝑎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0E952524-6B46-4D2A-9A10-473C452E0E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825" y="3163679"/>
                <a:ext cx="4717510" cy="13408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2">
            <a:extLst>
              <a:ext uri="{FF2B5EF4-FFF2-40B4-BE49-F238E27FC236}">
                <a16:creationId xmlns:a16="http://schemas.microsoft.com/office/drawing/2014/main" id="{74F4F51D-259F-423B-88E3-301708B9D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904" y="2792101"/>
            <a:ext cx="2880000" cy="2148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40E91ECD-FD75-4668-AE7E-DE8C2B938B37}"/>
              </a:ext>
            </a:extLst>
          </p:cNvPr>
          <p:cNvSpPr txBox="1">
            <a:spLocks/>
          </p:cNvSpPr>
          <p:nvPr/>
        </p:nvSpPr>
        <p:spPr>
          <a:xfrm>
            <a:off x="384600" y="5057582"/>
            <a:ext cx="7924376" cy="3782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Use of </a:t>
            </a:r>
            <a:r>
              <a:rPr lang="en-US" u="sng" dirty="0"/>
              <a:t>generalized damage energy</a:t>
            </a:r>
            <a:r>
              <a:rPr lang="en-US" dirty="0"/>
              <a:t> (GDE):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5F0B0FBA-3EAE-45BF-8B93-4BD2D748B4AC}"/>
                  </a:ext>
                </a:extLst>
              </p:cNvPr>
              <p:cNvSpPr/>
              <p:nvPr/>
            </p:nvSpPr>
            <p:spPr>
              <a:xfrm>
                <a:off x="763234" y="5348011"/>
                <a:ext cx="4633255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zh-CN" altLang="en-US" sz="1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180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zh-CN" alt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zh-CN" altLang="en-US" sz="18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</m:e>
                              <m:e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0&lt;</m:t>
                                </m:r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alt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180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zh-CN" altLang="en-US" sz="1800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zh-CN" altLang="en-US" sz="18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0.8</m:t>
                                    </m:r>
                                  </m:den>
                                </m:f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f>
                                  <m:fPr>
                                    <m:type m:val="lin"/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alt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180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zh-CN" altLang="en-US" sz="1800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zh-CN" altLang="en-US" sz="18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0.8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  <m:r>
                                  <a:rPr lang="en-US" sz="18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𝜉</m:t>
                                </m:r>
                                <m:d>
                                  <m:dPr>
                                    <m:ctrlPr>
                                      <a:rPr lang="en-US" sz="1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800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sz="1800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f>
                                  <m:fPr>
                                    <m:type m:val="lin"/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alt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sz="180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zh-CN" altLang="en-US" sz="1800" i="1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zh-CN" altLang="en-US" sz="1800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0.8</m:t>
                                    </m:r>
                                  </m:den>
                                </m:f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5F0B0FBA-3EAE-45BF-8B93-4BD2D748B4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34" y="5348011"/>
                <a:ext cx="4633255" cy="97661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56A44A2C-A831-4002-BE19-39498D96E0EB}"/>
                  </a:ext>
                </a:extLst>
              </p:cNvPr>
              <p:cNvSpPr/>
              <p:nvPr/>
            </p:nvSpPr>
            <p:spPr>
              <a:xfrm>
                <a:off x="5790819" y="5305695"/>
                <a:ext cx="2602764" cy="5045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US" altLang="zh-CN" sz="26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2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2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acc>
                        <m:accPr>
                          <m:chr m:val="̃"/>
                          <m:ctrlPr>
                            <a:rPr lang="zh-CN" altLang="en-US" sz="2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2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zh-CN" altLang="en-US" sz="26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sub>
                          </m:sSub>
                        </m:e>
                      </m:acc>
                      <m:r>
                        <a:rPr lang="en-US" altLang="zh-CN" sz="26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2600" b="1" i="1">
                          <a:solidFill>
                            <a:srgbClr val="FF0000"/>
                          </a:solidFill>
                          <a:latin typeface="Cambria Math"/>
                        </a:rPr>
                        <m:t>𝟐</m:t>
                      </m:r>
                      <m:sSub>
                        <m:sSubPr>
                          <m:ctrlPr>
                            <a:rPr lang="en-US" altLang="zh-CN" sz="2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altLang="zh-CN" sz="2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𝒅</m:t>
                          </m:r>
                        </m:sub>
                      </m:sSub>
                    </m:oMath>
                  </m:oMathPara>
                </a14:m>
                <a:endParaRPr lang="zh-CN" altLang="en-US" sz="2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56A44A2C-A831-4002-BE19-39498D96E0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0819" y="5305695"/>
                <a:ext cx="2602764" cy="50456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8E8F8233-2B9D-4BEA-8000-238D5F319428}"/>
              </a:ext>
            </a:extLst>
          </p:cNvPr>
          <p:cNvSpPr txBox="1">
            <a:spLocks/>
          </p:cNvSpPr>
          <p:nvPr/>
        </p:nvSpPr>
        <p:spPr>
          <a:xfrm>
            <a:off x="5775123" y="5865093"/>
            <a:ext cx="2888664" cy="5444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000" dirty="0">
                <a:solidFill>
                  <a:srgbClr val="FF0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A unique form!</a:t>
            </a:r>
            <a:endParaRPr lang="en-US" sz="3000" dirty="0">
              <a:solidFill>
                <a:srgbClr val="FF0000"/>
              </a:solidFill>
              <a:latin typeface="Times New Roman" panose="02020603050405020304" pitchFamily="18" charset="0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3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2" grpId="0"/>
      <p:bldP spid="23" grpId="0"/>
      <p:bldP spid="24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6713E2-E89A-4FCF-A019-9516A7D04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74955"/>
            <a:ext cx="5779134" cy="421640"/>
          </a:xfrm>
        </p:spPr>
        <p:txBody>
          <a:bodyPr/>
          <a:lstStyle/>
          <a:p>
            <a:r>
              <a:rPr lang="en-US" altLang="zh-CN" dirty="0"/>
              <a:t>Damage cross section based on GDE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3B5D4AE-95F1-4D49-A5DE-1920EB6A5A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8080AAC-44DD-443A-86BB-E01FFF72A4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8205" y="880834"/>
            <a:ext cx="7924376" cy="461370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Damage (energy) cross section: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0CCEDC2-D121-4EE2-B9B6-A4D32AA0B752}"/>
                  </a:ext>
                </a:extLst>
              </p:cNvPr>
              <p:cNvSpPr txBox="1"/>
              <p:nvPr/>
            </p:nvSpPr>
            <p:spPr>
              <a:xfrm>
                <a:off x="1345482" y="2106100"/>
                <a:ext cx="6000750" cy="8790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zh-CN" alt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zh-CN" alt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nary>
                        <m:naryPr>
                          <m:subHide m:val="on"/>
                          <m:supHide m:val="on"/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zh-CN" alt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zh-CN" alt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zh-CN" alt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zh-CN" alt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</m:d>
                        </m:e>
                      </m:nary>
                      <m:acc>
                        <m:accPr>
                          <m:chr m:val="̃"/>
                          <m:ctrlPr>
                            <a:rPr lang="zh-CN" alt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zh-CN" alt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d>
                            <m:dPr>
                              <m:ctrlPr>
                                <a:rPr lang="zh-CN" alt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zh-CN" altLang="en-US" b="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zh-CN" alt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</m:d>
                        </m:e>
                      </m:d>
                      <m:r>
                        <a:rPr lang="zh-CN" altLang="en-US" b="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zh-CN" altLang="en-US" b="1" i="1">
                          <a:latin typeface="Cambria Math" panose="02040503050406030204" pitchFamily="18" charset="0"/>
                        </a:rPr>
                        <m:t>𝑿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80CCEDC2-D121-4EE2-B9B6-A4D32AA0B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5482" y="2106100"/>
                <a:ext cx="6000750" cy="87902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D8A03367-1B80-4D21-A63C-E441D09AB99E}"/>
              </a:ext>
            </a:extLst>
          </p:cNvPr>
          <p:cNvSpPr txBox="1"/>
          <p:nvPr/>
        </p:nvSpPr>
        <p:spPr>
          <a:xfrm>
            <a:off x="2353544" y="1535221"/>
            <a:ext cx="16097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200" dirty="0">
                <a:solidFill>
                  <a:schemeClr val="accent2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Reaction XS</a:t>
            </a:r>
            <a:endParaRPr lang="zh-CN" altLang="en-US" sz="2200" dirty="0">
              <a:solidFill>
                <a:schemeClr val="accent2"/>
              </a:solidFill>
              <a:latin typeface="Times New Roman" panose="02020603050405020304" pitchFamily="18" charset="0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C1E03017-1A78-404E-A2C8-E0F312F06D53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3158407" y="1966108"/>
            <a:ext cx="0" cy="334784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9E940BEC-85F9-4CF9-87B6-8736C06B2B01}"/>
              </a:ext>
            </a:extLst>
          </p:cNvPr>
          <p:cNvGrpSpPr/>
          <p:nvPr/>
        </p:nvGrpSpPr>
        <p:grpSpPr>
          <a:xfrm>
            <a:off x="3242357" y="2232068"/>
            <a:ext cx="2057140" cy="1568047"/>
            <a:chOff x="2425374" y="2921401"/>
            <a:chExt cx="2057140" cy="1568047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id="{CBB1EE84-3DAA-42BB-A6BF-4872C0A47AB3}"/>
                </a:ext>
              </a:extLst>
            </p:cNvPr>
            <p:cNvSpPr/>
            <p:nvPr/>
          </p:nvSpPr>
          <p:spPr>
            <a:xfrm>
              <a:off x="2877682" y="2921401"/>
              <a:ext cx="1152524" cy="590395"/>
            </a:xfrm>
            <a:prstGeom prst="ellipse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15D1C9B0-18D9-405A-8A79-131A398C227E}"/>
                </a:ext>
              </a:extLst>
            </p:cNvPr>
            <p:cNvSpPr/>
            <p:nvPr/>
          </p:nvSpPr>
          <p:spPr>
            <a:xfrm>
              <a:off x="2425374" y="3750784"/>
              <a:ext cx="205714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accent5"/>
                  </a:solidFill>
                  <a:latin typeface="Times New Roman" panose="02020603050405020304" pitchFamily="18" charset="0"/>
                  <a:ea typeface="KaiTi" panose="02010609060101010101" pitchFamily="49" charset="-122"/>
                  <a:cs typeface="Times New Roman" panose="02020603050405020304" pitchFamily="18" charset="0"/>
                </a:rPr>
                <a:t>Normalized differential XS</a:t>
              </a:r>
              <a:endParaRPr lang="zh-CN" altLang="en-US" sz="2100" dirty="0">
                <a:solidFill>
                  <a:schemeClr val="accent5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24569F6A-4C60-44BC-B855-4BA7684AA22D}"/>
                </a:ext>
              </a:extLst>
            </p:cNvPr>
            <p:cNvCxnSpPr>
              <a:cxnSpLocks/>
              <a:stCxn id="17" idx="0"/>
              <a:endCxn id="16" idx="4"/>
            </p:cNvCxnSpPr>
            <p:nvPr/>
          </p:nvCxnSpPr>
          <p:spPr>
            <a:xfrm flipV="1">
              <a:off x="3453944" y="3511796"/>
              <a:ext cx="0" cy="238988"/>
            </a:xfrm>
            <a:prstGeom prst="straightConnector1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1E5182E6-FC43-4EBF-8BF9-975C59215C39}"/>
                  </a:ext>
                </a:extLst>
              </p:cNvPr>
              <p:cNvSpPr txBox="1"/>
              <p:nvPr/>
            </p:nvSpPr>
            <p:spPr>
              <a:xfrm>
                <a:off x="1237087" y="5606962"/>
                <a:ext cx="3259983" cy="8801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𝑃𝐴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zh-CN" alt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solidFill>
                                <a:srgbClr val="0260B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solidFill>
                                <a:srgbClr val="0260BE"/>
                              </a:solidFill>
                              <a:latin typeface="Cambria Math" panose="02040503050406030204" pitchFamily="18" charset="0"/>
                            </a:rPr>
                            <m:t>0.8</m:t>
                          </m:r>
                        </m:num>
                        <m:den>
                          <m:r>
                            <a:rPr lang="en-US" altLang="zh-CN" i="1">
                              <a:solidFill>
                                <a:srgbClr val="0260BE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zh-CN" i="1">
                                  <a:solidFill>
                                    <a:srgbClr val="0260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rgbClr val="0260BE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0260BE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zh-CN" alt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1E5182E6-FC43-4EBF-8BF9-975C59215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087" y="5606962"/>
                <a:ext cx="3259983" cy="8801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文本占位符 3">
            <a:extLst>
              <a:ext uri="{FF2B5EF4-FFF2-40B4-BE49-F238E27FC236}">
                <a16:creationId xmlns:a16="http://schemas.microsoft.com/office/drawing/2014/main" id="{C14DD4F3-10E0-4A68-95C8-4DA7DD830C08}"/>
              </a:ext>
            </a:extLst>
          </p:cNvPr>
          <p:cNvSpPr txBox="1">
            <a:spLocks/>
          </p:cNvSpPr>
          <p:nvPr/>
        </p:nvSpPr>
        <p:spPr>
          <a:xfrm>
            <a:off x="228205" y="5145592"/>
            <a:ext cx="7924376" cy="4613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2400" b="1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DPA XS and damage XS </a:t>
            </a:r>
            <a:r>
              <a:rPr lang="en-US" altLang="zh-CN" u="sng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monatomic materials: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CF03134-3319-49F3-A56B-E77886B31036}"/>
              </a:ext>
            </a:extLst>
          </p:cNvPr>
          <p:cNvSpPr txBox="1"/>
          <p:nvPr/>
        </p:nvSpPr>
        <p:spPr>
          <a:xfrm>
            <a:off x="5171143" y="1329352"/>
            <a:ext cx="2320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>
                <a:solidFill>
                  <a:srgbClr val="0A5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Vector </a:t>
            </a:r>
            <a:r>
              <a:rPr lang="en-US" altLang="zh-CN" sz="2200" dirty="0">
                <a:solidFill>
                  <a:srgbClr val="0A5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including all free parameters</a:t>
            </a:r>
            <a:endParaRPr lang="zh-CN" altLang="en-US" sz="2200" dirty="0">
              <a:solidFill>
                <a:srgbClr val="0A5000"/>
              </a:solidFill>
              <a:latin typeface="Times New Roman" panose="02020603050405020304" pitchFamily="18" charset="0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11E5044D-DEF3-4723-B5A4-4C6C06C89C7A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6331393" y="2098793"/>
            <a:ext cx="0" cy="251260"/>
          </a:xfrm>
          <a:prstGeom prst="straightConnector1">
            <a:avLst/>
          </a:prstGeom>
          <a:ln w="19050">
            <a:solidFill>
              <a:srgbClr val="0A5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B564B8FE-F796-435F-93F7-C89971D51784}"/>
                  </a:ext>
                </a:extLst>
              </p:cNvPr>
              <p:cNvSpPr txBox="1"/>
              <p:nvPr/>
            </p:nvSpPr>
            <p:spPr>
              <a:xfrm>
                <a:off x="1481067" y="4043693"/>
                <a:ext cx="5223952" cy="879023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zh-CN" alt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zh-CN" alt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nary>
                        <m:naryPr>
                          <m:subHide m:val="on"/>
                          <m:supHide m:val="on"/>
                          <m:ctrlPr>
                            <a:rPr lang="zh-CN" alt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zh-CN" alt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zh-CN" alt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zh-CN" alt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zh-CN" alt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acc>
                        <m:accPr>
                          <m:chr m:val="̃"/>
                          <m:ctrlPr>
                            <a:rPr lang="zh-CN" alt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zh-CN" alt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  <m:r>
                        <a:rPr lang="zh-CN" altLang="en-US" b="0" i="1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zh-CN" alt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B564B8FE-F796-435F-93F7-C89971D517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1067" y="4043693"/>
                <a:ext cx="5223952" cy="8790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文本框 21">
            <a:extLst>
              <a:ext uri="{FF2B5EF4-FFF2-40B4-BE49-F238E27FC236}">
                <a16:creationId xmlns:a16="http://schemas.microsoft.com/office/drawing/2014/main" id="{9AE6C9FF-F36A-4B5B-9C31-9F88FB6094C7}"/>
              </a:ext>
            </a:extLst>
          </p:cNvPr>
          <p:cNvSpPr txBox="1"/>
          <p:nvPr/>
        </p:nvSpPr>
        <p:spPr>
          <a:xfrm>
            <a:off x="6858070" y="4098483"/>
            <a:ext cx="18336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200" b="1" dirty="0">
                <a:solidFill>
                  <a:schemeClr val="accent1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With reliable </a:t>
            </a:r>
            <a:r>
              <a:rPr lang="en-US" altLang="zh-CN" sz="2200" b="1" u="sng" dirty="0">
                <a:solidFill>
                  <a:schemeClr val="accent1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recoil spectra</a:t>
            </a:r>
            <a:endParaRPr lang="zh-CN" altLang="en-US" sz="2200" b="1" u="sng" dirty="0">
              <a:solidFill>
                <a:schemeClr val="accent1"/>
              </a:solidFill>
              <a:latin typeface="Times New Roman" panose="02020603050405020304" pitchFamily="18" charset="0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7F837E1A-8DA4-46BD-A2F2-D279E1E39E3F}"/>
                  </a:ext>
                </a:extLst>
              </p:cNvPr>
              <p:cNvSpPr/>
              <p:nvPr/>
            </p:nvSpPr>
            <p:spPr>
              <a:xfrm>
                <a:off x="5023443" y="5783795"/>
                <a:ext cx="2602764" cy="5045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600" b="1" i="1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US" altLang="zh-CN" sz="2600" b="1" i="1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600" b="1" i="1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2600" b="1" i="1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2600" b="1" i="1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acc>
                        <m:accPr>
                          <m:chr m:val="̃"/>
                          <m:ctrlPr>
                            <a:rPr lang="zh-CN" altLang="en-US" sz="2600" b="1" i="1" smtClean="0">
                              <a:solidFill>
                                <a:schemeClr val="accent3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2600" b="1" i="1">
                                  <a:solidFill>
                                    <a:schemeClr val="accent3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600" b="1" i="1">
                                  <a:solidFill>
                                    <a:schemeClr val="accent3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zh-CN" altLang="en-US" sz="2600" b="1" i="1">
                                  <a:solidFill>
                                    <a:schemeClr val="accent3">
                                      <a:lumMod val="40000"/>
                                      <a:lumOff val="6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sub>
                          </m:sSub>
                        </m:e>
                      </m:acc>
                      <m:r>
                        <a:rPr lang="en-US" altLang="zh-CN" sz="2600" b="1" i="1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2600" b="1" i="1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  <a:latin typeface="Cambria Math"/>
                        </a:rPr>
                        <m:t>𝟐</m:t>
                      </m:r>
                      <m:sSub>
                        <m:sSubPr>
                          <m:ctrlPr>
                            <a:rPr lang="en-US" altLang="zh-CN" sz="2600" b="1" i="1">
                              <a:solidFill>
                                <a:schemeClr val="accent3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600" b="1" i="1">
                              <a:solidFill>
                                <a:schemeClr val="accent3">
                                  <a:lumMod val="40000"/>
                                  <a:lumOff val="60000"/>
                                </a:schemeClr>
                              </a:solidFill>
                              <a:latin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altLang="zh-CN" sz="2600" b="1" i="1">
                              <a:solidFill>
                                <a:schemeClr val="accent3">
                                  <a:lumMod val="40000"/>
                                  <a:lumOff val="60000"/>
                                </a:schemeClr>
                              </a:solidFill>
                              <a:latin typeface="Cambria Math"/>
                            </a:rPr>
                            <m:t>𝒅</m:t>
                          </m:r>
                        </m:sub>
                      </m:sSub>
                    </m:oMath>
                  </m:oMathPara>
                </a14:m>
                <a:endParaRPr lang="zh-CN" altLang="en-US" sz="2600" b="1" dirty="0">
                  <a:solidFill>
                    <a:schemeClr val="accent3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7F837E1A-8DA4-46BD-A2F2-D279E1E39E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3443" y="5783795"/>
                <a:ext cx="2602764" cy="5045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616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B3C8B2E-30BE-4BE3-964B-5AE8D1CCB1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F52470E-E059-46CE-B245-3E20FF5303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726" y="838311"/>
            <a:ext cx="7924376" cy="378270"/>
          </a:xfrm>
        </p:spPr>
        <p:txBody>
          <a:bodyPr/>
          <a:lstStyle/>
          <a:p>
            <a:r>
              <a:rPr lang="en-US" altLang="zh-CN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Discrete reactions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矩形 56">
                <a:extLst>
                  <a:ext uri="{FF2B5EF4-FFF2-40B4-BE49-F238E27FC236}">
                    <a16:creationId xmlns:a16="http://schemas.microsoft.com/office/drawing/2014/main" id="{B17E6CA2-7477-431E-A11D-5328BF53902B}"/>
                  </a:ext>
                </a:extLst>
              </p:cNvPr>
              <p:cNvSpPr/>
              <p:nvPr/>
            </p:nvSpPr>
            <p:spPr>
              <a:xfrm>
                <a:off x="6168269" y="1059219"/>
                <a:ext cx="2736518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zh-CN" altLang="en-US" sz="18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zh-CN" altLang="en-US" sz="18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18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zh-CN" altLang="en-US" sz="1800">
                          <a:latin typeface="Cambria Math" panose="02040503050406030204" pitchFamily="18" charset="0"/>
                        </a:rPr>
                        <m:t>)=</m:t>
                      </m:r>
                      <m:rad>
                        <m:radPr>
                          <m:degHide m:val="on"/>
                          <m:ctrlPr>
                            <a:rPr lang="zh-CN" altLang="en-US" sz="1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zh-CN" altLang="en-US" sz="180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endChr m:val=""/>
                                  <m:ctrlP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zh-CN" altLang="en-US" sz="18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  <m:r>
                                    <a:rPr lang="zh-CN" altLang="en-US" sz="180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</m:d>
                            </m:num>
                            <m:den>
                              <m: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  <m:t>𝑀𝐸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57" name="矩形 56">
                <a:extLst>
                  <a:ext uri="{FF2B5EF4-FFF2-40B4-BE49-F238E27FC236}">
                    <a16:creationId xmlns:a16="http://schemas.microsoft.com/office/drawing/2014/main" id="{B17E6CA2-7477-431E-A11D-5328BF5390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269" y="1059219"/>
                <a:ext cx="2736518" cy="9106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矩形 57">
                <a:extLst>
                  <a:ext uri="{FF2B5EF4-FFF2-40B4-BE49-F238E27FC236}">
                    <a16:creationId xmlns:a16="http://schemas.microsoft.com/office/drawing/2014/main" id="{369B3A48-76A7-4F2B-9A99-2A9BEC376F7C}"/>
                  </a:ext>
                </a:extLst>
              </p:cNvPr>
              <p:cNvSpPr/>
              <p:nvPr/>
            </p:nvSpPr>
            <p:spPr>
              <a:xfrm>
                <a:off x="737779" y="1045149"/>
                <a:ext cx="5650457" cy="9858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zh-CN" alt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800" b="1" i="1">
                              <a:latin typeface="Cambria Math" panose="02040503050406030204" pitchFamily="18" charset="0"/>
                            </a:rPr>
                            <m:t>𝝁</m:t>
                          </m:r>
                          <m:r>
                            <a:rPr lang="zh-CN" altLang="en-US" sz="1800" b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8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</m:d>
                      <m:r>
                        <a:rPr lang="zh-CN" altLang="en-US" sz="18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zh-CN" sz="18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𝑀𝐸</m:t>
                          </m:r>
                        </m:num>
                        <m:den>
                          <m:sSup>
                            <m:sSupPr>
                              <m:ctrlP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zh-CN" altLang="en-US" sz="18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</m:d>
                            </m:e>
                            <m:sup>
                              <m:r>
                                <a:rPr lang="zh-CN" altLang="en-US" sz="1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CN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  <m: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den>
                          </m:f>
                          <m:r>
                            <a:rPr lang="zh-CN" altLang="en-US" sz="180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zh-CN" altLang="en-US" sz="180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zh-CN" altLang="en-US" sz="1800">
                              <a:latin typeface="Cambria Math" panose="02040503050406030204" pitchFamily="18" charset="0"/>
                            </a:rPr>
                            <m:t>)</m:t>
                          </m:r>
                          <m:rad>
                            <m:radPr>
                              <m:degHide m:val="on"/>
                              <m:ctrlPr>
                                <a:rPr lang="zh-CN" alt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en-US" altLang="zh-CN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sz="18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p>
                                      <m:r>
                                        <a:rPr lang="en-US" altLang="zh-CN" sz="18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altLang="zh-CN" sz="18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den>
                              </m:f>
                            </m:e>
                          </m:rad>
                          <m:r>
                            <a:rPr lang="zh-CN" altLang="en-US" sz="1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  <m:r>
                            <a:rPr lang="zh-CN" altLang="en-US" sz="180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d>
                                <m:dPr>
                                  <m:ctrlP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zh-CN" altLang="en-US" sz="18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  <m:sup>
                              <m:r>
                                <a:rPr lang="zh-CN" altLang="en-US" sz="1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58" name="矩形 57">
                <a:extLst>
                  <a:ext uri="{FF2B5EF4-FFF2-40B4-BE49-F238E27FC236}">
                    <a16:creationId xmlns:a16="http://schemas.microsoft.com/office/drawing/2014/main" id="{369B3A48-76A7-4F2B-9A99-2A9BEC376F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779" y="1045149"/>
                <a:ext cx="5650457" cy="9858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组合 8">
            <a:extLst>
              <a:ext uri="{FF2B5EF4-FFF2-40B4-BE49-F238E27FC236}">
                <a16:creationId xmlns:a16="http://schemas.microsoft.com/office/drawing/2014/main" id="{724A4325-717F-4960-BB31-140EA465E5EB}"/>
              </a:ext>
            </a:extLst>
          </p:cNvPr>
          <p:cNvGrpSpPr/>
          <p:nvPr/>
        </p:nvGrpSpPr>
        <p:grpSpPr>
          <a:xfrm>
            <a:off x="5030145" y="2064086"/>
            <a:ext cx="2451281" cy="1471371"/>
            <a:chOff x="561885" y="3008175"/>
            <a:chExt cx="4082119" cy="2472993"/>
          </a:xfrm>
        </p:grpSpPr>
        <p:sp>
          <p:nvSpPr>
            <p:cNvPr id="27" name="文本框 19">
              <a:extLst>
                <a:ext uri="{FF2B5EF4-FFF2-40B4-BE49-F238E27FC236}">
                  <a16:creationId xmlns:a16="http://schemas.microsoft.com/office/drawing/2014/main" id="{583CB6E5-317D-4CD3-8098-28A27288DA07}"/>
                </a:ext>
              </a:extLst>
            </p:cNvPr>
            <p:cNvSpPr txBox="1"/>
            <p:nvPr/>
          </p:nvSpPr>
          <p:spPr>
            <a:xfrm>
              <a:off x="561885" y="4437112"/>
              <a:ext cx="10374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m, v</a:t>
              </a:r>
              <a:r>
                <a:rPr lang="en-US" altLang="zh-CN" sz="16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椭圆 1">
              <a:extLst>
                <a:ext uri="{FF2B5EF4-FFF2-40B4-BE49-F238E27FC236}">
                  <a16:creationId xmlns:a16="http://schemas.microsoft.com/office/drawing/2014/main" id="{30116319-9310-4374-9D39-AACF6B828A98}"/>
                </a:ext>
              </a:extLst>
            </p:cNvPr>
            <p:cNvSpPr/>
            <p:nvPr/>
          </p:nvSpPr>
          <p:spPr>
            <a:xfrm>
              <a:off x="954623" y="4146081"/>
              <a:ext cx="251999" cy="252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  <a:alpha val="50000"/>
                    <a:lumMod val="50000"/>
                    <a:lumOff val="50000"/>
                  </a:schemeClr>
                </a:gs>
                <a:gs pos="50000">
                  <a:schemeClr val="accent5">
                    <a:shade val="67500"/>
                    <a:satMod val="115000"/>
                    <a:alpha val="70000"/>
                    <a:lumMod val="70000"/>
                    <a:lumOff val="30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">
              <a:extLst>
                <a:ext uri="{FF2B5EF4-FFF2-40B4-BE49-F238E27FC236}">
                  <a16:creationId xmlns:a16="http://schemas.microsoft.com/office/drawing/2014/main" id="{FC74C0D3-0CF1-4FA7-BEDC-2CAE52EE6C97}"/>
                </a:ext>
              </a:extLst>
            </p:cNvPr>
            <p:cNvSpPr/>
            <p:nvPr/>
          </p:nvSpPr>
          <p:spPr>
            <a:xfrm>
              <a:off x="3779911" y="4000035"/>
              <a:ext cx="540000" cy="540001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  <a:alpha val="50000"/>
                    <a:lumMod val="50000"/>
                    <a:lumOff val="50000"/>
                  </a:schemeClr>
                </a:gs>
                <a:gs pos="50000">
                  <a:schemeClr val="accent2">
                    <a:shade val="67500"/>
                    <a:satMod val="115000"/>
                    <a:alpha val="80000"/>
                    <a:lumMod val="80000"/>
                    <a:lumOff val="20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箭头连接符 4">
              <a:extLst>
                <a:ext uri="{FF2B5EF4-FFF2-40B4-BE49-F238E27FC236}">
                  <a16:creationId xmlns:a16="http://schemas.microsoft.com/office/drawing/2014/main" id="{3E3DC46E-C03A-4178-A6FF-E5A570B87EF8}"/>
                </a:ext>
              </a:extLst>
            </p:cNvPr>
            <p:cNvCxnSpPr>
              <a:cxnSpLocks/>
            </p:cNvCxnSpPr>
            <p:nvPr/>
          </p:nvCxnSpPr>
          <p:spPr>
            <a:xfrm>
              <a:off x="1386672" y="4272081"/>
              <a:ext cx="7920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箭头连接符 10">
              <a:extLst>
                <a:ext uri="{FF2B5EF4-FFF2-40B4-BE49-F238E27FC236}">
                  <a16:creationId xmlns:a16="http://schemas.microsoft.com/office/drawing/2014/main" id="{3687F6F5-943F-44E0-AD9B-91374974AC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94183" y="3508346"/>
              <a:ext cx="507789" cy="76168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直接箭头连接符 12">
              <a:extLst>
                <a:ext uri="{FF2B5EF4-FFF2-40B4-BE49-F238E27FC236}">
                  <a16:creationId xmlns:a16="http://schemas.microsoft.com/office/drawing/2014/main" id="{B1C9D0DD-FD4D-4F81-8C03-78CB3406AB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22114" y="4272081"/>
              <a:ext cx="372070" cy="5598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椭圆 17">
              <a:extLst>
                <a:ext uri="{FF2B5EF4-FFF2-40B4-BE49-F238E27FC236}">
                  <a16:creationId xmlns:a16="http://schemas.microsoft.com/office/drawing/2014/main" id="{BA3D5080-72A7-41C2-A956-6D1B90C66558}"/>
                </a:ext>
              </a:extLst>
            </p:cNvPr>
            <p:cNvSpPr/>
            <p:nvPr/>
          </p:nvSpPr>
          <p:spPr>
            <a:xfrm>
              <a:off x="3206527" y="3177001"/>
              <a:ext cx="251999" cy="252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  <a:alpha val="50000"/>
                    <a:lumMod val="50000"/>
                    <a:lumOff val="50000"/>
                  </a:schemeClr>
                </a:gs>
                <a:gs pos="50000">
                  <a:schemeClr val="accent5">
                    <a:shade val="67500"/>
                    <a:satMod val="115000"/>
                    <a:alpha val="70000"/>
                    <a:lumMod val="70000"/>
                    <a:lumOff val="30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18">
              <a:extLst>
                <a:ext uri="{FF2B5EF4-FFF2-40B4-BE49-F238E27FC236}">
                  <a16:creationId xmlns:a16="http://schemas.microsoft.com/office/drawing/2014/main" id="{785A980A-8F58-4DE1-A814-BE50AA511815}"/>
                </a:ext>
              </a:extLst>
            </p:cNvPr>
            <p:cNvSpPr/>
            <p:nvPr/>
          </p:nvSpPr>
          <p:spPr>
            <a:xfrm>
              <a:off x="1871760" y="4941167"/>
              <a:ext cx="540000" cy="540001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  <a:alpha val="50000"/>
                    <a:lumMod val="50000"/>
                    <a:lumOff val="50000"/>
                  </a:schemeClr>
                </a:gs>
                <a:gs pos="50000">
                  <a:schemeClr val="accent2">
                    <a:shade val="67500"/>
                    <a:satMod val="115000"/>
                    <a:alpha val="80000"/>
                    <a:lumMod val="80000"/>
                    <a:lumOff val="20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20">
              <a:extLst>
                <a:ext uri="{FF2B5EF4-FFF2-40B4-BE49-F238E27FC236}">
                  <a16:creationId xmlns:a16="http://schemas.microsoft.com/office/drawing/2014/main" id="{135B0611-CAAC-4B07-AC79-A9B43986EC90}"/>
                </a:ext>
              </a:extLst>
            </p:cNvPr>
            <p:cNvSpPr txBox="1"/>
            <p:nvPr/>
          </p:nvSpPr>
          <p:spPr>
            <a:xfrm>
              <a:off x="3332527" y="3008175"/>
              <a:ext cx="1172726" cy="569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m', u</a:t>
              </a:r>
              <a:r>
                <a:rPr lang="en-US" altLang="zh-CN" sz="16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文本框 23">
              <a:extLst>
                <a:ext uri="{FF2B5EF4-FFF2-40B4-BE49-F238E27FC236}">
                  <a16:creationId xmlns:a16="http://schemas.microsoft.com/office/drawing/2014/main" id="{8E1D2680-F1AC-4ED9-BFF9-62C89EBB8039}"/>
                </a:ext>
              </a:extLst>
            </p:cNvPr>
            <p:cNvSpPr txBox="1"/>
            <p:nvPr/>
          </p:nvSpPr>
          <p:spPr>
            <a:xfrm>
              <a:off x="3419871" y="4527695"/>
              <a:ext cx="12241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M, v</a:t>
              </a:r>
              <a:r>
                <a:rPr lang="en-US" altLang="zh-CN" sz="16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Arc 15">
              <a:extLst>
                <a:ext uri="{FF2B5EF4-FFF2-40B4-BE49-F238E27FC236}">
                  <a16:creationId xmlns:a16="http://schemas.microsoft.com/office/drawing/2014/main" id="{84E009F6-5DD1-451D-9995-DC25B54EB2BF}"/>
                </a:ext>
              </a:extLst>
            </p:cNvPr>
            <p:cNvSpPr/>
            <p:nvPr/>
          </p:nvSpPr>
          <p:spPr>
            <a:xfrm rot="1860000">
              <a:off x="2662873" y="4164078"/>
              <a:ext cx="144000" cy="1440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16">
                  <a:extLst>
                    <a:ext uri="{FF2B5EF4-FFF2-40B4-BE49-F238E27FC236}">
                      <a16:creationId xmlns:a16="http://schemas.microsoft.com/office/drawing/2014/main" id="{648812DC-861A-462F-9FCC-88C229347ECC}"/>
                    </a:ext>
                  </a:extLst>
                </p:cNvPr>
                <p:cNvSpPr/>
                <p:nvPr/>
              </p:nvSpPr>
              <p:spPr>
                <a:xfrm>
                  <a:off x="2827400" y="3733325"/>
                  <a:ext cx="521421" cy="53161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18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38" name="Rectangle 16">
                  <a:extLst>
                    <a:ext uri="{FF2B5EF4-FFF2-40B4-BE49-F238E27FC236}">
                      <a16:creationId xmlns:a16="http://schemas.microsoft.com/office/drawing/2014/main" id="{648812DC-861A-462F-9FCC-88C229347EC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7400" y="3733325"/>
                  <a:ext cx="521421" cy="531612"/>
                </a:xfrm>
                <a:prstGeom prst="rect">
                  <a:avLst/>
                </a:prstGeom>
                <a:blipFill>
                  <a:blip r:embed="rId5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直接箭头连接符 4">
              <a:extLst>
                <a:ext uri="{FF2B5EF4-FFF2-40B4-BE49-F238E27FC236}">
                  <a16:creationId xmlns:a16="http://schemas.microsoft.com/office/drawing/2014/main" id="{516717F2-F874-4AE5-AD01-FF51D545CD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87825" y="4274903"/>
              <a:ext cx="47070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文本框 23">
              <a:extLst>
                <a:ext uri="{FF2B5EF4-FFF2-40B4-BE49-F238E27FC236}">
                  <a16:creationId xmlns:a16="http://schemas.microsoft.com/office/drawing/2014/main" id="{4BB132BE-21D5-40D1-B08C-FD8712639E0F}"/>
                </a:ext>
              </a:extLst>
            </p:cNvPr>
            <p:cNvSpPr txBox="1"/>
            <p:nvPr/>
          </p:nvSpPr>
          <p:spPr>
            <a:xfrm>
              <a:off x="2183606" y="5013177"/>
              <a:ext cx="12241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M’, u</a:t>
              </a:r>
              <a:r>
                <a:rPr lang="en-US" altLang="zh-CN" sz="16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" name="直接连接符 13">
              <a:extLst>
                <a:ext uri="{FF2B5EF4-FFF2-40B4-BE49-F238E27FC236}">
                  <a16:creationId xmlns:a16="http://schemas.microsoft.com/office/drawing/2014/main" id="{B0C04751-CC45-4557-B3C6-BD05B3DBF4D0}"/>
                </a:ext>
              </a:extLst>
            </p:cNvPr>
            <p:cNvCxnSpPr>
              <a:cxnSpLocks/>
            </p:cNvCxnSpPr>
            <p:nvPr/>
          </p:nvCxnSpPr>
          <p:spPr>
            <a:xfrm>
              <a:off x="1691680" y="4273225"/>
              <a:ext cx="1728192" cy="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2" name="椭圆 1">
              <a:extLst>
                <a:ext uri="{FF2B5EF4-FFF2-40B4-BE49-F238E27FC236}">
                  <a16:creationId xmlns:a16="http://schemas.microsoft.com/office/drawing/2014/main" id="{D7494E73-3FF9-4362-9555-030F45A784C1}"/>
                </a:ext>
              </a:extLst>
            </p:cNvPr>
            <p:cNvSpPr/>
            <p:nvPr/>
          </p:nvSpPr>
          <p:spPr>
            <a:xfrm>
              <a:off x="2649557" y="4225683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20">
              <a:extLst>
                <a:ext uri="{FF2B5EF4-FFF2-40B4-BE49-F238E27FC236}">
                  <a16:creationId xmlns:a16="http://schemas.microsoft.com/office/drawing/2014/main" id="{F29DEA84-92AB-4DF6-83DA-326027977A0C}"/>
                </a:ext>
              </a:extLst>
            </p:cNvPr>
            <p:cNvSpPr txBox="1"/>
            <p:nvPr/>
          </p:nvSpPr>
          <p:spPr>
            <a:xfrm>
              <a:off x="2250257" y="4330124"/>
              <a:ext cx="10374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endParaRPr lang="zh-CN" alt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42CFBE5C-27E6-4A47-9504-D46E2ACE3B4A}"/>
              </a:ext>
            </a:extLst>
          </p:cNvPr>
          <p:cNvGrpSpPr/>
          <p:nvPr/>
        </p:nvGrpSpPr>
        <p:grpSpPr>
          <a:xfrm>
            <a:off x="7433982" y="2097465"/>
            <a:ext cx="1556163" cy="1466087"/>
            <a:chOff x="5974266" y="2394701"/>
            <a:chExt cx="2591479" cy="2464106"/>
          </a:xfrm>
        </p:grpSpPr>
        <p:cxnSp>
          <p:nvCxnSpPr>
            <p:cNvPr id="11" name="直接箭头连接符 4">
              <a:extLst>
                <a:ext uri="{FF2B5EF4-FFF2-40B4-BE49-F238E27FC236}">
                  <a16:creationId xmlns:a16="http://schemas.microsoft.com/office/drawing/2014/main" id="{8EE0DA3D-9007-4CA7-A8C5-1A15DC7ADA23}"/>
                </a:ext>
              </a:extLst>
            </p:cNvPr>
            <p:cNvCxnSpPr>
              <a:cxnSpLocks/>
            </p:cNvCxnSpPr>
            <p:nvPr/>
          </p:nvCxnSpPr>
          <p:spPr>
            <a:xfrm>
              <a:off x="6625027" y="3802043"/>
              <a:ext cx="102273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箭头连接符 12">
              <a:extLst>
                <a:ext uri="{FF2B5EF4-FFF2-40B4-BE49-F238E27FC236}">
                  <a16:creationId xmlns:a16="http://schemas.microsoft.com/office/drawing/2014/main" id="{EE81EA4A-5A74-410B-9C85-758192821A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2957" y="2964355"/>
              <a:ext cx="918586" cy="139712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3">
              <a:extLst>
                <a:ext uri="{FF2B5EF4-FFF2-40B4-BE49-F238E27FC236}">
                  <a16:creationId xmlns:a16="http://schemas.microsoft.com/office/drawing/2014/main" id="{C04BD60F-3CE8-4C36-8426-891F537C4264}"/>
                </a:ext>
              </a:extLst>
            </p:cNvPr>
            <p:cNvCxnSpPr>
              <a:cxnSpLocks/>
            </p:cNvCxnSpPr>
            <p:nvPr/>
          </p:nvCxnSpPr>
          <p:spPr>
            <a:xfrm>
              <a:off x="6252957" y="4368150"/>
              <a:ext cx="989290" cy="2766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05F7D1B7-B3D8-4763-8D4C-98578A703E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2247" y="3003197"/>
              <a:ext cx="918269" cy="1405077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直接箭头连接符 4">
              <a:extLst>
                <a:ext uri="{FF2B5EF4-FFF2-40B4-BE49-F238E27FC236}">
                  <a16:creationId xmlns:a16="http://schemas.microsoft.com/office/drawing/2014/main" id="{3AB61E5A-E61F-44C3-9352-D4E652209659}"/>
                </a:ext>
              </a:extLst>
            </p:cNvPr>
            <p:cNvCxnSpPr>
              <a:cxnSpLocks/>
            </p:cNvCxnSpPr>
            <p:nvPr/>
          </p:nvCxnSpPr>
          <p:spPr>
            <a:xfrm>
              <a:off x="6625027" y="3801642"/>
              <a:ext cx="617220" cy="5941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82C11AC7-2B72-4414-8586-0A5A526DC75C}"/>
                </a:ext>
              </a:extLst>
            </p:cNvPr>
            <p:cNvSpPr/>
            <p:nvPr/>
          </p:nvSpPr>
          <p:spPr>
            <a:xfrm rot="1860000">
              <a:off x="6202567" y="4240573"/>
              <a:ext cx="180000" cy="1800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63B3819-6EAF-4C6F-8919-8725FF828EFE}"/>
                    </a:ext>
                  </a:extLst>
                </p:cNvPr>
                <p:cNvSpPr/>
                <p:nvPr/>
              </p:nvSpPr>
              <p:spPr>
                <a:xfrm>
                  <a:off x="6306142" y="3941476"/>
                  <a:ext cx="521421" cy="53161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18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63B3819-6EAF-4C6F-8919-8725FF828EF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6142" y="3941476"/>
                  <a:ext cx="521421" cy="531612"/>
                </a:xfrm>
                <a:prstGeom prst="rect">
                  <a:avLst/>
                </a:prstGeom>
                <a:blipFill>
                  <a:blip r:embed="rId6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F320F5B0-F2C7-47E8-9B2A-DE83FD6E5463}"/>
                </a:ext>
              </a:extLst>
            </p:cNvPr>
            <p:cNvSpPr/>
            <p:nvPr/>
          </p:nvSpPr>
          <p:spPr>
            <a:xfrm>
              <a:off x="7554017" y="3576394"/>
              <a:ext cx="817596" cy="5914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18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endParaRPr lang="zh-CN" altLang="en-US" sz="1800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51584A8A-2E71-425C-8971-01C70E6461E5}"/>
                </a:ext>
              </a:extLst>
            </p:cNvPr>
            <p:cNvSpPr/>
            <p:nvPr/>
          </p:nvSpPr>
          <p:spPr>
            <a:xfrm>
              <a:off x="5974266" y="4211255"/>
              <a:ext cx="594982" cy="5914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US" altLang="zh-CN" sz="18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800" dirty="0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104E7D5B-62FA-4CCE-9982-4D135B19C576}"/>
                </a:ext>
              </a:extLst>
            </p:cNvPr>
            <p:cNvSpPr/>
            <p:nvPr/>
          </p:nvSpPr>
          <p:spPr>
            <a:xfrm>
              <a:off x="7110700" y="4267388"/>
              <a:ext cx="602573" cy="5914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1800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zh-CN" altLang="en-US" sz="1800" dirty="0"/>
            </a:p>
          </p:txBody>
        </p:sp>
        <p:cxnSp>
          <p:nvCxnSpPr>
            <p:cNvPr id="21" name="直接连接符 13">
              <a:extLst>
                <a:ext uri="{FF2B5EF4-FFF2-40B4-BE49-F238E27FC236}">
                  <a16:creationId xmlns:a16="http://schemas.microsoft.com/office/drawing/2014/main" id="{BC55C041-587B-443C-84C8-CEF8CD979CB9}"/>
                </a:ext>
              </a:extLst>
            </p:cNvPr>
            <p:cNvCxnSpPr>
              <a:cxnSpLocks/>
            </p:cNvCxnSpPr>
            <p:nvPr/>
          </p:nvCxnSpPr>
          <p:spPr>
            <a:xfrm>
              <a:off x="7153121" y="2975537"/>
              <a:ext cx="989290" cy="13249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2" name="直接箭头连接符 4">
              <a:extLst>
                <a:ext uri="{FF2B5EF4-FFF2-40B4-BE49-F238E27FC236}">
                  <a16:creationId xmlns:a16="http://schemas.microsoft.com/office/drawing/2014/main" id="{BE963CD5-4F87-47DA-B712-09DFD0056B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25027" y="2995461"/>
              <a:ext cx="1535489" cy="7995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504C6A41-B0BE-4FBC-9295-BF3B9074FBD6}"/>
                </a:ext>
              </a:extLst>
            </p:cNvPr>
            <p:cNvSpPr/>
            <p:nvPr/>
          </p:nvSpPr>
          <p:spPr>
            <a:xfrm>
              <a:off x="6898442" y="2394701"/>
              <a:ext cx="594982" cy="591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US" altLang="zh-CN" sz="18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sz="1800" dirty="0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B1E2E5A9-F570-4B1C-86A6-7FC7E4F454A2}"/>
                </a:ext>
              </a:extLst>
            </p:cNvPr>
            <p:cNvSpPr/>
            <p:nvPr/>
          </p:nvSpPr>
          <p:spPr>
            <a:xfrm>
              <a:off x="8034003" y="2462743"/>
              <a:ext cx="531742" cy="591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v'</a:t>
              </a:r>
              <a:endParaRPr lang="zh-CN" altLang="en-US" sz="18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16">
                  <a:extLst>
                    <a:ext uri="{FF2B5EF4-FFF2-40B4-BE49-F238E27FC236}">
                      <a16:creationId xmlns:a16="http://schemas.microsoft.com/office/drawing/2014/main" id="{872D2B9B-E16B-45EA-9C9E-AD2DE5AECCC2}"/>
                    </a:ext>
                  </a:extLst>
                </p:cNvPr>
                <p:cNvSpPr/>
                <p:nvPr/>
              </p:nvSpPr>
              <p:spPr>
                <a:xfrm>
                  <a:off x="6876517" y="3319591"/>
                  <a:ext cx="556898" cy="53161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1800" i="1" smtClean="0">
                            <a:latin typeface="Cambria Math" panose="02040503050406030204" pitchFamily="18" charset="0"/>
                          </a:rPr>
                          <m:t>𝜑</m:t>
                        </m:r>
                      </m:oMath>
                    </m:oMathPara>
                  </a14:m>
                  <a:endParaRPr lang="en-US" sz="1800" dirty="0"/>
                </a:p>
              </p:txBody>
            </p:sp>
          </mc:Choice>
          <mc:Fallback xmlns="">
            <p:sp>
              <p:nvSpPr>
                <p:cNvPr id="25" name="Rectangle 16">
                  <a:extLst>
                    <a:ext uri="{FF2B5EF4-FFF2-40B4-BE49-F238E27FC236}">
                      <a16:creationId xmlns:a16="http://schemas.microsoft.com/office/drawing/2014/main" id="{872D2B9B-E16B-45EA-9C9E-AD2DE5AECCC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76517" y="3319591"/>
                  <a:ext cx="556898" cy="531612"/>
                </a:xfrm>
                <a:prstGeom prst="rect">
                  <a:avLst/>
                </a:prstGeom>
                <a:blipFill>
                  <a:blip r:embed="rId7"/>
                  <a:stretch>
                    <a:fillRect r="-1852" b="-2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Arc 15">
              <a:extLst>
                <a:ext uri="{FF2B5EF4-FFF2-40B4-BE49-F238E27FC236}">
                  <a16:creationId xmlns:a16="http://schemas.microsoft.com/office/drawing/2014/main" id="{C87605B6-E8A7-4FB3-B82C-01B945AC7B9F}"/>
                </a:ext>
              </a:extLst>
            </p:cNvPr>
            <p:cNvSpPr/>
            <p:nvPr/>
          </p:nvSpPr>
          <p:spPr>
            <a:xfrm rot="1860000">
              <a:off x="6698536" y="3707179"/>
              <a:ext cx="108000" cy="108000"/>
            </a:xfrm>
            <a:prstGeom prst="arc">
              <a:avLst>
                <a:gd name="adj1" fmla="val 16200000"/>
                <a:gd name="adj2" fmla="val 828544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A53DE3D4-2C57-432F-BE21-5D2CAC86AB9A}"/>
                  </a:ext>
                </a:extLst>
              </p:cNvPr>
              <p:cNvSpPr/>
              <p:nvPr/>
            </p:nvSpPr>
            <p:spPr>
              <a:xfrm>
                <a:off x="5380089" y="2357447"/>
                <a:ext cx="1145185" cy="3693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1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𝝁</m:t>
                      </m:r>
                      <m:r>
                        <a:rPr lang="en-US" altLang="zh-CN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zh-CN" altLang="en-US" sz="1800" i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zh-CN" altLang="en-US" sz="1800" i="1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A53DE3D4-2C57-432F-BE21-5D2CAC86AB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0089" y="2357447"/>
                <a:ext cx="1145185" cy="369333"/>
              </a:xfrm>
              <a:prstGeom prst="rect">
                <a:avLst/>
              </a:prstGeom>
              <a:blipFill>
                <a:blip r:embed="rId8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Espace réservé du texte 4">
            <a:extLst>
              <a:ext uri="{FF2B5EF4-FFF2-40B4-BE49-F238E27FC236}">
                <a16:creationId xmlns:a16="http://schemas.microsoft.com/office/drawing/2014/main" id="{139EE489-B4E4-46BC-8D3C-22FF45AD1FB6}"/>
              </a:ext>
            </a:extLst>
          </p:cNvPr>
          <p:cNvSpPr txBox="1">
            <a:spLocks/>
          </p:cNvSpPr>
          <p:nvPr/>
        </p:nvSpPr>
        <p:spPr>
          <a:xfrm>
            <a:off x="664042" y="2105354"/>
            <a:ext cx="4556055" cy="3782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Calculation of </a:t>
            </a:r>
            <a:r>
              <a:rPr lang="en-US" altLang="zh-CN" dirty="0"/>
              <a:t>damage</a:t>
            </a:r>
            <a:r>
              <a:rPr lang="fr-FR" dirty="0"/>
              <a:t> cross section: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id="{1D9EE839-DEDD-4CD5-8ADA-701C80B82566}"/>
                  </a:ext>
                </a:extLst>
              </p:cNvPr>
              <p:cNvSpPr/>
              <p:nvPr/>
            </p:nvSpPr>
            <p:spPr>
              <a:xfrm>
                <a:off x="933595" y="2422382"/>
                <a:ext cx="3801682" cy="712824"/>
              </a:xfrm>
              <a:prstGeom prst="rect">
                <a:avLst/>
              </a:prstGeom>
              <a:ln>
                <a:solidFill>
                  <a:srgbClr val="548235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fr-FR" altLang="zh-CN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altLang="zh-CN" sz="1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zh-CN" altLang="zh-CN" sz="18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zh-CN" sz="1800" b="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nary>
                        <m:naryPr>
                          <m:limLoc m:val="subSup"/>
                          <m:ctrlPr>
                            <a:rPr lang="zh-CN" altLang="zh-CN" sz="1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r-FR" altLang="zh-CN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fr-FR" altLang="zh-CN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fr-FR" altLang="zh-CN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zh-CN" altLang="zh-CN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altLang="zh-CN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fr-FR" altLang="zh-CN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altLang="zh-CN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</m:nary>
                      <m:acc>
                        <m:accPr>
                          <m:chr m:val="̃"/>
                          <m:ctrlPr>
                            <a:rPr lang="zh-CN" alt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zh-CN" alt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zh-CN" altLang="en-US" sz="1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fr-FR" altLang="zh-C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fr-FR" altLang="zh-CN" sz="1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id="{1D9EE839-DEDD-4CD5-8ADA-701C80B825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595" y="2422382"/>
                <a:ext cx="3801682" cy="71282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548235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1" name="组合 70">
            <a:extLst>
              <a:ext uri="{FF2B5EF4-FFF2-40B4-BE49-F238E27FC236}">
                <a16:creationId xmlns:a16="http://schemas.microsoft.com/office/drawing/2014/main" id="{4D6D3454-CA15-43BB-BA82-E08468FEA62D}"/>
              </a:ext>
            </a:extLst>
          </p:cNvPr>
          <p:cNvGrpSpPr/>
          <p:nvPr/>
        </p:nvGrpSpPr>
        <p:grpSpPr>
          <a:xfrm>
            <a:off x="2323409" y="2543604"/>
            <a:ext cx="1645002" cy="1105322"/>
            <a:chOff x="2630173" y="3049910"/>
            <a:chExt cx="1645002" cy="1105322"/>
          </a:xfrm>
        </p:grpSpPr>
        <p:sp>
          <p:nvSpPr>
            <p:cNvPr id="72" name="椭圆 71">
              <a:extLst>
                <a:ext uri="{FF2B5EF4-FFF2-40B4-BE49-F238E27FC236}">
                  <a16:creationId xmlns:a16="http://schemas.microsoft.com/office/drawing/2014/main" id="{49E5A7B4-0CC0-46BF-8D3F-D8716C6CCD65}"/>
                </a:ext>
              </a:extLst>
            </p:cNvPr>
            <p:cNvSpPr/>
            <p:nvPr/>
          </p:nvSpPr>
          <p:spPr>
            <a:xfrm>
              <a:off x="3088407" y="3049910"/>
              <a:ext cx="720000" cy="504000"/>
            </a:xfrm>
            <a:prstGeom prst="ellipse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73" name="矩形 72">
              <a:extLst>
                <a:ext uri="{FF2B5EF4-FFF2-40B4-BE49-F238E27FC236}">
                  <a16:creationId xmlns:a16="http://schemas.microsoft.com/office/drawing/2014/main" id="{6342BFF6-A0CD-4845-A432-80E14BF2AA6B}"/>
                </a:ext>
              </a:extLst>
            </p:cNvPr>
            <p:cNvSpPr/>
            <p:nvPr/>
          </p:nvSpPr>
          <p:spPr>
            <a:xfrm>
              <a:off x="2630173" y="3847455"/>
              <a:ext cx="164500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Angular distribution</a:t>
              </a:r>
              <a:endParaRPr lang="zh-CN" altLang="en-US" sz="1400" dirty="0">
                <a:solidFill>
                  <a:schemeClr val="accent5"/>
                </a:solidFill>
              </a:endParaRPr>
            </a:p>
          </p:txBody>
        </p: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E5773954-C327-4F93-B333-64AE162FC91B}"/>
                </a:ext>
              </a:extLst>
            </p:cNvPr>
            <p:cNvCxnSpPr>
              <a:cxnSpLocks/>
              <a:stCxn id="73" idx="0"/>
              <a:endCxn id="72" idx="4"/>
            </p:cNvCxnSpPr>
            <p:nvPr/>
          </p:nvCxnSpPr>
          <p:spPr>
            <a:xfrm flipH="1" flipV="1">
              <a:off x="3448407" y="3553910"/>
              <a:ext cx="4267" cy="293545"/>
            </a:xfrm>
            <a:prstGeom prst="straightConnector1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itre 3">
            <a:extLst>
              <a:ext uri="{FF2B5EF4-FFF2-40B4-BE49-F238E27FC236}">
                <a16:creationId xmlns:a16="http://schemas.microsoft.com/office/drawing/2014/main" id="{C5F5EBFE-6143-4FD6-AA87-F1D66C4C3F3F}"/>
              </a:ext>
            </a:extLst>
          </p:cNvPr>
          <p:cNvSpPr txBox="1">
            <a:spLocks/>
          </p:cNvSpPr>
          <p:nvPr/>
        </p:nvSpPr>
        <p:spPr>
          <a:xfrm>
            <a:off x="1107441" y="174955"/>
            <a:ext cx="5372734" cy="421640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600" b="1" kern="1200" cap="none" baseline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Two-body reaction-induced: theory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0EED702C-C36B-4D26-997D-7CE5A1395AF8}"/>
              </a:ext>
            </a:extLst>
          </p:cNvPr>
          <p:cNvGrpSpPr/>
          <p:nvPr/>
        </p:nvGrpSpPr>
        <p:grpSpPr>
          <a:xfrm>
            <a:off x="5931215" y="3993106"/>
            <a:ext cx="3240000" cy="1584000"/>
            <a:chOff x="5408323" y="2792837"/>
            <a:chExt cx="3127083" cy="1491030"/>
          </a:xfrm>
        </p:grpSpPr>
        <p:sp>
          <p:nvSpPr>
            <p:cNvPr id="77" name="文本框 19">
              <a:extLst>
                <a:ext uri="{FF2B5EF4-FFF2-40B4-BE49-F238E27FC236}">
                  <a16:creationId xmlns:a16="http://schemas.microsoft.com/office/drawing/2014/main" id="{DC65097C-032F-417A-89D3-85EB49266135}"/>
                </a:ext>
              </a:extLst>
            </p:cNvPr>
            <p:cNvSpPr txBox="1"/>
            <p:nvPr/>
          </p:nvSpPr>
          <p:spPr>
            <a:xfrm>
              <a:off x="5408323" y="3595246"/>
              <a:ext cx="622997" cy="201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m, E</a:t>
              </a:r>
              <a:endParaRPr lang="zh-CN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id="{9F251C7E-31C6-42C4-9386-681BC02A8321}"/>
                </a:ext>
              </a:extLst>
            </p:cNvPr>
            <p:cNvGrpSpPr/>
            <p:nvPr/>
          </p:nvGrpSpPr>
          <p:grpSpPr>
            <a:xfrm>
              <a:off x="5617080" y="2792837"/>
              <a:ext cx="2918326" cy="1491030"/>
              <a:chOff x="5617080" y="2792837"/>
              <a:chExt cx="2918326" cy="1491030"/>
            </a:xfrm>
          </p:grpSpPr>
          <p:grpSp>
            <p:nvGrpSpPr>
              <p:cNvPr id="79" name="Groupe 17">
                <a:extLst>
                  <a:ext uri="{FF2B5EF4-FFF2-40B4-BE49-F238E27FC236}">
                    <a16:creationId xmlns:a16="http://schemas.microsoft.com/office/drawing/2014/main" id="{687C5AB6-F8CA-43DD-9842-96E23750BA5B}"/>
                  </a:ext>
                </a:extLst>
              </p:cNvPr>
              <p:cNvGrpSpPr/>
              <p:nvPr/>
            </p:nvGrpSpPr>
            <p:grpSpPr>
              <a:xfrm>
                <a:off x="5617080" y="2792837"/>
                <a:ext cx="2918326" cy="1491030"/>
                <a:chOff x="284219" y="1257392"/>
                <a:chExt cx="4859888" cy="2506041"/>
              </a:xfrm>
            </p:grpSpPr>
            <p:sp>
              <p:nvSpPr>
                <p:cNvPr id="81" name="椭圆 1">
                  <a:extLst>
                    <a:ext uri="{FF2B5EF4-FFF2-40B4-BE49-F238E27FC236}">
                      <a16:creationId xmlns:a16="http://schemas.microsoft.com/office/drawing/2014/main" id="{0659144C-A161-4DCB-90B9-EACD1E99C995}"/>
                    </a:ext>
                  </a:extLst>
                </p:cNvPr>
                <p:cNvSpPr/>
                <p:nvPr/>
              </p:nvSpPr>
              <p:spPr>
                <a:xfrm>
                  <a:off x="284219" y="2320526"/>
                  <a:ext cx="252000" cy="252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shade val="30000"/>
                        <a:satMod val="115000"/>
                        <a:alpha val="50000"/>
                        <a:lumMod val="50000"/>
                        <a:lumOff val="50000"/>
                      </a:schemeClr>
                    </a:gs>
                    <a:gs pos="50000">
                      <a:schemeClr val="accent5">
                        <a:shade val="67500"/>
                        <a:satMod val="115000"/>
                        <a:alpha val="70000"/>
                        <a:lumMod val="70000"/>
                        <a:lumOff val="30000"/>
                      </a:schemeClr>
                    </a:gs>
                    <a:gs pos="100000">
                      <a:schemeClr val="accent5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椭圆 2">
                  <a:extLst>
                    <a:ext uri="{FF2B5EF4-FFF2-40B4-BE49-F238E27FC236}">
                      <a16:creationId xmlns:a16="http://schemas.microsoft.com/office/drawing/2014/main" id="{345A6CFE-CEAE-47F9-9065-326D883A88AB}"/>
                    </a:ext>
                  </a:extLst>
                </p:cNvPr>
                <p:cNvSpPr/>
                <p:nvPr/>
              </p:nvSpPr>
              <p:spPr>
                <a:xfrm>
                  <a:off x="2004610" y="2195025"/>
                  <a:ext cx="540000" cy="540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shade val="30000"/>
                        <a:satMod val="115000"/>
                        <a:alpha val="50000"/>
                        <a:lumMod val="50000"/>
                        <a:lumOff val="50000"/>
                      </a:schemeClr>
                    </a:gs>
                    <a:gs pos="50000">
                      <a:schemeClr val="accent2">
                        <a:shade val="67500"/>
                        <a:satMod val="115000"/>
                        <a:alpha val="80000"/>
                        <a:lumMod val="80000"/>
                        <a:lumOff val="20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85" name="直接箭头连接符 4">
                  <a:extLst>
                    <a:ext uri="{FF2B5EF4-FFF2-40B4-BE49-F238E27FC236}">
                      <a16:creationId xmlns:a16="http://schemas.microsoft.com/office/drawing/2014/main" id="{B025D7E1-754E-43FF-9944-C27052B997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16267" y="2444479"/>
                  <a:ext cx="1152870" cy="204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接箭头连接符 10">
                  <a:extLst>
                    <a:ext uri="{FF2B5EF4-FFF2-40B4-BE49-F238E27FC236}">
                      <a16:creationId xmlns:a16="http://schemas.microsoft.com/office/drawing/2014/main" id="{304438D4-2D20-4512-B198-B6D17C274C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588474" y="1694355"/>
                  <a:ext cx="1153120" cy="55600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接箭头连接符 12">
                  <a:extLst>
                    <a:ext uri="{FF2B5EF4-FFF2-40B4-BE49-F238E27FC236}">
                      <a16:creationId xmlns:a16="http://schemas.microsoft.com/office/drawing/2014/main" id="{516DE368-60D8-4120-B3E0-49FC5540E9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44218" y="2673003"/>
                  <a:ext cx="582922" cy="57433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接连接符 13">
                  <a:extLst>
                    <a:ext uri="{FF2B5EF4-FFF2-40B4-BE49-F238E27FC236}">
                      <a16:creationId xmlns:a16="http://schemas.microsoft.com/office/drawing/2014/main" id="{1EC4918E-B7EA-47E9-B36C-CF180024BC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88475" y="2446526"/>
                  <a:ext cx="1728192" cy="0"/>
                </a:xfrm>
                <a:prstGeom prst="line">
                  <a:avLst/>
                </a:prstGeom>
                <a:ln w="9525" cap="flat" cmpd="sng" algn="ctr">
                  <a:solidFill>
                    <a:schemeClr val="dk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sp>
              <p:nvSpPr>
                <p:cNvPr id="89" name="椭圆 17">
                  <a:extLst>
                    <a:ext uri="{FF2B5EF4-FFF2-40B4-BE49-F238E27FC236}">
                      <a16:creationId xmlns:a16="http://schemas.microsoft.com/office/drawing/2014/main" id="{1C6633B7-E4B6-4A8A-894C-AAF0FDB2DDDC}"/>
                    </a:ext>
                  </a:extLst>
                </p:cNvPr>
                <p:cNvSpPr/>
                <p:nvPr/>
              </p:nvSpPr>
              <p:spPr>
                <a:xfrm>
                  <a:off x="3840753" y="1470708"/>
                  <a:ext cx="252000" cy="252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shade val="30000"/>
                        <a:satMod val="115000"/>
                        <a:alpha val="50000"/>
                        <a:lumMod val="50000"/>
                        <a:lumOff val="50000"/>
                      </a:schemeClr>
                    </a:gs>
                    <a:gs pos="50000">
                      <a:schemeClr val="accent5">
                        <a:shade val="67500"/>
                        <a:satMod val="115000"/>
                        <a:alpha val="70000"/>
                        <a:lumMod val="70000"/>
                        <a:lumOff val="30000"/>
                      </a:schemeClr>
                    </a:gs>
                    <a:gs pos="100000">
                      <a:schemeClr val="accent5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椭圆 18">
                  <a:extLst>
                    <a:ext uri="{FF2B5EF4-FFF2-40B4-BE49-F238E27FC236}">
                      <a16:creationId xmlns:a16="http://schemas.microsoft.com/office/drawing/2014/main" id="{558F4E22-04CC-489C-AF00-F5F153C015BF}"/>
                    </a:ext>
                  </a:extLst>
                </p:cNvPr>
                <p:cNvSpPr/>
                <p:nvPr/>
              </p:nvSpPr>
              <p:spPr>
                <a:xfrm>
                  <a:off x="3012481" y="3223432"/>
                  <a:ext cx="540000" cy="54000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shade val="30000"/>
                        <a:satMod val="115000"/>
                        <a:alpha val="50000"/>
                        <a:lumMod val="50000"/>
                        <a:lumOff val="50000"/>
                      </a:schemeClr>
                    </a:gs>
                    <a:gs pos="50000">
                      <a:schemeClr val="accent2">
                        <a:shade val="67500"/>
                        <a:satMod val="115000"/>
                        <a:alpha val="80000"/>
                        <a:lumMod val="80000"/>
                        <a:lumOff val="20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" name="文本框 20">
                  <a:extLst>
                    <a:ext uri="{FF2B5EF4-FFF2-40B4-BE49-F238E27FC236}">
                      <a16:creationId xmlns:a16="http://schemas.microsoft.com/office/drawing/2014/main" id="{3403B906-EBE5-4F75-B01F-ED9987EA9051}"/>
                    </a:ext>
                  </a:extLst>
                </p:cNvPr>
                <p:cNvSpPr txBox="1"/>
                <p:nvPr/>
              </p:nvSpPr>
              <p:spPr>
                <a:xfrm>
                  <a:off x="4106628" y="1257392"/>
                  <a:ext cx="103747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m’, E’</a:t>
                  </a:r>
                  <a:endParaRPr lang="zh-CN" alt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2" name="文本框 22">
                  <a:extLst>
                    <a:ext uri="{FF2B5EF4-FFF2-40B4-BE49-F238E27FC236}">
                      <a16:creationId xmlns:a16="http://schemas.microsoft.com/office/drawing/2014/main" id="{D2883D8D-ED27-4654-8683-36E2B319BC4B}"/>
                    </a:ext>
                  </a:extLst>
                </p:cNvPr>
                <p:cNvSpPr txBox="1"/>
                <p:nvPr/>
              </p:nvSpPr>
              <p:spPr>
                <a:xfrm>
                  <a:off x="1680514" y="2852936"/>
                  <a:ext cx="122413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M, 0</a:t>
                  </a:r>
                  <a:endParaRPr lang="zh-CN" alt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文本框 23">
                  <a:extLst>
                    <a:ext uri="{FF2B5EF4-FFF2-40B4-BE49-F238E27FC236}">
                      <a16:creationId xmlns:a16="http://schemas.microsoft.com/office/drawing/2014/main" id="{0B2502FD-906C-4C83-9387-85D522F92366}"/>
                    </a:ext>
                  </a:extLst>
                </p:cNvPr>
                <p:cNvSpPr txBox="1"/>
                <p:nvPr/>
              </p:nvSpPr>
              <p:spPr>
                <a:xfrm>
                  <a:off x="3528255" y="3213964"/>
                  <a:ext cx="122413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M', E</a:t>
                  </a:r>
                  <a:r>
                    <a:rPr lang="en-US" altLang="zh-CN" sz="1600" i="1" baseline="-25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  <a:r>
                    <a:rPr lang="en-US" altLang="zh-CN" sz="16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endParaRPr lang="zh-CN" altLang="en-US" sz="16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4" name="Arc 15">
                  <a:extLst>
                    <a:ext uri="{FF2B5EF4-FFF2-40B4-BE49-F238E27FC236}">
                      <a16:creationId xmlns:a16="http://schemas.microsoft.com/office/drawing/2014/main" id="{23AAFAB2-4170-4745-B58C-F599A1C76940}"/>
                    </a:ext>
                  </a:extLst>
                </p:cNvPr>
                <p:cNvSpPr/>
                <p:nvPr/>
              </p:nvSpPr>
              <p:spPr>
                <a:xfrm rot="1860000">
                  <a:off x="2512981" y="2190437"/>
                  <a:ext cx="299754" cy="302534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5" name="Rectangle 16">
                      <a:extLst>
                        <a:ext uri="{FF2B5EF4-FFF2-40B4-BE49-F238E27FC236}">
                          <a16:creationId xmlns:a16="http://schemas.microsoft.com/office/drawing/2014/main" id="{B6D78AF5-2CF6-4128-961A-F86235D840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7843" y="1889071"/>
                      <a:ext cx="556896" cy="53161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zh-CN" altLang="en-US" sz="1800" i="1" smtClean="0">
                                <a:latin typeface="Cambria Math" panose="02040503050406030204" pitchFamily="18" charset="0"/>
                              </a:rPr>
                              <m:t>𝜑</m:t>
                            </m:r>
                          </m:oMath>
                        </m:oMathPara>
                      </a14:m>
                      <a:endParaRPr lang="en-US" sz="1800" dirty="0"/>
                    </a:p>
                  </p:txBody>
                </p:sp>
              </mc:Choice>
              <mc:Fallback xmlns="">
                <p:sp>
                  <p:nvSpPr>
                    <p:cNvPr id="56" name="Rectangle 16">
                      <a:extLst>
                        <a:ext uri="{FF2B5EF4-FFF2-40B4-BE49-F238E27FC236}">
                          <a16:creationId xmlns:a16="http://schemas.microsoft.com/office/drawing/2014/main" id="{E9676E2E-EB4C-4321-80B7-0E15B2C555E0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807843" y="1889071"/>
                      <a:ext cx="556896" cy="531611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25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0" name="矩形 79">
                    <a:extLst>
                      <a:ext uri="{FF2B5EF4-FFF2-40B4-BE49-F238E27FC236}">
                        <a16:creationId xmlns:a16="http://schemas.microsoft.com/office/drawing/2014/main" id="{1C05E017-F460-4446-AB5F-685CF178E38F}"/>
                      </a:ext>
                    </a:extLst>
                  </p:cNvPr>
                  <p:cNvSpPr/>
                  <p:nvPr/>
                </p:nvSpPr>
                <p:spPr>
                  <a:xfrm>
                    <a:off x="6259189" y="2831006"/>
                    <a:ext cx="1129842" cy="34765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̃"/>
                              <m:ctrlPr>
                                <a:rPr lang="zh-CN" altLang="en-US" sz="1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zh-CN" altLang="en-US" sz="18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𝝁</m:t>
                              </m:r>
                            </m:e>
                          </m:acc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zh-CN" altLang="en-US" sz="1800" i="0"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𝜑</m:t>
                          </m:r>
                        </m:oMath>
                      </m:oMathPara>
                    </a14:m>
                    <a:endParaRPr lang="en-US" sz="1800" dirty="0"/>
                  </a:p>
                </p:txBody>
              </p:sp>
            </mc:Choice>
            <mc:Fallback xmlns="">
              <p:sp>
                <p:nvSpPr>
                  <p:cNvPr id="127" name="矩形 126">
                    <a:extLst>
                      <a:ext uri="{FF2B5EF4-FFF2-40B4-BE49-F238E27FC236}">
                        <a16:creationId xmlns:a16="http://schemas.microsoft.com/office/drawing/2014/main" id="{02EC3758-884F-47C8-912F-836F8A629D5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59189" y="2831006"/>
                    <a:ext cx="1129842" cy="347655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矩形 95">
                <a:extLst>
                  <a:ext uri="{FF2B5EF4-FFF2-40B4-BE49-F238E27FC236}">
                    <a16:creationId xmlns:a16="http://schemas.microsoft.com/office/drawing/2014/main" id="{D6462325-C337-4FFE-8CD4-CD888337FC96}"/>
                  </a:ext>
                </a:extLst>
              </p:cNvPr>
              <p:cNvSpPr/>
              <p:nvPr/>
            </p:nvSpPr>
            <p:spPr>
              <a:xfrm>
                <a:off x="776622" y="4106738"/>
                <a:ext cx="4965527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altLang="zh-CN" sz="18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altLang="zh-CN" sz="1800" b="1" i="1"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altLang="zh-CN" sz="1800" b="1" i="1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zh-CN" altLang="zh-CN" sz="18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altLang="zh-CN" sz="18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p>
                          <m:r>
                            <a:rPr lang="en-US" altLang="zh-CN" sz="1800" b="1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altLang="zh-CN" sz="1800" b="1" i="1"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̃"/>
                          <m:ctrlPr>
                            <a:rPr lang="zh-CN" altLang="zh-CN" sz="18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altLang="zh-CN" sz="1800" b="1" i="1">
                              <a:latin typeface="Cambria Math" panose="02040503050406030204" pitchFamily="18" charset="0"/>
                            </a:rPr>
                            <m:t>𝝁</m:t>
                          </m:r>
                        </m:e>
                      </m:acc>
                      <m:r>
                        <a:rPr lang="en-US" altLang="zh-CN" sz="1800" i="1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altLang="zh-CN" sz="18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US" altLang="zh-CN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𝑚𝐸</m:t>
                          </m:r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−2</m:t>
                          </m:r>
                          <m:rad>
                            <m:radPr>
                              <m:degHide m:val="on"/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altLang="zh-CN" sz="18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p>
                                <m:sSupPr>
                                  <m:ctrlPr>
                                    <a:rPr lang="zh-CN" altLang="zh-CN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altLang="zh-CN" sz="18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zh-CN" sz="18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fr-FR" altLang="zh-CN" sz="1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sSup>
                                <m:sSupPr>
                                  <m:ctrlPr>
                                    <a:rPr lang="zh-CN" altLang="zh-CN" sz="1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altLang="zh-CN" sz="1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en-US" altLang="zh-CN" sz="1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rad>
                          <m:acc>
                            <m:accPr>
                              <m:chr m:val="̃"/>
                              <m:ctrlPr>
                                <a:rPr lang="zh-CN" altLang="zh-CN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altLang="zh-CN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lang="fr-FR" altLang="zh-CN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zh-CN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96" name="矩形 95">
                <a:extLst>
                  <a:ext uri="{FF2B5EF4-FFF2-40B4-BE49-F238E27FC236}">
                    <a16:creationId xmlns:a16="http://schemas.microsoft.com/office/drawing/2014/main" id="{D6462325-C337-4FFE-8CD4-CD888337FC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622" y="4106738"/>
                <a:ext cx="4965527" cy="61093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Espace réservé du texte 4">
            <a:extLst>
              <a:ext uri="{FF2B5EF4-FFF2-40B4-BE49-F238E27FC236}">
                <a16:creationId xmlns:a16="http://schemas.microsoft.com/office/drawing/2014/main" id="{F223CD6E-045C-43B0-9FE8-53BF7AB3EE84}"/>
              </a:ext>
            </a:extLst>
          </p:cNvPr>
          <p:cNvSpPr txBox="1">
            <a:spLocks/>
          </p:cNvSpPr>
          <p:nvPr/>
        </p:nvSpPr>
        <p:spPr>
          <a:xfrm>
            <a:off x="504793" y="3791537"/>
            <a:ext cx="7924376" cy="3782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Continuum reactions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矩形 97">
                <a:extLst>
                  <a:ext uri="{FF2B5EF4-FFF2-40B4-BE49-F238E27FC236}">
                    <a16:creationId xmlns:a16="http://schemas.microsoft.com/office/drawing/2014/main" id="{65BA9643-4EFA-48F8-BBF4-E1DDD528C65F}"/>
                  </a:ext>
                </a:extLst>
              </p:cNvPr>
              <p:cNvSpPr/>
              <p:nvPr/>
            </p:nvSpPr>
            <p:spPr>
              <a:xfrm>
                <a:off x="776279" y="4791749"/>
                <a:ext cx="5143266" cy="714555"/>
              </a:xfrm>
              <a:prstGeom prst="rect">
                <a:avLst/>
              </a:prstGeom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fr-FR" altLang="zh-CN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altLang="zh-CN" sz="18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zh-CN" altLang="zh-CN" sz="18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zh-CN" sz="1800" b="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nary>
                        <m:naryPr>
                          <m:limLoc m:val="subSup"/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limLoc m:val="subSup"/>
                              <m:ctrlPr>
                                <a:rPr lang="zh-CN" altLang="zh-CN" sz="1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  <m:sup>
                              <m:r>
                                <a:rPr lang="en-US" altLang="zh-CN" sz="1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acc>
                                <m:accPr>
                                  <m:chr m:val="̃"/>
                                  <m:ctrlPr>
                                    <a:rPr lang="zh-CN" altLang="zh-CN" sz="1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altLang="zh-CN" sz="18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zh-CN" altLang="zh-CN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altLang="zh-CN" sz="18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altLang="zh-CN" sz="1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p>
                                    <m:sSupPr>
                                      <m:ctrlPr>
                                        <a:rPr lang="zh-CN" altLang="zh-CN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altLang="zh-CN" sz="18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p>
                                      <m:r>
                                        <a:rPr lang="en-US" altLang="zh-CN" sz="18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altLang="zh-CN" sz="1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zh-CN" altLang="zh-CN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altLang="zh-CN" sz="1800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</m:d>
                            </m:e>
                          </m:nary>
                        </m:e>
                      </m:nary>
                      <m:acc>
                        <m:accPr>
                          <m:chr m:val="̃"/>
                          <m:ctrlP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zh-CN" alt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zh-CN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altLang="zh-CN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zh-CN" altLang="zh-CN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altLang="zh-CN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altLang="zh-CN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altLang="zh-CN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̃"/>
                              <m:ctrlPr>
                                <a:rPr lang="zh-CN" altLang="zh-CN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altLang="zh-CN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</m:d>
                      <m:r>
                        <a:rPr lang="fr-FR" altLang="zh-CN" sz="1800" i="1">
                          <a:latin typeface="Cambria Math" panose="02040503050406030204" pitchFamily="18" charset="0"/>
                        </a:rPr>
                        <m:t>𝑑</m:t>
                      </m:r>
                      <m:acc>
                        <m:accPr>
                          <m:chr m:val="̃"/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</m:acc>
                      <m:r>
                        <a:rPr lang="fr-FR" altLang="zh-CN" sz="1800" i="1">
                          <a:latin typeface="Cambria Math" panose="02040503050406030204" pitchFamily="18" charset="0"/>
                        </a:rPr>
                        <m:t>𝑑𝐸</m:t>
                      </m:r>
                      <m:r>
                        <a:rPr lang="en-US" altLang="zh-CN" sz="1800" i="1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98" name="矩形 97">
                <a:extLst>
                  <a:ext uri="{FF2B5EF4-FFF2-40B4-BE49-F238E27FC236}">
                    <a16:creationId xmlns:a16="http://schemas.microsoft.com/office/drawing/2014/main" id="{65BA9643-4EFA-48F8-BBF4-E1DDD528C6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279" y="4791749"/>
                <a:ext cx="5143266" cy="71455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9" name="组合 98">
            <a:extLst>
              <a:ext uri="{FF2B5EF4-FFF2-40B4-BE49-F238E27FC236}">
                <a16:creationId xmlns:a16="http://schemas.microsoft.com/office/drawing/2014/main" id="{02112778-7EF1-4520-A0FA-23F03C7C7287}"/>
              </a:ext>
            </a:extLst>
          </p:cNvPr>
          <p:cNvGrpSpPr/>
          <p:nvPr/>
        </p:nvGrpSpPr>
        <p:grpSpPr>
          <a:xfrm>
            <a:off x="1725581" y="4919133"/>
            <a:ext cx="3565105" cy="1226647"/>
            <a:chOff x="1831435" y="3049910"/>
            <a:chExt cx="3565105" cy="1226647"/>
          </a:xfrm>
        </p:grpSpPr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19D6B851-1721-48A2-8FE8-00B0860A53B4}"/>
                </a:ext>
              </a:extLst>
            </p:cNvPr>
            <p:cNvSpPr/>
            <p:nvPr/>
          </p:nvSpPr>
          <p:spPr>
            <a:xfrm>
              <a:off x="3088407" y="3049910"/>
              <a:ext cx="1051162" cy="504000"/>
            </a:xfrm>
            <a:prstGeom prst="ellipse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01" name="矩形 100">
              <a:extLst>
                <a:ext uri="{FF2B5EF4-FFF2-40B4-BE49-F238E27FC236}">
                  <a16:creationId xmlns:a16="http://schemas.microsoft.com/office/drawing/2014/main" id="{42CB023F-AE2E-41C7-9ED2-3A9991BBEA17}"/>
                </a:ext>
              </a:extLst>
            </p:cNvPr>
            <p:cNvSpPr/>
            <p:nvPr/>
          </p:nvSpPr>
          <p:spPr>
            <a:xfrm>
              <a:off x="1831435" y="3753337"/>
              <a:ext cx="35651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Energy-angular distribution</a:t>
              </a:r>
            </a:p>
            <a:p>
              <a:pPr algn="ctr"/>
              <a:r>
                <a:rPr lang="en-US" altLang="zh-CN" sz="1400" dirty="0">
                  <a:solidFill>
                    <a:schemeClr val="accent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(i.e., double differential cross section, = DDXS)</a:t>
              </a:r>
              <a:endParaRPr lang="zh-CN" altLang="en-US" sz="1400" dirty="0">
                <a:solidFill>
                  <a:schemeClr val="accent5"/>
                </a:solidFill>
              </a:endParaRPr>
            </a:p>
          </p:txBody>
        </p:sp>
        <p:cxnSp>
          <p:nvCxnSpPr>
            <p:cNvPr id="102" name="直接箭头连接符 101">
              <a:extLst>
                <a:ext uri="{FF2B5EF4-FFF2-40B4-BE49-F238E27FC236}">
                  <a16:creationId xmlns:a16="http://schemas.microsoft.com/office/drawing/2014/main" id="{56618C1B-D8CE-49F7-9D99-706E0FF7140E}"/>
                </a:ext>
              </a:extLst>
            </p:cNvPr>
            <p:cNvCxnSpPr>
              <a:cxnSpLocks/>
              <a:stCxn id="101" idx="0"/>
              <a:endCxn id="100" idx="4"/>
            </p:cNvCxnSpPr>
            <p:nvPr/>
          </p:nvCxnSpPr>
          <p:spPr>
            <a:xfrm flipV="1">
              <a:off x="3613988" y="3553910"/>
              <a:ext cx="0" cy="199427"/>
            </a:xfrm>
            <a:prstGeom prst="straightConnector1">
              <a:avLst/>
            </a:prstGeom>
            <a:ln w="190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文本框 102">
            <a:extLst>
              <a:ext uri="{FF2B5EF4-FFF2-40B4-BE49-F238E27FC236}">
                <a16:creationId xmlns:a16="http://schemas.microsoft.com/office/drawing/2014/main" id="{3038ED21-6E19-435C-B259-F52FC7DE83B6}"/>
              </a:ext>
            </a:extLst>
          </p:cNvPr>
          <p:cNvSpPr txBox="1"/>
          <p:nvPr/>
        </p:nvSpPr>
        <p:spPr>
          <a:xfrm>
            <a:off x="-12248" y="6310936"/>
            <a:ext cx="444659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et al.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456</a:t>
            </a:r>
            <a:r>
              <a:rPr lang="en-US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120–132, 2019</a:t>
            </a:r>
          </a:p>
        </p:txBody>
      </p:sp>
    </p:spTree>
    <p:extLst>
      <p:ext uri="{BB962C8B-B14F-4D97-AF65-F5344CB8AC3E}">
        <p14:creationId xmlns:p14="http://schemas.microsoft.com/office/powerpoint/2010/main" val="199733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765B50-89A3-4CD8-B750-A96C59A4E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74955"/>
            <a:ext cx="7584172" cy="421640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Two-body reaction-induced (1)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9BBF17A-4ADC-49F1-AB47-3933507B8C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6B2B45F-BBFC-4D6A-861B-C308B2864C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F70E347-AAC1-453D-AD79-BFA577F0C29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71" y="769939"/>
            <a:ext cx="3842385" cy="287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75A0772-9180-4CB9-9296-AA3E4FAB96A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28" y="3571006"/>
            <a:ext cx="3726815" cy="287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40F93C4-77A3-4F31-B8C3-2C2A2726351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112" y="3590674"/>
            <a:ext cx="3726815" cy="28797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0483623-C7E9-4216-ABB8-5AF0888B1399}"/>
              </a:ext>
            </a:extLst>
          </p:cNvPr>
          <p:cNvSpPr txBox="1"/>
          <p:nvPr/>
        </p:nvSpPr>
        <p:spPr>
          <a:xfrm>
            <a:off x="958644" y="849162"/>
            <a:ext cx="8013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22CF6D5-0AA4-4C57-848F-DC97ACC740B5}"/>
              </a:ext>
            </a:extLst>
          </p:cNvPr>
          <p:cNvSpPr txBox="1"/>
          <p:nvPr/>
        </p:nvSpPr>
        <p:spPr>
          <a:xfrm>
            <a:off x="904566" y="4456249"/>
            <a:ext cx="10028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BA3EDA1-5D25-4184-88C3-EDC998A5CFD6}"/>
              </a:ext>
            </a:extLst>
          </p:cNvPr>
          <p:cNvSpPr txBox="1"/>
          <p:nvPr/>
        </p:nvSpPr>
        <p:spPr>
          <a:xfrm>
            <a:off x="4673762" y="3688375"/>
            <a:ext cx="176980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2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lang="en-US" altLang="zh-CN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 MT91</a:t>
            </a:r>
            <a:endParaRPr lang="zh-CN" altLang="en-US" sz="22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F6BB9EB-8096-4B17-8E70-F41079C3D98C}"/>
              </a:ext>
            </a:extLst>
          </p:cNvPr>
          <p:cNvSpPr txBox="1"/>
          <p:nvPr/>
        </p:nvSpPr>
        <p:spPr>
          <a:xfrm>
            <a:off x="4474281" y="2707269"/>
            <a:ext cx="38645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Incorrect recoil data!</a:t>
            </a:r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4BFE58DC-44CC-433C-9DB8-71F82733A8B9}"/>
              </a:ext>
            </a:extLst>
          </p:cNvPr>
          <p:cNvPicPr/>
          <p:nvPr/>
        </p:nvPicPr>
        <p:blipFill rotWithShape="1">
          <a:blip r:embed="rId5"/>
          <a:srcRect b="54975"/>
          <a:stretch/>
        </p:blipFill>
        <p:spPr>
          <a:xfrm>
            <a:off x="4159043" y="1037386"/>
            <a:ext cx="4962336" cy="1584577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41A7A3D8-0514-416E-88F4-1FFF7B377623}"/>
              </a:ext>
            </a:extLst>
          </p:cNvPr>
          <p:cNvSpPr txBox="1"/>
          <p:nvPr/>
        </p:nvSpPr>
        <p:spPr>
          <a:xfrm>
            <a:off x="6846898" y="4456843"/>
            <a:ext cx="208042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Wrong frame</a:t>
            </a:r>
            <a:endParaRPr lang="zh-CN" altLang="en-US" sz="26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07CB6F7-0A51-4BB2-B9DD-5CD091B5103F}"/>
              </a:ext>
            </a:extLst>
          </p:cNvPr>
          <p:cNvSpPr txBox="1"/>
          <p:nvPr/>
        </p:nvSpPr>
        <p:spPr>
          <a:xfrm>
            <a:off x="-12247" y="6310937"/>
            <a:ext cx="406313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 and Bernard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J. </a:t>
            </a:r>
            <a:r>
              <a:rPr lang="en-US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Mater.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562</a:t>
            </a:r>
            <a:r>
              <a:rPr lang="en-US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153610, 2022</a:t>
            </a:r>
          </a:p>
        </p:txBody>
      </p:sp>
    </p:spTree>
    <p:extLst>
      <p:ext uri="{BB962C8B-B14F-4D97-AF65-F5344CB8AC3E}">
        <p14:creationId xmlns:p14="http://schemas.microsoft.com/office/powerpoint/2010/main" val="2452762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765B50-89A3-4CD8-B750-A96C59A4E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74955"/>
            <a:ext cx="7584172" cy="421640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Two-body reaction-induced (2): </a:t>
            </a:r>
            <a:r>
              <a:rPr lang="en-US" altLang="zh-CN" baseline="30000" dirty="0">
                <a:latin typeface="Times New Roman" panose="02020603050405020304" pitchFamily="18" charset="0"/>
                <a:ea typeface="楷体" panose="02010609060101010101" pitchFamily="49" charset="-122"/>
              </a:rPr>
              <a:t>59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Ni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9BBF17A-4ADC-49F1-AB47-3933507B8C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E633DC9F-482D-4E22-9C48-F76201639A1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9"/>
          <a:stretch/>
        </p:blipFill>
        <p:spPr bwMode="auto">
          <a:xfrm>
            <a:off x="432312" y="752162"/>
            <a:ext cx="3638550" cy="28790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F7F7681-97E8-446C-994C-72E523464497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/>
          <a:stretch/>
        </p:blipFill>
        <p:spPr bwMode="auto">
          <a:xfrm>
            <a:off x="4572000" y="752162"/>
            <a:ext cx="3510915" cy="28790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73AECAE-D12D-465C-B3BB-CD20946180C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457" y="3425909"/>
            <a:ext cx="4320000" cy="32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066B067C-8332-496E-86E3-2FB9AE32CB78}"/>
              </a:ext>
            </a:extLst>
          </p:cNvPr>
          <p:cNvSpPr txBox="1"/>
          <p:nvPr/>
        </p:nvSpPr>
        <p:spPr>
          <a:xfrm>
            <a:off x="-12247" y="6310937"/>
            <a:ext cx="406313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 and Bernard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J. </a:t>
            </a:r>
            <a:r>
              <a:rPr lang="en-US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Mater.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562</a:t>
            </a:r>
            <a:r>
              <a:rPr lang="en-US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153610, 2022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4E6F6A7F-92FF-492F-93C1-BD1B5353252D}"/>
              </a:ext>
            </a:extLst>
          </p:cNvPr>
          <p:cNvSpPr/>
          <p:nvPr/>
        </p:nvSpPr>
        <p:spPr>
          <a:xfrm>
            <a:off x="619432" y="1474839"/>
            <a:ext cx="1789471" cy="943896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655D649-2AF2-41EE-9CC7-6CC88A8291E5}"/>
              </a:ext>
            </a:extLst>
          </p:cNvPr>
          <p:cNvSpPr txBox="1"/>
          <p:nvPr/>
        </p:nvSpPr>
        <p:spPr>
          <a:xfrm>
            <a:off x="286001" y="4140097"/>
            <a:ext cx="36385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 (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investigation on the DDXS of the (n,α) reaction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47821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765B50-89A3-4CD8-B750-A96C59A4E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4912"/>
            <a:ext cx="7761256" cy="741727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Two-body reaction-induced (3): W in ENDF/B-VIII.0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9BBF17A-4ADC-49F1-AB47-3933507B8C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66B067C-8332-496E-86E3-2FB9AE32CB78}"/>
              </a:ext>
            </a:extLst>
          </p:cNvPr>
          <p:cNvSpPr txBox="1"/>
          <p:nvPr/>
        </p:nvSpPr>
        <p:spPr>
          <a:xfrm>
            <a:off x="-12247" y="6094628"/>
            <a:ext cx="4063138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altLang="zh-CN" sz="1400" b="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Chen </a:t>
            </a:r>
            <a:r>
              <a:rPr lang="en-US" altLang="zh-CN" sz="1400" b="0" i="1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et al.</a:t>
            </a:r>
            <a:r>
              <a:rPr lang="en-US" altLang="zh-CN" sz="1400" b="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1400" b="0" i="1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Fusion Eng. Des.</a:t>
            </a:r>
            <a:r>
              <a:rPr lang="en-US" altLang="zh-CN" sz="1400" b="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1400" b="1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171</a:t>
            </a:r>
            <a:r>
              <a:rPr lang="en-US" altLang="zh-CN" sz="1400" b="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: 112594, 2021</a:t>
            </a:r>
            <a:endParaRPr lang="en-US" altLang="zh-CN" sz="1400" b="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just"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 and Bernard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J. </a:t>
            </a:r>
            <a:r>
              <a:rPr lang="en-US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Mater.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562</a:t>
            </a:r>
            <a:r>
              <a:rPr lang="en-US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153610, 2022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2CA3E56-79EE-4EA4-B86F-AC4DC55A794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30" y="858427"/>
            <a:ext cx="3764915" cy="287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2964F36-C682-4D93-98B7-24FD69C6ADCF}"/>
              </a:ext>
            </a:extLst>
          </p:cNvPr>
          <p:cNvSpPr txBox="1"/>
          <p:nvPr/>
        </p:nvSpPr>
        <p:spPr>
          <a:xfrm>
            <a:off x="3239362" y="848595"/>
            <a:ext cx="20442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184</a:t>
            </a:r>
            <a:r>
              <a:rPr lang="en-US" altLang="zh-CN" sz="2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W(n,2n)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7524C29A-C638-4E1A-8E05-7FD503B0A6A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920" y="858427"/>
            <a:ext cx="3764915" cy="287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73E2E643-1900-402F-9BA2-934E0428A156}"/>
              </a:ext>
            </a:extLst>
          </p:cNvPr>
          <p:cNvSpPr txBox="1"/>
          <p:nvPr/>
        </p:nvSpPr>
        <p:spPr>
          <a:xfrm rot="-3000000">
            <a:off x="689696" y="1582107"/>
            <a:ext cx="20804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Wrong frame?</a:t>
            </a:r>
            <a:endParaRPr lang="zh-CN" altLang="en-US" sz="24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CD06E08-389C-4407-8B15-79D16589E2F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625" y="3742504"/>
            <a:ext cx="3726815" cy="28797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78B5A14F-4BB8-49BA-B63D-D0B986A9A6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350227"/>
              </p:ext>
            </p:extLst>
          </p:nvPr>
        </p:nvGraphicFramePr>
        <p:xfrm>
          <a:off x="0" y="4129626"/>
          <a:ext cx="5328000" cy="1858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64753128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06564778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1886920273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469887730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10234979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2001479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Spectrum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JEFF-3.3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JENDL-4.0u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ENDF/B-VIII.0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4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Modif</a:t>
                      </a: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MF6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Max. Diff.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257308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mirror unit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1.009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1.072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0.647</a:t>
                      </a:r>
                      <a:endParaRPr lang="zh-CN" sz="18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0.958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66→11%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4402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Inner vertical target</a:t>
                      </a:r>
                      <a:endParaRPr lang="zh-CN" sz="14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1.022</a:t>
                      </a:r>
                      <a:endParaRPr lang="zh-CN" sz="1800" kern="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1.085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0.640</a:t>
                      </a:r>
                      <a:endParaRPr lang="zh-CN" sz="1800" b="1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0.964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70→13%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44948589"/>
                  </a:ext>
                </a:extLst>
              </a:tr>
            </a:tbl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97E617B6-4084-44D5-84DB-44306C81437C}"/>
              </a:ext>
            </a:extLst>
          </p:cNvPr>
          <p:cNvSpPr txBox="1"/>
          <p:nvPr/>
        </p:nvSpPr>
        <p:spPr>
          <a:xfrm>
            <a:off x="6194323" y="919982"/>
            <a:ext cx="13961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 MeV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B7D6640-A057-48B0-ACB3-917DAE584424}"/>
              </a:ext>
            </a:extLst>
          </p:cNvPr>
          <p:cNvSpPr txBox="1"/>
          <p:nvPr/>
        </p:nvSpPr>
        <p:spPr>
          <a:xfrm>
            <a:off x="12709" y="3791164"/>
            <a:ext cx="45867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DPA rates / JEFF-3.1.1 calculation (</a:t>
            </a:r>
            <a:r>
              <a:rPr lang="en-US" altLang="zh-CN" sz="1800" baseline="30000" dirty="0" err="1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Nat</a:t>
            </a:r>
            <a:r>
              <a:rPr lang="en-US" altLang="zh-CN" sz="1800" dirty="0" err="1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W</a:t>
            </a:r>
            <a:r>
              <a:rPr lang="en-US" altLang="zh-CN" sz="18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554720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B467E9B0-C0A1-4C0D-B2A9-7EF5DE260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9" y="829910"/>
            <a:ext cx="4449429" cy="32400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23C867E9-C1EC-45E7-BB25-61950AD0D8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3549659"/>
            <a:ext cx="3874770" cy="3015607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D765B50-89A3-4CD8-B750-A96C59A4E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74955"/>
            <a:ext cx="7761256" cy="421640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Two-body reaction-induced (4): </a:t>
            </a:r>
            <a:r>
              <a:rPr lang="en-US" altLang="zh-CN" baseline="30000" dirty="0">
                <a:latin typeface="Times New Roman" panose="02020603050405020304" pitchFamily="18" charset="0"/>
                <a:ea typeface="楷体" panose="02010609060101010101" pitchFamily="49" charset="-122"/>
              </a:rPr>
              <a:t>56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Fe in JEFF-3.3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9BBF17A-4ADC-49F1-AB47-3933507B8C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66B067C-8332-496E-86E3-2FB9AE32CB78}"/>
              </a:ext>
            </a:extLst>
          </p:cNvPr>
          <p:cNvSpPr txBox="1"/>
          <p:nvPr/>
        </p:nvSpPr>
        <p:spPr>
          <a:xfrm>
            <a:off x="-12247" y="6310937"/>
            <a:ext cx="3453537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Mater. Energy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r>
              <a:rPr lang="en-US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101284, 2022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4D925F18-8047-41F4-9F9D-F8E80CC4A94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742333"/>
            <a:ext cx="3874768" cy="28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5C47D612-80AB-4819-B938-6418CE1DACAA}"/>
              </a:ext>
            </a:extLst>
          </p:cNvPr>
          <p:cNvSpPr txBox="1"/>
          <p:nvPr/>
        </p:nvSpPr>
        <p:spPr>
          <a:xfrm>
            <a:off x="130276" y="4052568"/>
            <a:ext cx="44417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665 keV max. recoil in ENDF </a:t>
            </a:r>
          </a:p>
          <a:p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&gt; kinematics limit 523 keV!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4A35D0B-B310-4568-89A9-195284FE752C}"/>
              </a:ext>
            </a:extLst>
          </p:cNvPr>
          <p:cNvSpPr/>
          <p:nvPr/>
        </p:nvSpPr>
        <p:spPr>
          <a:xfrm>
            <a:off x="2261420" y="1822967"/>
            <a:ext cx="1828800" cy="11070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A1C73EBF-D4C5-4004-BC14-CB8E63C50FDC}"/>
              </a:ext>
            </a:extLst>
          </p:cNvPr>
          <p:cNvSpPr txBox="1"/>
          <p:nvPr/>
        </p:nvSpPr>
        <p:spPr>
          <a:xfrm>
            <a:off x="5380703" y="919542"/>
            <a:ext cx="80378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56</a:t>
            </a: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8AD1818-4B64-44FF-BF96-A264A6E12B05}"/>
              </a:ext>
            </a:extLst>
          </p:cNvPr>
          <p:cNvSpPr txBox="1"/>
          <p:nvPr/>
        </p:nvSpPr>
        <p:spPr>
          <a:xfrm>
            <a:off x="5172996" y="3736700"/>
            <a:ext cx="19160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EUROFER97</a:t>
            </a:r>
            <a:endParaRPr lang="zh-CN" altLang="en-US" dirty="0"/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02B3AC1A-746E-4B00-93D3-309B38FA4A02}"/>
              </a:ext>
            </a:extLst>
          </p:cNvPr>
          <p:cNvCxnSpPr>
            <a:cxnSpLocks/>
          </p:cNvCxnSpPr>
          <p:nvPr/>
        </p:nvCxnSpPr>
        <p:spPr>
          <a:xfrm flipV="1">
            <a:off x="7089058" y="4277033"/>
            <a:ext cx="0" cy="432619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509D175E-00A2-434E-8289-DA8CBC1CC758}"/>
              </a:ext>
            </a:extLst>
          </p:cNvPr>
          <p:cNvSpPr txBox="1"/>
          <p:nvPr/>
        </p:nvSpPr>
        <p:spPr>
          <a:xfrm>
            <a:off x="1107442" y="919542"/>
            <a:ext cx="24420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 MeV</a:t>
            </a:r>
            <a:endParaRPr lang="zh-CN" altLang="en-US" sz="2200" dirty="0"/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A5DEC161-A189-46D3-A056-2665C299A456}"/>
              </a:ext>
            </a:extLst>
          </p:cNvPr>
          <p:cNvCxnSpPr>
            <a:cxnSpLocks/>
          </p:cNvCxnSpPr>
          <p:nvPr/>
        </p:nvCxnSpPr>
        <p:spPr>
          <a:xfrm flipH="1">
            <a:off x="1887794" y="2920766"/>
            <a:ext cx="373624" cy="430887"/>
          </a:xfrm>
          <a:prstGeom prst="straightConnector1">
            <a:avLst/>
          </a:prstGeom>
          <a:ln w="952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19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B3C8B2E-30BE-4BE3-964B-5AE8D1CCB1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F52470E-E059-46CE-B245-3E20FF5303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6726" y="789151"/>
            <a:ext cx="2777248" cy="405970"/>
          </a:xfrm>
        </p:spPr>
        <p:txBody>
          <a:bodyPr/>
          <a:lstStyle/>
          <a:p>
            <a:r>
              <a:rPr lang="en-US" altLang="zh-CN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recoil energy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75" name="Titre 3">
            <a:extLst>
              <a:ext uri="{FF2B5EF4-FFF2-40B4-BE49-F238E27FC236}">
                <a16:creationId xmlns:a16="http://schemas.microsoft.com/office/drawing/2014/main" id="{C5F5EBFE-6143-4FD6-AA87-F1D66C4C3F3F}"/>
              </a:ext>
            </a:extLst>
          </p:cNvPr>
          <p:cNvSpPr txBox="1">
            <a:spLocks/>
          </p:cNvSpPr>
          <p:nvPr/>
        </p:nvSpPr>
        <p:spPr>
          <a:xfrm>
            <a:off x="1107441" y="174955"/>
            <a:ext cx="6838230" cy="421640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600" b="1" kern="1200" cap="none" baseline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Neutron capture reaction-induced: theory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3" name="文本框 102">
            <a:extLst>
              <a:ext uri="{FF2B5EF4-FFF2-40B4-BE49-F238E27FC236}">
                <a16:creationId xmlns:a16="http://schemas.microsoft.com/office/drawing/2014/main" id="{3038ED21-6E19-435C-B259-F52FC7DE83B6}"/>
              </a:ext>
            </a:extLst>
          </p:cNvPr>
          <p:cNvSpPr txBox="1"/>
          <p:nvPr/>
        </p:nvSpPr>
        <p:spPr>
          <a:xfrm>
            <a:off x="-12248" y="6310937"/>
            <a:ext cx="3650183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Chen,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513</a:t>
            </a:r>
            <a:r>
              <a:rPr lang="en-US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1–8, 2022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6FE3124F-1BF5-44BF-9F6F-F57E9CBF0361}"/>
                  </a:ext>
                </a:extLst>
              </p:cNvPr>
              <p:cNvSpPr txBox="1"/>
              <p:nvPr/>
            </p:nvSpPr>
            <p:spPr>
              <a:xfrm>
                <a:off x="1066719" y="1157588"/>
                <a:ext cx="3505281" cy="829138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zh-CN" altLang="en-US" sz="2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zh-CN" alt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zh-CN" altLang="en-US" sz="22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zh-CN" altLang="en-US" sz="22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zh-CN" alt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sSubSup>
                            <m:sSubSupPr>
                              <m:ctrlPr>
                                <a:rPr lang="zh-CN" alt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zh-CN" altLang="en-US" sz="22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zh-CN" altLang="en-US" sz="22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zh-CN" alt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zh-CN" altLang="en-US" sz="22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zh-CN" altLang="en-US" sz="2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zh-CN" alt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zh-CN" altLang="en-US" sz="22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2200" dirty="0"/>
              </a:p>
            </p:txBody>
          </p:sp>
        </mc:Choice>
        <mc:Fallback xmlns=""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6FE3124F-1BF5-44BF-9F6F-F57E9CBF0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719" y="1157588"/>
                <a:ext cx="3505281" cy="82913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文本框 82">
                <a:extLst>
                  <a:ext uri="{FF2B5EF4-FFF2-40B4-BE49-F238E27FC236}">
                    <a16:creationId xmlns:a16="http://schemas.microsoft.com/office/drawing/2014/main" id="{FAD69622-0EE1-47DF-937A-5EE5132BAB59}"/>
                  </a:ext>
                </a:extLst>
              </p:cNvPr>
              <p:cNvSpPr txBox="1"/>
              <p:nvPr/>
            </p:nvSpPr>
            <p:spPr>
              <a:xfrm>
                <a:off x="5064925" y="1157588"/>
                <a:ext cx="3753463" cy="7621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zh-CN" alt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zh-CN" alt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zh-CN" alt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zh-CN" altLang="en-US" sz="20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zh-CN" alt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zh-CN" altLang="en-US" sz="20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zh-CN" altLang="en-US" sz="20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3" name="文本框 82">
                <a:extLst>
                  <a:ext uri="{FF2B5EF4-FFF2-40B4-BE49-F238E27FC236}">
                    <a16:creationId xmlns:a16="http://schemas.microsoft.com/office/drawing/2014/main" id="{FAD69622-0EE1-47DF-937A-5EE5132BA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4925" y="1157588"/>
                <a:ext cx="3753463" cy="7621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4" name="Espace réservé du texte 4">
            <a:extLst>
              <a:ext uri="{FF2B5EF4-FFF2-40B4-BE49-F238E27FC236}">
                <a16:creationId xmlns:a16="http://schemas.microsoft.com/office/drawing/2014/main" id="{1E3F8760-76B3-4550-8256-A07C6D155655}"/>
              </a:ext>
            </a:extLst>
          </p:cNvPr>
          <p:cNvSpPr txBox="1">
            <a:spLocks/>
          </p:cNvSpPr>
          <p:nvPr/>
        </p:nvSpPr>
        <p:spPr>
          <a:xfrm>
            <a:off x="698455" y="2017005"/>
            <a:ext cx="2777248" cy="4059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NJOY for MF6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文本框 104">
                <a:extLst>
                  <a:ext uri="{FF2B5EF4-FFF2-40B4-BE49-F238E27FC236}">
                    <a16:creationId xmlns:a16="http://schemas.microsoft.com/office/drawing/2014/main" id="{A2E6DF77-7CFA-4967-AE1A-21DD024B1E6E}"/>
                  </a:ext>
                </a:extLst>
              </p:cNvPr>
              <p:cNvSpPr txBox="1"/>
              <p:nvPr/>
            </p:nvSpPr>
            <p:spPr>
              <a:xfrm>
                <a:off x="924176" y="2335050"/>
                <a:ext cx="3753463" cy="829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zh-CN" altLang="en-US" sz="2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2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zh-CN" altLang="en-US" sz="2200" i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zh-CN" altLang="en-US" sz="22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zh-CN" altLang="en-US" sz="22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200" i="1" strike="sngStrike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sSubSup>
                            <m:sSubSupPr>
                              <m:ctrlPr>
                                <a:rPr lang="zh-CN" altLang="en-US" sz="22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2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22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zh-CN" altLang="en-US" sz="2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zh-CN" altLang="en-US" sz="2200" i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zh-CN" altLang="en-US" sz="22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zh-CN" altLang="en-US" sz="2200" i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zh-CN" altLang="en-US" sz="22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zh-CN" altLang="en-US" sz="2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2200" dirty="0"/>
              </a:p>
            </p:txBody>
          </p:sp>
        </mc:Choice>
        <mc:Fallback xmlns="">
          <p:sp>
            <p:nvSpPr>
              <p:cNvPr id="105" name="文本框 104">
                <a:extLst>
                  <a:ext uri="{FF2B5EF4-FFF2-40B4-BE49-F238E27FC236}">
                    <a16:creationId xmlns:a16="http://schemas.microsoft.com/office/drawing/2014/main" id="{A2E6DF77-7CFA-4967-AE1A-21DD024B1E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176" y="2335050"/>
                <a:ext cx="3753463" cy="8291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文本框 105">
                <a:extLst>
                  <a:ext uri="{FF2B5EF4-FFF2-40B4-BE49-F238E27FC236}">
                    <a16:creationId xmlns:a16="http://schemas.microsoft.com/office/drawing/2014/main" id="{7B1784D1-D2A0-4178-A595-E3FA62E90CFD}"/>
                  </a:ext>
                </a:extLst>
              </p:cNvPr>
              <p:cNvSpPr txBox="1"/>
              <p:nvPr/>
            </p:nvSpPr>
            <p:spPr>
              <a:xfrm>
                <a:off x="5213451" y="2497627"/>
                <a:ext cx="2732220" cy="50398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zh-CN" alt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zh-CN" altLang="en-US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zh-CN" alt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sSub>
                      <m:sSubPr>
                        <m:ctrlP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zh-CN" altLang="en-US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𝑁𝐽𝑂𝑌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!</a:t>
                </a:r>
                <a:endParaRPr lang="zh-CN" alt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6" name="文本框 105">
                <a:extLst>
                  <a:ext uri="{FF2B5EF4-FFF2-40B4-BE49-F238E27FC236}">
                    <a16:creationId xmlns:a16="http://schemas.microsoft.com/office/drawing/2014/main" id="{7B1784D1-D2A0-4178-A595-E3FA62E90C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451" y="2497627"/>
                <a:ext cx="2732220" cy="503984"/>
              </a:xfrm>
              <a:prstGeom prst="rect">
                <a:avLst/>
              </a:prstGeom>
              <a:blipFill>
                <a:blip r:embed="rId5"/>
                <a:stretch>
                  <a:fillRect t="-9524" b="-21429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Espace réservé du texte 4">
            <a:extLst>
              <a:ext uri="{FF2B5EF4-FFF2-40B4-BE49-F238E27FC236}">
                <a16:creationId xmlns:a16="http://schemas.microsoft.com/office/drawing/2014/main" id="{ECCF7CB7-623B-47F6-8595-7A2F163017A8}"/>
              </a:ext>
            </a:extLst>
          </p:cNvPr>
          <p:cNvSpPr txBox="1">
            <a:spLocks/>
          </p:cNvSpPr>
          <p:nvPr/>
        </p:nvSpPr>
        <p:spPr>
          <a:xfrm>
            <a:off x="698455" y="4451489"/>
            <a:ext cx="2777248" cy="4059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NJOY for MF12-15</a:t>
            </a:r>
            <a:r>
              <a:rPr lang="fr-F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文本框 108">
                <a:extLst>
                  <a:ext uri="{FF2B5EF4-FFF2-40B4-BE49-F238E27FC236}">
                    <a16:creationId xmlns:a16="http://schemas.microsoft.com/office/drawing/2014/main" id="{58505DA5-B9F9-488C-8254-E2A26586F7C2}"/>
                  </a:ext>
                </a:extLst>
              </p:cNvPr>
              <p:cNvSpPr txBox="1"/>
              <p:nvPr/>
            </p:nvSpPr>
            <p:spPr>
              <a:xfrm>
                <a:off x="924176" y="4838358"/>
                <a:ext cx="3753463" cy="829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zh-CN" altLang="en-US" sz="2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2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zh-CN" altLang="en-US" sz="2200" i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zh-CN" altLang="en-US" sz="2200" i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zh-CN" altLang="en-US" sz="22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2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sSubSup>
                            <m:sSubSupPr>
                              <m:ctrlPr>
                                <a:rPr lang="zh-CN" altLang="en-US" sz="22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2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22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zh-CN" altLang="en-US" sz="2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zh-CN" altLang="en-US" sz="2200" i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zh-CN" altLang="en-US" sz="22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zh-CN" altLang="en-US" sz="2200" i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zh-CN" altLang="en-US" sz="220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zh-CN" altLang="en-US" sz="22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2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zh-CN" altLang="en-US" sz="2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2200" dirty="0"/>
              </a:p>
            </p:txBody>
          </p:sp>
        </mc:Choice>
        <mc:Fallback xmlns="">
          <p:sp>
            <p:nvSpPr>
              <p:cNvPr id="109" name="文本框 108">
                <a:extLst>
                  <a:ext uri="{FF2B5EF4-FFF2-40B4-BE49-F238E27FC236}">
                    <a16:creationId xmlns:a16="http://schemas.microsoft.com/office/drawing/2014/main" id="{58505DA5-B9F9-488C-8254-E2A26586F7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176" y="4838358"/>
                <a:ext cx="3753463" cy="82913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0" name="图片 109">
            <a:extLst>
              <a:ext uri="{FF2B5EF4-FFF2-40B4-BE49-F238E27FC236}">
                <a16:creationId xmlns:a16="http://schemas.microsoft.com/office/drawing/2014/main" id="{D87F4042-11E3-4B37-83AC-AA459D99DBD4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320" y="3614684"/>
            <a:ext cx="4320000" cy="32400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文本框 110">
                <a:extLst>
                  <a:ext uri="{FF2B5EF4-FFF2-40B4-BE49-F238E27FC236}">
                    <a16:creationId xmlns:a16="http://schemas.microsoft.com/office/drawing/2014/main" id="{6E687FA2-D385-4AE4-AE22-535FF9AD87F0}"/>
                  </a:ext>
                </a:extLst>
              </p:cNvPr>
              <p:cNvSpPr txBox="1"/>
              <p:nvPr/>
            </p:nvSpPr>
            <p:spPr>
              <a:xfrm>
                <a:off x="1066719" y="3202924"/>
                <a:ext cx="4778640" cy="42159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altLang="zh-CN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zh-CN" alt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𝐸𝑅𝑀𝐴</m:t>
                      </m:r>
                      <m:d>
                        <m:dPr>
                          <m:ctrlP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zh-CN" alt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zh-CN" alt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d>
                        <m:dPr>
                          <m:ctrlP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zh-CN" alt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𝐾𝐸𝑅𝑀𝐴</m:t>
                          </m:r>
                        </m:e>
                        <m:sub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𝑁𝐽𝑂𝑌</m:t>
                          </m:r>
                        </m:sub>
                      </m:sSub>
                      <m:d>
                        <m:dPr>
                          <m:ctrlP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zh-CN" alt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1" name="文本框 110">
                <a:extLst>
                  <a:ext uri="{FF2B5EF4-FFF2-40B4-BE49-F238E27FC236}">
                    <a16:creationId xmlns:a16="http://schemas.microsoft.com/office/drawing/2014/main" id="{6E687FA2-D385-4AE4-AE22-535FF9AD87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719" y="3202924"/>
                <a:ext cx="4778640" cy="421590"/>
              </a:xfrm>
              <a:prstGeom prst="rect">
                <a:avLst/>
              </a:prstGeom>
              <a:blipFill>
                <a:blip r:embed="rId8"/>
                <a:stretch>
                  <a:fillRect b="-6944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文本框 111">
            <a:extLst>
              <a:ext uri="{FF2B5EF4-FFF2-40B4-BE49-F238E27FC236}">
                <a16:creationId xmlns:a16="http://schemas.microsoft.com/office/drawing/2014/main" id="{F6097462-15CC-4B87-A053-C5A75E74597F}"/>
              </a:ext>
            </a:extLst>
          </p:cNvPr>
          <p:cNvSpPr txBox="1"/>
          <p:nvPr/>
        </p:nvSpPr>
        <p:spPr>
          <a:xfrm>
            <a:off x="5886647" y="3408478"/>
            <a:ext cx="237918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200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184</a:t>
            </a:r>
            <a:r>
              <a:rPr lang="en-US" altLang="zh-CN" sz="2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W(</a:t>
            </a:r>
            <a:r>
              <a:rPr lang="en-US" altLang="zh-CN" sz="220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n,γ</a:t>
            </a:r>
            <a:r>
              <a:rPr lang="en-US" altLang="zh-CN" sz="2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US" altLang="zh-CN" sz="2200" baseline="30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185</a:t>
            </a:r>
            <a:r>
              <a:rPr lang="en-US" altLang="zh-CN" sz="22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666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B3C8B2E-30BE-4BE3-964B-5AE8D1CCB1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5" name="Titre 3">
            <a:extLst>
              <a:ext uri="{FF2B5EF4-FFF2-40B4-BE49-F238E27FC236}">
                <a16:creationId xmlns:a16="http://schemas.microsoft.com/office/drawing/2014/main" id="{C5F5EBFE-6143-4FD6-AA87-F1D66C4C3F3F}"/>
              </a:ext>
            </a:extLst>
          </p:cNvPr>
          <p:cNvSpPr txBox="1">
            <a:spLocks/>
          </p:cNvSpPr>
          <p:nvPr/>
        </p:nvSpPr>
        <p:spPr>
          <a:xfrm>
            <a:off x="1107441" y="174955"/>
            <a:ext cx="7924376" cy="421640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600" b="1" kern="1200" cap="none" baseline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Neutron capture reaction-induced (1): </a:t>
            </a:r>
            <a:r>
              <a:rPr lang="en-US" altLang="zh-CN" baseline="30000" dirty="0">
                <a:latin typeface="Times New Roman" panose="02020603050405020304" pitchFamily="18" charset="0"/>
                <a:ea typeface="楷体" panose="02010609060101010101" pitchFamily="49" charset="-122"/>
              </a:rPr>
              <a:t>56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Fe and </a:t>
            </a:r>
            <a:r>
              <a:rPr lang="en-US" altLang="zh-CN" baseline="30000" dirty="0">
                <a:latin typeface="Times New Roman" panose="02020603050405020304" pitchFamily="18" charset="0"/>
                <a:ea typeface="楷体" panose="02010609060101010101" pitchFamily="49" charset="-122"/>
              </a:rPr>
              <a:t>58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Ni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CCDEC89F-6CA0-4E23-B00C-1EF111D56F5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885" y="761155"/>
            <a:ext cx="3587115" cy="277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4096C7E4-3059-4D13-9F02-A2B198D882F8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7"/>
          <a:stretch/>
        </p:blipFill>
        <p:spPr bwMode="auto">
          <a:xfrm>
            <a:off x="4572000" y="761155"/>
            <a:ext cx="3370580" cy="2771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F3CA3EB5-9625-47BD-B886-63F54DE78E6C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3"/>
          <a:stretch/>
        </p:blipFill>
        <p:spPr bwMode="auto">
          <a:xfrm>
            <a:off x="4572000" y="3324426"/>
            <a:ext cx="3379470" cy="2771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88183CDF-97E1-4A6E-B8FB-E059D7FD02D4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884" y="3324425"/>
            <a:ext cx="3587115" cy="277177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7209625D-F12D-46A5-B650-DE51D15F75AB}"/>
              </a:ext>
            </a:extLst>
          </p:cNvPr>
          <p:cNvSpPr txBox="1"/>
          <p:nvPr/>
        </p:nvSpPr>
        <p:spPr>
          <a:xfrm>
            <a:off x="1938182" y="5939225"/>
            <a:ext cx="52676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Discrepancy is significantly reduced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12C4EAD-795F-451E-93CA-36A52D5AF61B}"/>
              </a:ext>
            </a:extLst>
          </p:cNvPr>
          <p:cNvSpPr txBox="1"/>
          <p:nvPr/>
        </p:nvSpPr>
        <p:spPr>
          <a:xfrm>
            <a:off x="-12248" y="6310937"/>
            <a:ext cx="3650183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Chen,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513</a:t>
            </a:r>
            <a:r>
              <a:rPr lang="en-US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1–8, 2022</a:t>
            </a:r>
          </a:p>
        </p:txBody>
      </p:sp>
    </p:spTree>
    <p:extLst>
      <p:ext uri="{BB962C8B-B14F-4D97-AF65-F5344CB8AC3E}">
        <p14:creationId xmlns:p14="http://schemas.microsoft.com/office/powerpoint/2010/main" val="1858205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B3C8B2E-30BE-4BE3-964B-5AE8D1CCB1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5" name="Titre 3">
            <a:extLst>
              <a:ext uri="{FF2B5EF4-FFF2-40B4-BE49-F238E27FC236}">
                <a16:creationId xmlns:a16="http://schemas.microsoft.com/office/drawing/2014/main" id="{C5F5EBFE-6143-4FD6-AA87-F1D66C4C3F3F}"/>
              </a:ext>
            </a:extLst>
          </p:cNvPr>
          <p:cNvSpPr txBox="1">
            <a:spLocks/>
          </p:cNvSpPr>
          <p:nvPr/>
        </p:nvSpPr>
        <p:spPr>
          <a:xfrm>
            <a:off x="1107441" y="174955"/>
            <a:ext cx="7924376" cy="421640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600" b="1" kern="1200" cap="none" baseline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Neutron capture reaction-induced (2): </a:t>
            </a:r>
            <a:r>
              <a:rPr lang="en-US" altLang="zh-CN" baseline="30000" dirty="0">
                <a:latin typeface="Times New Roman" panose="02020603050405020304" pitchFamily="18" charset="0"/>
                <a:ea typeface="楷体" panose="02010609060101010101" pitchFamily="49" charset="-122"/>
              </a:rPr>
              <a:t>184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W</a:t>
            </a:r>
            <a:endParaRPr lang="zh-CN" altLang="en-US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0B1B599-32C4-4462-8932-CA159BF456E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781750"/>
            <a:ext cx="4320000" cy="32400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ADF517F-DC0C-438F-83F7-C2FD034150CA}"/>
                  </a:ext>
                </a:extLst>
              </p:cNvPr>
              <p:cNvSpPr txBox="1"/>
              <p:nvPr/>
            </p:nvSpPr>
            <p:spPr>
              <a:xfrm>
                <a:off x="167150" y="4050902"/>
                <a:ext cx="6046837" cy="42159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zh-CN" altLang="en-US" sz="20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zh-CN" altLang="en-US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sSub>
                        <m:sSubPr>
                          <m:ctrlP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zh-CN" altLang="en-US" sz="20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𝑁𝐽𝑂𝑌</m:t>
                          </m:r>
                        </m:sub>
                      </m:sSub>
                      <m:r>
                        <a:rPr lang="zh-CN" altLang="en-US" sz="2000" i="1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altLang="zh-CN" sz="2000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zh-CN" altLang="en-US" sz="2000" i="1">
                          <a:latin typeface="Cambria Math" panose="02040503050406030204" pitchFamily="18" charset="0"/>
                        </a:rPr>
                        <m:t>𝐸𝑅𝑀𝐴</m:t>
                      </m:r>
                      <m:d>
                        <m:d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zh-CN" altLang="en-US" sz="200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zh-CN" altLang="en-US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d>
                        <m:dPr>
                          <m:ctrlPr>
                            <a:rPr lang="zh-CN" alt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sSub>
                        <m:sSub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𝐾𝐸𝑅𝑀𝐴</m:t>
                          </m:r>
                        </m:e>
                        <m:sub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𝑁𝐽𝑂𝑌</m:t>
                          </m:r>
                        </m:sub>
                      </m:sSub>
                      <m:d>
                        <m:d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EADF517F-DC0C-438F-83F7-C2FD034150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150" y="4050902"/>
                <a:ext cx="6046837" cy="421590"/>
              </a:xfrm>
              <a:prstGeom prst="rect">
                <a:avLst/>
              </a:prstGeom>
              <a:blipFill>
                <a:blip r:embed="rId3"/>
                <a:stretch>
                  <a:fillRect b="-8451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44FFC72-E6DA-4CF4-A507-2155F0593FC5}"/>
                  </a:ext>
                </a:extLst>
              </p:cNvPr>
              <p:cNvSpPr txBox="1"/>
              <p:nvPr/>
            </p:nvSpPr>
            <p:spPr>
              <a:xfrm>
                <a:off x="167148" y="4624568"/>
                <a:ext cx="6046837" cy="50853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sz="2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zh-CN" alt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zh-CN" altLang="en-US" sz="22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zh-CN" altLang="en-US" sz="2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sSub>
                      <m:sSubPr>
                        <m:ctrlPr>
                          <a:rPr lang="zh-CN" alt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zh-CN" alt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zh-CN" altLang="en-US" sz="22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𝑁𝐽𝑂𝑌</m:t>
                        </m:r>
                      </m:sub>
                    </m:sSub>
                    <m:r>
                      <a:rPr lang="zh-CN" altLang="en-US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⇏</m:t>
                    </m:r>
                    <m:sSub>
                      <m:sSubPr>
                        <m:ctrlPr>
                          <a:rPr lang="zh-CN" alt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zh-CN" alt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zh-CN" alt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zh-CN" altLang="en-US" sz="220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zh-CN" altLang="en-US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𝑌</m:t>
                    </m:r>
                    <m:d>
                      <m:dPr>
                        <m:ctrlPr>
                          <a:rPr lang="zh-CN" altLang="en-US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zh-CN" altLang="en-US" sz="2200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zh-CN" alt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zh-CN" alt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𝑁𝐽𝑂𝑌</m:t>
                        </m:r>
                      </m:sub>
                    </m:sSub>
                    <m:d>
                      <m:dPr>
                        <m:ctrlPr>
                          <a:rPr lang="zh-CN" altLang="en-US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!</a:t>
                </a:r>
                <a:endParaRPr lang="zh-CN" altLang="en-US" sz="2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44FFC72-E6DA-4CF4-A507-2155F0593F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148" y="4624568"/>
                <a:ext cx="6046837" cy="508537"/>
              </a:xfrm>
              <a:prstGeom prst="rect">
                <a:avLst/>
              </a:prstGeom>
              <a:blipFill>
                <a:blip r:embed="rId4"/>
                <a:stretch>
                  <a:fillRect b="-16471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870545AB-6133-45B9-AFE2-BF74579A41FF}"/>
              </a:ext>
            </a:extLst>
          </p:cNvPr>
          <p:cNvSpPr txBox="1">
            <a:spLocks/>
          </p:cNvSpPr>
          <p:nvPr/>
        </p:nvSpPr>
        <p:spPr>
          <a:xfrm>
            <a:off x="3932902" y="5280565"/>
            <a:ext cx="1162569" cy="4613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GDE: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A55114B8-A2D0-48FC-B7C2-0B808476130A}"/>
                  </a:ext>
                </a:extLst>
              </p:cNvPr>
              <p:cNvSpPr/>
              <p:nvPr/>
            </p:nvSpPr>
            <p:spPr>
              <a:xfrm>
                <a:off x="4756553" y="5013111"/>
                <a:ext cx="4382033" cy="976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zh-CN" altLang="en-US" sz="1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180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zh-CN" alt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zh-CN" altLang="en-US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zh-CN" altLang="en-US" sz="18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en-US" sz="1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</m:e>
                              <m:e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0&lt;</m:t>
                                </m:r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.5</m:t>
                                    </m:r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.5</m:t>
                                    </m:r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  <m:r>
                                  <a:rPr lang="en-US" sz="18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𝜉</m:t>
                                </m:r>
                                <m:d>
                                  <m:dPr>
                                    <m:ctrlPr>
                                      <a:rPr lang="en-US" sz="1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1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sz="1800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fr-FR" sz="1800" i="1">
                                            <a:solidFill>
                                              <a:srgbClr val="FF0000"/>
                                            </a:solidFill>
                                            <a:latin typeface="Cambria Math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altLang="zh-CN" sz="1800">
                                        <a:latin typeface="Cambria Math" panose="02040503050406030204" pitchFamily="18" charset="0"/>
                                      </a:rPr>
                                      <m:t>.5</m:t>
                                    </m:r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  <m:r>
                                  <a:rPr lang="zh-CN" altLang="en-US" sz="1800"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zh-CN" altLang="en-US" sz="18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A55114B8-A2D0-48FC-B7C2-0B80847613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6553" y="5013111"/>
                <a:ext cx="4382033" cy="97661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图片 14">
            <a:extLst>
              <a:ext uri="{FF2B5EF4-FFF2-40B4-BE49-F238E27FC236}">
                <a16:creationId xmlns:a16="http://schemas.microsoft.com/office/drawing/2014/main" id="{9A7B3F54-AE9A-4406-9E6A-809AD596674D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657" y="793569"/>
            <a:ext cx="3726815" cy="287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36E2CA7F-5082-437C-81E0-E497BB860794}"/>
              </a:ext>
            </a:extLst>
          </p:cNvPr>
          <p:cNvSpPr txBox="1"/>
          <p:nvPr/>
        </p:nvSpPr>
        <p:spPr>
          <a:xfrm>
            <a:off x="5705169" y="893676"/>
            <a:ext cx="18755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TALYS-1.9</a:t>
            </a:r>
            <a:endParaRPr lang="zh-CN" altLang="en-US" sz="24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5A9D647-F75D-4174-897C-E147CF4A733B}"/>
              </a:ext>
            </a:extLst>
          </p:cNvPr>
          <p:cNvSpPr txBox="1"/>
          <p:nvPr/>
        </p:nvSpPr>
        <p:spPr>
          <a:xfrm>
            <a:off x="45619" y="5389588"/>
            <a:ext cx="50363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 accurate photon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Stochastic sampling of photon kicks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32F70FB-D58A-43AE-8471-EF7587F6D1EE}"/>
              </a:ext>
            </a:extLst>
          </p:cNvPr>
          <p:cNvSpPr txBox="1"/>
          <p:nvPr/>
        </p:nvSpPr>
        <p:spPr>
          <a:xfrm>
            <a:off x="-12248" y="6310937"/>
            <a:ext cx="3650183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Chen,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513</a:t>
            </a:r>
            <a:r>
              <a:rPr lang="en-US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1–8, 2022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06017FC8-001A-48BB-B86D-64C41439C353}"/>
                  </a:ext>
                </a:extLst>
              </p:cNvPr>
              <p:cNvSpPr txBox="1"/>
              <p:nvPr/>
            </p:nvSpPr>
            <p:spPr>
              <a:xfrm>
                <a:off x="6597445" y="3629153"/>
                <a:ext cx="2546555" cy="62812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zh-CN" altLang="en-US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zh-CN" alt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zh-CN" alt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zh-CN" altLang="en-US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zh-CN" altLang="en-US" sz="16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zh-CN" alt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zh-CN" altLang="en-US" sz="1600" i="1" smtClean="0">
                              <a:solidFill>
                                <a:srgbClr val="0260BE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sSubSup>
                            <m:sSubSupPr>
                              <m:ctrlPr>
                                <a:rPr lang="zh-CN" altLang="en-US" sz="1600" i="1">
                                  <a:solidFill>
                                    <a:srgbClr val="0260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1600" i="1">
                                  <a:solidFill>
                                    <a:srgbClr val="0260BE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1600" i="1">
                                  <a:solidFill>
                                    <a:srgbClr val="0260BE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zh-CN" altLang="en-US" sz="1600" i="0">
                                  <a:solidFill>
                                    <a:srgbClr val="0260B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zh-CN" altLang="en-US" sz="16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zh-CN" alt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zh-CN" altLang="en-US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zh-CN" alt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zh-CN" alt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zh-CN" altLang="en-US" sz="16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zh-CN" altLang="en-US" sz="1600" dirty="0"/>
              </a:p>
            </p:txBody>
          </p:sp>
        </mc:Choice>
        <mc:Fallback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06017FC8-001A-48BB-B86D-64C41439C3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445" y="3629153"/>
                <a:ext cx="2546555" cy="62812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3473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2"/>
          <p:cNvPicPr>
            <a:picLocks noChangeAspect="1"/>
          </p:cNvPicPr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0" y="859155"/>
            <a:ext cx="9144000" cy="5141595"/>
          </a:xfrm>
          <a:prstGeom prst="rect">
            <a:avLst/>
          </a:prstGeom>
        </p:spPr>
      </p:pic>
      <p:pic>
        <p:nvPicPr>
          <p:cNvPr id="69" name="Picture 8" descr="A picture containing text, map&#10;&#10;Description automatically generated"/>
          <p:cNvPicPr>
            <a:picLocks noChangeAspect="1"/>
          </p:cNvPicPr>
          <p:nvPr/>
        </p:nvPicPr>
        <p:blipFill>
          <a:blip r:embed="rId4">
            <a:lum bright="-12000"/>
          </a:blip>
          <a:stretch>
            <a:fillRect/>
          </a:stretch>
        </p:blipFill>
        <p:spPr>
          <a:xfrm>
            <a:off x="331033" y="1012269"/>
            <a:ext cx="3101816" cy="3528536"/>
          </a:xfrm>
          <a:prstGeom prst="rect">
            <a:avLst/>
          </a:prstGeom>
        </p:spPr>
      </p:pic>
      <p:pic>
        <p:nvPicPr>
          <p:cNvPr id="70" name="图片 69" descr="E:\设计师工作文件夹\中大英文介绍PPT\设计稿\内页3.png内页3"/>
          <p:cNvPicPr>
            <a:picLocks noChangeAspect="1"/>
          </p:cNvPicPr>
          <p:nvPr/>
        </p:nvPicPr>
        <p:blipFill>
          <a:blip r:embed="rId5"/>
          <a:srcRect l="46567" t="56184" r="23065" b="16616"/>
          <a:stretch>
            <a:fillRect/>
          </a:stretch>
        </p:blipFill>
        <p:spPr>
          <a:xfrm>
            <a:off x="157799" y="4754317"/>
            <a:ext cx="2305625" cy="1104489"/>
          </a:xfrm>
          <a:prstGeom prst="rect">
            <a:avLst/>
          </a:prstGeom>
        </p:spPr>
      </p:pic>
      <p:sp>
        <p:nvSpPr>
          <p:cNvPr id="71" name="Shape 160"/>
          <p:cNvSpPr/>
          <p:nvPr/>
        </p:nvSpPr>
        <p:spPr>
          <a:xfrm>
            <a:off x="3104967" y="1089914"/>
            <a:ext cx="4461200" cy="553998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eaLnBrk="0" hangingPunct="0">
              <a:defRPr sz="26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lvl1pPr>
            <a:lvl2pPr marL="742950" indent="-285750" eaLnBrk="0" hangingPunct="0">
              <a:defRPr sz="26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lvl2pPr>
            <a:lvl3pPr marL="1143000" indent="-228600" eaLnBrk="0" hangingPunct="0">
              <a:defRPr sz="26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lvl3pPr>
            <a:lvl4pPr marL="1600200" indent="-228600" eaLnBrk="0" hangingPunct="0">
              <a:defRPr sz="26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lvl4pPr>
            <a:lvl5pPr marL="2057400" indent="-228600" eaLnBrk="0" hangingPunct="0">
              <a:defRPr sz="26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lvl5pPr>
            <a:lvl6pPr marL="2514600" indent="-228600" defTabSz="101409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lvl6pPr>
            <a:lvl7pPr marL="2971800" indent="-228600" defTabSz="101409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lvl7pPr>
            <a:lvl8pPr marL="3429000" indent="-228600" defTabSz="101409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lvl8pPr>
            <a:lvl9pPr marL="3886200" indent="-228600" defTabSz="1014095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000000"/>
                </a:solidFill>
                <a:latin typeface="Optima"/>
                <a:ea typeface="Optima"/>
                <a:cs typeface="Optima"/>
                <a:sym typeface="Optima"/>
              </a:defRPr>
            </a:lvl9pPr>
          </a:lstStyle>
          <a:p>
            <a:pPr algn="ctr" defTabSz="762000" eaLnBrk="1"/>
            <a:r>
              <a:rPr lang="en-US" altLang="zh-CN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Sun Yat-sen University</a:t>
            </a:r>
          </a:p>
          <a:p>
            <a:pPr algn="ctr" defTabSz="762000" eaLnBrk="1"/>
            <a:r>
              <a:rPr lang="en-US" altLang="zh-CN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en-US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University,</a:t>
            </a:r>
            <a:r>
              <a:rPr lang="zh-CN" altLang="en-US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Cities</a:t>
            </a:r>
            <a:r>
              <a:rPr lang="zh-CN" altLang="en-US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&amp;</a:t>
            </a:r>
            <a:r>
              <a:rPr lang="zh-CN" altLang="en-US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5</a:t>
            </a:r>
            <a:r>
              <a:rPr lang="zh-CN" altLang="en-US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1800" b="1" i="1" dirty="0">
                <a:solidFill>
                  <a:srgbClr val="004923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Campuses</a:t>
            </a:r>
          </a:p>
        </p:txBody>
      </p:sp>
      <p:grpSp>
        <p:nvGrpSpPr>
          <p:cNvPr id="72" name="Group 1"/>
          <p:cNvGrpSpPr/>
          <p:nvPr/>
        </p:nvGrpSpPr>
        <p:grpSpPr>
          <a:xfrm>
            <a:off x="3760947" y="1879759"/>
            <a:ext cx="5014436" cy="3799523"/>
            <a:chOff x="2984514" y="1696128"/>
            <a:chExt cx="7428720" cy="5628851"/>
          </a:xfrm>
        </p:grpSpPr>
        <p:grpSp>
          <p:nvGrpSpPr>
            <p:cNvPr id="74" name="Group 4"/>
            <p:cNvGrpSpPr/>
            <p:nvPr/>
          </p:nvGrpSpPr>
          <p:grpSpPr>
            <a:xfrm>
              <a:off x="2984514" y="1696128"/>
              <a:ext cx="7428720" cy="5628851"/>
              <a:chOff x="3094242" y="2378878"/>
              <a:chExt cx="7428720" cy="5628851"/>
            </a:xfrm>
          </p:grpSpPr>
          <p:pic>
            <p:nvPicPr>
              <p:cNvPr id="75" name="图片 14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094242" y="2378878"/>
                <a:ext cx="7428720" cy="5628851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76" name="椭圆 75"/>
              <p:cNvSpPr/>
              <p:nvPr/>
            </p:nvSpPr>
            <p:spPr>
              <a:xfrm>
                <a:off x="6928226" y="4955043"/>
                <a:ext cx="174270" cy="169331"/>
              </a:xfrm>
              <a:prstGeom prst="ellipse">
                <a:avLst/>
              </a:prstGeom>
              <a:solidFill>
                <a:srgbClr val="004923"/>
              </a:solidFill>
              <a:ln>
                <a:noFill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20574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41148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61722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82296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02870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123444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144018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164592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3428524">
                  <a:defRPr/>
                </a:pPr>
                <a:endParaRPr lang="zh-CN" altLang="en-US" sz="900" noProof="1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6928192" y="5699886"/>
                <a:ext cx="178504" cy="167920"/>
              </a:xfrm>
              <a:prstGeom prst="ellipse">
                <a:avLst/>
              </a:prstGeom>
              <a:solidFill>
                <a:srgbClr val="004923"/>
              </a:solidFill>
              <a:ln>
                <a:noFill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20574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41148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61722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82296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02870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123444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144018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164592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3428524">
                  <a:defRPr/>
                </a:pPr>
                <a:endParaRPr lang="zh-CN" altLang="en-US" sz="900" noProof="1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7411064" y="5347082"/>
                <a:ext cx="173565" cy="153104"/>
              </a:xfrm>
              <a:prstGeom prst="ellipse">
                <a:avLst/>
              </a:prstGeom>
              <a:solidFill>
                <a:srgbClr val="004923"/>
              </a:solidFill>
              <a:ln>
                <a:noFill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20574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41148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61722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82296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02870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123444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144018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16459200" algn="l" defTabSz="4114800" rtl="0" eaLnBrk="1" latinLnBrk="0" hangingPunct="1">
                  <a:defRPr sz="81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3428524">
                  <a:defRPr/>
                </a:pPr>
                <a:endParaRPr lang="zh-CN" altLang="en-US" sz="900" noProof="1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79" name="文本框 24"/>
              <p:cNvSpPr txBox="1"/>
              <p:nvPr/>
            </p:nvSpPr>
            <p:spPr>
              <a:xfrm>
                <a:off x="6808601" y="4404901"/>
                <a:ext cx="1522574" cy="54715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 defTabSz="3428524" eaLnBrk="1" hangingPunct="1">
                  <a:spcBef>
                    <a:spcPct val="0"/>
                  </a:spcBef>
                  <a:buNone/>
                </a:pPr>
                <a:r>
                  <a:rPr lang="zh-CN" altLang="en-US" sz="900" b="1" noProof="1">
                    <a:solidFill>
                      <a:srgbClr val="0049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广州</a:t>
                </a:r>
                <a:endParaRPr lang="en-US" altLang="zh-CN" sz="900" b="1" noProof="1">
                  <a:solidFill>
                    <a:srgbClr val="0049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indent="0" defTabSz="3428524" eaLnBrk="1" hangingPunct="1">
                  <a:spcBef>
                    <a:spcPct val="0"/>
                  </a:spcBef>
                  <a:buNone/>
                </a:pPr>
                <a:r>
                  <a:rPr lang="en-US" altLang="zh-CN" sz="900" b="1" noProof="1">
                    <a:solidFill>
                      <a:srgbClr val="0049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Guangzhou</a:t>
                </a:r>
                <a:endParaRPr lang="zh-CN" altLang="en-US" sz="900" b="1" noProof="1">
                  <a:solidFill>
                    <a:srgbClr val="0049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文本框 25"/>
              <p:cNvSpPr txBox="1"/>
              <p:nvPr/>
            </p:nvSpPr>
            <p:spPr>
              <a:xfrm>
                <a:off x="7590011" y="4991613"/>
                <a:ext cx="1304482" cy="54715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 defTabSz="3428524" eaLnBrk="1" hangingPunct="1">
                  <a:spcBef>
                    <a:spcPct val="0"/>
                  </a:spcBef>
                  <a:buNone/>
                </a:pPr>
                <a:r>
                  <a:rPr lang="zh-CN" altLang="en-US" sz="900" b="1" noProof="1">
                    <a:solidFill>
                      <a:srgbClr val="0049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深圳</a:t>
                </a:r>
                <a:endParaRPr lang="en-US" altLang="zh-CN" sz="900" b="1" noProof="1">
                  <a:solidFill>
                    <a:srgbClr val="0049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indent="0" defTabSz="3428524" eaLnBrk="1" hangingPunct="1">
                  <a:spcBef>
                    <a:spcPct val="0"/>
                  </a:spcBef>
                  <a:buNone/>
                </a:pPr>
                <a:r>
                  <a:rPr lang="en-US" altLang="zh-CN" sz="900" b="1" noProof="1">
                    <a:solidFill>
                      <a:srgbClr val="0049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Shenzhen</a:t>
                </a:r>
                <a:endParaRPr lang="zh-CN" altLang="en-US" sz="900" b="1" noProof="1">
                  <a:solidFill>
                    <a:srgbClr val="0049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文本框 26"/>
              <p:cNvSpPr txBox="1"/>
              <p:nvPr/>
            </p:nvSpPr>
            <p:spPr>
              <a:xfrm>
                <a:off x="5778685" y="5440494"/>
                <a:ext cx="1029396" cy="54715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indent="0" algn="r" defTabSz="3428524" eaLnBrk="1" hangingPunct="1">
                  <a:spcBef>
                    <a:spcPct val="0"/>
                  </a:spcBef>
                  <a:buNone/>
                </a:pPr>
                <a:r>
                  <a:rPr lang="zh-CN" altLang="en-US" sz="900" b="1" noProof="1">
                    <a:solidFill>
                      <a:srgbClr val="0049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珠海</a:t>
                </a:r>
              </a:p>
              <a:p>
                <a:pPr marL="0" indent="0" algn="r" defTabSz="3428524" eaLnBrk="1" hangingPunct="1">
                  <a:spcBef>
                    <a:spcPct val="0"/>
                  </a:spcBef>
                  <a:buNone/>
                </a:pPr>
                <a:r>
                  <a:rPr lang="en-US" altLang="zh-CN" sz="900" b="1" noProof="1">
                    <a:solidFill>
                      <a:srgbClr val="0049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Zhuhai</a:t>
                </a:r>
                <a:endParaRPr lang="zh-CN" altLang="en-US" sz="900" b="1" noProof="1">
                  <a:solidFill>
                    <a:srgbClr val="0049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3" name="Arrow: Up 9"/>
            <p:cNvSpPr/>
            <p:nvPr/>
          </p:nvSpPr>
          <p:spPr>
            <a:xfrm rot="19928041">
              <a:off x="7068529" y="5303972"/>
              <a:ext cx="386081" cy="467157"/>
            </a:xfrm>
            <a:prstGeom prst="upArrow">
              <a:avLst/>
            </a:prstGeom>
            <a:solidFill>
              <a:srgbClr val="0049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50"/>
            </a:p>
          </p:txBody>
        </p:sp>
        <p:sp>
          <p:nvSpPr>
            <p:cNvPr id="84" name="TextBox 10"/>
            <p:cNvSpPr txBox="1"/>
            <p:nvPr/>
          </p:nvSpPr>
          <p:spPr>
            <a:xfrm>
              <a:off x="6563524" y="5761355"/>
              <a:ext cx="3218078" cy="478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00492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IFCEN in Zhuhai</a:t>
              </a:r>
            </a:p>
          </p:txBody>
        </p:sp>
      </p:grpSp>
      <p:sp>
        <p:nvSpPr>
          <p:cNvPr id="85" name="矩形 84"/>
          <p:cNvSpPr/>
          <p:nvPr/>
        </p:nvSpPr>
        <p:spPr>
          <a:xfrm>
            <a:off x="4928235" y="5043565"/>
            <a:ext cx="41541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defTabSz="762000">
              <a:buFont typeface="Arial" panose="020B0604020202020204" pitchFamily="34" charset="0"/>
              <a:buChar char="•"/>
            </a:pPr>
            <a:r>
              <a:rPr lang="en-US" altLang="zh-CN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Sino-French</a:t>
            </a:r>
            <a:r>
              <a:rPr lang="zh-CN" altLang="en-US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Institute</a:t>
            </a:r>
            <a:r>
              <a:rPr lang="zh-CN" altLang="en-US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of</a:t>
            </a:r>
            <a:r>
              <a:rPr lang="zh-CN" altLang="en-US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Nuclear</a:t>
            </a:r>
            <a:r>
              <a:rPr lang="zh-CN" altLang="en-US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Engineering &amp;Technology</a:t>
            </a:r>
            <a:r>
              <a:rPr lang="zh-CN" altLang="en-US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(IFCEN)</a:t>
            </a:r>
            <a:r>
              <a:rPr lang="zh-CN" altLang="en-US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875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(Zhuhai)</a:t>
            </a:r>
          </a:p>
          <a:p>
            <a:pPr marL="257175" indent="-257175" defTabSz="762000">
              <a:buFont typeface="Arial" panose="020B0604020202020204" pitchFamily="34" charset="0"/>
              <a:buChar char="•"/>
            </a:pPr>
            <a:endParaRPr lang="en-US" altLang="zh-CN" sz="1875" b="1" dirty="0">
              <a:solidFill>
                <a:srgbClr val="004923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86" name="Straight Arrow Connector 7"/>
          <p:cNvCxnSpPr/>
          <p:nvPr/>
        </p:nvCxnSpPr>
        <p:spPr>
          <a:xfrm flipV="1">
            <a:off x="2678430" y="2100739"/>
            <a:ext cx="2927033" cy="1093470"/>
          </a:xfrm>
          <a:prstGeom prst="straightConnector1">
            <a:avLst/>
          </a:prstGeom>
          <a:ln w="38100">
            <a:solidFill>
              <a:srgbClr val="E46C0A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23"/>
          <p:cNvCxnSpPr/>
          <p:nvPr/>
        </p:nvCxnSpPr>
        <p:spPr>
          <a:xfrm>
            <a:off x="2593658" y="3238500"/>
            <a:ext cx="1167289" cy="1978819"/>
          </a:xfrm>
          <a:prstGeom prst="straightConnector1">
            <a:avLst/>
          </a:prstGeom>
          <a:ln w="38100">
            <a:solidFill>
              <a:srgbClr val="E46C0A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:a16="http://schemas.microsoft.com/office/drawing/2014/main" id="{851E2041-D7E2-45A1-887E-286E358B5966}"/>
              </a:ext>
            </a:extLst>
          </p:cNvPr>
          <p:cNvSpPr/>
          <p:nvPr/>
        </p:nvSpPr>
        <p:spPr>
          <a:xfrm>
            <a:off x="1100231" y="165885"/>
            <a:ext cx="74636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62000"/>
            <a:r>
              <a:rPr lang="fr-FR" altLang="zh-CN" sz="2200" b="1" dirty="0">
                <a:solidFill>
                  <a:srgbClr val="00492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Institut franco-chinois de l'énergie nucléaire (IFCEN)</a:t>
            </a:r>
            <a:endParaRPr lang="en-US" altLang="zh-CN" sz="2200" b="1" dirty="0">
              <a:solidFill>
                <a:srgbClr val="004923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257175" indent="-257175" defTabSz="762000">
              <a:buFont typeface="Arial" panose="020B0604020202020204" pitchFamily="34" charset="0"/>
              <a:buChar char="•"/>
            </a:pPr>
            <a:endParaRPr lang="en-US" altLang="zh-CN" sz="2200" b="1" dirty="0">
              <a:solidFill>
                <a:srgbClr val="004923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699201-2ACF-496A-AC7B-E329D4DEA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74955"/>
            <a:ext cx="4395374" cy="421640"/>
          </a:xfrm>
        </p:spPr>
        <p:txBody>
          <a:bodyPr/>
          <a:lstStyle/>
          <a:p>
            <a:r>
              <a:rPr lang="en-US" altLang="zh-CN" dirty="0"/>
              <a:t>N-body reaction-induced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8098C18-EAFE-45ED-BE0C-485B818ADF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4A6A2A6-DFA0-454E-B079-5E5A383684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600" y="1067647"/>
            <a:ext cx="7924376" cy="461370"/>
          </a:xfrm>
        </p:spPr>
        <p:txBody>
          <a:bodyPr/>
          <a:lstStyle/>
          <a:p>
            <a:r>
              <a:rPr lang="en-US" altLang="zh-CN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zh-CN" alt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&gt; 2</a:t>
            </a:r>
            <a:r>
              <a:rPr lang="zh-CN" alt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emission nuclear reaction</a:t>
            </a:r>
            <a:r>
              <a:rPr lang="zh-CN" alt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占位符 3">
                <a:extLst>
                  <a:ext uri="{FF2B5EF4-FFF2-40B4-BE49-F238E27FC236}">
                    <a16:creationId xmlns:a16="http://schemas.microsoft.com/office/drawing/2014/main" id="{FEB32E2B-C407-4E04-8BE9-2C14C74B39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48174" y="1915372"/>
                <a:ext cx="7421139" cy="1580651"/>
              </a:xfrm>
              <a:prstGeom prst="rect">
                <a:avLst/>
              </a:prstGeom>
            </p:spPr>
            <p:txBody>
              <a:bodyPr vert="horz" wrap="square" lIns="127723" tIns="63862" rIns="127723" bIns="63862" rtlCol="0">
                <a:spAutoFit/>
              </a:bodyPr>
              <a:lstStyle>
                <a:lvl1pPr marL="0" indent="0" algn="l" defTabSz="957925" rtl="0" eaLnBrk="1" latinLnBrk="0" hangingPunct="1">
                  <a:lnSpc>
                    <a:spcPct val="90000"/>
                  </a:lnSpc>
                  <a:spcBef>
                    <a:spcPts val="1048"/>
                  </a:spcBef>
                  <a:buClr>
                    <a:srgbClr val="548235"/>
                  </a:buClr>
                  <a:buSzPct val="80000"/>
                  <a:buFontTx/>
                  <a:buNone/>
                  <a:defRPr sz="2400" b="1" kern="1200">
                    <a:solidFill>
                      <a:schemeClr val="bg2">
                        <a:lumMod val="50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Calibri" charset="0"/>
                  </a:defRPr>
                </a:lvl1pPr>
                <a:lvl2pPr marL="718444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6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2pPr>
                <a:lvl3pPr marL="1197407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3pPr>
                <a:lvl4pPr marL="1676370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4pPr>
                <a:lvl5pPr marL="2155332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5pPr>
                <a:lvl6pPr marL="2634295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13258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92220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1183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US" altLang="zh-CN" sz="22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Scalar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variables: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3N</a:t>
                </a:r>
                <a:endParaRPr lang="zh-CN" altLang="en-US" sz="2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altLang="zh-CN" sz="22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Scalar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equations: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conservation of momentum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energy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00000"/>
                  </a:lnSpc>
                  <a:spcBef>
                    <a:spcPts val="2400"/>
                  </a:spcBef>
                </a:pP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altLang="zh-CN" sz="22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u="sng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Degree of freedom (DOF)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3N-3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(or 3N-4)</a:t>
                </a:r>
                <a:endParaRPr lang="zh-CN" altLang="en-US" sz="2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文本占位符 3">
                <a:extLst>
                  <a:ext uri="{FF2B5EF4-FFF2-40B4-BE49-F238E27FC236}">
                    <a16:creationId xmlns:a16="http://schemas.microsoft.com/office/drawing/2014/main" id="{FEB32E2B-C407-4E04-8BE9-2C14C74B39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174" y="1915372"/>
                <a:ext cx="7421139" cy="1580651"/>
              </a:xfrm>
              <a:prstGeom prst="rect">
                <a:avLst/>
              </a:prstGeom>
              <a:blipFill>
                <a:blip r:embed="rId2"/>
                <a:stretch>
                  <a:fillRect l="-575" t="-1544" b="-61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椭圆 1">
            <a:extLst>
              <a:ext uri="{FF2B5EF4-FFF2-40B4-BE49-F238E27FC236}">
                <a16:creationId xmlns:a16="http://schemas.microsoft.com/office/drawing/2014/main" id="{719EC20E-C6EB-4F1A-9D23-4AD2EDBB5AA6}"/>
              </a:ext>
            </a:extLst>
          </p:cNvPr>
          <p:cNvSpPr/>
          <p:nvPr/>
        </p:nvSpPr>
        <p:spPr>
          <a:xfrm>
            <a:off x="5643282" y="1420643"/>
            <a:ext cx="189000" cy="189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  <a:alpha val="50000"/>
                  <a:lumMod val="50000"/>
                  <a:lumOff val="50000"/>
                </a:schemeClr>
              </a:gs>
              <a:gs pos="50000">
                <a:schemeClr val="accent5">
                  <a:shade val="67500"/>
                  <a:satMod val="115000"/>
                  <a:alpha val="70000"/>
                  <a:lumMod val="70000"/>
                  <a:lumOff val="30000"/>
                </a:schemeClr>
              </a:gs>
              <a:gs pos="100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7" name="椭圆 2">
            <a:extLst>
              <a:ext uri="{FF2B5EF4-FFF2-40B4-BE49-F238E27FC236}">
                <a16:creationId xmlns:a16="http://schemas.microsoft.com/office/drawing/2014/main" id="{1DD62AAB-93C9-4358-9AEE-4D88DE5A7607}"/>
              </a:ext>
            </a:extLst>
          </p:cNvPr>
          <p:cNvSpPr/>
          <p:nvPr/>
        </p:nvSpPr>
        <p:spPr>
          <a:xfrm>
            <a:off x="6177990" y="1326517"/>
            <a:ext cx="405000" cy="405000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  <a:alpha val="50000"/>
                  <a:lumMod val="50000"/>
                  <a:lumOff val="50000"/>
                </a:schemeClr>
              </a:gs>
              <a:gs pos="50000">
                <a:schemeClr val="accent2">
                  <a:shade val="67500"/>
                  <a:satMod val="115000"/>
                  <a:alpha val="80000"/>
                  <a:lumMod val="80000"/>
                  <a:lumOff val="20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cxnSp>
        <p:nvCxnSpPr>
          <p:cNvPr id="8" name="直接箭头连接符 4">
            <a:extLst>
              <a:ext uri="{FF2B5EF4-FFF2-40B4-BE49-F238E27FC236}">
                <a16:creationId xmlns:a16="http://schemas.microsoft.com/office/drawing/2014/main" id="{B0B630D0-FF83-4B55-B0B0-F912B2610590}"/>
              </a:ext>
            </a:extLst>
          </p:cNvPr>
          <p:cNvCxnSpPr>
            <a:cxnSpLocks/>
          </p:cNvCxnSpPr>
          <p:nvPr/>
        </p:nvCxnSpPr>
        <p:spPr>
          <a:xfrm>
            <a:off x="5872629" y="1507769"/>
            <a:ext cx="266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接箭头连接符 10">
            <a:extLst>
              <a:ext uri="{FF2B5EF4-FFF2-40B4-BE49-F238E27FC236}">
                <a16:creationId xmlns:a16="http://schemas.microsoft.com/office/drawing/2014/main" id="{482052EB-2E72-45CB-B11D-6557E665FD45}"/>
              </a:ext>
            </a:extLst>
          </p:cNvPr>
          <p:cNvCxnSpPr>
            <a:cxnSpLocks/>
          </p:cNvCxnSpPr>
          <p:nvPr/>
        </p:nvCxnSpPr>
        <p:spPr>
          <a:xfrm flipV="1">
            <a:off x="7595685" y="1075106"/>
            <a:ext cx="367799" cy="17388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2">
            <a:extLst>
              <a:ext uri="{FF2B5EF4-FFF2-40B4-BE49-F238E27FC236}">
                <a16:creationId xmlns:a16="http://schemas.microsoft.com/office/drawing/2014/main" id="{7057449D-EA33-421A-802A-54CE3FC7763B}"/>
              </a:ext>
            </a:extLst>
          </p:cNvPr>
          <p:cNvCxnSpPr>
            <a:cxnSpLocks/>
          </p:cNvCxnSpPr>
          <p:nvPr/>
        </p:nvCxnSpPr>
        <p:spPr>
          <a:xfrm>
            <a:off x="7557585" y="1866172"/>
            <a:ext cx="169094" cy="230073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椭圆 17">
            <a:extLst>
              <a:ext uri="{FF2B5EF4-FFF2-40B4-BE49-F238E27FC236}">
                <a16:creationId xmlns:a16="http://schemas.microsoft.com/office/drawing/2014/main" id="{8AA061AF-E51D-4DD1-828C-04C7C4DD769B}"/>
              </a:ext>
            </a:extLst>
          </p:cNvPr>
          <p:cNvSpPr/>
          <p:nvPr/>
        </p:nvSpPr>
        <p:spPr>
          <a:xfrm>
            <a:off x="7333567" y="1218509"/>
            <a:ext cx="189000" cy="189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16" name="椭圆 18">
            <a:extLst>
              <a:ext uri="{FF2B5EF4-FFF2-40B4-BE49-F238E27FC236}">
                <a16:creationId xmlns:a16="http://schemas.microsoft.com/office/drawing/2014/main" id="{A655DAE8-5991-4E0B-AEF5-F9201F0F9BC6}"/>
              </a:ext>
            </a:extLst>
          </p:cNvPr>
          <p:cNvSpPr/>
          <p:nvPr/>
        </p:nvSpPr>
        <p:spPr>
          <a:xfrm>
            <a:off x="7227993" y="1467223"/>
            <a:ext cx="405000" cy="405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17" name="椭圆 17">
            <a:extLst>
              <a:ext uri="{FF2B5EF4-FFF2-40B4-BE49-F238E27FC236}">
                <a16:creationId xmlns:a16="http://schemas.microsoft.com/office/drawing/2014/main" id="{14DE39E3-059D-48F0-B587-6C037142DE38}"/>
              </a:ext>
            </a:extLst>
          </p:cNvPr>
          <p:cNvSpPr/>
          <p:nvPr/>
        </p:nvSpPr>
        <p:spPr>
          <a:xfrm>
            <a:off x="7613312" y="1391911"/>
            <a:ext cx="216000" cy="2160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cxnSp>
        <p:nvCxnSpPr>
          <p:cNvPr id="18" name="直接箭头连接符 10">
            <a:extLst>
              <a:ext uri="{FF2B5EF4-FFF2-40B4-BE49-F238E27FC236}">
                <a16:creationId xmlns:a16="http://schemas.microsoft.com/office/drawing/2014/main" id="{B73CE3C9-DD4E-4BD9-B04C-75ED6DA8DB8A}"/>
              </a:ext>
            </a:extLst>
          </p:cNvPr>
          <p:cNvCxnSpPr>
            <a:cxnSpLocks/>
          </p:cNvCxnSpPr>
          <p:nvPr/>
        </p:nvCxnSpPr>
        <p:spPr>
          <a:xfrm flipV="1">
            <a:off x="7715596" y="1430011"/>
            <a:ext cx="358411" cy="63083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箭头: 右 18">
            <a:extLst>
              <a:ext uri="{FF2B5EF4-FFF2-40B4-BE49-F238E27FC236}">
                <a16:creationId xmlns:a16="http://schemas.microsoft.com/office/drawing/2014/main" id="{FA10CD8D-8220-4952-BD00-43040D090E85}"/>
              </a:ext>
            </a:extLst>
          </p:cNvPr>
          <p:cNvSpPr/>
          <p:nvPr/>
        </p:nvSpPr>
        <p:spPr>
          <a:xfrm>
            <a:off x="6750506" y="1345814"/>
            <a:ext cx="312806" cy="323909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占位符 3">
                <a:extLst>
                  <a:ext uri="{FF2B5EF4-FFF2-40B4-BE49-F238E27FC236}">
                    <a16:creationId xmlns:a16="http://schemas.microsoft.com/office/drawing/2014/main" id="{D6745AB7-4C3C-485C-ABF7-E615647B46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48174" y="4172797"/>
                <a:ext cx="7421139" cy="1732487"/>
              </a:xfrm>
              <a:prstGeom prst="rect">
                <a:avLst/>
              </a:prstGeom>
            </p:spPr>
            <p:txBody>
              <a:bodyPr vert="horz" wrap="square" lIns="127723" tIns="63862" rIns="127723" bIns="63862" rtlCol="0">
                <a:spAutoFit/>
              </a:bodyPr>
              <a:lstStyle>
                <a:lvl1pPr marL="0" indent="0" algn="l" defTabSz="957925" rtl="0" eaLnBrk="1" latinLnBrk="0" hangingPunct="1">
                  <a:lnSpc>
                    <a:spcPct val="90000"/>
                  </a:lnSpc>
                  <a:spcBef>
                    <a:spcPts val="1048"/>
                  </a:spcBef>
                  <a:buClr>
                    <a:srgbClr val="548235"/>
                  </a:buClr>
                  <a:buSzPct val="80000"/>
                  <a:buFontTx/>
                  <a:buNone/>
                  <a:defRPr sz="2400" b="1" kern="1200">
                    <a:solidFill>
                      <a:schemeClr val="bg2">
                        <a:lumMod val="50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Calibri" charset="0"/>
                  </a:defRPr>
                </a:lvl1pPr>
                <a:lvl2pPr marL="718444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6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2pPr>
                <a:lvl3pPr marL="1197407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3pPr>
                <a:lvl4pPr marL="1676370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4pPr>
                <a:lvl5pPr marL="2155332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5pPr>
                <a:lvl6pPr marL="2634295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13258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92220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1183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DOF in evaluated files: 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≤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2N</a:t>
                </a:r>
              </a:p>
              <a:p>
                <a:r>
                  <a:rPr lang="zh-CN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en-US" altLang="zh-CN" sz="2200" dirty="0">
                    <a:solidFill>
                      <a:srgbClr val="0260B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 recoil spectra:</a:t>
                </a:r>
              </a:p>
              <a:p>
                <a:r>
                  <a:rPr lang="en-US" altLang="zh-CN" sz="2200" dirty="0">
                    <a:solidFill>
                      <a:srgbClr val="0260BE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zh-CN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DOF 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≤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2N-1 &lt; 3N-3</a:t>
                </a:r>
              </a:p>
              <a:p>
                <a:r>
                  <a:rPr lang="en-US" altLang="zh-CN" sz="22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zh-CN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Approximation required!</a:t>
                </a:r>
                <a:endParaRPr lang="zh-CN" altLang="en-US" sz="2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文本占位符 3">
                <a:extLst>
                  <a:ext uri="{FF2B5EF4-FFF2-40B4-BE49-F238E27FC236}">
                    <a16:creationId xmlns:a16="http://schemas.microsoft.com/office/drawing/2014/main" id="{D6745AB7-4C3C-485C-ABF7-E615647B46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174" y="4172797"/>
                <a:ext cx="7421139" cy="1732487"/>
              </a:xfrm>
              <a:prstGeom prst="rect">
                <a:avLst/>
              </a:prstGeom>
              <a:blipFill>
                <a:blip r:embed="rId3"/>
                <a:stretch>
                  <a:fillRect l="-575" t="-3169" b="-5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8375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980C88-F585-4E4A-9421-43C0DDF09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74955"/>
            <a:ext cx="4395374" cy="421640"/>
          </a:xfrm>
        </p:spPr>
        <p:txBody>
          <a:bodyPr/>
          <a:lstStyle/>
          <a:p>
            <a:r>
              <a:rPr lang="en-US" altLang="zh-CN" dirty="0"/>
              <a:t>For (n,2n)</a:t>
            </a:r>
            <a:r>
              <a:rPr lang="zh-CN" altLang="en-US" dirty="0"/>
              <a:t> </a:t>
            </a:r>
            <a:r>
              <a:rPr lang="en-US" altLang="zh-CN" dirty="0"/>
              <a:t>reaction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A2B46EC-C664-41E8-96DE-8EE23C0906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文本占位符 3">
            <a:extLst>
              <a:ext uri="{FF2B5EF4-FFF2-40B4-BE49-F238E27FC236}">
                <a16:creationId xmlns:a16="http://schemas.microsoft.com/office/drawing/2014/main" id="{1E16670C-EEC8-4731-81C6-F8079F857FE7}"/>
              </a:ext>
            </a:extLst>
          </p:cNvPr>
          <p:cNvSpPr txBox="1">
            <a:spLocks/>
          </p:cNvSpPr>
          <p:nvPr/>
        </p:nvSpPr>
        <p:spPr>
          <a:xfrm>
            <a:off x="1039186" y="1524875"/>
            <a:ext cx="4716149" cy="5167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2400" b="1" kern="12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Indistinguishable 2 neutrons</a:t>
            </a:r>
            <a:endParaRPr lang="zh-CN" altLang="en-US" sz="2800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占位符 3">
                <a:extLst>
                  <a:ext uri="{FF2B5EF4-FFF2-40B4-BE49-F238E27FC236}">
                    <a16:creationId xmlns:a16="http://schemas.microsoft.com/office/drawing/2014/main" id="{2CD737B3-B6D0-49A0-AE13-3F10A6E2D82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39186" y="955042"/>
                <a:ext cx="3761414" cy="467526"/>
              </a:xfrm>
              <a:prstGeom prst="rect">
                <a:avLst/>
              </a:prstGeom>
            </p:spPr>
            <p:txBody>
              <a:bodyPr vert="horz" wrap="square" lIns="127723" tIns="63862" rIns="127723" bIns="63862" rtlCol="0">
                <a:spAutoFit/>
              </a:bodyPr>
              <a:lstStyle>
                <a:lvl1pPr marL="0" indent="0" algn="l" defTabSz="957925" rtl="0" eaLnBrk="1" latinLnBrk="0" hangingPunct="1">
                  <a:lnSpc>
                    <a:spcPct val="90000"/>
                  </a:lnSpc>
                  <a:spcBef>
                    <a:spcPts val="1048"/>
                  </a:spcBef>
                  <a:buClr>
                    <a:srgbClr val="548235"/>
                  </a:buClr>
                  <a:buSzPct val="80000"/>
                  <a:buFontTx/>
                  <a:buNone/>
                  <a:defRPr sz="2400" b="1" kern="1200">
                    <a:solidFill>
                      <a:schemeClr val="bg2">
                        <a:lumMod val="50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Calibri" charset="0"/>
                  </a:defRPr>
                </a:lvl1pPr>
                <a:lvl2pPr marL="718444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6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2pPr>
                <a:lvl3pPr marL="1197407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3pPr>
                <a:lvl4pPr marL="1676370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4pPr>
                <a:lvl5pPr marL="2155332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5pPr>
                <a:lvl6pPr marL="2634295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13258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92220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1183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US" altLang="zh-CN" sz="2200" u="sng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= 3, DOF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：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r>
                      <a:rPr lang="en-US" altLang="zh-CN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3-3 = 6</a:t>
                </a:r>
                <a:endParaRPr lang="zh-CN" altLang="en-US" sz="2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占位符 3">
                <a:extLst>
                  <a:ext uri="{FF2B5EF4-FFF2-40B4-BE49-F238E27FC236}">
                    <a16:creationId xmlns:a16="http://schemas.microsoft.com/office/drawing/2014/main" id="{2CD737B3-B6D0-49A0-AE13-3F10A6E2D8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186" y="955042"/>
                <a:ext cx="3761414" cy="467526"/>
              </a:xfrm>
              <a:prstGeom prst="rect">
                <a:avLst/>
              </a:prstGeom>
              <a:blipFill>
                <a:blip r:embed="rId2"/>
                <a:stretch>
                  <a:fillRect l="-1133" t="-9211" b="-236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椭圆 1">
            <a:extLst>
              <a:ext uri="{FF2B5EF4-FFF2-40B4-BE49-F238E27FC236}">
                <a16:creationId xmlns:a16="http://schemas.microsoft.com/office/drawing/2014/main" id="{7D0C076A-B475-4E65-83AA-B8B9D2C6295E}"/>
              </a:ext>
            </a:extLst>
          </p:cNvPr>
          <p:cNvSpPr/>
          <p:nvPr/>
        </p:nvSpPr>
        <p:spPr>
          <a:xfrm>
            <a:off x="5643282" y="1420643"/>
            <a:ext cx="189000" cy="189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  <a:alpha val="50000"/>
                  <a:lumMod val="50000"/>
                  <a:lumOff val="50000"/>
                </a:schemeClr>
              </a:gs>
              <a:gs pos="50000">
                <a:schemeClr val="accent5">
                  <a:shade val="67500"/>
                  <a:satMod val="115000"/>
                  <a:alpha val="70000"/>
                  <a:lumMod val="70000"/>
                  <a:lumOff val="30000"/>
                </a:schemeClr>
              </a:gs>
              <a:gs pos="100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8" name="椭圆 2">
            <a:extLst>
              <a:ext uri="{FF2B5EF4-FFF2-40B4-BE49-F238E27FC236}">
                <a16:creationId xmlns:a16="http://schemas.microsoft.com/office/drawing/2014/main" id="{8919B026-F646-4DAD-A277-8066B7837A95}"/>
              </a:ext>
            </a:extLst>
          </p:cNvPr>
          <p:cNvSpPr/>
          <p:nvPr/>
        </p:nvSpPr>
        <p:spPr>
          <a:xfrm>
            <a:off x="6177990" y="1326517"/>
            <a:ext cx="405000" cy="405000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  <a:alpha val="50000"/>
                  <a:lumMod val="50000"/>
                  <a:lumOff val="50000"/>
                </a:schemeClr>
              </a:gs>
              <a:gs pos="50000">
                <a:schemeClr val="accent2">
                  <a:shade val="67500"/>
                  <a:satMod val="115000"/>
                  <a:alpha val="80000"/>
                  <a:lumMod val="80000"/>
                  <a:lumOff val="20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cxnSp>
        <p:nvCxnSpPr>
          <p:cNvPr id="9" name="直接箭头连接符 4">
            <a:extLst>
              <a:ext uri="{FF2B5EF4-FFF2-40B4-BE49-F238E27FC236}">
                <a16:creationId xmlns:a16="http://schemas.microsoft.com/office/drawing/2014/main" id="{2E673ABE-546F-4F55-A422-CD846F5F71D4}"/>
              </a:ext>
            </a:extLst>
          </p:cNvPr>
          <p:cNvCxnSpPr>
            <a:cxnSpLocks/>
          </p:cNvCxnSpPr>
          <p:nvPr/>
        </p:nvCxnSpPr>
        <p:spPr>
          <a:xfrm>
            <a:off x="5872629" y="1507769"/>
            <a:ext cx="266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箭头连接符 10">
            <a:extLst>
              <a:ext uri="{FF2B5EF4-FFF2-40B4-BE49-F238E27FC236}">
                <a16:creationId xmlns:a16="http://schemas.microsoft.com/office/drawing/2014/main" id="{8BAC1EA9-D60A-467B-A389-B6FD939C4975}"/>
              </a:ext>
            </a:extLst>
          </p:cNvPr>
          <p:cNvCxnSpPr>
            <a:cxnSpLocks/>
          </p:cNvCxnSpPr>
          <p:nvPr/>
        </p:nvCxnSpPr>
        <p:spPr>
          <a:xfrm flipV="1">
            <a:off x="7595685" y="1075106"/>
            <a:ext cx="367799" cy="17388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2">
            <a:extLst>
              <a:ext uri="{FF2B5EF4-FFF2-40B4-BE49-F238E27FC236}">
                <a16:creationId xmlns:a16="http://schemas.microsoft.com/office/drawing/2014/main" id="{E58E0748-D7B6-429D-9D90-49E0390AF15F}"/>
              </a:ext>
            </a:extLst>
          </p:cNvPr>
          <p:cNvCxnSpPr>
            <a:cxnSpLocks/>
          </p:cNvCxnSpPr>
          <p:nvPr/>
        </p:nvCxnSpPr>
        <p:spPr>
          <a:xfrm>
            <a:off x="7557585" y="1866172"/>
            <a:ext cx="169094" cy="230073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椭圆 17">
            <a:extLst>
              <a:ext uri="{FF2B5EF4-FFF2-40B4-BE49-F238E27FC236}">
                <a16:creationId xmlns:a16="http://schemas.microsoft.com/office/drawing/2014/main" id="{01D8B257-5F58-49CD-81C6-6C23C8966842}"/>
              </a:ext>
            </a:extLst>
          </p:cNvPr>
          <p:cNvSpPr/>
          <p:nvPr/>
        </p:nvSpPr>
        <p:spPr>
          <a:xfrm>
            <a:off x="7333567" y="1218509"/>
            <a:ext cx="189000" cy="189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13" name="椭圆 18">
            <a:extLst>
              <a:ext uri="{FF2B5EF4-FFF2-40B4-BE49-F238E27FC236}">
                <a16:creationId xmlns:a16="http://schemas.microsoft.com/office/drawing/2014/main" id="{A3374028-5E25-4C54-ABC7-F9CEEF413933}"/>
              </a:ext>
            </a:extLst>
          </p:cNvPr>
          <p:cNvSpPr/>
          <p:nvPr/>
        </p:nvSpPr>
        <p:spPr>
          <a:xfrm>
            <a:off x="7227993" y="1467223"/>
            <a:ext cx="405000" cy="405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16" name="箭头: 右 15">
            <a:extLst>
              <a:ext uri="{FF2B5EF4-FFF2-40B4-BE49-F238E27FC236}">
                <a16:creationId xmlns:a16="http://schemas.microsoft.com/office/drawing/2014/main" id="{437E025A-15A3-499E-8D8E-A4A61DD6ECFE}"/>
              </a:ext>
            </a:extLst>
          </p:cNvPr>
          <p:cNvSpPr/>
          <p:nvPr/>
        </p:nvSpPr>
        <p:spPr>
          <a:xfrm>
            <a:off x="6750506" y="1345814"/>
            <a:ext cx="312806" cy="323909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占位符 3">
                <a:extLst>
                  <a:ext uri="{FF2B5EF4-FFF2-40B4-BE49-F238E27FC236}">
                    <a16:creationId xmlns:a16="http://schemas.microsoft.com/office/drawing/2014/main" id="{C0BBA171-1DDE-493C-9BF0-9E559E2DB2E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8700" y="2179403"/>
                <a:ext cx="7831060" cy="433670"/>
              </a:xfrm>
              <a:prstGeom prst="rect">
                <a:avLst/>
              </a:prstGeom>
            </p:spPr>
            <p:txBody>
              <a:bodyPr vert="horz" wrap="square" lIns="127723" tIns="63862" rIns="127723" bIns="63862" rtlCol="0">
                <a:spAutoFit/>
              </a:bodyPr>
              <a:lstStyle>
                <a:lvl1pPr marL="0" indent="0" algn="l" defTabSz="957925" rtl="0" eaLnBrk="1" latinLnBrk="0" hangingPunct="1">
                  <a:lnSpc>
                    <a:spcPct val="90000"/>
                  </a:lnSpc>
                  <a:spcBef>
                    <a:spcPts val="1048"/>
                  </a:spcBef>
                  <a:buClr>
                    <a:srgbClr val="548235"/>
                  </a:buClr>
                  <a:buSzPct val="80000"/>
                  <a:buFontTx/>
                  <a:buNone/>
                  <a:defRPr sz="2400" b="1" kern="1200">
                    <a:solidFill>
                      <a:schemeClr val="bg2">
                        <a:lumMod val="50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Calibri" charset="0"/>
                  </a:defRPr>
                </a:lvl1pPr>
                <a:lvl2pPr marL="718444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6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2pPr>
                <a:lvl3pPr marL="1197407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4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3pPr>
                <a:lvl4pPr marL="1676370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Calibri" panose="020F0502020204030204" pitchFamily="34" charset="0"/>
                  <a:buChar char="-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4pPr>
                <a:lvl5pPr marL="2155332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Clr>
                    <a:srgbClr val="548235"/>
                  </a:buClr>
                  <a:buFont typeface="Wingdings" panose="05000000000000000000" pitchFamily="2" charset="2"/>
                  <a:buChar char="§"/>
                  <a:defRPr sz="1200" kern="1200">
                    <a:solidFill>
                      <a:schemeClr val="bg2">
                        <a:lumMod val="50000"/>
                      </a:schemeClr>
                    </a:solidFill>
                    <a:latin typeface="仿宋" panose="02010609060101010101" pitchFamily="49" charset="-122"/>
                    <a:ea typeface="仿宋" panose="02010609060101010101" pitchFamily="49" charset="-122"/>
                    <a:cs typeface="Calibri" charset="0"/>
                  </a:defRPr>
                </a:lvl5pPr>
                <a:lvl6pPr marL="2634295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13258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92220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1183" indent="-239481" algn="l" defTabSz="957925" rtl="0" eaLnBrk="1" latinLnBrk="0" hangingPunct="1">
                  <a:lnSpc>
                    <a:spcPct val="90000"/>
                  </a:lnSpc>
                  <a:spcBef>
                    <a:spcPts val="524"/>
                  </a:spcBef>
                  <a:buFont typeface="Arial" panose="020B0604020202020204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200" dirty="0">
                    <a:solidFill>
                      <a:srgbClr val="0260B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 recoil spectrum, </a:t>
                </a:r>
                <a:r>
                  <a:rPr lang="en-US" altLang="zh-CN" sz="2200" dirty="0">
                    <a:solidFill>
                      <a:schemeClr val="bg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DOF in ENDF</a:t>
                </a:r>
                <a:r>
                  <a:rPr lang="zh-CN" altLang="en-US" sz="2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≤ </a:t>
                </a:r>
                <a:r>
                  <a:rPr lang="en-US" altLang="zh-CN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en-US" altLang="zh-CN" sz="2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zh-CN" altLang="en-US" sz="2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u="sng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Approximation</a:t>
                </a:r>
                <a:endParaRPr lang="zh-CN" altLang="en-US" sz="22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文本占位符 3">
                <a:extLst>
                  <a:ext uri="{FF2B5EF4-FFF2-40B4-BE49-F238E27FC236}">
                    <a16:creationId xmlns:a16="http://schemas.microsoft.com/office/drawing/2014/main" id="{C0BBA171-1DDE-493C-9BF0-9E559E2DB2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700" y="2179403"/>
                <a:ext cx="7831060" cy="433670"/>
              </a:xfrm>
              <a:prstGeom prst="rect">
                <a:avLst/>
              </a:prstGeom>
              <a:blipFill>
                <a:blip r:embed="rId3"/>
                <a:stretch>
                  <a:fillRect l="-623" t="-12676" b="-239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直接箭头连接符 10">
            <a:extLst>
              <a:ext uri="{FF2B5EF4-FFF2-40B4-BE49-F238E27FC236}">
                <a16:creationId xmlns:a16="http://schemas.microsoft.com/office/drawing/2014/main" id="{2B558594-2F8A-4367-AF51-652ED29A0208}"/>
              </a:ext>
            </a:extLst>
          </p:cNvPr>
          <p:cNvCxnSpPr>
            <a:cxnSpLocks/>
          </p:cNvCxnSpPr>
          <p:nvPr/>
        </p:nvCxnSpPr>
        <p:spPr>
          <a:xfrm>
            <a:off x="7674967" y="1455884"/>
            <a:ext cx="361635" cy="6360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椭圆 17">
            <a:extLst>
              <a:ext uri="{FF2B5EF4-FFF2-40B4-BE49-F238E27FC236}">
                <a16:creationId xmlns:a16="http://schemas.microsoft.com/office/drawing/2014/main" id="{542BA182-A331-47CE-84C0-B64FA7E662F2}"/>
              </a:ext>
            </a:extLst>
          </p:cNvPr>
          <p:cNvSpPr/>
          <p:nvPr/>
        </p:nvSpPr>
        <p:spPr>
          <a:xfrm>
            <a:off x="7485967" y="1342334"/>
            <a:ext cx="189000" cy="189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graphicFrame>
        <p:nvGraphicFramePr>
          <p:cNvPr id="23" name="表格 22">
            <a:extLst>
              <a:ext uri="{FF2B5EF4-FFF2-40B4-BE49-F238E27FC236}">
                <a16:creationId xmlns:a16="http://schemas.microsoft.com/office/drawing/2014/main" id="{220BAA64-34C0-4B56-BEF9-BB0E8E6FD2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036373"/>
              </p:ext>
            </p:extLst>
          </p:nvPr>
        </p:nvGraphicFramePr>
        <p:xfrm>
          <a:off x="503237" y="2678135"/>
          <a:ext cx="8281987" cy="356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0007">
                  <a:extLst>
                    <a:ext uri="{9D8B030D-6E8A-4147-A177-3AD203B41FA5}">
                      <a16:colId xmlns:a16="http://schemas.microsoft.com/office/drawing/2014/main" val="3407761816"/>
                    </a:ext>
                  </a:extLst>
                </a:gridCol>
                <a:gridCol w="6901980">
                  <a:extLst>
                    <a:ext uri="{9D8B030D-6E8A-4147-A177-3AD203B41FA5}">
                      <a16:colId xmlns:a16="http://schemas.microsoft.com/office/drawing/2014/main" val="4094630203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algn="ctr" defTabSz="957925" rtl="0" eaLnBrk="1" latinLnBrk="0" hangingPunct="1">
                        <a:lnSpc>
                          <a:spcPct val="130000"/>
                        </a:lnSpc>
                      </a:pPr>
                      <a:r>
                        <a:rPr lang="en-US" altLang="zh-CN" sz="18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Symbol</a:t>
                      </a:r>
                      <a:endParaRPr lang="zh-CN" altLang="en-US" sz="18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tc>
                  <a:txBody>
                    <a:bodyPr/>
                    <a:lstStyle/>
                    <a:p>
                      <a:pPr marL="0" algn="ctr" defTabSz="957925" rtl="0" eaLnBrk="1" latinLnBrk="0" hangingPunct="1">
                        <a:lnSpc>
                          <a:spcPct val="130000"/>
                        </a:lnSpc>
                      </a:pPr>
                      <a:r>
                        <a:rPr lang="en-US" altLang="zh-CN" sz="18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Method for computing recoil energy</a:t>
                      </a:r>
                      <a:endParaRPr lang="zh-CN" altLang="en-US" sz="18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extLst>
                  <a:ext uri="{0D108BD9-81ED-4DB2-BD59-A6C34878D82A}">
                    <a16:rowId xmlns:a16="http://schemas.microsoft.com/office/drawing/2014/main" val="85230102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R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Recoil energy directly retrieved from ENDF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616963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INL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Treating (n,2n) reaction as continuum inelastic scattering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4476553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B1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Binary approximation using </a:t>
                      </a:r>
                      <a:r>
                        <a:rPr lang="en-US" sz="1800" i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= 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33379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B2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Binary approximation using </a:t>
                      </a:r>
                      <a:r>
                        <a:rPr lang="en-US" sz="1800" i="1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= 2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5828941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KCM2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Kinematics using secondary data in the CM frame twice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961016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KCM1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Kinematics using secondary data in the CM frame once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5781536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KLab2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Kinematics using secondary data in the Lab frame twice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6106878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KaiTi" panose="02010609060101010101" pitchFamily="49" charset="-122"/>
                          <a:cs typeface="Times New Roman" panose="02020603050405020304" pitchFamily="18" charset="0"/>
                        </a:rPr>
                        <a:t>KLab1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KaiTi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41139" marR="4113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sz="1800" kern="1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Kinematics using secondary data in the Lab frame once</a:t>
                      </a:r>
                      <a:endParaRPr lang="zh-CN" sz="18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404961"/>
                  </a:ext>
                </a:extLst>
              </a:tr>
            </a:tbl>
          </a:graphicData>
        </a:graphic>
      </p:graphicFrame>
      <p:sp>
        <p:nvSpPr>
          <p:cNvPr id="22" name="文本框 21">
            <a:extLst>
              <a:ext uri="{FF2B5EF4-FFF2-40B4-BE49-F238E27FC236}">
                <a16:creationId xmlns:a16="http://schemas.microsoft.com/office/drawing/2014/main" id="{9CAEE11E-97A9-4530-BF8D-D43450777B65}"/>
              </a:ext>
            </a:extLst>
          </p:cNvPr>
          <p:cNvSpPr txBox="1"/>
          <p:nvPr/>
        </p:nvSpPr>
        <p:spPr>
          <a:xfrm>
            <a:off x="-12248" y="6310939"/>
            <a:ext cx="388615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Chen,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508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: 41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–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48, 2021</a:t>
            </a:r>
          </a:p>
        </p:txBody>
      </p:sp>
    </p:spTree>
    <p:extLst>
      <p:ext uri="{BB962C8B-B14F-4D97-AF65-F5344CB8AC3E}">
        <p14:creationId xmlns:p14="http://schemas.microsoft.com/office/powerpoint/2010/main" val="10405066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C71474-ED9C-4B8D-AB12-73512F25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0" y="14912"/>
            <a:ext cx="7348301" cy="741727"/>
          </a:xfrm>
        </p:spPr>
        <p:txBody>
          <a:bodyPr/>
          <a:lstStyle/>
          <a:p>
            <a:r>
              <a:rPr lang="en-US" altLang="zh-CN" dirty="0"/>
              <a:t>(n,2n)</a:t>
            </a:r>
            <a:r>
              <a:rPr lang="zh-CN" altLang="en-US" dirty="0"/>
              <a:t> </a:t>
            </a:r>
            <a:r>
              <a:rPr lang="en-US" altLang="zh-CN" dirty="0"/>
              <a:t>reaction-induced damage cross section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F884D51-AE74-4AAF-9B6A-5989BEB5C1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425341B-4330-4B4B-8FC3-9420254CD4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图片 13">
            <a:extLst>
              <a:ext uri="{FF2B5EF4-FFF2-40B4-BE49-F238E27FC236}">
                <a16:creationId xmlns:a16="http://schemas.microsoft.com/office/drawing/2014/main" id="{69FD99FB-B8B5-41FE-AC24-0F5FCB84D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863" y="753192"/>
            <a:ext cx="3359150" cy="25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图片 12">
            <a:extLst>
              <a:ext uri="{FF2B5EF4-FFF2-40B4-BE49-F238E27FC236}">
                <a16:creationId xmlns:a16="http://schemas.microsoft.com/office/drawing/2014/main" id="{15766054-AEFF-48B2-968E-28A51A840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753192"/>
            <a:ext cx="3359150" cy="25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1BA0BDDB-ABDC-4364-8463-F13A9387C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52D73D6-8A48-4C75-B378-7F9819BBB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642" y="3349777"/>
            <a:ext cx="3354451" cy="259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B72D559-4D22-4EE2-B46A-72D8C78F40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955" y="3350342"/>
            <a:ext cx="3354070" cy="259143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64C1AF2-A645-4EB1-B4F1-24EB118F2021}"/>
              </a:ext>
            </a:extLst>
          </p:cNvPr>
          <p:cNvSpPr txBox="1"/>
          <p:nvPr/>
        </p:nvSpPr>
        <p:spPr>
          <a:xfrm>
            <a:off x="1543090" y="5790353"/>
            <a:ext cx="6477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Reasonable agreement between different methods</a:t>
            </a:r>
            <a:endParaRPr lang="zh-CN" altLang="en-US" sz="24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F9FC95E-166F-4D3D-989D-DF5B386E9D23}"/>
              </a:ext>
            </a:extLst>
          </p:cNvPr>
          <p:cNvSpPr txBox="1"/>
          <p:nvPr/>
        </p:nvSpPr>
        <p:spPr>
          <a:xfrm>
            <a:off x="-12248" y="6310939"/>
            <a:ext cx="3886158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Chen,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altLang="zh-CN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508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: 41</a:t>
            </a:r>
            <a:r>
              <a:rPr lang="en-US" altLang="zh-CN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–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48, 2021</a:t>
            </a:r>
          </a:p>
        </p:txBody>
      </p:sp>
    </p:spTree>
    <p:extLst>
      <p:ext uri="{BB962C8B-B14F-4D97-AF65-F5344CB8AC3E}">
        <p14:creationId xmlns:p14="http://schemas.microsoft.com/office/powerpoint/2010/main" val="2551843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A00DA7-8FDD-45CF-BACB-408B76B24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74955"/>
            <a:ext cx="4395374" cy="421640"/>
          </a:xfrm>
        </p:spPr>
        <p:txBody>
          <a:bodyPr/>
          <a:lstStyle/>
          <a:p>
            <a:r>
              <a:rPr lang="en-US" altLang="zh-CN" dirty="0"/>
              <a:t>Conclusions &amp; outlook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2A287AB-6A99-4679-A225-35DDE75B9E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226ABA-6B00-4B72-8A80-111E94096F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6190" y="960416"/>
            <a:ext cx="8099717" cy="401824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A5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NJOY prefers using </a:t>
            </a:r>
            <a:r>
              <a:rPr lang="en-US" altLang="zh-CN" b="0" dirty="0">
                <a:solidFill>
                  <a:srgbClr val="0A5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0" i="1" dirty="0">
                <a:solidFill>
                  <a:srgbClr val="0A5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</a:t>
            </a:r>
            <a:r>
              <a:rPr lang="en-US" altLang="zh-CN" b="0" dirty="0">
                <a:solidFill>
                  <a:srgbClr val="0A5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 verified) </a:t>
            </a:r>
            <a:r>
              <a:rPr lang="en-US" altLang="zh-CN" dirty="0">
                <a:solidFill>
                  <a:srgbClr val="0A5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recoil data in MF6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A5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A5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using max. &amp; min. recoil energies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A5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A5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(n,</a:t>
            </a:r>
            <a:r>
              <a:rPr lang="en-US" altLang="zh-CN" sz="2400" dirty="0">
                <a:solidFill>
                  <a:srgbClr val="0A5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γ</a:t>
            </a:r>
            <a:r>
              <a:rPr lang="en-US" altLang="zh-CN" dirty="0">
                <a:solidFill>
                  <a:srgbClr val="0A5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more accurate photon data; sampling of photon emissions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A5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A5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(n,2n): agreement between different approaches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A5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占位符 3">
            <a:extLst>
              <a:ext uri="{FF2B5EF4-FFF2-40B4-BE49-F238E27FC236}">
                <a16:creationId xmlns:a16="http://schemas.microsoft.com/office/drawing/2014/main" id="{1488EB39-BC08-453F-81E7-19EB316F5464}"/>
              </a:ext>
            </a:extLst>
          </p:cNvPr>
          <p:cNvSpPr txBox="1">
            <a:spLocks/>
          </p:cNvSpPr>
          <p:nvPr/>
        </p:nvSpPr>
        <p:spPr>
          <a:xfrm>
            <a:off x="346191" y="4967256"/>
            <a:ext cx="8296364" cy="129954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2400" b="1" kern="12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200" b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Adding verification option in NJOY HEATR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200" b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Implementing stochastic sampling for (n, </a:t>
            </a:r>
            <a:r>
              <a:rPr lang="el-GR" altLang="zh-CN" sz="2200" b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γ)</a:t>
            </a:r>
            <a:r>
              <a:rPr lang="en-US" altLang="zh-CN" sz="2200" b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 (e.g., TRIPOLI, PHITS)?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2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Evaluation</a:t>
            </a:r>
            <a:r>
              <a:rPr lang="en-US" altLang="zh-CN" sz="2200" b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: verifying recoil data &amp; photon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499D9343-604A-4055-BDD3-6076072BA9AD}"/>
                  </a:ext>
                </a:extLst>
              </p:cNvPr>
              <p:cNvSpPr/>
              <p:nvPr/>
            </p:nvSpPr>
            <p:spPr>
              <a:xfrm>
                <a:off x="5004621" y="2259686"/>
                <a:ext cx="4129548" cy="377667"/>
              </a:xfrm>
              <a:prstGeom prst="rect">
                <a:avLst/>
              </a:prstGeom>
              <a:ln>
                <a:solidFill>
                  <a:srgbClr val="548235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altLang="zh-CN" sz="1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zh-CN" altLang="zh-CN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zh-CN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acc>
                        <m:accPr>
                          <m:chr m:val="̃"/>
                          <m:ctrlP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zh-CN" altLang="en-US" sz="1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fr-FR" altLang="zh-CN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zh-CN" altLang="zh-CN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zh-CN" altLang="zh-CN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zh-CN" sz="18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fr-FR" altLang="zh-CN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fr-FR" altLang="zh-CN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zh-CN" altLang="zh-CN" sz="1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altLang="zh-CN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acc>
                        <m:accPr>
                          <m:chr m:val="̃"/>
                          <m:ctrlP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zh-CN" altLang="en-US" sz="1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  <m:r>
                            <a:rPr lang="zh-CN" altLang="en-US" sz="18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zh-CN" altLang="en-US" sz="1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499D9343-604A-4055-BDD3-6076072BA9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621" y="2259686"/>
                <a:ext cx="4129548" cy="377667"/>
              </a:xfrm>
              <a:prstGeom prst="rect">
                <a:avLst/>
              </a:prstGeom>
              <a:blipFill>
                <a:blip r:embed="rId2"/>
                <a:stretch>
                  <a:fillRect t="-1563"/>
                </a:stretch>
              </a:blipFill>
              <a:ln>
                <a:solidFill>
                  <a:srgbClr val="548235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6506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1813CE-1C0E-4113-AE70-133045869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E8C651A-B370-42C8-B97D-57A1877F61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AD307D0-C92A-409C-B25A-7D6191DDD2C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0054" y="932716"/>
            <a:ext cx="8543892" cy="5515061"/>
          </a:xfrm>
        </p:spPr>
        <p:txBody>
          <a:bodyPr/>
          <a:lstStyle/>
          <a:p>
            <a:pPr marL="360000" indent="-360000" algn="just">
              <a:lnSpc>
                <a:spcPct val="100000"/>
              </a:lnSpc>
              <a:spcBef>
                <a:spcPts val="1200"/>
              </a:spcBef>
              <a:buClr>
                <a:srgbClr val="0A5000"/>
              </a:buClr>
              <a:buSzPct val="100000"/>
              <a:buFont typeface="+mj-lt"/>
              <a:buAutoNum type="arabicPeriod"/>
            </a:pP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S. Chen, D. Bernard, P. </a:t>
            </a:r>
            <a:r>
              <a:rPr lang="en-US" altLang="zh-CN" sz="2000" b="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Tamagno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et al.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Calculation and verification of neutron irradiation damage with differential cross sections, </a:t>
            </a:r>
            <a:r>
              <a:rPr lang="en-US" altLang="zh-CN" sz="2000" b="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2000" b="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B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456</a:t>
            </a:r>
            <a:r>
              <a:rPr lang="en-US" altLang="zh-CN" sz="2000" b="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120–132, 2019</a:t>
            </a:r>
          </a:p>
          <a:p>
            <a:pPr marL="360000" indent="-360000" algn="just">
              <a:lnSpc>
                <a:spcPct val="100000"/>
              </a:lnSpc>
              <a:spcBef>
                <a:spcPts val="1200"/>
              </a:spcBef>
              <a:buClr>
                <a:srgbClr val="0A5000"/>
              </a:buClr>
              <a:buSzPct val="100000"/>
              <a:buFont typeface="+mj-lt"/>
              <a:buAutoNum type="arabicPeriod"/>
            </a:pP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S. Chen, Methods for calculating the (n,2n) reaction-induced damage cross section with different approaches of kinematics, </a:t>
            </a:r>
            <a:r>
              <a:rPr lang="en-US" altLang="zh-CN" sz="2000" b="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2000" b="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B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508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: 41–48, 2021</a:t>
            </a:r>
          </a:p>
          <a:p>
            <a:pPr marL="360000" indent="-360000" algn="just">
              <a:lnSpc>
                <a:spcPct val="100000"/>
              </a:lnSpc>
              <a:spcBef>
                <a:spcPts val="1200"/>
              </a:spcBef>
              <a:buClr>
                <a:srgbClr val="0A5000"/>
              </a:buClr>
              <a:buSzPct val="100000"/>
              <a:buFont typeface="+mj-lt"/>
              <a:buAutoNum type="arabicPeriod"/>
            </a:pPr>
            <a:r>
              <a:rPr lang="en-US" altLang="zh-CN" sz="2000" b="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S. Chen, D. Bernard, Y. </a:t>
            </a:r>
            <a:r>
              <a:rPr lang="en-US" altLang="zh-CN" sz="2000" b="0" kern="1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Peneliau</a:t>
            </a:r>
            <a:r>
              <a:rPr lang="en-US" altLang="zh-CN" sz="2000" b="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, Comparison of evaluated nuclear data for neutron irradiation damage calculation in fusion spectra, </a:t>
            </a:r>
            <a:r>
              <a:rPr lang="en-US" altLang="zh-CN" sz="2000" b="0" i="1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Fusion Eng. Des.</a:t>
            </a:r>
            <a:r>
              <a:rPr lang="en-US" altLang="zh-CN" sz="2000" b="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20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171</a:t>
            </a:r>
            <a:r>
              <a:rPr lang="en-US" altLang="zh-CN" sz="2000" b="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: 112594, 2021</a:t>
            </a:r>
            <a:endParaRPr lang="en-US" altLang="zh-CN" sz="2000" b="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60000" indent="-360000" algn="just">
              <a:lnSpc>
                <a:spcPct val="100000"/>
              </a:lnSpc>
              <a:spcBef>
                <a:spcPts val="1200"/>
              </a:spcBef>
              <a:buClr>
                <a:srgbClr val="0A5000"/>
              </a:buClr>
              <a:buSzPct val="100000"/>
              <a:buFont typeface="+mj-lt"/>
              <a:buAutoNum type="arabicPeriod"/>
            </a:pP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S. Chen, Study of neutron capture reaction-induced displacement damage cross section and KERMA factor,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000" b="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altLang="zh-CN" sz="2000" b="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B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513</a:t>
            </a:r>
            <a:r>
              <a:rPr lang="en-US" altLang="zh-CN" sz="2000" b="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1–8, 2022</a:t>
            </a:r>
          </a:p>
          <a:p>
            <a:pPr marL="360000" indent="-360000" algn="just">
              <a:lnSpc>
                <a:spcPct val="100000"/>
              </a:lnSpc>
              <a:spcBef>
                <a:spcPts val="1200"/>
              </a:spcBef>
              <a:buClr>
                <a:srgbClr val="0A5000"/>
              </a:buClr>
              <a:buSzPct val="100000"/>
              <a:buFont typeface="+mj-lt"/>
              <a:buAutoNum type="arabicPeriod"/>
            </a:pP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S. Chen and D. Bernard, Recommendation for computing neutron irradiation damage from evaluated nuclear data, 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J. </a:t>
            </a:r>
            <a:r>
              <a:rPr lang="en-US" altLang="zh-CN" sz="2000" b="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Mater.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0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562</a:t>
            </a:r>
            <a:r>
              <a:rPr lang="en-US" altLang="zh-CN" sz="2000" b="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153610, 2022</a:t>
            </a:r>
          </a:p>
          <a:p>
            <a:pPr marL="360000" indent="-360000" algn="just">
              <a:lnSpc>
                <a:spcPct val="100000"/>
              </a:lnSpc>
              <a:spcBef>
                <a:spcPts val="1200"/>
              </a:spcBef>
              <a:buClr>
                <a:srgbClr val="0A5000"/>
              </a:buClr>
              <a:buSzPct val="100000"/>
              <a:buFont typeface="+mj-lt"/>
              <a:buAutoNum type="arabicPeriod"/>
            </a:pP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S. Chen, New evaluation of neutron-induced displacement damage cross section for EUROFER97, </a:t>
            </a:r>
            <a:r>
              <a:rPr lang="en-US" altLang="zh-CN" sz="2000" b="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altLang="zh-CN" sz="2000" b="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Mater. Energy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20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33</a:t>
            </a:r>
            <a:r>
              <a:rPr lang="en-US" altLang="zh-CN" sz="2000" b="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101284, 2022</a:t>
            </a:r>
          </a:p>
        </p:txBody>
      </p:sp>
    </p:spTree>
    <p:extLst>
      <p:ext uri="{BB962C8B-B14F-4D97-AF65-F5344CB8AC3E}">
        <p14:creationId xmlns:p14="http://schemas.microsoft.com/office/powerpoint/2010/main" val="1938885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【携程攻略】中山大学门票,广州中山大学攻略/地址/图片/门票价格">
            <a:extLst>
              <a:ext uri="{FF2B5EF4-FFF2-40B4-BE49-F238E27FC236}">
                <a16:creationId xmlns:a16="http://schemas.microsoft.com/office/drawing/2014/main" id="{E0707499-4361-446D-9A1A-E8C31AEDAD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51" y="769623"/>
            <a:ext cx="6797096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79C90E5-E09F-4385-815C-C9B48D19D2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space réservé du contenu 4">
            <a:extLst>
              <a:ext uri="{FF2B5EF4-FFF2-40B4-BE49-F238E27FC236}">
                <a16:creationId xmlns:a16="http://schemas.microsoft.com/office/drawing/2014/main" id="{84DDA805-021C-496A-B0FC-9E3835FC95AC}"/>
              </a:ext>
            </a:extLst>
          </p:cNvPr>
          <p:cNvSpPr txBox="1">
            <a:spLocks/>
          </p:cNvSpPr>
          <p:nvPr/>
        </p:nvSpPr>
        <p:spPr>
          <a:xfrm>
            <a:off x="2680013" y="5809623"/>
            <a:ext cx="3783971" cy="759913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600"/>
              </a:spcAft>
              <a:buNone/>
            </a:pP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Shengli Chen (</a:t>
            </a:r>
            <a:r>
              <a:rPr lang="zh-CN" altLang="en-US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陈胜利</a:t>
            </a: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en-US" altLang="zh-CN" b="0" dirty="0">
              <a:solidFill>
                <a:schemeClr val="tx1"/>
              </a:solidFill>
              <a:latin typeface="Times New Roman" panose="02020603050405020304" pitchFamily="18" charset="0"/>
              <a:ea typeface="KaiTi" panose="02010609060101010101" pitchFamily="49" charset="-122"/>
              <a:cs typeface="Times New Roman" panose="02020603050405020304" pitchFamily="18" charset="0"/>
              <a:hlinkClick r:id="rId3"/>
            </a:endParaRPr>
          </a:p>
          <a:p>
            <a:pPr marL="0" indent="0" algn="just">
              <a:spcAft>
                <a:spcPts val="1200"/>
              </a:spcAft>
              <a:buFont typeface="Wingdings 3" panose="05040102010807070707" pitchFamily="18" charset="2"/>
              <a:buNone/>
            </a:pPr>
            <a: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  <a:hlinkClick r:id="rId3"/>
              </a:rPr>
              <a:t>chenshli23@mail.sysu.edu.cn</a:t>
            </a:r>
            <a:r>
              <a:rPr lang="en-US" altLang="zh-CN" b="0" dirty="0">
                <a:solidFill>
                  <a:schemeClr val="tx1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49BEE488-7E9E-4E6B-A69D-AD656521B511}"/>
              </a:ext>
            </a:extLst>
          </p:cNvPr>
          <p:cNvSpPr txBox="1">
            <a:spLocks/>
          </p:cNvSpPr>
          <p:nvPr/>
        </p:nvSpPr>
        <p:spPr>
          <a:xfrm>
            <a:off x="2104003" y="62084"/>
            <a:ext cx="4935993" cy="593995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600" b="1" kern="1200" cap="none" baseline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4000" dirty="0">
                <a:solidFill>
                  <a:srgbClr val="0A5000"/>
                </a:solidFill>
                <a:latin typeface="Times New Roman" panose="02020603050405020304" pitchFamily="18" charset="0"/>
              </a:rPr>
              <a:t>Thank you!</a:t>
            </a:r>
            <a:endParaRPr lang="zh-CN" altLang="en-US" sz="4000" dirty="0">
              <a:solidFill>
                <a:srgbClr val="0A5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A8C763D1-59F2-406E-94F2-92E8AF75C5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3891" y="5178614"/>
            <a:ext cx="1440000" cy="27668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988C3F0C-ABC2-4A93-A374-4D4893461B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1891" y="5471337"/>
            <a:ext cx="1044000" cy="1037413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FD70DA17-06FF-41BA-9714-0502B5788AAE}"/>
              </a:ext>
            </a:extLst>
          </p:cNvPr>
          <p:cNvGrpSpPr/>
          <p:nvPr/>
        </p:nvGrpSpPr>
        <p:grpSpPr>
          <a:xfrm>
            <a:off x="78658" y="5356750"/>
            <a:ext cx="1188000" cy="1152000"/>
            <a:chOff x="7440640" y="5790353"/>
            <a:chExt cx="1080000" cy="1060061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432D587E-83EF-4455-A469-B16D071A2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0640" y="5790353"/>
              <a:ext cx="1080000" cy="1060061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825DE68A-8BB6-42D0-BA5B-071D644AF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71590" y="6207083"/>
              <a:ext cx="252000" cy="25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7329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1E6E14-A2DE-4E9F-B553-A6D255187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2E1B1CF-E75A-4585-A060-EE4C4C4537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8AE35C0-8803-4BA6-AF09-F08A07EF078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8519757-0141-40FE-BB0E-C3964D5E2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1588"/>
            <a:ext cx="9144000" cy="385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49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2040" y="66382"/>
            <a:ext cx="5574030" cy="1877548"/>
            <a:chOff x="2302" y="5807"/>
            <a:chExt cx="14601" cy="4989"/>
          </a:xfrm>
        </p:grpSpPr>
        <p:pic>
          <p:nvPicPr>
            <p:cNvPr id="25" name="Picture 2" descr="C:\Users\Administrator\Desktop\图片\学院重要历史照片\20091221中法核工程与技术学院签约01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2" y="5807"/>
              <a:ext cx="14601" cy="3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Rectangle 39"/>
            <p:cNvSpPr/>
            <p:nvPr/>
          </p:nvSpPr>
          <p:spPr>
            <a:xfrm>
              <a:off x="2302" y="9692"/>
              <a:ext cx="14601" cy="1104"/>
            </a:xfrm>
            <a:prstGeom prst="rect">
              <a:avLst/>
            </a:prstGeom>
            <a:gradFill>
              <a:gsLst>
                <a:gs pos="100000">
                  <a:srgbClr val="589EDC"/>
                </a:gs>
                <a:gs pos="0">
                  <a:srgbClr val="ABCFEF"/>
                </a:gs>
              </a:gsLst>
              <a:lin scaled="1"/>
            </a:gradFill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2009</a:t>
              </a:r>
              <a:r>
                <a:rPr lang="zh-CN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：</a:t>
              </a:r>
              <a:r>
                <a:rPr lang="en-US" altLang="zh-CN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W</a:t>
              </a:r>
              <a:r>
                <a:rPr lang="zh-CN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itnessed by prime ministers of both China and France, SYSU </a:t>
              </a:r>
              <a:r>
                <a:rPr lang="en-US" altLang="zh-CN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and FINUCI</a:t>
              </a:r>
              <a:r>
                <a:rPr lang="zh-CN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Created</a:t>
              </a:r>
              <a:r>
                <a:rPr lang="zh-CN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IFCEN</a:t>
              </a:r>
              <a:r>
                <a:rPr lang="zh-CN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Jointly</a:t>
              </a:r>
              <a:r>
                <a:rPr lang="zh-CN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on</a:t>
              </a:r>
              <a:r>
                <a:rPr lang="zh-CN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SYSU</a:t>
              </a:r>
              <a:r>
                <a:rPr lang="zh-CN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Zhuhai</a:t>
              </a:r>
              <a:r>
                <a:rPr lang="zh-CN" altLang="en-US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 </a:t>
              </a:r>
              <a:r>
                <a:rPr lang="en-US" altLang="zh-CN" sz="1050" b="1" dirty="0">
                  <a:solidFill>
                    <a:srgbClr val="004923"/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  <a:sym typeface="+mn-ea"/>
                </a:rPr>
                <a:t>Campus</a:t>
              </a:r>
              <a:endParaRPr lang="en-US" altLang="en-US" sz="1050" b="1" dirty="0">
                <a:solidFill>
                  <a:srgbClr val="004923"/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247065" y="104124"/>
            <a:ext cx="2416493" cy="3775234"/>
            <a:chOff x="13303" y="1887"/>
            <a:chExt cx="5074" cy="7927"/>
          </a:xfrm>
        </p:grpSpPr>
        <p:grpSp>
          <p:nvGrpSpPr>
            <p:cNvPr id="48" name="组合 47"/>
            <p:cNvGrpSpPr/>
            <p:nvPr/>
          </p:nvGrpSpPr>
          <p:grpSpPr>
            <a:xfrm>
              <a:off x="13402" y="1887"/>
              <a:ext cx="4907" cy="1209"/>
              <a:chOff x="13461" y="2022"/>
              <a:chExt cx="4907" cy="1209"/>
            </a:xfrm>
          </p:grpSpPr>
          <p:pic>
            <p:nvPicPr>
              <p:cNvPr id="31" name="Image 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860" y="2022"/>
                <a:ext cx="1508" cy="1209"/>
              </a:xfrm>
              <a:prstGeom prst="rect">
                <a:avLst/>
              </a:prstGeom>
            </p:spPr>
          </p:pic>
          <p:sp>
            <p:nvSpPr>
              <p:cNvPr id="34" name="文本框 33"/>
              <p:cNvSpPr txBox="1"/>
              <p:nvPr/>
            </p:nvSpPr>
            <p:spPr>
              <a:xfrm>
                <a:off x="13461" y="2251"/>
                <a:ext cx="2605" cy="969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/>
              <a:p>
                <a:pPr marL="128588" lvl="1" indent="-128588">
                  <a:buFont typeface="Arial" panose="020B0604020202020204" pitchFamily="34" charset="0"/>
                  <a:buChar char="•"/>
                </a:pPr>
                <a:r>
                  <a:rPr lang="en-US" altLang="zh-CN" sz="1200" b="1" dirty="0">
                    <a:solidFill>
                      <a:schemeClr val="tx2">
                        <a:lumMod val="75000"/>
                      </a:schemeClr>
                    </a:solidFill>
                    <a:uFill>
                      <a:solidFill/>
                    </a:uFill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Grenoble INP-UGA</a:t>
                </a: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13402" y="3477"/>
              <a:ext cx="4975" cy="945"/>
              <a:chOff x="13749" y="3463"/>
              <a:chExt cx="4975" cy="945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16452" y="3463"/>
                <a:ext cx="2272" cy="945"/>
                <a:chOff x="7935" y="2012"/>
                <a:chExt cx="4314" cy="1540"/>
              </a:xfrm>
            </p:grpSpPr>
            <p:pic>
              <p:nvPicPr>
                <p:cNvPr id="100" name="图片 99"/>
                <p:cNvPicPr/>
                <p:nvPr/>
              </p:nvPicPr>
              <p:blipFill>
                <a:blip r:embed="rId5"/>
                <a:srcRect t="17612" b="17654"/>
                <a:stretch>
                  <a:fillRect/>
                </a:stretch>
              </p:blipFill>
              <p:spPr>
                <a:xfrm>
                  <a:off x="10182" y="2012"/>
                  <a:ext cx="2067" cy="154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101" name="图片 100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935" y="2020"/>
                  <a:ext cx="2067" cy="152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sp>
            <p:nvSpPr>
              <p:cNvPr id="35" name="文本框 34"/>
              <p:cNvSpPr txBox="1"/>
              <p:nvPr/>
            </p:nvSpPr>
            <p:spPr>
              <a:xfrm>
                <a:off x="13749" y="3699"/>
                <a:ext cx="2186" cy="582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marL="128588" lvl="1" indent="-128588">
                  <a:buFont typeface="Arial" panose="020B0604020202020204" pitchFamily="34" charset="0"/>
                  <a:buChar char="•"/>
                </a:pPr>
                <a:r>
                  <a:rPr lang="fr-FR" altLang="zh-CN" sz="1200" b="1" dirty="0">
                    <a:solidFill>
                      <a:schemeClr val="tx2">
                        <a:lumMod val="75000"/>
                      </a:schemeClr>
                    </a:solidFill>
                    <a:uFill>
                      <a:solidFill/>
                    </a:uFill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CEA-ISTN</a:t>
                </a: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13303" y="7027"/>
              <a:ext cx="5068" cy="1086"/>
              <a:chOff x="13324" y="8607"/>
              <a:chExt cx="5068" cy="1086"/>
            </a:xfrm>
          </p:grpSpPr>
          <p:pic>
            <p:nvPicPr>
              <p:cNvPr id="32" name="图片 1" descr="H:\Dossier de travail_03072015\RP COMM\Brochure Ambassade\IFCEN_Logos_plaquette ambassade\Partenaires académiques\ENSCM_bonne qualité.jp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6577" y="8628"/>
                <a:ext cx="1815" cy="106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6" name="文本框 35"/>
              <p:cNvSpPr txBox="1"/>
              <p:nvPr/>
            </p:nvSpPr>
            <p:spPr>
              <a:xfrm>
                <a:off x="13324" y="8607"/>
                <a:ext cx="3159" cy="969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marL="128588" lvl="1" indent="-128588" algn="r">
                  <a:buFont typeface="Arial" panose="020B0604020202020204" pitchFamily="34" charset="0"/>
                  <a:buChar char="•"/>
                </a:pPr>
                <a:r>
                  <a:rPr lang="fr-FR" altLang="zh-CN" sz="1200" b="1" dirty="0">
                    <a:solidFill>
                      <a:schemeClr val="tx2">
                        <a:lumMod val="75000"/>
                      </a:schemeClr>
                    </a:solidFill>
                    <a:uFill>
                      <a:solidFill/>
                    </a:uFill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Ecole de Chimie</a:t>
                </a:r>
              </a:p>
              <a:p>
                <a:pPr marL="0" lvl="1" algn="r"/>
                <a:r>
                  <a:rPr lang="fr-FR" altLang="zh-CN" sz="1200" b="1" dirty="0">
                    <a:solidFill>
                      <a:schemeClr val="tx2">
                        <a:lumMod val="75000"/>
                      </a:schemeClr>
                    </a:solidFill>
                    <a:uFill>
                      <a:solidFill/>
                    </a:uFill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 de Montpellier</a:t>
                </a: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3402" y="5002"/>
              <a:ext cx="4968" cy="1342"/>
              <a:chOff x="13666" y="4878"/>
              <a:chExt cx="4968" cy="1342"/>
            </a:xfrm>
          </p:grpSpPr>
          <p:pic>
            <p:nvPicPr>
              <p:cNvPr id="30" name="Imag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270" t="18362" r="17104" b="17937"/>
              <a:stretch>
                <a:fillRect/>
              </a:stretch>
            </p:blipFill>
            <p:spPr>
              <a:xfrm>
                <a:off x="16811" y="4878"/>
                <a:ext cx="1823" cy="13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7" name="文本框 36"/>
              <p:cNvSpPr txBox="1"/>
              <p:nvPr/>
            </p:nvSpPr>
            <p:spPr>
              <a:xfrm>
                <a:off x="13666" y="5138"/>
                <a:ext cx="2881" cy="582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marL="128588" lvl="1" indent="-128588">
                  <a:buFont typeface="Arial" panose="020B0604020202020204" pitchFamily="34" charset="0"/>
                  <a:buChar char="•"/>
                </a:pPr>
                <a:r>
                  <a:rPr lang="en-US" altLang="fr-FR" sz="1200" b="1" dirty="0">
                    <a:solidFill>
                      <a:schemeClr val="tx2">
                        <a:lumMod val="75000"/>
                      </a:schemeClr>
                    </a:solidFill>
                    <a:uFill>
                      <a:solidFill/>
                    </a:uFill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IMT Atlantique</a:t>
                </a: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3303" y="8778"/>
              <a:ext cx="5059" cy="1036"/>
              <a:chOff x="13575" y="8387"/>
              <a:chExt cx="5059" cy="1036"/>
            </a:xfrm>
          </p:grpSpPr>
          <p:pic>
            <p:nvPicPr>
              <p:cNvPr id="102" name="图片 10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646" y="8425"/>
                <a:ext cx="1988" cy="99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8" name="文本框 37"/>
              <p:cNvSpPr txBox="1"/>
              <p:nvPr/>
            </p:nvSpPr>
            <p:spPr>
              <a:xfrm>
                <a:off x="13575" y="8387"/>
                <a:ext cx="3159" cy="969"/>
              </a:xfrm>
              <a:prstGeom prst="rect">
                <a:avLst/>
              </a:prstGeom>
              <a:noFill/>
            </p:spPr>
            <p:txBody>
              <a:bodyPr wrap="none" rtlCol="0" anchor="ctr" anchorCtr="0">
                <a:spAutoFit/>
              </a:bodyPr>
              <a:lstStyle/>
              <a:p>
                <a:pPr marL="128588" lvl="1" indent="-128588" algn="r">
                  <a:buFont typeface="Arial" panose="020B0604020202020204" pitchFamily="34" charset="0"/>
                  <a:buChar char="•"/>
                </a:pPr>
                <a:r>
                  <a:rPr lang="fr-FR" altLang="zh-CN" sz="1200" b="1" dirty="0">
                    <a:solidFill>
                      <a:schemeClr val="tx2">
                        <a:lumMod val="75000"/>
                      </a:schemeClr>
                    </a:solidFill>
                    <a:uFill>
                      <a:solidFill/>
                    </a:uFill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Ecole de Chimie</a:t>
                </a:r>
              </a:p>
              <a:p>
                <a:pPr marL="0" lvl="1" algn="r"/>
                <a:r>
                  <a:rPr lang="fr-FR" altLang="zh-CN" sz="1200" b="1" dirty="0">
                    <a:solidFill>
                      <a:schemeClr val="tx2">
                        <a:lumMod val="75000"/>
                      </a:schemeClr>
                    </a:solidFill>
                    <a:uFill>
                      <a:solidFill/>
                    </a:uFill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de Paris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41825" y="1963581"/>
            <a:ext cx="5595665" cy="1394562"/>
            <a:chOff x="10269" y="1881"/>
            <a:chExt cx="12230" cy="3389"/>
          </a:xfrm>
        </p:grpSpPr>
        <p:pic>
          <p:nvPicPr>
            <p:cNvPr id="41" name="Picture 3" descr="A few people sitting at a table&#10;&#10;Description automatically generated with low confidence"/>
            <p:cNvPicPr>
              <a:picLocks noChangeAspect="1"/>
            </p:cNvPicPr>
            <p:nvPr/>
          </p:nvPicPr>
          <p:blipFill rotWithShape="1">
            <a:blip r:embed="rId10" cstate="print"/>
            <a:srcRect/>
            <a:stretch>
              <a:fillRect/>
            </a:stretch>
          </p:blipFill>
          <p:spPr>
            <a:xfrm>
              <a:off x="10269" y="1881"/>
              <a:ext cx="7162" cy="3389"/>
            </a:xfrm>
            <a:prstGeom prst="rect">
              <a:avLst/>
            </a:prstGeom>
          </p:spPr>
        </p:pic>
        <p:sp>
          <p:nvSpPr>
            <p:cNvPr id="42" name="Rectangle 1"/>
            <p:cNvSpPr/>
            <p:nvPr/>
          </p:nvSpPr>
          <p:spPr>
            <a:xfrm>
              <a:off x="17434" y="3893"/>
              <a:ext cx="5065" cy="1122"/>
            </a:xfrm>
            <a:prstGeom prst="rect">
              <a:avLst/>
            </a:prstGeom>
            <a:gradFill>
              <a:gsLst>
                <a:gs pos="75000">
                  <a:srgbClr val="5DA1DD"/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13500000" scaled="0"/>
            </a:gradFill>
          </p:spPr>
          <p:txBody>
            <a:bodyPr wrap="square">
              <a:spAutoFit/>
            </a:bodyPr>
            <a:lstStyle/>
            <a:p>
              <a:r>
                <a:rPr lang="en-US" altLang="zh-CN" sz="1200" b="1" dirty="0">
                  <a:solidFill>
                    <a:srgbClr val="004923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  <a:cs typeface="Times New Roman" panose="02020603050405020304" pitchFamily="18" charset="0"/>
                  <a:sym typeface="+mn-ea"/>
                </a:rPr>
                <a:t>2015</a:t>
              </a:r>
            </a:p>
            <a:p>
              <a:r>
                <a:rPr lang="en-US" altLang="zh-CN" sz="1200" b="1" dirty="0">
                  <a:solidFill>
                    <a:srgbClr val="004923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  <a:cs typeface="Times New Roman" panose="02020603050405020304" pitchFamily="18" charset="0"/>
                  <a:sym typeface="+mn-ea"/>
                </a:rPr>
                <a:t>Phase II </a:t>
              </a:r>
              <a:r>
                <a:rPr lang="en-US" altLang="en-US" sz="1200" b="1" dirty="0">
                  <a:solidFill>
                    <a:srgbClr val="004923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  <a:cs typeface="Times New Roman" panose="02020603050405020304" pitchFamily="18" charset="0"/>
                  <a:sym typeface="+mn-ea"/>
                </a:rPr>
                <a:t>agreement </a:t>
              </a:r>
              <a:r>
                <a:rPr lang="en-US" altLang="zh-CN" sz="1200" b="1" dirty="0">
                  <a:solidFill>
                    <a:srgbClr val="004923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  <a:cs typeface="Times New Roman" panose="02020603050405020304" pitchFamily="18" charset="0"/>
                  <a:sym typeface="+mn-ea"/>
                </a:rPr>
                <a:t>signed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2009" y="3199649"/>
            <a:ext cx="5595463" cy="1573733"/>
            <a:chOff x="11303" y="3988"/>
            <a:chExt cx="12929" cy="3585"/>
          </a:xfrm>
          <a:gradFill>
            <a:gsLst>
              <a:gs pos="0">
                <a:srgbClr val="A0B7A5"/>
              </a:gs>
              <a:gs pos="94000">
                <a:srgbClr val="6AA18E"/>
              </a:gs>
            </a:gsLst>
            <a:lin scaled="1"/>
          </a:gradFill>
        </p:grpSpPr>
        <p:pic>
          <p:nvPicPr>
            <p:cNvPr id="44" name="图片 43"/>
            <p:cNvPicPr/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592" b="3386"/>
            <a:stretch>
              <a:fillRect/>
            </a:stretch>
          </p:blipFill>
          <p:spPr bwMode="auto">
            <a:xfrm>
              <a:off x="11303" y="3988"/>
              <a:ext cx="7557" cy="3585"/>
            </a:xfrm>
            <a:prstGeom prst="rect">
              <a:avLst/>
            </a:prstGeom>
            <a:grpFill/>
            <a:ln>
              <a:noFill/>
            </a:ln>
          </p:spPr>
        </p:pic>
        <p:sp>
          <p:nvSpPr>
            <p:cNvPr id="45" name="Rectangle 1"/>
            <p:cNvSpPr/>
            <p:nvPr/>
          </p:nvSpPr>
          <p:spPr>
            <a:xfrm>
              <a:off x="18860" y="5100"/>
              <a:ext cx="5372" cy="1052"/>
            </a:xfrm>
            <a:prstGeom prst="rect">
              <a:avLst/>
            </a:prstGeom>
            <a:gradFill>
              <a:gsLst>
                <a:gs pos="75000">
                  <a:srgbClr val="5DA1DD"/>
                </a:gs>
                <a:gs pos="0">
                  <a:schemeClr val="accent5">
                    <a:lumMod val="60000"/>
                    <a:lumOff val="40000"/>
                  </a:schemeClr>
                </a:gs>
              </a:gsLst>
              <a:lin ang="13500000" scaled="0"/>
            </a:gradFill>
          </p:spPr>
          <p:txBody>
            <a:bodyPr wrap="square">
              <a:spAutoFit/>
            </a:bodyPr>
            <a:lstStyle/>
            <a:p>
              <a:pPr fontAlgn="auto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zh-CN" sz="1200" b="1" dirty="0">
                  <a:solidFill>
                    <a:srgbClr val="004923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  <a:cs typeface="Times New Roman" panose="02020603050405020304" pitchFamily="18" charset="0"/>
                  <a:sym typeface="+mn-ea"/>
                </a:rPr>
                <a:t>2022</a:t>
              </a:r>
            </a:p>
            <a:p>
              <a:pPr fontAlgn="auto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zh-CN" sz="1200" b="1" dirty="0">
                  <a:solidFill>
                    <a:srgbClr val="004923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  <a:cs typeface="Times New Roman" panose="02020603050405020304" pitchFamily="18" charset="0"/>
                  <a:sym typeface="+mn-ea"/>
                </a:rPr>
                <a:t>Phase III agreement signed</a:t>
              </a:r>
            </a:p>
          </p:txBody>
        </p:sp>
      </p:grpSp>
      <p:pic>
        <p:nvPicPr>
          <p:cNvPr id="1028" name="Picture 4" descr="图片">
            <a:extLst>
              <a:ext uri="{FF2B5EF4-FFF2-40B4-BE49-F238E27FC236}">
                <a16:creationId xmlns:a16="http://schemas.microsoft.com/office/drawing/2014/main" id="{F749A2FA-FEBE-4771-BEE1-83B9D72EE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814" y="3978000"/>
            <a:ext cx="2026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图片">
            <a:extLst>
              <a:ext uri="{FF2B5EF4-FFF2-40B4-BE49-F238E27FC236}">
                <a16:creationId xmlns:a16="http://schemas.microsoft.com/office/drawing/2014/main" id="{4AD87594-7E1C-43FD-86F2-2E4D11347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77871"/>
            <a:ext cx="432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图片">
            <a:extLst>
              <a:ext uri="{FF2B5EF4-FFF2-40B4-BE49-F238E27FC236}">
                <a16:creationId xmlns:a16="http://schemas.microsoft.com/office/drawing/2014/main" id="{0E3DCCE3-D763-4B10-8D22-B9B815BAE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392" y="4330470"/>
            <a:ext cx="336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图片">
            <a:extLst>
              <a:ext uri="{FF2B5EF4-FFF2-40B4-BE49-F238E27FC236}">
                <a16:creationId xmlns:a16="http://schemas.microsoft.com/office/drawing/2014/main" id="{BDA33103-9062-4ED9-93F2-AFE09AF85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614" y="5228039"/>
            <a:ext cx="1903877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1070" y="963839"/>
            <a:ext cx="11464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zh-CN" altLang="en-US" sz="15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卢鹤绂院士</a:t>
            </a:r>
            <a:endParaRPr lang="en-US" sz="1500" b="1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198" y="1287790"/>
            <a:ext cx="1639238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zh-CN" altLang="en-US" sz="1350" b="1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中国“核能之父”</a:t>
            </a: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198" y="2254548"/>
            <a:ext cx="16392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zh-CN" altLang="en-US" sz="1200" b="1" ker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“第一个揭露原子弹秘密的人”</a:t>
            </a:r>
            <a:endParaRPr lang="en-US" sz="12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17"/>
          <p:cNvSpPr/>
          <p:nvPr/>
        </p:nvSpPr>
        <p:spPr>
          <a:xfrm>
            <a:off x="3566616" y="3146827"/>
            <a:ext cx="174278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50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卢鹤绂教授坪石授课</a:t>
            </a:r>
            <a:endParaRPr lang="zh-CN" altLang="en-US" sz="135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2393" y="963746"/>
            <a:ext cx="8822055" cy="2281714"/>
            <a:chOff x="133" y="877"/>
            <a:chExt cx="18524" cy="4791"/>
          </a:xfrm>
        </p:grpSpPr>
        <p:grpSp>
          <p:nvGrpSpPr>
            <p:cNvPr id="40" name="组合 39"/>
            <p:cNvGrpSpPr/>
            <p:nvPr/>
          </p:nvGrpSpPr>
          <p:grpSpPr>
            <a:xfrm>
              <a:off x="133" y="878"/>
              <a:ext cx="18524" cy="4790"/>
              <a:chOff x="1274303" y="1317216"/>
              <a:chExt cx="9256618" cy="3041960"/>
            </a:xfrm>
          </p:grpSpPr>
          <p:grpSp>
            <p:nvGrpSpPr>
              <p:cNvPr id="51" name="Group131"/>
              <p:cNvGrpSpPr/>
              <p:nvPr/>
            </p:nvGrpSpPr>
            <p:grpSpPr>
              <a:xfrm>
                <a:off x="1274303" y="1317216"/>
                <a:ext cx="9256618" cy="3041960"/>
                <a:chOff x="-336596" y="2542316"/>
                <a:chExt cx="9256618" cy="3041960"/>
              </a:xfrm>
            </p:grpSpPr>
            <p:sp>
              <p:nvSpPr>
                <p:cNvPr id="56" name="MMConnector"/>
                <p:cNvSpPr/>
                <p:nvPr/>
              </p:nvSpPr>
              <p:spPr>
                <a:xfrm>
                  <a:off x="1832652" y="3241315"/>
                  <a:ext cx="529400" cy="4571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400" h="7600" fill="none">
                      <a:moveTo>
                        <a:pt x="-148200" y="0"/>
                      </a:moveTo>
                      <a:lnTo>
                        <a:pt x="148200" y="0"/>
                      </a:lnTo>
                    </a:path>
                  </a:pathLst>
                </a:custGeom>
                <a:noFill/>
                <a:ln w="22800" cap="rnd">
                  <a:solidFill>
                    <a:srgbClr val="F2C94C"/>
                  </a:solidFill>
                  <a:round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" name="MMConnector"/>
                <p:cNvSpPr/>
                <p:nvPr/>
              </p:nvSpPr>
              <p:spPr>
                <a:xfrm>
                  <a:off x="4623346" y="3230656"/>
                  <a:ext cx="613600" cy="4571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400" h="7600" fill="none">
                      <a:moveTo>
                        <a:pt x="-148200" y="0"/>
                      </a:moveTo>
                      <a:lnTo>
                        <a:pt x="148200" y="0"/>
                      </a:lnTo>
                    </a:path>
                  </a:pathLst>
                </a:custGeom>
                <a:noFill/>
                <a:ln w="22800" cap="rnd">
                  <a:solidFill>
                    <a:srgbClr val="F2994A"/>
                  </a:solidFill>
                  <a:round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zh-CN" altLang="en-US" sz="1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8" name="MMConnector"/>
                <p:cNvSpPr/>
                <p:nvPr/>
              </p:nvSpPr>
              <p:spPr>
                <a:xfrm>
                  <a:off x="2642146" y="3744560"/>
                  <a:ext cx="144400" cy="419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44400" h="419305" fill="none">
                      <a:moveTo>
                        <a:pt x="-72200" y="-209653"/>
                      </a:moveTo>
                      <a:lnTo>
                        <a:pt x="-72200" y="-126053"/>
                      </a:lnTo>
                      <a:lnTo>
                        <a:pt x="-72200" y="164053"/>
                      </a:lnTo>
                      <a:cubicBezTo>
                        <a:pt x="-72200" y="189224"/>
                        <a:pt x="-51771" y="209653"/>
                        <a:pt x="-26600" y="209653"/>
                      </a:cubicBezTo>
                      <a:lnTo>
                        <a:pt x="72200" y="209653"/>
                      </a:lnTo>
                    </a:path>
                  </a:pathLst>
                </a:custGeom>
                <a:noFill/>
                <a:ln w="15200" cap="rnd">
                  <a:solidFill>
                    <a:srgbClr val="F2C94C"/>
                  </a:solidFill>
                  <a:round/>
                  <a:tailEnd type="triangle" w="sm" len="sm"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MMConnector"/>
                <p:cNvSpPr/>
                <p:nvPr/>
              </p:nvSpPr>
              <p:spPr>
                <a:xfrm>
                  <a:off x="2642146" y="3931330"/>
                  <a:ext cx="144400" cy="792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44400" h="792845" fill="none">
                      <a:moveTo>
                        <a:pt x="-72200" y="-396423"/>
                      </a:moveTo>
                      <a:lnTo>
                        <a:pt x="-72200" y="-312823"/>
                      </a:lnTo>
                      <a:lnTo>
                        <a:pt x="-72200" y="350823"/>
                      </a:lnTo>
                      <a:cubicBezTo>
                        <a:pt x="-72200" y="375994"/>
                        <a:pt x="-51771" y="396423"/>
                        <a:pt x="-26600" y="396423"/>
                      </a:cubicBezTo>
                      <a:lnTo>
                        <a:pt x="72200" y="396423"/>
                      </a:lnTo>
                    </a:path>
                  </a:pathLst>
                </a:custGeom>
                <a:noFill/>
                <a:ln w="15200" cap="rnd">
                  <a:solidFill>
                    <a:srgbClr val="F2C94C"/>
                  </a:solidFill>
                  <a:round/>
                  <a:tailEnd type="triangle" w="sm" len="sm"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" name="MMConnector"/>
                <p:cNvSpPr/>
                <p:nvPr/>
              </p:nvSpPr>
              <p:spPr>
                <a:xfrm>
                  <a:off x="5620263" y="3780028"/>
                  <a:ext cx="144400" cy="48787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44400" h="487872" fill="none">
                      <a:moveTo>
                        <a:pt x="-72200" y="-243936"/>
                      </a:moveTo>
                      <a:lnTo>
                        <a:pt x="-72200" y="-160336"/>
                      </a:lnTo>
                      <a:lnTo>
                        <a:pt x="-72200" y="198336"/>
                      </a:lnTo>
                      <a:cubicBezTo>
                        <a:pt x="-72200" y="223507"/>
                        <a:pt x="-51771" y="243936"/>
                        <a:pt x="-26600" y="243936"/>
                      </a:cubicBezTo>
                      <a:lnTo>
                        <a:pt x="72200" y="243936"/>
                      </a:lnTo>
                    </a:path>
                  </a:pathLst>
                </a:custGeom>
                <a:noFill/>
                <a:ln w="15200" cap="rnd">
                  <a:solidFill>
                    <a:srgbClr val="F2994A"/>
                  </a:solidFill>
                  <a:round/>
                  <a:tailEnd type="triangle" w="sm" len="sm"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1" name="MMConnector"/>
                <p:cNvSpPr/>
                <p:nvPr/>
              </p:nvSpPr>
              <p:spPr>
                <a:xfrm>
                  <a:off x="5620264" y="4067372"/>
                  <a:ext cx="144400" cy="86141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44400" h="861412" fill="none">
                      <a:moveTo>
                        <a:pt x="-72200" y="-430706"/>
                      </a:moveTo>
                      <a:lnTo>
                        <a:pt x="-72200" y="-347106"/>
                      </a:lnTo>
                      <a:lnTo>
                        <a:pt x="-72200" y="385106"/>
                      </a:lnTo>
                      <a:cubicBezTo>
                        <a:pt x="-72200" y="410277"/>
                        <a:pt x="-51771" y="430706"/>
                        <a:pt x="-26600" y="430706"/>
                      </a:cubicBezTo>
                      <a:lnTo>
                        <a:pt x="72200" y="430706"/>
                      </a:lnTo>
                    </a:path>
                  </a:pathLst>
                </a:custGeom>
                <a:noFill/>
                <a:ln w="15200" cap="rnd">
                  <a:solidFill>
                    <a:srgbClr val="F2994A"/>
                  </a:solidFill>
                  <a:round/>
                  <a:tailEnd type="triangle" w="sm" len="sm"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" name="MMConnector"/>
                <p:cNvSpPr/>
                <p:nvPr/>
              </p:nvSpPr>
              <p:spPr>
                <a:xfrm>
                  <a:off x="5615259" y="4270416"/>
                  <a:ext cx="144400" cy="13138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44400" h="1234952" fill="none">
                      <a:moveTo>
                        <a:pt x="-72200" y="-617476"/>
                      </a:moveTo>
                      <a:lnTo>
                        <a:pt x="-72200" y="-533876"/>
                      </a:lnTo>
                      <a:lnTo>
                        <a:pt x="-72200" y="571876"/>
                      </a:lnTo>
                      <a:cubicBezTo>
                        <a:pt x="-72200" y="597047"/>
                        <a:pt x="-51771" y="617476"/>
                        <a:pt x="-26600" y="617476"/>
                      </a:cubicBezTo>
                      <a:lnTo>
                        <a:pt x="72200" y="617476"/>
                      </a:lnTo>
                    </a:path>
                  </a:pathLst>
                </a:custGeom>
                <a:noFill/>
                <a:ln w="15200" cap="rnd">
                  <a:solidFill>
                    <a:srgbClr val="F2994A"/>
                  </a:solidFill>
                  <a:round/>
                  <a:tailEnd type="triangle" w="sm" len="sm"/>
                </a:ln>
              </p:spPr>
              <p:txBody>
                <a:bodyPr/>
                <a:lstStyle/>
                <a:p>
                  <a:pPr defTabSz="685800">
                    <a:defRPr/>
                  </a:pPr>
                  <a:endParaRPr lang="zh-CN" altLang="en-US" sz="1200">
                    <a:solidFill>
                      <a:prstClr val="black"/>
                    </a:solidFill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MainIdea"/>
                <p:cNvSpPr/>
                <p:nvPr/>
              </p:nvSpPr>
              <p:spPr>
                <a:xfrm>
                  <a:off x="-336596" y="2542316"/>
                  <a:ext cx="1889402" cy="1195070"/>
                </a:xfrm>
                <a:custGeom>
                  <a:avLst/>
                  <a:gdLst>
                    <a:gd name="rtl" fmla="*/ 304334 w 1838349"/>
                    <a:gd name="rtt" fmla="*/ 117420 h 778240"/>
                    <a:gd name="rtr" fmla="*/ 1538574 w 1838349"/>
                    <a:gd name="rtb" fmla="*/ 652460 h 778240"/>
                  </a:gdLst>
                  <a:ahLst/>
                  <a:cxnLst/>
                  <a:rect l="rtl" t="rtt" r="rtr" b="rtb"/>
                  <a:pathLst>
                    <a:path w="1838349" h="778240">
                      <a:moveTo>
                        <a:pt x="389120" y="0"/>
                      </a:moveTo>
                      <a:lnTo>
                        <a:pt x="1449229" y="0"/>
                      </a:lnTo>
                      <a:cubicBezTo>
                        <a:pt x="1664140" y="0"/>
                        <a:pt x="1838349" y="174209"/>
                        <a:pt x="1838349" y="389120"/>
                      </a:cubicBezTo>
                      <a:cubicBezTo>
                        <a:pt x="1838349" y="604031"/>
                        <a:pt x="1664140" y="778240"/>
                        <a:pt x="1449229" y="778240"/>
                      </a:cubicBezTo>
                      <a:lnTo>
                        <a:pt x="389120" y="778240"/>
                      </a:lnTo>
                      <a:cubicBezTo>
                        <a:pt x="174209" y="778240"/>
                        <a:pt x="0" y="604031"/>
                        <a:pt x="0" y="389120"/>
                      </a:cubicBezTo>
                      <a:cubicBezTo>
                        <a:pt x="0" y="174209"/>
                        <a:pt x="174209" y="0"/>
                        <a:pt x="389120" y="0"/>
                      </a:cubicBezTo>
                      <a:close/>
                    </a:path>
                  </a:pathLst>
                </a:custGeom>
                <a:solidFill>
                  <a:srgbClr val="004924"/>
                </a:solidFill>
                <a:ln w="22800" cap="flat">
                  <a:noFill/>
                  <a:round/>
                </a:ln>
              </p:spPr>
              <p:txBody>
                <a:bodyPr wrap="square" lIns="0" tIns="0" rIns="0" bIns="8250"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lang="en-US" sz="105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MainTopic"/>
                <p:cNvSpPr/>
                <p:nvPr/>
              </p:nvSpPr>
              <p:spPr>
                <a:xfrm>
                  <a:off x="1972062" y="2542951"/>
                  <a:ext cx="2743406" cy="1167765"/>
                </a:xfrm>
                <a:custGeom>
                  <a:avLst/>
                  <a:gdLst>
                    <a:gd name="rtl" fmla="*/ 393042 w 2181443"/>
                    <a:gd name="rtt" fmla="*/ 64220 h 939360"/>
                    <a:gd name="rtr" fmla="*/ 1785362 w 2181443"/>
                    <a:gd name="rtb" fmla="*/ 866780 h 939360"/>
                  </a:gdLst>
                  <a:ahLst/>
                  <a:cxnLst/>
                  <a:rect l="rtl" t="rtt" r="rtr" b="rtb"/>
                  <a:pathLst>
                    <a:path w="2181443" h="939360">
                      <a:moveTo>
                        <a:pt x="469680" y="0"/>
                      </a:moveTo>
                      <a:lnTo>
                        <a:pt x="1711763" y="0"/>
                      </a:lnTo>
                      <a:cubicBezTo>
                        <a:pt x="1971166" y="0"/>
                        <a:pt x="2181443" y="210276"/>
                        <a:pt x="2181443" y="469680"/>
                      </a:cubicBezTo>
                      <a:cubicBezTo>
                        <a:pt x="2181443" y="729084"/>
                        <a:pt x="1971166" y="939360"/>
                        <a:pt x="1711763" y="939360"/>
                      </a:cubicBezTo>
                      <a:lnTo>
                        <a:pt x="469680" y="939360"/>
                      </a:lnTo>
                      <a:cubicBezTo>
                        <a:pt x="210276" y="939360"/>
                        <a:pt x="0" y="729084"/>
                        <a:pt x="0" y="469680"/>
                      </a:cubicBezTo>
                      <a:cubicBezTo>
                        <a:pt x="0" y="210276"/>
                        <a:pt x="210276" y="0"/>
                        <a:pt x="469680" y="0"/>
                      </a:cubicBezTo>
                      <a:close/>
                    </a:path>
                  </a:pathLst>
                </a:custGeom>
                <a:solidFill>
                  <a:srgbClr val="F2C94C"/>
                </a:solidFill>
                <a:ln w="22800" cap="flat">
                  <a:solidFill>
                    <a:srgbClr val="F2C94C"/>
                  </a:solidFill>
                  <a:round/>
                </a:ln>
              </p:spPr>
              <p:txBody>
                <a:bodyPr wrap="square" lIns="0" tIns="0" rIns="0" bIns="8250"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sz="105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MainTopic"/>
                <p:cNvSpPr/>
                <p:nvPr/>
              </p:nvSpPr>
              <p:spPr>
                <a:xfrm>
                  <a:off x="5532092" y="2542951"/>
                  <a:ext cx="3283498" cy="1264754"/>
                </a:xfrm>
                <a:custGeom>
                  <a:avLst/>
                  <a:gdLst>
                    <a:gd name="rtl" fmla="*/ 489349 w 2817898"/>
                    <a:gd name="rtt" fmla="*/ 64220 h 1206880"/>
                    <a:gd name="rtr" fmla="*/ 2325509 w 2817898"/>
                    <a:gd name="rtb" fmla="*/ 1134300 h 1206880"/>
                  </a:gdLst>
                  <a:ahLst/>
                  <a:cxnLst/>
                  <a:rect l="rtl" t="rtt" r="rtr" b="rtb"/>
                  <a:pathLst>
                    <a:path w="2817898" h="1206880">
                      <a:moveTo>
                        <a:pt x="603440" y="0"/>
                      </a:moveTo>
                      <a:lnTo>
                        <a:pt x="2214458" y="0"/>
                      </a:lnTo>
                      <a:cubicBezTo>
                        <a:pt x="2547740" y="0"/>
                        <a:pt x="2817898" y="270160"/>
                        <a:pt x="2817898" y="603440"/>
                      </a:cubicBezTo>
                      <a:cubicBezTo>
                        <a:pt x="2817898" y="936723"/>
                        <a:pt x="2547740" y="1206880"/>
                        <a:pt x="2214458" y="1206880"/>
                      </a:cubicBezTo>
                      <a:lnTo>
                        <a:pt x="603440" y="1206880"/>
                      </a:lnTo>
                      <a:cubicBezTo>
                        <a:pt x="270160" y="1206880"/>
                        <a:pt x="0" y="936723"/>
                        <a:pt x="0" y="603440"/>
                      </a:cubicBezTo>
                      <a:cubicBezTo>
                        <a:pt x="0" y="270160"/>
                        <a:pt x="270160" y="0"/>
                        <a:pt x="603440" y="0"/>
                      </a:cubicBezTo>
                      <a:close/>
                    </a:path>
                  </a:pathLst>
                </a:custGeom>
                <a:solidFill>
                  <a:srgbClr val="F2994A"/>
                </a:solidFill>
                <a:ln w="22800" cap="flat">
                  <a:solidFill>
                    <a:srgbClr val="F2994A"/>
                  </a:solidFill>
                  <a:round/>
                </a:ln>
              </p:spPr>
              <p:txBody>
                <a:bodyPr wrap="square" lIns="0" tIns="0" rIns="0" bIns="8250"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endParaRPr sz="105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SubTopic"/>
                <p:cNvSpPr/>
                <p:nvPr/>
              </p:nvSpPr>
              <p:spPr>
                <a:xfrm>
                  <a:off x="2771097" y="3804696"/>
                  <a:ext cx="1640103" cy="299720"/>
                </a:xfrm>
                <a:custGeom>
                  <a:avLst/>
                  <a:gdLst>
                    <a:gd name="rtl" fmla="*/ 66880 w 869440"/>
                    <a:gd name="rtt" fmla="*/ 22420 h 299440"/>
                    <a:gd name="rtr" fmla="*/ 814720 w 869440"/>
                    <a:gd name="rtb" fmla="*/ 283860 h 299440"/>
                  </a:gdLst>
                  <a:ahLst/>
                  <a:cxnLst/>
                  <a:rect l="rtl" t="rtt" r="rtr" b="rtb"/>
                  <a:pathLst>
                    <a:path w="869440" h="299440" stroke="0">
                      <a:moveTo>
                        <a:pt x="0" y="0"/>
                      </a:moveTo>
                      <a:lnTo>
                        <a:pt x="869440" y="0"/>
                      </a:lnTo>
                      <a:lnTo>
                        <a:pt x="869440" y="299440"/>
                      </a:lnTo>
                      <a:lnTo>
                        <a:pt x="0" y="299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5200" cap="flat">
                  <a:solidFill>
                    <a:srgbClr val="F2C94C"/>
                  </a:solidFill>
                  <a:round/>
                </a:ln>
              </p:spPr>
              <p:txBody>
                <a:bodyPr wrap="none" lIns="0" tIns="0" rIns="0" bIns="8250"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en-GB" sz="1200" dirty="0">
                      <a:solidFill>
                        <a:srgbClr val="454545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 years prep</a:t>
                  </a:r>
                  <a:r>
                    <a:rPr lang="en-US" altLang="en-GB" sz="1200" dirty="0">
                      <a:solidFill>
                        <a:srgbClr val="454545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aratory cycle</a:t>
                  </a:r>
                </a:p>
              </p:txBody>
            </p:sp>
            <p:sp>
              <p:nvSpPr>
                <p:cNvPr id="67" name="SubTopic"/>
                <p:cNvSpPr/>
                <p:nvPr/>
              </p:nvSpPr>
              <p:spPr>
                <a:xfrm>
                  <a:off x="2761750" y="4178076"/>
                  <a:ext cx="1675617" cy="299720"/>
                </a:xfrm>
                <a:custGeom>
                  <a:avLst/>
                  <a:gdLst>
                    <a:gd name="rtl" fmla="*/ 66880 w 1070080"/>
                    <a:gd name="rtt" fmla="*/ 22420 h 299440"/>
                    <a:gd name="rtr" fmla="*/ 1015360 w 1070080"/>
                    <a:gd name="rtb" fmla="*/ 283860 h 299440"/>
                  </a:gdLst>
                  <a:ahLst/>
                  <a:cxnLst/>
                  <a:rect l="rtl" t="rtt" r="rtr" b="rtb"/>
                  <a:pathLst>
                    <a:path w="1070080" h="299440" stroke="0">
                      <a:moveTo>
                        <a:pt x="0" y="0"/>
                      </a:moveTo>
                      <a:lnTo>
                        <a:pt x="1070080" y="0"/>
                      </a:lnTo>
                      <a:lnTo>
                        <a:pt x="1070080" y="299440"/>
                      </a:lnTo>
                      <a:lnTo>
                        <a:pt x="0" y="299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5200" cap="flat">
                  <a:solidFill>
                    <a:srgbClr val="F2C94C"/>
                  </a:solidFill>
                  <a:round/>
                </a:ln>
              </p:spPr>
              <p:txBody>
                <a:bodyPr wrap="none" lIns="0" tIns="0" rIns="0" bIns="8250"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>
                    <a:defRPr/>
                  </a:pPr>
                  <a:r>
                    <a:rPr lang="en-GB" sz="1200" dirty="0">
                      <a:solidFill>
                        <a:srgbClr val="454545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 years engineer</a:t>
                  </a:r>
                  <a:r>
                    <a:rPr lang="en-US" altLang="en-GB" sz="1200" dirty="0">
                      <a:solidFill>
                        <a:srgbClr val="454545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ing cycle</a:t>
                  </a:r>
                </a:p>
              </p:txBody>
            </p:sp>
            <p:sp>
              <p:nvSpPr>
                <p:cNvPr id="68" name="SubTopic"/>
                <p:cNvSpPr/>
                <p:nvPr/>
              </p:nvSpPr>
              <p:spPr>
                <a:xfrm>
                  <a:off x="5636524" y="3842297"/>
                  <a:ext cx="3283498" cy="457803"/>
                </a:xfrm>
                <a:custGeom>
                  <a:avLst/>
                  <a:gdLst>
                    <a:gd name="rtl" fmla="*/ 66880 w 1672000"/>
                    <a:gd name="rtt" fmla="*/ 22420 h 299440"/>
                    <a:gd name="rtr" fmla="*/ 1617280 w 1672000"/>
                    <a:gd name="rtb" fmla="*/ 283860 h 299440"/>
                  </a:gdLst>
                  <a:ahLst/>
                  <a:cxnLst/>
                  <a:rect l="rtl" t="rtt" r="rtr" b="rtb"/>
                  <a:pathLst>
                    <a:path w="1672000" h="299440" stroke="0">
                      <a:moveTo>
                        <a:pt x="0" y="0"/>
                      </a:moveTo>
                      <a:lnTo>
                        <a:pt x="1672000" y="0"/>
                      </a:lnTo>
                      <a:lnTo>
                        <a:pt x="1672000" y="299440"/>
                      </a:lnTo>
                      <a:lnTo>
                        <a:pt x="0" y="299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5200" cap="flat">
                  <a:solidFill>
                    <a:srgbClr val="F2994A"/>
                  </a:solidFill>
                  <a:round/>
                </a:ln>
              </p:spPr>
              <p:txBody>
                <a:bodyPr wrap="none" lIns="0" tIns="0" rIns="0" bIns="8250"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>
                    <a:defRPr/>
                  </a:pPr>
                  <a:r>
                    <a:rPr lang="en-GB" sz="1200" dirty="0">
                      <a:solidFill>
                        <a:srgbClr val="454545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 year undergraduate </a:t>
                  </a:r>
                </a:p>
                <a:p>
                  <a:pPr defTabSz="685800">
                    <a:defRPr/>
                  </a:pPr>
                  <a:r>
                    <a:rPr lang="en-GB" sz="120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Training </a:t>
                  </a:r>
                  <a:r>
                    <a:rPr lang="en-US" altLang="en-GB" sz="120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 Guangzhou south campus</a:t>
                  </a:r>
                  <a:endParaRPr sz="12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SubTopic"/>
                <p:cNvSpPr/>
                <p:nvPr/>
              </p:nvSpPr>
              <p:spPr>
                <a:xfrm>
                  <a:off x="5701487" y="4315301"/>
                  <a:ext cx="3104031" cy="437495"/>
                </a:xfrm>
                <a:custGeom>
                  <a:avLst/>
                  <a:gdLst>
                    <a:gd name="rtl" fmla="*/ 66880 w 3021760"/>
                    <a:gd name="rtt" fmla="*/ 22420 h 299440"/>
                    <a:gd name="rtr" fmla="*/ 2967040 w 3021760"/>
                    <a:gd name="rtb" fmla="*/ 283860 h 299440"/>
                  </a:gdLst>
                  <a:ahLst/>
                  <a:cxnLst/>
                  <a:rect l="rtl" t="rtt" r="rtr" b="rtb"/>
                  <a:pathLst>
                    <a:path w="3021760" h="299440" stroke="0">
                      <a:moveTo>
                        <a:pt x="0" y="0"/>
                      </a:moveTo>
                      <a:lnTo>
                        <a:pt x="3021760" y="0"/>
                      </a:lnTo>
                      <a:lnTo>
                        <a:pt x="3021760" y="299440"/>
                      </a:lnTo>
                      <a:lnTo>
                        <a:pt x="0" y="299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5200" cap="flat">
                  <a:solidFill>
                    <a:srgbClr val="F2994A"/>
                  </a:solidFill>
                  <a:round/>
                </a:ln>
              </p:spPr>
              <p:txBody>
                <a:bodyPr wrap="none" lIns="0" tIns="0" rIns="0" bIns="8250"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>
                    <a:defRPr/>
                  </a:pPr>
                  <a:r>
                    <a:rPr lang="en-US" sz="1200" dirty="0">
                      <a:solidFill>
                        <a:srgbClr val="454545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 years undergraduate college training</a:t>
                  </a:r>
                </a:p>
                <a:p>
                  <a:pPr lvl="0">
                    <a:defRPr/>
                  </a:pPr>
                  <a:r>
                    <a:rPr lang="en-US" sz="120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Sino-French cooperation integration</a:t>
                  </a:r>
                </a:p>
              </p:txBody>
            </p:sp>
            <p:sp>
              <p:nvSpPr>
                <p:cNvPr id="70" name="SubTopic"/>
                <p:cNvSpPr/>
                <p:nvPr/>
              </p:nvSpPr>
              <p:spPr>
                <a:xfrm>
                  <a:off x="5717776" y="4713230"/>
                  <a:ext cx="2883825" cy="533939"/>
                </a:xfrm>
                <a:custGeom>
                  <a:avLst/>
                  <a:gdLst>
                    <a:gd name="rtl" fmla="*/ 66880 w 3568960"/>
                    <a:gd name="rtt" fmla="*/ 22420 h 299440"/>
                    <a:gd name="rtr" fmla="*/ 3514240 w 3568960"/>
                    <a:gd name="rtb" fmla="*/ 283860 h 299440"/>
                  </a:gdLst>
                  <a:ahLst/>
                  <a:cxnLst/>
                  <a:rect l="rtl" t="rtt" r="rtr" b="rtb"/>
                  <a:pathLst>
                    <a:path w="3568960" h="299440" stroke="0">
                      <a:moveTo>
                        <a:pt x="0" y="0"/>
                      </a:moveTo>
                      <a:lnTo>
                        <a:pt x="3568960" y="0"/>
                      </a:lnTo>
                      <a:lnTo>
                        <a:pt x="3568960" y="299440"/>
                      </a:lnTo>
                      <a:lnTo>
                        <a:pt x="0" y="299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5200" cap="flat">
                  <a:solidFill>
                    <a:srgbClr val="F2994A"/>
                  </a:solidFill>
                  <a:round/>
                </a:ln>
              </p:spPr>
              <p:txBody>
                <a:bodyPr wrap="none" lIns="0" tIns="0" rIns="0" bIns="8250"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>
                    <a:defRPr/>
                  </a:pPr>
                  <a:r>
                    <a:rPr lang="en-US" sz="1200" dirty="0">
                      <a:solidFill>
                        <a:srgbClr val="454545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 years master</a:t>
                  </a:r>
                </a:p>
                <a:p>
                  <a:pPr lvl="0">
                    <a:defRPr/>
                  </a:pPr>
                  <a:r>
                    <a:rPr lang="en-US" altLang="zh-CN" sz="1200" dirty="0">
                      <a:solidFill>
                        <a:srgbClr val="C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From other bachelor program</a:t>
                  </a:r>
                  <a:endParaRPr lang="en-US" sz="12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1" name="箭头: 燕尾形 4"/>
              <p:cNvSpPr/>
              <p:nvPr/>
            </p:nvSpPr>
            <p:spPr>
              <a:xfrm>
                <a:off x="6461677" y="1829093"/>
                <a:ext cx="665164" cy="351027"/>
              </a:xfrm>
              <a:prstGeom prst="notchedRightArrow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zh-CN" altLang="en-US" sz="1200">
                  <a:solidFill>
                    <a:prstClr val="white"/>
                  </a:solidFill>
                  <a:latin typeface="Times New Roman" panose="02020603050405020304" pitchFamily="18" charset="0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133" y="877"/>
              <a:ext cx="18433" cy="2182"/>
              <a:chOff x="133" y="877"/>
              <a:chExt cx="18433" cy="2182"/>
            </a:xfrm>
          </p:grpSpPr>
          <p:sp>
            <p:nvSpPr>
              <p:cNvPr id="73" name="SubTopic"/>
              <p:cNvSpPr/>
              <p:nvPr/>
            </p:nvSpPr>
            <p:spPr>
              <a:xfrm>
                <a:off x="133" y="1049"/>
                <a:ext cx="3781" cy="1599"/>
              </a:xfrm>
              <a:custGeom>
                <a:avLst/>
                <a:gdLst>
                  <a:gd name="rtl" fmla="*/ 66880 w 869440"/>
                  <a:gd name="rtt" fmla="*/ 22420 h 299440"/>
                  <a:gd name="rtr" fmla="*/ 814720 w 869440"/>
                  <a:gd name="rtb" fmla="*/ 283860 h 299440"/>
                </a:gdLst>
                <a:ahLst/>
                <a:cxnLst/>
                <a:rect l="rtl" t="rtt" r="rtr" b="rtb"/>
                <a:pathLst>
                  <a:path w="869440" h="299440" stroke="0">
                    <a:moveTo>
                      <a:pt x="0" y="0"/>
                    </a:moveTo>
                    <a:lnTo>
                      <a:pt x="869440" y="0"/>
                    </a:lnTo>
                    <a:lnTo>
                      <a:pt x="869440" y="299440"/>
                    </a:lnTo>
                    <a:lnTo>
                      <a:pt x="0" y="2994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5200" cap="flat">
                <a:solidFill>
                  <a:srgbClr val="F2C94C"/>
                </a:solidFill>
                <a:round/>
              </a:ln>
            </p:spPr>
            <p:txBody>
              <a:bodyPr wrap="none" lIns="0" tIns="0" rIns="0" bIns="8250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GB" sz="1200" dirty="0" err="1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mprovement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b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lang="zh-CN" altLang="en-US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Fused</a:t>
                </a:r>
                <a:r>
                  <a:rPr lang="zh-CN" altLang="en-US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System</a:t>
                </a:r>
                <a:endParaRPr lang="en-GB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SubTopic"/>
              <p:cNvSpPr/>
              <p:nvPr/>
            </p:nvSpPr>
            <p:spPr>
              <a:xfrm>
                <a:off x="4556" y="897"/>
                <a:ext cx="5885" cy="1863"/>
              </a:xfrm>
              <a:custGeom>
                <a:avLst/>
                <a:gdLst>
                  <a:gd name="rtl" fmla="*/ 66880 w 869440"/>
                  <a:gd name="rtt" fmla="*/ 22420 h 299440"/>
                  <a:gd name="rtr" fmla="*/ 814720 w 869440"/>
                  <a:gd name="rtb" fmla="*/ 283860 h 299440"/>
                </a:gdLst>
                <a:ahLst/>
                <a:cxnLst/>
                <a:rect l="rtl" t="rtt" r="rtr" b="rtb"/>
                <a:pathLst>
                  <a:path w="869440" h="299440" stroke="0">
                    <a:moveTo>
                      <a:pt x="0" y="0"/>
                    </a:moveTo>
                    <a:lnTo>
                      <a:pt x="869440" y="0"/>
                    </a:lnTo>
                    <a:lnTo>
                      <a:pt x="869440" y="299440"/>
                    </a:lnTo>
                    <a:lnTo>
                      <a:pt x="0" y="2994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5200" cap="flat">
                <a:solidFill>
                  <a:srgbClr val="F2C94C"/>
                </a:solidFill>
                <a:round/>
              </a:ln>
            </p:spPr>
            <p:txBody>
              <a:bodyPr wrap="none" lIns="0" tIns="0" rIns="0" bIns="8250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>
                  <a:defRPr/>
                </a:pPr>
                <a:r>
                  <a:rPr lang="en-GB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Sino-French Cooperation </a:t>
                </a:r>
              </a:p>
              <a:p>
                <a:pPr algn="ctr" defTabSz="685800">
                  <a:defRPr/>
                </a:pPr>
                <a:r>
                  <a:rPr lang="en-GB" sz="12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(French as the first foreign language)</a:t>
                </a:r>
              </a:p>
              <a:p>
                <a:pPr algn="ctr" defTabSz="685800">
                  <a:defRPr/>
                </a:pP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3+3</a:t>
                </a:r>
                <a:r>
                  <a:rPr lang="zh-CN" altLang="en-US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      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4+2</a:t>
                </a:r>
              </a:p>
              <a:p>
                <a:pPr algn="ctr" defTabSz="685800">
                  <a:defRPr/>
                </a:pP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2010-2020</a:t>
                </a:r>
                <a:endParaRPr lang="en-GB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左右箭头 1"/>
              <p:cNvSpPr/>
              <p:nvPr/>
            </p:nvSpPr>
            <p:spPr>
              <a:xfrm>
                <a:off x="7357" y="1979"/>
                <a:ext cx="396" cy="177"/>
              </a:xfrm>
              <a:prstGeom prst="leftRightArrow">
                <a:avLst/>
              </a:prstGeom>
              <a:solidFill>
                <a:srgbClr val="FFC000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>
                  <a:defRPr/>
                </a:pPr>
                <a:endParaRPr lang="zh-CN" altLang="en-US" sz="1200" dirty="0">
                  <a:solidFill>
                    <a:prstClr val="white"/>
                  </a:solidFill>
                  <a:latin typeface="等线" panose="02010600030101010101" pitchFamily="2" charset="-122"/>
                  <a:ea typeface="等线" panose="02010600030101010101" pitchFamily="2" charset="-122"/>
                </a:endParaRPr>
              </a:p>
            </p:txBody>
          </p:sp>
          <p:sp>
            <p:nvSpPr>
              <p:cNvPr id="76" name="SubTopic"/>
              <p:cNvSpPr/>
              <p:nvPr/>
            </p:nvSpPr>
            <p:spPr>
              <a:xfrm>
                <a:off x="11857" y="877"/>
                <a:ext cx="6709" cy="2182"/>
              </a:xfrm>
              <a:custGeom>
                <a:avLst/>
                <a:gdLst>
                  <a:gd name="rtl" fmla="*/ 66880 w 869440"/>
                  <a:gd name="rtt" fmla="*/ 22420 h 299440"/>
                  <a:gd name="rtr" fmla="*/ 814720 w 869440"/>
                  <a:gd name="rtb" fmla="*/ 283860 h 299440"/>
                </a:gdLst>
                <a:ahLst/>
                <a:cxnLst/>
                <a:rect l="rtl" t="rtt" r="rtr" b="rtb"/>
                <a:pathLst>
                  <a:path w="869440" h="299440" stroke="0">
                    <a:moveTo>
                      <a:pt x="0" y="0"/>
                    </a:moveTo>
                    <a:lnTo>
                      <a:pt x="869440" y="0"/>
                    </a:lnTo>
                    <a:lnTo>
                      <a:pt x="869440" y="299440"/>
                    </a:lnTo>
                    <a:lnTo>
                      <a:pt x="0" y="29944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5200" cap="flat">
                <a:solidFill>
                  <a:srgbClr val="F2C94C"/>
                </a:solidFill>
                <a:round/>
              </a:ln>
            </p:spPr>
            <p:txBody>
              <a:bodyPr wrap="none" lIns="0" tIns="0" rIns="0" bIns="8250"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514350"/>
                <a:r>
                  <a:rPr lang="en-US" altLang="en-GB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    </a:t>
                </a:r>
                <a:r>
                  <a:rPr lang="en-GB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Training </a:t>
                </a:r>
                <a:r>
                  <a:rPr lang="en-GB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  <a:sym typeface="+mn-ea"/>
                  </a:rPr>
                  <a:t>in big academic</a:t>
                </a:r>
                <a:r>
                  <a:rPr lang="en-US" altLang="en-GB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GB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  <a:sym typeface="+mn-ea"/>
                  </a:rPr>
                  <a:t>subjects </a:t>
                </a:r>
              </a:p>
              <a:p>
                <a:pPr algn="ctr" defTabSz="514350"/>
                <a:r>
                  <a:rPr lang="en-GB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Sino-French cooperation integration</a:t>
                </a:r>
              </a:p>
              <a:p>
                <a:pPr algn="ctr" defTabSz="685800">
                  <a:defRPr/>
                </a:pPr>
                <a:r>
                  <a:rPr lang="zh-CN" altLang="en-GB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（</a:t>
                </a:r>
                <a:r>
                  <a:rPr lang="en-GB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French as a second foreign language</a:t>
                </a:r>
                <a:r>
                  <a:rPr lang="zh-CN" altLang="en-US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）</a:t>
                </a:r>
                <a:endParaRPr lang="en-GB" altLang="zh-CN" sz="1200" dirty="0">
                  <a:solidFill>
                    <a:prstClr val="white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endParaRPr>
              </a:p>
              <a:p>
                <a:pPr algn="ctr" defTabSz="685800">
                  <a:defRPr/>
                </a:pP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1+3+3</a:t>
                </a:r>
                <a:r>
                  <a:rPr lang="zh-CN" altLang="en-US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since</a:t>
                </a:r>
                <a:r>
                  <a:rPr lang="zh-CN" altLang="en-US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 </a:t>
                </a:r>
                <a:r>
                  <a:rPr lang="en-US" altLang="zh-CN" sz="1200" dirty="0">
                    <a:solidFill>
                      <a:prstClr val="white"/>
                    </a:solidFill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2021</a:t>
                </a:r>
                <a:endParaRPr lang="en-GB" sz="1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5"/>
          <p:cNvGrpSpPr/>
          <p:nvPr/>
        </p:nvGrpSpPr>
        <p:grpSpPr>
          <a:xfrm>
            <a:off x="-87153" y="2553468"/>
            <a:ext cx="2480786" cy="2041208"/>
            <a:chOff x="21247" y="3706205"/>
            <a:chExt cx="2810993" cy="2139417"/>
          </a:xfrm>
        </p:grpSpPr>
        <p:pic>
          <p:nvPicPr>
            <p:cNvPr id="7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53" b="84648"/>
            <a:stretch>
              <a:fillRect/>
            </a:stretch>
          </p:blipFill>
          <p:spPr bwMode="auto">
            <a:xfrm>
              <a:off x="70641" y="3740976"/>
              <a:ext cx="1279291" cy="7359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9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45" t="-799" r="5051" b="84733"/>
            <a:stretch>
              <a:fillRect/>
            </a:stretch>
          </p:blipFill>
          <p:spPr bwMode="auto">
            <a:xfrm>
              <a:off x="1365033" y="3706205"/>
              <a:ext cx="1353089" cy="778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0" name="矩形 79"/>
            <p:cNvSpPr/>
            <p:nvPr/>
          </p:nvSpPr>
          <p:spPr>
            <a:xfrm>
              <a:off x="212276" y="4472083"/>
              <a:ext cx="794164" cy="399814"/>
            </a:xfrm>
            <a:prstGeom prst="rect">
              <a:avLst/>
            </a:prstGeom>
            <a:solidFill>
              <a:srgbClr val="FF32C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750" dirty="0">
                <a:solidFill>
                  <a:prstClr val="black"/>
                </a:solidFill>
                <a:latin typeface="Franklin Gothic Medium" panose="020B0603020102020204" pitchFamily="34" charset="0"/>
                <a:ea typeface="等线" panose="02010600030101010101" pitchFamily="2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212275" y="4871895"/>
              <a:ext cx="796317" cy="381833"/>
            </a:xfrm>
            <a:prstGeom prst="rect">
              <a:avLst/>
            </a:prstGeom>
            <a:solidFill>
              <a:srgbClr val="FF99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1005356" y="4478586"/>
              <a:ext cx="1712767" cy="391304"/>
            </a:xfrm>
            <a:prstGeom prst="rect">
              <a:avLst/>
            </a:prstGeom>
            <a:solidFill>
              <a:srgbClr val="FF32C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 dirty="0">
                <a:solidFill>
                  <a:srgbClr val="FF32CD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1004748" y="4875730"/>
              <a:ext cx="1713375" cy="370649"/>
            </a:xfrm>
            <a:prstGeom prst="rect">
              <a:avLst/>
            </a:prstGeom>
            <a:solidFill>
              <a:srgbClr val="FF99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 dirty="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209000" y="5246379"/>
              <a:ext cx="1143193" cy="303276"/>
            </a:xfrm>
            <a:prstGeom prst="rect">
              <a:avLst/>
            </a:prstGeom>
            <a:solidFill>
              <a:srgbClr val="99CC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 dirty="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208793" y="5545519"/>
              <a:ext cx="1133484" cy="280479"/>
            </a:xfrm>
            <a:prstGeom prst="rect">
              <a:avLst/>
            </a:prstGeom>
            <a:solidFill>
              <a:srgbClr val="0199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342276" y="5249548"/>
              <a:ext cx="1375847" cy="290853"/>
            </a:xfrm>
            <a:prstGeom prst="rect">
              <a:avLst/>
            </a:prstGeom>
            <a:solidFill>
              <a:srgbClr val="99CC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1344281" y="5548081"/>
              <a:ext cx="1373842" cy="280479"/>
            </a:xfrm>
            <a:prstGeom prst="rect">
              <a:avLst/>
            </a:prstGeom>
            <a:solidFill>
              <a:srgbClr val="0199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kumimoji="1" lang="zh-CN" altLang="en-US" sz="135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88" name="SubTopic"/>
            <p:cNvSpPr/>
            <p:nvPr/>
          </p:nvSpPr>
          <p:spPr>
            <a:xfrm>
              <a:off x="21247" y="4529639"/>
              <a:ext cx="1173980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Professional</a:t>
              </a:r>
            </a:p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 Master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9" name="SubTopic"/>
            <p:cNvSpPr/>
            <p:nvPr/>
          </p:nvSpPr>
          <p:spPr>
            <a:xfrm>
              <a:off x="141314" y="4912221"/>
              <a:ext cx="946494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Two-year</a:t>
              </a:r>
              <a:r>
                <a:rPr lang="zh-CN" alt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  <a:endParaRPr lang="en-US" altLang="zh-CN" sz="825" dirty="0">
                <a:solidFill>
                  <a:prstClr val="black"/>
                </a:solidFill>
                <a:latin typeface="Franklin Gothic Medium" panose="020B0603020102020204" pitchFamily="34" charset="0"/>
                <a:ea typeface="等线" panose="02010600030101010101" pitchFamily="2" charset="-122"/>
              </a:endParaRPr>
            </a:p>
            <a:p>
              <a:pPr algn="ctr" defTabSz="685800">
                <a:defRPr/>
              </a:pP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system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90" name="SubTopic"/>
            <p:cNvSpPr/>
            <p:nvPr/>
          </p:nvSpPr>
          <p:spPr>
            <a:xfrm>
              <a:off x="1055514" y="4522548"/>
              <a:ext cx="1505277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Undergraduate 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91" name="SubTopic"/>
            <p:cNvSpPr/>
            <p:nvPr/>
          </p:nvSpPr>
          <p:spPr>
            <a:xfrm>
              <a:off x="1145111" y="4916047"/>
              <a:ext cx="1316604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Four-year system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92" name="SubTopic"/>
            <p:cNvSpPr/>
            <p:nvPr/>
          </p:nvSpPr>
          <p:spPr>
            <a:xfrm>
              <a:off x="269426" y="5260561"/>
              <a:ext cx="951054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3</a:t>
              </a:r>
              <a:r>
                <a:rPr lang="zh-CN" alt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years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93" name="SubTopic"/>
            <p:cNvSpPr/>
            <p:nvPr/>
          </p:nvSpPr>
          <p:spPr>
            <a:xfrm>
              <a:off x="1326963" y="5529244"/>
              <a:ext cx="1505277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Preparatory </a:t>
              </a:r>
              <a:r>
                <a:rPr lang="en-US" alt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cycle</a:t>
              </a:r>
            </a:p>
          </p:txBody>
        </p:sp>
        <p:sp>
          <p:nvSpPr>
            <p:cNvPr id="94" name="SubTopic"/>
            <p:cNvSpPr/>
            <p:nvPr/>
          </p:nvSpPr>
          <p:spPr>
            <a:xfrm>
              <a:off x="22830" y="5510730"/>
              <a:ext cx="1505277" cy="334892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Engineering</a:t>
              </a:r>
              <a:r>
                <a:rPr lang="zh-CN" alt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cycle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95" name="SubTopic"/>
            <p:cNvSpPr/>
            <p:nvPr/>
          </p:nvSpPr>
          <p:spPr>
            <a:xfrm>
              <a:off x="1526501" y="5257228"/>
              <a:ext cx="951054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3</a:t>
              </a:r>
              <a:r>
                <a:rPr lang="zh-CN" alt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years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</p:grpSp>
      <p:grpSp>
        <p:nvGrpSpPr>
          <p:cNvPr id="96" name="Group 7"/>
          <p:cNvGrpSpPr/>
          <p:nvPr/>
        </p:nvGrpSpPr>
        <p:grpSpPr>
          <a:xfrm>
            <a:off x="2438401" y="2553469"/>
            <a:ext cx="3170396" cy="2506826"/>
            <a:chOff x="8402519" y="3666860"/>
            <a:chExt cx="3625203" cy="2729634"/>
          </a:xfrm>
        </p:grpSpPr>
        <p:pic>
          <p:nvPicPr>
            <p:cNvPr id="9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45" t="-799" r="5051" b="84733"/>
            <a:stretch>
              <a:fillRect/>
            </a:stretch>
          </p:blipFill>
          <p:spPr bwMode="auto">
            <a:xfrm>
              <a:off x="9771881" y="3666860"/>
              <a:ext cx="1353089" cy="778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9" name="矩形 98"/>
            <p:cNvSpPr/>
            <p:nvPr/>
          </p:nvSpPr>
          <p:spPr>
            <a:xfrm>
              <a:off x="8619124" y="4446609"/>
              <a:ext cx="1150456" cy="399814"/>
            </a:xfrm>
            <a:prstGeom prst="rect">
              <a:avLst/>
            </a:prstGeom>
            <a:solidFill>
              <a:srgbClr val="FF32C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750" dirty="0">
                <a:solidFill>
                  <a:prstClr val="black"/>
                </a:solidFill>
                <a:latin typeface="Franklin Gothic Medium" panose="020B0603020102020204" pitchFamily="34" charset="0"/>
                <a:ea typeface="等线" panose="02010600030101010101" pitchFamily="2" charset="-122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8619123" y="4846421"/>
              <a:ext cx="1137617" cy="381833"/>
            </a:xfrm>
            <a:prstGeom prst="rect">
              <a:avLst/>
            </a:prstGeom>
            <a:solidFill>
              <a:srgbClr val="FF99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9759041" y="4453112"/>
              <a:ext cx="2231961" cy="391304"/>
            </a:xfrm>
            <a:prstGeom prst="rect">
              <a:avLst/>
            </a:prstGeom>
            <a:solidFill>
              <a:srgbClr val="FF32C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 dirty="0">
                <a:solidFill>
                  <a:srgbClr val="FF32CD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9759041" y="4850256"/>
              <a:ext cx="1365930" cy="370649"/>
            </a:xfrm>
            <a:prstGeom prst="rect">
              <a:avLst/>
            </a:prstGeom>
            <a:solidFill>
              <a:srgbClr val="FF99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 dirty="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8615848" y="5220904"/>
              <a:ext cx="1143193" cy="320285"/>
            </a:xfrm>
            <a:prstGeom prst="rect">
              <a:avLst/>
            </a:prstGeom>
            <a:solidFill>
              <a:srgbClr val="99CC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 dirty="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8615641" y="5545269"/>
              <a:ext cx="1146675" cy="280479"/>
            </a:xfrm>
            <a:prstGeom prst="rect">
              <a:avLst/>
            </a:prstGeom>
            <a:solidFill>
              <a:srgbClr val="0199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9762316" y="5224074"/>
              <a:ext cx="1362655" cy="320284"/>
            </a:xfrm>
            <a:prstGeom prst="rect">
              <a:avLst/>
            </a:prstGeom>
            <a:solidFill>
              <a:srgbClr val="99CC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135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9769580" y="5547831"/>
              <a:ext cx="1355391" cy="280479"/>
            </a:xfrm>
            <a:prstGeom prst="rect">
              <a:avLst/>
            </a:prstGeom>
            <a:solidFill>
              <a:srgbClr val="0199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endParaRPr kumimoji="1" lang="zh-CN" altLang="en-US" sz="1350">
                <a:solidFill>
                  <a:prstClr val="white"/>
                </a:solidFill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sp>
          <p:nvSpPr>
            <p:cNvPr id="107" name="SubTopic"/>
            <p:cNvSpPr/>
            <p:nvPr/>
          </p:nvSpPr>
          <p:spPr>
            <a:xfrm>
              <a:off x="8724732" y="4886747"/>
              <a:ext cx="946494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Three years</a:t>
              </a:r>
              <a:r>
                <a:rPr lang="zh-CN" alt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  <a:endParaRPr lang="en-US" altLang="zh-CN" sz="825" dirty="0">
                <a:solidFill>
                  <a:prstClr val="black"/>
                </a:solidFill>
                <a:latin typeface="Franklin Gothic Medium" panose="020B0603020102020204" pitchFamily="34" charset="0"/>
                <a:ea typeface="等线" panose="02010600030101010101" pitchFamily="2" charset="-122"/>
              </a:endParaRPr>
            </a:p>
            <a:p>
              <a:pPr algn="ctr" defTabSz="685800">
                <a:defRPr/>
              </a:pPr>
              <a:r>
                <a:rPr 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In China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108" name="SubTopic"/>
            <p:cNvSpPr/>
            <p:nvPr/>
          </p:nvSpPr>
          <p:spPr>
            <a:xfrm>
              <a:off x="9689385" y="4497074"/>
              <a:ext cx="1505277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Undergraduate 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109" name="SubTopic"/>
            <p:cNvSpPr/>
            <p:nvPr/>
          </p:nvSpPr>
          <p:spPr>
            <a:xfrm>
              <a:off x="9785286" y="4890573"/>
              <a:ext cx="1316604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Three years </a:t>
              </a:r>
            </a:p>
            <a:p>
              <a:pPr algn="ctr" defTabSz="685800">
                <a:defRPr/>
              </a:pPr>
              <a:r>
                <a:rPr lang="en-GB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In China</a:t>
              </a:r>
            </a:p>
          </p:txBody>
        </p:sp>
        <p:sp>
          <p:nvSpPr>
            <p:cNvPr id="110" name="SubTopic"/>
            <p:cNvSpPr/>
            <p:nvPr/>
          </p:nvSpPr>
          <p:spPr>
            <a:xfrm>
              <a:off x="8663661" y="5228781"/>
              <a:ext cx="1047621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3</a:t>
              </a:r>
              <a:r>
                <a:rPr lang="zh-CN" alt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years</a:t>
              </a:r>
              <a:r>
                <a:rPr lang="zh-CN" alt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of Sino-</a:t>
              </a:r>
            </a:p>
            <a:p>
              <a:pPr algn="ctr" defTabSz="685800">
                <a:defRPr/>
              </a:pP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French excellence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111" name="SubTopic"/>
            <p:cNvSpPr/>
            <p:nvPr/>
          </p:nvSpPr>
          <p:spPr>
            <a:xfrm>
              <a:off x="9733811" y="5528994"/>
              <a:ext cx="1505277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Preparatory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pic>
          <p:nvPicPr>
            <p:cNvPr id="11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53" b="84648"/>
            <a:stretch>
              <a:fillRect/>
            </a:stretch>
          </p:blipFill>
          <p:spPr bwMode="auto">
            <a:xfrm>
              <a:off x="8490289" y="3706782"/>
              <a:ext cx="1266451" cy="7359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5" name="SubTopic"/>
            <p:cNvSpPr/>
            <p:nvPr/>
          </p:nvSpPr>
          <p:spPr>
            <a:xfrm>
              <a:off x="8623885" y="4500546"/>
              <a:ext cx="1173980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Professional</a:t>
              </a:r>
            </a:p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 Master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116" name="SubTopic"/>
            <p:cNvSpPr/>
            <p:nvPr/>
          </p:nvSpPr>
          <p:spPr>
            <a:xfrm>
              <a:off x="9922794" y="5230358"/>
              <a:ext cx="1047621" cy="299440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3</a:t>
              </a:r>
              <a:r>
                <a:rPr lang="zh-CN" alt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years</a:t>
              </a:r>
              <a:r>
                <a:rPr lang="zh-CN" altLang="en-US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of Sino-</a:t>
              </a:r>
            </a:p>
            <a:p>
              <a:pPr algn="ctr" defTabSz="685800">
                <a:defRPr/>
              </a:pPr>
              <a:r>
                <a:rPr lang="en-US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French excellence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118" name="SubTopic"/>
            <p:cNvSpPr/>
            <p:nvPr/>
          </p:nvSpPr>
          <p:spPr>
            <a:xfrm>
              <a:off x="8402519" y="5503413"/>
              <a:ext cx="1505277" cy="334892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Engineering</a:t>
              </a:r>
              <a:endParaRPr sz="825" dirty="0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11132449" y="4855444"/>
              <a:ext cx="864777" cy="982708"/>
            </a:xfrm>
            <a:prstGeom prst="rect">
              <a:avLst/>
            </a:prstGeom>
            <a:solidFill>
              <a:srgbClr val="A9D18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kumimoji="1" lang="zh-CN" altLang="en-US" sz="675" dirty="0">
                <a:solidFill>
                  <a:prstClr val="white"/>
                </a:solidFill>
                <a:latin typeface="Franklin Gothic Medium" panose="020B0603020102020204" pitchFamily="34" charset="0"/>
                <a:ea typeface="等线" panose="02010600030101010101" pitchFamily="2" charset="-122"/>
              </a:endParaRPr>
            </a:p>
          </p:txBody>
        </p:sp>
        <p:sp>
          <p:nvSpPr>
            <p:cNvPr id="120" name="SubTopic"/>
            <p:cNvSpPr/>
            <p:nvPr/>
          </p:nvSpPr>
          <p:spPr>
            <a:xfrm>
              <a:off x="11101953" y="4796326"/>
              <a:ext cx="925769" cy="1096277"/>
            </a:xfrm>
            <a:custGeom>
              <a:avLst/>
              <a:gdLst>
                <a:gd name="rtl" fmla="*/ 66880 w 869440"/>
                <a:gd name="rtt" fmla="*/ 22420 h 299440"/>
                <a:gd name="rtr" fmla="*/ 814720 w 869440"/>
                <a:gd name="rtb" fmla="*/ 283860 h 299440"/>
              </a:gdLst>
              <a:ahLst/>
              <a:cxnLst/>
              <a:rect l="rtl" t="rtt" r="rtr" b="rtb"/>
              <a:pathLst>
                <a:path w="869440" h="299440" stroke="0">
                  <a:moveTo>
                    <a:pt x="0" y="0"/>
                  </a:moveTo>
                  <a:lnTo>
                    <a:pt x="869440" y="0"/>
                  </a:lnTo>
                  <a:lnTo>
                    <a:pt x="869440" y="299440"/>
                  </a:lnTo>
                  <a:lnTo>
                    <a:pt x="0" y="2994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5200" cap="flat">
              <a:solidFill>
                <a:srgbClr val="F2C94C"/>
              </a:solidFill>
              <a:round/>
            </a:ln>
          </p:spPr>
          <p:txBody>
            <a:bodyPr wrap="none" lIns="0" tIns="0" rIns="0" bIns="825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defRPr/>
              </a:pPr>
              <a:r>
                <a:rPr lang="en-GB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One year</a:t>
              </a:r>
            </a:p>
            <a:p>
              <a:pPr algn="ctr" defTabSz="685800">
                <a:defRPr/>
              </a:pPr>
              <a:r>
                <a:rPr lang="en-GB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Training </a:t>
              </a:r>
              <a:r>
                <a:rPr lang="en-US" alt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</a:rPr>
                <a:t>in </a:t>
              </a:r>
            </a:p>
            <a:p>
              <a:pPr algn="ctr" defTabSz="514350"/>
              <a:r>
                <a:rPr lang="en-GB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  <a:sym typeface="+mn-ea"/>
                </a:rPr>
                <a:t>big academic </a:t>
              </a:r>
              <a:endParaRPr lang="en-GB" altLang="zh-CN" sz="825" dirty="0">
                <a:solidFill>
                  <a:prstClr val="black"/>
                </a:solidFill>
                <a:latin typeface="Franklin Gothic Medium" panose="020B0603020102020204" pitchFamily="34" charset="0"/>
                <a:ea typeface="等线" panose="02010600030101010101" pitchFamily="2" charset="-122"/>
              </a:endParaRPr>
            </a:p>
            <a:p>
              <a:pPr algn="ctr" defTabSz="514350"/>
              <a:r>
                <a:rPr lang="en-GB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  <a:sym typeface="+mn-ea"/>
                </a:rPr>
                <a:t>subjects</a:t>
              </a:r>
              <a:r>
                <a:rPr lang="en-GB" altLang="zh-CN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</a:t>
              </a:r>
            </a:p>
            <a:p>
              <a:pPr algn="ctr" defTabSz="514350"/>
              <a:r>
                <a:rPr lang="en-US" alt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(south campus</a:t>
              </a:r>
            </a:p>
            <a:p>
              <a:pPr algn="ctr" defTabSz="514350"/>
              <a:r>
                <a:rPr lang="en-US" altLang="en-GB" sz="825" dirty="0">
                  <a:solidFill>
                    <a:prstClr val="black"/>
                  </a:solidFill>
                  <a:latin typeface="Franklin Gothic Medium" panose="020B0603020102020204" pitchFamily="34" charset="0"/>
                  <a:ea typeface="等线" panose="02010600030101010101" pitchFamily="2" charset="-122"/>
                </a:rPr>
                <a:t> in Guangzhou)</a:t>
              </a:r>
              <a:endParaRPr lang="en-GB" altLang="zh-CN" sz="825" dirty="0">
                <a:solidFill>
                  <a:prstClr val="black"/>
                </a:solidFill>
                <a:latin typeface="Franklin Gothic Medium" panose="020B0603020102020204" pitchFamily="34" charset="0"/>
                <a:ea typeface="等线" panose="02010600030101010101" pitchFamily="2" charset="-122"/>
              </a:endParaRPr>
            </a:p>
          </p:txBody>
        </p:sp>
        <p:sp>
          <p:nvSpPr>
            <p:cNvPr id="121" name="文本框 120"/>
            <p:cNvSpPr txBox="1"/>
            <p:nvPr/>
          </p:nvSpPr>
          <p:spPr>
            <a:xfrm>
              <a:off x="8552030" y="5881229"/>
              <a:ext cx="1317690" cy="515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800">
                <a:defRPr/>
              </a:pPr>
              <a:r>
                <a:rPr lang="zh-CN" altLang="en-US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French preparatory</a:t>
              </a:r>
              <a:r>
                <a:rPr lang="en-US" altLang="zh-CN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 </a:t>
              </a:r>
            </a:p>
            <a:p>
              <a:pPr defTabSz="685800">
                <a:defRPr/>
              </a:pPr>
              <a:r>
                <a:rPr lang="en-US" altLang="zh-CN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&amp;</a:t>
              </a:r>
              <a:r>
                <a:rPr lang="zh-CN" altLang="en-US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 engineering </a:t>
              </a:r>
              <a:r>
                <a:rPr lang="en-US" altLang="zh-CN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zh-CN" altLang="en-US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education model</a:t>
              </a: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9907592" y="5869342"/>
              <a:ext cx="1501360" cy="5152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85800">
                <a:defRPr/>
              </a:pPr>
              <a:r>
                <a:rPr lang="en-US" altLang="zh-CN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China </a:t>
              </a:r>
              <a:r>
                <a:rPr lang="en-GB" altLang="zh-CN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undergraduate </a:t>
              </a:r>
            </a:p>
            <a:p>
              <a:pPr defTabSz="685800">
                <a:defRPr/>
              </a:pPr>
              <a:r>
                <a:rPr lang="en-GB" altLang="zh-CN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&amp;</a:t>
              </a:r>
              <a:r>
                <a:rPr lang="en-US" altLang="en-GB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en-GB" altLang="zh-CN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master </a:t>
              </a:r>
              <a:endParaRPr lang="en-US" altLang="zh-CN" sz="825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  <a:p>
              <a:pPr defTabSz="685800">
                <a:defRPr/>
              </a:pPr>
              <a:r>
                <a:rPr lang="zh-CN" altLang="en-US" sz="825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education model</a:t>
              </a:r>
            </a:p>
          </p:txBody>
        </p:sp>
      </p:grpSp>
      <p:sp>
        <p:nvSpPr>
          <p:cNvPr id="97" name="右箭头 96"/>
          <p:cNvSpPr/>
          <p:nvPr/>
        </p:nvSpPr>
        <p:spPr>
          <a:xfrm>
            <a:off x="2327434" y="3214028"/>
            <a:ext cx="304324" cy="493871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46308" y="2920657"/>
            <a:ext cx="939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50"/>
            <a:r>
              <a:rPr lang="en-GB" altLang="zh-CN" sz="900" dirty="0">
                <a:solidFill>
                  <a:prstClr val="black"/>
                </a:solidFill>
                <a:latin typeface="Franklin Gothic Medium" panose="020B0603020102020204" pitchFamily="34" charset="0"/>
              </a:rPr>
              <a:t>SYSU </a:t>
            </a:r>
          </a:p>
          <a:p>
            <a:pPr algn="ctr" defTabSz="514350"/>
            <a:r>
              <a:rPr lang="en-US" altLang="en-GB" sz="900" dirty="0">
                <a:solidFill>
                  <a:prstClr val="black"/>
                </a:solidFill>
                <a:latin typeface="Franklin Gothic Medium" panose="020B0603020102020204" pitchFamily="34" charset="0"/>
              </a:rPr>
              <a:t>C</a:t>
            </a:r>
            <a:r>
              <a:rPr lang="en-GB" altLang="zh-CN" sz="900" dirty="0">
                <a:solidFill>
                  <a:prstClr val="black"/>
                </a:solidFill>
                <a:latin typeface="Franklin Gothic Medium" panose="020B0603020102020204" pitchFamily="34" charset="0"/>
              </a:rPr>
              <a:t>haracteristics</a:t>
            </a:r>
            <a:endParaRPr lang="en-US" altLang="zh-CN" sz="15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itle 1"/>
          <p:cNvSpPr txBox="1"/>
          <p:nvPr/>
        </p:nvSpPr>
        <p:spPr>
          <a:xfrm>
            <a:off x="1241279" y="-128430"/>
            <a:ext cx="6972300" cy="994172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0049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 </a:t>
            </a:r>
            <a:r>
              <a:rPr lang="en-US" altLang="zh-CN" sz="2100" b="1" dirty="0">
                <a:solidFill>
                  <a:srgbClr val="0049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</a:t>
            </a:r>
            <a:r>
              <a:rPr lang="zh-CN" altLang="en-US" sz="2100" b="1" dirty="0">
                <a:solidFill>
                  <a:srgbClr val="0049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used Sino-French </a:t>
            </a:r>
            <a:r>
              <a:rPr lang="en-US" altLang="zh-CN" sz="2100" b="1" dirty="0">
                <a:solidFill>
                  <a:srgbClr val="0049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</a:t>
            </a:r>
            <a:r>
              <a:rPr lang="zh-CN" altLang="en-US" sz="2100" b="1" dirty="0">
                <a:solidFill>
                  <a:srgbClr val="0049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ystem</a:t>
            </a: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A6FDE8E6-2FB8-4D67-AA10-09E25FBD02F8}"/>
              </a:ext>
            </a:extLst>
          </p:cNvPr>
          <p:cNvSpPr txBox="1"/>
          <p:nvPr/>
        </p:nvSpPr>
        <p:spPr>
          <a:xfrm>
            <a:off x="7366" y="5517178"/>
            <a:ext cx="5757465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200" b="1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CTI Accreditation </a:t>
            </a:r>
            <a:r>
              <a:rPr lang="en-US" altLang="zh-CN" sz="2200" b="1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R</a:t>
            </a:r>
            <a:r>
              <a:rPr lang="en-US" sz="2200" b="1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enewal in 2022:</a:t>
            </a:r>
            <a:endParaRPr lang="en-US" sz="2200" b="1" spc="-5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/>
            </a:endParaRPr>
          </a:p>
          <a:p>
            <a:pPr algn="ctr">
              <a:defRPr/>
            </a:pPr>
            <a:r>
              <a:rPr lang="en-US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A</a:t>
            </a:r>
            <a:r>
              <a:rPr lang="zh-CN" altLang="en-US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6-Year</a:t>
            </a:r>
            <a:r>
              <a:rPr lang="en-US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 accreditation received</a:t>
            </a:r>
            <a:r>
              <a:rPr lang="zh-CN" altLang="en-US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---</a:t>
            </a:r>
            <a:r>
              <a:rPr lang="zh-CN" altLang="en-US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t</a:t>
            </a:r>
            <a:r>
              <a:rPr lang="en-US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he longest</a:t>
            </a:r>
            <a:r>
              <a:rPr lang="zh-CN" altLang="en-US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600" b="1" spc="-5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possible!</a:t>
            </a:r>
            <a:endParaRPr lang="en-US" sz="1600" b="1" spc="-5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altLang="zh-CN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The</a:t>
            </a:r>
            <a:r>
              <a:rPr lang="zh-CN" altLang="en-US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 </a:t>
            </a:r>
            <a:r>
              <a:rPr lang="en-US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high-quality </a:t>
            </a:r>
            <a:r>
              <a:rPr lang="en-US" altLang="zh-CN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of</a:t>
            </a:r>
            <a:r>
              <a:rPr lang="zh-CN" altLang="en-US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 </a:t>
            </a:r>
            <a:r>
              <a:rPr lang="en-US" altLang="zh-CN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the</a:t>
            </a:r>
            <a:r>
              <a:rPr lang="zh-CN" altLang="en-US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 </a:t>
            </a:r>
            <a:r>
              <a:rPr lang="en-US" altLang="zh-CN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IFCEN</a:t>
            </a:r>
            <a:r>
              <a:rPr lang="zh-CN" altLang="en-US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 </a:t>
            </a:r>
            <a:r>
              <a:rPr lang="en-US" altLang="zh-CN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program</a:t>
            </a:r>
            <a:r>
              <a:rPr lang="zh-CN" altLang="en-US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 </a:t>
            </a:r>
            <a:r>
              <a:rPr lang="en-US" altLang="zh-CN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fully</a:t>
            </a:r>
            <a:r>
              <a:rPr lang="zh-CN" altLang="en-US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 </a:t>
            </a:r>
            <a:r>
              <a:rPr lang="en-US" altLang="zh-CN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recognized!</a:t>
            </a:r>
            <a:r>
              <a:rPr lang="zh-CN" altLang="en-US" sz="1600" spc="-5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/>
                <a:sym typeface="+mn-ea"/>
              </a:rPr>
              <a:t> </a:t>
            </a:r>
            <a:endParaRPr lang="en-US" altLang="zh-CN" sz="1600" spc="-5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/>
              <a:sym typeface="+mn-ea"/>
            </a:endParaRPr>
          </a:p>
        </p:txBody>
      </p:sp>
      <p:pic>
        <p:nvPicPr>
          <p:cNvPr id="117" name="图片 116" descr="CTI_IFCEN_Avis_2022_06_En attente de publication_00">
            <a:extLst>
              <a:ext uri="{FF2B5EF4-FFF2-40B4-BE49-F238E27FC236}">
                <a16:creationId xmlns:a16="http://schemas.microsoft.com/office/drawing/2014/main" id="{76936E39-7313-43F2-BA7A-BA1BF5163A5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552" t="6537" r="2147" b="7620"/>
          <a:stretch>
            <a:fillRect/>
          </a:stretch>
        </p:blipFill>
        <p:spPr>
          <a:xfrm>
            <a:off x="6068243" y="3039970"/>
            <a:ext cx="2841701" cy="3816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772A9456-79D9-81AC-2445-763E322CC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ND</a:t>
            </a:r>
            <a:r>
              <a:rPr lang="zh-CN" altLang="en-US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@</a:t>
            </a:r>
            <a:r>
              <a:rPr lang="zh-CN" altLang="en-US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IFCEN:</a:t>
            </a:r>
            <a:r>
              <a:rPr lang="zh-CN" altLang="en-US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Summary and Prospect</a:t>
            </a:r>
            <a:endParaRPr lang="zh-CN" altLang="en-US" sz="26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9FEF9C9-F217-B440-C727-11A790A51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87" y="1061883"/>
            <a:ext cx="8868697" cy="5054995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IFCEN is prepared for nuclear data 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 and research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(theory, experiment, structure and decay, fission and reaction), chance to construct the unique sub-major in China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Hope to obtain help from other collaborators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Education: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Nuclear Physics and Nuclear Data: 14 sessions for nuclear data part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and Application of Nuclear Data: 36 sessions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Data Acquisition and Processing: 54 sessions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Lectures to colleagues and students for general introduction to nuclear data</a:t>
            </a:r>
          </a:p>
          <a:p>
            <a:pPr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Research: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structure data evaluation system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based nuclear data evaluation and application</a:t>
            </a:r>
          </a:p>
          <a:p>
            <a:pPr lvl="1" algn="just">
              <a:lnSpc>
                <a:spcPct val="100000"/>
              </a:lnSpc>
              <a:spcBef>
                <a:spcPts val="300"/>
              </a:spcBef>
            </a:pP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Macroscopic validation</a:t>
            </a:r>
          </a:p>
        </p:txBody>
      </p:sp>
      <p:sp>
        <p:nvSpPr>
          <p:cNvPr id="4" name="内容占位符 22">
            <a:extLst>
              <a:ext uri="{FF2B5EF4-FFF2-40B4-BE49-F238E27FC236}">
                <a16:creationId xmlns:a16="http://schemas.microsoft.com/office/drawing/2014/main" id="{5B6C694F-501E-4578-91F6-ED593FD3FCEA}"/>
              </a:ext>
            </a:extLst>
          </p:cNvPr>
          <p:cNvSpPr txBox="1">
            <a:spLocks/>
          </p:cNvSpPr>
          <p:nvPr/>
        </p:nvSpPr>
        <p:spPr>
          <a:xfrm>
            <a:off x="1986117" y="5919270"/>
            <a:ext cx="7236542" cy="662896"/>
          </a:xfrm>
          <a:prstGeom prst="rect">
            <a:avLst/>
          </a:prstGeom>
        </p:spPr>
        <p:txBody>
          <a:bodyPr vert="horz" lIns="127723" tIns="63862" rIns="127723" bIns="63862" rtlCol="0">
            <a:normAutofit lnSpcReduction="10000"/>
          </a:bodyPr>
          <a:lstStyle>
            <a:lvl1pPr marL="239481" indent="-239481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lvl="1" indent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0058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58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 Professor (9): </a:t>
            </a:r>
            <a:r>
              <a:rPr lang="en-US" altLang="zh-CN" dirty="0" err="1">
                <a:solidFill>
                  <a:srgbClr val="0058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Cenxi</a:t>
            </a:r>
            <a:r>
              <a:rPr lang="en-US" altLang="zh-CN" dirty="0">
                <a:solidFill>
                  <a:srgbClr val="0058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YUAN,</a:t>
            </a:r>
            <a:r>
              <a:rPr lang="zh-CN" altLang="en-US" dirty="0">
                <a:solidFill>
                  <a:srgbClr val="0058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58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 SU, Long ZHU, Wei HUA, Bo MEI</a:t>
            </a:r>
          </a:p>
          <a:p>
            <a:pPr marL="180000" lvl="1" indent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altLang="zh-CN" dirty="0">
                <a:solidFill>
                  <a:srgbClr val="0058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Assistant Professor (2): Shengli CHEN</a:t>
            </a:r>
          </a:p>
        </p:txBody>
      </p:sp>
    </p:spTree>
    <p:extLst>
      <p:ext uri="{BB962C8B-B14F-4D97-AF65-F5344CB8AC3E}">
        <p14:creationId xmlns:p14="http://schemas.microsoft.com/office/powerpoint/2010/main" val="2129348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A00DA7-8FDD-45CF-BACB-408B76B24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74955"/>
            <a:ext cx="4395374" cy="421640"/>
          </a:xfrm>
        </p:spPr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2A287AB-6A99-4679-A225-35DDE75B9E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E226ABA-6B00-4B72-8A80-111E94096F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9768" y="1137574"/>
            <a:ext cx="7993414" cy="4021447"/>
          </a:xfrm>
        </p:spPr>
        <p:txBody>
          <a:bodyPr/>
          <a:lstStyle/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000" dirty="0">
                <a:solidFill>
                  <a:srgbClr val="0A5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Introduction of damage cross section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000" b="0" dirty="0">
                <a:solidFill>
                  <a:srgbClr val="0A5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Two-body reaction-induced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000" b="0" dirty="0">
                <a:solidFill>
                  <a:srgbClr val="0A5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Neutron capture reaction-induced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000" b="0" dirty="0">
                <a:solidFill>
                  <a:srgbClr val="0A5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N-body reaction-induced</a:t>
            </a:r>
          </a:p>
          <a:p>
            <a:pPr marL="571500" indent="-5715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3000" dirty="0">
                <a:solidFill>
                  <a:srgbClr val="0A5000"/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3807206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94280000-EF71-47A5-A046-ACCD249334A6}"/>
              </a:ext>
            </a:extLst>
          </p:cNvPr>
          <p:cNvGrpSpPr/>
          <p:nvPr/>
        </p:nvGrpSpPr>
        <p:grpSpPr>
          <a:xfrm>
            <a:off x="4503769" y="978476"/>
            <a:ext cx="4272375" cy="2771999"/>
            <a:chOff x="4177714" y="1717616"/>
            <a:chExt cx="4784771" cy="28692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E1E91234-39BB-4981-86A7-891BFCCFF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77714" y="1717616"/>
              <a:ext cx="4585775" cy="2869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E8B38875-ADB8-444A-ABDD-3BFCF80E0BCB}"/>
                </a:ext>
              </a:extLst>
            </p:cNvPr>
            <p:cNvSpPr/>
            <p:nvPr/>
          </p:nvSpPr>
          <p:spPr>
            <a:xfrm>
              <a:off x="7067906" y="4286302"/>
              <a:ext cx="1894579" cy="2867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/>
                <a:t>@Knaster2016NatPhys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62EDBAFE-1441-4EDD-826B-579C6CA578BA}"/>
              </a:ext>
            </a:extLst>
          </p:cNvPr>
          <p:cNvGrpSpPr/>
          <p:nvPr/>
        </p:nvGrpSpPr>
        <p:grpSpPr>
          <a:xfrm>
            <a:off x="80641" y="1190803"/>
            <a:ext cx="4558799" cy="2645721"/>
            <a:chOff x="1897549" y="1751894"/>
            <a:chExt cx="5337522" cy="3055564"/>
          </a:xfrm>
        </p:grpSpPr>
        <p:sp>
          <p:nvSpPr>
            <p:cNvPr id="10" name="文本框 19">
              <a:extLst>
                <a:ext uri="{FF2B5EF4-FFF2-40B4-BE49-F238E27FC236}">
                  <a16:creationId xmlns:a16="http://schemas.microsoft.com/office/drawing/2014/main" id="{7EEE65BB-9C9C-4261-86C6-D490755E3E11}"/>
                </a:ext>
              </a:extLst>
            </p:cNvPr>
            <p:cNvSpPr txBox="1"/>
            <p:nvPr/>
          </p:nvSpPr>
          <p:spPr>
            <a:xfrm>
              <a:off x="1897549" y="2507430"/>
              <a:ext cx="1224135" cy="746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Incident particle</a:t>
              </a:r>
              <a:endParaRPr lang="zh-CN" altLang="en-US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椭圆 1">
              <a:extLst>
                <a:ext uri="{FF2B5EF4-FFF2-40B4-BE49-F238E27FC236}">
                  <a16:creationId xmlns:a16="http://schemas.microsoft.com/office/drawing/2014/main" id="{23C4E3C0-E136-4298-8E01-B50BE6C1BB6F}"/>
                </a:ext>
              </a:extLst>
            </p:cNvPr>
            <p:cNvSpPr/>
            <p:nvPr/>
          </p:nvSpPr>
          <p:spPr>
            <a:xfrm>
              <a:off x="2383617" y="3292694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rgbClr val="00B050">
                    <a:alpha val="50000"/>
                  </a:srgbClr>
                </a:gs>
                <a:gs pos="50000">
                  <a:srgbClr val="00B050">
                    <a:alpha val="70000"/>
                  </a:srgbClr>
                </a:gs>
                <a:gs pos="100000">
                  <a:srgbClr val="00B05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2" name="椭圆 2">
              <a:extLst>
                <a:ext uri="{FF2B5EF4-FFF2-40B4-BE49-F238E27FC236}">
                  <a16:creationId xmlns:a16="http://schemas.microsoft.com/office/drawing/2014/main" id="{935E77D8-A6EA-4A1A-9992-20717486A3F8}"/>
                </a:ext>
              </a:extLst>
            </p:cNvPr>
            <p:cNvSpPr/>
            <p:nvPr/>
          </p:nvSpPr>
          <p:spPr>
            <a:xfrm>
              <a:off x="4104008" y="3167193"/>
              <a:ext cx="540000" cy="54000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17000">
                  <a:schemeClr val="accent6">
                    <a:lumMod val="40000"/>
                    <a:lumOff val="60000"/>
                  </a:schemeClr>
                </a:gs>
                <a:gs pos="100000">
                  <a:schemeClr val="accent6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/>
            </a:p>
          </p:txBody>
        </p:sp>
        <p:cxnSp>
          <p:nvCxnSpPr>
            <p:cNvPr id="13" name="直接箭头连接符 4">
              <a:extLst>
                <a:ext uri="{FF2B5EF4-FFF2-40B4-BE49-F238E27FC236}">
                  <a16:creationId xmlns:a16="http://schemas.microsoft.com/office/drawing/2014/main" id="{B330A539-5BD8-497D-B296-16C34AFED6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15665" y="3416647"/>
              <a:ext cx="1152870" cy="20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接箭头连接符 10">
              <a:extLst>
                <a:ext uri="{FF2B5EF4-FFF2-40B4-BE49-F238E27FC236}">
                  <a16:creationId xmlns:a16="http://schemas.microsoft.com/office/drawing/2014/main" id="{A57E9C42-F340-40F6-9995-985E7E27B1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7873" y="2644536"/>
              <a:ext cx="1153121" cy="6481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箭头连接符 12">
              <a:extLst>
                <a:ext uri="{FF2B5EF4-FFF2-40B4-BE49-F238E27FC236}">
                  <a16:creationId xmlns:a16="http://schemas.microsoft.com/office/drawing/2014/main" id="{89243DAD-BB7E-431C-BDCC-CFA71FD8A3A1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3717032"/>
              <a:ext cx="582922" cy="5743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椭圆 17">
              <a:extLst>
                <a:ext uri="{FF2B5EF4-FFF2-40B4-BE49-F238E27FC236}">
                  <a16:creationId xmlns:a16="http://schemas.microsoft.com/office/drawing/2014/main" id="{ECB7410D-A815-4A3C-831B-66E734ACDBAA}"/>
                </a:ext>
              </a:extLst>
            </p:cNvPr>
            <p:cNvSpPr/>
            <p:nvPr/>
          </p:nvSpPr>
          <p:spPr>
            <a:xfrm>
              <a:off x="5940152" y="2420888"/>
              <a:ext cx="252000" cy="252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  <a:alpha val="50000"/>
                    <a:lumMod val="50000"/>
                    <a:lumOff val="50000"/>
                  </a:schemeClr>
                </a:gs>
                <a:gs pos="50000">
                  <a:schemeClr val="accent5">
                    <a:shade val="67500"/>
                    <a:satMod val="115000"/>
                    <a:alpha val="70000"/>
                    <a:lumMod val="70000"/>
                    <a:lumOff val="30000"/>
                  </a:schemeClr>
                </a:gs>
                <a:gs pos="100000">
                  <a:schemeClr val="accent5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7" name="椭圆 18">
              <a:extLst>
                <a:ext uri="{FF2B5EF4-FFF2-40B4-BE49-F238E27FC236}">
                  <a16:creationId xmlns:a16="http://schemas.microsoft.com/office/drawing/2014/main" id="{C3653D42-B407-40D9-8C0D-ADD192505D2E}"/>
                </a:ext>
              </a:extLst>
            </p:cNvPr>
            <p:cNvSpPr/>
            <p:nvPr/>
          </p:nvSpPr>
          <p:spPr>
            <a:xfrm>
              <a:off x="5140263" y="4267458"/>
              <a:ext cx="540000" cy="540000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alpha val="50000"/>
                    <a:lumMod val="50000"/>
                    <a:lumOff val="50000"/>
                  </a:srgbClr>
                </a:gs>
                <a:gs pos="50000">
                  <a:srgbClr val="FF0000">
                    <a:alpha val="70000"/>
                    <a:lumMod val="90000"/>
                    <a:lumOff val="10000"/>
                  </a:srgbClr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8" name="文本框 20">
              <a:extLst>
                <a:ext uri="{FF2B5EF4-FFF2-40B4-BE49-F238E27FC236}">
                  <a16:creationId xmlns:a16="http://schemas.microsoft.com/office/drawing/2014/main" id="{B88BAF76-9FC2-4C88-B7F3-E65CC3A9BC3B}"/>
                </a:ext>
              </a:extLst>
            </p:cNvPr>
            <p:cNvSpPr txBox="1"/>
            <p:nvPr/>
          </p:nvSpPr>
          <p:spPr>
            <a:xfrm>
              <a:off x="4942055" y="1751894"/>
              <a:ext cx="2293016" cy="746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sz="1800" dirty="0"/>
                <a:t>Light emitted particle</a:t>
              </a:r>
              <a:endParaRPr lang="zh-CN" altLang="en-US" sz="1800" dirty="0"/>
            </a:p>
          </p:txBody>
        </p:sp>
        <p:sp>
          <p:nvSpPr>
            <p:cNvPr id="19" name="文本框 22">
              <a:extLst>
                <a:ext uri="{FF2B5EF4-FFF2-40B4-BE49-F238E27FC236}">
                  <a16:creationId xmlns:a16="http://schemas.microsoft.com/office/drawing/2014/main" id="{3822C473-F047-4404-916E-CC026D6D9985}"/>
                </a:ext>
              </a:extLst>
            </p:cNvPr>
            <p:cNvSpPr txBox="1"/>
            <p:nvPr/>
          </p:nvSpPr>
          <p:spPr>
            <a:xfrm>
              <a:off x="3756833" y="2507430"/>
              <a:ext cx="1224135" cy="746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sz="1800" dirty="0"/>
                <a:t>Target nucleus</a:t>
              </a:r>
              <a:endParaRPr lang="zh-CN" altLang="en-US" sz="1800" dirty="0"/>
            </a:p>
          </p:txBody>
        </p:sp>
        <p:sp>
          <p:nvSpPr>
            <p:cNvPr id="20" name="文本框 23">
              <a:extLst>
                <a:ext uri="{FF2B5EF4-FFF2-40B4-BE49-F238E27FC236}">
                  <a16:creationId xmlns:a16="http://schemas.microsoft.com/office/drawing/2014/main" id="{340BAA85-CA5C-4D27-8F97-232E2BB30385}"/>
                </a:ext>
              </a:extLst>
            </p:cNvPr>
            <p:cNvSpPr txBox="1"/>
            <p:nvPr/>
          </p:nvSpPr>
          <p:spPr>
            <a:xfrm>
              <a:off x="4567054" y="3507203"/>
              <a:ext cx="2068253" cy="7464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sz="1800" dirty="0"/>
                <a:t>Recoil nucleus (= PKA)</a:t>
              </a:r>
              <a:endParaRPr lang="zh-CN" altLang="en-US" sz="1800" dirty="0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89D6F578-3E34-439A-BE4B-A239B4A279BA}"/>
              </a:ext>
            </a:extLst>
          </p:cNvPr>
          <p:cNvGrpSpPr/>
          <p:nvPr/>
        </p:nvGrpSpPr>
        <p:grpSpPr>
          <a:xfrm>
            <a:off x="249863" y="3385977"/>
            <a:ext cx="3673390" cy="2259144"/>
            <a:chOff x="135563" y="3614577"/>
            <a:chExt cx="3673390" cy="2259144"/>
          </a:xfrm>
        </p:grpSpPr>
        <p:sp>
          <p:nvSpPr>
            <p:cNvPr id="22" name="文本框 19">
              <a:extLst>
                <a:ext uri="{FF2B5EF4-FFF2-40B4-BE49-F238E27FC236}">
                  <a16:creationId xmlns:a16="http://schemas.microsoft.com/office/drawing/2014/main" id="{2150168E-C847-4BCF-9FDA-49E717BC05CB}"/>
                </a:ext>
              </a:extLst>
            </p:cNvPr>
            <p:cNvSpPr txBox="1"/>
            <p:nvPr/>
          </p:nvSpPr>
          <p:spPr>
            <a:xfrm>
              <a:off x="135563" y="4444337"/>
              <a:ext cx="14931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Atoms in lattice</a:t>
              </a:r>
              <a:endParaRPr lang="zh-CN" altLang="en-US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A02E3099-5C7A-475E-B7D7-4AF2AC24EA90}"/>
                </a:ext>
              </a:extLst>
            </p:cNvPr>
            <p:cNvGrpSpPr/>
            <p:nvPr/>
          </p:nvGrpSpPr>
          <p:grpSpPr>
            <a:xfrm>
              <a:off x="1515952" y="3614577"/>
              <a:ext cx="2293001" cy="2259144"/>
              <a:chOff x="1660327" y="2979309"/>
              <a:chExt cx="2293001" cy="2259144"/>
            </a:xfrm>
          </p:grpSpPr>
          <p:cxnSp>
            <p:nvCxnSpPr>
              <p:cNvPr id="24" name="直接箭头连接符 10">
                <a:extLst>
                  <a:ext uri="{FF2B5EF4-FFF2-40B4-BE49-F238E27FC236}">
                    <a16:creationId xmlns:a16="http://schemas.microsoft.com/office/drawing/2014/main" id="{BE033252-2CBF-4DF5-877D-62E3514C776F}"/>
                  </a:ext>
                </a:extLst>
              </p:cNvPr>
              <p:cNvCxnSpPr>
                <a:cxnSpLocks/>
                <a:stCxn id="17" idx="5"/>
                <a:endCxn id="39" idx="5"/>
              </p:cNvCxnSpPr>
              <p:nvPr/>
            </p:nvCxnSpPr>
            <p:spPr>
              <a:xfrm>
                <a:off x="3274003" y="3351857"/>
                <a:ext cx="279571" cy="29414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25" name="组合 24">
                <a:extLst>
                  <a:ext uri="{FF2B5EF4-FFF2-40B4-BE49-F238E27FC236}">
                    <a16:creationId xmlns:a16="http://schemas.microsoft.com/office/drawing/2014/main" id="{1DA0A168-02CA-486B-85D4-DAD09713420D}"/>
                  </a:ext>
                </a:extLst>
              </p:cNvPr>
              <p:cNvGrpSpPr/>
              <p:nvPr/>
            </p:nvGrpSpPr>
            <p:grpSpPr>
              <a:xfrm rot="10800000">
                <a:off x="2270602" y="4177614"/>
                <a:ext cx="1682726" cy="461216"/>
                <a:chOff x="1996506" y="3159000"/>
                <a:chExt cx="1940192" cy="540000"/>
              </a:xfrm>
            </p:grpSpPr>
            <p:sp>
              <p:nvSpPr>
                <p:cNvPr id="42" name="椭圆 1">
                  <a:extLst>
                    <a:ext uri="{FF2B5EF4-FFF2-40B4-BE49-F238E27FC236}">
                      <a16:creationId xmlns:a16="http://schemas.microsoft.com/office/drawing/2014/main" id="{9816297A-E8E2-4E2F-8FEE-A04CEF2A133D}"/>
                    </a:ext>
                  </a:extLst>
                </p:cNvPr>
                <p:cNvSpPr/>
                <p:nvPr/>
              </p:nvSpPr>
              <p:spPr>
                <a:xfrm>
                  <a:off x="1996506" y="3159000"/>
                  <a:ext cx="540000" cy="540000"/>
                </a:xfrm>
                <a:prstGeom prst="ellipse">
                  <a:avLst/>
                </a:prstGeom>
                <a:no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43" name="椭圆 2">
                  <a:extLst>
                    <a:ext uri="{FF2B5EF4-FFF2-40B4-BE49-F238E27FC236}">
                      <a16:creationId xmlns:a16="http://schemas.microsoft.com/office/drawing/2014/main" id="{2CF7943C-7933-421F-92AD-CCE2856129DA}"/>
                    </a:ext>
                  </a:extLst>
                </p:cNvPr>
                <p:cNvSpPr/>
                <p:nvPr/>
              </p:nvSpPr>
              <p:spPr>
                <a:xfrm>
                  <a:off x="2696546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44" name="椭圆 18">
                  <a:extLst>
                    <a:ext uri="{FF2B5EF4-FFF2-40B4-BE49-F238E27FC236}">
                      <a16:creationId xmlns:a16="http://schemas.microsoft.com/office/drawing/2014/main" id="{3A265FA2-B82D-42F9-B0A9-75F44DA8EDD2}"/>
                    </a:ext>
                  </a:extLst>
                </p:cNvPr>
                <p:cNvSpPr/>
                <p:nvPr/>
              </p:nvSpPr>
              <p:spPr>
                <a:xfrm>
                  <a:off x="3396698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id="{4CEB6572-9E03-4748-A0E0-D0ABADF909D0}"/>
                  </a:ext>
                </a:extLst>
              </p:cNvPr>
              <p:cNvGrpSpPr/>
              <p:nvPr/>
            </p:nvGrpSpPr>
            <p:grpSpPr>
              <a:xfrm rot="10800000">
                <a:off x="2270602" y="3578461"/>
                <a:ext cx="1682726" cy="461216"/>
                <a:chOff x="1996506" y="3159000"/>
                <a:chExt cx="1940192" cy="540000"/>
              </a:xfrm>
            </p:grpSpPr>
            <p:sp>
              <p:nvSpPr>
                <p:cNvPr id="39" name="椭圆 1">
                  <a:extLst>
                    <a:ext uri="{FF2B5EF4-FFF2-40B4-BE49-F238E27FC236}">
                      <a16:creationId xmlns:a16="http://schemas.microsoft.com/office/drawing/2014/main" id="{193A2DD3-8222-46BA-AEF5-1AFE6D8B9226}"/>
                    </a:ext>
                  </a:extLst>
                </p:cNvPr>
                <p:cNvSpPr/>
                <p:nvPr/>
              </p:nvSpPr>
              <p:spPr>
                <a:xfrm>
                  <a:off x="1996506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40" name="椭圆 2">
                  <a:extLst>
                    <a:ext uri="{FF2B5EF4-FFF2-40B4-BE49-F238E27FC236}">
                      <a16:creationId xmlns:a16="http://schemas.microsoft.com/office/drawing/2014/main" id="{157E8EED-A4CC-43BC-B090-7413BAD1F5F6}"/>
                    </a:ext>
                  </a:extLst>
                </p:cNvPr>
                <p:cNvSpPr/>
                <p:nvPr/>
              </p:nvSpPr>
              <p:spPr>
                <a:xfrm>
                  <a:off x="2696546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41" name="椭圆 18">
                  <a:extLst>
                    <a:ext uri="{FF2B5EF4-FFF2-40B4-BE49-F238E27FC236}">
                      <a16:creationId xmlns:a16="http://schemas.microsoft.com/office/drawing/2014/main" id="{B32D740D-6C00-40E4-A2D5-43548C1AFF27}"/>
                    </a:ext>
                  </a:extLst>
                </p:cNvPr>
                <p:cNvSpPr/>
                <p:nvPr/>
              </p:nvSpPr>
              <p:spPr>
                <a:xfrm>
                  <a:off x="3396698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id="{CCFDDDAA-7A81-4D36-A266-5A2FA55DDEF3}"/>
                  </a:ext>
                </a:extLst>
              </p:cNvPr>
              <p:cNvGrpSpPr/>
              <p:nvPr/>
            </p:nvGrpSpPr>
            <p:grpSpPr>
              <a:xfrm rot="10800000">
                <a:off x="2270602" y="2979309"/>
                <a:ext cx="1682726" cy="1653733"/>
                <a:chOff x="1996506" y="1762781"/>
                <a:chExt cx="1940192" cy="1936219"/>
              </a:xfrm>
            </p:grpSpPr>
            <p:sp>
              <p:nvSpPr>
                <p:cNvPr id="36" name="椭圆 1">
                  <a:extLst>
                    <a:ext uri="{FF2B5EF4-FFF2-40B4-BE49-F238E27FC236}">
                      <a16:creationId xmlns:a16="http://schemas.microsoft.com/office/drawing/2014/main" id="{96930ABD-84A9-4658-9D86-A1706B5BFF6D}"/>
                    </a:ext>
                  </a:extLst>
                </p:cNvPr>
                <p:cNvSpPr/>
                <p:nvPr/>
              </p:nvSpPr>
              <p:spPr>
                <a:xfrm>
                  <a:off x="1996506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37" name="椭圆 2">
                  <a:extLst>
                    <a:ext uri="{FF2B5EF4-FFF2-40B4-BE49-F238E27FC236}">
                      <a16:creationId xmlns:a16="http://schemas.microsoft.com/office/drawing/2014/main" id="{82F84D3F-31B9-4F6D-8073-FD294FDC4733}"/>
                    </a:ext>
                  </a:extLst>
                </p:cNvPr>
                <p:cNvSpPr/>
                <p:nvPr/>
              </p:nvSpPr>
              <p:spPr>
                <a:xfrm>
                  <a:off x="2009039" y="1762781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38" name="椭圆 18">
                  <a:extLst>
                    <a:ext uri="{FF2B5EF4-FFF2-40B4-BE49-F238E27FC236}">
                      <a16:creationId xmlns:a16="http://schemas.microsoft.com/office/drawing/2014/main" id="{29FB53EB-28AD-423C-8821-9BF540F10775}"/>
                    </a:ext>
                  </a:extLst>
                </p:cNvPr>
                <p:cNvSpPr/>
                <p:nvPr/>
              </p:nvSpPr>
              <p:spPr>
                <a:xfrm>
                  <a:off x="3396698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490204D3-1366-47EB-8CF9-8E6043B40E50}"/>
                  </a:ext>
                </a:extLst>
              </p:cNvPr>
              <p:cNvGrpSpPr/>
              <p:nvPr/>
            </p:nvGrpSpPr>
            <p:grpSpPr>
              <a:xfrm rot="10800000">
                <a:off x="2268547" y="4777236"/>
                <a:ext cx="1682726" cy="461216"/>
                <a:chOff x="1996506" y="3159000"/>
                <a:chExt cx="1940192" cy="540000"/>
              </a:xfrm>
            </p:grpSpPr>
            <p:sp>
              <p:nvSpPr>
                <p:cNvPr id="33" name="椭圆 1">
                  <a:extLst>
                    <a:ext uri="{FF2B5EF4-FFF2-40B4-BE49-F238E27FC236}">
                      <a16:creationId xmlns:a16="http://schemas.microsoft.com/office/drawing/2014/main" id="{1D6BBCE8-3997-41C5-94DB-AD2998642FDE}"/>
                    </a:ext>
                  </a:extLst>
                </p:cNvPr>
                <p:cNvSpPr/>
                <p:nvPr/>
              </p:nvSpPr>
              <p:spPr>
                <a:xfrm>
                  <a:off x="1996506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34" name="椭圆 2">
                  <a:extLst>
                    <a:ext uri="{FF2B5EF4-FFF2-40B4-BE49-F238E27FC236}">
                      <a16:creationId xmlns:a16="http://schemas.microsoft.com/office/drawing/2014/main" id="{3F645B74-3182-45BB-8F5D-4F4A6D6A8EA1}"/>
                    </a:ext>
                  </a:extLst>
                </p:cNvPr>
                <p:cNvSpPr/>
                <p:nvPr/>
              </p:nvSpPr>
              <p:spPr>
                <a:xfrm>
                  <a:off x="2696546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  <p:sp>
              <p:nvSpPr>
                <p:cNvPr id="35" name="椭圆 18">
                  <a:extLst>
                    <a:ext uri="{FF2B5EF4-FFF2-40B4-BE49-F238E27FC236}">
                      <a16:creationId xmlns:a16="http://schemas.microsoft.com/office/drawing/2014/main" id="{D772C13D-DF8B-4B24-8FA7-0D645A0256D5}"/>
                    </a:ext>
                  </a:extLst>
                </p:cNvPr>
                <p:cNvSpPr/>
                <p:nvPr/>
              </p:nvSpPr>
              <p:spPr>
                <a:xfrm>
                  <a:off x="3396698" y="3159000"/>
                  <a:ext cx="540000" cy="54000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/>
                </a:p>
              </p:txBody>
            </p:sp>
          </p:grpSp>
          <p:sp>
            <p:nvSpPr>
              <p:cNvPr id="29" name="椭圆 18">
                <a:extLst>
                  <a:ext uri="{FF2B5EF4-FFF2-40B4-BE49-F238E27FC236}">
                    <a16:creationId xmlns:a16="http://schemas.microsoft.com/office/drawing/2014/main" id="{3CA9C3A3-D0A8-4A2E-BFFD-687A864DDF9D}"/>
                  </a:ext>
                </a:extLst>
              </p:cNvPr>
              <p:cNvSpPr/>
              <p:nvPr/>
            </p:nvSpPr>
            <p:spPr>
              <a:xfrm rot="10800000">
                <a:off x="1662382" y="4177615"/>
                <a:ext cx="468341" cy="46121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0" name="椭圆 18">
                <a:extLst>
                  <a:ext uri="{FF2B5EF4-FFF2-40B4-BE49-F238E27FC236}">
                    <a16:creationId xmlns:a16="http://schemas.microsoft.com/office/drawing/2014/main" id="{DCF202DA-357D-40F7-A53A-CE79FEE9D4EA}"/>
                  </a:ext>
                </a:extLst>
              </p:cNvPr>
              <p:cNvSpPr/>
              <p:nvPr/>
            </p:nvSpPr>
            <p:spPr>
              <a:xfrm rot="10800000">
                <a:off x="1662382" y="3578462"/>
                <a:ext cx="468341" cy="46121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1" name="椭圆 18">
                <a:extLst>
                  <a:ext uri="{FF2B5EF4-FFF2-40B4-BE49-F238E27FC236}">
                    <a16:creationId xmlns:a16="http://schemas.microsoft.com/office/drawing/2014/main" id="{1B5B3FBA-2EEE-440C-8802-00097FFD5D88}"/>
                  </a:ext>
                </a:extLst>
              </p:cNvPr>
              <p:cNvSpPr/>
              <p:nvPr/>
            </p:nvSpPr>
            <p:spPr>
              <a:xfrm rot="10800000">
                <a:off x="1662382" y="2979310"/>
                <a:ext cx="468341" cy="46121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  <p:sp>
            <p:nvSpPr>
              <p:cNvPr id="32" name="椭圆 18">
                <a:extLst>
                  <a:ext uri="{FF2B5EF4-FFF2-40B4-BE49-F238E27FC236}">
                    <a16:creationId xmlns:a16="http://schemas.microsoft.com/office/drawing/2014/main" id="{D157F6DD-5F8E-4AD1-8A37-56344814EE23}"/>
                  </a:ext>
                </a:extLst>
              </p:cNvPr>
              <p:cNvSpPr/>
              <p:nvPr/>
            </p:nvSpPr>
            <p:spPr>
              <a:xfrm rot="10800000">
                <a:off x="1660327" y="4777237"/>
                <a:ext cx="468341" cy="46121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/>
              </a:p>
            </p:txBody>
          </p:sp>
        </p:grpSp>
      </p:grpSp>
      <p:sp>
        <p:nvSpPr>
          <p:cNvPr id="45" name="文本框 19">
            <a:extLst>
              <a:ext uri="{FF2B5EF4-FFF2-40B4-BE49-F238E27FC236}">
                <a16:creationId xmlns:a16="http://schemas.microsoft.com/office/drawing/2014/main" id="{C8587677-E260-4857-B732-BA62F7497958}"/>
              </a:ext>
            </a:extLst>
          </p:cNvPr>
          <p:cNvSpPr txBox="1"/>
          <p:nvPr/>
        </p:nvSpPr>
        <p:spPr>
          <a:xfrm>
            <a:off x="114301" y="2776119"/>
            <a:ext cx="1116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(e.g., n, </a:t>
            </a:r>
            <a:r>
              <a:rPr lang="el-GR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altLang="zh-CN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</a:t>
            </a:r>
            <a:r>
              <a:rPr lang="en-US" altLang="zh-CN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18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18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文本框 23">
            <a:extLst>
              <a:ext uri="{FF2B5EF4-FFF2-40B4-BE49-F238E27FC236}">
                <a16:creationId xmlns:a16="http://schemas.microsoft.com/office/drawing/2014/main" id="{217F38D5-E586-4CB7-AF44-0F2528409535}"/>
              </a:ext>
            </a:extLst>
          </p:cNvPr>
          <p:cNvSpPr txBox="1"/>
          <p:nvPr/>
        </p:nvSpPr>
        <p:spPr>
          <a:xfrm>
            <a:off x="614364" y="6007088"/>
            <a:ext cx="3108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1800" dirty="0"/>
              <a:t>PKA: Primary Knock-on Atom</a:t>
            </a:r>
            <a:endParaRPr lang="zh-CN" altLang="en-US" sz="1800" dirty="0"/>
          </a:p>
        </p:txBody>
      </p:sp>
      <p:sp>
        <p:nvSpPr>
          <p:cNvPr id="55" name="Espace réservé du texte 5">
            <a:extLst>
              <a:ext uri="{FF2B5EF4-FFF2-40B4-BE49-F238E27FC236}">
                <a16:creationId xmlns:a16="http://schemas.microsoft.com/office/drawing/2014/main" id="{9086CF75-5365-49DC-BD3A-2D2B9562191E}"/>
              </a:ext>
            </a:extLst>
          </p:cNvPr>
          <p:cNvSpPr txBox="1">
            <a:spLocks/>
          </p:cNvSpPr>
          <p:nvPr/>
        </p:nvSpPr>
        <p:spPr>
          <a:xfrm>
            <a:off x="4409865" y="746700"/>
            <a:ext cx="4863675" cy="3782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Atomic displacements</a:t>
            </a:r>
            <a:endParaRPr lang="en-US" dirty="0"/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C4DF75FE-3392-4EC7-8EE1-13BCD8A1CC5B}"/>
              </a:ext>
            </a:extLst>
          </p:cNvPr>
          <p:cNvGrpSpPr/>
          <p:nvPr/>
        </p:nvGrpSpPr>
        <p:grpSpPr>
          <a:xfrm>
            <a:off x="4458052" y="4031076"/>
            <a:ext cx="4310904" cy="2526679"/>
            <a:chOff x="300465" y="976881"/>
            <a:chExt cx="4310904" cy="2526679"/>
          </a:xfrm>
        </p:grpSpPr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id="{FB5E115C-158D-4A83-B7E0-6C1B233A9D01}"/>
                </a:ext>
              </a:extLst>
            </p:cNvPr>
            <p:cNvGrpSpPr/>
            <p:nvPr/>
          </p:nvGrpSpPr>
          <p:grpSpPr>
            <a:xfrm>
              <a:off x="300465" y="976881"/>
              <a:ext cx="4278764" cy="2526679"/>
              <a:chOff x="297732" y="976881"/>
              <a:chExt cx="4524298" cy="2526679"/>
            </a:xfrm>
          </p:grpSpPr>
          <p:pic>
            <p:nvPicPr>
              <p:cNvPr id="59" name="图片 58">
                <a:extLst>
                  <a:ext uri="{FF2B5EF4-FFF2-40B4-BE49-F238E27FC236}">
                    <a16:creationId xmlns:a16="http://schemas.microsoft.com/office/drawing/2014/main" id="{4A3CA1BE-EF68-4F1F-A9BA-C3659C6441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7732" y="1019560"/>
                <a:ext cx="4114803" cy="2484000"/>
              </a:xfrm>
              <a:prstGeom prst="rect">
                <a:avLst/>
              </a:prstGeom>
            </p:spPr>
          </p:pic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BA6B4E3D-CE6A-4557-B59D-498872018329}"/>
                  </a:ext>
                </a:extLst>
              </p:cNvPr>
              <p:cNvSpPr txBox="1"/>
              <p:nvPr/>
            </p:nvSpPr>
            <p:spPr>
              <a:xfrm>
                <a:off x="2152018" y="976881"/>
                <a:ext cx="26700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chemeClr val="bg2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304 stainless steel irradiated in OSIRIS at 330 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℃ </a:t>
                </a:r>
                <a:r>
                  <a:rPr lang="en-US" altLang="zh-CN" sz="1200" dirty="0">
                    <a:solidFill>
                      <a:schemeClr val="bg2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and tested at 330 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℃</a:t>
                </a:r>
              </a:p>
            </p:txBody>
          </p:sp>
        </p:grpSp>
        <p:sp>
          <p:nvSpPr>
            <p:cNvPr id="58" name="矩形 57">
              <a:extLst>
                <a:ext uri="{FF2B5EF4-FFF2-40B4-BE49-F238E27FC236}">
                  <a16:creationId xmlns:a16="http://schemas.microsoft.com/office/drawing/2014/main" id="{5AF19608-449F-4EBB-8F59-3D7544538229}"/>
                </a:ext>
              </a:extLst>
            </p:cNvPr>
            <p:cNvSpPr/>
            <p:nvPr/>
          </p:nvSpPr>
          <p:spPr>
            <a:xfrm>
              <a:off x="2655434" y="2875343"/>
              <a:ext cx="195593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/>
                <a:t>@Averty1998Fontevraud4</a:t>
              </a:r>
            </a:p>
          </p:txBody>
        </p:sp>
      </p:grpSp>
      <p:cxnSp>
        <p:nvCxnSpPr>
          <p:cNvPr id="61" name="直接箭头连接符 60">
            <a:extLst>
              <a:ext uri="{FF2B5EF4-FFF2-40B4-BE49-F238E27FC236}">
                <a16:creationId xmlns:a16="http://schemas.microsoft.com/office/drawing/2014/main" id="{24AA1433-01D8-4EE7-B509-F02DAA1DF780}"/>
              </a:ext>
            </a:extLst>
          </p:cNvPr>
          <p:cNvCxnSpPr>
            <a:cxnSpLocks/>
          </p:cNvCxnSpPr>
          <p:nvPr/>
        </p:nvCxnSpPr>
        <p:spPr>
          <a:xfrm>
            <a:off x="6087400" y="3756191"/>
            <a:ext cx="0" cy="578966"/>
          </a:xfrm>
          <a:prstGeom prst="straightConnector1">
            <a:avLst/>
          </a:prstGeom>
          <a:ln w="76200">
            <a:solidFill>
              <a:srgbClr val="92D050"/>
            </a:solidFill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itre 3">
            <a:extLst>
              <a:ext uri="{FF2B5EF4-FFF2-40B4-BE49-F238E27FC236}">
                <a16:creationId xmlns:a16="http://schemas.microsoft.com/office/drawing/2014/main" id="{C2F2669F-444F-4EFC-9F0B-1CAE94E17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4912"/>
            <a:ext cx="4979959" cy="74172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altLang="zh-CN" dirty="0">
                <a:latin typeface="Times New Roman" panose="02020603050405020304" pitchFamily="18" charset="0"/>
              </a:rPr>
              <a:t>(Neutron) irradiation damage</a:t>
            </a:r>
            <a:endParaRPr lang="fr-FR" dirty="0">
              <a:latin typeface="Times New Roman" panose="02020603050405020304" pitchFamily="18" charset="0"/>
            </a:endParaRPr>
          </a:p>
        </p:txBody>
      </p:sp>
      <p:sp>
        <p:nvSpPr>
          <p:cNvPr id="63" name="Espace réservé du numéro de diapositive 1">
            <a:extLst>
              <a:ext uri="{FF2B5EF4-FFF2-40B4-BE49-F238E27FC236}">
                <a16:creationId xmlns:a16="http://schemas.microsoft.com/office/drawing/2014/main" id="{209FB4C8-D7F3-400E-B89D-9458AE9885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367891" y="6665909"/>
            <a:ext cx="627944" cy="161583"/>
          </a:xfrm>
        </p:spPr>
        <p:txBody>
          <a:bodyPr/>
          <a:lstStyle/>
          <a:p>
            <a:pPr algn="ctr"/>
            <a:fld id="{854A34C9-9A4B-6445-85E1-F779B5E87362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文本框 22">
            <a:extLst>
              <a:ext uri="{FF2B5EF4-FFF2-40B4-BE49-F238E27FC236}">
                <a16:creationId xmlns:a16="http://schemas.microsoft.com/office/drawing/2014/main" id="{3235A8C9-3E5E-4352-BF4E-4CCF0C400D22}"/>
              </a:ext>
            </a:extLst>
          </p:cNvPr>
          <p:cNvSpPr txBox="1"/>
          <p:nvPr/>
        </p:nvSpPr>
        <p:spPr>
          <a:xfrm>
            <a:off x="4559698" y="5631108"/>
            <a:ext cx="3688200" cy="38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per Atom (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DPA</a:t>
            </a:r>
            <a:r>
              <a:rPr lang="en-US" altLang="zh-CN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8804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uild="p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5633C3E-1841-43B1-B4C0-A1C9143E6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069" y="2863251"/>
            <a:ext cx="2160000" cy="1620000"/>
          </a:xfrm>
          <a:prstGeom prst="rect">
            <a:avLst/>
          </a:prstGeom>
        </p:spPr>
      </p:pic>
      <p:pic>
        <p:nvPicPr>
          <p:cNvPr id="80" name="图片 79">
            <a:extLst>
              <a:ext uri="{FF2B5EF4-FFF2-40B4-BE49-F238E27FC236}">
                <a16:creationId xmlns:a16="http://schemas.microsoft.com/office/drawing/2014/main" id="{8E7B01C6-8F1A-47B3-92BD-4B95A1E5E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714" y="1411244"/>
            <a:ext cx="1385436" cy="973921"/>
          </a:xfrm>
          <a:prstGeom prst="rect">
            <a:avLst/>
          </a:prstGeom>
        </p:spPr>
      </p:pic>
      <p:sp>
        <p:nvSpPr>
          <p:cNvPr id="26" name="文本框 19">
            <a:extLst>
              <a:ext uri="{FF2B5EF4-FFF2-40B4-BE49-F238E27FC236}">
                <a16:creationId xmlns:a16="http://schemas.microsoft.com/office/drawing/2014/main" id="{6F511F39-71B2-4971-89A0-D26767399EA9}"/>
              </a:ext>
            </a:extLst>
          </p:cNvPr>
          <p:cNvSpPr txBox="1"/>
          <p:nvPr/>
        </p:nvSpPr>
        <p:spPr>
          <a:xfrm>
            <a:off x="-974" y="2894378"/>
            <a:ext cx="720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Incident neutron</a:t>
            </a:r>
            <a:endParaRPr lang="en-US" altLang="zh-CN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椭圆 1">
            <a:extLst>
              <a:ext uri="{FF2B5EF4-FFF2-40B4-BE49-F238E27FC236}">
                <a16:creationId xmlns:a16="http://schemas.microsoft.com/office/drawing/2014/main" id="{EBD62F71-D9E2-4604-BBAE-3E32D9F5FCD9}"/>
              </a:ext>
            </a:extLst>
          </p:cNvPr>
          <p:cNvSpPr/>
          <p:nvPr/>
        </p:nvSpPr>
        <p:spPr>
          <a:xfrm>
            <a:off x="280707" y="3341874"/>
            <a:ext cx="189000" cy="189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  <a:alpha val="50000"/>
                  <a:lumMod val="50000"/>
                  <a:lumOff val="50000"/>
                </a:schemeClr>
              </a:gs>
              <a:gs pos="50000">
                <a:schemeClr val="accent5">
                  <a:shade val="67500"/>
                  <a:satMod val="115000"/>
                  <a:alpha val="70000"/>
                  <a:lumMod val="70000"/>
                  <a:lumOff val="30000"/>
                </a:schemeClr>
              </a:gs>
              <a:gs pos="100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29" name="椭圆 2">
            <a:extLst>
              <a:ext uri="{FF2B5EF4-FFF2-40B4-BE49-F238E27FC236}">
                <a16:creationId xmlns:a16="http://schemas.microsoft.com/office/drawing/2014/main" id="{B5D72C86-2C82-41FB-9636-A03E38F2EEB9}"/>
              </a:ext>
            </a:extLst>
          </p:cNvPr>
          <p:cNvSpPr/>
          <p:nvPr/>
        </p:nvSpPr>
        <p:spPr>
          <a:xfrm>
            <a:off x="815415" y="3247748"/>
            <a:ext cx="405000" cy="405000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  <a:alpha val="50000"/>
                  <a:lumMod val="50000"/>
                  <a:lumOff val="50000"/>
                </a:schemeClr>
              </a:gs>
              <a:gs pos="50000">
                <a:schemeClr val="accent2">
                  <a:shade val="67500"/>
                  <a:satMod val="115000"/>
                  <a:alpha val="80000"/>
                  <a:lumMod val="80000"/>
                  <a:lumOff val="20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cxnSp>
        <p:nvCxnSpPr>
          <p:cNvPr id="30" name="直接箭头连接符 4">
            <a:extLst>
              <a:ext uri="{FF2B5EF4-FFF2-40B4-BE49-F238E27FC236}">
                <a16:creationId xmlns:a16="http://schemas.microsoft.com/office/drawing/2014/main" id="{C281B3F4-773C-4C8D-8155-F30751D200BA}"/>
              </a:ext>
            </a:extLst>
          </p:cNvPr>
          <p:cNvCxnSpPr>
            <a:cxnSpLocks/>
          </p:cNvCxnSpPr>
          <p:nvPr/>
        </p:nvCxnSpPr>
        <p:spPr>
          <a:xfrm>
            <a:off x="510054" y="3429000"/>
            <a:ext cx="2667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箭头连接符 10">
            <a:extLst>
              <a:ext uri="{FF2B5EF4-FFF2-40B4-BE49-F238E27FC236}">
                <a16:creationId xmlns:a16="http://schemas.microsoft.com/office/drawing/2014/main" id="{EFDE4FA4-87D9-4622-8A86-C6730ACA5BF4}"/>
              </a:ext>
            </a:extLst>
          </p:cNvPr>
          <p:cNvCxnSpPr>
            <a:cxnSpLocks/>
          </p:cNvCxnSpPr>
          <p:nvPr/>
        </p:nvCxnSpPr>
        <p:spPr>
          <a:xfrm flipV="1">
            <a:off x="2463615" y="2670810"/>
            <a:ext cx="367799" cy="17388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箭头连接符 12">
            <a:extLst>
              <a:ext uri="{FF2B5EF4-FFF2-40B4-BE49-F238E27FC236}">
                <a16:creationId xmlns:a16="http://schemas.microsoft.com/office/drawing/2014/main" id="{7042265F-F036-4238-A328-238AF20D679A}"/>
              </a:ext>
            </a:extLst>
          </p:cNvPr>
          <p:cNvCxnSpPr>
            <a:cxnSpLocks/>
          </p:cNvCxnSpPr>
          <p:nvPr/>
        </p:nvCxnSpPr>
        <p:spPr>
          <a:xfrm>
            <a:off x="2448375" y="3446636"/>
            <a:ext cx="169094" cy="23007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椭圆 17">
            <a:extLst>
              <a:ext uri="{FF2B5EF4-FFF2-40B4-BE49-F238E27FC236}">
                <a16:creationId xmlns:a16="http://schemas.microsoft.com/office/drawing/2014/main" id="{195F2325-421F-468A-84F8-DFC913849C52}"/>
              </a:ext>
            </a:extLst>
          </p:cNvPr>
          <p:cNvSpPr/>
          <p:nvPr/>
        </p:nvSpPr>
        <p:spPr>
          <a:xfrm>
            <a:off x="2201497" y="2814213"/>
            <a:ext cx="189000" cy="189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35" name="椭圆 18">
            <a:extLst>
              <a:ext uri="{FF2B5EF4-FFF2-40B4-BE49-F238E27FC236}">
                <a16:creationId xmlns:a16="http://schemas.microsoft.com/office/drawing/2014/main" id="{41F68E23-BBB5-4D4C-BBA4-A6B41C23C43D}"/>
              </a:ext>
            </a:extLst>
          </p:cNvPr>
          <p:cNvSpPr/>
          <p:nvPr/>
        </p:nvSpPr>
        <p:spPr>
          <a:xfrm>
            <a:off x="2095923" y="3062927"/>
            <a:ext cx="405000" cy="405000"/>
          </a:xfrm>
          <a:prstGeom prst="ellipse">
            <a:avLst/>
          </a:prstGeom>
          <a:gradFill flip="none" rotWithShape="1">
            <a:gsLst>
              <a:gs pos="0">
                <a:srgbClr val="00B050">
                  <a:lumMod val="80000"/>
                  <a:lumOff val="20000"/>
                </a:srgbClr>
              </a:gs>
              <a:gs pos="33000">
                <a:srgbClr val="00B050">
                  <a:lumMod val="90000"/>
                  <a:lumOff val="10000"/>
                </a:srgbClr>
              </a:gs>
              <a:gs pos="69000">
                <a:srgbClr val="00B050">
                  <a:lumMod val="95000"/>
                  <a:lumOff val="5000"/>
                </a:srgbClr>
              </a:gs>
              <a:gs pos="97000">
                <a:srgbClr val="00B05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37" name="文本框 22">
            <a:extLst>
              <a:ext uri="{FF2B5EF4-FFF2-40B4-BE49-F238E27FC236}">
                <a16:creationId xmlns:a16="http://schemas.microsoft.com/office/drawing/2014/main" id="{ABF47427-2F4A-4773-B8A3-6C6F9192B6ED}"/>
              </a:ext>
            </a:extLst>
          </p:cNvPr>
          <p:cNvSpPr txBox="1"/>
          <p:nvPr/>
        </p:nvSpPr>
        <p:spPr>
          <a:xfrm>
            <a:off x="3194944" y="1436469"/>
            <a:ext cx="1126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>
                <a:latin typeface="Times New Roman" panose="02020603050405020304" pitchFamily="18" charset="0"/>
                <a:cs typeface="Times New Roman" panose="02020603050405020304" pitchFamily="18" charset="0"/>
              </a:rPr>
              <a:t>channel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6" name="椭圆 1">
            <a:extLst>
              <a:ext uri="{FF2B5EF4-FFF2-40B4-BE49-F238E27FC236}">
                <a16:creationId xmlns:a16="http://schemas.microsoft.com/office/drawing/2014/main" id="{47687CAB-86F9-4838-9855-4C9C84D7174B}"/>
              </a:ext>
            </a:extLst>
          </p:cNvPr>
          <p:cNvSpPr/>
          <p:nvPr/>
        </p:nvSpPr>
        <p:spPr>
          <a:xfrm>
            <a:off x="2201497" y="1673094"/>
            <a:ext cx="189000" cy="189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  <a:alpha val="50000"/>
                  <a:lumMod val="50000"/>
                  <a:lumOff val="50000"/>
                </a:schemeClr>
              </a:gs>
              <a:gs pos="50000">
                <a:schemeClr val="accent5">
                  <a:shade val="67500"/>
                  <a:satMod val="115000"/>
                  <a:alpha val="70000"/>
                  <a:lumMod val="70000"/>
                  <a:lumOff val="30000"/>
                </a:schemeClr>
              </a:gs>
              <a:gs pos="100000">
                <a:schemeClr val="accent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47" name="椭圆 2">
            <a:extLst>
              <a:ext uri="{FF2B5EF4-FFF2-40B4-BE49-F238E27FC236}">
                <a16:creationId xmlns:a16="http://schemas.microsoft.com/office/drawing/2014/main" id="{B9260E92-7A2B-4A88-A8AC-5F5106401C56}"/>
              </a:ext>
            </a:extLst>
          </p:cNvPr>
          <p:cNvSpPr/>
          <p:nvPr/>
        </p:nvSpPr>
        <p:spPr>
          <a:xfrm>
            <a:off x="2095923" y="1902230"/>
            <a:ext cx="405000" cy="405000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  <a:alpha val="50000"/>
                  <a:lumMod val="50000"/>
                  <a:lumOff val="50000"/>
                </a:schemeClr>
              </a:gs>
              <a:gs pos="50000">
                <a:schemeClr val="accent2">
                  <a:shade val="67500"/>
                  <a:satMod val="115000"/>
                  <a:alpha val="80000"/>
                  <a:lumMod val="80000"/>
                  <a:lumOff val="20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cxnSp>
        <p:nvCxnSpPr>
          <p:cNvPr id="48" name="直接箭头连接符 10">
            <a:extLst>
              <a:ext uri="{FF2B5EF4-FFF2-40B4-BE49-F238E27FC236}">
                <a16:creationId xmlns:a16="http://schemas.microsoft.com/office/drawing/2014/main" id="{16E398C8-1336-496D-A4DA-22CBDF9F4E2E}"/>
              </a:ext>
            </a:extLst>
          </p:cNvPr>
          <p:cNvCxnSpPr>
            <a:cxnSpLocks/>
          </p:cNvCxnSpPr>
          <p:nvPr/>
        </p:nvCxnSpPr>
        <p:spPr>
          <a:xfrm flipV="1">
            <a:off x="2463615" y="1515224"/>
            <a:ext cx="367799" cy="173883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直接箭头连接符 12">
            <a:extLst>
              <a:ext uri="{FF2B5EF4-FFF2-40B4-BE49-F238E27FC236}">
                <a16:creationId xmlns:a16="http://schemas.microsoft.com/office/drawing/2014/main" id="{110F0129-55D9-4426-80B7-D40599FE65E0}"/>
              </a:ext>
            </a:extLst>
          </p:cNvPr>
          <p:cNvCxnSpPr>
            <a:cxnSpLocks/>
          </p:cNvCxnSpPr>
          <p:nvPr/>
        </p:nvCxnSpPr>
        <p:spPr>
          <a:xfrm>
            <a:off x="2448375" y="2291051"/>
            <a:ext cx="169094" cy="23007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矩形 49">
            <a:extLst>
              <a:ext uri="{FF2B5EF4-FFF2-40B4-BE49-F238E27FC236}">
                <a16:creationId xmlns:a16="http://schemas.microsoft.com/office/drawing/2014/main" id="{B62375D3-D616-4774-BC70-BD1625D32B2D}"/>
              </a:ext>
            </a:extLst>
          </p:cNvPr>
          <p:cNvSpPr/>
          <p:nvPr/>
        </p:nvSpPr>
        <p:spPr>
          <a:xfrm rot="5400000">
            <a:off x="2052479" y="3633490"/>
            <a:ext cx="497573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05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…</a:t>
            </a:r>
            <a:endParaRPr lang="zh-CN" altLang="en-US" sz="405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51" name="直接箭头连接符 10">
            <a:extLst>
              <a:ext uri="{FF2B5EF4-FFF2-40B4-BE49-F238E27FC236}">
                <a16:creationId xmlns:a16="http://schemas.microsoft.com/office/drawing/2014/main" id="{56300376-4266-4A1C-A84E-EDF110C6943C}"/>
              </a:ext>
            </a:extLst>
          </p:cNvPr>
          <p:cNvCxnSpPr>
            <a:cxnSpLocks/>
          </p:cNvCxnSpPr>
          <p:nvPr/>
        </p:nvCxnSpPr>
        <p:spPr>
          <a:xfrm flipV="1">
            <a:off x="2356935" y="4287993"/>
            <a:ext cx="367799" cy="17388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接箭头连接符 12">
            <a:extLst>
              <a:ext uri="{FF2B5EF4-FFF2-40B4-BE49-F238E27FC236}">
                <a16:creationId xmlns:a16="http://schemas.microsoft.com/office/drawing/2014/main" id="{4EACF0A0-59CC-4023-901F-41757B829C4B}"/>
              </a:ext>
            </a:extLst>
          </p:cNvPr>
          <p:cNvCxnSpPr>
            <a:cxnSpLocks/>
          </p:cNvCxnSpPr>
          <p:nvPr/>
        </p:nvCxnSpPr>
        <p:spPr>
          <a:xfrm>
            <a:off x="2318835" y="5079059"/>
            <a:ext cx="169094" cy="230073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椭圆 17">
            <a:extLst>
              <a:ext uri="{FF2B5EF4-FFF2-40B4-BE49-F238E27FC236}">
                <a16:creationId xmlns:a16="http://schemas.microsoft.com/office/drawing/2014/main" id="{480E660D-9959-4806-BC7A-5A738B7FDE08}"/>
              </a:ext>
            </a:extLst>
          </p:cNvPr>
          <p:cNvSpPr/>
          <p:nvPr/>
        </p:nvSpPr>
        <p:spPr>
          <a:xfrm>
            <a:off x="2094817" y="4431396"/>
            <a:ext cx="189000" cy="189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54" name="椭圆 18">
            <a:extLst>
              <a:ext uri="{FF2B5EF4-FFF2-40B4-BE49-F238E27FC236}">
                <a16:creationId xmlns:a16="http://schemas.microsoft.com/office/drawing/2014/main" id="{F7A3F4B4-1EFE-4B12-8EC7-A942F03919A2}"/>
              </a:ext>
            </a:extLst>
          </p:cNvPr>
          <p:cNvSpPr/>
          <p:nvPr/>
        </p:nvSpPr>
        <p:spPr>
          <a:xfrm>
            <a:off x="1989243" y="4680110"/>
            <a:ext cx="405000" cy="405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4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55" name="椭圆 17">
            <a:extLst>
              <a:ext uri="{FF2B5EF4-FFF2-40B4-BE49-F238E27FC236}">
                <a16:creationId xmlns:a16="http://schemas.microsoft.com/office/drawing/2014/main" id="{819369DF-3FFE-42AD-A5BC-A8102722D31A}"/>
              </a:ext>
            </a:extLst>
          </p:cNvPr>
          <p:cNvSpPr/>
          <p:nvPr/>
        </p:nvSpPr>
        <p:spPr>
          <a:xfrm>
            <a:off x="2374562" y="4604798"/>
            <a:ext cx="216000" cy="2160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cxnSp>
        <p:nvCxnSpPr>
          <p:cNvPr id="56" name="直接箭头连接符 10">
            <a:extLst>
              <a:ext uri="{FF2B5EF4-FFF2-40B4-BE49-F238E27FC236}">
                <a16:creationId xmlns:a16="http://schemas.microsoft.com/office/drawing/2014/main" id="{7876F00E-27C5-4D68-B9CF-721728560F09}"/>
              </a:ext>
            </a:extLst>
          </p:cNvPr>
          <p:cNvCxnSpPr>
            <a:cxnSpLocks/>
          </p:cNvCxnSpPr>
          <p:nvPr/>
        </p:nvCxnSpPr>
        <p:spPr>
          <a:xfrm flipV="1">
            <a:off x="2476846" y="4642898"/>
            <a:ext cx="358411" cy="63083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左大括号 57">
            <a:extLst>
              <a:ext uri="{FF2B5EF4-FFF2-40B4-BE49-F238E27FC236}">
                <a16:creationId xmlns:a16="http://schemas.microsoft.com/office/drawing/2014/main" id="{6B9F8D74-9EEA-47D8-88D9-566351DA74FB}"/>
              </a:ext>
            </a:extLst>
          </p:cNvPr>
          <p:cNvSpPr/>
          <p:nvPr/>
        </p:nvSpPr>
        <p:spPr>
          <a:xfrm>
            <a:off x="1597706" y="1886990"/>
            <a:ext cx="364001" cy="3085061"/>
          </a:xfrm>
          <a:prstGeom prst="leftBrace">
            <a:avLst>
              <a:gd name="adj1" fmla="val 83695"/>
              <a:gd name="adj2" fmla="val 50000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60" name="箭头: 右 59">
            <a:extLst>
              <a:ext uri="{FF2B5EF4-FFF2-40B4-BE49-F238E27FC236}">
                <a16:creationId xmlns:a16="http://schemas.microsoft.com/office/drawing/2014/main" id="{72EDDE2A-CB11-4C29-A467-3A82A63EA619}"/>
              </a:ext>
            </a:extLst>
          </p:cNvPr>
          <p:cNvSpPr/>
          <p:nvPr/>
        </p:nvSpPr>
        <p:spPr>
          <a:xfrm>
            <a:off x="1264106" y="3267045"/>
            <a:ext cx="312806" cy="323909"/>
          </a:xfrm>
          <a:prstGeom prst="rightArrow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id="{7E9C96B6-D749-4537-8FF2-9DB5BE455F20}"/>
              </a:ext>
            </a:extLst>
          </p:cNvPr>
          <p:cNvGrpSpPr/>
          <p:nvPr/>
        </p:nvGrpSpPr>
        <p:grpSpPr>
          <a:xfrm>
            <a:off x="2838534" y="1503225"/>
            <a:ext cx="1453931" cy="1057463"/>
            <a:chOff x="5185024" y="978899"/>
            <a:chExt cx="1938574" cy="1409950"/>
          </a:xfrm>
        </p:grpSpPr>
        <p:graphicFrame>
          <p:nvGraphicFramePr>
            <p:cNvPr id="63" name="图表 62">
              <a:extLst>
                <a:ext uri="{FF2B5EF4-FFF2-40B4-BE49-F238E27FC236}">
                  <a16:creationId xmlns:a16="http://schemas.microsoft.com/office/drawing/2014/main" id="{5D432D50-142C-40A6-AFCD-FCF84CE1500B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185024" y="978899"/>
            <a:ext cx="1825376" cy="10560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64" name="文本框 19">
              <a:extLst>
                <a:ext uri="{FF2B5EF4-FFF2-40B4-BE49-F238E27FC236}">
                  <a16:creationId xmlns:a16="http://schemas.microsoft.com/office/drawing/2014/main" id="{FA66E086-D17E-4BC7-B482-10EC634AFF9C}"/>
                </a:ext>
              </a:extLst>
            </p:cNvPr>
            <p:cNvSpPr txBox="1"/>
            <p:nvPr/>
          </p:nvSpPr>
          <p:spPr>
            <a:xfrm>
              <a:off x="5780961" y="2034906"/>
              <a:ext cx="134263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2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Recoil energy</a:t>
              </a:r>
              <a:endParaRPr lang="en-US" altLang="zh-CN" sz="1125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id="{1A309545-AB51-4C09-B382-7BEE4D9AE478}"/>
              </a:ext>
            </a:extLst>
          </p:cNvPr>
          <p:cNvGrpSpPr/>
          <p:nvPr/>
        </p:nvGrpSpPr>
        <p:grpSpPr>
          <a:xfrm>
            <a:off x="2838534" y="2641466"/>
            <a:ext cx="1392797" cy="1057462"/>
            <a:chOff x="5185024" y="978899"/>
            <a:chExt cx="1857062" cy="1409950"/>
          </a:xfrm>
        </p:grpSpPr>
        <p:sp>
          <p:nvSpPr>
            <p:cNvPr id="77" name="文本框 19">
              <a:extLst>
                <a:ext uri="{FF2B5EF4-FFF2-40B4-BE49-F238E27FC236}">
                  <a16:creationId xmlns:a16="http://schemas.microsoft.com/office/drawing/2014/main" id="{368400E6-B08D-4A87-8A2D-518CA062F76C}"/>
                </a:ext>
              </a:extLst>
            </p:cNvPr>
            <p:cNvSpPr txBox="1"/>
            <p:nvPr/>
          </p:nvSpPr>
          <p:spPr>
            <a:xfrm>
              <a:off x="5729308" y="2034906"/>
              <a:ext cx="131277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2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Recoil energy</a:t>
              </a:r>
              <a:endParaRPr lang="en-US" altLang="zh-CN" sz="1125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6" name="图表 75">
              <a:extLst>
                <a:ext uri="{FF2B5EF4-FFF2-40B4-BE49-F238E27FC236}">
                  <a16:creationId xmlns:a16="http://schemas.microsoft.com/office/drawing/2014/main" id="{68E7818E-B67D-41C5-8B86-57A228D5ABB0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185024" y="978899"/>
            <a:ext cx="1825376" cy="10560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pic>
        <p:nvPicPr>
          <p:cNvPr id="79" name="图片 78">
            <a:extLst>
              <a:ext uri="{FF2B5EF4-FFF2-40B4-BE49-F238E27FC236}">
                <a16:creationId xmlns:a16="http://schemas.microsoft.com/office/drawing/2014/main" id="{233A616E-7927-4A7B-8735-D5D983931F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4769" y="2548223"/>
            <a:ext cx="1065138" cy="978493"/>
          </a:xfrm>
          <a:prstGeom prst="rect">
            <a:avLst/>
          </a:prstGeom>
        </p:spPr>
      </p:pic>
      <p:grpSp>
        <p:nvGrpSpPr>
          <p:cNvPr id="81" name="组合 80">
            <a:extLst>
              <a:ext uri="{FF2B5EF4-FFF2-40B4-BE49-F238E27FC236}">
                <a16:creationId xmlns:a16="http://schemas.microsoft.com/office/drawing/2014/main" id="{133069B3-9C10-4607-9FD8-8FD9F9064774}"/>
              </a:ext>
            </a:extLst>
          </p:cNvPr>
          <p:cNvGrpSpPr/>
          <p:nvPr/>
        </p:nvGrpSpPr>
        <p:grpSpPr>
          <a:xfrm>
            <a:off x="2838535" y="4387098"/>
            <a:ext cx="1392798" cy="1057462"/>
            <a:chOff x="5185024" y="978899"/>
            <a:chExt cx="1857063" cy="1409950"/>
          </a:xfrm>
        </p:grpSpPr>
        <p:graphicFrame>
          <p:nvGraphicFramePr>
            <p:cNvPr id="82" name="图表 81">
              <a:extLst>
                <a:ext uri="{FF2B5EF4-FFF2-40B4-BE49-F238E27FC236}">
                  <a16:creationId xmlns:a16="http://schemas.microsoft.com/office/drawing/2014/main" id="{E435443C-BB20-4B06-B208-3B83E2CF2D21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185024" y="978899"/>
            <a:ext cx="1825376" cy="105600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83" name="文本框 19">
              <a:extLst>
                <a:ext uri="{FF2B5EF4-FFF2-40B4-BE49-F238E27FC236}">
                  <a16:creationId xmlns:a16="http://schemas.microsoft.com/office/drawing/2014/main" id="{DBE64B21-04C1-4F39-8ACF-D0CE2BD14DA5}"/>
                </a:ext>
              </a:extLst>
            </p:cNvPr>
            <p:cNvSpPr txBox="1"/>
            <p:nvPr/>
          </p:nvSpPr>
          <p:spPr>
            <a:xfrm>
              <a:off x="5729309" y="2034906"/>
              <a:ext cx="131277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25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Recoil energy</a:t>
              </a:r>
              <a:endParaRPr lang="en-US" altLang="zh-CN" sz="1125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89" name="图片 88">
            <a:extLst>
              <a:ext uri="{FF2B5EF4-FFF2-40B4-BE49-F238E27FC236}">
                <a16:creationId xmlns:a16="http://schemas.microsoft.com/office/drawing/2014/main" id="{B4B3DB81-25AE-4CDF-8BCB-57A545989D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3592" y="4350201"/>
            <a:ext cx="1431160" cy="923624"/>
          </a:xfrm>
          <a:prstGeom prst="rect">
            <a:avLst/>
          </a:prstGeom>
        </p:spPr>
      </p:pic>
      <p:sp>
        <p:nvSpPr>
          <p:cNvPr id="90" name="矩形 89">
            <a:extLst>
              <a:ext uri="{FF2B5EF4-FFF2-40B4-BE49-F238E27FC236}">
                <a16:creationId xmlns:a16="http://schemas.microsoft.com/office/drawing/2014/main" id="{2AE6D5B1-B370-4277-A19B-9686091E5174}"/>
              </a:ext>
            </a:extLst>
          </p:cNvPr>
          <p:cNvSpPr/>
          <p:nvPr/>
        </p:nvSpPr>
        <p:spPr>
          <a:xfrm rot="5400000">
            <a:off x="3246468" y="3642777"/>
            <a:ext cx="497573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405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…</a:t>
            </a:r>
            <a:endParaRPr lang="zh-CN" altLang="en-US" sz="405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1" name="文本框 22">
            <a:extLst>
              <a:ext uri="{FF2B5EF4-FFF2-40B4-BE49-F238E27FC236}">
                <a16:creationId xmlns:a16="http://schemas.microsoft.com/office/drawing/2014/main" id="{1F2FFEA2-E5D2-42F0-A338-8E8823C7B92B}"/>
              </a:ext>
            </a:extLst>
          </p:cNvPr>
          <p:cNvSpPr txBox="1"/>
          <p:nvPr/>
        </p:nvSpPr>
        <p:spPr>
          <a:xfrm>
            <a:off x="536256" y="2864231"/>
            <a:ext cx="91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 nucleus</a:t>
            </a:r>
          </a:p>
        </p:txBody>
      </p:sp>
      <p:sp>
        <p:nvSpPr>
          <p:cNvPr id="92" name="文本框 22">
            <a:extLst>
              <a:ext uri="{FF2B5EF4-FFF2-40B4-BE49-F238E27FC236}">
                <a16:creationId xmlns:a16="http://schemas.microsoft.com/office/drawing/2014/main" id="{CCC0D72B-C286-4B2B-8599-3BA53B8B9F09}"/>
              </a:ext>
            </a:extLst>
          </p:cNvPr>
          <p:cNvSpPr txBox="1"/>
          <p:nvPr/>
        </p:nvSpPr>
        <p:spPr>
          <a:xfrm>
            <a:off x="3201021" y="2586252"/>
            <a:ext cx="1126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channel 2</a:t>
            </a:r>
          </a:p>
        </p:txBody>
      </p:sp>
      <p:sp>
        <p:nvSpPr>
          <p:cNvPr id="93" name="文本框 22">
            <a:extLst>
              <a:ext uri="{FF2B5EF4-FFF2-40B4-BE49-F238E27FC236}">
                <a16:creationId xmlns:a16="http://schemas.microsoft.com/office/drawing/2014/main" id="{E023A619-2ED9-41CD-8A5C-DAF2A33E4B09}"/>
              </a:ext>
            </a:extLst>
          </p:cNvPr>
          <p:cNvSpPr txBox="1"/>
          <p:nvPr/>
        </p:nvSpPr>
        <p:spPr>
          <a:xfrm>
            <a:off x="3140396" y="4415391"/>
            <a:ext cx="1126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channel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95" name="文本框 22">
            <a:extLst>
              <a:ext uri="{FF2B5EF4-FFF2-40B4-BE49-F238E27FC236}">
                <a16:creationId xmlns:a16="http://schemas.microsoft.com/office/drawing/2014/main" id="{1E61CFC3-E3FB-4F8B-83AA-22CA6C6B0786}"/>
              </a:ext>
            </a:extLst>
          </p:cNvPr>
          <p:cNvSpPr txBox="1"/>
          <p:nvPr/>
        </p:nvSpPr>
        <p:spPr>
          <a:xfrm rot="16200000">
            <a:off x="4617548" y="3403262"/>
            <a:ext cx="1241342" cy="3139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flux</a:t>
            </a:r>
          </a:p>
        </p:txBody>
      </p:sp>
      <p:sp>
        <p:nvSpPr>
          <p:cNvPr id="97" name="左大括号 96">
            <a:extLst>
              <a:ext uri="{FF2B5EF4-FFF2-40B4-BE49-F238E27FC236}">
                <a16:creationId xmlns:a16="http://schemas.microsoft.com/office/drawing/2014/main" id="{83AF2016-0A33-46AA-8D87-F6A01DF0CD3D}"/>
              </a:ext>
            </a:extLst>
          </p:cNvPr>
          <p:cNvSpPr/>
          <p:nvPr/>
        </p:nvSpPr>
        <p:spPr>
          <a:xfrm flipH="1">
            <a:off x="4233165" y="1886990"/>
            <a:ext cx="364001" cy="3085061"/>
          </a:xfrm>
          <a:prstGeom prst="leftBrace">
            <a:avLst>
              <a:gd name="adj1" fmla="val 83695"/>
              <a:gd name="adj2" fmla="val 50000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101" name="箭头: 右 100">
            <a:extLst>
              <a:ext uri="{FF2B5EF4-FFF2-40B4-BE49-F238E27FC236}">
                <a16:creationId xmlns:a16="http://schemas.microsoft.com/office/drawing/2014/main" id="{6391E3DF-66E8-42E5-ABC8-D4B99534ABEE}"/>
              </a:ext>
            </a:extLst>
          </p:cNvPr>
          <p:cNvSpPr/>
          <p:nvPr/>
        </p:nvSpPr>
        <p:spPr>
          <a:xfrm rot="16200000">
            <a:off x="6180910" y="2586680"/>
            <a:ext cx="312806" cy="32390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357B5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pic>
        <p:nvPicPr>
          <p:cNvPr id="103" name="图片 102">
            <a:extLst>
              <a:ext uri="{FF2B5EF4-FFF2-40B4-BE49-F238E27FC236}">
                <a16:creationId xmlns:a16="http://schemas.microsoft.com/office/drawing/2014/main" id="{86ACD721-7EBF-4957-B801-8656A82B1D7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256" y="741431"/>
            <a:ext cx="2448000" cy="1836000"/>
          </a:xfrm>
          <a:prstGeom prst="rect">
            <a:avLst/>
          </a:prstGeom>
        </p:spPr>
      </p:pic>
      <p:sp>
        <p:nvSpPr>
          <p:cNvPr id="104" name="文本框 22">
            <a:extLst>
              <a:ext uri="{FF2B5EF4-FFF2-40B4-BE49-F238E27FC236}">
                <a16:creationId xmlns:a16="http://schemas.microsoft.com/office/drawing/2014/main" id="{858CEAC8-3213-471D-A2E9-4E62F06BF27F}"/>
              </a:ext>
            </a:extLst>
          </p:cNvPr>
          <p:cNvSpPr txBox="1"/>
          <p:nvPr/>
        </p:nvSpPr>
        <p:spPr>
          <a:xfrm>
            <a:off x="6840810" y="799702"/>
            <a:ext cx="1324102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u="sng" dirty="0">
                <a:solidFill>
                  <a:srgbClr val="357B5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PKA spectra</a:t>
            </a:r>
          </a:p>
        </p:txBody>
      </p:sp>
      <p:pic>
        <p:nvPicPr>
          <p:cNvPr id="106" name="图片 105">
            <a:extLst>
              <a:ext uri="{FF2B5EF4-FFF2-40B4-BE49-F238E27FC236}">
                <a16:creationId xmlns:a16="http://schemas.microsoft.com/office/drawing/2014/main" id="{D3931C91-83CB-4D6A-88BB-8453AA6F8A59}"/>
              </a:ext>
            </a:extLst>
          </p:cNvPr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8" t="7880" r="8445"/>
          <a:stretch/>
        </p:blipFill>
        <p:spPr bwMode="auto">
          <a:xfrm>
            <a:off x="5255163" y="4611952"/>
            <a:ext cx="2124000" cy="15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文本框 22">
            <a:extLst>
              <a:ext uri="{FF2B5EF4-FFF2-40B4-BE49-F238E27FC236}">
                <a16:creationId xmlns:a16="http://schemas.microsoft.com/office/drawing/2014/main" id="{6417C651-01B2-4FCB-9923-AF67FC1C64D2}"/>
              </a:ext>
            </a:extLst>
          </p:cNvPr>
          <p:cNvSpPr txBox="1"/>
          <p:nvPr/>
        </p:nvSpPr>
        <p:spPr>
          <a:xfrm>
            <a:off x="5295085" y="6159551"/>
            <a:ext cx="2132616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u="sng" dirty="0">
                <a:solidFill>
                  <a:srgbClr val="4710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Damage cross sections</a:t>
            </a:r>
          </a:p>
        </p:txBody>
      </p:sp>
      <p:sp>
        <p:nvSpPr>
          <p:cNvPr id="108" name="左大括号 107">
            <a:extLst>
              <a:ext uri="{FF2B5EF4-FFF2-40B4-BE49-F238E27FC236}">
                <a16:creationId xmlns:a16="http://schemas.microsoft.com/office/drawing/2014/main" id="{95AF5C1E-725B-4968-B5BF-41E76F14A3C1}"/>
              </a:ext>
            </a:extLst>
          </p:cNvPr>
          <p:cNvSpPr/>
          <p:nvPr/>
        </p:nvSpPr>
        <p:spPr>
          <a:xfrm flipH="1">
            <a:off x="7360738" y="3531303"/>
            <a:ext cx="195963" cy="1437398"/>
          </a:xfrm>
          <a:prstGeom prst="leftBrace">
            <a:avLst>
              <a:gd name="adj1" fmla="val 83695"/>
              <a:gd name="adj2" fmla="val 50000"/>
            </a:avLst>
          </a:prstGeom>
          <a:solidFill>
            <a:srgbClr val="00B0F0"/>
          </a:solidFill>
          <a:ln w="57150">
            <a:solidFill>
              <a:srgbClr val="4710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109" name="文本框 22">
            <a:extLst>
              <a:ext uri="{FF2B5EF4-FFF2-40B4-BE49-F238E27FC236}">
                <a16:creationId xmlns:a16="http://schemas.microsoft.com/office/drawing/2014/main" id="{C57DE877-E514-4DF0-97BF-B8B5BAF7ADFB}"/>
              </a:ext>
            </a:extLst>
          </p:cNvPr>
          <p:cNvSpPr txBox="1"/>
          <p:nvPr/>
        </p:nvSpPr>
        <p:spPr>
          <a:xfrm>
            <a:off x="7458975" y="4757038"/>
            <a:ext cx="1485000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75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 damage</a:t>
            </a:r>
          </a:p>
        </p:txBody>
      </p:sp>
      <p:sp>
        <p:nvSpPr>
          <p:cNvPr id="110" name="箭头: 右 109">
            <a:extLst>
              <a:ext uri="{FF2B5EF4-FFF2-40B4-BE49-F238E27FC236}">
                <a16:creationId xmlns:a16="http://schemas.microsoft.com/office/drawing/2014/main" id="{84051067-E106-49D8-B557-43BB8A1DC212}"/>
              </a:ext>
            </a:extLst>
          </p:cNvPr>
          <p:cNvSpPr/>
          <p:nvPr/>
        </p:nvSpPr>
        <p:spPr>
          <a:xfrm rot="3720000" flipV="1">
            <a:off x="7108759" y="2784207"/>
            <a:ext cx="1094388" cy="31705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357B5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113" name="文本框 22">
            <a:extLst>
              <a:ext uri="{FF2B5EF4-FFF2-40B4-BE49-F238E27FC236}">
                <a16:creationId xmlns:a16="http://schemas.microsoft.com/office/drawing/2014/main" id="{E4B04115-9F64-442D-8645-108BE208D042}"/>
              </a:ext>
            </a:extLst>
          </p:cNvPr>
          <p:cNvSpPr txBox="1"/>
          <p:nvPr/>
        </p:nvSpPr>
        <p:spPr>
          <a:xfrm>
            <a:off x="3533774" y="5648562"/>
            <a:ext cx="1665195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75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 damage model</a:t>
            </a:r>
          </a:p>
        </p:txBody>
      </p:sp>
      <p:sp>
        <p:nvSpPr>
          <p:cNvPr id="114" name="文本框 22">
            <a:extLst>
              <a:ext uri="{FF2B5EF4-FFF2-40B4-BE49-F238E27FC236}">
                <a16:creationId xmlns:a16="http://schemas.microsoft.com/office/drawing/2014/main" id="{F4885B44-AE42-4E8C-BA09-0B7A67BDE058}"/>
              </a:ext>
            </a:extLst>
          </p:cNvPr>
          <p:cNvSpPr txBox="1"/>
          <p:nvPr/>
        </p:nvSpPr>
        <p:spPr>
          <a:xfrm>
            <a:off x="7595116" y="1649790"/>
            <a:ext cx="1238444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75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Radiation damage model</a:t>
            </a:r>
          </a:p>
        </p:txBody>
      </p:sp>
      <p:cxnSp>
        <p:nvCxnSpPr>
          <p:cNvPr id="115" name="直接箭头连接符 114">
            <a:extLst>
              <a:ext uri="{FF2B5EF4-FFF2-40B4-BE49-F238E27FC236}">
                <a16:creationId xmlns:a16="http://schemas.microsoft.com/office/drawing/2014/main" id="{F7D8F1BB-4464-4033-9A43-486F0C3F33E3}"/>
              </a:ext>
            </a:extLst>
          </p:cNvPr>
          <p:cNvCxnSpPr>
            <a:cxnSpLocks/>
          </p:cNvCxnSpPr>
          <p:nvPr/>
        </p:nvCxnSpPr>
        <p:spPr>
          <a:xfrm flipH="1">
            <a:off x="8169372" y="2576933"/>
            <a:ext cx="1" cy="811614"/>
          </a:xfrm>
          <a:prstGeom prst="straightConnector1">
            <a:avLst/>
          </a:prstGeom>
          <a:ln w="762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箭头: 右 99">
            <a:extLst>
              <a:ext uri="{FF2B5EF4-FFF2-40B4-BE49-F238E27FC236}">
                <a16:creationId xmlns:a16="http://schemas.microsoft.com/office/drawing/2014/main" id="{C0F39BBB-07AC-4AE6-888D-04968C6440B1}"/>
              </a:ext>
            </a:extLst>
          </p:cNvPr>
          <p:cNvSpPr/>
          <p:nvPr/>
        </p:nvSpPr>
        <p:spPr>
          <a:xfrm rot="18000000">
            <a:off x="4351924" y="2670345"/>
            <a:ext cx="1230587" cy="35124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357B5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pic>
        <p:nvPicPr>
          <p:cNvPr id="4" name="图片 28">
            <a:extLst>
              <a:ext uri="{FF2B5EF4-FFF2-40B4-BE49-F238E27FC236}">
                <a16:creationId xmlns:a16="http://schemas.microsoft.com/office/drawing/2014/main" id="{B4FA3B88-459F-4D07-A984-E76C471E0D39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22936"/>
          <a:stretch/>
        </p:blipFill>
        <p:spPr>
          <a:xfrm>
            <a:off x="7595116" y="3672000"/>
            <a:ext cx="1269000" cy="11147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6" name="Titre 3">
            <a:extLst>
              <a:ext uri="{FF2B5EF4-FFF2-40B4-BE49-F238E27FC236}">
                <a16:creationId xmlns:a16="http://schemas.microsoft.com/office/drawing/2014/main" id="{86164A70-5F6C-41D8-89F8-71CEAEB67B61}"/>
              </a:ext>
            </a:extLst>
          </p:cNvPr>
          <p:cNvSpPr txBox="1">
            <a:spLocks/>
          </p:cNvSpPr>
          <p:nvPr/>
        </p:nvSpPr>
        <p:spPr>
          <a:xfrm>
            <a:off x="1116966" y="174955"/>
            <a:ext cx="7407602" cy="421640"/>
          </a:xfrm>
          <a:prstGeom prst="rect">
            <a:avLst/>
          </a:prstGeom>
        </p:spPr>
        <p:txBody>
          <a:bodyPr vert="horz" wrap="square" lIns="127723" tIns="50285" rIns="127723" bIns="50285" rtlCol="0" anchor="b">
            <a:spAutoFit/>
          </a:bodyPr>
          <a:lstStyle>
            <a:lvl1pPr marL="0" algn="ctr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4500" b="1" kern="1200" cap="none" baseline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algn="l">
              <a:spcAft>
                <a:spcPts val="1200"/>
              </a:spcAft>
            </a:pPr>
            <a:r>
              <a:rPr lang="en-US" altLang="zh-CN" sz="2600" dirty="0">
                <a:latin typeface="Times New Roman" panose="02020603050405020304" pitchFamily="18" charset="0"/>
              </a:rPr>
              <a:t>Two paths to compute neutron irradiation damage</a:t>
            </a:r>
            <a:endParaRPr lang="zh-CN" altLang="en-US" sz="2600" dirty="0">
              <a:latin typeface="Times New Roman" panose="02020603050405020304" pitchFamily="18" charset="0"/>
            </a:endParaRPr>
          </a:p>
        </p:txBody>
      </p:sp>
      <p:cxnSp>
        <p:nvCxnSpPr>
          <p:cNvPr id="6" name="连接符: 肘形 5">
            <a:extLst>
              <a:ext uri="{FF2B5EF4-FFF2-40B4-BE49-F238E27FC236}">
                <a16:creationId xmlns:a16="http://schemas.microsoft.com/office/drawing/2014/main" id="{E6A06694-DD43-48E6-9145-6A9F71305716}"/>
              </a:ext>
            </a:extLst>
          </p:cNvPr>
          <p:cNvCxnSpPr>
            <a:cxnSpLocks/>
            <a:stCxn id="113" idx="0"/>
            <a:endCxn id="106" idx="1"/>
          </p:cNvCxnSpPr>
          <p:nvPr/>
        </p:nvCxnSpPr>
        <p:spPr>
          <a:xfrm rot="5400000" flipH="1" flipV="1">
            <a:off x="4679462" y="5072862"/>
            <a:ext cx="262610" cy="888791"/>
          </a:xfrm>
          <a:prstGeom prst="bentConnector2">
            <a:avLst/>
          </a:prstGeom>
          <a:ln w="762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箭头: 右 104">
            <a:extLst>
              <a:ext uri="{FF2B5EF4-FFF2-40B4-BE49-F238E27FC236}">
                <a16:creationId xmlns:a16="http://schemas.microsoft.com/office/drawing/2014/main" id="{4F97491F-D241-4381-BF78-B8E033B438B6}"/>
              </a:ext>
            </a:extLst>
          </p:cNvPr>
          <p:cNvSpPr/>
          <p:nvPr/>
        </p:nvSpPr>
        <p:spPr>
          <a:xfrm rot="3600000" flipV="1">
            <a:off x="4319705" y="3898122"/>
            <a:ext cx="1356792" cy="361876"/>
          </a:xfrm>
          <a:prstGeom prst="rightArrow">
            <a:avLst/>
          </a:prstGeom>
          <a:solidFill>
            <a:srgbClr val="4A85E6"/>
          </a:solidFill>
          <a:ln>
            <a:solidFill>
              <a:srgbClr val="4710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75"/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FB67A798-2087-4D0C-9B29-1C87F9FAABD1}"/>
              </a:ext>
            </a:extLst>
          </p:cNvPr>
          <p:cNvSpPr txBox="1"/>
          <p:nvPr/>
        </p:nvSpPr>
        <p:spPr>
          <a:xfrm>
            <a:off x="-12248" y="6310940"/>
            <a:ext cx="3853751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Chen, </a:t>
            </a:r>
            <a:r>
              <a:rPr lang="en-US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Nucl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</a:t>
            </a:r>
            <a:r>
              <a:rPr lang="en-US" sz="1400" i="1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Instrum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. Methods B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508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: 41-48, 2021</a:t>
            </a:r>
          </a:p>
        </p:txBody>
      </p:sp>
      <p:sp>
        <p:nvSpPr>
          <p:cNvPr id="62" name="灯片编号占位符 2">
            <a:extLst>
              <a:ext uri="{FF2B5EF4-FFF2-40B4-BE49-F238E27FC236}">
                <a16:creationId xmlns:a16="http://schemas.microsoft.com/office/drawing/2014/main" id="{1BB0E497-3EF4-497F-A5E7-780A9713EBC0}"/>
              </a:ext>
            </a:extLst>
          </p:cNvPr>
          <p:cNvSpPr txBox="1">
            <a:spLocks/>
          </p:cNvSpPr>
          <p:nvPr/>
        </p:nvSpPr>
        <p:spPr>
          <a:xfrm>
            <a:off x="8367891" y="6627809"/>
            <a:ext cx="627944" cy="161583"/>
          </a:xfrm>
        </p:spPr>
        <p:txBody>
          <a:bodyPr/>
          <a:lstStyle>
            <a:defPPr>
              <a:defRPr lang="en-US"/>
            </a:defPPr>
            <a:lvl1pPr marL="0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8617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77234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15851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4468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93085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31702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70319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08936" algn="l" defTabSz="638617" rtl="0" eaLnBrk="1" latinLnBrk="0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1" name="文本框 22">
            <a:extLst>
              <a:ext uri="{FF2B5EF4-FFF2-40B4-BE49-F238E27FC236}">
                <a16:creationId xmlns:a16="http://schemas.microsoft.com/office/drawing/2014/main" id="{66551325-170E-4116-A737-AD406145ED2E}"/>
              </a:ext>
            </a:extLst>
          </p:cNvPr>
          <p:cNvSpPr txBox="1"/>
          <p:nvPr/>
        </p:nvSpPr>
        <p:spPr>
          <a:xfrm>
            <a:off x="7200819" y="6143315"/>
            <a:ext cx="2094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 independent</a:t>
            </a:r>
          </a:p>
        </p:txBody>
      </p:sp>
    </p:spTree>
    <p:extLst>
      <p:ext uri="{BB962C8B-B14F-4D97-AF65-F5344CB8AC3E}">
        <p14:creationId xmlns:p14="http://schemas.microsoft.com/office/powerpoint/2010/main" val="1901408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65471E-9D4F-4886-8F29-786738D7B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213" y="14912"/>
            <a:ext cx="8042786" cy="741727"/>
          </a:xfrm>
        </p:spPr>
        <p:txBody>
          <a:bodyPr/>
          <a:lstStyle/>
          <a:p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Threshold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displacement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energy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and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楷体" panose="02010609060101010101" pitchFamily="49" charset="-122"/>
              </a:rPr>
              <a:t>Kinchin</a:t>
            </a:r>
            <a:r>
              <a:rPr lang="en-US" dirty="0">
                <a:latin typeface="Times New Roman" panose="02020603050405020304" pitchFamily="18" charset="0"/>
                <a:ea typeface="楷体" panose="02010609060101010101" pitchFamily="49" charset="-122"/>
              </a:rPr>
              <a:t>-Pease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ea typeface="楷体" panose="02010609060101010101" pitchFamily="49" charset="-122"/>
              </a:rPr>
              <a:t>model</a:t>
            </a:r>
            <a:endParaRPr lang="en-US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1096A70-751A-49B5-ABC5-703D38AC5B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4062E826-DBB8-44E7-8C32-99850D7D12FD}"/>
              </a:ext>
            </a:extLst>
          </p:cNvPr>
          <p:cNvGrpSpPr/>
          <p:nvPr/>
        </p:nvGrpSpPr>
        <p:grpSpPr>
          <a:xfrm>
            <a:off x="4316924" y="700746"/>
            <a:ext cx="3660375" cy="2232000"/>
            <a:chOff x="4316083" y="629947"/>
            <a:chExt cx="3682783" cy="2794047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B58F7FD4-8C26-41AB-9FCF-F8665376BA8A}"/>
                </a:ext>
              </a:extLst>
            </p:cNvPr>
            <p:cNvGrpSpPr/>
            <p:nvPr/>
          </p:nvGrpSpPr>
          <p:grpSpPr>
            <a:xfrm>
              <a:off x="4316083" y="629947"/>
              <a:ext cx="3682783" cy="2794047"/>
              <a:chOff x="3957843" y="895630"/>
              <a:chExt cx="3682783" cy="2794047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id="{453E1096-3BB3-4B55-BBC6-73346A14DE27}"/>
                  </a:ext>
                </a:extLst>
              </p:cNvPr>
              <p:cNvGrpSpPr/>
              <p:nvPr/>
            </p:nvGrpSpPr>
            <p:grpSpPr>
              <a:xfrm>
                <a:off x="4400626" y="1169677"/>
                <a:ext cx="3240000" cy="2520000"/>
                <a:chOff x="704850" y="4417695"/>
                <a:chExt cx="2050718" cy="2010472"/>
              </a:xfrm>
            </p:grpSpPr>
            <p:grpSp>
              <p:nvGrpSpPr>
                <p:cNvPr id="25" name="组合 24">
                  <a:extLst>
                    <a:ext uri="{FF2B5EF4-FFF2-40B4-BE49-F238E27FC236}">
                      <a16:creationId xmlns:a16="http://schemas.microsoft.com/office/drawing/2014/main" id="{C8A00287-4161-45A2-AA2E-3EA4463BFA43}"/>
                    </a:ext>
                  </a:extLst>
                </p:cNvPr>
                <p:cNvGrpSpPr/>
                <p:nvPr/>
              </p:nvGrpSpPr>
              <p:grpSpPr>
                <a:xfrm>
                  <a:off x="704850" y="4417695"/>
                  <a:ext cx="2050718" cy="2010472"/>
                  <a:chOff x="704850" y="4417695"/>
                  <a:chExt cx="2050718" cy="2010472"/>
                </a:xfrm>
              </p:grpSpPr>
              <p:pic>
                <p:nvPicPr>
                  <p:cNvPr id="27" name="图片 26">
                    <a:extLst>
                      <a:ext uri="{FF2B5EF4-FFF2-40B4-BE49-F238E27FC236}">
                        <a16:creationId xmlns:a16="http://schemas.microsoft.com/office/drawing/2014/main" id="{14761A6C-4063-4CA7-818B-927A702380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15360" r="13433"/>
                  <a:stretch/>
                </p:blipFill>
                <p:spPr>
                  <a:xfrm>
                    <a:off x="704850" y="4417695"/>
                    <a:ext cx="2050718" cy="2010472"/>
                  </a:xfrm>
                  <a:prstGeom prst="rect">
                    <a:avLst/>
                  </a:prstGeom>
                </p:spPr>
              </p:pic>
              <p:sp>
                <p:nvSpPr>
                  <p:cNvPr id="28" name="矩形 27">
                    <a:extLst>
                      <a:ext uri="{FF2B5EF4-FFF2-40B4-BE49-F238E27FC236}">
                        <a16:creationId xmlns:a16="http://schemas.microsoft.com/office/drawing/2014/main" id="{4DE107AF-855D-4834-9444-215BEBCDF869}"/>
                      </a:ext>
                    </a:extLst>
                  </p:cNvPr>
                  <p:cNvSpPr/>
                  <p:nvPr/>
                </p:nvSpPr>
                <p:spPr>
                  <a:xfrm>
                    <a:off x="1781463" y="5738380"/>
                    <a:ext cx="786217" cy="22838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dirty="0"/>
                      <a:t>@King1983JNM</a:t>
                    </a:r>
                  </a:p>
                </p:txBody>
              </p:sp>
            </p:grpSp>
            <p:sp>
              <p:nvSpPr>
                <p:cNvPr id="26" name="矩形 25">
                  <a:extLst>
                    <a:ext uri="{FF2B5EF4-FFF2-40B4-BE49-F238E27FC236}">
                      <a16:creationId xmlns:a16="http://schemas.microsoft.com/office/drawing/2014/main" id="{5A54FFE0-79E6-47F4-9499-A9D45F38763C}"/>
                    </a:ext>
                  </a:extLst>
                </p:cNvPr>
                <p:cNvSpPr/>
                <p:nvPr/>
              </p:nvSpPr>
              <p:spPr>
                <a:xfrm>
                  <a:off x="1440924" y="5994532"/>
                  <a:ext cx="252345" cy="33811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1600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E</a:t>
                  </a:r>
                  <a:r>
                    <a:rPr lang="en-US" altLang="zh-CN" sz="1600" b="1" baseline="-25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d</a:t>
                  </a:r>
                  <a:endParaRPr lang="en-US" sz="160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9" name="矩形 21">
                <a:extLst>
                  <a:ext uri="{FF2B5EF4-FFF2-40B4-BE49-F238E27FC236}">
                    <a16:creationId xmlns:a16="http://schemas.microsoft.com/office/drawing/2014/main" id="{646B5E59-C3E3-4F08-B957-0CC492C1FCEA}"/>
                  </a:ext>
                </a:extLst>
              </p:cNvPr>
              <p:cNvSpPr/>
              <p:nvPr/>
            </p:nvSpPr>
            <p:spPr>
              <a:xfrm>
                <a:off x="3957843" y="895630"/>
                <a:ext cx="2630641" cy="3954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500" b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Probability </a:t>
                </a:r>
                <a:r>
                  <a:rPr lang="en-US" altLang="zh-CN" sz="1500" dirty="0"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of displacement</a:t>
                </a:r>
                <a:endParaRPr lang="zh-CN" altLang="en-US" sz="1500" dirty="0"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FD4185C0-23A1-485D-BC4B-7C2980331DCF}"/>
                </a:ext>
              </a:extLst>
            </p:cNvPr>
            <p:cNvSpPr/>
            <p:nvPr/>
          </p:nvSpPr>
          <p:spPr>
            <a:xfrm>
              <a:off x="6641108" y="1740125"/>
              <a:ext cx="1060907" cy="715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Exp. Data of Cu</a:t>
              </a:r>
              <a:endParaRPr lang="zh-CN" altLang="en-US" sz="16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977B7678-E8B1-4532-88C2-5D75E16124E4}"/>
                </a:ext>
              </a:extLst>
            </p:cNvPr>
            <p:cNvSpPr/>
            <p:nvPr/>
          </p:nvSpPr>
          <p:spPr>
            <a:xfrm>
              <a:off x="5087942" y="1135007"/>
              <a:ext cx="128596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dirty="0">
                  <a:solidFill>
                    <a:srgbClr val="A7A6FD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Step function approach</a:t>
              </a:r>
              <a:endParaRPr lang="zh-CN" altLang="en-US" sz="1500" dirty="0">
                <a:solidFill>
                  <a:srgbClr val="A7A6FD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A4A32EAD-9A47-455C-92D7-3C719D183242}"/>
              </a:ext>
            </a:extLst>
          </p:cNvPr>
          <p:cNvGrpSpPr/>
          <p:nvPr/>
        </p:nvGrpSpPr>
        <p:grpSpPr>
          <a:xfrm>
            <a:off x="4392986" y="2841082"/>
            <a:ext cx="4034642" cy="1853514"/>
            <a:chOff x="5390767" y="734455"/>
            <a:chExt cx="4034642" cy="1969478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96E3057E-7D22-405F-8F4B-081A342B38D9}"/>
                </a:ext>
              </a:extLst>
            </p:cNvPr>
            <p:cNvGrpSpPr/>
            <p:nvPr/>
          </p:nvGrpSpPr>
          <p:grpSpPr>
            <a:xfrm>
              <a:off x="5390767" y="758742"/>
              <a:ext cx="4034642" cy="1945191"/>
              <a:chOff x="5390767" y="752574"/>
              <a:chExt cx="4034642" cy="2113633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61C5AB0D-6B6E-490A-8451-BD0503DC42FD}"/>
                  </a:ext>
                </a:extLst>
              </p:cNvPr>
              <p:cNvGrpSpPr/>
              <p:nvPr/>
            </p:nvGrpSpPr>
            <p:grpSpPr>
              <a:xfrm>
                <a:off x="5390767" y="752574"/>
                <a:ext cx="4034642" cy="2113633"/>
                <a:chOff x="5657467" y="752574"/>
                <a:chExt cx="4034642" cy="2113633"/>
              </a:xfrm>
            </p:grpSpPr>
            <p:grpSp>
              <p:nvGrpSpPr>
                <p:cNvPr id="19" name="组合 18">
                  <a:extLst>
                    <a:ext uri="{FF2B5EF4-FFF2-40B4-BE49-F238E27FC236}">
                      <a16:creationId xmlns:a16="http://schemas.microsoft.com/office/drawing/2014/main" id="{6B046060-C28A-4059-A109-8B18239A2267}"/>
                    </a:ext>
                  </a:extLst>
                </p:cNvPr>
                <p:cNvGrpSpPr/>
                <p:nvPr/>
              </p:nvGrpSpPr>
              <p:grpSpPr>
                <a:xfrm>
                  <a:off x="5657467" y="752574"/>
                  <a:ext cx="4034642" cy="2113633"/>
                  <a:chOff x="-18663" y="768181"/>
                  <a:chExt cx="4034642" cy="2113633"/>
                </a:xfrm>
              </p:grpSpPr>
              <p:pic>
                <p:nvPicPr>
                  <p:cNvPr id="21" name="图片 20">
                    <a:extLst>
                      <a:ext uri="{FF2B5EF4-FFF2-40B4-BE49-F238E27FC236}">
                        <a16:creationId xmlns:a16="http://schemas.microsoft.com/office/drawing/2014/main" id="{51F27F80-4D8A-4FA3-B22A-8742A5AC657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563132" y="999381"/>
                    <a:ext cx="2346314" cy="1799402"/>
                  </a:xfrm>
                  <a:prstGeom prst="rect">
                    <a:avLst/>
                  </a:prstGeom>
                </p:spPr>
              </p:pic>
              <p:sp>
                <p:nvSpPr>
                  <p:cNvPr id="22" name="矩形 21">
                    <a:extLst>
                      <a:ext uri="{FF2B5EF4-FFF2-40B4-BE49-F238E27FC236}">
                        <a16:creationId xmlns:a16="http://schemas.microsoft.com/office/drawing/2014/main" id="{2C9C97F4-9F8D-4F5E-8C84-00C41F91716E}"/>
                      </a:ext>
                    </a:extLst>
                  </p:cNvPr>
                  <p:cNvSpPr/>
                  <p:nvPr/>
                </p:nvSpPr>
                <p:spPr>
                  <a:xfrm>
                    <a:off x="2142632" y="2490928"/>
                    <a:ext cx="1873347" cy="39088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altLang="zh-CN" sz="16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rPr>
                      <a:t>E</a:t>
                    </a:r>
                    <a:r>
                      <a:rPr lang="en-US" altLang="zh-CN" sz="1600" baseline="-250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rPr>
                      <a:t>d</a:t>
                    </a:r>
                    <a:r>
                      <a:rPr lang="en-US" altLang="zh-CN" sz="1600" b="1" dirty="0">
                        <a:latin typeface="仿宋" panose="02010609060101010101" pitchFamily="49" charset="-122"/>
                        <a:ea typeface="仿宋" panose="02010609060101010101" pitchFamily="49" charset="-122"/>
                        <a:cs typeface="Times New Roman" panose="02020603050405020304" pitchFamily="18" charset="0"/>
                      </a:rPr>
                      <a:t>  </a:t>
                    </a:r>
                    <a:r>
                      <a:rPr lang="en-US" altLang="zh-CN" sz="1600" dirty="0"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rPr>
                      <a:t>Energy</a:t>
                    </a:r>
                    <a:endParaRPr lang="zh-CN" altLang="en-US" sz="1600" dirty="0">
                      <a:latin typeface="Times New Roman" panose="02020603050405020304" pitchFamily="18" charset="0"/>
                      <a:ea typeface="仿宋" panose="02010609060101010101" pitchFamily="49" charset="-122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" name="矩形 21">
                    <a:extLst>
                      <a:ext uri="{FF2B5EF4-FFF2-40B4-BE49-F238E27FC236}">
                        <a16:creationId xmlns:a16="http://schemas.microsoft.com/office/drawing/2014/main" id="{9C7F7327-C9D2-407E-B3E0-A77A1F13B4AA}"/>
                      </a:ext>
                    </a:extLst>
                  </p:cNvPr>
                  <p:cNvSpPr/>
                  <p:nvPr/>
                </p:nvSpPr>
                <p:spPr>
                  <a:xfrm>
                    <a:off x="-18663" y="768181"/>
                    <a:ext cx="2206252" cy="37311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zh-CN" sz="15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rPr>
                      <a:t>Number</a:t>
                    </a:r>
                    <a:r>
                      <a:rPr lang="en-US" altLang="zh-CN" sz="1500" dirty="0"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rPr>
                      <a:t> of displacement</a:t>
                    </a:r>
                    <a:endParaRPr lang="zh-CN" altLang="en-US" sz="1500" b="1" dirty="0">
                      <a:latin typeface="Times New Roman" panose="02020603050405020304" pitchFamily="18" charset="0"/>
                      <a:ea typeface="仿宋" panose="02010609060101010101" pitchFamily="49" charset="-122"/>
                      <a:cs typeface="Times New Roman" panose="02020603050405020304" pitchFamily="18" charset="0"/>
                    </a:endParaRPr>
                  </a:p>
                </p:txBody>
              </p:sp>
            </p:grpSp>
            <p:cxnSp>
              <p:nvCxnSpPr>
                <p:cNvPr id="20" name="直接连接符 19">
                  <a:extLst>
                    <a:ext uri="{FF2B5EF4-FFF2-40B4-BE49-F238E27FC236}">
                      <a16:creationId xmlns:a16="http://schemas.microsoft.com/office/drawing/2014/main" id="{8744686E-95D1-49DC-A2A5-36F82DD296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58366" y="1196410"/>
                  <a:ext cx="0" cy="135152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867B1306-264F-4B75-AC7E-E97A0D068AF0}"/>
                  </a:ext>
                </a:extLst>
              </p:cNvPr>
              <p:cNvSpPr/>
              <p:nvPr/>
            </p:nvSpPr>
            <p:spPr>
              <a:xfrm>
                <a:off x="6867992" y="1819808"/>
                <a:ext cx="151459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600" i="1" dirty="0"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E -</a:t>
                </a:r>
                <a:r>
                  <a:rPr lang="en-US" altLang="zh-CN" sz="1600" dirty="0"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i="1" dirty="0"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1600" baseline="-25000" dirty="0"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d </a:t>
                </a:r>
                <a:r>
                  <a:rPr lang="en-US" altLang="zh-CN" sz="1600" dirty="0"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&lt; </a:t>
                </a:r>
                <a:r>
                  <a:rPr lang="en-US" altLang="zh-CN" sz="1600" i="1" dirty="0"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sz="1600" baseline="-25000" dirty="0"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d</a:t>
                </a:r>
                <a:endParaRPr lang="zh-CN" altLang="en-US" sz="1600" baseline="-25000" dirty="0"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E172BC17-B5CA-441C-BDE2-66672B2E0B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1666" y="734455"/>
              <a:ext cx="836880" cy="44227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箭头: 右 34">
            <a:extLst>
              <a:ext uri="{FF2B5EF4-FFF2-40B4-BE49-F238E27FC236}">
                <a16:creationId xmlns:a16="http://schemas.microsoft.com/office/drawing/2014/main" id="{CB1AD553-690C-47C2-9E69-3064E855FDD3}"/>
              </a:ext>
            </a:extLst>
          </p:cNvPr>
          <p:cNvSpPr/>
          <p:nvPr/>
        </p:nvSpPr>
        <p:spPr>
          <a:xfrm flipH="1">
            <a:off x="3828371" y="3522110"/>
            <a:ext cx="804559" cy="3598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F2083A2E-7468-40B1-BB6C-5A4F83886E1A}"/>
              </a:ext>
            </a:extLst>
          </p:cNvPr>
          <p:cNvSpPr/>
          <p:nvPr/>
        </p:nvSpPr>
        <p:spPr>
          <a:xfrm>
            <a:off x="763565" y="3390185"/>
            <a:ext cx="28415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Boundary condition: </a:t>
            </a:r>
          </a:p>
          <a:p>
            <a:r>
              <a:rPr lang="en-US" altLang="zh-CN" sz="2000" i="1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	N</a:t>
            </a:r>
            <a:r>
              <a:rPr lang="en-US" altLang="zh-CN" sz="20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(2</a:t>
            </a:r>
            <a:r>
              <a:rPr lang="en-US" altLang="zh-CN" sz="2000" i="1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E</a:t>
            </a:r>
            <a:r>
              <a:rPr lang="en-US" altLang="zh-CN" sz="2000" baseline="-250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en-US" altLang="zh-CN" sz="20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) = 1</a:t>
            </a:r>
            <a:r>
              <a:rPr lang="zh-CN" altLang="en-US" sz="2000" dirty="0"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D303F8CE-0773-4AF4-84CA-8A79280D9239}"/>
                  </a:ext>
                </a:extLst>
              </p:cNvPr>
              <p:cNvSpPr/>
              <p:nvPr/>
            </p:nvSpPr>
            <p:spPr>
              <a:xfrm>
                <a:off x="609185" y="5191497"/>
                <a:ext cx="3250377" cy="6158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220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zh-CN" altLang="en-US" sz="2200" i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zh-CN" altLang="en-US" sz="2200" i="1">
                            <a:latin typeface="Cambria Math" panose="02040503050406030204" pitchFamily="18" charset="0"/>
                          </a:rPr>
                          <m:t>𝑃𝐾𝐴</m:t>
                        </m:r>
                      </m:sub>
                    </m:sSub>
                    <m:r>
                      <a:rPr lang="zh-CN" altLang="en-US" sz="2200" i="0">
                        <a:latin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zh-CN" altLang="en-US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zh-CN" altLang="en-US" sz="2200" i="1">
                                <a:latin typeface="Cambria Math" panose="02040503050406030204" pitchFamily="18" charset="0"/>
                              </a:rPr>
                              <m:t>𝑃𝐾𝐴</m:t>
                            </m:r>
                          </m:sub>
                        </m:sSub>
                      </m:num>
                      <m:den>
                        <m:r>
                          <a:rPr lang="zh-CN" altLang="en-US" sz="220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zh-CN" alt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2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zh-CN" altLang="en-US" sz="22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[2</a:t>
                </a:r>
                <a:r>
                  <a:rPr lang="en-US" altLang="zh-CN" sz="2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2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zh-CN" sz="22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altLang="zh-CN" sz="22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endParaRPr lang="zh-CN" altLang="en-US" sz="2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D303F8CE-0773-4AF4-84CA-8A79280D92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185" y="5191497"/>
                <a:ext cx="3250377" cy="615874"/>
              </a:xfrm>
              <a:prstGeom prst="rect">
                <a:avLst/>
              </a:prstGeom>
              <a:blipFill>
                <a:blip r:embed="rId4"/>
                <a:stretch>
                  <a:fillRect r="-15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箭头: 右弧形 55">
            <a:extLst>
              <a:ext uri="{FF2B5EF4-FFF2-40B4-BE49-F238E27FC236}">
                <a16:creationId xmlns:a16="http://schemas.microsoft.com/office/drawing/2014/main" id="{B03B47B1-A2BB-4FDC-A375-7B1B549CBD4B}"/>
              </a:ext>
            </a:extLst>
          </p:cNvPr>
          <p:cNvSpPr/>
          <p:nvPr/>
        </p:nvSpPr>
        <p:spPr>
          <a:xfrm>
            <a:off x="7855850" y="1528076"/>
            <a:ext cx="757900" cy="229974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箭头: 右 61">
            <a:extLst>
              <a:ext uri="{FF2B5EF4-FFF2-40B4-BE49-F238E27FC236}">
                <a16:creationId xmlns:a16="http://schemas.microsoft.com/office/drawing/2014/main" id="{A5FC98A0-4576-4351-AE3D-63D27A130EEF}"/>
              </a:ext>
            </a:extLst>
          </p:cNvPr>
          <p:cNvSpPr/>
          <p:nvPr/>
        </p:nvSpPr>
        <p:spPr>
          <a:xfrm rot="16200000" flipH="1">
            <a:off x="1665367" y="4488904"/>
            <a:ext cx="804559" cy="3598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FFDF61A6-DBF4-45C3-895E-A244195E21C2}"/>
              </a:ext>
            </a:extLst>
          </p:cNvPr>
          <p:cNvGrpSpPr/>
          <p:nvPr/>
        </p:nvGrpSpPr>
        <p:grpSpPr>
          <a:xfrm>
            <a:off x="875546" y="887930"/>
            <a:ext cx="2964831" cy="2353262"/>
            <a:chOff x="875546" y="887930"/>
            <a:chExt cx="2964831" cy="2353262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43156346-5886-4628-9914-EBA77E398EFC}"/>
                </a:ext>
              </a:extLst>
            </p:cNvPr>
            <p:cNvGrpSpPr/>
            <p:nvPr/>
          </p:nvGrpSpPr>
          <p:grpSpPr>
            <a:xfrm>
              <a:off x="875546" y="887930"/>
              <a:ext cx="2964831" cy="1872000"/>
              <a:chOff x="266986" y="821911"/>
              <a:chExt cx="2964831" cy="1800000"/>
            </a:xfrm>
          </p:grpSpPr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id="{D1E3C18E-FD1E-45DD-9B1A-E5658252FF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1550" y="821911"/>
                <a:ext cx="2950267" cy="1800000"/>
              </a:xfrm>
              <a:prstGeom prst="rect">
                <a:avLst/>
              </a:prstGeom>
            </p:spPr>
          </p:pic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29F5418B-776B-45F9-B4AF-83B6840754BA}"/>
                  </a:ext>
                </a:extLst>
              </p:cNvPr>
              <p:cNvSpPr/>
              <p:nvPr/>
            </p:nvSpPr>
            <p:spPr>
              <a:xfrm>
                <a:off x="1756683" y="1872174"/>
                <a:ext cx="372218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E</a:t>
                </a:r>
                <a:endParaRPr lang="en-US" sz="22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1B75B7FD-1EC9-44B2-8428-C79E3EC30787}"/>
                  </a:ext>
                </a:extLst>
              </p:cNvPr>
              <p:cNvSpPr/>
              <p:nvPr/>
            </p:nvSpPr>
            <p:spPr>
              <a:xfrm>
                <a:off x="266986" y="1687508"/>
                <a:ext cx="628698" cy="353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7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E-E</a:t>
                </a:r>
                <a:r>
                  <a:rPr lang="en-US" altLang="zh-CN" sz="1700" b="1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d</a:t>
                </a:r>
                <a:endParaRPr lang="en-US" sz="1700" b="1" baseline="-25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3" name="矩形 62">
              <a:extLst>
                <a:ext uri="{FF2B5EF4-FFF2-40B4-BE49-F238E27FC236}">
                  <a16:creationId xmlns:a16="http://schemas.microsoft.com/office/drawing/2014/main" id="{E71EFD3E-2066-4300-8FCC-53EEAF04F3A1}"/>
                </a:ext>
              </a:extLst>
            </p:cNvPr>
            <p:cNvSpPr/>
            <p:nvPr/>
          </p:nvSpPr>
          <p:spPr>
            <a:xfrm>
              <a:off x="2189149" y="2841082"/>
              <a:ext cx="72648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rPr>
                <a:t>PKA</a:t>
              </a:r>
              <a:endParaRPr lang="en-US" sz="2000" b="1" dirty="0"/>
            </a:p>
          </p:txBody>
        </p:sp>
        <p:cxnSp>
          <p:nvCxnSpPr>
            <p:cNvPr id="64" name="直接箭头连接符 63">
              <a:extLst>
                <a:ext uri="{FF2B5EF4-FFF2-40B4-BE49-F238E27FC236}">
                  <a16:creationId xmlns:a16="http://schemas.microsoft.com/office/drawing/2014/main" id="{57A11F41-790D-479C-B1D0-3458AA354AB2}"/>
                </a:ext>
              </a:extLst>
            </p:cNvPr>
            <p:cNvCxnSpPr>
              <a:cxnSpLocks/>
              <a:stCxn id="63" idx="0"/>
              <a:endCxn id="12" idx="2"/>
            </p:cNvCxnSpPr>
            <p:nvPr/>
          </p:nvCxnSpPr>
          <p:spPr>
            <a:xfrm flipH="1" flipV="1">
              <a:off x="2551352" y="2428326"/>
              <a:ext cx="1038" cy="412756"/>
            </a:xfrm>
            <a:prstGeom prst="straightConnector1">
              <a:avLst/>
            </a:prstGeom>
            <a:ln w="38100">
              <a:solidFill>
                <a:schemeClr val="accent1">
                  <a:lumMod val="50000"/>
                </a:schemeClr>
              </a:solidFill>
              <a:prstDash val="sysDot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A9A75559-7ACC-4976-ABA8-BF15F1468D43}"/>
              </a:ext>
            </a:extLst>
          </p:cNvPr>
          <p:cNvGrpSpPr/>
          <p:nvPr/>
        </p:nvGrpSpPr>
        <p:grpSpPr>
          <a:xfrm>
            <a:off x="4647650" y="4508455"/>
            <a:ext cx="3132000" cy="2052000"/>
            <a:chOff x="4647650" y="4508455"/>
            <a:chExt cx="3132000" cy="2052000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34E033FA-C41D-4B84-9550-8D2A78BCAA8F}"/>
                </a:ext>
              </a:extLst>
            </p:cNvPr>
            <p:cNvGrpSpPr/>
            <p:nvPr/>
          </p:nvGrpSpPr>
          <p:grpSpPr>
            <a:xfrm>
              <a:off x="4647650" y="4508455"/>
              <a:ext cx="3132000" cy="2052000"/>
              <a:chOff x="5148064" y="1481779"/>
              <a:chExt cx="3274246" cy="2958660"/>
            </a:xfrm>
          </p:grpSpPr>
          <p:pic>
            <p:nvPicPr>
              <p:cNvPr id="39" name="Picture 2" descr="Image result for kinchin pease">
                <a:extLst>
                  <a:ext uri="{FF2B5EF4-FFF2-40B4-BE49-F238E27FC236}">
                    <a16:creationId xmlns:a16="http://schemas.microsoft.com/office/drawing/2014/main" id="{F8C75A76-1C0A-4357-A0E5-4DA852D870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885"/>
              <a:stretch/>
            </p:blipFill>
            <p:spPr bwMode="auto">
              <a:xfrm>
                <a:off x="5148064" y="1701129"/>
                <a:ext cx="3274246" cy="27393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E8388544-DA23-49BD-AE16-FEA2ED2BC4BE}"/>
                  </a:ext>
                </a:extLst>
              </p:cNvPr>
              <p:cNvSpPr/>
              <p:nvPr/>
            </p:nvSpPr>
            <p:spPr>
              <a:xfrm>
                <a:off x="7369183" y="1481779"/>
                <a:ext cx="83137" cy="27393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id="{AB106AE6-8C53-4D16-827E-9C8ABA9DF68B}"/>
                </a:ext>
              </a:extLst>
            </p:cNvPr>
            <p:cNvGrpSpPr/>
            <p:nvPr/>
          </p:nvGrpSpPr>
          <p:grpSpPr>
            <a:xfrm>
              <a:off x="6722695" y="6205176"/>
              <a:ext cx="178683" cy="186142"/>
              <a:chOff x="781205" y="4508454"/>
              <a:chExt cx="178683" cy="186142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id="{D3B29F62-B501-4359-ABAF-693BBF6F7A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1205" y="4508455"/>
                <a:ext cx="108906" cy="18614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>
                <a:extLst>
                  <a:ext uri="{FF2B5EF4-FFF2-40B4-BE49-F238E27FC236}">
                    <a16:creationId xmlns:a16="http://schemas.microsoft.com/office/drawing/2014/main" id="{E973FE07-F591-45F9-B2B0-CC6BD98F2C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50982" y="4508454"/>
                <a:ext cx="108906" cy="18614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id="{1A67B151-DC3E-4D00-8893-71F5D9E24FDA}"/>
                </a:ext>
              </a:extLst>
            </p:cNvPr>
            <p:cNvGrpSpPr/>
            <p:nvPr/>
          </p:nvGrpSpPr>
          <p:grpSpPr>
            <a:xfrm>
              <a:off x="6722695" y="4584520"/>
              <a:ext cx="178683" cy="186142"/>
              <a:chOff x="781205" y="4508454"/>
              <a:chExt cx="178683" cy="186142"/>
            </a:xfrm>
          </p:grpSpPr>
          <p:cxnSp>
            <p:nvCxnSpPr>
              <p:cNvPr id="53" name="直接连接符 52">
                <a:extLst>
                  <a:ext uri="{FF2B5EF4-FFF2-40B4-BE49-F238E27FC236}">
                    <a16:creationId xmlns:a16="http://schemas.microsoft.com/office/drawing/2014/main" id="{0974574D-22D3-4333-AEAB-74FE4AC1E95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1205" y="4508455"/>
                <a:ext cx="108906" cy="18614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>
                <a:extLst>
                  <a:ext uri="{FF2B5EF4-FFF2-40B4-BE49-F238E27FC236}">
                    <a16:creationId xmlns:a16="http://schemas.microsoft.com/office/drawing/2014/main" id="{392B91D0-838B-4990-A78F-2A41B8FDA2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50982" y="4508454"/>
                <a:ext cx="108906" cy="18614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92666375"/>
      </p:ext>
    </p:extLst>
  </p:cSld>
  <p:clrMapOvr>
    <a:masterClrMapping/>
  </p:clrMapOvr>
</p:sld>
</file>

<file path=ppt/theme/theme1.xml><?xml version="1.0" encoding="utf-8"?>
<a:theme xmlns:a="http://schemas.openxmlformats.org/drawingml/2006/main" name="2019-Presentation-PPT-4-3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9A88B8C1-4942-46D3-9391-C2B501F07E8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B0D5B4-4CC6-4497-9BFB-91C4C64EBEC9}">
  <ds:schemaRefs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2019-Presentation-PPT-4-3</Template>
  <TotalTime>14618</TotalTime>
  <Words>1875</Words>
  <Application>Microsoft Office PowerPoint</Application>
  <PresentationFormat>全屏显示(4:3)</PresentationFormat>
  <Paragraphs>363</Paragraphs>
  <Slides>26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1" baseType="lpstr">
      <vt:lpstr>Microsoft YaHei UI</vt:lpstr>
      <vt:lpstr>等线</vt:lpstr>
      <vt:lpstr>仿宋</vt:lpstr>
      <vt:lpstr>华文中宋</vt:lpstr>
      <vt:lpstr>宋体</vt:lpstr>
      <vt:lpstr>微软雅黑</vt:lpstr>
      <vt:lpstr>Arial</vt:lpstr>
      <vt:lpstr>Calibri</vt:lpstr>
      <vt:lpstr>Cambria Math</vt:lpstr>
      <vt:lpstr>Eras Medium ITC</vt:lpstr>
      <vt:lpstr>Franklin Gothic Medium</vt:lpstr>
      <vt:lpstr>Times New Roman</vt:lpstr>
      <vt:lpstr>Wingdings</vt:lpstr>
      <vt:lpstr>Wingdings 3</vt:lpstr>
      <vt:lpstr>2019-Presentation-PPT-4-3</vt:lpstr>
      <vt:lpstr>PowerPoint 演示文稿</vt:lpstr>
      <vt:lpstr>PowerPoint 演示文稿</vt:lpstr>
      <vt:lpstr>PowerPoint 演示文稿</vt:lpstr>
      <vt:lpstr>PowerPoint 演示文稿</vt:lpstr>
      <vt:lpstr>ND @ IFCEN: Summary and Prospect</vt:lpstr>
      <vt:lpstr>Outline</vt:lpstr>
      <vt:lpstr>(Neutron) irradiation damage</vt:lpstr>
      <vt:lpstr>PowerPoint 演示文稿</vt:lpstr>
      <vt:lpstr>Threshold displacement energy and Kinchin-Pease model</vt:lpstr>
      <vt:lpstr>Currant DPA formulae and generalized damage energy</vt:lpstr>
      <vt:lpstr>Damage cross section based on GDE</vt:lpstr>
      <vt:lpstr>PowerPoint 演示文稿</vt:lpstr>
      <vt:lpstr>Two-body reaction-induced (1)</vt:lpstr>
      <vt:lpstr>Two-body reaction-induced (2): 59Ni</vt:lpstr>
      <vt:lpstr>Two-body reaction-induced (3): W in ENDF/B-VIII.0</vt:lpstr>
      <vt:lpstr>Two-body reaction-induced (4): 56Fe in JEFF-3.3</vt:lpstr>
      <vt:lpstr>PowerPoint 演示文稿</vt:lpstr>
      <vt:lpstr>PowerPoint 演示文稿</vt:lpstr>
      <vt:lpstr>PowerPoint 演示文稿</vt:lpstr>
      <vt:lpstr>N-body reaction-induced</vt:lpstr>
      <vt:lpstr>For (n,2n) reaction</vt:lpstr>
      <vt:lpstr>(n,2n) reaction-induced damage cross section</vt:lpstr>
      <vt:lpstr>Conclusions &amp; outlook</vt:lpstr>
      <vt:lpstr>References</vt:lpstr>
      <vt:lpstr>PowerPoint 演示文稿</vt:lpstr>
      <vt:lpstr>PowerPoint 演示文稿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CHEN SHENGLI</dc:creator>
  <cp:lastModifiedBy>CHEN SHENGLI</cp:lastModifiedBy>
  <cp:revision>860</cp:revision>
  <cp:lastPrinted>2018-12-05T09:44:31Z</cp:lastPrinted>
  <dcterms:created xsi:type="dcterms:W3CDTF">2019-07-05T13:34:18Z</dcterms:created>
  <dcterms:modified xsi:type="dcterms:W3CDTF">2023-06-07T07:29:08Z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