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12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70" r:id="rId7"/>
    <p:sldId id="263" r:id="rId8"/>
    <p:sldId id="283" r:id="rId9"/>
    <p:sldId id="284" r:id="rId10"/>
    <p:sldId id="268" r:id="rId11"/>
    <p:sldId id="269" r:id="rId12"/>
    <p:sldId id="262" r:id="rId13"/>
    <p:sldId id="277" r:id="rId14"/>
    <p:sldId id="264" r:id="rId15"/>
    <p:sldId id="265" r:id="rId16"/>
    <p:sldId id="287" r:id="rId17"/>
    <p:sldId id="266" r:id="rId18"/>
    <p:sldId id="275" r:id="rId19"/>
    <p:sldId id="271" r:id="rId20"/>
    <p:sldId id="276" r:id="rId21"/>
    <p:sldId id="272" r:id="rId22"/>
    <p:sldId id="280" r:id="rId23"/>
    <p:sldId id="273" r:id="rId24"/>
    <p:sldId id="279" r:id="rId25"/>
    <p:sldId id="281" r:id="rId26"/>
    <p:sldId id="285" r:id="rId27"/>
    <p:sldId id="286" r:id="rId28"/>
    <p:sldId id="288" r:id="rId29"/>
    <p:sldId id="289" r:id="rId30"/>
    <p:sldId id="290" r:id="rId3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F86"/>
    <a:srgbClr val="81998C"/>
    <a:srgbClr val="19196F"/>
    <a:srgbClr val="99C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4"/>
    <p:restoredTop sz="96327"/>
  </p:normalViewPr>
  <p:slideViewPr>
    <p:cSldViewPr snapToGrid="0">
      <p:cViewPr varScale="1">
        <p:scale>
          <a:sx n="147" d="100"/>
          <a:sy n="147" d="100"/>
        </p:scale>
        <p:origin x="24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CC9E5-9855-4940-8281-345C1AF4CE58}" type="datetimeFigureOut">
              <a:rPr lang="en-US" smtClean="0"/>
              <a:t>6/7/23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A0C36-95AF-8B4B-BA93-18E75F526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58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2AB9-06C6-2E4D-B2E3-EE16AFFAD47D}" type="datetime1">
              <a:rPr lang="sv-SE" smtClean="0"/>
              <a:t>2023-06-07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6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6143-65AB-0141-9C80-E29A5368A17E}" type="datetime1">
              <a:rPr lang="sv-SE" smtClean="0"/>
              <a:t>2023-06-07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7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02C3-7CDA-364B-828A-4B0A4D7AA873}" type="datetime1">
              <a:rPr lang="sv-SE" smtClean="0"/>
              <a:t>2023-06-07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6A34-E5C7-F743-B5C6-093FE654D279}" type="datetime1">
              <a:rPr lang="sv-SE" smtClean="0"/>
              <a:t>2023-06-07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8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709738"/>
            <a:ext cx="10570210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4589463"/>
            <a:ext cx="1057021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756A-C5D2-204A-9E3B-AF6E77FBF356}" type="datetime1">
              <a:rPr lang="sv-SE" smtClean="0"/>
              <a:t>2023-06-07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DA02-28A5-D545-9FE0-0F1157B0DF77}" type="datetime1">
              <a:rPr lang="sv-SE" smtClean="0"/>
              <a:t>2023-06-07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7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1812"/>
            <a:ext cx="5220335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825749"/>
            <a:ext cx="5220335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1812"/>
            <a:ext cx="5183188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25749"/>
            <a:ext cx="5183188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562C-1F06-D24B-8D44-6FF3DB61F595}" type="datetime1">
              <a:rPr lang="sv-SE" smtClean="0"/>
              <a:t>2023-06-07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7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D4B-5C7C-4546-8C57-44479736E855}" type="datetime1">
              <a:rPr lang="sv-SE" smtClean="0"/>
              <a:t>2023-06-07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2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C7C9-77E7-224A-926C-B4B1E9E7286F}" type="datetime1">
              <a:rPr lang="sv-SE" smtClean="0"/>
              <a:t>2023-06-07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99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19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92450"/>
            <a:ext cx="3994785" cy="27765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D890-BFAC-DD4A-A0A7-9BD3AFF47FF3}" type="datetime1">
              <a:rPr lang="sv-SE" smtClean="0"/>
              <a:t>2023-06-07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9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545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81275"/>
            <a:ext cx="3994785" cy="277977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750C4-44F2-454B-BD10-48D5F1C71ACA}" type="datetime1">
              <a:rPr lang="sv-SE" smtClean="0"/>
              <a:t>2023-06-07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7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9B5B3C5-A599-465B-B2B9-866E8B2087CE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5C84982-7DD0-43B1-8A2D-BFA4DF1B4E60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8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</a:extLst>
            </p:cNvPr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</a:extLst>
            </p:cNvPr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</a:extLst>
            </p:cNvPr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</a:extLst>
            </p:cNvPr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</a:extLst>
            </p:cNvPr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</a:extLst>
            </p:cNvPr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</a:extLst>
            </p:cNvPr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</a:extLst>
            </p:cNvPr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</a:extLst>
            </p:cNvPr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</a:extLst>
            </p:cNvPr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</a:extLst>
            </p:cNvPr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</a:extLst>
            </p:cNvPr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</a:extLst>
            </p:cNvPr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</a:extLst>
            </p:cNvPr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</a:extLst>
            </p:cNvPr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3796C-BDF5-9F49-8059-C7D9C1A9132A}" type="datetime1">
              <a:rPr lang="sv-SE" smtClean="0"/>
              <a:t>2023-06-07</a:t>
            </a:fld>
            <a:endParaRPr lang="en-US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762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-nea.org/dbdata/jeff/jeff33/maps/9-F-19g.jeff33.mapping_output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5" name="Oval 13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15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1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17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18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99E8FA82-34DF-790D-ED9B-487C1DD34B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965" r="-1" b="13785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4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4175B5DD-A5C9-2267-AE98-7F3FD6FE3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3905" y="324088"/>
            <a:ext cx="7430438" cy="2493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Nuclear Data Uncertainty Quantification for Reactor Physics Parameters in Fluorine-19-based Molten Salt Reactors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33D89A7-9BD2-F5A8-8849-F05BA8289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7722" y="2983113"/>
            <a:ext cx="5782804" cy="34087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>
                <a:solidFill>
                  <a:srgbClr val="FFFFFF"/>
                </a:solidFill>
              </a:rPr>
              <a:t>Sigfrid Stjärnholm</a:t>
            </a:r>
            <a:r>
              <a:rPr lang="en-US" baseline="30000" dirty="0">
                <a:solidFill>
                  <a:srgbClr val="FFFFFF"/>
                </a:solidFill>
              </a:rPr>
              <a:t>1</a:t>
            </a:r>
            <a:br>
              <a:rPr lang="en-US" baseline="30000" dirty="0">
                <a:solidFill>
                  <a:srgbClr val="FFFFFF"/>
                </a:solidFill>
              </a:rPr>
            </a:br>
            <a:r>
              <a:rPr lang="en-US" i="1" dirty="0">
                <a:solidFill>
                  <a:srgbClr val="FFFFFF"/>
                </a:solidFill>
              </a:rPr>
              <a:t>Zsolt Elter</a:t>
            </a:r>
            <a:r>
              <a:rPr lang="en-US" baseline="30000" dirty="0">
                <a:solidFill>
                  <a:srgbClr val="FFFFFF"/>
                </a:solidFill>
              </a:rPr>
              <a:t>1,2</a:t>
            </a:r>
            <a:br>
              <a:rPr lang="en-US" baseline="30000" dirty="0">
                <a:solidFill>
                  <a:srgbClr val="FFFFFF"/>
                </a:solidFill>
              </a:rPr>
            </a:br>
            <a:r>
              <a:rPr lang="en-US" i="1" dirty="0">
                <a:solidFill>
                  <a:srgbClr val="FFFFFF"/>
                </a:solidFill>
              </a:rPr>
              <a:t>Henrik Sjöstrand</a:t>
            </a:r>
            <a:r>
              <a:rPr lang="en-US" baseline="30000" dirty="0">
                <a:solidFill>
                  <a:srgbClr val="FFFFFF"/>
                </a:solidFill>
              </a:rPr>
              <a:t>1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1) Uppsala University, Sweden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2) Seaborg ApS, Copenhagen, Denmark</a:t>
            </a:r>
          </a:p>
          <a:p>
            <a:r>
              <a:rPr lang="en-US" dirty="0">
                <a:solidFill>
                  <a:srgbClr val="FFFFFF"/>
                </a:solidFill>
              </a:rPr>
              <a:t>Master Thesis Project</a:t>
            </a:r>
          </a:p>
          <a:p>
            <a:r>
              <a:rPr lang="en-US" dirty="0">
                <a:solidFill>
                  <a:srgbClr val="FFFFFF"/>
                </a:solidFill>
              </a:rPr>
              <a:t>WONDER-2023, Aix-en-Provence, France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5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– 9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of June 2023</a:t>
            </a:r>
          </a:p>
        </p:txBody>
      </p:sp>
    </p:spTree>
    <p:extLst>
      <p:ext uri="{BB962C8B-B14F-4D97-AF65-F5344CB8AC3E}">
        <p14:creationId xmlns:p14="http://schemas.microsoft.com/office/powerpoint/2010/main" val="3011181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The Molten Salt Reactor At Hand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5AFE388-24CF-A8E8-49E5-8BB7E557A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5"/>
            <a:ext cx="6537960" cy="4351338"/>
          </a:xfrm>
        </p:spPr>
        <p:txBody>
          <a:bodyPr/>
          <a:lstStyle/>
          <a:p>
            <a:r>
              <a:rPr lang="en-US" dirty="0"/>
              <a:t>Reactor modelled in OpenMC</a:t>
            </a:r>
          </a:p>
          <a:p>
            <a:pPr lvl="1"/>
            <a:r>
              <a:rPr lang="en-US" dirty="0"/>
              <a:t>Monte Carlo-based neutron transport code</a:t>
            </a:r>
          </a:p>
          <a:p>
            <a:pPr lvl="1"/>
            <a:r>
              <a:rPr lang="sv-SE" dirty="0" err="1"/>
              <a:t>Based</a:t>
            </a:r>
            <a:r>
              <a:rPr lang="sv-SE" dirty="0"/>
              <a:t> on </a:t>
            </a:r>
            <a:r>
              <a:rPr lang="sv-SE" dirty="0" err="1"/>
              <a:t>open</a:t>
            </a:r>
            <a:r>
              <a:rPr lang="sv-SE" dirty="0"/>
              <a:t>-source </a:t>
            </a:r>
            <a:r>
              <a:rPr lang="sv-SE" dirty="0" err="1"/>
              <a:t>Transatomic</a:t>
            </a:r>
            <a:r>
              <a:rPr lang="sv-SE" dirty="0"/>
              <a:t> Power designs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Fluorine-based Molten Salt Reactor (MSR)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ULiF</a:t>
            </a:r>
            <a:r>
              <a:rPr lang="en-US" dirty="0"/>
              <a:t> fuel </a:t>
            </a:r>
            <a:r>
              <a:rPr lang="en-US" dirty="0">
                <a:solidFill>
                  <a:srgbClr val="99CD31"/>
                </a:solidFill>
              </a:rPr>
              <a:t>(green)</a:t>
            </a:r>
            <a:r>
              <a:rPr lang="en-US" dirty="0">
                <a:solidFill>
                  <a:schemeClr val="tx1"/>
                </a:solidFill>
              </a:rPr>
              <a:t>, 5 % enrichment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/>
              <a:t>ZrH</a:t>
            </a:r>
            <a:r>
              <a:rPr lang="en-US" dirty="0"/>
              <a:t> moderator </a:t>
            </a:r>
            <a:r>
              <a:rPr lang="en-US" dirty="0">
                <a:solidFill>
                  <a:srgbClr val="19196F"/>
                </a:solidFill>
              </a:rPr>
              <a:t>(blue)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SiC</a:t>
            </a:r>
            <a:r>
              <a:rPr lang="en-US" dirty="0"/>
              <a:t> cladding </a:t>
            </a:r>
            <a:r>
              <a:rPr lang="en-US" dirty="0">
                <a:solidFill>
                  <a:srgbClr val="81998C"/>
                </a:solidFill>
              </a:rPr>
              <a:t>(gray)</a:t>
            </a:r>
            <a:r>
              <a:rPr lang="en-US" dirty="0">
                <a:solidFill>
                  <a:schemeClr val="tx1"/>
                </a:solidFill>
              </a:rPr>
              <a:t>, hard to see here</a:t>
            </a:r>
            <a:endParaRPr lang="en-US" dirty="0">
              <a:solidFill>
                <a:srgbClr val="19196F"/>
              </a:solidFill>
            </a:endParaRPr>
          </a:p>
        </p:txBody>
      </p:sp>
      <p:pic>
        <p:nvPicPr>
          <p:cNvPr id="4" name="Platshållare för innehåll 4">
            <a:extLst>
              <a:ext uri="{FF2B5EF4-FFF2-40B4-BE49-F238E27FC236}">
                <a16:creationId xmlns:a16="http://schemas.microsoft.com/office/drawing/2014/main" id="{93327F4D-C635-1F4F-567E-93981B396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641" y="1868616"/>
            <a:ext cx="2367692" cy="2367692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260F146-AD98-EF82-E406-AD335292A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641" y="4335162"/>
            <a:ext cx="2367692" cy="2367692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23484975-D291-C1D8-70B2-527FD9770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042" y="4530639"/>
            <a:ext cx="6694134" cy="1976738"/>
          </a:xfrm>
          <a:prstGeom prst="roundRect">
            <a:avLst>
              <a:gd name="adj" fmla="val 11283"/>
            </a:avLst>
          </a:prstGeom>
          <a:ln>
            <a:solidFill>
              <a:schemeClr val="accent1"/>
            </a:solidFill>
          </a:ln>
        </p:spPr>
      </p:pic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FDF9179-5B08-512A-F35C-FEE77147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9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The Molten Salt Reactor At Hand</a:t>
            </a:r>
          </a:p>
        </p:txBody>
      </p:sp>
      <p:pic>
        <p:nvPicPr>
          <p:cNvPr id="4" name="Platshållare för innehåll 4">
            <a:extLst>
              <a:ext uri="{FF2B5EF4-FFF2-40B4-BE49-F238E27FC236}">
                <a16:creationId xmlns:a16="http://schemas.microsoft.com/office/drawing/2014/main" id="{93327F4D-C635-1F4F-567E-93981B396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641" y="1868616"/>
            <a:ext cx="2367692" cy="2367692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260F146-AD98-EF82-E406-AD335292A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641" y="4335162"/>
            <a:ext cx="2367692" cy="2367692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23484975-D291-C1D8-70B2-527FD9770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042" y="4530639"/>
            <a:ext cx="6694134" cy="1976738"/>
          </a:xfrm>
          <a:prstGeom prst="roundRect">
            <a:avLst>
              <a:gd name="adj" fmla="val 11283"/>
            </a:avLst>
          </a:prstGeom>
          <a:ln>
            <a:solidFill>
              <a:schemeClr val="accent1"/>
            </a:solidFill>
          </a:ln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CF2EBB99-B798-85B8-E99C-850787C31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414" y="1414199"/>
            <a:ext cx="3219389" cy="2938549"/>
          </a:xfrm>
          <a:prstGeom prst="roundRect">
            <a:avLst>
              <a:gd name="adj" fmla="val 5781"/>
            </a:avLst>
          </a:prstGeom>
          <a:ln>
            <a:solidFill>
              <a:schemeClr val="accent1"/>
            </a:solidFill>
          </a:ln>
        </p:spPr>
      </p:pic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41AF6033-17C7-79B5-9CC6-B48A2E865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The Molten Salt Reactor At Hand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057EAB2B-D463-2FAD-4A64-61D890627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3641" y="1868616"/>
            <a:ext cx="2367692" cy="2367692"/>
          </a:xfr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EA970E1B-F55D-586F-EBAC-437113589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529" y="1868616"/>
            <a:ext cx="2367693" cy="2367693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6AC5FC1-6188-7F10-8A54-38CB15BB6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17" y="1868616"/>
            <a:ext cx="2367692" cy="2367692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005A832-A32F-CFEF-E54D-F1091FD68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641" y="4335162"/>
            <a:ext cx="2367692" cy="2367692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510EAE1E-B2B8-D776-4246-091D83897F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5529" y="4335162"/>
            <a:ext cx="2367692" cy="2367692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CC2DAC53-659B-EDB5-CBC7-9889DD8FB7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417" y="4335162"/>
            <a:ext cx="2367692" cy="2367692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E414CE81-5BAF-6B7D-AF78-9B852E563A27}"/>
              </a:ext>
            </a:extLst>
          </p:cNvPr>
          <p:cNvSpPr txBox="1"/>
          <p:nvPr/>
        </p:nvSpPr>
        <p:spPr>
          <a:xfrm>
            <a:off x="1742988" y="1506022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Thermal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8C057A92-4AC2-C128-BC32-6E85CA5F0C44}"/>
              </a:ext>
            </a:extLst>
          </p:cNvPr>
          <p:cNvSpPr txBox="1"/>
          <p:nvPr/>
        </p:nvSpPr>
        <p:spPr>
          <a:xfrm>
            <a:off x="4586417" y="1506022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Semiepithermal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2CDA9E50-5BA0-410F-9D41-A8409ADD7AD8}"/>
              </a:ext>
            </a:extLst>
          </p:cNvPr>
          <p:cNvSpPr txBox="1"/>
          <p:nvPr/>
        </p:nvSpPr>
        <p:spPr>
          <a:xfrm>
            <a:off x="8030171" y="1506022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Epithermal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6088BFE7-71BB-2C34-783B-D5E8F7875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510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E6AA39-727F-E504-0177-F5CF3A69C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Neutron Flux</a:t>
            </a:r>
          </a:p>
        </p:txBody>
      </p:sp>
      <p:pic>
        <p:nvPicPr>
          <p:cNvPr id="5" name="Platshållare för innehåll 4" descr="En bild som visar text, Graf, diagram, linje&#10;&#10;Automatiskt genererad beskrivning">
            <a:extLst>
              <a:ext uri="{FF2B5EF4-FFF2-40B4-BE49-F238E27FC236}">
                <a16:creationId xmlns:a16="http://schemas.microsoft.com/office/drawing/2014/main" id="{13980640-F5BD-9E60-1715-DEE12BFA82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9606" y="1825625"/>
            <a:ext cx="5935013" cy="4351338"/>
          </a:xfrm>
          <a:prstGeom prst="roundRect">
            <a:avLst>
              <a:gd name="adj" fmla="val 7183"/>
            </a:avLst>
          </a:prstGeom>
          <a:ln>
            <a:solidFill>
              <a:srgbClr val="7030A0"/>
            </a:solidFill>
          </a:ln>
        </p:spPr>
      </p:pic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5BC4B844-E2E1-318C-72E5-D494A53E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86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B3B9A47-7136-C343-A0FE-429C01238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Reactivity Uncertainty</a:t>
            </a:r>
          </a:p>
        </p:txBody>
      </p:sp>
      <p:pic>
        <p:nvPicPr>
          <p:cNvPr id="4" name="Bildobjekt 3" descr="En bild som visar cirkel&#10;&#10;Automatiskt genererad beskrivning">
            <a:extLst>
              <a:ext uri="{FF2B5EF4-FFF2-40B4-BE49-F238E27FC236}">
                <a16:creationId xmlns:a16="http://schemas.microsoft.com/office/drawing/2014/main" id="{C35C72A3-8E08-E58B-9F1E-C9ECA58AC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725" y="2138238"/>
            <a:ext cx="2041876" cy="2041876"/>
          </a:xfrm>
          <a:prstGeom prst="rect">
            <a:avLst/>
          </a:prstGeom>
        </p:spPr>
      </p:pic>
      <p:pic>
        <p:nvPicPr>
          <p:cNvPr id="5" name="Bildobjekt 4" descr="En bild som visar cirkel&#10;&#10;Automatiskt genererad beskrivning">
            <a:extLst>
              <a:ext uri="{FF2B5EF4-FFF2-40B4-BE49-F238E27FC236}">
                <a16:creationId xmlns:a16="http://schemas.microsoft.com/office/drawing/2014/main" id="{0D37129C-09A2-47E2-3A9D-43D8F0493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262" y="2138238"/>
            <a:ext cx="2041877" cy="2041877"/>
          </a:xfrm>
          <a:prstGeom prst="rect">
            <a:avLst/>
          </a:prstGeom>
        </p:spPr>
      </p:pic>
      <p:pic>
        <p:nvPicPr>
          <p:cNvPr id="6" name="Bildobjekt 5" descr="En bild som visar cirkel&#10;&#10;Automatiskt genererad beskrivning">
            <a:extLst>
              <a:ext uri="{FF2B5EF4-FFF2-40B4-BE49-F238E27FC236}">
                <a16:creationId xmlns:a16="http://schemas.microsoft.com/office/drawing/2014/main" id="{F9A05859-BF19-8082-806C-C64176C06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897" y="2138239"/>
            <a:ext cx="2041877" cy="20418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ruta 9">
                <a:extLst>
                  <a:ext uri="{FF2B5EF4-FFF2-40B4-BE49-F238E27FC236}">
                    <a16:creationId xmlns:a16="http://schemas.microsoft.com/office/drawing/2014/main" id="{2F64954E-3A1A-75FE-9156-29D3FE7C9A74}"/>
                  </a:ext>
                </a:extLst>
              </p:cNvPr>
              <p:cNvSpPr txBox="1"/>
              <p:nvPr/>
            </p:nvSpPr>
            <p:spPr>
              <a:xfrm>
                <a:off x="2765094" y="4233824"/>
                <a:ext cx="1509131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=62 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𝑝𝑐𝑚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ruta 9">
                <a:extLst>
                  <a:ext uri="{FF2B5EF4-FFF2-40B4-BE49-F238E27FC236}">
                    <a16:creationId xmlns:a16="http://schemas.microsoft.com/office/drawing/2014/main" id="{2F64954E-3A1A-75FE-9156-29D3FE7C9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5094" y="4233824"/>
                <a:ext cx="1509131" cy="394019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CB6321F7-48DA-FF75-32D2-D2801C9D6235}"/>
                  </a:ext>
                </a:extLst>
              </p:cNvPr>
              <p:cNvSpPr txBox="1"/>
              <p:nvPr/>
            </p:nvSpPr>
            <p:spPr>
              <a:xfrm>
                <a:off x="5097148" y="4233824"/>
                <a:ext cx="1637371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=103 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𝑝𝑐𝑚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CB6321F7-48DA-FF75-32D2-D2801C9D6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148" y="4233824"/>
                <a:ext cx="1637371" cy="394019"/>
              </a:xfrm>
              <a:prstGeom prst="rect">
                <a:avLst/>
              </a:prstGeom>
              <a:blipFill>
                <a:blip r:embed="rId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ruta 11">
                <a:extLst>
                  <a:ext uri="{FF2B5EF4-FFF2-40B4-BE49-F238E27FC236}">
                    <a16:creationId xmlns:a16="http://schemas.microsoft.com/office/drawing/2014/main" id="{862DD258-9023-4500-20CB-1D979C5F3C11}"/>
                  </a:ext>
                </a:extLst>
              </p:cNvPr>
              <p:cNvSpPr txBox="1"/>
              <p:nvPr/>
            </p:nvSpPr>
            <p:spPr>
              <a:xfrm>
                <a:off x="7470879" y="4221795"/>
                <a:ext cx="1672637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=213 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𝑝𝑐𝑚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ruta 11">
                <a:extLst>
                  <a:ext uri="{FF2B5EF4-FFF2-40B4-BE49-F238E27FC236}">
                    <a16:creationId xmlns:a16="http://schemas.microsoft.com/office/drawing/2014/main" id="{862DD258-9023-4500-20CB-1D979C5F3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879" y="4221795"/>
                <a:ext cx="1672637" cy="394019"/>
              </a:xfrm>
              <a:prstGeom prst="rect">
                <a:avLst/>
              </a:prstGeom>
              <a:blipFill>
                <a:blip r:embed="rId7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ruta 12">
            <a:extLst>
              <a:ext uri="{FF2B5EF4-FFF2-40B4-BE49-F238E27FC236}">
                <a16:creationId xmlns:a16="http://schemas.microsoft.com/office/drawing/2014/main" id="{666C8C0D-3F80-B3AC-0AD6-DE8EF71DA213}"/>
              </a:ext>
            </a:extLst>
          </p:cNvPr>
          <p:cNvSpPr txBox="1"/>
          <p:nvPr/>
        </p:nvSpPr>
        <p:spPr>
          <a:xfrm>
            <a:off x="3031386" y="1761717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Thermal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336B5882-1E9A-D8F5-8D67-8AEF3E4E561E}"/>
              </a:ext>
            </a:extLst>
          </p:cNvPr>
          <p:cNvSpPr txBox="1"/>
          <p:nvPr/>
        </p:nvSpPr>
        <p:spPr>
          <a:xfrm>
            <a:off x="5062876" y="1761717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Semiepithermal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929E591C-2AB3-788E-BF7E-6B04FC9205D5}"/>
              </a:ext>
            </a:extLst>
          </p:cNvPr>
          <p:cNvSpPr txBox="1"/>
          <p:nvPr/>
        </p:nvSpPr>
        <p:spPr>
          <a:xfrm>
            <a:off x="7689882" y="1761717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Epithermal</a:t>
            </a:r>
          </a:p>
        </p:txBody>
      </p:sp>
      <p:sp>
        <p:nvSpPr>
          <p:cNvPr id="16" name="Platshållare för innehåll 2">
            <a:extLst>
              <a:ext uri="{FF2B5EF4-FFF2-40B4-BE49-F238E27FC236}">
                <a16:creationId xmlns:a16="http://schemas.microsoft.com/office/drawing/2014/main" id="{E11F1293-96F6-CE6E-8754-F0BD3EC03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4741933"/>
            <a:ext cx="10659110" cy="1812616"/>
          </a:xfrm>
        </p:spPr>
        <p:txBody>
          <a:bodyPr>
            <a:normAutofit/>
          </a:bodyPr>
          <a:lstStyle/>
          <a:p>
            <a:r>
              <a:rPr lang="en-US" dirty="0"/>
              <a:t>Less moderated core has higher uncertainty in reactivity due to F-19</a:t>
            </a:r>
          </a:p>
          <a:p>
            <a:r>
              <a:rPr lang="en-US" dirty="0"/>
              <a:t>Possible reason: A larger fraction of reactor volume is F-19 when less moderator rods are used</a:t>
            </a:r>
          </a:p>
          <a:p>
            <a:r>
              <a:rPr lang="en-US" dirty="0"/>
              <a:t>Possible reason: The relative cross section uncertainties are generally larger at higher energies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07AFD201-DBE3-D649-FF8D-14FDC8E4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3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18DC853-1EB1-AFFB-D990-5EBB0196E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03552"/>
            <a:ext cx="1065911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– Individual Reaction Channels 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5E12DB00-F947-6E5B-54DC-0FC6320DE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421" y="1349059"/>
            <a:ext cx="8586494" cy="4670001"/>
          </a:xfrm>
          <a:prstGeom prst="roundRect">
            <a:avLst>
              <a:gd name="adj" fmla="val 8056"/>
            </a:avLst>
          </a:prstGeom>
          <a:ln>
            <a:solidFill>
              <a:srgbClr val="7030A0"/>
            </a:solidFill>
          </a:ln>
        </p:spPr>
      </p:pic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8DBAB13-6082-6E5D-EA4D-31221C4A7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76768186-776C-97A0-1F74-83A7E359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73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18DC853-1EB1-AFFB-D990-5EBB0196E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03552"/>
            <a:ext cx="1065911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– Individual Reaction Channels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20AE6A2-A1EA-7421-D17F-FA52C01AF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4272595"/>
            <a:ext cx="10659110" cy="246807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Main contributions</a:t>
            </a:r>
          </a:p>
          <a:p>
            <a:pPr lvl="1"/>
            <a:r>
              <a:rPr lang="en-US" b="1" i="1" dirty="0"/>
              <a:t>Thermal</a:t>
            </a:r>
            <a:r>
              <a:rPr lang="en-US" dirty="0"/>
              <a:t>: 	elastic scattering (MT2), neutron capture (MT102), alpha production (MT107)</a:t>
            </a:r>
          </a:p>
          <a:p>
            <a:pPr lvl="1"/>
            <a:r>
              <a:rPr lang="en-US" b="1" i="1" dirty="0"/>
              <a:t>Epithermal</a:t>
            </a:r>
            <a:r>
              <a:rPr lang="en-US" dirty="0"/>
              <a:t>: 	elastic scattering (MT2), inelastic scattering (MT4), alpha production (MT107)</a:t>
            </a:r>
          </a:p>
          <a:p>
            <a:r>
              <a:rPr lang="en-US" dirty="0"/>
              <a:t>Scattering plays a bigger role for epithermal</a:t>
            </a:r>
          </a:p>
          <a:p>
            <a:pPr lvl="1"/>
            <a:r>
              <a:rPr lang="en-US" dirty="0"/>
              <a:t>Possible explanation: F-19 plays a bigger role in thermalization when less moderator rods are present </a:t>
            </a:r>
            <a:br>
              <a:rPr lang="en-US" dirty="0"/>
            </a:br>
            <a:r>
              <a:rPr lang="en-US" dirty="0"/>
              <a:t>⇒ uncertainties from MT2 and MT4 contribute more for epithermal reactor</a:t>
            </a:r>
          </a:p>
          <a:p>
            <a:pPr lvl="1"/>
            <a:r>
              <a:rPr lang="en-US" dirty="0"/>
              <a:t>Also, relative cross section uncertainties are larger at higher energies</a:t>
            </a:r>
          </a:p>
          <a:p>
            <a:r>
              <a:rPr lang="en-US" dirty="0"/>
              <a:t>Unexpectedly large contribution from alpha production (MT107)</a:t>
            </a:r>
          </a:p>
          <a:p>
            <a:pPr lvl="1"/>
            <a:r>
              <a:rPr lang="en-US" dirty="0"/>
              <a:t>MT107 is an important channel with regards to reaction rates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5E12DB00-F947-6E5B-54DC-0FC6320DE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108" y="1064974"/>
            <a:ext cx="5763784" cy="3134793"/>
          </a:xfrm>
          <a:prstGeom prst="roundRect">
            <a:avLst>
              <a:gd name="adj" fmla="val 8056"/>
            </a:avLst>
          </a:prstGeom>
          <a:ln>
            <a:solidFill>
              <a:srgbClr val="7030A0"/>
            </a:solidFill>
          </a:ln>
        </p:spPr>
      </p:pic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01EA2E9-67E7-5C2B-5677-E6D9B8A3F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5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D30A4D-4A47-06B4-1346-E027A708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37D95DFE-5E83-066F-2FB0-B1A261471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Uncertainties from F-19 nuclear data ranges from 62 </a:t>
            </a:r>
            <a:r>
              <a:rPr lang="en-US" dirty="0" err="1"/>
              <a:t>pcm</a:t>
            </a:r>
            <a:r>
              <a:rPr lang="en-US" dirty="0"/>
              <a:t> to 213 </a:t>
            </a:r>
            <a:r>
              <a:rPr lang="en-US" dirty="0" err="1"/>
              <a:t>pcm</a:t>
            </a:r>
            <a:r>
              <a:rPr lang="en-US" dirty="0"/>
              <a:t>, depending on the level of moderation in the core</a:t>
            </a:r>
          </a:p>
          <a:p>
            <a:pPr lvl="1"/>
            <a:r>
              <a:rPr lang="en-US" dirty="0"/>
              <a:t>Less moderation yields a higher uncertainty due to F-19 data </a:t>
            </a:r>
          </a:p>
          <a:p>
            <a:pPr lvl="1"/>
            <a:r>
              <a:rPr lang="en-US" dirty="0"/>
              <a:t>Other studies of Cl-35 showed 1500 </a:t>
            </a:r>
            <a:r>
              <a:rPr lang="en-US" dirty="0" err="1"/>
              <a:t>pcm</a:t>
            </a:r>
            <a:r>
              <a:rPr lang="en-US" dirty="0"/>
              <a:t> (worst case) uncertainties due to missing nuclear data</a:t>
            </a:r>
          </a:p>
          <a:p>
            <a:endParaRPr lang="en-US" dirty="0"/>
          </a:p>
          <a:p>
            <a:r>
              <a:rPr lang="en-US" dirty="0"/>
              <a:t>Roughly half of the uncertainty comes from (n, 𝛼), MT107</a:t>
            </a:r>
          </a:p>
          <a:p>
            <a:pPr lvl="1"/>
            <a:r>
              <a:rPr lang="en-US" dirty="0"/>
              <a:t>Improvements in evaluation for MT107 is needed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JEFF-3.3 does not contain covariances for resonance peaks (MF32), angular distributions (MF34) or energy distributions (MF35) </a:t>
            </a:r>
          </a:p>
          <a:p>
            <a:pPr lvl="1"/>
            <a:r>
              <a:rPr lang="en-US" dirty="0"/>
              <a:t>How large would this contribution be?</a:t>
            </a:r>
          </a:p>
          <a:p>
            <a:pPr lvl="1"/>
            <a:r>
              <a:rPr lang="en-US" dirty="0"/>
              <a:t>Other ND libraries, </a:t>
            </a:r>
            <a:r>
              <a:rPr lang="en-US" dirty="0" err="1"/>
              <a:t>eg</a:t>
            </a:r>
            <a:r>
              <a:rPr lang="en-US" dirty="0"/>
              <a:t> ENDF/B-VIII.0, also don’t contain MF32, MF34, MF35 for F-19</a:t>
            </a:r>
          </a:p>
          <a:p>
            <a:endParaRPr lang="en-US" dirty="0"/>
          </a:p>
          <a:p>
            <a:r>
              <a:rPr lang="en-US" dirty="0"/>
              <a:t>Other reactor quantities should be investigated, e.g. power distribution</a:t>
            </a:r>
          </a:p>
          <a:p>
            <a:pPr lvl="1"/>
            <a:r>
              <a:rPr lang="en-US" dirty="0"/>
              <a:t>Power distribution was investigated in this work, but OpenMC for 2-group cross sections at assembly level gave rise to large uncertainties or long computation times. Should investigate deterministic methods!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C8A47DB4-17A2-6528-767B-1C53B8921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5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5" name="Oval 13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15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1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17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18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99E8FA82-34DF-790D-ED9B-487C1DD34B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965" r="-1" b="13785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4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4175B5DD-A5C9-2267-AE98-7F3FD6FE3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3905" y="324088"/>
            <a:ext cx="7430438" cy="2493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Thanks for your attention!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33D89A7-9BD2-F5A8-8849-F05BA8289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7722" y="2983113"/>
            <a:ext cx="5782804" cy="34087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>
                <a:solidFill>
                  <a:srgbClr val="FFFFFF"/>
                </a:solidFill>
              </a:rPr>
              <a:t>Sigfrid Stjärnholm</a:t>
            </a:r>
            <a:r>
              <a:rPr lang="en-US" baseline="30000" dirty="0">
                <a:solidFill>
                  <a:srgbClr val="FFFFFF"/>
                </a:solidFill>
              </a:rPr>
              <a:t>1</a:t>
            </a:r>
            <a:br>
              <a:rPr lang="en-US" baseline="30000" dirty="0">
                <a:solidFill>
                  <a:srgbClr val="FFFFFF"/>
                </a:solidFill>
              </a:rPr>
            </a:br>
            <a:r>
              <a:rPr lang="en-US" i="1" dirty="0">
                <a:solidFill>
                  <a:srgbClr val="FFFFFF"/>
                </a:solidFill>
              </a:rPr>
              <a:t>Zsolt Elter</a:t>
            </a:r>
            <a:r>
              <a:rPr lang="en-US" baseline="30000" dirty="0">
                <a:solidFill>
                  <a:srgbClr val="FFFFFF"/>
                </a:solidFill>
              </a:rPr>
              <a:t>1,2</a:t>
            </a:r>
            <a:br>
              <a:rPr lang="en-US" baseline="30000" dirty="0">
                <a:solidFill>
                  <a:srgbClr val="FFFFFF"/>
                </a:solidFill>
              </a:rPr>
            </a:br>
            <a:r>
              <a:rPr lang="en-US" i="1" dirty="0">
                <a:solidFill>
                  <a:srgbClr val="FFFFFF"/>
                </a:solidFill>
              </a:rPr>
              <a:t>Henrik Sjöstrand</a:t>
            </a:r>
            <a:r>
              <a:rPr lang="en-US" baseline="30000" dirty="0">
                <a:solidFill>
                  <a:srgbClr val="FFFFFF"/>
                </a:solidFill>
              </a:rPr>
              <a:t>1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1) Uppsala University, Sweden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2) Seaborg ApS, Copenhagen, Denmark</a:t>
            </a:r>
          </a:p>
          <a:p>
            <a:r>
              <a:rPr lang="en-US" dirty="0">
                <a:solidFill>
                  <a:srgbClr val="FFFFFF"/>
                </a:solidFill>
              </a:rPr>
              <a:t>Master Thesis Project</a:t>
            </a:r>
          </a:p>
          <a:p>
            <a:r>
              <a:rPr lang="en-US" dirty="0">
                <a:solidFill>
                  <a:srgbClr val="FFFFFF"/>
                </a:solidFill>
              </a:rPr>
              <a:t>WONDER-2023, Aix-en-Provence, France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5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– 9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of June 2023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BBB2CBA0-B45E-8814-3409-1C01C06C2989}"/>
              </a:ext>
            </a:extLst>
          </p:cNvPr>
          <p:cNvSpPr txBox="1"/>
          <p:nvPr/>
        </p:nvSpPr>
        <p:spPr>
          <a:xfrm>
            <a:off x="4512243" y="912952"/>
            <a:ext cx="34137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1200" i="1" dirty="0" err="1">
                <a:solidFill>
                  <a:schemeClr val="bg1"/>
                </a:solidFill>
                <a:effectLst/>
              </a:rPr>
              <a:t>This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work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has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been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partially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supported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by the ENEN2plus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project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(HORIZON-EURATOM-2021-NRT-01-13 101061677)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founded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by the </a:t>
            </a:r>
            <a:r>
              <a:rPr lang="sv-SE" sz="1200" i="1" dirty="0" err="1">
                <a:solidFill>
                  <a:schemeClr val="bg1"/>
                </a:solidFill>
                <a:effectLst/>
              </a:rPr>
              <a:t>European</a:t>
            </a:r>
            <a:r>
              <a:rPr lang="sv-SE" sz="1200" i="1" dirty="0">
                <a:solidFill>
                  <a:schemeClr val="bg1"/>
                </a:solidFill>
                <a:effectLst/>
              </a:rPr>
              <a:t> Union. </a:t>
            </a:r>
            <a:endParaRPr lang="sv-SE" sz="1200" i="1" dirty="0">
              <a:solidFill>
                <a:schemeClr val="bg1"/>
              </a:solidFill>
            </a:endParaRPr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AA7FA43A-E4E8-D084-61D9-0E3A6F015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725" y="196797"/>
            <a:ext cx="3200797" cy="715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1801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DC33C1-098A-CEE5-79E6-4F0AF259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91A9C2C-24D1-348D-5808-D3B5583E0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CB1A956-1B57-763A-09A6-D6F5B2527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3F1900-C1E8-1BA5-772C-0D2447A4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47CFC52-0D33-89E0-2B13-5F2D1EE3A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Uncertainty Quantification?</a:t>
            </a:r>
          </a:p>
          <a:p>
            <a:r>
              <a:rPr lang="en-US" dirty="0"/>
              <a:t>The Role of F-19 in Reactor Physics</a:t>
            </a:r>
          </a:p>
          <a:p>
            <a:r>
              <a:rPr lang="en-US" dirty="0"/>
              <a:t>Methodology</a:t>
            </a:r>
          </a:p>
          <a:p>
            <a:pPr lvl="1"/>
            <a:r>
              <a:rPr lang="en-US" dirty="0"/>
              <a:t>The Total Monte Carlo Approach</a:t>
            </a:r>
          </a:p>
          <a:p>
            <a:pPr lvl="1"/>
            <a:r>
              <a:rPr lang="en-US" dirty="0"/>
              <a:t>Sampling of Nuclear Data</a:t>
            </a:r>
          </a:p>
          <a:p>
            <a:pPr lvl="1"/>
            <a:r>
              <a:rPr lang="en-US" dirty="0"/>
              <a:t>The Molten Salt Reactor At Hand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Reactivity Uncertainty</a:t>
            </a:r>
          </a:p>
          <a:p>
            <a:pPr lvl="1"/>
            <a:r>
              <a:rPr lang="en-US" dirty="0"/>
              <a:t>Individual Reaction Channels</a:t>
            </a:r>
          </a:p>
          <a:p>
            <a:r>
              <a:rPr lang="en-US" dirty="0"/>
              <a:t>Conclusions and Outlook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F4B002F-AF5E-9C22-5C54-54E9FCA6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A7BBEE-EDBA-8012-0833-2C591CB00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Backup Slides - Interesting Find: OpenMC Uncertainty Discrepancy</a:t>
            </a:r>
          </a:p>
        </p:txBody>
      </p:sp>
      <p:pic>
        <p:nvPicPr>
          <p:cNvPr id="5" name="Platshållare för innehåll 4" descr="En bild som visar text, Teckensnitt, vit, typografi&#10;&#10;Automatiskt genererad beskrivning">
            <a:extLst>
              <a:ext uri="{FF2B5EF4-FFF2-40B4-BE49-F238E27FC236}">
                <a16:creationId xmlns:a16="http://schemas.microsoft.com/office/drawing/2014/main" id="{21E76131-6E29-A70F-B591-702DDB50C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4037" y="3277222"/>
            <a:ext cx="5072098" cy="820728"/>
          </a:xfrm>
          <a:prstGeom prst="round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Bildobjekt 6" descr="En bild som visar text, Teckensnitt, vit, typografi&#10;&#10;Automatiskt genererad beskrivning">
            <a:extLst>
              <a:ext uri="{FF2B5EF4-FFF2-40B4-BE49-F238E27FC236}">
                <a16:creationId xmlns:a16="http://schemas.microsoft.com/office/drawing/2014/main" id="{53EB417A-0F41-7EC1-5A2B-C4C34491D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77222"/>
            <a:ext cx="5262816" cy="820728"/>
          </a:xfrm>
          <a:prstGeom prst="roundRect">
            <a:avLst/>
          </a:prstGeom>
          <a:ln>
            <a:solidFill>
              <a:srgbClr val="7030A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ruta 7">
                <a:extLst>
                  <a:ext uri="{FF2B5EF4-FFF2-40B4-BE49-F238E27FC236}">
                    <a16:creationId xmlns:a16="http://schemas.microsoft.com/office/drawing/2014/main" id="{31FB1DD4-5395-D61A-5240-ABE4159934AD}"/>
                  </a:ext>
                </a:extLst>
              </p:cNvPr>
              <p:cNvSpPr txBox="1"/>
              <p:nvPr/>
            </p:nvSpPr>
            <p:spPr>
              <a:xfrm>
                <a:off x="777240" y="2846945"/>
                <a:ext cx="30557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OpenMC – Estimation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𝑠𝑡𝑎𝑡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ruta 7">
                <a:extLst>
                  <a:ext uri="{FF2B5EF4-FFF2-40B4-BE49-F238E27FC236}">
                    <a16:creationId xmlns:a16="http://schemas.microsoft.com/office/drawing/2014/main" id="{31FB1DD4-5395-D61A-5240-ABE415993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" y="2846945"/>
                <a:ext cx="3055708" cy="369332"/>
              </a:xfrm>
              <a:prstGeom prst="rect">
                <a:avLst/>
              </a:prstGeom>
              <a:blipFill>
                <a:blip r:embed="rId4"/>
                <a:stretch>
                  <a:fillRect l="-1660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ruta 8">
                <a:extLst>
                  <a:ext uri="{FF2B5EF4-FFF2-40B4-BE49-F238E27FC236}">
                    <a16:creationId xmlns:a16="http://schemas.microsoft.com/office/drawing/2014/main" id="{85B2A5A1-BF6B-5A10-CA5C-6E4C7EEC3704}"/>
                  </a:ext>
                </a:extLst>
              </p:cNvPr>
              <p:cNvSpPr txBox="1"/>
              <p:nvPr/>
            </p:nvSpPr>
            <p:spPr>
              <a:xfrm>
                <a:off x="6106795" y="2846945"/>
                <a:ext cx="45561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b="1" dirty="0"/>
                  <a:t>Calculating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𝑠𝑡𝑎𝑡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using normal STD calculation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ruta 8">
                <a:extLst>
                  <a:ext uri="{FF2B5EF4-FFF2-40B4-BE49-F238E27FC236}">
                    <a16:creationId xmlns:a16="http://schemas.microsoft.com/office/drawing/2014/main" id="{85B2A5A1-BF6B-5A10-CA5C-6E4C7EEC37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795" y="2846945"/>
                <a:ext cx="4556119" cy="369332"/>
              </a:xfrm>
              <a:prstGeom prst="rect">
                <a:avLst/>
              </a:prstGeom>
              <a:blipFill>
                <a:blip r:embed="rId5"/>
                <a:stretch>
                  <a:fillRect l="-1111" t="-6667" r="-27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30AEE916-2C0D-1882-0796-277CA40C071F}"/>
                  </a:ext>
                </a:extLst>
              </p:cNvPr>
              <p:cNvSpPr txBox="1"/>
              <p:nvPr/>
            </p:nvSpPr>
            <p:spPr>
              <a:xfrm>
                <a:off x="664036" y="1631800"/>
                <a:ext cx="7760113" cy="42695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𝑠𝑡𝑎𝑡</m:t>
                        </m:r>
                      </m:sub>
                    </m:sSub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/>
                  <a:t> seems to be underestimated by OpenMC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this work, it only caused a ~1 % difference in reactivity uncertainty, but it could become important in cases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𝑁𝐷</m:t>
                        </m:r>
                      </m:sub>
                    </m:sSub>
                  </m:oMath>
                </a14:m>
                <a:r>
                  <a:rPr lang="en-US" dirty="0"/>
                  <a:t> is almost as small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𝑠𝑡𝑎𝑡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30AEE916-2C0D-1882-0796-277CA40C0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36" y="1631800"/>
                <a:ext cx="7760113" cy="4269567"/>
              </a:xfrm>
              <a:prstGeom prst="rect">
                <a:avLst/>
              </a:prstGeom>
              <a:blipFill>
                <a:blip r:embed="rId6"/>
                <a:stretch>
                  <a:fillRect l="-490" t="-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292EBC2A-AD75-C6EA-D27C-DB198B0ED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58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DC33C1-098A-CEE5-79E6-4F0AF259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 – Reaction Rates </a:t>
            </a:r>
          </a:p>
        </p:txBody>
      </p:sp>
      <p:pic>
        <p:nvPicPr>
          <p:cNvPr id="5" name="Platshållare för innehåll 4" descr="En bild som visar text, skärmbild, Graf, diagram&#10;&#10;Automatiskt genererad beskrivning">
            <a:extLst>
              <a:ext uri="{FF2B5EF4-FFF2-40B4-BE49-F238E27FC236}">
                <a16:creationId xmlns:a16="http://schemas.microsoft.com/office/drawing/2014/main" id="{80AA540E-B214-8908-9B69-EEE18A743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8789" y="1882269"/>
            <a:ext cx="5794421" cy="4351338"/>
          </a:xfrm>
          <a:prstGeom prst="roundRect">
            <a:avLst>
              <a:gd name="adj" fmla="val 6811"/>
            </a:avLst>
          </a:prstGeom>
          <a:ln>
            <a:solidFill>
              <a:srgbClr val="7030A0"/>
            </a:solidFill>
          </a:ln>
        </p:spPr>
      </p:pic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86E20596-E04B-E77E-FE63-AF88A6A78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23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B3A78F-32C8-F530-7A68-13D099FE0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Backup Slides – OpenMC vs Serpent Flux </a:t>
            </a:r>
          </a:p>
        </p:txBody>
      </p:sp>
      <p:pic>
        <p:nvPicPr>
          <p:cNvPr id="5" name="Platshållare för innehåll 4" descr="En bild som visar text, linje, Graf, diagram&#10;&#10;Automatiskt genererad beskrivning">
            <a:extLst>
              <a:ext uri="{FF2B5EF4-FFF2-40B4-BE49-F238E27FC236}">
                <a16:creationId xmlns:a16="http://schemas.microsoft.com/office/drawing/2014/main" id="{AAB66085-64BA-6CD7-292A-1FC2EEDA0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4677" y="1989067"/>
            <a:ext cx="5882645" cy="4351338"/>
          </a:xfrm>
          <a:prstGeom prst="roundRect">
            <a:avLst>
              <a:gd name="adj" fmla="val 6253"/>
            </a:avLst>
          </a:prstGeom>
          <a:ln>
            <a:solidFill>
              <a:srgbClr val="7030A0"/>
            </a:solidFill>
          </a:ln>
        </p:spPr>
      </p:pic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B9F181CE-1486-4FAE-8889-035437E13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08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DC33C1-098A-CEE5-79E6-4F0AF259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 – Nuclear Data Mapping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91A9C2C-24D1-348D-5808-D3B5583E0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latshållare för innehåll 5">
            <a:extLst>
              <a:ext uri="{FF2B5EF4-FFF2-40B4-BE49-F238E27FC236}">
                <a16:creationId xmlns:a16="http://schemas.microsoft.com/office/drawing/2014/main" id="{952EBA2B-80BA-EBBE-DFA3-E66411CEB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434275"/>
            <a:ext cx="9535652" cy="4742688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E6B0A5A4-8467-CA5A-10E9-563E187F52B3}"/>
              </a:ext>
            </a:extLst>
          </p:cNvPr>
          <p:cNvSpPr txBox="1"/>
          <p:nvPr/>
        </p:nvSpPr>
        <p:spPr>
          <a:xfrm>
            <a:off x="699005" y="6463247"/>
            <a:ext cx="84935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https://www.oecd-nea.org/dbdata/jeff/jeff33/maps/9-F-19g.jeff33.mapping_output.html</a:t>
            </a:r>
            <a:endParaRPr lang="en-US" sz="160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0F42F01-5307-080E-1230-8172BF6E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62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Backup Slides – Outer Lattices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057EAB2B-D463-2FAD-4A64-61D890627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3641" y="1868616"/>
            <a:ext cx="2367692" cy="2367692"/>
          </a:xfr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EA970E1B-F55D-586F-EBAC-437113589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529" y="1868616"/>
            <a:ext cx="2367693" cy="2367693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6AC5FC1-6188-7F10-8A54-38CB15BB6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17" y="1868616"/>
            <a:ext cx="2367692" cy="2367692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005A832-A32F-CFEF-E54D-F1091FD68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641" y="4335162"/>
            <a:ext cx="2367692" cy="2367692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510EAE1E-B2B8-D776-4246-091D83897F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5529" y="4335162"/>
            <a:ext cx="2367692" cy="2367692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CC2DAC53-659B-EDB5-CBC7-9889DD8FB7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417" y="4335162"/>
            <a:ext cx="2367692" cy="2367692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E414CE81-5BAF-6B7D-AF78-9B852E563A27}"/>
              </a:ext>
            </a:extLst>
          </p:cNvPr>
          <p:cNvSpPr txBox="1"/>
          <p:nvPr/>
        </p:nvSpPr>
        <p:spPr>
          <a:xfrm>
            <a:off x="1742988" y="1506022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Thermal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8C057A92-4AC2-C128-BC32-6E85CA5F0C44}"/>
              </a:ext>
            </a:extLst>
          </p:cNvPr>
          <p:cNvSpPr txBox="1"/>
          <p:nvPr/>
        </p:nvSpPr>
        <p:spPr>
          <a:xfrm>
            <a:off x="4586417" y="1506022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Semiepithermal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2CDA9E50-5BA0-410F-9D41-A8409ADD7AD8}"/>
              </a:ext>
            </a:extLst>
          </p:cNvPr>
          <p:cNvSpPr txBox="1"/>
          <p:nvPr/>
        </p:nvSpPr>
        <p:spPr>
          <a:xfrm>
            <a:off x="8030171" y="1506022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Epithermal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2B080923-9610-4F88-3E04-55823F16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17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Backup Slides – Inner Lattices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137B7DC-63B2-A7B5-C70A-36EF59474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latshållare för innehåll 6" descr="En bild som visar diagram&#10;&#10;Automatiskt genererad beskrivning">
            <a:extLst>
              <a:ext uri="{FF2B5EF4-FFF2-40B4-BE49-F238E27FC236}">
                <a16:creationId xmlns:a16="http://schemas.microsoft.com/office/drawing/2014/main" id="{7A1D5DA8-579E-79AA-6C08-7B0882EC1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819" y="1807250"/>
            <a:ext cx="2219007" cy="2219007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E9340E52-E32B-2AF8-442D-A09C4C21A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910" y="1807250"/>
            <a:ext cx="2219007" cy="2219007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C01B852C-1381-8B8E-C668-ABE823657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3818" y="4379634"/>
            <a:ext cx="2219007" cy="2219007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8B5C9C63-FBD8-1990-24D9-C77EEE9592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8909" y="4379634"/>
            <a:ext cx="2219007" cy="2219007"/>
          </a:xfrm>
          <a:prstGeom prst="rect">
            <a:avLst/>
          </a:prstGeom>
        </p:spPr>
      </p:pic>
      <p:sp>
        <p:nvSpPr>
          <p:cNvPr id="14" name="textruta 13">
            <a:extLst>
              <a:ext uri="{FF2B5EF4-FFF2-40B4-BE49-F238E27FC236}">
                <a16:creationId xmlns:a16="http://schemas.microsoft.com/office/drawing/2014/main" id="{7EF1197B-9E67-D409-7707-89D31B7262EB}"/>
              </a:ext>
            </a:extLst>
          </p:cNvPr>
          <p:cNvSpPr txBox="1"/>
          <p:nvPr/>
        </p:nvSpPr>
        <p:spPr>
          <a:xfrm>
            <a:off x="3920137" y="1432561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Thermal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F7D365E4-4879-0E3D-A945-E9F2DD3F0F4C}"/>
              </a:ext>
            </a:extLst>
          </p:cNvPr>
          <p:cNvSpPr txBox="1"/>
          <p:nvPr/>
        </p:nvSpPr>
        <p:spPr>
          <a:xfrm>
            <a:off x="6396004" y="143256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Epithermal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DC68DFF2-D101-B8FC-85AC-E2AD1082A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80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CA1010-C503-76F9-9C4D-7693F1085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 – TMC Output</a:t>
            </a:r>
          </a:p>
        </p:txBody>
      </p:sp>
      <p:pic>
        <p:nvPicPr>
          <p:cNvPr id="5" name="Platshållare för innehåll 4" descr="En bild som visar text, skärmbild, meny&#10;&#10;Automatiskt genererad beskrivning">
            <a:extLst>
              <a:ext uri="{FF2B5EF4-FFF2-40B4-BE49-F238E27FC236}">
                <a16:creationId xmlns:a16="http://schemas.microsoft.com/office/drawing/2014/main" id="{E5EB7372-00F7-78B7-C523-0A139C97E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1042"/>
          <a:stretch/>
        </p:blipFill>
        <p:spPr>
          <a:xfrm>
            <a:off x="1942217" y="1825624"/>
            <a:ext cx="3339672" cy="4453862"/>
          </a:xfrm>
          <a:prstGeom prst="roundRect">
            <a:avLst>
              <a:gd name="adj" fmla="val 6035"/>
            </a:avLst>
          </a:prstGeom>
        </p:spPr>
      </p:pic>
      <p:pic>
        <p:nvPicPr>
          <p:cNvPr id="6" name="Platshållare för innehåll 4">
            <a:extLst>
              <a:ext uri="{FF2B5EF4-FFF2-40B4-BE49-F238E27FC236}">
                <a16:creationId xmlns:a16="http://schemas.microsoft.com/office/drawing/2014/main" id="{9076A202-3C1A-17B2-3BF7-3B5B5FC4D0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353"/>
          <a:stretch/>
        </p:blipFill>
        <p:spPr>
          <a:xfrm>
            <a:off x="5941893" y="1825624"/>
            <a:ext cx="3360980" cy="4453862"/>
          </a:xfrm>
          <a:prstGeom prst="roundRect">
            <a:avLst>
              <a:gd name="adj" fmla="val 5272"/>
            </a:avLst>
          </a:prstGeom>
        </p:spPr>
      </p:pic>
      <p:sp>
        <p:nvSpPr>
          <p:cNvPr id="7" name="Bildruta 6">
            <a:extLst>
              <a:ext uri="{FF2B5EF4-FFF2-40B4-BE49-F238E27FC236}">
                <a16:creationId xmlns:a16="http://schemas.microsoft.com/office/drawing/2014/main" id="{58004C20-08CB-BB30-02F4-2336902480DD}"/>
              </a:ext>
            </a:extLst>
          </p:cNvPr>
          <p:cNvSpPr/>
          <p:nvPr/>
        </p:nvSpPr>
        <p:spPr>
          <a:xfrm>
            <a:off x="1165609" y="5968720"/>
            <a:ext cx="8500905" cy="445702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BCF3A3DA-E4C2-6B20-980B-E744C8BD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59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30130EF-AA78-5A52-B2D5-77ED65AE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Backup Slides – Source Distribution Convergence</a:t>
            </a:r>
          </a:p>
        </p:txBody>
      </p:sp>
      <p:pic>
        <p:nvPicPr>
          <p:cNvPr id="5" name="Platshållare för innehåll 4" descr="En bild som visar text, skärmbild, linje, Graf&#10;&#10;Automatiskt genererad beskrivning">
            <a:extLst>
              <a:ext uri="{FF2B5EF4-FFF2-40B4-BE49-F238E27FC236}">
                <a16:creationId xmlns:a16="http://schemas.microsoft.com/office/drawing/2014/main" id="{6A494B98-7600-2B63-DA7F-8533D4E3C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7240" y="2091737"/>
            <a:ext cx="5218826" cy="3878583"/>
          </a:xfrm>
          <a:prstGeom prst="roundRect">
            <a:avLst>
              <a:gd name="adj" fmla="val 6947"/>
            </a:avLst>
          </a:prstGeom>
          <a:ln>
            <a:solidFill>
              <a:srgbClr val="7030A0"/>
            </a:solidFill>
          </a:ln>
        </p:spPr>
      </p:pic>
      <p:pic>
        <p:nvPicPr>
          <p:cNvPr id="7" name="Bildobjekt 6" descr="En bild som visar text, linje, Graf, diagram&#10;&#10;Automatiskt genererad beskrivning">
            <a:extLst>
              <a:ext uri="{FF2B5EF4-FFF2-40B4-BE49-F238E27FC236}">
                <a16:creationId xmlns:a16="http://schemas.microsoft.com/office/drawing/2014/main" id="{D1B24057-B2E1-D546-2617-B2E413EC0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012" y="2091736"/>
            <a:ext cx="5209338" cy="3878583"/>
          </a:xfrm>
          <a:prstGeom prst="roundRect">
            <a:avLst>
              <a:gd name="adj" fmla="val 5706"/>
            </a:avLst>
          </a:prstGeom>
          <a:ln>
            <a:solidFill>
              <a:srgbClr val="7030A0"/>
            </a:solidFill>
          </a:ln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05269122-7065-302D-CAFD-75CD9A8FAC7A}"/>
              </a:ext>
            </a:extLst>
          </p:cNvPr>
          <p:cNvSpPr txBox="1"/>
          <p:nvPr/>
        </p:nvSpPr>
        <p:spPr>
          <a:xfrm>
            <a:off x="1895475" y="1690688"/>
            <a:ext cx="298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Neutron multiplication factor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E9BE993A-72AD-9431-0A02-2D171CE2A285}"/>
              </a:ext>
            </a:extLst>
          </p:cNvPr>
          <p:cNvSpPr txBox="1"/>
          <p:nvPr/>
        </p:nvSpPr>
        <p:spPr>
          <a:xfrm>
            <a:off x="7920277" y="1690688"/>
            <a:ext cx="1822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/>
              <a:t>Shannon entropy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80D15EEA-3260-7E4C-F08C-AAD902A5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77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22362E-B82E-3698-E2EC-A416D8D91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 – Data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C3147E-931A-1FA7-2ACB-56A15CFE7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F65308B-357E-EB49-F759-489F67C7D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1" y="1690688"/>
            <a:ext cx="11807438" cy="4486275"/>
          </a:xfrm>
          <a:prstGeom prst="rect">
            <a:avLst/>
          </a:prstGeom>
        </p:spPr>
      </p:pic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B037C92-AE7A-6F92-44B1-5AF392C21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333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22362E-B82E-3698-E2EC-A416D8D91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 – Data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C3147E-931A-1FA7-2ACB-56A15CFE7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F65308B-357E-EB49-F759-489F67C7D1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771" y="1751866"/>
            <a:ext cx="11807438" cy="4363918"/>
          </a:xfrm>
          <a:prstGeom prst="rect">
            <a:avLst/>
          </a:prstGeom>
        </p:spPr>
      </p:pic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89A7D9D-14C8-03F1-B79B-00AA66CE9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1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92A729-24F9-DDAE-C907-C09822A0A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Uncertainty Quantification?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771A60B3-89CC-4CF2-642A-E9E32476D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9256" y="1825625"/>
            <a:ext cx="7735712" cy="4351338"/>
          </a:xfrm>
          <a:prstGeom prst="roundRect">
            <a:avLst>
              <a:gd name="adj" fmla="val 13610"/>
            </a:avLst>
          </a:prstGeom>
          <a:ln>
            <a:solidFill>
              <a:schemeClr val="accent1"/>
            </a:solidFill>
          </a:ln>
        </p:spPr>
      </p:pic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2D909B99-3461-BF56-F7C8-BAF2B46D0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20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22362E-B82E-3698-E2EC-A416D8D91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 – Data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C3147E-931A-1FA7-2ACB-56A15CFE7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D7561D0-26B2-9010-8494-7A1DF761F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120" y="1572419"/>
            <a:ext cx="6937133" cy="5202850"/>
          </a:xfrm>
          <a:prstGeom prst="rect">
            <a:avLst/>
          </a:prstGeom>
        </p:spPr>
      </p:pic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95032E3-836D-7DC2-EB23-A51CB778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9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586D26-DA5B-1B01-0D1E-02B195C3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Role of F-19 in Reactor Physics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B716FFA-E66E-64C8-420E-0062FADA7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Currently: Fuel enrichment (UF</a:t>
            </a:r>
            <a:r>
              <a:rPr lang="en-US" baseline="-25000" dirty="0"/>
              <a:t>6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Potential future use cases: Fluorine-based salts in MSRs</a:t>
            </a:r>
          </a:p>
          <a:p>
            <a:pPr lvl="1"/>
            <a:r>
              <a:rPr lang="en-US" dirty="0"/>
              <a:t>MSRE (1960s) used </a:t>
            </a:r>
            <a:r>
              <a:rPr lang="en-US" dirty="0" err="1"/>
              <a:t>FLiBe</a:t>
            </a:r>
            <a:r>
              <a:rPr lang="en-US" dirty="0"/>
              <a:t> as coolant and solvent for fissile fuel</a:t>
            </a:r>
          </a:p>
          <a:p>
            <a:pPr lvl="1"/>
            <a:r>
              <a:rPr lang="en-US" dirty="0"/>
              <a:t>Fluorine-based U salts</a:t>
            </a:r>
          </a:p>
          <a:p>
            <a:pPr lvl="1"/>
            <a:r>
              <a:rPr lang="en-US" dirty="0"/>
              <a:t>Fluorine-based Th salts</a:t>
            </a:r>
          </a:p>
          <a:p>
            <a:endParaRPr lang="en-US" dirty="0"/>
          </a:p>
          <a:p>
            <a:r>
              <a:rPr lang="en-US" dirty="0"/>
              <a:t>The nuclear data of F-19 needs to understood and investigated – especially uncertainties!</a:t>
            </a:r>
          </a:p>
          <a:p>
            <a:pPr lvl="1"/>
            <a:r>
              <a:rPr lang="en-US" dirty="0"/>
              <a:t>Where does more work need to be done for experimentalists and theoreticians?</a:t>
            </a:r>
          </a:p>
          <a:p>
            <a:pPr lvl="1"/>
            <a:r>
              <a:rPr lang="en-US" dirty="0"/>
              <a:t>At what level can we trust simulations and criticality calculations when F-19 is involved?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22BE71A-569C-FF6A-449C-429651748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3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Total Monte Carlo (TMC)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5AFE388-24CF-A8E8-49E5-8BB7E557A4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7240" y="1825625"/>
                <a:ext cx="9264684" cy="4351338"/>
              </a:xfrm>
            </p:spPr>
            <p:txBody>
              <a:bodyPr/>
              <a:lstStyle/>
              <a:p>
                <a:r>
                  <a:rPr lang="en-US" dirty="0"/>
                  <a:t>Quantify uncertainties in general reactor quantity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 by performing some calculation several times with perturbed input data. Then observe spread in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sv-SE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denoted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dirty="0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In this work, the input data to be perturbed is F-19 cross sections (nuclear data, ND)</a:t>
                </a:r>
              </a:p>
              <a:p>
                <a:pPr lvl="1"/>
                <a:r>
                  <a:rPr lang="en-US" dirty="0"/>
                  <a:t>Contribution to uncertainty in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 from ND denoted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dirty="0" smtClean="0">
                            <a:latin typeface="Cambria Math" panose="02040503050406030204" pitchFamily="18" charset="0"/>
                          </a:rPr>
                          <m:t>𝑁𝐷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Monte Carlo-based simulations yields inherent stochastic uncertainty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𝑠𝑡𝑎𝑡</m:t>
                        </m:r>
                      </m:sub>
                    </m:sSub>
                  </m:oMath>
                </a14:m>
                <a:endParaRPr lang="sv-SE" b="0" i="1" dirty="0">
                  <a:latin typeface="Cambria Math" panose="02040503050406030204" pitchFamily="18" charset="0"/>
                </a:endParaRPr>
              </a:p>
              <a:p>
                <a:endParaRPr lang="sv-SE" b="0" i="1" dirty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TMC assumes that variances can be split up into the individual sources</a:t>
                </a:r>
              </a:p>
              <a:p>
                <a:endParaRPr lang="sv-SE" b="0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𝑁𝐷</m:t>
                          </m:r>
                        </m:sub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5AFE388-24CF-A8E8-49E5-8BB7E557A4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7240" y="1825625"/>
                <a:ext cx="9264684" cy="4351338"/>
              </a:xfrm>
              <a:blipFill>
                <a:blip r:embed="rId2"/>
                <a:stretch>
                  <a:fillRect l="-548" t="-1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C70860C-F477-37BC-D18C-20EF70AFE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5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C3CC060-4638-1F22-5DCC-98618C59C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DE24E2BD-0C91-4E71-2BFB-AED27BFF3C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30168" y="2603233"/>
            <a:ext cx="4931664" cy="3701422"/>
          </a:xfrm>
          <a:prstGeom prst="roundRect">
            <a:avLst>
              <a:gd name="adj" fmla="val 5517"/>
            </a:avLst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ruta 4">
                <a:extLst>
                  <a:ext uri="{FF2B5EF4-FFF2-40B4-BE49-F238E27FC236}">
                    <a16:creationId xmlns:a16="http://schemas.microsoft.com/office/drawing/2014/main" id="{59A4996E-B897-62DE-7E9A-2493FA2743FC}"/>
                  </a:ext>
                </a:extLst>
              </p:cNvPr>
              <p:cNvSpPr txBox="1"/>
              <p:nvPr/>
            </p:nvSpPr>
            <p:spPr>
              <a:xfrm>
                <a:off x="5981171" y="1889888"/>
                <a:ext cx="6375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2400" b="0" i="1" smtClean="0">
                              <a:solidFill>
                                <a:srgbClr val="D59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2400" b="0" i="1" smtClean="0">
                              <a:solidFill>
                                <a:srgbClr val="D596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sz="2400" b="0" i="1" smtClean="0">
                              <a:solidFill>
                                <a:srgbClr val="D59600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D59600"/>
                  </a:solidFill>
                </a:endParaRPr>
              </a:p>
            </p:txBody>
          </p:sp>
        </mc:Choice>
        <mc:Fallback xmlns="">
          <p:sp>
            <p:nvSpPr>
              <p:cNvPr id="5" name="textruta 4">
                <a:extLst>
                  <a:ext uri="{FF2B5EF4-FFF2-40B4-BE49-F238E27FC236}">
                    <a16:creationId xmlns:a16="http://schemas.microsoft.com/office/drawing/2014/main" id="{59A4996E-B897-62DE-7E9A-2493FA274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171" y="1889888"/>
                <a:ext cx="637547" cy="369332"/>
              </a:xfrm>
              <a:prstGeom prst="rect">
                <a:avLst/>
              </a:prstGeom>
              <a:blipFill>
                <a:blip r:embed="rId3"/>
                <a:stretch>
                  <a:fillRect l="-3846" r="-192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ruta 5">
                <a:extLst>
                  <a:ext uri="{FF2B5EF4-FFF2-40B4-BE49-F238E27FC236}">
                    <a16:creationId xmlns:a16="http://schemas.microsoft.com/office/drawing/2014/main" id="{F0278366-EDEA-4A6B-E971-7D12FB02B29A}"/>
                  </a:ext>
                </a:extLst>
              </p:cNvPr>
              <p:cNvSpPr txBox="1"/>
              <p:nvPr/>
            </p:nvSpPr>
            <p:spPr>
              <a:xfrm>
                <a:off x="5944398" y="1328601"/>
                <a:ext cx="7110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ruta 5">
                <a:extLst>
                  <a:ext uri="{FF2B5EF4-FFF2-40B4-BE49-F238E27FC236}">
                    <a16:creationId xmlns:a16="http://schemas.microsoft.com/office/drawing/2014/main" id="{F0278366-EDEA-4A6B-E971-7D12FB02B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4398" y="1328601"/>
                <a:ext cx="711092" cy="369332"/>
              </a:xfrm>
              <a:prstGeom prst="rect">
                <a:avLst/>
              </a:prstGeom>
              <a:blipFill>
                <a:blip r:embed="rId4"/>
                <a:stretch>
                  <a:fillRect l="-3509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Rak pil 6">
            <a:extLst>
              <a:ext uri="{FF2B5EF4-FFF2-40B4-BE49-F238E27FC236}">
                <a16:creationId xmlns:a16="http://schemas.microsoft.com/office/drawing/2014/main" id="{6857A198-922F-4621-B0A3-2E936FE849E2}"/>
              </a:ext>
            </a:extLst>
          </p:cNvPr>
          <p:cNvCxnSpPr/>
          <p:nvPr/>
        </p:nvCxnSpPr>
        <p:spPr>
          <a:xfrm>
            <a:off x="6021811" y="1814057"/>
            <a:ext cx="518160" cy="0"/>
          </a:xfrm>
          <a:prstGeom prst="straightConnector1">
            <a:avLst/>
          </a:prstGeom>
          <a:ln w="571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 7">
            <a:extLst>
              <a:ext uri="{FF2B5EF4-FFF2-40B4-BE49-F238E27FC236}">
                <a16:creationId xmlns:a16="http://schemas.microsoft.com/office/drawing/2014/main" id="{0FA96404-330E-768C-2704-6047E7769E72}"/>
              </a:ext>
            </a:extLst>
          </p:cNvPr>
          <p:cNvCxnSpPr>
            <a:cxnSpLocks/>
          </p:cNvCxnSpPr>
          <p:nvPr/>
        </p:nvCxnSpPr>
        <p:spPr>
          <a:xfrm>
            <a:off x="5415280" y="2342377"/>
            <a:ext cx="1818640" cy="0"/>
          </a:xfrm>
          <a:prstGeom prst="straightConnector1">
            <a:avLst/>
          </a:prstGeom>
          <a:ln w="57150">
            <a:solidFill>
              <a:srgbClr val="F6B90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ruta 11">
                <a:extLst>
                  <a:ext uri="{FF2B5EF4-FFF2-40B4-BE49-F238E27FC236}">
                    <a16:creationId xmlns:a16="http://schemas.microsoft.com/office/drawing/2014/main" id="{62CFC095-CF0A-12BF-6C1F-E0D9BA304A33}"/>
                  </a:ext>
                </a:extLst>
              </p:cNvPr>
              <p:cNvSpPr txBox="1"/>
              <p:nvPr/>
            </p:nvSpPr>
            <p:spPr>
              <a:xfrm>
                <a:off x="3275926" y="416318"/>
                <a:ext cx="6097348" cy="6043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  <m:sup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v-SE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sv-S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𝑁𝐷</m:t>
                          </m:r>
                        </m:sub>
                        <m:sup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v-SE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sv-S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  <m:sup>
                          <m:r>
                            <a:rPr lang="sv-S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ruta 11">
                <a:extLst>
                  <a:ext uri="{FF2B5EF4-FFF2-40B4-BE49-F238E27FC236}">
                    <a16:creationId xmlns:a16="http://schemas.microsoft.com/office/drawing/2014/main" id="{62CFC095-CF0A-12BF-6C1F-E0D9BA304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926" y="416318"/>
                <a:ext cx="6097348" cy="604333"/>
              </a:xfrm>
              <a:prstGeom prst="rect">
                <a:avLst/>
              </a:prstGeom>
              <a:blipFill>
                <a:blip r:embed="rId5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A19B92B4-73FB-D5CA-B683-8CA40A87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Sampling of Nuclear Data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5AFE388-24CF-A8E8-49E5-8BB7E557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work, the input data to be perturbed is F-19 cross sections</a:t>
            </a:r>
          </a:p>
          <a:p>
            <a:endParaRPr lang="en-US" dirty="0"/>
          </a:p>
          <a:p>
            <a:r>
              <a:rPr lang="en-US" dirty="0"/>
              <a:t>Sample 500 ENDF files from JEFF-3.3 using SANDY &amp; NJOY</a:t>
            </a:r>
          </a:p>
          <a:p>
            <a:pPr lvl="1"/>
            <a:r>
              <a:rPr lang="en-US" b="1" dirty="0"/>
              <a:t>RECONR</a:t>
            </a:r>
            <a:r>
              <a:rPr lang="en-US" dirty="0"/>
              <a:t> – Reconstructs resonances</a:t>
            </a:r>
          </a:p>
          <a:p>
            <a:pPr lvl="1"/>
            <a:r>
              <a:rPr lang="en-US" b="1" dirty="0"/>
              <a:t>BROADR</a:t>
            </a:r>
            <a:r>
              <a:rPr lang="en-US" dirty="0"/>
              <a:t> – Doppler-broadens the resonances</a:t>
            </a:r>
          </a:p>
          <a:p>
            <a:pPr lvl="1"/>
            <a:r>
              <a:rPr lang="en-US" b="1" dirty="0"/>
              <a:t>THERMR</a:t>
            </a:r>
            <a:r>
              <a:rPr lang="en-US" dirty="0"/>
              <a:t> – Produces scattering cross sections in thermal region</a:t>
            </a:r>
          </a:p>
          <a:p>
            <a:pPr lvl="1"/>
            <a:r>
              <a:rPr lang="en-US" b="1" dirty="0"/>
              <a:t>UNRESR</a:t>
            </a:r>
            <a:r>
              <a:rPr lang="en-US" dirty="0"/>
              <a:t> &amp; </a:t>
            </a:r>
            <a:r>
              <a:rPr lang="en-US" b="1" dirty="0"/>
              <a:t>PURR</a:t>
            </a:r>
            <a:r>
              <a:rPr lang="en-US" dirty="0"/>
              <a:t> – Produces cross sections in unresolved resonance range</a:t>
            </a:r>
          </a:p>
          <a:p>
            <a:pPr lvl="1"/>
            <a:r>
              <a:rPr lang="en-US" b="1" dirty="0"/>
              <a:t>ERRORR</a:t>
            </a:r>
            <a:r>
              <a:rPr lang="en-US" dirty="0"/>
              <a:t> – Considers covariance data in the ENDF file (MF32, MF33, MF34, MF35)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Sampling of individual reaction channels is also possible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E1E9AFC-5632-4EC6-8C26-CCA88B1B7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9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Sampling of Nuclear Data</a:t>
            </a:r>
          </a:p>
        </p:txBody>
      </p:sp>
      <p:pic>
        <p:nvPicPr>
          <p:cNvPr id="7" name="Platshållare för innehåll 6">
            <a:extLst>
              <a:ext uri="{FF2B5EF4-FFF2-40B4-BE49-F238E27FC236}">
                <a16:creationId xmlns:a16="http://schemas.microsoft.com/office/drawing/2014/main" id="{3E491EB6-659F-4FBF-1AB4-E8EA8B3CB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408" y="2141537"/>
            <a:ext cx="5797591" cy="4351338"/>
          </a:xfrm>
          <a:prstGeom prst="roundRect">
            <a:avLst>
              <a:gd name="adj" fmla="val 6810"/>
            </a:avLst>
          </a:prstGeom>
          <a:ln>
            <a:solidFill>
              <a:srgbClr val="7030A0"/>
            </a:solidFill>
          </a:ln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9B1E2CC5-7B18-85D5-51FC-9F41CFE11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698" y="2141537"/>
            <a:ext cx="5854700" cy="4394200"/>
          </a:xfrm>
          <a:prstGeom prst="roundRect">
            <a:avLst>
              <a:gd name="adj" fmla="val 6723"/>
            </a:avLst>
          </a:prstGeom>
          <a:ln>
            <a:solidFill>
              <a:srgbClr val="7030A0"/>
            </a:solidFill>
          </a:ln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DB178F85-9A94-4FC4-6796-B1727865B79E}"/>
              </a:ext>
            </a:extLst>
          </p:cNvPr>
          <p:cNvSpPr txBox="1"/>
          <p:nvPr/>
        </p:nvSpPr>
        <p:spPr>
          <a:xfrm>
            <a:off x="4452746" y="1679872"/>
            <a:ext cx="318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MT2 – Elastic scattering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70B0BD05-F476-7841-BC01-B2795386C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0DEE91-A565-E7BD-20AB-42CBE41D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Methodology – Sampling of Nuclear Data</a:t>
            </a:r>
          </a:p>
        </p:txBody>
      </p:sp>
      <p:pic>
        <p:nvPicPr>
          <p:cNvPr id="7" name="Platshållare för innehåll 6">
            <a:extLst>
              <a:ext uri="{FF2B5EF4-FFF2-40B4-BE49-F238E27FC236}">
                <a16:creationId xmlns:a16="http://schemas.microsoft.com/office/drawing/2014/main" id="{3E491EB6-659F-4FBF-1AB4-E8EA8B3CB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10408" y="2141537"/>
            <a:ext cx="5797591" cy="4351338"/>
          </a:xfrm>
          <a:prstGeom prst="roundRect">
            <a:avLst>
              <a:gd name="adj" fmla="val 6810"/>
            </a:avLst>
          </a:prstGeom>
          <a:ln>
            <a:solidFill>
              <a:srgbClr val="7030A0"/>
            </a:solidFill>
          </a:ln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9B1E2CC5-7B18-85D5-51FC-9F41CFE119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86698" y="2141537"/>
            <a:ext cx="5854700" cy="4394200"/>
          </a:xfrm>
          <a:prstGeom prst="roundRect">
            <a:avLst>
              <a:gd name="adj" fmla="val 6723"/>
            </a:avLst>
          </a:prstGeom>
          <a:ln>
            <a:solidFill>
              <a:srgbClr val="7030A0"/>
            </a:solidFill>
          </a:ln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DB178F85-9A94-4FC4-6796-B1727865B79E}"/>
              </a:ext>
            </a:extLst>
          </p:cNvPr>
          <p:cNvSpPr txBox="1"/>
          <p:nvPr/>
        </p:nvSpPr>
        <p:spPr>
          <a:xfrm>
            <a:off x="4309856" y="1679872"/>
            <a:ext cx="3474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MT102 – Neutron capture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4DD65C09-5153-DFCB-3C05-43FA2F6B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85671"/>
      </p:ext>
    </p:extLst>
  </p:cSld>
  <p:clrMapOvr>
    <a:masterClrMapping/>
  </p:clrMapOvr>
</p:sld>
</file>

<file path=ppt/theme/theme1.xml><?xml version="1.0" encoding="utf-8"?>
<a:theme xmlns:a="http://schemas.openxmlformats.org/drawingml/2006/main" name="ConfettiVTI">
  <a:themeElements>
    <a:clrScheme name="AnalogousFromDarkSeedLeftStep">
      <a:dk1>
        <a:srgbClr val="000000"/>
      </a:dk1>
      <a:lt1>
        <a:srgbClr val="FFFFFF"/>
      </a:lt1>
      <a:dk2>
        <a:srgbClr val="1A2C2F"/>
      </a:dk2>
      <a:lt2>
        <a:srgbClr val="F1F3F0"/>
      </a:lt2>
      <a:accent1>
        <a:srgbClr val="AE4DC3"/>
      </a:accent1>
      <a:accent2>
        <a:srgbClr val="6E3FB3"/>
      </a:accent2>
      <a:accent3>
        <a:srgbClr val="4D4EC3"/>
      </a:accent3>
      <a:accent4>
        <a:srgbClr val="3B6DB1"/>
      </a:accent4>
      <a:accent5>
        <a:srgbClr val="4DB1C3"/>
      </a:accent5>
      <a:accent6>
        <a:srgbClr val="3BB193"/>
      </a:accent6>
      <a:hlink>
        <a:srgbClr val="3E93BC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fettiVTI" id="{B5618F7C-B4F0-4D28-83B4-440D0519681F}" vid="{5F84EFDF-E14E-48C6-955C-990A32085A7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2010</TotalTime>
  <Words>1043</Words>
  <Application>Microsoft Macintosh PowerPoint</Application>
  <PresentationFormat>Bredbild</PresentationFormat>
  <Paragraphs>174</Paragraphs>
  <Slides>30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Gill Sans Nova</vt:lpstr>
      <vt:lpstr>ConfettiVTI</vt:lpstr>
      <vt:lpstr>Nuclear Data Uncertainty Quantification for Reactor Physics Parameters in Fluorine-19-based Molten Salt Reactors</vt:lpstr>
      <vt:lpstr>Table of Contents</vt:lpstr>
      <vt:lpstr>Why Uncertainty Quantification?</vt:lpstr>
      <vt:lpstr>The Role of F-19 in Reactor Physics</vt:lpstr>
      <vt:lpstr>Methodology – Total Monte Carlo (TMC)</vt:lpstr>
      <vt:lpstr>PowerPoint-presentation</vt:lpstr>
      <vt:lpstr>Methodology – Sampling of Nuclear Data</vt:lpstr>
      <vt:lpstr>Methodology – Sampling of Nuclear Data</vt:lpstr>
      <vt:lpstr>Methodology – Sampling of Nuclear Data</vt:lpstr>
      <vt:lpstr>Methodology – The Molten Salt Reactor At Hand</vt:lpstr>
      <vt:lpstr>Methodology – The Molten Salt Reactor At Hand</vt:lpstr>
      <vt:lpstr>Methodology – The Molten Salt Reactor At Hand</vt:lpstr>
      <vt:lpstr>Results – Neutron Flux</vt:lpstr>
      <vt:lpstr>Results – Reactivity Uncertainty</vt:lpstr>
      <vt:lpstr>Results – Individual Reaction Channels </vt:lpstr>
      <vt:lpstr>Results – Individual Reaction Channels </vt:lpstr>
      <vt:lpstr>Conclusions and Outlook</vt:lpstr>
      <vt:lpstr>Thanks for your attention!</vt:lpstr>
      <vt:lpstr>Backup Slides</vt:lpstr>
      <vt:lpstr>Backup Slides - Interesting Find: OpenMC Uncertainty Discrepancy</vt:lpstr>
      <vt:lpstr>Backup Slides – Reaction Rates </vt:lpstr>
      <vt:lpstr>Backup Slides – OpenMC vs Serpent Flux </vt:lpstr>
      <vt:lpstr>Backup Slides – Nuclear Data Mapping</vt:lpstr>
      <vt:lpstr>Backup Slides – Outer Lattices</vt:lpstr>
      <vt:lpstr>Backup Slides – Inner Lattices</vt:lpstr>
      <vt:lpstr>Backup Slides – TMC Output</vt:lpstr>
      <vt:lpstr>Backup Slides – Source Distribution Convergence</vt:lpstr>
      <vt:lpstr>Backup Slides – Data </vt:lpstr>
      <vt:lpstr>Backup Slides – Data </vt:lpstr>
      <vt:lpstr>Backup Slides – Data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Data Uncertainty Quantification for Reactor Physics Parameters in Fluorine-19-based Molten Salt Reactors</dc:title>
  <dc:creator>Sigfrid Stjärnholm</dc:creator>
  <cp:lastModifiedBy>Sigfrid Stjärnholm</cp:lastModifiedBy>
  <cp:revision>76</cp:revision>
  <dcterms:created xsi:type="dcterms:W3CDTF">2023-06-02T09:21:18Z</dcterms:created>
  <dcterms:modified xsi:type="dcterms:W3CDTF">2023-06-07T07:27:29Z</dcterms:modified>
</cp:coreProperties>
</file>