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on Van Riesen-Haupt" initials="LVRH" lastIdx="1" clrIdx="0">
    <p:extLst>
      <p:ext uri="{19B8F6BF-5375-455C-9EA6-DF929625EA0E}">
        <p15:presenceInfo xmlns:p15="http://schemas.microsoft.com/office/powerpoint/2012/main" userId="Leon Van Riesen-Haup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99" d="100"/>
          <a:sy n="99" d="100"/>
        </p:scale>
        <p:origin x="404" y="-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8831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65EF3-AA35-40F8-AD0E-D146402A780E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7E96E-A8F2-4A4D-A4BC-17D9B8045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43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de-DE"/>
              <a:t>Mastertitelformat bearbeiten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65EF3-AA35-40F8-AD0E-D146402A780E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7E96E-A8F2-4A4D-A4BC-17D9B8045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011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de-DE"/>
              <a:t>Bild durch Klicken auf Symbol hinzufügen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65EF3-AA35-40F8-AD0E-D146402A780E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7E96E-A8F2-4A4D-A4BC-17D9B8045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8504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1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42C7D4-CC27-423E-88E3-B12A7DC372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A6DB026-6708-492D-9707-3E2951BC0B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923B00-396A-42C8-90D4-C411295FD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5EF3-AA35-40F8-AD0E-D146402A780E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82953C-CD7F-49BA-9E13-249918882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BB3132-F014-4C86-83F0-3620F12B9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E96E-A8F2-4A4D-A4BC-17D9B8045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92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1691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0908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217636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65EF3-AA35-40F8-AD0E-D146402A780E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7E96E-A8F2-4A4D-A4BC-17D9B8045994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27974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00247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65EF3-AA35-40F8-AD0E-D146402A780E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7E96E-A8F2-4A4D-A4BC-17D9B8045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974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65EF3-AA35-40F8-AD0E-D146402A780E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7E96E-A8F2-4A4D-A4BC-17D9B8045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13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65EF3-AA35-40F8-AD0E-D146402A780E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7E96E-A8F2-4A4D-A4BC-17D9B8045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48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65EF3-AA35-40F8-AD0E-D146402A780E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7E96E-A8F2-4A4D-A4BC-17D9B8045994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17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5DA507-B8B5-4405-9FAD-1951D15FC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 on Analytical Emittance Estimates</a:t>
            </a:r>
            <a:endParaRPr lang="en-GB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2BBF871-1582-4733-8558-09C24B01A8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Léon van Riesen-Haupt, Tessa Charles, Rogelio Tom</a:t>
            </a:r>
            <a:r>
              <a:rPr lang="en-US" dirty="0" err="1"/>
              <a:t>ás</a:t>
            </a:r>
            <a:r>
              <a:rPr lang="en-US" dirty="0"/>
              <a:t>, Frank Zimmermann, Katsunobu Oide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180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A5A35-BB28-4A76-83B5-73FED4F10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Emittance Distribution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85F6B5C-1830-4E02-8CAB-CC392E81AA9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GB" dirty="0"/>
                  <a:t>Very good agreement between mean emittance from simulations and analytical formulas </a:t>
                </a:r>
              </a:p>
              <a:p>
                <a:r>
                  <a:rPr lang="en-GB" dirty="0"/>
                  <a:t> Good agreement for any group of quadrupoles</a:t>
                </a:r>
              </a:p>
              <a:p>
                <a:r>
                  <a:rPr lang="en-GB" dirty="0"/>
                  <a:t>Can we also predict emittance distribution?</a:t>
                </a:r>
              </a:p>
              <a:p>
                <a:pPr lvl="1"/>
                <a:r>
                  <a:rPr lang="en-GB" dirty="0"/>
                  <a:t>Emittances for the 1000 seeds non-gaussian</a:t>
                </a:r>
              </a:p>
              <a:p>
                <a:pPr lvl="1"/>
                <a:r>
                  <a:rPr lang="en-GB" dirty="0"/>
                  <a:t>Need to know “worst-case” for feasibility</a:t>
                </a:r>
              </a:p>
              <a:p>
                <a:r>
                  <a:rPr lang="en-GB" dirty="0"/>
                  <a:t>Emittances shown to follow a gamma distribution</a:t>
                </a:r>
              </a:p>
              <a:p>
                <a:pPr lvl="1"/>
                <a:r>
                  <a:rPr lang="en-GB" dirty="0"/>
                  <a:t>Shape defined by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85F6B5C-1830-4E02-8CAB-CC392E81AA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00" t="-3281" r="-2000" b="-25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0889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4FFBA84E-6F48-4C24-AFEB-54A5029715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1" t="6270" r="7299" b="1449"/>
          <a:stretch/>
        </p:blipFill>
        <p:spPr>
          <a:xfrm>
            <a:off x="0" y="1109858"/>
            <a:ext cx="5965031" cy="4776593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61EEE882-0312-4430-9C33-9843C4322D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9" t="7960" r="8993" b="1545"/>
          <a:stretch/>
        </p:blipFill>
        <p:spPr>
          <a:xfrm>
            <a:off x="6343831" y="1221582"/>
            <a:ext cx="5789138" cy="466487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27CA6F3-D286-416B-AE8B-F4AD35B91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Emittance Distribution PDF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D4C9D39-708C-427E-8BA0-5379D0C977F2}"/>
                  </a:ext>
                </a:extLst>
              </p:cNvPr>
              <p:cNvSpPr txBox="1"/>
              <p:nvPr/>
            </p:nvSpPr>
            <p:spPr>
              <a:xfrm>
                <a:off x="8564413" y="1609859"/>
                <a:ext cx="16806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50 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μ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rad</m:t>
                    </m:r>
                  </m:oMath>
                </a14:m>
                <a:r>
                  <a:rPr lang="en-GB" dirty="0"/>
                  <a:t> error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D4C9D39-708C-427E-8BA0-5379D0C977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4413" y="1609859"/>
                <a:ext cx="1680693" cy="369332"/>
              </a:xfrm>
              <a:prstGeom prst="rect">
                <a:avLst/>
              </a:prstGeom>
              <a:blipFill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94DB82A-C93B-47E5-8279-86E1AF59BADE}"/>
                  </a:ext>
                </a:extLst>
              </p:cNvPr>
              <p:cNvSpPr txBox="1"/>
              <p:nvPr/>
            </p:nvSpPr>
            <p:spPr>
              <a:xfrm>
                <a:off x="1564783" y="1609859"/>
                <a:ext cx="16806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μ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rad</m:t>
                    </m:r>
                  </m:oMath>
                </a14:m>
                <a:r>
                  <a:rPr lang="en-GB" dirty="0"/>
                  <a:t> error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94DB82A-C93B-47E5-8279-86E1AF59BA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4783" y="1609859"/>
                <a:ext cx="1680693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362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B34C8-37CA-4A45-B551-4ACEF2129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Closed Orbit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423445-6608-423F-8A74-1433574C57B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r>
                  <a:rPr lang="en-GB" dirty="0"/>
                  <a:t>Sextupole misalignments and quadrupole rolls drive emittance through coupling of optics</a:t>
                </a:r>
              </a:p>
              <a:p>
                <a:r>
                  <a:rPr lang="en-GB" dirty="0"/>
                  <a:t>Emittance growth also caused by non-zero closed orbit</a:t>
                </a:r>
              </a:p>
              <a:p>
                <a:pPr lvl="1"/>
                <a:r>
                  <a:rPr lang="en-GB" dirty="0"/>
                  <a:t>Quadrupole misalignments</a:t>
                </a:r>
              </a:p>
              <a:p>
                <a:pPr lvl="1"/>
                <a:r>
                  <a:rPr lang="en-GB" dirty="0"/>
                  <a:t>Dipole rolls</a:t>
                </a:r>
              </a:p>
              <a:p>
                <a:r>
                  <a:rPr lang="en-GB" dirty="0"/>
                  <a:t>There is also a well established formula for closed orbit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&gt; 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func>
                          <m:func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d>
                              <m:d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den>
                    </m:f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nary>
                  </m:oMath>
                </a14:m>
                <a:endParaRPr lang="en-GB" b="0" dirty="0"/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𝑏𝑒𝑛𝑑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𝑟𝑜𝑙𝑙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𝑒𝑟𝑟𝑜𝑟</m:t>
                        </m:r>
                      </m:sub>
                    </m:sSub>
                  </m:oMath>
                </a14:m>
                <a:endParaRPr lang="en-GB" dirty="0"/>
              </a:p>
              <a:p>
                <a:r>
                  <a:rPr lang="en-GB" dirty="0"/>
                  <a:t>Test for dipole rolls with simulations with 100 seeds</a:t>
                </a:r>
              </a:p>
              <a:p>
                <a:pPr lvl="1"/>
                <a:r>
                  <a:rPr lang="en-GB" b="1" dirty="0"/>
                  <a:t>Preliminary results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423445-6608-423F-8A74-1433574C57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6" t="-2853" b="-9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6143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4473C-22F9-48B3-9A03-7DB200D96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Closed Orbit</a:t>
            </a:r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45B78CA4-1CCC-41EB-8CCD-7E6C992F50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7" t="2416" b="3067"/>
          <a:stretch/>
        </p:blipFill>
        <p:spPr>
          <a:xfrm>
            <a:off x="4757797" y="507206"/>
            <a:ext cx="7434203" cy="5422107"/>
          </a:xfrm>
        </p:spPr>
      </p:pic>
    </p:spTree>
    <p:extLst>
      <p:ext uri="{BB962C8B-B14F-4D97-AF65-F5344CB8AC3E}">
        <p14:creationId xmlns:p14="http://schemas.microsoft.com/office/powerpoint/2010/main" val="1112020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6281C-D788-4395-B6C5-95F0338FD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Outlook and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FB3B37-3CFF-4A5D-A89D-0FCC16789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Closed orbit from quadrupole misalignments</a:t>
            </a:r>
          </a:p>
          <a:p>
            <a:r>
              <a:rPr lang="en-GB" dirty="0"/>
              <a:t>Emittance from closed orbit</a:t>
            </a:r>
          </a:p>
          <a:p>
            <a:pPr lvl="1"/>
            <a:r>
              <a:rPr lang="en-GB" dirty="0"/>
              <a:t>Dispersion</a:t>
            </a:r>
          </a:p>
          <a:p>
            <a:pPr lvl="1"/>
            <a:r>
              <a:rPr lang="en-GB" dirty="0"/>
              <a:t>Higher order chromatic effects</a:t>
            </a:r>
          </a:p>
          <a:p>
            <a:pPr lvl="1"/>
            <a:r>
              <a:rPr lang="en-GB" dirty="0"/>
              <a:t>Coupling from orbit through </a:t>
            </a:r>
            <a:r>
              <a:rPr lang="en-GB" dirty="0" err="1"/>
              <a:t>sextupoles</a:t>
            </a:r>
            <a:endParaRPr lang="en-GB" dirty="0"/>
          </a:p>
          <a:p>
            <a:r>
              <a:rPr lang="en-GB" dirty="0"/>
              <a:t>Estimate emittance with correctors</a:t>
            </a:r>
          </a:p>
          <a:p>
            <a:pPr lvl="1"/>
            <a:r>
              <a:rPr lang="en-GB" dirty="0"/>
              <a:t>Formulas exist for such estimates</a:t>
            </a:r>
          </a:p>
          <a:p>
            <a:pPr lvl="1"/>
            <a:r>
              <a:rPr lang="en-GB" dirty="0"/>
              <a:t>Rely on many assumptions about the nature of the corrections</a:t>
            </a:r>
          </a:p>
        </p:txBody>
      </p:sp>
    </p:spTree>
    <p:extLst>
      <p:ext uri="{BB962C8B-B14F-4D97-AF65-F5344CB8AC3E}">
        <p14:creationId xmlns:p14="http://schemas.microsoft.com/office/powerpoint/2010/main" val="1714305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73EEAEB-ACF8-41DD-8A55-E85BF816F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Recap Analytical Formulas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8856810-D779-409F-B21E-821751A3C527}"/>
                  </a:ext>
                </a:extLst>
              </p:cNvPr>
              <p:cNvSpPr txBox="1"/>
              <p:nvPr/>
            </p:nvSpPr>
            <p:spPr>
              <a:xfrm>
                <a:off x="622955" y="2334256"/>
                <a:ext cx="4924233" cy="28680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𝑠𝑒𝑥𝑡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sSub>
                                        <m:sSubPr>
                                          <m:ctrlP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𝜈</m:t>
                                          </m:r>
                                        </m:e>
                                        <m:sub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sSub>
                                        <m:sSubPr>
                                          <m:ctrlP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𝜈</m:t>
                                          </m:r>
                                        </m:e>
                                        <m:sub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e>
                          </m:d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GB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𝜈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func>
                                    <m:func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GB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𝜈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</m:e>
                              </m:d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𝑒𝑥𝑡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num>
                                    <m:den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func>
                            <m:func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</m:func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𝑠𝑒𝑥𝑡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num>
                                    <m:den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b="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8856810-D779-409F-B21E-821751A3C5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955" y="2334256"/>
                <a:ext cx="4924233" cy="286802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1F6CB2C-F0CA-4F3C-832D-56FEFFFAD4E0}"/>
              </a:ext>
            </a:extLst>
          </p:cNvPr>
          <p:cNvCxnSpPr>
            <a:cxnSpLocks/>
          </p:cNvCxnSpPr>
          <p:nvPr/>
        </p:nvCxnSpPr>
        <p:spPr>
          <a:xfrm flipH="1">
            <a:off x="5618830" y="3467150"/>
            <a:ext cx="95223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B4C980D-2275-472F-AEB4-420631056957}"/>
              </a:ext>
            </a:extLst>
          </p:cNvPr>
          <p:cNvCxnSpPr>
            <a:cxnSpLocks/>
          </p:cNvCxnSpPr>
          <p:nvPr/>
        </p:nvCxnSpPr>
        <p:spPr>
          <a:xfrm flipH="1">
            <a:off x="4825301" y="4578093"/>
            <a:ext cx="17457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875C8C0-06A3-4B02-811F-16AADF052A7D}"/>
              </a:ext>
            </a:extLst>
          </p:cNvPr>
          <p:cNvSpPr txBox="1"/>
          <p:nvPr/>
        </p:nvSpPr>
        <p:spPr>
          <a:xfrm>
            <a:off x="6779172" y="3208595"/>
            <a:ext cx="2856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Coupling contribution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DB779E-B16D-43AB-AD7B-A3D7831CAAB4}"/>
              </a:ext>
            </a:extLst>
          </p:cNvPr>
          <p:cNvSpPr txBox="1"/>
          <p:nvPr/>
        </p:nvSpPr>
        <p:spPr>
          <a:xfrm>
            <a:off x="6779172" y="4393427"/>
            <a:ext cx="2856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Dispersion contribution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8418C96-B69D-4D15-888C-B434BB53B4BD}"/>
                  </a:ext>
                </a:extLst>
              </p:cNvPr>
              <p:cNvSpPr txBox="1"/>
              <p:nvPr/>
            </p:nvSpPr>
            <p:spPr>
              <a:xfrm>
                <a:off x="838200" y="5178482"/>
                <a:ext cx="7848600" cy="6222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GB" sz="2400" dirty="0"/>
                  <a:t> and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&lt;</m:t>
                    </m:r>
                    <m:sSubSup>
                      <m:sSub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𝑠𝑒𝑥𝑡</m:t>
                        </m:r>
                      </m:sub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&gt;→&lt;</m:t>
                    </m:r>
                    <m:sSubSup>
                      <m:sSub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𝑞𝑢𝑎𝑑</m:t>
                        </m:r>
                      </m:sub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GB" sz="2400" dirty="0"/>
                  <a:t> for quads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8418C96-B69D-4D15-888C-B434BB53B4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178482"/>
                <a:ext cx="7848600" cy="622286"/>
              </a:xfrm>
              <a:prstGeom prst="rect">
                <a:avLst/>
              </a:prstGeom>
              <a:blipFill>
                <a:blip r:embed="rId3"/>
                <a:stretch>
                  <a:fillRect b="-77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7BD188F-3B63-4091-A644-03D3A6CAF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52652"/>
            <a:ext cx="10972800" cy="94044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Formulas well documented in various papers by A Wolski and T </a:t>
            </a:r>
            <a:r>
              <a:rPr lang="en-GB" dirty="0" err="1"/>
              <a:t>Raubenheimer</a:t>
            </a:r>
            <a:r>
              <a:rPr lang="en-GB" dirty="0"/>
              <a:t> (e.g. SLAC-PUB-4937)</a:t>
            </a:r>
          </a:p>
        </p:txBody>
      </p:sp>
    </p:spTree>
    <p:extLst>
      <p:ext uri="{BB962C8B-B14F-4D97-AF65-F5344CB8AC3E}">
        <p14:creationId xmlns:p14="http://schemas.microsoft.com/office/powerpoint/2010/main" val="775384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D8BD5-3B4D-4DFA-8B6B-E899906D3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Recap Simulations vs Equations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CE9BF-2300-424B-8E0B-55C9FB7344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Good agreement between equations and simulations for </a:t>
            </a:r>
            <a:r>
              <a:rPr lang="en-GB" dirty="0" err="1"/>
              <a:t>sextupoles</a:t>
            </a:r>
            <a:endParaRPr lang="en-GB" dirty="0"/>
          </a:p>
          <a:p>
            <a:pPr lvl="1"/>
            <a:r>
              <a:rPr lang="en-GB" dirty="0"/>
              <a:t>Both for arc and IR </a:t>
            </a:r>
            <a:r>
              <a:rPr lang="en-GB" dirty="0" err="1"/>
              <a:t>sextupoles</a:t>
            </a:r>
            <a:r>
              <a:rPr lang="en-GB" dirty="0"/>
              <a:t> separately</a:t>
            </a:r>
          </a:p>
          <a:p>
            <a:r>
              <a:rPr lang="en-GB" dirty="0"/>
              <a:t>Results did not seem to agree well for arc quadrupoles</a:t>
            </a:r>
          </a:p>
          <a:p>
            <a:pPr lvl="1"/>
            <a:r>
              <a:rPr lang="en-GB" dirty="0"/>
              <a:t>Off by an order of magnitude</a:t>
            </a:r>
          </a:p>
        </p:txBody>
      </p:sp>
    </p:spTree>
    <p:extLst>
      <p:ext uri="{BB962C8B-B14F-4D97-AF65-F5344CB8AC3E}">
        <p14:creationId xmlns:p14="http://schemas.microsoft.com/office/powerpoint/2010/main" val="2418697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48B0E-A07E-418F-8932-CD0446B90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Testing Quadrupole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6C3B42-5B07-4A35-AB84-0EDA6873BED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Testing single quadrupole effect</a:t>
                </a:r>
              </a:p>
              <a:p>
                <a:pPr lvl="1"/>
                <a:r>
                  <a:rPr lang="en-GB" dirty="0"/>
                  <a:t>Turn one quadrupole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μrad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Evaluate emittance with MADX</a:t>
                </a:r>
              </a:p>
              <a:p>
                <a:pPr lvl="1"/>
                <a:r>
                  <a:rPr lang="en-GB" dirty="0"/>
                  <a:t>Compare to emittance from analytical formula</a:t>
                </a:r>
              </a:p>
              <a:p>
                <a:pPr lvl="1"/>
                <a:r>
                  <a:rPr lang="en-GB" dirty="0"/>
                  <a:t>Repeat for the next quadrupole</a:t>
                </a:r>
              </a:p>
              <a:p>
                <a:r>
                  <a:rPr lang="en-GB" dirty="0"/>
                  <a:t>Shows consistently good agreement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6C3B42-5B07-4A35-AB84-0EDA6873BE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3" t="-25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8234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43EE55FC-2D7B-4B57-B62D-88DD54CC77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7" t="10663" r="9305" b="5156"/>
          <a:stretch/>
        </p:blipFill>
        <p:spPr>
          <a:xfrm>
            <a:off x="2024743" y="65314"/>
            <a:ext cx="7980218" cy="5798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389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BEA22-04A7-45E3-B717-50175D39D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Testing Equations for Quadrupole Groups</a:t>
            </a:r>
            <a:endParaRPr lang="en-GB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BF01E-C98B-4D38-A2A3-4CBACE7AE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Possible by using ABP’s optics server</a:t>
            </a:r>
          </a:p>
          <a:p>
            <a:pPr lvl="1"/>
            <a:r>
              <a:rPr lang="en-GB" dirty="0"/>
              <a:t>Scheduling and parallelisation using OMC’s </a:t>
            </a:r>
            <a:r>
              <a:rPr lang="en-GB" dirty="0" err="1"/>
              <a:t>PyLHC</a:t>
            </a:r>
            <a:r>
              <a:rPr lang="en-GB" dirty="0"/>
              <a:t> submitter (J Dilly, M Hofer)</a:t>
            </a:r>
          </a:p>
          <a:p>
            <a:pPr lvl="1"/>
            <a:r>
              <a:rPr lang="en-GB" dirty="0"/>
              <a:t>Using 30 cores allows 10,000 MADX scripts to run in about 15 min</a:t>
            </a:r>
          </a:p>
          <a:p>
            <a:r>
              <a:rPr lang="en-GB" dirty="0"/>
              <a:t>Python Scripts:</a:t>
            </a:r>
          </a:p>
          <a:p>
            <a:pPr lvl="1"/>
            <a:r>
              <a:rPr lang="en-GB" dirty="0"/>
              <a:t>Create 100 groups of 41 randomly chosen quads (out of c.a. 3200)</a:t>
            </a:r>
          </a:p>
          <a:p>
            <a:pPr lvl="1"/>
            <a:r>
              <a:rPr lang="en-GB" dirty="0"/>
              <a:t>Compute analytical emittance for all 100 groups</a:t>
            </a:r>
          </a:p>
          <a:p>
            <a:pPr lvl="1"/>
            <a:r>
              <a:rPr lang="en-GB" dirty="0"/>
              <a:t>For each group generate and run 100 MADX scripts that</a:t>
            </a:r>
          </a:p>
          <a:p>
            <a:pPr lvl="2"/>
            <a:r>
              <a:rPr lang="en-GB" dirty="0"/>
              <a:t>Apply random errors to the 41 quads (Based on error application scripts by T Charles)</a:t>
            </a:r>
          </a:p>
          <a:p>
            <a:pPr lvl="2"/>
            <a:r>
              <a:rPr lang="en-GB" dirty="0"/>
              <a:t>Compute and save emittance in MADX</a:t>
            </a:r>
          </a:p>
          <a:p>
            <a:pPr lvl="1"/>
            <a:r>
              <a:rPr lang="en-GB" dirty="0"/>
              <a:t>Read out MADX emittance and take averages</a:t>
            </a:r>
          </a:p>
          <a:p>
            <a:pPr lvl="1"/>
            <a:r>
              <a:rPr lang="en-GB" dirty="0"/>
              <a:t>Compute average Ratio of MADX emittance / Analytical Prediction</a:t>
            </a:r>
          </a:p>
        </p:txBody>
      </p:sp>
    </p:spTree>
    <p:extLst>
      <p:ext uri="{BB962C8B-B14F-4D97-AF65-F5344CB8AC3E}">
        <p14:creationId xmlns:p14="http://schemas.microsoft.com/office/powerpoint/2010/main" val="3246066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5419BFD-219D-410C-8E94-F964F011BB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" t="9838" r="8774"/>
          <a:stretch/>
        </p:blipFill>
        <p:spPr>
          <a:xfrm>
            <a:off x="2782785" y="1056904"/>
            <a:ext cx="6080166" cy="480227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2479AD-3E34-4559-862B-0C1A4FBB6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Very Good Agreement</a:t>
            </a:r>
          </a:p>
        </p:txBody>
      </p:sp>
    </p:spTree>
    <p:extLst>
      <p:ext uri="{BB962C8B-B14F-4D97-AF65-F5344CB8AC3E}">
        <p14:creationId xmlns:p14="http://schemas.microsoft.com/office/powerpoint/2010/main" val="1307637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0FE1D-BC50-443A-ADD3-CB3E39079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Arc Quadrupoles Revisited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507F-1752-4688-AA29-583A892B4C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Repeated studies with roll errors on arc quadrupoles</a:t>
            </a:r>
          </a:p>
          <a:p>
            <a:r>
              <a:rPr lang="en-GB" dirty="0"/>
              <a:t>Double checking definitions of what is counted as arc quadrupole</a:t>
            </a:r>
          </a:p>
          <a:p>
            <a:r>
              <a:rPr lang="en-GB" dirty="0"/>
              <a:t>Double checking how errors are applied</a:t>
            </a:r>
          </a:p>
          <a:p>
            <a:r>
              <a:rPr lang="en-GB" dirty="0"/>
              <a:t>Simulations with 1000 seeds for each error size</a:t>
            </a:r>
          </a:p>
          <a:p>
            <a:r>
              <a:rPr lang="en-GB" dirty="0"/>
              <a:t>Determine mean emittance and standard error of the mean</a:t>
            </a:r>
          </a:p>
        </p:txBody>
      </p:sp>
    </p:spTree>
    <p:extLst>
      <p:ext uri="{BB962C8B-B14F-4D97-AF65-F5344CB8AC3E}">
        <p14:creationId xmlns:p14="http://schemas.microsoft.com/office/powerpoint/2010/main" val="245138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BF2EAABB-BE87-4695-87BC-4E0F7E9AB1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1" t="10000" r="8513"/>
          <a:stretch/>
        </p:blipFill>
        <p:spPr>
          <a:xfrm>
            <a:off x="2029691" y="-1"/>
            <a:ext cx="7654636" cy="5857777"/>
          </a:xfrm>
        </p:spPr>
      </p:pic>
    </p:spTree>
    <p:extLst>
      <p:ext uri="{BB962C8B-B14F-4D97-AF65-F5344CB8AC3E}">
        <p14:creationId xmlns:p14="http://schemas.microsoft.com/office/powerpoint/2010/main" val="1553275402"/>
      </p:ext>
    </p:extLst>
  </p:cSld>
  <p:clrMapOvr>
    <a:masterClrMapping/>
  </p:clrMapOvr>
</p:sld>
</file>

<file path=ppt/theme/theme1.xml><?xml version="1.0" encoding="utf-8"?>
<a:theme xmlns:a="http://schemas.openxmlformats.org/drawingml/2006/main" name="CERN_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16-9" id="{36BDE2E8-697E-4FFD-BE19-AF7DA5C95D74}" vid="{C3FFF3AA-1E7F-4E72-B776-E6BF18954C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CERN_16-9</Template>
  <TotalTime>1247</TotalTime>
  <Words>468</Words>
  <Application>Microsoft Office PowerPoint</Application>
  <PresentationFormat>Widescreen</PresentationFormat>
  <Paragraphs>74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Cambria Math</vt:lpstr>
      <vt:lpstr>Optima</vt:lpstr>
      <vt:lpstr>CERN_16-9</vt:lpstr>
      <vt:lpstr>News on Analytical Emittance Estimates</vt:lpstr>
      <vt:lpstr>Recap Analytical Formulas</vt:lpstr>
      <vt:lpstr>Recap Simulations vs Equations</vt:lpstr>
      <vt:lpstr>Testing Quadrupole Equations</vt:lpstr>
      <vt:lpstr>PowerPoint Presentation</vt:lpstr>
      <vt:lpstr>Testing Equations for Quadrupole Groups</vt:lpstr>
      <vt:lpstr>Very Good Agreement</vt:lpstr>
      <vt:lpstr>Arc Quadrupoles Revisited</vt:lpstr>
      <vt:lpstr>PowerPoint Presentation</vt:lpstr>
      <vt:lpstr>Emittance Distribution</vt:lpstr>
      <vt:lpstr>Emittance Distribution PDF</vt:lpstr>
      <vt:lpstr>Closed Orbit</vt:lpstr>
      <vt:lpstr>Closed Orbit</vt:lpstr>
      <vt:lpstr>Outlook and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on Analytical Emittance Estimates</dc:title>
  <dc:creator>Leon Van Riesen-Haupt</dc:creator>
  <cp:lastModifiedBy>Leon Van Riesen-Haupt</cp:lastModifiedBy>
  <cp:revision>17</cp:revision>
  <dcterms:created xsi:type="dcterms:W3CDTF">2020-12-10T09:21:04Z</dcterms:created>
  <dcterms:modified xsi:type="dcterms:W3CDTF">2020-12-11T06:33:18Z</dcterms:modified>
</cp:coreProperties>
</file>