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</p:sldIdLst>
  <p:sldSz cx="9144000" cy="6858000" type="screen4x3"/>
  <p:notesSz cx="7099300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1C5"/>
    <a:srgbClr val="E5E2D1"/>
    <a:srgbClr val="26269A"/>
    <a:srgbClr val="A80000"/>
    <a:srgbClr val="FF0000"/>
    <a:srgbClr val="740000"/>
    <a:srgbClr val="FB665B"/>
    <a:srgbClr val="92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6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995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79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7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7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30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7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3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57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191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3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E555D-3524-4E39-8A41-422DFD203CC7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41499-8E0D-4C37-BE80-1E453D34F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18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" y="571961"/>
            <a:ext cx="91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 Optimization for Smaller      Betatron Coupling</a:t>
            </a:r>
            <a:endParaRPr lang="en-US" sz="3600" b="1" dirty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1260000" y="2160000"/>
            <a:ext cx="666205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/>
          </a:p>
          <a:p>
            <a:pPr algn="ctr"/>
            <a:r>
              <a:rPr lang="en-US" sz="2800" b="1" dirty="0" smtClean="0"/>
              <a:t>Dmitry Shatilov</a:t>
            </a:r>
            <a:endParaRPr lang="en-US" sz="2800" b="1" dirty="0"/>
          </a:p>
          <a:p>
            <a:pPr algn="ctr"/>
            <a:endParaRPr lang="en-US" sz="400" dirty="0"/>
          </a:p>
          <a:p>
            <a:pPr algn="ctr"/>
            <a:r>
              <a:rPr lang="en-US" sz="2400" dirty="0" smtClean="0"/>
              <a:t>BINP, Novosibirsk</a:t>
            </a:r>
            <a:endParaRPr lang="en-US" sz="2400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000340"/>
              </p:ext>
            </p:extLst>
          </p:nvPr>
        </p:nvGraphicFramePr>
        <p:xfrm>
          <a:off x="4597400" y="33528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97400" y="33528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32000" y="39600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Acknowledgements:</a:t>
            </a:r>
          </a:p>
          <a:p>
            <a:pPr algn="ctr"/>
            <a:r>
              <a:rPr lang="en-US" sz="2200" b="1" dirty="0" smtClean="0"/>
              <a:t>  </a:t>
            </a:r>
            <a:r>
              <a:rPr lang="en-US" sz="2200" b="1" dirty="0" smtClean="0"/>
              <a:t>T. Charles</a:t>
            </a:r>
            <a:r>
              <a:rPr lang="en-US" sz="2200" b="1" dirty="0" smtClean="0"/>
              <a:t>,  </a:t>
            </a:r>
            <a:r>
              <a:rPr lang="en-US" sz="2200" b="1" dirty="0" smtClean="0"/>
              <a:t>F. Zimmermann</a:t>
            </a:r>
            <a:endParaRPr lang="ru-RU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84000" y="6084000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130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 Optics Design </a:t>
            </a:r>
            <a:r>
              <a:rPr lang="en-US" sz="2000" dirty="0"/>
              <a:t>M</a:t>
            </a:r>
            <a:r>
              <a:rPr lang="en-US" sz="2000" dirty="0" smtClean="0"/>
              <a:t>eeting</a:t>
            </a:r>
            <a:endParaRPr lang="en-US" sz="2000" dirty="0"/>
          </a:p>
          <a:p>
            <a:pPr algn="ctr"/>
            <a:r>
              <a:rPr lang="en-US" sz="2000" dirty="0" smtClean="0"/>
              <a:t>CERN, </a:t>
            </a:r>
            <a:r>
              <a:rPr lang="en-US" sz="2000" dirty="0" smtClean="0"/>
              <a:t>11 December 2020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896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 &amp;  Motiva</a:t>
            </a: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tion</a:t>
            </a:r>
            <a:endParaRPr lang="ru-RU" altLang="ru-RU" sz="32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000" y="684000"/>
            <a:ext cx="816428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When we started our study of the FCC-</a:t>
            </a:r>
            <a:r>
              <a:rPr lang="en-US" sz="2000" dirty="0" err="1"/>
              <a:t>ee</a:t>
            </a:r>
            <a:r>
              <a:rPr lang="en-US" sz="2000" dirty="0"/>
              <a:t> project 6 years ago, two conditions for vertical emittance were defined by common agreement, </a:t>
            </a:r>
            <a:r>
              <a:rPr lang="en-US" sz="2000" dirty="0" smtClean="0"/>
              <a:t>after discussion:</a:t>
            </a:r>
          </a:p>
          <a:p>
            <a:endParaRPr lang="en-US" sz="2400" dirty="0" smtClean="0"/>
          </a:p>
          <a:p>
            <a:pPr algn="ctr"/>
            <a:r>
              <a:rPr lang="en-US" sz="2000" dirty="0" smtClean="0"/>
              <a:t>and    </a:t>
            </a:r>
          </a:p>
          <a:p>
            <a:endParaRPr lang="en-US" sz="2000" dirty="0" smtClean="0"/>
          </a:p>
          <a:p>
            <a:endParaRPr lang="en-US" sz="800" dirty="0"/>
          </a:p>
          <a:p>
            <a:pPr algn="just"/>
            <a:r>
              <a:rPr lang="en-US" sz="2000" dirty="0"/>
              <a:t>CDR meets these requirements, </a:t>
            </a:r>
            <a:r>
              <a:rPr lang="en-US" sz="2000" dirty="0">
                <a:solidFill>
                  <a:srgbClr val="C00000"/>
                </a:solidFill>
              </a:rPr>
              <a:t>parameters were also optimized taking them into account</a:t>
            </a:r>
            <a:r>
              <a:rPr lang="en-US" sz="2000" dirty="0"/>
              <a:t>. But modern </a:t>
            </a:r>
            <a:r>
              <a:rPr lang="en-US" sz="2000" dirty="0" smtClean="0"/>
              <a:t>synchrotron light </a:t>
            </a:r>
            <a:r>
              <a:rPr lang="en-US" sz="2000" dirty="0"/>
              <a:t>sources have shown that better results can be achieved, and modeling of misalignments and corrections for the FCC-</a:t>
            </a:r>
            <a:r>
              <a:rPr lang="en-US" sz="2000" dirty="0" err="1"/>
              <a:t>ee</a:t>
            </a:r>
            <a:r>
              <a:rPr lang="en-US" sz="2000" dirty="0"/>
              <a:t> also confirms this</a:t>
            </a:r>
            <a:r>
              <a:rPr lang="en-US" sz="2000" dirty="0" smtClean="0"/>
              <a:t>.</a:t>
            </a:r>
          </a:p>
          <a:p>
            <a:pPr algn="just"/>
            <a:endParaRPr lang="en-US" sz="1000" dirty="0"/>
          </a:p>
          <a:p>
            <a:pPr algn="ctr"/>
            <a:r>
              <a:rPr lang="en-US" sz="2200" b="1" dirty="0"/>
              <a:t>Maybe we should rethink the limits on </a:t>
            </a:r>
            <a:r>
              <a:rPr lang="en-US" sz="2200" b="1" i="1" dirty="0" smtClean="0">
                <a:sym typeface="Symbol"/>
              </a:rPr>
              <a:t></a:t>
            </a:r>
            <a:r>
              <a:rPr lang="en-US" sz="2200" b="1" baseline="-25000" dirty="0" smtClean="0"/>
              <a:t>y </a:t>
            </a:r>
            <a:r>
              <a:rPr lang="en-US" sz="2200" b="1" dirty="0" smtClean="0"/>
              <a:t> </a:t>
            </a:r>
            <a:r>
              <a:rPr lang="en-US" sz="2200" b="1" dirty="0"/>
              <a:t>and try to do better</a:t>
            </a:r>
            <a:r>
              <a:rPr lang="en-US" sz="2200" b="1" dirty="0" smtClean="0"/>
              <a:t>?</a:t>
            </a:r>
          </a:p>
          <a:p>
            <a:endParaRPr lang="en-US" sz="1000" b="1" dirty="0"/>
          </a:p>
          <a:p>
            <a:r>
              <a:rPr lang="en-US" sz="2000" dirty="0"/>
              <a:t>In resuming this discussion, there are several important issues to </a:t>
            </a:r>
            <a:r>
              <a:rPr lang="en-US" sz="2000" dirty="0" smtClean="0"/>
              <a:t>consider:</a:t>
            </a:r>
          </a:p>
          <a:p>
            <a:endParaRPr lang="en-US" sz="6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6269A"/>
                </a:solidFill>
              </a:rPr>
              <a:t>How does this affect other parameters? What are the benefits</a:t>
            </a:r>
            <a:r>
              <a:rPr lang="en-US" sz="2000" dirty="0" smtClean="0">
                <a:solidFill>
                  <a:srgbClr val="26269A"/>
                </a:solidFill>
              </a:rPr>
              <a:t>?</a:t>
            </a:r>
          </a:p>
          <a:p>
            <a:endParaRPr lang="en-US" sz="600" dirty="0" smtClean="0">
              <a:solidFill>
                <a:srgbClr val="26269A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6269A"/>
                </a:solidFill>
              </a:rPr>
              <a:t>What are the disadvantages and how critical are they</a:t>
            </a:r>
            <a:r>
              <a:rPr lang="en-US" sz="2000" dirty="0" smtClean="0">
                <a:solidFill>
                  <a:srgbClr val="26269A"/>
                </a:solidFill>
              </a:rPr>
              <a:t>?</a:t>
            </a:r>
          </a:p>
          <a:p>
            <a:endParaRPr lang="en-US" sz="600" dirty="0" smtClean="0">
              <a:solidFill>
                <a:srgbClr val="26269A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6269A"/>
                </a:solidFill>
              </a:rPr>
              <a:t>How realistic is it to get and constantly </a:t>
            </a:r>
            <a:r>
              <a:rPr lang="en-US" sz="2000" dirty="0" smtClean="0">
                <a:solidFill>
                  <a:srgbClr val="26269A"/>
                </a:solidFill>
              </a:rPr>
              <a:t>maintain a smaller </a:t>
            </a:r>
            <a:r>
              <a:rPr lang="en-US" sz="2000" dirty="0">
                <a:solidFill>
                  <a:srgbClr val="26269A"/>
                </a:solidFill>
              </a:rPr>
              <a:t>betatron coupling</a:t>
            </a:r>
            <a:r>
              <a:rPr lang="en-US" sz="2000" dirty="0" smtClean="0">
                <a:solidFill>
                  <a:srgbClr val="26269A"/>
                </a:solidFill>
              </a:rPr>
              <a:t>?</a:t>
            </a:r>
          </a:p>
          <a:p>
            <a:endParaRPr lang="en-US" sz="600" dirty="0" smtClean="0">
              <a:solidFill>
                <a:srgbClr val="26269A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6269A"/>
                </a:solidFill>
              </a:rPr>
              <a:t>Do we need to be more flexible and support </a:t>
            </a:r>
            <a:r>
              <a:rPr lang="en-US" sz="2000" dirty="0" smtClean="0">
                <a:solidFill>
                  <a:srgbClr val="26269A"/>
                </a:solidFill>
              </a:rPr>
              <a:t>several </a:t>
            </a:r>
            <a:r>
              <a:rPr lang="en-US" sz="2000" dirty="0">
                <a:solidFill>
                  <a:srgbClr val="26269A"/>
                </a:solidFill>
              </a:rPr>
              <a:t>sets of parameters?</a:t>
            </a:r>
            <a:endParaRPr lang="ru-RU" sz="2000" dirty="0">
              <a:solidFill>
                <a:srgbClr val="26269A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968544"/>
              </p:ext>
            </p:extLst>
          </p:nvPr>
        </p:nvGraphicFramePr>
        <p:xfrm>
          <a:off x="2700000" y="1530000"/>
          <a:ext cx="148907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Equation" r:id="rId3" imgW="876240" imgH="457200" progId="Equation.DSMT4">
                  <p:embed/>
                </p:oleObj>
              </mc:Choice>
              <mc:Fallback>
                <p:oleObj name="Equation" r:id="rId3" imgW="8762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0000" y="1530000"/>
                        <a:ext cx="1489075" cy="7778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958414"/>
              </p:ext>
            </p:extLst>
          </p:nvPr>
        </p:nvGraphicFramePr>
        <p:xfrm>
          <a:off x="4896000" y="1512000"/>
          <a:ext cx="1316037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4" name="Equation" r:id="rId5" imgW="774360" imgH="431640" progId="Equation.DSMT4">
                  <p:embed/>
                </p:oleObj>
              </mc:Choice>
              <mc:Fallback>
                <p:oleObj name="Equation" r:id="rId5" imgW="774360" imgH="43164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6000" y="1512000"/>
                        <a:ext cx="1316037" cy="733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33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000" y="756000"/>
            <a:ext cx="8307977" cy="2677656"/>
          </a:xfrm>
          <a:prstGeom prst="rect">
            <a:avLst/>
          </a:prstGeom>
          <a:solidFill>
            <a:srgbClr val="E5E2D1">
              <a:alpha val="48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For flat  beams</a:t>
            </a:r>
            <a:r>
              <a:rPr lang="en-US" sz="2400" dirty="0" smtClean="0"/>
              <a:t>:</a:t>
            </a:r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383038"/>
              </p:ext>
            </p:extLst>
          </p:nvPr>
        </p:nvGraphicFramePr>
        <p:xfrm>
          <a:off x="540669" y="1306190"/>
          <a:ext cx="2155230" cy="82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5" name="Equation" r:id="rId3" imgW="1231560" imgH="469800" progId="Equation.DSMT4">
                  <p:embed/>
                </p:oleObj>
              </mc:Choice>
              <mc:Fallback>
                <p:oleObj name="Equation" r:id="rId3" imgW="1231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669" y="1306190"/>
                        <a:ext cx="2155230" cy="82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Овал 34"/>
          <p:cNvSpPr/>
          <p:nvPr/>
        </p:nvSpPr>
        <p:spPr>
          <a:xfrm rot="1089691">
            <a:off x="1777372" y="1273686"/>
            <a:ext cx="360000" cy="900000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" name="Объект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7487341"/>
              </p:ext>
            </p:extLst>
          </p:nvPr>
        </p:nvGraphicFramePr>
        <p:xfrm>
          <a:off x="3558723" y="1230422"/>
          <a:ext cx="4990680" cy="900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6" name="Equation" r:id="rId5" imgW="3327120" imgH="545760" progId="Equation.DSMT4">
                  <p:embed/>
                </p:oleObj>
              </mc:Choice>
              <mc:Fallback>
                <p:oleObj name="Equation" r:id="rId5" imgW="332712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8723" y="1230422"/>
                        <a:ext cx="4990680" cy="900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Овал 43"/>
          <p:cNvSpPr/>
          <p:nvPr/>
        </p:nvSpPr>
        <p:spPr>
          <a:xfrm>
            <a:off x="7609372" y="1309686"/>
            <a:ext cx="360000" cy="792000"/>
          </a:xfrm>
          <a:prstGeom prst="ellipse">
            <a:avLst/>
          </a:prstGeom>
          <a:noFill/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</a:t>
            </a:r>
            <a:r>
              <a:rPr lang="en-US" altLang="ru-RU" sz="3200" b="1" i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</a:t>
            </a:r>
            <a:r>
              <a:rPr lang="en-US" altLang="ru-RU" sz="3200" b="1" baseline="-25000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y </a:t>
            </a: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 affects the other parameters?</a:t>
            </a:r>
            <a:endParaRPr lang="ru-RU" altLang="ru-RU" sz="32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8000" y="2560110"/>
            <a:ext cx="525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</a:t>
            </a:r>
            <a:r>
              <a:rPr lang="en-US" sz="2000" dirty="0" smtClean="0"/>
              <a:t>aximum critical </a:t>
            </a:r>
            <a:r>
              <a:rPr lang="en-US" sz="2000" dirty="0" smtClean="0"/>
              <a:t>energy of emitted </a:t>
            </a:r>
            <a:r>
              <a:rPr lang="en-US" sz="2000" dirty="0" smtClean="0"/>
              <a:t>BS photons</a:t>
            </a:r>
            <a:r>
              <a:rPr lang="en-US" sz="2000" dirty="0" smtClean="0"/>
              <a:t>:</a:t>
            </a:r>
          </a:p>
        </p:txBody>
      </p:sp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642201"/>
              </p:ext>
            </p:extLst>
          </p:nvPr>
        </p:nvGraphicFramePr>
        <p:xfrm>
          <a:off x="5917721" y="2377879"/>
          <a:ext cx="1123862" cy="7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7" name="Equation" r:id="rId7" imgW="698400" imgH="469800" progId="Equation.DSMT4">
                  <p:embed/>
                </p:oleObj>
              </mc:Choice>
              <mc:Fallback>
                <p:oleObj name="Equation" r:id="rId7" imgW="6984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7721" y="2377879"/>
                        <a:ext cx="1123862" cy="75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Овал 48"/>
          <p:cNvSpPr/>
          <p:nvPr/>
        </p:nvSpPr>
        <p:spPr>
          <a:xfrm>
            <a:off x="6655721" y="2381143"/>
            <a:ext cx="360000" cy="792000"/>
          </a:xfrm>
          <a:prstGeom prst="ellipse">
            <a:avLst/>
          </a:prstGeom>
          <a:noFill/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96000" y="3816000"/>
            <a:ext cx="828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With a smaller </a:t>
            </a:r>
            <a:r>
              <a:rPr lang="en-US" sz="2000" i="1" dirty="0" smtClean="0">
                <a:sym typeface="Symbol"/>
              </a:rPr>
              <a:t></a:t>
            </a:r>
            <a:r>
              <a:rPr lang="en-US" sz="2000" baseline="-25000" dirty="0" smtClean="0">
                <a:sym typeface="Symbol"/>
              </a:rPr>
              <a:t>y </a:t>
            </a:r>
            <a:r>
              <a:rPr lang="en-US" sz="2000" dirty="0" smtClean="0"/>
              <a:t>, </a:t>
            </a:r>
            <a:r>
              <a:rPr lang="en-US" sz="2000" dirty="0"/>
              <a:t>we </a:t>
            </a:r>
            <a:r>
              <a:rPr lang="en-US" sz="2000" dirty="0" smtClean="0"/>
              <a:t>can </a:t>
            </a:r>
            <a:r>
              <a:rPr lang="en-US" sz="2000" dirty="0"/>
              <a:t>increase </a:t>
            </a:r>
            <a:r>
              <a:rPr lang="en-US" sz="2000" i="1" dirty="0" smtClean="0">
                <a:sym typeface="Symbol"/>
              </a:rPr>
              <a:t></a:t>
            </a:r>
            <a:r>
              <a:rPr lang="en-US" sz="2000" baseline="-25000" dirty="0" smtClean="0">
                <a:sym typeface="Symbol"/>
              </a:rPr>
              <a:t>y</a:t>
            </a:r>
            <a:r>
              <a:rPr lang="en-US" sz="2000" dirty="0" smtClean="0">
                <a:sym typeface="Symbol"/>
              </a:rPr>
              <a:t> (and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</a:t>
            </a:r>
            <a:r>
              <a:rPr lang="en-US" sz="2000" dirty="0" smtClean="0">
                <a:sym typeface="Symbol"/>
              </a:rPr>
              <a:t>)</a:t>
            </a:r>
            <a:r>
              <a:rPr lang="en-US" sz="2000" dirty="0" smtClean="0"/>
              <a:t> </a:t>
            </a:r>
            <a:r>
              <a:rPr lang="en-US" sz="2000" dirty="0"/>
              <a:t>for the same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smtClean="0"/>
              <a:t>p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i="1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z</a:t>
            </a:r>
            <a:r>
              <a:rPr lang="en-US" sz="2000" dirty="0" smtClean="0">
                <a:sym typeface="Symbol"/>
              </a:rPr>
              <a:t>. </a:t>
            </a:r>
            <a:r>
              <a:rPr lang="en-US" sz="2000" dirty="0" smtClean="0">
                <a:solidFill>
                  <a:srgbClr val="C00000"/>
                </a:solidFill>
                <a:sym typeface="Symbol"/>
              </a:rPr>
              <a:t>The question is, what is the beam-beam limit and how close we are to it.</a:t>
            </a:r>
            <a:r>
              <a:rPr lang="en-US" sz="2000" dirty="0" smtClean="0">
                <a:sym typeface="Symbol"/>
              </a:rPr>
              <a:t> The answer is not clear yet and depends on </a:t>
            </a:r>
            <a:r>
              <a:rPr lang="en-US" sz="2000" dirty="0">
                <a:sym typeface="Symbol"/>
              </a:rPr>
              <a:t>the number of </a:t>
            </a:r>
            <a:r>
              <a:rPr lang="en-US" sz="2000" dirty="0" smtClean="0">
                <a:sym typeface="Symbol"/>
              </a:rPr>
              <a:t>IPs </a:t>
            </a:r>
            <a:r>
              <a:rPr lang="en-US" sz="2000" dirty="0">
                <a:sym typeface="Symbol"/>
              </a:rPr>
              <a:t>(2 or 4), </a:t>
            </a:r>
            <a:r>
              <a:rPr lang="en-US" sz="2000" dirty="0" smtClean="0">
                <a:sym typeface="Symbol"/>
              </a:rPr>
              <a:t>betatron tunes, </a:t>
            </a:r>
            <a:r>
              <a:rPr lang="en-US" sz="2000" dirty="0">
                <a:sym typeface="Symbol"/>
              </a:rPr>
              <a:t>symmetry breaking </a:t>
            </a:r>
            <a:r>
              <a:rPr lang="en-US" sz="2000" dirty="0" smtClean="0">
                <a:sym typeface="Symbol"/>
              </a:rPr>
              <a:t>degree (misalignments, errors, corrections).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6000" y="5256000"/>
            <a:ext cx="8280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Let us </a:t>
            </a:r>
            <a:r>
              <a:rPr lang="en-US" sz="2000" dirty="0"/>
              <a:t>assume for now that </a:t>
            </a:r>
            <a:r>
              <a:rPr lang="en-US" sz="2000" i="1" dirty="0">
                <a:sym typeface="Symbol"/>
              </a:rPr>
              <a:t></a:t>
            </a:r>
            <a:r>
              <a:rPr lang="en-US" sz="2000" baseline="-25000" dirty="0">
                <a:sym typeface="Symbol"/>
              </a:rPr>
              <a:t>y</a:t>
            </a:r>
            <a:r>
              <a:rPr lang="en-US" sz="2000" dirty="0" smtClean="0"/>
              <a:t> </a:t>
            </a:r>
            <a:r>
              <a:rPr lang="en-US" sz="2000" dirty="0"/>
              <a:t>cannot be increased. Then is there any benefit from reducing the </a:t>
            </a:r>
            <a:r>
              <a:rPr lang="en-US" sz="2000" dirty="0" smtClean="0"/>
              <a:t>vertical emittance?</a:t>
            </a:r>
          </a:p>
          <a:p>
            <a:pPr algn="just"/>
            <a:endParaRPr lang="en-US" sz="1000" dirty="0"/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 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275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86177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Benefits from reducing </a:t>
            </a:r>
            <a:r>
              <a:rPr lang="en-US" altLang="ru-RU" sz="3200" b="1" i="1" dirty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</a:t>
            </a:r>
            <a:r>
              <a:rPr lang="en-US" altLang="ru-RU" sz="3200" b="1" baseline="-25000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y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ru-RU" sz="24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(for example, twice)</a:t>
            </a:r>
            <a:endParaRPr lang="ru-RU" altLang="ru-RU" sz="24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4765" y="1210296"/>
            <a:ext cx="80597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Increase in the vertical aperture (in units of </a:t>
            </a:r>
            <a:r>
              <a:rPr lang="en-US" sz="2000" i="1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y</a:t>
            </a:r>
            <a:r>
              <a:rPr lang="en-US" sz="2000" dirty="0" smtClean="0">
                <a:sym typeface="Symbol"/>
              </a:rPr>
              <a:t>) by        times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Symbol"/>
              </a:rPr>
              <a:t>Decrease in the linear charge density </a:t>
            </a:r>
            <a:r>
              <a:rPr lang="en-US" sz="2000" dirty="0">
                <a:sym typeface="Symbol"/>
              </a:rPr>
              <a:t>by        </a:t>
            </a:r>
            <a:r>
              <a:rPr lang="en-US" sz="2000" dirty="0" smtClean="0">
                <a:sym typeface="Symbol"/>
              </a:rPr>
              <a:t>times</a:t>
            </a:r>
          </a:p>
          <a:p>
            <a:pPr lvl="1"/>
            <a:r>
              <a:rPr lang="en-US" sz="2000" dirty="0" smtClean="0">
                <a:sym typeface="Symbol"/>
              </a:rPr>
              <a:t>(at low energy,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/>
              <a:t>p</a:t>
            </a:r>
            <a:r>
              <a:rPr lang="en-US" sz="2000" dirty="0"/>
              <a:t> </a:t>
            </a:r>
            <a:r>
              <a:rPr lang="en-US" sz="2000" dirty="0" smtClean="0"/>
              <a:t>will be halved and </a:t>
            </a:r>
            <a:r>
              <a:rPr lang="en-US" sz="2000" i="1" dirty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z</a:t>
            </a:r>
            <a:r>
              <a:rPr lang="en-US" sz="2000" dirty="0" smtClean="0">
                <a:sym typeface="Symbol"/>
              </a:rPr>
              <a:t> will decrease </a:t>
            </a:r>
            <a:r>
              <a:rPr lang="en-US" sz="2000" dirty="0">
                <a:sym typeface="Symbol"/>
              </a:rPr>
              <a:t>by        </a:t>
            </a:r>
            <a:r>
              <a:rPr lang="en-US" sz="2000" dirty="0" smtClean="0">
                <a:sym typeface="Symbol"/>
              </a:rPr>
              <a:t>times, number of bunches doubled, </a:t>
            </a:r>
            <a:r>
              <a:rPr lang="en-US" sz="2000" i="1" dirty="0" smtClean="0">
                <a:sym typeface="Symbol"/>
              </a:rPr>
              <a:t></a:t>
            </a:r>
            <a:r>
              <a:rPr lang="en-US" sz="2000" baseline="-25000" dirty="0" smtClean="0">
                <a:sym typeface="Symbol"/>
              </a:rPr>
              <a:t>x </a:t>
            </a:r>
            <a:r>
              <a:rPr lang="en-US" sz="2000" dirty="0" smtClean="0">
                <a:sym typeface="Symbol"/>
              </a:rPr>
              <a:t> is not affected)</a:t>
            </a:r>
          </a:p>
          <a:p>
            <a:endParaRPr lang="en-US" sz="1000" dirty="0" smtClean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Symbol"/>
              </a:rPr>
              <a:t>Problems </a:t>
            </a:r>
            <a:r>
              <a:rPr lang="en-US" sz="2000" dirty="0">
                <a:sym typeface="Symbol"/>
              </a:rPr>
              <a:t>associated with impedance and coherent instabilities </a:t>
            </a:r>
            <a:r>
              <a:rPr lang="en-US" sz="2000" dirty="0" smtClean="0">
                <a:sym typeface="Symbol"/>
              </a:rPr>
              <a:t>weaken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sym typeface="Symbol"/>
              </a:rPr>
              <a:t>Beamstrahlung will decrease </a:t>
            </a:r>
            <a:r>
              <a:rPr lang="en-US" sz="2000" dirty="0" smtClean="0">
                <a:sym typeface="Symbol"/>
              </a:rPr>
              <a:t>significantly. As a consequence: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Symbol"/>
              </a:rPr>
              <a:t>Reducing energy spread by        times (at low energies)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Symbol"/>
              </a:rPr>
              <a:t>Momentum acceptance can be reduced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sym typeface="Symbol"/>
              </a:rPr>
              <a:t>The 3D flip-flop instability threshold will </a:t>
            </a:r>
            <a:r>
              <a:rPr lang="en-US" sz="2000" dirty="0" smtClean="0">
                <a:sym typeface="Symbol"/>
              </a:rPr>
              <a:t>rise. Consequently: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sym typeface="Symbol"/>
              </a:rPr>
              <a:t>The requirements on the symmetry of the intensities of colliding bunches can be relaxed</a:t>
            </a:r>
            <a:r>
              <a:rPr lang="en-US" sz="2000" dirty="0" smtClean="0">
                <a:sym typeface="Symbol"/>
              </a:rPr>
              <a:t>.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Symbol"/>
              </a:rPr>
              <a:t>Bootstrapping will be easier (fewer steps required)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Symbol"/>
              </a:rPr>
              <a:t>Problems associated with high energy BS photons at the IR weaken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373867"/>
              </p:ext>
            </p:extLst>
          </p:nvPr>
        </p:nvGraphicFramePr>
        <p:xfrm>
          <a:off x="6120000" y="1255759"/>
          <a:ext cx="348993" cy="301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" name="Equation" r:id="rId3" imgW="241200" imgH="215640" progId="Equation.DSMT4">
                  <p:embed/>
                </p:oleObj>
              </mc:Choice>
              <mc:Fallback>
                <p:oleObj name="Equation" r:id="rId3" imgW="24120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20000" y="1255759"/>
                        <a:ext cx="348993" cy="301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770237"/>
              </p:ext>
            </p:extLst>
          </p:nvPr>
        </p:nvGraphicFramePr>
        <p:xfrm>
          <a:off x="5094000" y="1728309"/>
          <a:ext cx="347825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Equation" r:id="rId5" imgW="241200" imgH="215640" progId="Equation.DSMT4">
                  <p:embed/>
                </p:oleObj>
              </mc:Choice>
              <mc:Fallback>
                <p:oleObj name="Equation" r:id="rId5" imgW="241200" imgH="2156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4000" y="1728309"/>
                        <a:ext cx="347825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820737"/>
              </p:ext>
            </p:extLst>
          </p:nvPr>
        </p:nvGraphicFramePr>
        <p:xfrm>
          <a:off x="6912000" y="2016309"/>
          <a:ext cx="347825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" name="Equation" r:id="rId7" imgW="241091" imgH="215713" progId="Equation.DSMT4">
                  <p:embed/>
                </p:oleObj>
              </mc:Choice>
              <mc:Fallback>
                <p:oleObj name="Equation" r:id="rId7" imgW="241091" imgH="215713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2000" y="2016309"/>
                        <a:ext cx="347825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799486"/>
              </p:ext>
            </p:extLst>
          </p:nvPr>
        </p:nvGraphicFramePr>
        <p:xfrm>
          <a:off x="3762000" y="3708000"/>
          <a:ext cx="347662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" name="Equation" r:id="rId8" imgW="241091" imgH="215713" progId="Equation.DSMT4">
                  <p:embed/>
                </p:oleObj>
              </mc:Choice>
              <mc:Fallback>
                <p:oleObj name="Equation" r:id="rId8" imgW="241091" imgH="215713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000" y="3708000"/>
                        <a:ext cx="347662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14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features at different energies</a:t>
            </a:r>
            <a:endParaRPr lang="ru-RU" altLang="ru-RU" sz="32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2000" y="971999"/>
            <a:ext cx="7200000" cy="1692771"/>
          </a:xfrm>
          <a:prstGeom prst="rect">
            <a:avLst/>
          </a:prstGeom>
          <a:solidFill>
            <a:srgbClr val="E5E2D1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</a:p>
          <a:p>
            <a:pPr algn="just"/>
            <a:r>
              <a:rPr lang="en-US" sz="2000" dirty="0" smtClean="0"/>
              <a:t>With 2 IPs, the detector solenoids contribute about 0.3 pm to </a:t>
            </a:r>
            <a:r>
              <a:rPr lang="en-US" sz="2000" i="1" dirty="0" smtClean="0">
                <a:sym typeface="Symbol"/>
              </a:rPr>
              <a:t></a:t>
            </a:r>
            <a:r>
              <a:rPr lang="en-US" sz="2000" baseline="-25000" dirty="0" smtClean="0"/>
              <a:t>y </a:t>
            </a:r>
            <a:r>
              <a:rPr lang="en-US" sz="2000" dirty="0" smtClean="0"/>
              <a:t>, and betatron coupling 0.1% allows to achieve </a:t>
            </a:r>
            <a:r>
              <a:rPr lang="en-US" sz="2000" i="1" dirty="0">
                <a:sym typeface="Symbol"/>
              </a:rPr>
              <a:t>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</a:t>
            </a:r>
            <a:r>
              <a:rPr lang="en-US" sz="2000" dirty="0" smtClean="0"/>
              <a:t> 0.6 pm. With 4 </a:t>
            </a:r>
            <a:r>
              <a:rPr lang="en-US" sz="2000" dirty="0"/>
              <a:t>IPs, the main contribution is made by </a:t>
            </a:r>
            <a:r>
              <a:rPr lang="en-US" sz="2000" dirty="0" smtClean="0"/>
              <a:t>solenoids and </a:t>
            </a:r>
            <a:r>
              <a:rPr lang="en-US" sz="2000" i="1" dirty="0">
                <a:sym typeface="Symbol"/>
              </a:rPr>
              <a:t></a:t>
            </a:r>
            <a:r>
              <a:rPr lang="en-US" sz="2000" baseline="-25000" dirty="0"/>
              <a:t>y</a:t>
            </a:r>
            <a:r>
              <a:rPr lang="en-US" sz="2000" dirty="0"/>
              <a:t> </a:t>
            </a:r>
            <a:r>
              <a:rPr lang="en-US" sz="2000" dirty="0">
                <a:sym typeface="Symbol"/>
              </a:rPr>
              <a:t></a:t>
            </a:r>
            <a:r>
              <a:rPr lang="en-US" sz="2000" dirty="0"/>
              <a:t> 1</a:t>
            </a:r>
            <a:r>
              <a:rPr lang="en-US" sz="2000" dirty="0" smtClean="0"/>
              <a:t> pm is a good estimate – no benefits…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72000" y="3095999"/>
            <a:ext cx="7200000" cy="1764000"/>
          </a:xfrm>
          <a:prstGeom prst="rect">
            <a:avLst/>
          </a:prstGeom>
          <a:solidFill>
            <a:srgbClr val="E5E2D1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(s-channel)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2000" dirty="0" smtClean="0"/>
              <a:t>Luminosity is limited by an increase in emittances due </a:t>
            </a:r>
            <a:r>
              <a:rPr lang="en-US" sz="2000" dirty="0"/>
              <a:t>to BS. The rest of the problems are not so significant, </a:t>
            </a:r>
            <a:r>
              <a:rPr lang="en-US" sz="2000" i="1" dirty="0" smtClean="0">
                <a:sym typeface="Symbol"/>
              </a:rPr>
              <a:t></a:t>
            </a:r>
            <a:r>
              <a:rPr lang="en-US" sz="2000" baseline="-25000" dirty="0" smtClean="0">
                <a:sym typeface="Symbol"/>
              </a:rPr>
              <a:t>y </a:t>
            </a:r>
            <a:r>
              <a:rPr lang="en-US" sz="2000" dirty="0" smtClean="0"/>
              <a:t>is well below the limit. Therefore, decrease in </a:t>
            </a:r>
            <a:r>
              <a:rPr lang="en-US" sz="2000" i="1" dirty="0">
                <a:sym typeface="Symbol"/>
              </a:rPr>
              <a:t></a:t>
            </a:r>
            <a:r>
              <a:rPr lang="en-US" sz="2000" baseline="-25000" dirty="0" smtClean="0"/>
              <a:t>y  </a:t>
            </a:r>
            <a:r>
              <a:rPr lang="en-US" sz="2000" dirty="0" smtClean="0"/>
              <a:t>completely </a:t>
            </a:r>
            <a:r>
              <a:rPr lang="en-US" sz="2000" dirty="0"/>
              <a:t>transforms into an increase in </a:t>
            </a:r>
            <a:r>
              <a:rPr lang="en-US" sz="2000" dirty="0" smtClean="0"/>
              <a:t>luminosity.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72000" y="5220000"/>
            <a:ext cx="7200000" cy="1116000"/>
          </a:xfrm>
          <a:prstGeom prst="rect">
            <a:avLst/>
          </a:prstGeom>
          <a:solidFill>
            <a:srgbClr val="E5E2D1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ttbar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2000" dirty="0" smtClean="0"/>
              <a:t>One </a:t>
            </a:r>
            <a:r>
              <a:rPr lang="en-US" sz="2000" dirty="0"/>
              <a:t>more advantage: </a:t>
            </a:r>
            <a:r>
              <a:rPr lang="en-US" sz="2000" dirty="0" smtClean="0"/>
              <a:t>by decreasing 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smtClean="0"/>
              <a:t>p</a:t>
            </a:r>
            <a:r>
              <a:rPr lang="en-US" sz="2000" dirty="0" smtClean="0"/>
              <a:t>, we reduce </a:t>
            </a:r>
            <a:r>
              <a:rPr lang="en-US" sz="2000" i="1" dirty="0">
                <a:sym typeface="Symbol"/>
              </a:rPr>
              <a:t></a:t>
            </a:r>
            <a:r>
              <a:rPr lang="en-US" sz="2000" baseline="-25000" dirty="0" smtClean="0">
                <a:sym typeface="Symbol"/>
              </a:rPr>
              <a:t>x</a:t>
            </a:r>
            <a:r>
              <a:rPr lang="en-US" sz="2000" dirty="0" smtClean="0">
                <a:sym typeface="Symbol"/>
              </a:rPr>
              <a:t>, which is not small here. This can be useful, especially with 4 IPs.</a:t>
            </a:r>
          </a:p>
        </p:txBody>
      </p:sp>
    </p:spTree>
    <p:extLst>
      <p:ext uri="{BB962C8B-B14F-4D97-AF65-F5344CB8AC3E}">
        <p14:creationId xmlns:p14="http://schemas.microsoft.com/office/powerpoint/2010/main" val="34855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Possible </a:t>
            </a:r>
            <a:r>
              <a:rPr lang="en-US" altLang="ru-RU" sz="3200" b="1" dirty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problems and side effects</a:t>
            </a:r>
            <a:endParaRPr lang="ru-RU" altLang="ru-RU" sz="32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833" y="1371600"/>
            <a:ext cx="75764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Control of vertical offset of colliding beams at the IP.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The vertical emittance must be the same for both rings with high </a:t>
            </a:r>
            <a:r>
              <a:rPr lang="en-US" sz="2000" dirty="0" smtClean="0"/>
              <a:t>accuracy. This can be controlled by asymmetry in </a:t>
            </a:r>
            <a:r>
              <a:rPr lang="en-US" sz="2000" i="1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z</a:t>
            </a:r>
            <a:r>
              <a:rPr lang="en-US" sz="2000" dirty="0" smtClean="0">
                <a:sym typeface="Symbol"/>
              </a:rPr>
              <a:t> for colliding bunches with equal populations.</a:t>
            </a:r>
            <a:endParaRPr lang="en-US" sz="2000" dirty="0" smtClean="0"/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X-Y tilt at the IP must be &lt;&lt; </a:t>
            </a:r>
            <a:r>
              <a:rPr lang="en-US" sz="2000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y </a:t>
            </a:r>
            <a:r>
              <a:rPr lang="en-US" sz="2000" dirty="0" smtClean="0">
                <a:sym typeface="Symbol"/>
              </a:rPr>
              <a:t>/</a:t>
            </a:r>
            <a:r>
              <a:rPr lang="en-US" sz="2000" baseline="-25000" dirty="0" smtClean="0">
                <a:sym typeface="Symbol"/>
              </a:rPr>
              <a:t>x</a:t>
            </a:r>
            <a:r>
              <a:rPr lang="en-US" sz="2000" dirty="0" smtClean="0">
                <a:sym typeface="Symbol"/>
              </a:rPr>
              <a:t>, otherwise we lose luminosity.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/>
              <a:t>vertical size of the SR area will be smaller. Does this pose a problem for SR absorbers</a:t>
            </a:r>
            <a:r>
              <a:rPr lang="en-US" sz="2000" dirty="0" smtClean="0"/>
              <a:t>?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Injection </a:t>
            </a:r>
            <a:r>
              <a:rPr lang="en-US" sz="2000" dirty="0" smtClean="0"/>
              <a:t>patterns will be affected.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It is necessary to consult with other groups, which depend on the number of </a:t>
            </a:r>
            <a:r>
              <a:rPr lang="en-US" sz="2000" dirty="0" smtClean="0"/>
              <a:t>bunches (RF, collective effects, feedback systems, etc.)</a:t>
            </a:r>
          </a:p>
          <a:p>
            <a:endParaRPr lang="en-US" sz="1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…..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806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Feasibility</a:t>
            </a:r>
            <a:endParaRPr lang="ru-RU" altLang="ru-RU" sz="32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000" y="864000"/>
            <a:ext cx="78899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we base our expectations on the results obtained on light sources</a:t>
            </a:r>
            <a:r>
              <a:rPr lang="en-US" sz="2400" dirty="0" smtClean="0"/>
              <a:t>?</a:t>
            </a:r>
          </a:p>
          <a:p>
            <a:endParaRPr lang="en-US" sz="8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We have several IP with solenoids, complicated IR optics, very sensitive lattice. Is our case more complicated?</a:t>
            </a:r>
          </a:p>
          <a:p>
            <a:pPr lvl="1"/>
            <a:endParaRPr lang="en-US" sz="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Does ring size matter</a:t>
            </a:r>
            <a:r>
              <a:rPr lang="en-US" sz="2000" dirty="0" smtClean="0"/>
              <a:t>?</a:t>
            </a:r>
          </a:p>
          <a:p>
            <a:endParaRPr lang="en-US" sz="2800" dirty="0"/>
          </a:p>
          <a:p>
            <a:r>
              <a:rPr lang="en-US" sz="2400" dirty="0" smtClean="0"/>
              <a:t>Experience of </a:t>
            </a:r>
            <a:r>
              <a:rPr lang="en-US" sz="2400" dirty="0" err="1" smtClean="0"/>
              <a:t>SuperKEKB</a:t>
            </a:r>
            <a:r>
              <a:rPr lang="en-US" sz="2400" dirty="0" smtClean="0"/>
              <a:t> will be very important.</a:t>
            </a:r>
          </a:p>
          <a:p>
            <a:endParaRPr lang="en-US" sz="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After upgrade of the IR, will it be similar to our </a:t>
            </a:r>
            <a:r>
              <a:rPr lang="en-US" sz="2000" dirty="0"/>
              <a:t>case? </a:t>
            </a:r>
            <a:r>
              <a:rPr lang="en-US" sz="2000" dirty="0" smtClean="0"/>
              <a:t>Can we extrapolate </a:t>
            </a:r>
            <a:r>
              <a:rPr lang="en-US" sz="2000" dirty="0"/>
              <a:t>these results </a:t>
            </a:r>
            <a:r>
              <a:rPr lang="en-US" sz="2000" dirty="0" smtClean="0"/>
              <a:t>to FCC-</a:t>
            </a:r>
            <a:r>
              <a:rPr lang="en-US" sz="2000" dirty="0" err="1" smtClean="0"/>
              <a:t>ee</a:t>
            </a:r>
            <a:r>
              <a:rPr lang="en-US" sz="2000" dirty="0" smtClean="0"/>
              <a:t>?</a:t>
            </a:r>
            <a:endParaRPr lang="en-US" sz="2000" dirty="0"/>
          </a:p>
          <a:p>
            <a:pPr lvl="1"/>
            <a:endParaRPr lang="en-US" sz="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Again, does </a:t>
            </a:r>
            <a:r>
              <a:rPr lang="en-US" sz="2000" dirty="0"/>
              <a:t>ring size matter</a:t>
            </a:r>
            <a:r>
              <a:rPr lang="en-US" sz="2000" dirty="0" smtClean="0"/>
              <a:t>? Number of IPs?</a:t>
            </a:r>
            <a:endParaRPr lang="en-US" sz="2800" dirty="0" smtClean="0"/>
          </a:p>
          <a:p>
            <a:pPr lvl="1"/>
            <a:endParaRPr lang="en-US" sz="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Touschek lifetime can limit the optimum </a:t>
            </a:r>
            <a:r>
              <a:rPr lang="en-US" sz="2000" i="1" dirty="0">
                <a:sym typeface="Symbol"/>
              </a:rPr>
              <a:t></a:t>
            </a:r>
            <a:r>
              <a:rPr lang="en-US" sz="2000" baseline="-25000" dirty="0" smtClean="0"/>
              <a:t>y </a:t>
            </a:r>
            <a:r>
              <a:rPr lang="en-US" sz="2000" dirty="0" smtClean="0"/>
              <a:t> in </a:t>
            </a:r>
            <a:r>
              <a:rPr lang="en-US" sz="2000" dirty="0" err="1" smtClean="0"/>
              <a:t>SuperKEKB</a:t>
            </a:r>
            <a:r>
              <a:rPr lang="en-US" sz="2000" dirty="0" smtClean="0"/>
              <a:t>. Can  they perform a special run with reduced bunch population and  the lowest possible coupling?</a:t>
            </a:r>
          </a:p>
        </p:txBody>
      </p:sp>
    </p:spTree>
    <p:extLst>
      <p:ext uri="{BB962C8B-B14F-4D97-AF65-F5344CB8AC3E}">
        <p14:creationId xmlns:p14="http://schemas.microsoft.com/office/powerpoint/2010/main" val="35957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7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ru-RU" sz="32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Concluding remarks</a:t>
            </a:r>
            <a:endParaRPr lang="ru-RU" altLang="ru-RU" sz="3200" b="1" dirty="0">
              <a:solidFill>
                <a:srgbClr val="00339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9270" y="1162594"/>
            <a:ext cx="781158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If the beam-beam limit allows, a decrease in </a:t>
            </a:r>
            <a:r>
              <a:rPr lang="en-US" sz="2200" i="1" dirty="0">
                <a:sym typeface="Symbol"/>
              </a:rPr>
              <a:t></a:t>
            </a:r>
            <a:r>
              <a:rPr lang="en-US" sz="2200" baseline="-25000" dirty="0" smtClean="0">
                <a:sym typeface="Symbol"/>
              </a:rPr>
              <a:t>y </a:t>
            </a:r>
            <a:r>
              <a:rPr lang="en-US" sz="2200" dirty="0" smtClean="0"/>
              <a:t> </a:t>
            </a:r>
            <a:r>
              <a:rPr lang="en-US" sz="2200" dirty="0"/>
              <a:t>will be converted to the maximum possible increase in luminosity</a:t>
            </a:r>
            <a:r>
              <a:rPr lang="en-US" sz="2200" dirty="0" smtClean="0"/>
              <a:t>. In this case, decrease in the bunch population will be smaller.</a:t>
            </a: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If we cannot get a very small </a:t>
            </a:r>
            <a:r>
              <a:rPr lang="en-US" sz="2200" i="1" dirty="0">
                <a:sym typeface="Symbol"/>
              </a:rPr>
              <a:t></a:t>
            </a:r>
            <a:r>
              <a:rPr lang="en-US" sz="2200" baseline="-25000" dirty="0" smtClean="0">
                <a:sym typeface="Symbol"/>
              </a:rPr>
              <a:t>y</a:t>
            </a:r>
            <a:r>
              <a:rPr lang="en-US" sz="2200" dirty="0" smtClean="0"/>
              <a:t>, then to </a:t>
            </a:r>
            <a:r>
              <a:rPr lang="en-US" sz="2200" dirty="0"/>
              <a:t>increase the luminosity it will be necessary to </a:t>
            </a:r>
            <a:r>
              <a:rPr lang="en-US" sz="2200" dirty="0" smtClean="0"/>
              <a:t>increase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200" baseline="-25000" dirty="0"/>
              <a:t>p</a:t>
            </a:r>
            <a:r>
              <a:rPr lang="en-US" sz="2200" dirty="0"/>
              <a:t>, </a:t>
            </a:r>
            <a:r>
              <a:rPr lang="en-US" sz="2200" dirty="0" smtClean="0"/>
              <a:t>which means a stronger BS with </a:t>
            </a:r>
            <a:r>
              <a:rPr lang="en-US" sz="2200" dirty="0"/>
              <a:t>all the consequences</a:t>
            </a:r>
            <a:r>
              <a:rPr lang="en-US" sz="2200" dirty="0" smtClean="0"/>
              <a:t>.</a:t>
            </a: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 smtClean="0"/>
              <a:t>Should we consider preparing two sets of parameters?</a:t>
            </a: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 smtClean="0"/>
              <a:t>What </a:t>
            </a:r>
            <a:r>
              <a:rPr lang="en-US" sz="2200" dirty="0"/>
              <a:t>will be our "optimistic" coupling</a:t>
            </a:r>
            <a:r>
              <a:rPr lang="en-US" sz="2200" dirty="0" smtClean="0"/>
              <a:t>? 0.1%? Or even smaller?</a:t>
            </a: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If we decide to move in this direction, then we need to somehow formalize it and officially approve.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9410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30265</TotalTime>
  <Words>915</Words>
  <Application>Microsoft Office PowerPoint</Application>
  <PresentationFormat>Экран (4:3)</PresentationFormat>
  <Paragraphs>106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Equation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536</cp:revision>
  <cp:lastPrinted>2019-06-03T05:53:33Z</cp:lastPrinted>
  <dcterms:created xsi:type="dcterms:W3CDTF">2018-12-21T17:22:14Z</dcterms:created>
  <dcterms:modified xsi:type="dcterms:W3CDTF">2020-12-11T03:32:42Z</dcterms:modified>
</cp:coreProperties>
</file>