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70" r:id="rId3"/>
    <p:sldId id="268" r:id="rId4"/>
    <p:sldId id="271" r:id="rId5"/>
    <p:sldId id="272" r:id="rId6"/>
    <p:sldId id="266" r:id="rId7"/>
    <p:sldId id="267" r:id="rId8"/>
    <p:sldId id="273" r:id="rId9"/>
    <p:sldId id="269" r:id="rId10"/>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26"/>
    <p:restoredTop sz="93498"/>
  </p:normalViewPr>
  <p:slideViewPr>
    <p:cSldViewPr snapToGrid="0" snapToObjects="1">
      <p:cViewPr varScale="1">
        <p:scale>
          <a:sx n="65" d="100"/>
          <a:sy n="65" d="100"/>
        </p:scale>
        <p:origin x="3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79B01C-781D-9A4E-874B-CE9D581E8077}" type="datetimeFigureOut">
              <a:rPr lang="en-GB" smtClean="0"/>
              <a:t>02/02/2021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E84A2D-55AE-CF4D-BE1F-DE3249521523}" type="slidenum">
              <a:rPr lang="en-GB" smtClean="0"/>
              <a:t>‹#›</a:t>
            </a:fld>
            <a:endParaRPr lang="en-GB"/>
          </a:p>
        </p:txBody>
      </p:sp>
    </p:spTree>
    <p:extLst>
      <p:ext uri="{BB962C8B-B14F-4D97-AF65-F5344CB8AC3E}">
        <p14:creationId xmlns:p14="http://schemas.microsoft.com/office/powerpoint/2010/main" val="1571497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7C17E-3C01-634E-96A1-E9ECD1656C0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ACFCE276-F7A0-754E-B31D-EB2BF63DBA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0DB592E9-9273-844E-8788-879E74A8B36E}"/>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69A2EB9B-99BA-354E-A315-113EA5D992EC}"/>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1276A4F4-21D7-634A-87B2-910477407019}"/>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532789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BEA26-D874-4B4A-828B-197E2A5C9222}"/>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0F2502A-78D4-814C-B930-92BAF266DD8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22B8BD9-83FC-4348-85F0-6BFCAD4C2343}"/>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D5C77675-CEC0-F84E-BD6A-0E55761693F4}"/>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83F21443-D29F-7D45-A11F-D01D4852B876}"/>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2812074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A2A6C1-4493-8A4C-865C-A6C66B68ABB9}"/>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68514660-E003-2343-9B25-A7AC2910122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7A472EB-C2FE-4447-9DF7-BDE52762AA2A}"/>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C36A0A88-9B3E-5C40-9A6F-2472F2623464}"/>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8A5E49CF-89DB-9043-8F05-709E736E088E}"/>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175415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4501C-6FE5-6141-B5D5-662BD2653B2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B120869-107F-3843-9CE9-812A90F2D15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A2A183C-0101-E34A-8143-5D713722AC3B}"/>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71F1A5D3-6650-2E4A-9715-C2D310AF9EBE}"/>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B0FC4F8B-DFA0-384C-BC50-62824FDA8DCD}"/>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3550348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5F596-CE44-E943-968D-45BD4AE31A7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D40B14A1-CC65-D84D-B8BF-F1D6BF0B8A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DEF0E08-84D4-B340-8E9C-4EA985425D12}"/>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1E3FD2E3-23CD-2544-A67D-568AAB376A71}"/>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38832481-8701-0A4C-931B-6C32BF5F550E}"/>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2654945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E02F4-621C-AD4A-94F9-0A5B93EE05E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091BCFE4-C75C-634A-B64A-E51CE7A9B79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4499D80D-A699-7440-AA0A-349B7290118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67490E9D-D7D6-954C-84D2-60B505F439F7}"/>
              </a:ext>
            </a:extLst>
          </p:cNvPr>
          <p:cNvSpPr>
            <a:spLocks noGrp="1"/>
          </p:cNvSpPr>
          <p:nvPr>
            <p:ph type="dt" sz="half" idx="10"/>
          </p:nvPr>
        </p:nvSpPr>
        <p:spPr/>
        <p:txBody>
          <a:bodyPr/>
          <a:lstStyle/>
          <a:p>
            <a:r>
              <a:rPr lang="en-US"/>
              <a:t>02/02/2021</a:t>
            </a:r>
            <a:endParaRPr lang="en-GB"/>
          </a:p>
        </p:txBody>
      </p:sp>
      <p:sp>
        <p:nvSpPr>
          <p:cNvPr id="6" name="Footer Placeholder 5">
            <a:extLst>
              <a:ext uri="{FF2B5EF4-FFF2-40B4-BE49-F238E27FC236}">
                <a16:creationId xmlns:a16="http://schemas.microsoft.com/office/drawing/2014/main" id="{0597B0C6-A5C0-C444-BFB8-150A88E6C958}"/>
              </a:ext>
            </a:extLst>
          </p:cNvPr>
          <p:cNvSpPr>
            <a:spLocks noGrp="1"/>
          </p:cNvSpPr>
          <p:nvPr>
            <p:ph type="ftr" sz="quarter" idx="11"/>
          </p:nvPr>
        </p:nvSpPr>
        <p:spPr/>
        <p:txBody>
          <a:bodyPr/>
          <a:lstStyle/>
          <a:p>
            <a:r>
              <a:rPr lang="en-GB"/>
              <a:t>DDMD Report Community Feedback SAC conclusion</a:t>
            </a:r>
          </a:p>
        </p:txBody>
      </p:sp>
      <p:sp>
        <p:nvSpPr>
          <p:cNvPr id="7" name="Slide Number Placeholder 6">
            <a:extLst>
              <a:ext uri="{FF2B5EF4-FFF2-40B4-BE49-F238E27FC236}">
                <a16:creationId xmlns:a16="http://schemas.microsoft.com/office/drawing/2014/main" id="{2CBE36F3-F6FA-2C4A-A320-15C06C104D63}"/>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4033436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55FF6-0BC8-DE4E-B100-D36EC1E3EEA2}"/>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78B88C98-DE22-C442-B06A-09A78A0888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5C8F528-48A4-4B4D-BEB2-7BDA9C2D9A1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04BC5123-86D5-C245-B4FB-8ED47E379A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F8003BA-794E-EB4D-92D2-655300B3533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FDFA8422-5B9C-C64E-ACA2-07C3DA585209}"/>
              </a:ext>
            </a:extLst>
          </p:cNvPr>
          <p:cNvSpPr>
            <a:spLocks noGrp="1"/>
          </p:cNvSpPr>
          <p:nvPr>
            <p:ph type="dt" sz="half" idx="10"/>
          </p:nvPr>
        </p:nvSpPr>
        <p:spPr/>
        <p:txBody>
          <a:bodyPr/>
          <a:lstStyle/>
          <a:p>
            <a:r>
              <a:rPr lang="en-US"/>
              <a:t>02/02/2021</a:t>
            </a:r>
            <a:endParaRPr lang="en-GB"/>
          </a:p>
        </p:txBody>
      </p:sp>
      <p:sp>
        <p:nvSpPr>
          <p:cNvPr id="8" name="Footer Placeholder 7">
            <a:extLst>
              <a:ext uri="{FF2B5EF4-FFF2-40B4-BE49-F238E27FC236}">
                <a16:creationId xmlns:a16="http://schemas.microsoft.com/office/drawing/2014/main" id="{869D9BF0-2816-AD46-ABF1-19C74FB11B62}"/>
              </a:ext>
            </a:extLst>
          </p:cNvPr>
          <p:cNvSpPr>
            <a:spLocks noGrp="1"/>
          </p:cNvSpPr>
          <p:nvPr>
            <p:ph type="ftr" sz="quarter" idx="11"/>
          </p:nvPr>
        </p:nvSpPr>
        <p:spPr/>
        <p:txBody>
          <a:bodyPr/>
          <a:lstStyle/>
          <a:p>
            <a:r>
              <a:rPr lang="en-GB"/>
              <a:t>DDMD Report Community Feedback SAC conclusion</a:t>
            </a:r>
          </a:p>
        </p:txBody>
      </p:sp>
      <p:sp>
        <p:nvSpPr>
          <p:cNvPr id="9" name="Slide Number Placeholder 8">
            <a:extLst>
              <a:ext uri="{FF2B5EF4-FFF2-40B4-BE49-F238E27FC236}">
                <a16:creationId xmlns:a16="http://schemas.microsoft.com/office/drawing/2014/main" id="{06FA3E40-B481-3F48-A08C-5E9F5510565C}"/>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1343859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F957A-B0A3-E34E-A326-D4B5243B5090}"/>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EF4C51D-4D52-244F-8308-0A251D9654FE}"/>
              </a:ext>
            </a:extLst>
          </p:cNvPr>
          <p:cNvSpPr>
            <a:spLocks noGrp="1"/>
          </p:cNvSpPr>
          <p:nvPr>
            <p:ph type="dt" sz="half" idx="10"/>
          </p:nvPr>
        </p:nvSpPr>
        <p:spPr/>
        <p:txBody>
          <a:bodyPr/>
          <a:lstStyle/>
          <a:p>
            <a:r>
              <a:rPr lang="en-US"/>
              <a:t>02/02/2021</a:t>
            </a:r>
            <a:endParaRPr lang="en-GB"/>
          </a:p>
        </p:txBody>
      </p:sp>
      <p:sp>
        <p:nvSpPr>
          <p:cNvPr id="4" name="Footer Placeholder 3">
            <a:extLst>
              <a:ext uri="{FF2B5EF4-FFF2-40B4-BE49-F238E27FC236}">
                <a16:creationId xmlns:a16="http://schemas.microsoft.com/office/drawing/2014/main" id="{362846AB-88C6-DC4C-8645-90ECAB092224}"/>
              </a:ext>
            </a:extLst>
          </p:cNvPr>
          <p:cNvSpPr>
            <a:spLocks noGrp="1"/>
          </p:cNvSpPr>
          <p:nvPr>
            <p:ph type="ftr" sz="quarter" idx="11"/>
          </p:nvPr>
        </p:nvSpPr>
        <p:spPr/>
        <p:txBody>
          <a:bodyPr/>
          <a:lstStyle/>
          <a:p>
            <a:r>
              <a:rPr lang="en-GB"/>
              <a:t>DDMD Report Community Feedback SAC conclusion</a:t>
            </a:r>
          </a:p>
        </p:txBody>
      </p:sp>
      <p:sp>
        <p:nvSpPr>
          <p:cNvPr id="5" name="Slide Number Placeholder 4">
            <a:extLst>
              <a:ext uri="{FF2B5EF4-FFF2-40B4-BE49-F238E27FC236}">
                <a16:creationId xmlns:a16="http://schemas.microsoft.com/office/drawing/2014/main" id="{696CB1AE-1C86-5742-A77F-8C5C8DFECD74}"/>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791921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4659D9-20E4-9245-BCCB-1BFDBAF7F48E}"/>
              </a:ext>
            </a:extLst>
          </p:cNvPr>
          <p:cNvSpPr>
            <a:spLocks noGrp="1"/>
          </p:cNvSpPr>
          <p:nvPr>
            <p:ph type="dt" sz="half" idx="10"/>
          </p:nvPr>
        </p:nvSpPr>
        <p:spPr/>
        <p:txBody>
          <a:bodyPr/>
          <a:lstStyle/>
          <a:p>
            <a:r>
              <a:rPr lang="en-US"/>
              <a:t>02/02/2021</a:t>
            </a:r>
            <a:endParaRPr lang="en-GB"/>
          </a:p>
        </p:txBody>
      </p:sp>
      <p:sp>
        <p:nvSpPr>
          <p:cNvPr id="3" name="Footer Placeholder 2">
            <a:extLst>
              <a:ext uri="{FF2B5EF4-FFF2-40B4-BE49-F238E27FC236}">
                <a16:creationId xmlns:a16="http://schemas.microsoft.com/office/drawing/2014/main" id="{309CAB1E-03AD-EC4A-B917-8DBE0B5BC96B}"/>
              </a:ext>
            </a:extLst>
          </p:cNvPr>
          <p:cNvSpPr>
            <a:spLocks noGrp="1"/>
          </p:cNvSpPr>
          <p:nvPr>
            <p:ph type="ftr" sz="quarter" idx="11"/>
          </p:nvPr>
        </p:nvSpPr>
        <p:spPr/>
        <p:txBody>
          <a:bodyPr/>
          <a:lstStyle/>
          <a:p>
            <a:r>
              <a:rPr lang="en-GB"/>
              <a:t>DDMD Report Community Feedback SAC conclusion</a:t>
            </a:r>
          </a:p>
        </p:txBody>
      </p:sp>
      <p:sp>
        <p:nvSpPr>
          <p:cNvPr id="4" name="Slide Number Placeholder 3">
            <a:extLst>
              <a:ext uri="{FF2B5EF4-FFF2-40B4-BE49-F238E27FC236}">
                <a16:creationId xmlns:a16="http://schemas.microsoft.com/office/drawing/2014/main" id="{D186EBD6-FC5F-5F4F-95D8-817D25269DC0}"/>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435407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AFC35-631A-F549-9A65-FBD6DAA5C1E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7FB81CB-9657-A249-A0DF-309C9D6839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47F0634D-7ECD-9243-B50D-61478EC573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C746AF1-0CB2-0A42-9CB1-50216667E405}"/>
              </a:ext>
            </a:extLst>
          </p:cNvPr>
          <p:cNvSpPr>
            <a:spLocks noGrp="1"/>
          </p:cNvSpPr>
          <p:nvPr>
            <p:ph type="dt" sz="half" idx="10"/>
          </p:nvPr>
        </p:nvSpPr>
        <p:spPr/>
        <p:txBody>
          <a:bodyPr/>
          <a:lstStyle/>
          <a:p>
            <a:r>
              <a:rPr lang="en-US"/>
              <a:t>02/02/2021</a:t>
            </a:r>
            <a:endParaRPr lang="en-GB"/>
          </a:p>
        </p:txBody>
      </p:sp>
      <p:sp>
        <p:nvSpPr>
          <p:cNvPr id="6" name="Footer Placeholder 5">
            <a:extLst>
              <a:ext uri="{FF2B5EF4-FFF2-40B4-BE49-F238E27FC236}">
                <a16:creationId xmlns:a16="http://schemas.microsoft.com/office/drawing/2014/main" id="{32E64D7E-6A78-4E43-A492-DA0B7C5D7279}"/>
              </a:ext>
            </a:extLst>
          </p:cNvPr>
          <p:cNvSpPr>
            <a:spLocks noGrp="1"/>
          </p:cNvSpPr>
          <p:nvPr>
            <p:ph type="ftr" sz="quarter" idx="11"/>
          </p:nvPr>
        </p:nvSpPr>
        <p:spPr/>
        <p:txBody>
          <a:bodyPr/>
          <a:lstStyle/>
          <a:p>
            <a:r>
              <a:rPr lang="en-GB"/>
              <a:t>DDMD Report Community Feedback SAC conclusion</a:t>
            </a:r>
          </a:p>
        </p:txBody>
      </p:sp>
      <p:sp>
        <p:nvSpPr>
          <p:cNvPr id="7" name="Slide Number Placeholder 6">
            <a:extLst>
              <a:ext uri="{FF2B5EF4-FFF2-40B4-BE49-F238E27FC236}">
                <a16:creationId xmlns:a16="http://schemas.microsoft.com/office/drawing/2014/main" id="{EE125EDB-04DF-8243-8FED-7A99F6841112}"/>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576421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A14D9-A8F7-6B43-9592-72FE64C280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7B1A072B-7EB9-6845-8973-5CCFEE8158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514B543-B0AD-E24C-843F-9A57A4C097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4861C0F-A26F-3E4B-94CE-45AA072528FA}"/>
              </a:ext>
            </a:extLst>
          </p:cNvPr>
          <p:cNvSpPr>
            <a:spLocks noGrp="1"/>
          </p:cNvSpPr>
          <p:nvPr>
            <p:ph type="dt" sz="half" idx="10"/>
          </p:nvPr>
        </p:nvSpPr>
        <p:spPr/>
        <p:txBody>
          <a:bodyPr/>
          <a:lstStyle/>
          <a:p>
            <a:r>
              <a:rPr lang="en-US"/>
              <a:t>02/02/2021</a:t>
            </a:r>
            <a:endParaRPr lang="en-GB"/>
          </a:p>
        </p:txBody>
      </p:sp>
      <p:sp>
        <p:nvSpPr>
          <p:cNvPr id="6" name="Footer Placeholder 5">
            <a:extLst>
              <a:ext uri="{FF2B5EF4-FFF2-40B4-BE49-F238E27FC236}">
                <a16:creationId xmlns:a16="http://schemas.microsoft.com/office/drawing/2014/main" id="{9ED49F6E-B7D7-924A-A1D1-32276BA5B48F}"/>
              </a:ext>
            </a:extLst>
          </p:cNvPr>
          <p:cNvSpPr>
            <a:spLocks noGrp="1"/>
          </p:cNvSpPr>
          <p:nvPr>
            <p:ph type="ftr" sz="quarter" idx="11"/>
          </p:nvPr>
        </p:nvSpPr>
        <p:spPr/>
        <p:txBody>
          <a:bodyPr/>
          <a:lstStyle/>
          <a:p>
            <a:r>
              <a:rPr lang="en-GB"/>
              <a:t>DDMD Report Community Feedback SAC conclusion</a:t>
            </a:r>
          </a:p>
        </p:txBody>
      </p:sp>
      <p:sp>
        <p:nvSpPr>
          <p:cNvPr id="7" name="Slide Number Placeholder 6">
            <a:extLst>
              <a:ext uri="{FF2B5EF4-FFF2-40B4-BE49-F238E27FC236}">
                <a16:creationId xmlns:a16="http://schemas.microsoft.com/office/drawing/2014/main" id="{C1DB7795-4521-514F-BB1E-477E381B1F3D}"/>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2457752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8BD314-2869-914A-B24A-90C7FE4854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471BC3C-FB37-074E-8087-3E888DAD2C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892C45B-BF26-4644-A3F7-53D38FEBF1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02/02/2021</a:t>
            </a:r>
            <a:endParaRPr lang="en-GB"/>
          </a:p>
        </p:txBody>
      </p:sp>
      <p:sp>
        <p:nvSpPr>
          <p:cNvPr id="5" name="Footer Placeholder 4">
            <a:extLst>
              <a:ext uri="{FF2B5EF4-FFF2-40B4-BE49-F238E27FC236}">
                <a16:creationId xmlns:a16="http://schemas.microsoft.com/office/drawing/2014/main" id="{D223E5BA-F49D-AA44-BBA5-AD6478FE3C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DDMD Report Community Feedback SAC conclusion</a:t>
            </a:r>
          </a:p>
        </p:txBody>
      </p:sp>
      <p:sp>
        <p:nvSpPr>
          <p:cNvPr id="6" name="Slide Number Placeholder 5">
            <a:extLst>
              <a:ext uri="{FF2B5EF4-FFF2-40B4-BE49-F238E27FC236}">
                <a16:creationId xmlns:a16="http://schemas.microsoft.com/office/drawing/2014/main" id="{AD38C941-E6B3-214C-B764-6862B73D82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C6B28-67BD-B94C-A17F-2F6FB7D97930}" type="slidenum">
              <a:rPr lang="en-GB" smtClean="0"/>
              <a:t>‹#›</a:t>
            </a:fld>
            <a:endParaRPr lang="en-GB"/>
          </a:p>
        </p:txBody>
      </p:sp>
    </p:spTree>
    <p:extLst>
      <p:ext uri="{BB962C8B-B14F-4D97-AF65-F5344CB8AC3E}">
        <p14:creationId xmlns:p14="http://schemas.microsoft.com/office/powerpoint/2010/main" val="233965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F1054-9145-9644-9776-007F53AF3AD6}"/>
              </a:ext>
            </a:extLst>
          </p:cNvPr>
          <p:cNvSpPr>
            <a:spLocks noGrp="1"/>
          </p:cNvSpPr>
          <p:nvPr>
            <p:ph type="ctrTitle"/>
          </p:nvPr>
        </p:nvSpPr>
        <p:spPr>
          <a:xfrm>
            <a:off x="0" y="699247"/>
            <a:ext cx="12192000" cy="3245224"/>
          </a:xfrm>
        </p:spPr>
        <p:txBody>
          <a:bodyPr>
            <a:normAutofit fontScale="90000"/>
          </a:bodyPr>
          <a:lstStyle/>
          <a:p>
            <a:r>
              <a:rPr lang="en-GB" dirty="0"/>
              <a:t>Conclusion of the</a:t>
            </a:r>
            <a:br>
              <a:rPr lang="en-GB" dirty="0"/>
            </a:br>
            <a:r>
              <a:rPr lang="en-GB" dirty="0"/>
              <a:t>Direct Dark Matter Detection Report</a:t>
            </a:r>
            <a:br>
              <a:rPr lang="en-GB" dirty="0"/>
            </a:br>
            <a:r>
              <a:rPr lang="en-GB" dirty="0"/>
              <a:t>Community Feedback Meeting</a:t>
            </a:r>
            <a:br>
              <a:rPr lang="en-GB" dirty="0"/>
            </a:br>
            <a:endParaRPr lang="en-GB" dirty="0"/>
          </a:p>
        </p:txBody>
      </p:sp>
      <p:sp>
        <p:nvSpPr>
          <p:cNvPr id="3" name="Subtitle 2">
            <a:extLst>
              <a:ext uri="{FF2B5EF4-FFF2-40B4-BE49-F238E27FC236}">
                <a16:creationId xmlns:a16="http://schemas.microsoft.com/office/drawing/2014/main" id="{3E236F2B-E6B1-2E48-9303-05A5480B7C34}"/>
              </a:ext>
            </a:extLst>
          </p:cNvPr>
          <p:cNvSpPr>
            <a:spLocks noGrp="1"/>
          </p:cNvSpPr>
          <p:nvPr>
            <p:ph type="subTitle" idx="1"/>
          </p:nvPr>
        </p:nvSpPr>
        <p:spPr>
          <a:xfrm>
            <a:off x="1524000" y="4052046"/>
            <a:ext cx="9144000" cy="1205753"/>
          </a:xfrm>
        </p:spPr>
        <p:txBody>
          <a:bodyPr/>
          <a:lstStyle/>
          <a:p>
            <a:r>
              <a:rPr lang="en-GB" dirty="0"/>
              <a:t>Sijbrand de Jong (SAC chair)</a:t>
            </a:r>
          </a:p>
        </p:txBody>
      </p:sp>
      <p:sp>
        <p:nvSpPr>
          <p:cNvPr id="4" name="Date Placeholder 3">
            <a:extLst>
              <a:ext uri="{FF2B5EF4-FFF2-40B4-BE49-F238E27FC236}">
                <a16:creationId xmlns:a16="http://schemas.microsoft.com/office/drawing/2014/main" id="{11B4FC6F-6ADB-A241-AA80-1F594B9C7F39}"/>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181187E8-2B83-2D4E-997D-5FB7C6B3D555}"/>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86F6D26D-2E29-9B4C-8338-3A69BCC1EBD3}"/>
              </a:ext>
            </a:extLst>
          </p:cNvPr>
          <p:cNvSpPr>
            <a:spLocks noGrp="1"/>
          </p:cNvSpPr>
          <p:nvPr>
            <p:ph type="sldNum" sz="quarter" idx="12"/>
          </p:nvPr>
        </p:nvSpPr>
        <p:spPr/>
        <p:txBody>
          <a:bodyPr/>
          <a:lstStyle/>
          <a:p>
            <a:fld id="{4BEC6B28-67BD-B94C-A17F-2F6FB7D97930}" type="slidenum">
              <a:rPr lang="en-GB" smtClean="0"/>
              <a:t>1</a:t>
            </a:fld>
            <a:endParaRPr lang="en-GB"/>
          </a:p>
        </p:txBody>
      </p:sp>
    </p:spTree>
    <p:extLst>
      <p:ext uri="{BB962C8B-B14F-4D97-AF65-F5344CB8AC3E}">
        <p14:creationId xmlns:p14="http://schemas.microsoft.com/office/powerpoint/2010/main" val="2888777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Impressions and sketchy/incomplete summary</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0925965" cy="5468112"/>
          </a:xfrm>
        </p:spPr>
        <p:txBody>
          <a:bodyPr>
            <a:noAutofit/>
          </a:bodyPr>
          <a:lstStyle/>
          <a:p>
            <a:pPr marL="0" indent="0">
              <a:buNone/>
            </a:pPr>
            <a:r>
              <a:rPr lang="en-GB" sz="2200" b="1" dirty="0"/>
              <a:t>General:</a:t>
            </a:r>
          </a:p>
          <a:p>
            <a:pPr>
              <a:spcBef>
                <a:spcPts val="500"/>
              </a:spcBef>
            </a:pPr>
            <a:r>
              <a:rPr lang="en-GB" sz="2200" dirty="0"/>
              <a:t>The </a:t>
            </a:r>
            <a:r>
              <a:rPr lang="en-GB" sz="2200" b="1" dirty="0"/>
              <a:t>draft report was very well received </a:t>
            </a:r>
            <a:r>
              <a:rPr lang="en-GB" sz="2200" dirty="0"/>
              <a:t>by the community represented in this meeting. The DDMD committee should be applauded (again) for their excellent report.</a:t>
            </a:r>
          </a:p>
          <a:p>
            <a:pPr>
              <a:spcBef>
                <a:spcPts val="500"/>
              </a:spcBef>
            </a:pPr>
            <a:r>
              <a:rPr lang="en-GB" sz="2200" b="1" dirty="0"/>
              <a:t>DDMD not only top priority in APP. </a:t>
            </a:r>
            <a:r>
              <a:rPr lang="en-GB" sz="2200" dirty="0"/>
              <a:t>The scope of the report is APP, but recommendation #1 could be made stronger by including the importance of DM detection to other fields (e.g. even by stretching the scope from ”in astroparticle physics” into “in astroparticle physics, physics and astronomy”.</a:t>
            </a:r>
          </a:p>
          <a:p>
            <a:pPr>
              <a:spcBef>
                <a:spcPts val="500"/>
              </a:spcBef>
            </a:pPr>
            <a:r>
              <a:rPr lang="en-GB" sz="2200" dirty="0"/>
              <a:t>There was a call for </a:t>
            </a:r>
            <a:r>
              <a:rPr lang="en-GB" sz="2200" b="1" dirty="0"/>
              <a:t>more information on implementatio</a:t>
            </a:r>
            <a:r>
              <a:rPr lang="en-GB" sz="2200" dirty="0"/>
              <a:t>n of the recommendations (especially #3 and #4), even for prioritization. The committee feels it is too early.</a:t>
            </a:r>
          </a:p>
          <a:p>
            <a:pPr>
              <a:spcBef>
                <a:spcPts val="500"/>
              </a:spcBef>
            </a:pPr>
            <a:r>
              <a:rPr lang="en-GB" sz="2200" dirty="0"/>
              <a:t>The </a:t>
            </a:r>
            <a:r>
              <a:rPr lang="en-GB" sz="2200" b="1" dirty="0"/>
              <a:t>ECFA detector R&amp;D panel and ECFA detector roadmap </a:t>
            </a:r>
            <a:r>
              <a:rPr lang="en-GB" sz="2200" dirty="0"/>
              <a:t>committee (in ESPP context) were mentioned. There is significant, but not complete overlap with the APP detector R&amp;D needs.</a:t>
            </a:r>
          </a:p>
          <a:p>
            <a:pPr>
              <a:spcBef>
                <a:spcPts val="500"/>
              </a:spcBef>
            </a:pPr>
            <a:r>
              <a:rPr lang="en-GB" sz="2200" dirty="0"/>
              <a:t>Foster and extend connection to industry.</a:t>
            </a:r>
          </a:p>
          <a:p>
            <a:pPr>
              <a:spcBef>
                <a:spcPts val="500"/>
              </a:spcBef>
            </a:pPr>
            <a:r>
              <a:rPr lang="en-GB" sz="2200" dirty="0"/>
              <a:t>Foster the connection between observation/experiment and theory, importance of </a:t>
            </a:r>
            <a:r>
              <a:rPr lang="en-GB" sz="2200" dirty="0" err="1"/>
              <a:t>EUCapt</a:t>
            </a:r>
            <a:endParaRPr lang="en-GB" sz="2200" dirty="0"/>
          </a:p>
          <a:p>
            <a:pPr>
              <a:spcBef>
                <a:spcPts val="500"/>
              </a:spcBef>
            </a:pPr>
            <a:r>
              <a:rPr lang="en-GB" sz="2200" dirty="0"/>
              <a:t>Searches for different candidates are not in competition. There may well be more than one DM particle type. Make sure this is clear in the report.</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2</a:t>
            </a:fld>
            <a:endParaRPr lang="en-GB"/>
          </a:p>
        </p:txBody>
      </p:sp>
    </p:spTree>
    <p:extLst>
      <p:ext uri="{BB962C8B-B14F-4D97-AF65-F5344CB8AC3E}">
        <p14:creationId xmlns:p14="http://schemas.microsoft.com/office/powerpoint/2010/main" val="1979774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Impressions and sketchy/incomplete summary</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0925965" cy="5468112"/>
          </a:xfrm>
        </p:spPr>
        <p:txBody>
          <a:bodyPr>
            <a:noAutofit/>
          </a:bodyPr>
          <a:lstStyle/>
          <a:p>
            <a:pPr marL="0" indent="0">
              <a:buNone/>
            </a:pPr>
            <a:r>
              <a:rPr lang="en-GB" sz="2200" b="1" dirty="0"/>
              <a:t>WIMP:</a:t>
            </a:r>
          </a:p>
          <a:p>
            <a:r>
              <a:rPr lang="en-GB" sz="2200" b="1" dirty="0"/>
              <a:t>ANDES</a:t>
            </a:r>
            <a:r>
              <a:rPr lang="en-GB" sz="2200" dirty="0"/>
              <a:t> facility should be included in the document with a short mention. There is a small, but not very significant DDMD community in South America.</a:t>
            </a:r>
          </a:p>
          <a:p>
            <a:r>
              <a:rPr lang="en-GB" sz="2200" dirty="0"/>
              <a:t>The </a:t>
            </a:r>
            <a:r>
              <a:rPr lang="en-GB" sz="2200" b="1" dirty="0"/>
              <a:t>UK</a:t>
            </a:r>
            <a:r>
              <a:rPr lang="en-GB" sz="2200" dirty="0"/>
              <a:t> is definitely part of the European DDMD community.</a:t>
            </a:r>
          </a:p>
          <a:p>
            <a:r>
              <a:rPr lang="en-GB" sz="2200" dirty="0"/>
              <a:t>Mention of </a:t>
            </a:r>
            <a:r>
              <a:rPr lang="en-GB" sz="2200" b="1" dirty="0" err="1"/>
              <a:t>LXe</a:t>
            </a:r>
            <a:r>
              <a:rPr lang="en-GB" sz="2200" b="1" dirty="0"/>
              <a:t>/</a:t>
            </a:r>
            <a:r>
              <a:rPr lang="en-GB" sz="2200" b="1" dirty="0" err="1"/>
              <a:t>LAr</a:t>
            </a:r>
            <a:r>
              <a:rPr lang="en-GB" sz="2200" b="1" dirty="0"/>
              <a:t> </a:t>
            </a:r>
            <a:r>
              <a:rPr lang="en-GB" sz="2200" dirty="0"/>
              <a:t>efforts for the </a:t>
            </a:r>
            <a:r>
              <a:rPr lang="en-GB" sz="2200" b="1" dirty="0"/>
              <a:t>1-5 GeV WIMP mass </a:t>
            </a:r>
            <a:r>
              <a:rPr lang="en-GB" sz="2200" dirty="0"/>
              <a:t>range ? Too early ? Yet immature ?</a:t>
            </a:r>
          </a:p>
          <a:p>
            <a:r>
              <a:rPr lang="en-GB" sz="2200" dirty="0"/>
              <a:t>The need for coordination of </a:t>
            </a:r>
            <a:r>
              <a:rPr lang="en-GB" sz="2200" b="1" dirty="0"/>
              <a:t>European Underground Labs </a:t>
            </a:r>
            <a:r>
              <a:rPr lang="en-GB" sz="2200" dirty="0"/>
              <a:t>is clearly felt, especially </a:t>
            </a:r>
            <a:r>
              <a:rPr lang="en-GB" sz="2200" dirty="0" err="1"/>
              <a:t>w.r.t.</a:t>
            </a:r>
            <a:r>
              <a:rPr lang="en-GB" sz="2200" dirty="0"/>
              <a:t> screened materials. But I sensed that (much) more coordination would be desirable by the community. Similar need from 0</a:t>
            </a:r>
            <a:r>
              <a:rPr lang="en-GB" sz="2200" dirty="0">
                <a:latin typeface="Symbol" pitchFamily="2" charset="2"/>
              </a:rPr>
              <a:t>nbb</a:t>
            </a:r>
            <a:r>
              <a:rPr lang="en-GB" sz="2200" dirty="0"/>
              <a:t> community was expressed. There were questions on the clarity of recommendation #5, but clear that community and committee are aligned on this issue.</a:t>
            </a:r>
          </a:p>
          <a:p>
            <a:r>
              <a:rPr lang="en-GB" sz="2200" dirty="0"/>
              <a:t>Is a new </a:t>
            </a:r>
            <a:r>
              <a:rPr lang="en-GB" sz="2200" b="1" dirty="0"/>
              <a:t>deep, large underground lab </a:t>
            </a:r>
            <a:r>
              <a:rPr lang="en-GB" sz="2200" dirty="0"/>
              <a:t>needed. Committee thinks not yet. But will have to raise that point when need arises.</a:t>
            </a:r>
          </a:p>
          <a:p>
            <a:r>
              <a:rPr lang="en-GB" sz="2200" dirty="0"/>
              <a:t>Be very clear that in </a:t>
            </a:r>
            <a:r>
              <a:rPr lang="en-GB" sz="2200" b="1" dirty="0"/>
              <a:t>case of a discovery</a:t>
            </a:r>
            <a:r>
              <a:rPr lang="en-GB" sz="2200" dirty="0"/>
              <a:t>, more and better experiments are needed even more. Diversity and complementarity are crucial, as well as directional sensitivity. It is clearly mentioned in the report, but maybe can be highlighted even clearer.</a:t>
            </a:r>
          </a:p>
          <a:p>
            <a:endParaRPr lang="en-GB" sz="2200" dirty="0"/>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3</a:t>
            </a:fld>
            <a:endParaRPr lang="en-GB"/>
          </a:p>
        </p:txBody>
      </p:sp>
    </p:spTree>
    <p:extLst>
      <p:ext uri="{BB962C8B-B14F-4D97-AF65-F5344CB8AC3E}">
        <p14:creationId xmlns:p14="http://schemas.microsoft.com/office/powerpoint/2010/main" val="4083486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Impressions and sketchy/incomplete summary</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0925965" cy="5468112"/>
          </a:xfrm>
        </p:spPr>
        <p:txBody>
          <a:bodyPr>
            <a:noAutofit/>
          </a:bodyPr>
          <a:lstStyle/>
          <a:p>
            <a:pPr marL="0" indent="0">
              <a:buNone/>
            </a:pPr>
            <a:r>
              <a:rPr lang="en-GB" sz="2200" b="1" dirty="0"/>
              <a:t>Axions &amp; ALPs:</a:t>
            </a:r>
          </a:p>
          <a:p>
            <a:r>
              <a:rPr lang="en-GB" sz="2200" dirty="0"/>
              <a:t>Plasma </a:t>
            </a:r>
            <a:r>
              <a:rPr lang="en-GB" sz="2200" dirty="0" err="1"/>
              <a:t>haloscopes</a:t>
            </a:r>
            <a:r>
              <a:rPr lang="en-GB" sz="2200" dirty="0"/>
              <a:t> as new detection method are in early R&amp;D phase with European component.</a:t>
            </a:r>
          </a:p>
          <a:p>
            <a:r>
              <a:rPr lang="en-GB" sz="2200" dirty="0"/>
              <a:t>Although specific magnets for individual experiments may need accommodate each other’s needs, the magnet technology is often in common.</a:t>
            </a:r>
          </a:p>
          <a:p>
            <a:r>
              <a:rPr lang="en-GB" sz="2200" dirty="0"/>
              <a:t>Although Axions, motivated by QCD, should be light, ALPs associated to auxiliary U(i1)’s in any theory may predict larger mass DM particles. Also need to search in large mass range to confirm/refute hints from astrophysics observations.</a:t>
            </a:r>
          </a:p>
          <a:p>
            <a:r>
              <a:rPr lang="en-GB" sz="2200" dirty="0"/>
              <a:t>Simulation, machine learning and computing mentioned as another area of synergies with other research areas.</a:t>
            </a:r>
          </a:p>
          <a:p>
            <a:endParaRPr lang="en-GB" sz="2200" dirty="0"/>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4</a:t>
            </a:fld>
            <a:endParaRPr lang="en-GB"/>
          </a:p>
        </p:txBody>
      </p:sp>
    </p:spTree>
    <p:extLst>
      <p:ext uri="{BB962C8B-B14F-4D97-AF65-F5344CB8AC3E}">
        <p14:creationId xmlns:p14="http://schemas.microsoft.com/office/powerpoint/2010/main" val="4233266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Impressions and sketchy/incomplete summary</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0925965" cy="5468112"/>
          </a:xfrm>
        </p:spPr>
        <p:txBody>
          <a:bodyPr>
            <a:noAutofit/>
          </a:bodyPr>
          <a:lstStyle/>
          <a:p>
            <a:pPr marL="0" indent="0">
              <a:buNone/>
            </a:pPr>
            <a:r>
              <a:rPr lang="en-GB" sz="2200" b="1" dirty="0"/>
              <a:t>The broader context:</a:t>
            </a:r>
          </a:p>
          <a:p>
            <a:r>
              <a:rPr lang="en-GB" sz="2200" dirty="0"/>
              <a:t>Very few comments: great report !</a:t>
            </a:r>
          </a:p>
          <a:p>
            <a:r>
              <a:rPr lang="en-GB" sz="2200" dirty="0"/>
              <a:t>Overlap of detection methods with other fields</a:t>
            </a:r>
          </a:p>
          <a:p>
            <a:endParaRPr lang="en-GB" sz="2200" dirty="0"/>
          </a:p>
          <a:p>
            <a:endParaRPr lang="en-GB" sz="2200" dirty="0"/>
          </a:p>
          <a:p>
            <a:endParaRPr lang="en-GB" sz="2200" dirty="0"/>
          </a:p>
          <a:p>
            <a:endParaRPr lang="en-GB" sz="2200" dirty="0"/>
          </a:p>
          <a:p>
            <a:pPr marL="0" indent="0">
              <a:buNone/>
            </a:pPr>
            <a:r>
              <a:rPr lang="en-GB" sz="2200" b="1" dirty="0"/>
              <a:t>Final comment:</a:t>
            </a:r>
          </a:p>
          <a:p>
            <a:r>
              <a:rPr lang="en-GB" sz="2200" dirty="0"/>
              <a:t>Use of </a:t>
            </a:r>
            <a:r>
              <a:rPr lang="en-GB" sz="2200" baseline="30000" dirty="0"/>
              <a:t>3</a:t>
            </a:r>
            <a:r>
              <a:rPr lang="en-GB" sz="2200" dirty="0"/>
              <a:t>He detection to be mentioned in report ?</a:t>
            </a:r>
          </a:p>
          <a:p>
            <a:pPr marL="0" indent="0">
              <a:buNone/>
            </a:pPr>
            <a:endParaRPr lang="en-GB" sz="2200" dirty="0"/>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5</a:t>
            </a:fld>
            <a:endParaRPr lang="en-GB"/>
          </a:p>
        </p:txBody>
      </p:sp>
    </p:spTree>
    <p:extLst>
      <p:ext uri="{BB962C8B-B14F-4D97-AF65-F5344CB8AC3E}">
        <p14:creationId xmlns:p14="http://schemas.microsoft.com/office/powerpoint/2010/main" val="3413502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Next steps</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0312648" cy="5468112"/>
          </a:xfrm>
        </p:spPr>
        <p:txBody>
          <a:bodyPr>
            <a:noAutofit/>
          </a:bodyPr>
          <a:lstStyle/>
          <a:p>
            <a:r>
              <a:rPr lang="en-US" sz="2400" dirty="0"/>
              <a:t>My impressions were just that, all comments and questions raised in emails prior to this meeting and in this meeting are being passed to the DDMD committee in detail.</a:t>
            </a:r>
          </a:p>
          <a:p>
            <a:r>
              <a:rPr lang="en-US" sz="2400" dirty="0"/>
              <a:t>The goal is for the DDMD committee to include the community feedback into an updated document by the end of this month (February 2021).</a:t>
            </a:r>
          </a:p>
          <a:p>
            <a:r>
              <a:rPr lang="en-US" sz="2400" dirty="0"/>
              <a:t>The SAC plans to review this updated document by March 2021 and forward it, with its own comments (if any), to the APPEC General Assembly.</a:t>
            </a:r>
          </a:p>
          <a:p>
            <a:r>
              <a:rPr lang="en-US" sz="2400" dirty="0"/>
              <a:t>The document is aimed to be tabled for endorsement by the GA in April 2021.</a:t>
            </a:r>
          </a:p>
          <a:p>
            <a:r>
              <a:rPr lang="en-US" sz="2400" dirty="0"/>
              <a:t>Upon endorsement it will be publicly released.</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6</a:t>
            </a:fld>
            <a:endParaRPr lang="en-GB"/>
          </a:p>
        </p:txBody>
      </p:sp>
    </p:spTree>
    <p:extLst>
      <p:ext uri="{BB962C8B-B14F-4D97-AF65-F5344CB8AC3E}">
        <p14:creationId xmlns:p14="http://schemas.microsoft.com/office/powerpoint/2010/main" val="2167984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A big thank-you (again) to:</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810023"/>
            <a:ext cx="11643360" cy="5579626"/>
          </a:xfrm>
        </p:spPr>
        <p:txBody>
          <a:bodyPr>
            <a:noAutofit/>
          </a:bodyPr>
          <a:lstStyle/>
          <a:p>
            <a:pPr marL="0" indent="0">
              <a:buNone/>
            </a:pPr>
            <a:r>
              <a:rPr lang="en-GB" sz="2400" dirty="0"/>
              <a:t>The DDMD Committee:</a:t>
            </a:r>
          </a:p>
          <a:p>
            <a:pPr>
              <a:lnSpc>
                <a:spcPts val="1600"/>
              </a:lnSpc>
            </a:pPr>
            <a:r>
              <a:rPr lang="en-GB" sz="2400" dirty="0"/>
              <a:t>Chair:</a:t>
            </a:r>
          </a:p>
          <a:p>
            <a:pPr lvl="1">
              <a:lnSpc>
                <a:spcPts val="1600"/>
              </a:lnSpc>
            </a:pPr>
            <a:r>
              <a:rPr lang="en-GB" dirty="0"/>
              <a:t>Leszek Roszkowski</a:t>
            </a:r>
          </a:p>
          <a:p>
            <a:pPr>
              <a:lnSpc>
                <a:spcPts val="1600"/>
              </a:lnSpc>
            </a:pPr>
            <a:r>
              <a:rPr lang="en-GB" sz="2400" dirty="0"/>
              <a:t>Axions and ALPs:</a:t>
            </a:r>
          </a:p>
          <a:p>
            <a:pPr lvl="1">
              <a:lnSpc>
                <a:spcPts val="1600"/>
              </a:lnSpc>
            </a:pPr>
            <a:r>
              <a:rPr lang="en-GB" dirty="0"/>
              <a:t>Bela </a:t>
            </a:r>
            <a:r>
              <a:rPr lang="en-GB" dirty="0" err="1"/>
              <a:t>Majorovits</a:t>
            </a:r>
            <a:endParaRPr lang="en-GB" dirty="0"/>
          </a:p>
          <a:p>
            <a:pPr>
              <a:lnSpc>
                <a:spcPts val="1600"/>
              </a:lnSpc>
            </a:pPr>
            <a:r>
              <a:rPr lang="en-GB" sz="2400" dirty="0"/>
              <a:t>Liquid Argon Detectors:</a:t>
            </a:r>
          </a:p>
          <a:p>
            <a:pPr lvl="1">
              <a:lnSpc>
                <a:spcPts val="1600"/>
              </a:lnSpc>
            </a:pPr>
            <a:r>
              <a:rPr lang="en-GB" dirty="0"/>
              <a:t>Giuliana </a:t>
            </a:r>
            <a:r>
              <a:rPr lang="en-GB" dirty="0" err="1"/>
              <a:t>Fiorillo</a:t>
            </a:r>
            <a:endParaRPr lang="en-GB" dirty="0"/>
          </a:p>
          <a:p>
            <a:pPr lvl="1">
              <a:lnSpc>
                <a:spcPts val="1600"/>
              </a:lnSpc>
            </a:pPr>
            <a:r>
              <a:rPr lang="en-GB" dirty="0"/>
              <a:t>Mark Boulay</a:t>
            </a:r>
          </a:p>
          <a:p>
            <a:pPr>
              <a:lnSpc>
                <a:spcPts val="1600"/>
              </a:lnSpc>
            </a:pPr>
            <a:r>
              <a:rPr lang="en-GB" sz="2400" dirty="0"/>
              <a:t>Liquid Xenon Detectors:</a:t>
            </a:r>
          </a:p>
          <a:p>
            <a:pPr lvl="1">
              <a:lnSpc>
                <a:spcPts val="1600"/>
              </a:lnSpc>
            </a:pPr>
            <a:r>
              <a:rPr lang="en-GB" dirty="0"/>
              <a:t>Marc Schumann</a:t>
            </a:r>
          </a:p>
          <a:p>
            <a:pPr lvl="1">
              <a:lnSpc>
                <a:spcPts val="1600"/>
              </a:lnSpc>
            </a:pPr>
            <a:r>
              <a:rPr lang="en-GB" dirty="0"/>
              <a:t>Kimberly Palladino</a:t>
            </a:r>
          </a:p>
          <a:p>
            <a:pPr marL="0" indent="0">
              <a:lnSpc>
                <a:spcPts val="1600"/>
              </a:lnSpc>
              <a:buNone/>
            </a:pPr>
            <a:r>
              <a:rPr lang="en-GB" sz="2400" dirty="0"/>
              <a:t>				Also for the introductions and moderation of the discussions</a:t>
            </a:r>
          </a:p>
          <a:p>
            <a:pPr marL="0" indent="0">
              <a:lnSpc>
                <a:spcPts val="1600"/>
              </a:lnSpc>
              <a:spcBef>
                <a:spcPts val="0"/>
              </a:spcBef>
              <a:buNone/>
            </a:pPr>
            <a:endParaRPr lang="en-GB" sz="1200" dirty="0"/>
          </a:p>
          <a:p>
            <a:pPr>
              <a:lnSpc>
                <a:spcPts val="1600"/>
              </a:lnSpc>
            </a:pPr>
            <a:r>
              <a:rPr lang="en-GB" sz="2400" dirty="0"/>
              <a:t>All those who contributed with valuable comments, corrections, additions, etc.</a:t>
            </a:r>
          </a:p>
          <a:p>
            <a:pPr>
              <a:lnSpc>
                <a:spcPts val="1600"/>
              </a:lnSpc>
            </a:pPr>
            <a:r>
              <a:rPr lang="en-GB" sz="2400" dirty="0"/>
              <a:t>Job de </a:t>
            </a:r>
            <a:r>
              <a:rPr lang="en-GB" sz="2400" dirty="0" err="1"/>
              <a:t>Kleuver</a:t>
            </a:r>
            <a:r>
              <a:rPr lang="en-GB" sz="2400" dirty="0"/>
              <a:t> for his assistance in setting up and running the meeting.</a:t>
            </a:r>
          </a:p>
          <a:p>
            <a:pPr>
              <a:lnSpc>
                <a:spcPts val="1600"/>
              </a:lnSpc>
            </a:pPr>
            <a:r>
              <a:rPr lang="en-GB" sz="2400" dirty="0"/>
              <a:t>Laura </a:t>
            </a:r>
            <a:r>
              <a:rPr lang="en-GB" sz="2400" dirty="0" err="1"/>
              <a:t>Baudis</a:t>
            </a:r>
            <a:r>
              <a:rPr lang="en-GB" sz="2400" dirty="0"/>
              <a:t>, Jocelyn Monroe and Teresa </a:t>
            </a:r>
            <a:r>
              <a:rPr lang="en-GB" sz="2400" dirty="0" err="1"/>
              <a:t>Montaruli</a:t>
            </a:r>
            <a:r>
              <a:rPr lang="en-GB" sz="2400" dirty="0"/>
              <a:t> for setting up the committee.</a:t>
            </a:r>
          </a:p>
          <a:p>
            <a:pPr>
              <a:lnSpc>
                <a:spcPts val="2200"/>
              </a:lnSpc>
              <a:spcBef>
                <a:spcPts val="500"/>
              </a:spcBef>
            </a:pPr>
            <a:r>
              <a:rPr lang="en-GB" sz="2400" dirty="0"/>
              <a:t>Laura </a:t>
            </a:r>
            <a:r>
              <a:rPr lang="en-GB" sz="2400" dirty="0" err="1"/>
              <a:t>Baudis</a:t>
            </a:r>
            <a:r>
              <a:rPr lang="en-GB" sz="2400" dirty="0"/>
              <a:t>, Auke-Pieter </a:t>
            </a:r>
            <a:r>
              <a:rPr lang="en-GB" sz="2400" dirty="0" err="1"/>
              <a:t>Colijn</a:t>
            </a:r>
            <a:r>
              <a:rPr lang="en-GB" sz="2400" dirty="0"/>
              <a:t>, Patrick </a:t>
            </a:r>
            <a:r>
              <a:rPr lang="en-GB" sz="2400" dirty="0" err="1"/>
              <a:t>Decowski</a:t>
            </a:r>
            <a:r>
              <a:rPr lang="en-GB" sz="2400" dirty="0"/>
              <a:t>, Christian </a:t>
            </a:r>
            <a:r>
              <a:rPr lang="en-GB" sz="2400" dirty="0" err="1"/>
              <a:t>Weinheimer</a:t>
            </a:r>
            <a:r>
              <a:rPr lang="en-GB" sz="2400" dirty="0"/>
              <a:t> and Manfred Lindner for keeping notes.</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dirty="0"/>
              <a:t>02/02/2021</a:t>
            </a:r>
            <a:endParaRPr lang="en-GB" dirty="0"/>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7</a:t>
            </a:fld>
            <a:endParaRPr lang="en-GB"/>
          </a:p>
        </p:txBody>
      </p:sp>
      <p:sp>
        <p:nvSpPr>
          <p:cNvPr id="7" name="Content Placeholder 2">
            <a:extLst>
              <a:ext uri="{FF2B5EF4-FFF2-40B4-BE49-F238E27FC236}">
                <a16:creationId xmlns:a16="http://schemas.microsoft.com/office/drawing/2014/main" id="{C1BAFDBA-DF56-994D-960B-4CEC6AEDF0E7}"/>
              </a:ext>
            </a:extLst>
          </p:cNvPr>
          <p:cNvSpPr txBox="1">
            <a:spLocks/>
          </p:cNvSpPr>
          <p:nvPr/>
        </p:nvSpPr>
        <p:spPr>
          <a:xfrm>
            <a:off x="5250735" y="1274656"/>
            <a:ext cx="5811272" cy="28401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00"/>
              </a:lnSpc>
            </a:pPr>
            <a:r>
              <a:rPr lang="en-GB" sz="2400" dirty="0"/>
              <a:t>Scintillating crystals &amp; CCD detectors:</a:t>
            </a:r>
          </a:p>
          <a:p>
            <a:pPr lvl="1">
              <a:lnSpc>
                <a:spcPts val="1600"/>
              </a:lnSpc>
            </a:pPr>
            <a:r>
              <a:rPr lang="en-GB" dirty="0"/>
              <a:t>Federica </a:t>
            </a:r>
            <a:r>
              <a:rPr lang="en-GB" dirty="0" err="1"/>
              <a:t>Petricca</a:t>
            </a:r>
            <a:endParaRPr lang="en-GB" dirty="0"/>
          </a:p>
          <a:p>
            <a:pPr lvl="1">
              <a:lnSpc>
                <a:spcPts val="1600"/>
              </a:lnSpc>
            </a:pPr>
            <a:r>
              <a:rPr lang="en-GB" dirty="0"/>
              <a:t>Susana </a:t>
            </a:r>
            <a:r>
              <a:rPr lang="en-GB" dirty="0" err="1"/>
              <a:t>Cebrián</a:t>
            </a:r>
            <a:endParaRPr lang="en-GB" dirty="0"/>
          </a:p>
          <a:p>
            <a:pPr>
              <a:lnSpc>
                <a:spcPts val="1600"/>
              </a:lnSpc>
            </a:pPr>
            <a:r>
              <a:rPr lang="en-GB" sz="2400" dirty="0"/>
              <a:t>Bolometers:</a:t>
            </a:r>
          </a:p>
          <a:p>
            <a:pPr lvl="1">
              <a:lnSpc>
                <a:spcPts val="1600"/>
              </a:lnSpc>
            </a:pPr>
            <a:r>
              <a:rPr lang="en-GB" dirty="0"/>
              <a:t>Julien </a:t>
            </a:r>
            <a:r>
              <a:rPr lang="en-GB" dirty="0" err="1"/>
              <a:t>Billard</a:t>
            </a:r>
            <a:endParaRPr lang="en-GB" dirty="0"/>
          </a:p>
          <a:p>
            <a:pPr>
              <a:lnSpc>
                <a:spcPts val="1600"/>
              </a:lnSpc>
            </a:pPr>
            <a:r>
              <a:rPr lang="en-GB" sz="2400" dirty="0"/>
              <a:t>Theory and Astronomy:</a:t>
            </a:r>
          </a:p>
          <a:p>
            <a:pPr lvl="1">
              <a:lnSpc>
                <a:spcPts val="1600"/>
              </a:lnSpc>
            </a:pPr>
            <a:r>
              <a:rPr lang="en-GB" dirty="0"/>
              <a:t>Joachim Kopp</a:t>
            </a:r>
          </a:p>
          <a:p>
            <a:pPr lvl="1">
              <a:lnSpc>
                <a:spcPts val="1600"/>
              </a:lnSpc>
            </a:pPr>
            <a:r>
              <a:rPr lang="en-GB" dirty="0"/>
              <a:t>Anne Green</a:t>
            </a:r>
          </a:p>
          <a:p>
            <a:pPr lvl="1">
              <a:lnSpc>
                <a:spcPts val="1600"/>
              </a:lnSpc>
            </a:pPr>
            <a:r>
              <a:rPr lang="en-GB" dirty="0"/>
              <a:t>Laura </a:t>
            </a:r>
            <a:r>
              <a:rPr lang="en-GB" dirty="0" err="1"/>
              <a:t>Covi</a:t>
            </a:r>
            <a:r>
              <a:rPr lang="en-GB" dirty="0"/>
              <a:t> </a:t>
            </a:r>
          </a:p>
          <a:p>
            <a:pPr marL="0" indent="0">
              <a:buFont typeface="Arial" panose="020B0604020202020204" pitchFamily="34" charset="0"/>
              <a:buNone/>
            </a:pPr>
            <a:endParaRPr lang="en-GB" sz="2400" dirty="0"/>
          </a:p>
        </p:txBody>
      </p:sp>
    </p:spTree>
    <p:extLst>
      <p:ext uri="{BB962C8B-B14F-4D97-AF65-F5344CB8AC3E}">
        <p14:creationId xmlns:p14="http://schemas.microsoft.com/office/powerpoint/2010/main" val="4042781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Conclusion</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0925965" cy="5468112"/>
          </a:xfrm>
        </p:spPr>
        <p:txBody>
          <a:bodyPr>
            <a:noAutofit/>
          </a:bodyPr>
          <a:lstStyle/>
          <a:p>
            <a:pPr marL="0" indent="0">
              <a:buNone/>
            </a:pPr>
            <a:endParaRPr lang="en-GB" b="1" dirty="0"/>
          </a:p>
          <a:p>
            <a:pPr marL="0" indent="0">
              <a:buNone/>
            </a:pPr>
            <a:endParaRPr lang="en-GB" b="1" dirty="0"/>
          </a:p>
          <a:p>
            <a:pPr marL="0" indent="0">
              <a:buNone/>
            </a:pPr>
            <a:endParaRPr lang="en-GB" b="1" dirty="0"/>
          </a:p>
          <a:p>
            <a:pPr marL="0" indent="0" algn="ctr">
              <a:buNone/>
            </a:pPr>
            <a:r>
              <a:rPr lang="en-GB" b="1" dirty="0"/>
              <a:t>The safe trip home will be guaranteed for most, if not all of you.</a:t>
            </a:r>
          </a:p>
          <a:p>
            <a:pPr marL="0" indent="0" algn="ctr">
              <a:buNone/>
            </a:pPr>
            <a:r>
              <a:rPr lang="en-GB" b="1" dirty="0"/>
              <a:t>Bye bye</a:t>
            </a:r>
          </a:p>
          <a:p>
            <a:endParaRPr lang="en-GB" sz="2200" dirty="0"/>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02/02/2021</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8</a:t>
            </a:fld>
            <a:endParaRPr lang="en-GB"/>
          </a:p>
        </p:txBody>
      </p:sp>
    </p:spTree>
    <p:extLst>
      <p:ext uri="{BB962C8B-B14F-4D97-AF65-F5344CB8AC3E}">
        <p14:creationId xmlns:p14="http://schemas.microsoft.com/office/powerpoint/2010/main" val="1935574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Agenda</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698512"/>
            <a:ext cx="11643360" cy="5468112"/>
          </a:xfrm>
        </p:spPr>
        <p:txBody>
          <a:bodyPr>
            <a:noAutofit/>
          </a:bodyPr>
          <a:lstStyle/>
          <a:p>
            <a:pPr marL="0" indent="0">
              <a:buNone/>
              <a:tabLst>
                <a:tab pos="1547813" algn="l"/>
                <a:tab pos="6705600" algn="l"/>
              </a:tabLst>
            </a:pPr>
            <a:r>
              <a:rPr lang="en-GB" sz="1800" dirty="0"/>
              <a:t>10:40 – 11:00	Overview of the report	Leszek Roszkowski</a:t>
            </a:r>
          </a:p>
          <a:p>
            <a:pPr marL="0" indent="0">
              <a:buNone/>
              <a:tabLst>
                <a:tab pos="1547813" algn="l"/>
                <a:tab pos="6705600" algn="l"/>
              </a:tabLst>
            </a:pPr>
            <a:r>
              <a:rPr lang="en-GB" sz="1800" dirty="0"/>
              <a:t>11:00 – 11:15	WIMP search programme introduction	Federica </a:t>
            </a:r>
            <a:r>
              <a:rPr lang="en-GB" sz="1800" dirty="0" err="1"/>
              <a:t>Petricca</a:t>
            </a:r>
            <a:endParaRPr lang="en-GB" sz="1800" dirty="0"/>
          </a:p>
          <a:p>
            <a:pPr marL="0" indent="0">
              <a:buNone/>
              <a:tabLst>
                <a:tab pos="1547813" algn="l"/>
                <a:tab pos="6705600" algn="l"/>
              </a:tabLst>
            </a:pPr>
            <a:r>
              <a:rPr lang="en-GB" sz="1800" dirty="0"/>
              <a:t>11:15 – 11:30	WIMP search infrastructure introduction	Giuliana </a:t>
            </a:r>
            <a:r>
              <a:rPr lang="en-GB" sz="1800" dirty="0" err="1"/>
              <a:t>Fiorillo</a:t>
            </a:r>
            <a:endParaRPr lang="en-GB" sz="1800" dirty="0"/>
          </a:p>
          <a:p>
            <a:pPr marL="0" indent="0">
              <a:buNone/>
              <a:tabLst>
                <a:tab pos="1547813" algn="l"/>
                <a:tab pos="6705600" algn="l"/>
              </a:tabLst>
            </a:pPr>
            <a:r>
              <a:rPr lang="en-GB" sz="1800" dirty="0"/>
              <a:t>11:30 – 12:15	WIMP direct detection discussion	moderators: Julien </a:t>
            </a:r>
            <a:r>
              <a:rPr lang="en-GB" sz="1800" dirty="0" err="1"/>
              <a:t>Billard</a:t>
            </a:r>
            <a:r>
              <a:rPr lang="en-GB" sz="1800" dirty="0"/>
              <a:t> &amp; Marc Schumann</a:t>
            </a:r>
          </a:p>
          <a:p>
            <a:pPr marL="0" indent="0">
              <a:buNone/>
              <a:tabLst>
                <a:tab pos="1547813" algn="l"/>
                <a:tab pos="6705600" algn="l"/>
              </a:tabLst>
            </a:pPr>
            <a:r>
              <a:rPr lang="en-GB" sz="1800" dirty="0">
                <a:solidFill>
                  <a:schemeClr val="tx1">
                    <a:lumMod val="50000"/>
                    <a:lumOff val="50000"/>
                  </a:schemeClr>
                </a:solidFill>
              </a:rPr>
              <a:t>12:15 – 13:15	LUNCH BREAK</a:t>
            </a:r>
          </a:p>
          <a:p>
            <a:pPr marL="0" indent="0">
              <a:buNone/>
              <a:tabLst>
                <a:tab pos="1547813" algn="l"/>
                <a:tab pos="6705600" algn="l"/>
              </a:tabLst>
            </a:pPr>
            <a:r>
              <a:rPr lang="en-GB" sz="1800" dirty="0"/>
              <a:t>13:15 – 14:00	WIMP technology and infrastructure discussion	moderators: Julien </a:t>
            </a:r>
            <a:r>
              <a:rPr lang="en-GB" sz="1800" dirty="0" err="1"/>
              <a:t>Billard</a:t>
            </a:r>
            <a:r>
              <a:rPr lang="en-GB" sz="1800" dirty="0"/>
              <a:t> &amp; Marc Schumann</a:t>
            </a:r>
          </a:p>
          <a:p>
            <a:pPr marL="0" indent="0">
              <a:buNone/>
              <a:tabLst>
                <a:tab pos="1547813" algn="l"/>
                <a:tab pos="6705600" algn="l"/>
              </a:tabLst>
            </a:pPr>
            <a:r>
              <a:rPr lang="en-GB" sz="1800" dirty="0"/>
              <a:t>14:00 – 14:15	Axion/ALP searches introduction	Laura </a:t>
            </a:r>
            <a:r>
              <a:rPr lang="en-GB" sz="1800" dirty="0" err="1"/>
              <a:t>Covi</a:t>
            </a:r>
            <a:endParaRPr lang="en-GB" sz="1800" dirty="0"/>
          </a:p>
          <a:p>
            <a:pPr marL="0" indent="0">
              <a:buNone/>
              <a:tabLst>
                <a:tab pos="1547813" algn="l"/>
                <a:tab pos="6705600" algn="l"/>
              </a:tabLst>
            </a:pPr>
            <a:r>
              <a:rPr lang="en-GB" sz="1800" dirty="0"/>
              <a:t>14:15 – 14:30	Axion/ALP technology and infrastructure introduction	Béla </a:t>
            </a:r>
            <a:r>
              <a:rPr lang="en-GB" sz="1800" dirty="0" err="1"/>
              <a:t>Majorovits</a:t>
            </a:r>
            <a:endParaRPr lang="en-GB" sz="1800" dirty="0"/>
          </a:p>
          <a:p>
            <a:pPr marL="0" indent="0">
              <a:buNone/>
              <a:tabLst>
                <a:tab pos="1547813" algn="l"/>
                <a:tab pos="6705600" algn="l"/>
              </a:tabLst>
            </a:pPr>
            <a:r>
              <a:rPr lang="en-GB" sz="1800" dirty="0"/>
              <a:t>14:30 – 15:00	Axion/ALP direct detection discussion	moderators: Béla </a:t>
            </a:r>
            <a:r>
              <a:rPr lang="en-GB" sz="1800" dirty="0" err="1"/>
              <a:t>Majorovits</a:t>
            </a:r>
            <a:r>
              <a:rPr lang="en-GB" sz="1800" dirty="0"/>
              <a:t>, Laura </a:t>
            </a:r>
            <a:r>
              <a:rPr lang="en-GB" sz="1800" dirty="0" err="1"/>
              <a:t>Covi</a:t>
            </a:r>
            <a:endParaRPr lang="en-GB" sz="1800" dirty="0"/>
          </a:p>
          <a:p>
            <a:pPr marL="0" indent="0">
              <a:buNone/>
              <a:tabLst>
                <a:tab pos="1547813" algn="l"/>
                <a:tab pos="6705600" algn="l"/>
              </a:tabLst>
            </a:pPr>
            <a:r>
              <a:rPr lang="en-GB" sz="1800" dirty="0">
                <a:solidFill>
                  <a:schemeClr val="tx1">
                    <a:lumMod val="50000"/>
                    <a:lumOff val="50000"/>
                  </a:schemeClr>
                </a:solidFill>
              </a:rPr>
              <a:t>15:00 – 15:30	TEA BREAK</a:t>
            </a:r>
          </a:p>
          <a:p>
            <a:pPr marL="0" indent="0">
              <a:buNone/>
              <a:tabLst>
                <a:tab pos="1547813" algn="l"/>
                <a:tab pos="6705600" algn="l"/>
              </a:tabLst>
            </a:pPr>
            <a:r>
              <a:rPr lang="en-GB" sz="1800" dirty="0"/>
              <a:t>15:30 – 16:00	Axion/ALP technology and infrastructure discussion	moderator: Béla </a:t>
            </a:r>
            <a:r>
              <a:rPr lang="en-GB" sz="1800" dirty="0" err="1"/>
              <a:t>Majorovits</a:t>
            </a:r>
            <a:endParaRPr lang="en-GB" sz="1800" dirty="0"/>
          </a:p>
          <a:p>
            <a:pPr marL="0" indent="0">
              <a:buNone/>
              <a:tabLst>
                <a:tab pos="1547813" algn="l"/>
                <a:tab pos="6705600" algn="l"/>
              </a:tabLst>
            </a:pPr>
            <a:r>
              <a:rPr lang="en-GB" sz="1800" dirty="0"/>
              <a:t>16:00 – 16:10	Broader context introduction	Joachim Kopp</a:t>
            </a:r>
          </a:p>
          <a:p>
            <a:pPr marL="0" indent="0">
              <a:buNone/>
              <a:tabLst>
                <a:tab pos="1547813" algn="l"/>
                <a:tab pos="6705600" algn="l"/>
              </a:tabLst>
            </a:pPr>
            <a:r>
              <a:rPr lang="en-GB" sz="1800" dirty="0"/>
              <a:t>16:10 – 16:40	Broader context discussion	moderators: Kimberly Palladino,</a:t>
            </a:r>
          </a:p>
          <a:p>
            <a:pPr marL="0" indent="0">
              <a:spcBef>
                <a:spcPts val="0"/>
              </a:spcBef>
              <a:buNone/>
              <a:tabLst>
                <a:tab pos="1547813" algn="l"/>
                <a:tab pos="6705600" algn="l"/>
              </a:tabLst>
            </a:pPr>
            <a:r>
              <a:rPr lang="en-GB" sz="1800" dirty="0"/>
              <a:t>			           Leszek Roszkowski, Susana </a:t>
            </a:r>
            <a:r>
              <a:rPr lang="en-GB" sz="1800" dirty="0" err="1"/>
              <a:t>Cebrián</a:t>
            </a:r>
            <a:endParaRPr lang="en-GB" sz="1800" dirty="0"/>
          </a:p>
          <a:p>
            <a:pPr marL="0" indent="0">
              <a:buNone/>
              <a:tabLst>
                <a:tab pos="1547813" algn="l"/>
                <a:tab pos="6705600" algn="l"/>
              </a:tabLst>
            </a:pPr>
            <a:r>
              <a:rPr lang="en-GB" sz="1800" dirty="0"/>
              <a:t>16:45 – 17:00	Meeting Summary	Sijbrand de Jong</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02/02/2021</a:t>
            </a:r>
            <a:endParaRPr lang="en-GB" dirty="0"/>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DDMD Report Community Feedback SAC conclusion</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9</a:t>
            </a:fld>
            <a:endParaRPr lang="en-GB" dirty="0"/>
          </a:p>
        </p:txBody>
      </p:sp>
    </p:spTree>
    <p:extLst>
      <p:ext uri="{BB962C8B-B14F-4D97-AF65-F5344CB8AC3E}">
        <p14:creationId xmlns:p14="http://schemas.microsoft.com/office/powerpoint/2010/main" val="25238517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880</TotalTime>
  <Words>1113</Words>
  <Application>Microsoft Macintosh PowerPoint</Application>
  <PresentationFormat>Widescreen</PresentationFormat>
  <Paragraphs>117</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Symbol</vt:lpstr>
      <vt:lpstr>Office Theme</vt:lpstr>
      <vt:lpstr>Conclusion of the Direct Dark Matter Detection Report Community Feedback Meeting </vt:lpstr>
      <vt:lpstr>Impressions and sketchy/incomplete summary</vt:lpstr>
      <vt:lpstr>Impressions and sketchy/incomplete summary</vt:lpstr>
      <vt:lpstr>Impressions and sketchy/incomplete summary</vt:lpstr>
      <vt:lpstr>Impressions and sketchy/incomplete summary</vt:lpstr>
      <vt:lpstr>Next steps</vt:lpstr>
      <vt:lpstr>A big thank-you (again) to:</vt:lpstr>
      <vt:lpstr>Conclusion</vt:lpstr>
      <vt:lpstr>Agenda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APPEC Scientific Advisory Report 9 December 2020</dc:title>
  <dc:creator>Sijbrand de Jong</dc:creator>
  <cp:lastModifiedBy>Sijbrand de Jong</cp:lastModifiedBy>
  <cp:revision>49</cp:revision>
  <dcterms:created xsi:type="dcterms:W3CDTF">2020-12-08T22:04:06Z</dcterms:created>
  <dcterms:modified xsi:type="dcterms:W3CDTF">2021-02-02T15:39:11Z</dcterms:modified>
</cp:coreProperties>
</file>