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750" r:id="rId1"/>
  </p:sldMasterIdLst>
  <p:notesMasterIdLst>
    <p:notesMasterId r:id="rId28"/>
  </p:notesMasterIdLst>
  <p:sldIdLst>
    <p:sldId id="256" r:id="rId2"/>
    <p:sldId id="257" r:id="rId3"/>
    <p:sldId id="261" r:id="rId4"/>
    <p:sldId id="293" r:id="rId5"/>
    <p:sldId id="294" r:id="rId6"/>
    <p:sldId id="295" r:id="rId7"/>
    <p:sldId id="296" r:id="rId8"/>
    <p:sldId id="297" r:id="rId9"/>
    <p:sldId id="298" r:id="rId10"/>
    <p:sldId id="299" r:id="rId11"/>
    <p:sldId id="300" r:id="rId12"/>
    <p:sldId id="264" r:id="rId13"/>
    <p:sldId id="273" r:id="rId14"/>
    <p:sldId id="301" r:id="rId15"/>
    <p:sldId id="270" r:id="rId16"/>
    <p:sldId id="287" r:id="rId17"/>
    <p:sldId id="288" r:id="rId18"/>
    <p:sldId id="274" r:id="rId19"/>
    <p:sldId id="283" r:id="rId20"/>
    <p:sldId id="284" r:id="rId21"/>
    <p:sldId id="289" r:id="rId22"/>
    <p:sldId id="271" r:id="rId23"/>
    <p:sldId id="290" r:id="rId24"/>
    <p:sldId id="292" r:id="rId25"/>
    <p:sldId id="286" r:id="rId26"/>
    <p:sldId id="279" r:id="rId2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14BFF"/>
    <a:srgbClr val="1D25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5397"/>
    <p:restoredTop sz="94654"/>
  </p:normalViewPr>
  <p:slideViewPr>
    <p:cSldViewPr snapToGrid="0" snapToObjects="1">
      <p:cViewPr varScale="1">
        <p:scale>
          <a:sx n="83" d="100"/>
          <a:sy n="83" d="100"/>
        </p:scale>
        <p:origin x="240" y="6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7C3EA61-0253-AC4A-A36A-B2073BB68466}" type="datetimeFigureOut">
              <a:rPr lang="en-US" smtClean="0"/>
              <a:t>5/25/21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0DAF062-FF98-6744-9860-D3225A6739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47244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AD6106-661A-B64A-BE48-F0BEEA1C5668}" type="datetime1">
              <a:rPr lang="en-US" smtClean="0"/>
              <a:t>5/25/21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A3748-736F-BF4B-AE16-F2F2DD747C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44791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B8DC99-8162-EF4F-B872-FFDB5DAF1121}" type="datetime1">
              <a:rPr lang="en-US" smtClean="0"/>
              <a:t>5/25/21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A3748-736F-BF4B-AE16-F2F2DD747C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76441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2C7B01-72D5-6A47-8B4E-CABB66DAE31D}" type="datetime1">
              <a:rPr lang="en-US" smtClean="0"/>
              <a:t>5/25/21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A3748-736F-BF4B-AE16-F2F2DD747C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2425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A49A8-8F84-E146-BDFD-D0E2FD6239C6}" type="datetime1">
              <a:rPr lang="en-US" smtClean="0"/>
              <a:t>5/25/21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A3748-736F-BF4B-AE16-F2F2DD747C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2493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165373-CEE1-484B-8CEA-72BF73537E1C}" type="datetime1">
              <a:rPr lang="en-US" smtClean="0"/>
              <a:t>5/25/21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A3748-736F-BF4B-AE16-F2F2DD747C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93509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C10DC8-E77B-414D-9B49-3ECE8AE3A39F}" type="datetime1">
              <a:rPr lang="en-US" smtClean="0"/>
              <a:t>5/25/21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A3748-736F-BF4B-AE16-F2F2DD747C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79030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218F9-5D75-F442-A1CC-884835CFE099}" type="datetime1">
              <a:rPr lang="en-US" smtClean="0"/>
              <a:t>5/25/21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A3748-736F-BF4B-AE16-F2F2DD747C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15355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FFC24-C157-0B40-909D-958251B6994D}" type="datetime1">
              <a:rPr lang="en-US" smtClean="0"/>
              <a:t>5/25/21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A3748-736F-BF4B-AE16-F2F2DD747C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25274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E15A78-F02B-974D-992D-155C8F9545D8}" type="datetime1">
              <a:rPr lang="en-US" smtClean="0"/>
              <a:t>5/25/21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A3748-736F-BF4B-AE16-F2F2DD747C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67091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C62F1C-1DEF-024F-B78D-637FA5A85553}" type="datetime1">
              <a:rPr lang="en-US" smtClean="0"/>
              <a:t>5/25/21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A3748-736F-BF4B-AE16-F2F2DD747C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2544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14609C-0E1A-7D42-BE18-5DAAA7772AFE}" type="datetime1">
              <a:rPr lang="en-US" smtClean="0"/>
              <a:t>5/25/21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A3748-736F-BF4B-AE16-F2F2DD747C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4496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3C8493-4BA1-594A-868A-5AB3EF995BBA}" type="datetime1">
              <a:rPr lang="en-US" smtClean="0"/>
              <a:t>5/25/21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7A3748-736F-BF4B-AE16-F2F2DD747C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45018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51" r:id="rId1"/>
    <p:sldLayoutId id="2147483752" r:id="rId2"/>
    <p:sldLayoutId id="2147483753" r:id="rId3"/>
    <p:sldLayoutId id="2147483754" r:id="rId4"/>
    <p:sldLayoutId id="2147483755" r:id="rId5"/>
    <p:sldLayoutId id="2147483756" r:id="rId6"/>
    <p:sldLayoutId id="2147483757" r:id="rId7"/>
    <p:sldLayoutId id="2147483758" r:id="rId8"/>
    <p:sldLayoutId id="2147483759" r:id="rId9"/>
    <p:sldLayoutId id="2147483760" r:id="rId10"/>
    <p:sldLayoutId id="2147483761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Relationship Id="rId5" Type="http://schemas.openxmlformats.org/officeDocument/2006/relationships/hyperlink" Target="https://github.com/hepcomm/hepmist" TargetMode="External"/><Relationship Id="rId4" Type="http://schemas.openxmlformats.org/officeDocument/2006/relationships/image" Target="../media/image1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Relationship Id="rId5" Type="http://schemas.openxmlformats.org/officeDocument/2006/relationships/hyperlink" Target="https://github.com/hepcomm/hepmist" TargetMode="External"/><Relationship Id="rId4" Type="http://schemas.openxmlformats.org/officeDocument/2006/relationships/image" Target="../media/image17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emf"/><Relationship Id="rId3" Type="http://schemas.openxmlformats.org/officeDocument/2006/relationships/image" Target="../media/image100.png"/><Relationship Id="rId7" Type="http://schemas.openxmlformats.org/officeDocument/2006/relationships/image" Target="../media/image10.emf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9.emf"/><Relationship Id="rId5" Type="http://schemas.openxmlformats.org/officeDocument/2006/relationships/image" Target="../media/image120.png"/><Relationship Id="rId4" Type="http://schemas.openxmlformats.org/officeDocument/2006/relationships/image" Target="../media/image8.emf"/><Relationship Id="rId9" Type="http://schemas.openxmlformats.org/officeDocument/2006/relationships/image" Target="../media/image12.emf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eg"/><Relationship Id="rId3" Type="http://schemas.openxmlformats.org/officeDocument/2006/relationships/image" Target="../media/image14.tiff"/><Relationship Id="rId7" Type="http://schemas.openxmlformats.org/officeDocument/2006/relationships/image" Target="../media/image18.jpeg"/><Relationship Id="rId2" Type="http://schemas.openxmlformats.org/officeDocument/2006/relationships/image" Target="../media/image13.tif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emf"/><Relationship Id="rId5" Type="http://schemas.openxmlformats.org/officeDocument/2006/relationships/image" Target="../media/image16.emf"/><Relationship Id="rId4" Type="http://schemas.openxmlformats.org/officeDocument/2006/relationships/image" Target="../media/image15.e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7" Type="http://schemas.openxmlformats.org/officeDocument/2006/relationships/image" Target="../media/image25.emf"/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4.emf"/><Relationship Id="rId5" Type="http://schemas.openxmlformats.org/officeDocument/2006/relationships/image" Target="../media/image23.emf"/><Relationship Id="rId4" Type="http://schemas.openxmlformats.org/officeDocument/2006/relationships/image" Target="../media/image22.emf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emf"/><Relationship Id="rId3" Type="http://schemas.openxmlformats.org/officeDocument/2006/relationships/image" Target="../media/image27.emf"/><Relationship Id="rId7" Type="http://schemas.openxmlformats.org/officeDocument/2006/relationships/image" Target="../media/image31.emf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0.emf"/><Relationship Id="rId5" Type="http://schemas.openxmlformats.org/officeDocument/2006/relationships/image" Target="../media/image29.emf"/><Relationship Id="rId10" Type="http://schemas.openxmlformats.org/officeDocument/2006/relationships/image" Target="../media/image34.emf"/><Relationship Id="rId4" Type="http://schemas.openxmlformats.org/officeDocument/2006/relationships/image" Target="../media/image28.emf"/><Relationship Id="rId9" Type="http://schemas.openxmlformats.org/officeDocument/2006/relationships/image" Target="../media/image33.e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emf"/><Relationship Id="rId2" Type="http://schemas.openxmlformats.org/officeDocument/2006/relationships/image" Target="../media/image35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8.emf"/><Relationship Id="rId4" Type="http://schemas.openxmlformats.org/officeDocument/2006/relationships/image" Target="../media/image37.emf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emf"/><Relationship Id="rId3" Type="http://schemas.openxmlformats.org/officeDocument/2006/relationships/image" Target="../media/image40.emf"/><Relationship Id="rId7" Type="http://schemas.openxmlformats.org/officeDocument/2006/relationships/image" Target="../media/image44.emf"/><Relationship Id="rId2" Type="http://schemas.openxmlformats.org/officeDocument/2006/relationships/image" Target="../media/image39.emf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3.emf"/><Relationship Id="rId5" Type="http://schemas.openxmlformats.org/officeDocument/2006/relationships/image" Target="../media/image42.emf"/><Relationship Id="rId4" Type="http://schemas.openxmlformats.org/officeDocument/2006/relationships/image" Target="../media/image41.emf"/><Relationship Id="rId9" Type="http://schemas.openxmlformats.org/officeDocument/2006/relationships/image" Target="../media/image46.emf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3.emf"/><Relationship Id="rId3" Type="http://schemas.openxmlformats.org/officeDocument/2006/relationships/image" Target="../media/image48.emf"/><Relationship Id="rId7" Type="http://schemas.openxmlformats.org/officeDocument/2006/relationships/image" Target="../media/image52.emf"/><Relationship Id="rId12" Type="http://schemas.openxmlformats.org/officeDocument/2006/relationships/image" Target="../media/image57.emf"/><Relationship Id="rId2" Type="http://schemas.openxmlformats.org/officeDocument/2006/relationships/image" Target="../media/image47.emf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1.emf"/><Relationship Id="rId11" Type="http://schemas.openxmlformats.org/officeDocument/2006/relationships/image" Target="../media/image56.emf"/><Relationship Id="rId5" Type="http://schemas.openxmlformats.org/officeDocument/2006/relationships/image" Target="../media/image50.png"/><Relationship Id="rId10" Type="http://schemas.openxmlformats.org/officeDocument/2006/relationships/image" Target="../media/image55.emf"/><Relationship Id="rId4" Type="http://schemas.openxmlformats.org/officeDocument/2006/relationships/image" Target="../media/image49.png"/><Relationship Id="rId9" Type="http://schemas.openxmlformats.org/officeDocument/2006/relationships/image" Target="../media/image54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64.emf"/><Relationship Id="rId3" Type="http://schemas.openxmlformats.org/officeDocument/2006/relationships/image" Target="../media/image59.emf"/><Relationship Id="rId7" Type="http://schemas.openxmlformats.org/officeDocument/2006/relationships/image" Target="../media/image63.emf"/><Relationship Id="rId2" Type="http://schemas.openxmlformats.org/officeDocument/2006/relationships/image" Target="../media/image58.emf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2.emf"/><Relationship Id="rId5" Type="http://schemas.openxmlformats.org/officeDocument/2006/relationships/image" Target="../media/image61.emf"/><Relationship Id="rId10" Type="http://schemas.openxmlformats.org/officeDocument/2006/relationships/image" Target="../media/image66.emf"/><Relationship Id="rId4" Type="http://schemas.openxmlformats.org/officeDocument/2006/relationships/image" Target="../media/image60.emf"/><Relationship Id="rId9" Type="http://schemas.openxmlformats.org/officeDocument/2006/relationships/image" Target="../media/image65.emf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3.emf"/><Relationship Id="rId3" Type="http://schemas.openxmlformats.org/officeDocument/2006/relationships/image" Target="../media/image68.emf"/><Relationship Id="rId7" Type="http://schemas.openxmlformats.org/officeDocument/2006/relationships/image" Target="../media/image72.emf"/><Relationship Id="rId2" Type="http://schemas.openxmlformats.org/officeDocument/2006/relationships/image" Target="../media/image67.emf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71.emf"/><Relationship Id="rId5" Type="http://schemas.openxmlformats.org/officeDocument/2006/relationships/image" Target="../media/image70.emf"/><Relationship Id="rId10" Type="http://schemas.openxmlformats.org/officeDocument/2006/relationships/image" Target="../media/image75.emf"/><Relationship Id="rId4" Type="http://schemas.openxmlformats.org/officeDocument/2006/relationships/image" Target="../media/image69.emf"/><Relationship Id="rId9" Type="http://schemas.openxmlformats.org/officeDocument/2006/relationships/image" Target="../media/image74.emf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2.emf"/><Relationship Id="rId3" Type="http://schemas.openxmlformats.org/officeDocument/2006/relationships/image" Target="../media/image77.emf"/><Relationship Id="rId7" Type="http://schemas.openxmlformats.org/officeDocument/2006/relationships/image" Target="../media/image81.emf"/><Relationship Id="rId2" Type="http://schemas.openxmlformats.org/officeDocument/2006/relationships/image" Target="../media/image76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0.emf"/><Relationship Id="rId5" Type="http://schemas.openxmlformats.org/officeDocument/2006/relationships/image" Target="../media/image79.jpeg"/><Relationship Id="rId4" Type="http://schemas.openxmlformats.org/officeDocument/2006/relationships/image" Target="../media/image78.jpeg"/><Relationship Id="rId9" Type="http://schemas.openxmlformats.org/officeDocument/2006/relationships/image" Target="../media/image83.em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emf"/><Relationship Id="rId2" Type="http://schemas.openxmlformats.org/officeDocument/2006/relationships/image" Target="../media/image84.emf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87.emf"/><Relationship Id="rId4" Type="http://schemas.openxmlformats.org/officeDocument/2006/relationships/image" Target="../media/image86.emf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4.emf"/><Relationship Id="rId3" Type="http://schemas.openxmlformats.org/officeDocument/2006/relationships/image" Target="../media/image89.emf"/><Relationship Id="rId7" Type="http://schemas.openxmlformats.org/officeDocument/2006/relationships/image" Target="../media/image93.emf"/><Relationship Id="rId2" Type="http://schemas.openxmlformats.org/officeDocument/2006/relationships/image" Target="../media/image88.emf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92.emf"/><Relationship Id="rId5" Type="http://schemas.openxmlformats.org/officeDocument/2006/relationships/image" Target="../media/image91.emf"/><Relationship Id="rId4" Type="http://schemas.openxmlformats.org/officeDocument/2006/relationships/image" Target="../media/image90.emf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1.emf"/><Relationship Id="rId3" Type="http://schemas.openxmlformats.org/officeDocument/2006/relationships/image" Target="../media/image96.jpeg"/><Relationship Id="rId7" Type="http://schemas.openxmlformats.org/officeDocument/2006/relationships/image" Target="../media/image100.emf"/><Relationship Id="rId2" Type="http://schemas.openxmlformats.org/officeDocument/2006/relationships/image" Target="../media/image95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99.emf"/><Relationship Id="rId5" Type="http://schemas.openxmlformats.org/officeDocument/2006/relationships/image" Target="../media/image98.emf"/><Relationship Id="rId4" Type="http://schemas.openxmlformats.org/officeDocument/2006/relationships/image" Target="../media/image97.emf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3.jpeg"/><Relationship Id="rId2" Type="http://schemas.openxmlformats.org/officeDocument/2006/relationships/image" Target="../media/image10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Relationship Id="rId5" Type="http://schemas.openxmlformats.org/officeDocument/2006/relationships/hyperlink" Target="https://github.com/hepcomm/hepmist" TargetMode="External"/><Relationship Id="rId4" Type="http://schemas.openxmlformats.org/officeDocument/2006/relationships/image" Target="../media/image8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Relationship Id="rId5" Type="http://schemas.openxmlformats.org/officeDocument/2006/relationships/hyperlink" Target="https://github.com/hepcomm/hepmist" TargetMode="External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Relationship Id="rId5" Type="http://schemas.openxmlformats.org/officeDocument/2006/relationships/hyperlink" Target="https://github.com/hepcomm/hepmist" TargetMode="External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Relationship Id="rId5" Type="http://schemas.openxmlformats.org/officeDocument/2006/relationships/hyperlink" Target="https://github.com/hepcomm/hepmist" TargetMode="External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Relationship Id="rId5" Type="http://schemas.openxmlformats.org/officeDocument/2006/relationships/hyperlink" Target="https://github.com/hepcomm/hepmist" TargetMode="External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Relationship Id="rId5" Type="http://schemas.openxmlformats.org/officeDocument/2006/relationships/hyperlink" Target="https://github.com/hepcomm/hepmist" TargetMode="External"/><Relationship Id="rId4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Relationship Id="rId5" Type="http://schemas.openxmlformats.org/officeDocument/2006/relationships/hyperlink" Target="https://github.com/hepcomm/hepmist" TargetMode="External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FCBC41EE-46AA-284B-9E8A-1BAD83FC997E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55000"/>
          </a:blip>
          <a:stretch>
            <a:fillRect/>
          </a:stretch>
        </p:blipFill>
        <p:spPr>
          <a:xfrm>
            <a:off x="3266053" y="269798"/>
            <a:ext cx="5342658" cy="6473379"/>
          </a:xfrm>
          <a:prstGeom prst="rect">
            <a:avLst/>
          </a:prstGeom>
          <a:solidFill>
            <a:schemeClr val="bg1">
              <a:alpha val="0"/>
            </a:schemeClr>
          </a:solidFill>
          <a:effectLst>
            <a:glow rad="127000">
              <a:schemeClr val="accent1">
                <a:alpha val="0"/>
              </a:schemeClr>
            </a:glow>
            <a:outerShdw blurRad="50800" dist="50800" dir="5400000" algn="ctr" rotWithShape="0">
              <a:srgbClr val="000000">
                <a:alpha val="0"/>
              </a:srgbClr>
            </a:outerShdw>
          </a:effec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C1009F6-59DA-FC49-87AF-CA8DA4B5116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149585"/>
            <a:ext cx="9144000" cy="1128537"/>
          </a:xfrm>
        </p:spPr>
        <p:txBody>
          <a:bodyPr>
            <a:noAutofit/>
          </a:bodyPr>
          <a:lstStyle/>
          <a:p>
            <a:r>
              <a:rPr lang="en-US" b="1" dirty="0">
                <a:solidFill>
                  <a:srgbClr val="FFC000"/>
                </a:solidFill>
              </a:rPr>
              <a:t>Anomalies </a:t>
            </a:r>
            <a:br>
              <a:rPr lang="en-US" b="1" dirty="0">
                <a:solidFill>
                  <a:srgbClr val="FFC000"/>
                </a:solidFill>
              </a:rPr>
            </a:br>
            <a:r>
              <a:rPr lang="en-US" b="1" dirty="0">
                <a:solidFill>
                  <a:srgbClr val="FFC000"/>
                </a:solidFill>
              </a:rPr>
              <a:t>and their implications</a:t>
            </a:r>
            <a:endParaRPr lang="en-US" sz="4000" b="1" dirty="0">
              <a:solidFill>
                <a:srgbClr val="FFC000"/>
              </a:solidFill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61B1ACA-1FE7-C24E-85AC-22D4B3D7A16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253894"/>
            <a:ext cx="9144000" cy="1673596"/>
          </a:xfrm>
        </p:spPr>
        <p:txBody>
          <a:bodyPr>
            <a:normAutofit lnSpcReduction="10000"/>
          </a:bodyPr>
          <a:lstStyle/>
          <a:p>
            <a:endParaRPr lang="en-US" b="1" dirty="0">
              <a:solidFill>
                <a:srgbClr val="92D050"/>
              </a:solidFill>
            </a:endParaRPr>
          </a:p>
          <a:p>
            <a:r>
              <a:rPr lang="en-US" sz="2800" b="1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Bhupal Dev</a:t>
            </a:r>
          </a:p>
          <a:p>
            <a:r>
              <a:rPr lang="en-US" b="1" i="1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Washington University in St. Louis</a:t>
            </a:r>
          </a:p>
          <a:p>
            <a:r>
              <a:rPr lang="en-US" sz="1500" b="1" dirty="0" err="1">
                <a:solidFill>
                  <a:schemeClr val="accent5">
                    <a:lumMod val="40000"/>
                    <a:lumOff val="60000"/>
                  </a:schemeClr>
                </a:solidFill>
              </a:rPr>
              <a:t>bdev@wustl.edu</a:t>
            </a:r>
            <a:endParaRPr lang="en-US" sz="1500" b="1" dirty="0">
              <a:solidFill>
                <a:schemeClr val="accent5">
                  <a:lumMod val="40000"/>
                  <a:lumOff val="60000"/>
                </a:schemeClr>
              </a:solidFill>
            </a:endParaRPr>
          </a:p>
          <a:p>
            <a:endParaRPr lang="en-US" i="1" dirty="0">
              <a:solidFill>
                <a:srgbClr val="92D050"/>
              </a:solidFill>
            </a:endParaRPr>
          </a:p>
          <a:p>
            <a:endParaRPr lang="en-US" dirty="0"/>
          </a:p>
          <a:p>
            <a:endParaRPr lang="en-US" b="1" dirty="0">
              <a:solidFill>
                <a:schemeClr val="accent2">
                  <a:lumMod val="20000"/>
                  <a:lumOff val="80000"/>
                </a:schemeClr>
              </a:solidFill>
            </a:endParaRPr>
          </a:p>
          <a:p>
            <a:endParaRPr lang="en-US" b="1" dirty="0">
              <a:solidFill>
                <a:schemeClr val="accent2">
                  <a:lumMod val="20000"/>
                  <a:lumOff val="80000"/>
                </a:schemeClr>
              </a:solidFill>
            </a:endParaRPr>
          </a:p>
          <a:p>
            <a:endParaRPr lang="en-US" b="1" dirty="0">
              <a:solidFill>
                <a:schemeClr val="accent2">
                  <a:lumMod val="20000"/>
                  <a:lumOff val="80000"/>
                </a:schemeClr>
              </a:solidFill>
            </a:endParaRPr>
          </a:p>
          <a:p>
            <a:endParaRPr lang="en-US" b="1" dirty="0">
              <a:solidFill>
                <a:schemeClr val="accent2">
                  <a:lumMod val="20000"/>
                  <a:lumOff val="80000"/>
                </a:schemeClr>
              </a:solidFill>
            </a:endParaRPr>
          </a:p>
          <a:p>
            <a:endParaRPr lang="en-US" b="1" dirty="0">
              <a:solidFill>
                <a:schemeClr val="accent2">
                  <a:lumMod val="20000"/>
                  <a:lumOff val="80000"/>
                </a:schemeClr>
              </a:solidFill>
            </a:endParaRPr>
          </a:p>
          <a:p>
            <a:endParaRPr lang="en-US" b="1" dirty="0">
              <a:solidFill>
                <a:schemeClr val="accent2">
                  <a:lumMod val="20000"/>
                  <a:lumOff val="80000"/>
                </a:schemeClr>
              </a:solidFill>
            </a:endParaRPr>
          </a:p>
          <a:p>
            <a:endParaRPr lang="en-US" b="1" dirty="0">
              <a:solidFill>
                <a:srgbClr val="FFFF00"/>
              </a:solidFill>
            </a:endParaRPr>
          </a:p>
          <a:p>
            <a:endParaRPr lang="en-US" sz="1600" dirty="0"/>
          </a:p>
        </p:txBody>
      </p:sp>
      <p:pic>
        <p:nvPicPr>
          <p:cNvPr id="5" name="Picture 4" descr="washu.png">
            <a:extLst>
              <a:ext uri="{FF2B5EF4-FFF2-40B4-BE49-F238E27FC236}">
                <a16:creationId xmlns:a16="http://schemas.microsoft.com/office/drawing/2014/main" id="{48A37458-EB14-2041-AB31-8A82C694161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099" y="65832"/>
            <a:ext cx="1276350" cy="127635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BE94126A-0810-714B-B91A-06148AD60F4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746665" y="6184"/>
            <a:ext cx="3445335" cy="926815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480C1800-1B37-7147-A9CB-01E6B1678159}"/>
              </a:ext>
            </a:extLst>
          </p:cNvPr>
          <p:cNvSpPr txBox="1"/>
          <p:nvPr/>
        </p:nvSpPr>
        <p:spPr>
          <a:xfrm>
            <a:off x="5036804" y="6373845"/>
            <a:ext cx="14579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tx1">
                    <a:lumMod val="95000"/>
                  </a:schemeClr>
                </a:solidFill>
              </a:rPr>
              <a:t>May 25, 2021</a:t>
            </a:r>
          </a:p>
        </p:txBody>
      </p:sp>
    </p:spTree>
    <p:extLst>
      <p:ext uri="{BB962C8B-B14F-4D97-AF65-F5344CB8AC3E}">
        <p14:creationId xmlns:p14="http://schemas.microsoft.com/office/powerpoint/2010/main" val="204986326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Black Hat 2020: xGitGuard uses AI to detect inadvertently exposed data on  GitHub | The Daily Swig">
            <a:extLst>
              <a:ext uri="{FF2B5EF4-FFF2-40B4-BE49-F238E27FC236}">
                <a16:creationId xmlns:a16="http://schemas.microsoft.com/office/drawing/2014/main" id="{86077747-5BE1-0445-B742-A4C3FBD82EE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1867" y="6129936"/>
            <a:ext cx="1250466" cy="7044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E66D7CE-BC2A-F040-845E-E329A7EBA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22847"/>
          </a:xfrm>
        </p:spPr>
        <p:txBody>
          <a:bodyPr>
            <a:normAutofit fontScale="90000"/>
          </a:bodyPr>
          <a:lstStyle/>
          <a:p>
            <a:r>
              <a:rPr lang="en-US" dirty="0"/>
              <a:t>(Partial) List of Existing Anomalies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C69ED98-2FAC-ED49-A8F8-B2687816AF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A3748-736F-BF4B-AE16-F2F2DD747C1B}" type="slidenum">
              <a:rPr lang="en-US" smtClean="0"/>
              <a:t>10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Table 4">
                <a:extLst>
                  <a:ext uri="{FF2B5EF4-FFF2-40B4-BE49-F238E27FC236}">
                    <a16:creationId xmlns:a16="http://schemas.microsoft.com/office/drawing/2014/main" id="{9332A1C8-BF97-5D4E-BEF4-C29793169096}"/>
                  </a:ext>
                </a:extLst>
              </p:cNvPr>
              <p:cNvGraphicFramePr>
                <a:graphicFrameLocks noGrp="1"/>
              </p:cNvGraphicFramePr>
              <p:nvPr/>
            </p:nvGraphicFramePr>
            <p:xfrm>
              <a:off x="126125" y="987972"/>
              <a:ext cx="5623034" cy="5223546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423510">
                      <a:extLst>
                        <a:ext uri="{9D8B030D-6E8A-4147-A177-3AD203B41FA5}">
                          <a16:colId xmlns:a16="http://schemas.microsoft.com/office/drawing/2014/main" val="87559318"/>
                        </a:ext>
                      </a:extLst>
                    </a:gridCol>
                    <a:gridCol w="1345324">
                      <a:extLst>
                        <a:ext uri="{9D8B030D-6E8A-4147-A177-3AD203B41FA5}">
                          <a16:colId xmlns:a16="http://schemas.microsoft.com/office/drawing/2014/main" val="740646941"/>
                        </a:ext>
                      </a:extLst>
                    </a:gridCol>
                    <a:gridCol w="1854200">
                      <a:extLst>
                        <a:ext uri="{9D8B030D-6E8A-4147-A177-3AD203B41FA5}">
                          <a16:colId xmlns:a16="http://schemas.microsoft.com/office/drawing/2014/main" val="1138366353"/>
                        </a:ext>
                      </a:extLst>
                    </a:gridCol>
                  </a:tblGrid>
                  <a:tr h="238408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Anomaly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Significance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Reference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172591119"/>
                      </a:ext>
                    </a:extLst>
                  </a:tr>
                  <a:tr h="238408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err="1"/>
                            <a:t>Multileptons@LHC</a:t>
                          </a:r>
                          <a:endParaRPr lang="en-US" dirty="0"/>
                        </a:p>
                      </a:txBody>
                      <a:tcPr>
                        <a:solidFill>
                          <a:srgbClr val="FF0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i="0" dirty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</a:rPr>
                            <a:t>2-5</a:t>
                          </a:r>
                          <a:r>
                            <a:rPr lang="en-US" sz="1800" i="0" baseline="0" dirty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</a:rPr>
                            <a:t> </a:t>
                          </a:r>
                          <a14:m>
                            <m:oMath xmlns:m="http://schemas.openxmlformats.org/officeDocument/2006/math">
                              <m:r>
                                <a:rPr lang="en-US" sz="1800" i="1" baseline="0" smtClean="0">
                                  <a:solidFill>
                                    <a:schemeClr val="dk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oMath>
                          </a14:m>
                          <a:endParaRPr lang="en-US" dirty="0"/>
                        </a:p>
                      </a:txBody>
                      <a:tcPr>
                        <a:solidFill>
                          <a:srgbClr val="FF0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1901.05300</a:t>
                          </a:r>
                        </a:p>
                      </a:txBody>
                      <a:tcPr>
                        <a:solidFill>
                          <a:srgbClr val="FF0000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841379905"/>
                      </a:ext>
                    </a:extLst>
                  </a:tr>
                  <a:tr h="238408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Dijet excess@LEP2</a:t>
                          </a:r>
                        </a:p>
                      </a:txBody>
                      <a:tcPr>
                        <a:solidFill>
                          <a:srgbClr val="FF0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4-5 </a:t>
                          </a:r>
                          <a14:m>
                            <m:oMath xmlns:m="http://schemas.openxmlformats.org/officeDocument/2006/math">
                              <m:r>
                                <a:rPr lang="en-US" sz="1800" i="1" baseline="0" smtClean="0">
                                  <a:solidFill>
                                    <a:schemeClr val="dk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oMath>
                          </a14:m>
                          <a:endParaRPr lang="en-US" dirty="0"/>
                        </a:p>
                      </a:txBody>
                      <a:tcPr>
                        <a:solidFill>
                          <a:srgbClr val="FF0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800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1706.02255 </a:t>
                          </a:r>
                          <a:endParaRPr lang="en-US" dirty="0"/>
                        </a:p>
                      </a:txBody>
                      <a:tcPr>
                        <a:solidFill>
                          <a:srgbClr val="FF0000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866036791"/>
                      </a:ext>
                    </a:extLst>
                  </a:tr>
                  <a:tr h="417213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Muon g-2</a:t>
                          </a:r>
                        </a:p>
                      </a:txBody>
                      <a:tcPr>
                        <a:solidFill>
                          <a:srgbClr val="FFC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0" i="0" baseline="0" dirty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</a:rPr>
                            <a:t>4.2</a:t>
                          </a:r>
                          <a14:m>
                            <m:oMath xmlns:m="http://schemas.openxmlformats.org/officeDocument/2006/math">
                              <m:r>
                                <a:rPr lang="en-US" sz="1800" b="0" i="0" baseline="0" smtClean="0">
                                  <a:solidFill>
                                    <a:schemeClr val="dk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US" sz="1800" i="1" baseline="0" smtClean="0">
                                  <a:solidFill>
                                    <a:schemeClr val="dk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oMath>
                          </a14:m>
                          <a:endParaRPr lang="en-US" dirty="0"/>
                        </a:p>
                      </a:txBody>
                      <a:tcPr>
                        <a:solidFill>
                          <a:srgbClr val="FFC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800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2104.03281</a:t>
                          </a:r>
                          <a:endParaRPr lang="en-US" dirty="0">
                            <a:effectLst/>
                          </a:endParaRPr>
                        </a:p>
                      </a:txBody>
                      <a:tcPr>
                        <a:solidFill>
                          <a:srgbClr val="FFC000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316622746"/>
                      </a:ext>
                    </a:extLst>
                  </a:tr>
                  <a:tr h="417213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LFUV in B-decays</a:t>
                          </a:r>
                        </a:p>
                      </a:txBody>
                      <a:tcPr>
                        <a:solidFill>
                          <a:srgbClr val="FFC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3-5 </a:t>
                          </a:r>
                          <a14:m>
                            <m:oMath xmlns:m="http://schemas.openxmlformats.org/officeDocument/2006/math">
                              <m:r>
                                <a:rPr lang="en-US" sz="1800" i="1" baseline="0" smtClean="0">
                                  <a:solidFill>
                                    <a:schemeClr val="dk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oMath>
                          </a14:m>
                          <a:endParaRPr lang="en-US" dirty="0"/>
                        </a:p>
                      </a:txBody>
                      <a:tcPr>
                        <a:solidFill>
                          <a:srgbClr val="FFC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0" i="0" u="none" strike="noStrike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1909.12524</a:t>
                          </a:r>
                          <a:endParaRPr lang="en-US" dirty="0"/>
                        </a:p>
                      </a:txBody>
                      <a:tcPr>
                        <a:solidFill>
                          <a:srgbClr val="FFC000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395162269"/>
                      </a:ext>
                    </a:extLst>
                  </a:tr>
                  <a:tr h="238408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CKM unitarity</a:t>
                          </a:r>
                        </a:p>
                      </a:txBody>
                      <a:tcPr>
                        <a:solidFill>
                          <a:srgbClr val="FFC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4 </a:t>
                          </a:r>
                          <a14:m>
                            <m:oMath xmlns:m="http://schemas.openxmlformats.org/officeDocument/2006/math">
                              <m:r>
                                <a:rPr lang="en-US" sz="1800" i="1" baseline="0" smtClean="0">
                                  <a:solidFill>
                                    <a:schemeClr val="dk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oMath>
                          </a14:m>
                          <a:endParaRPr lang="en-US" dirty="0"/>
                        </a:p>
                      </a:txBody>
                      <a:tcPr>
                        <a:solidFill>
                          <a:srgbClr val="FFC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2012.01580</a:t>
                          </a:r>
                        </a:p>
                      </a:txBody>
                      <a:tcPr>
                        <a:solidFill>
                          <a:srgbClr val="FFC000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965106896"/>
                      </a:ext>
                    </a:extLst>
                  </a:tr>
                  <a:tr h="238408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LFUV in tau decay</a:t>
                          </a:r>
                        </a:p>
                      </a:txBody>
                      <a:tcPr>
                        <a:solidFill>
                          <a:srgbClr val="FFC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dirty="0"/>
                            <a:t>~2</a:t>
                          </a:r>
                          <a14:m>
                            <m:oMath xmlns:m="http://schemas.openxmlformats.org/officeDocument/2006/math">
                              <m:r>
                                <a:rPr lang="en-US" sz="1800" b="0" i="0" baseline="0" smtClean="0">
                                  <a:solidFill>
                                    <a:schemeClr val="dk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US" sz="1800" i="1" baseline="0" smtClean="0">
                                  <a:solidFill>
                                    <a:schemeClr val="dk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oMath>
                          </a14:m>
                          <a:endParaRPr lang="en-US" dirty="0"/>
                        </a:p>
                      </a:txBody>
                      <a:tcPr>
                        <a:solidFill>
                          <a:srgbClr val="FFC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1909.12524 </a:t>
                          </a:r>
                        </a:p>
                      </a:txBody>
                      <a:tcPr>
                        <a:solidFill>
                          <a:srgbClr val="FFC000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31462006"/>
                      </a:ext>
                    </a:extLst>
                  </a:tr>
                  <a:tr h="238408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LSND/</a:t>
                          </a:r>
                          <a:r>
                            <a:rPr lang="en-US" dirty="0" err="1"/>
                            <a:t>MiniBooNE</a:t>
                          </a:r>
                          <a:endParaRPr lang="en-US" dirty="0"/>
                        </a:p>
                      </a:txBody>
                      <a:tcPr>
                        <a:solidFill>
                          <a:srgbClr val="FFFF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800" b="0" i="0" baseline="0" dirty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</a:rPr>
                            <a:t>6.1</a:t>
                          </a:r>
                          <a14:m>
                            <m:oMath xmlns:m="http://schemas.openxmlformats.org/officeDocument/2006/math">
                              <m:r>
                                <a:rPr lang="en-US" sz="1800" b="0" i="0" baseline="0" smtClean="0">
                                  <a:solidFill>
                                    <a:schemeClr val="dk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US" sz="1800" i="1" baseline="0" smtClean="0">
                                  <a:solidFill>
                                    <a:schemeClr val="dk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oMath>
                          </a14:m>
                          <a:endParaRPr lang="en-US" dirty="0"/>
                        </a:p>
                      </a:txBody>
                      <a:tcPr>
                        <a:solidFill>
                          <a:srgbClr val="FFFF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2006.16883</a:t>
                          </a:r>
                        </a:p>
                      </a:txBody>
                      <a:tcPr>
                        <a:solidFill>
                          <a:srgbClr val="FFFF00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786009672"/>
                      </a:ext>
                    </a:extLst>
                  </a:tr>
                  <a:tr h="238408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err="1"/>
                            <a:t>NOvA</a:t>
                          </a:r>
                          <a:r>
                            <a:rPr lang="en-US" dirty="0"/>
                            <a:t> vs T2K </a:t>
                          </a:r>
                        </a:p>
                      </a:txBody>
                      <a:tcPr>
                        <a:solidFill>
                          <a:srgbClr val="FFFF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dirty="0"/>
                            <a:t>~2</a:t>
                          </a:r>
                          <a14:m>
                            <m:oMath xmlns:m="http://schemas.openxmlformats.org/officeDocument/2006/math">
                              <m:r>
                                <a:rPr lang="en-US" sz="1800" b="0" i="0" baseline="0" smtClean="0">
                                  <a:solidFill>
                                    <a:schemeClr val="dk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US" sz="1800" i="1" baseline="0" smtClean="0">
                                  <a:solidFill>
                                    <a:schemeClr val="dk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oMath>
                          </a14:m>
                          <a:endParaRPr lang="en-US" dirty="0"/>
                        </a:p>
                      </a:txBody>
                      <a:tcPr>
                        <a:solidFill>
                          <a:srgbClr val="FFFF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Neutrino 2020</a:t>
                          </a:r>
                        </a:p>
                      </a:txBody>
                      <a:tcPr>
                        <a:solidFill>
                          <a:srgbClr val="FFFF00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424078413"/>
                      </a:ext>
                    </a:extLst>
                  </a:tr>
                  <a:tr h="238408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err="1"/>
                            <a:t>IceCube</a:t>
                          </a:r>
                          <a:r>
                            <a:rPr lang="en-US" dirty="0"/>
                            <a:t> HESE vs TG</a:t>
                          </a:r>
                        </a:p>
                      </a:txBody>
                      <a:tcPr>
                        <a:solidFill>
                          <a:srgbClr val="FFFF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dirty="0"/>
                            <a:t>~2</a:t>
                          </a:r>
                          <a14:m>
                            <m:oMath xmlns:m="http://schemas.openxmlformats.org/officeDocument/2006/math">
                              <m:r>
                                <a:rPr lang="en-US" sz="1800" b="0" i="0" baseline="0" smtClean="0">
                                  <a:solidFill>
                                    <a:schemeClr val="dk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US" sz="1800" i="1" baseline="0" smtClean="0">
                                  <a:solidFill>
                                    <a:schemeClr val="dk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oMath>
                          </a14:m>
                          <a:endParaRPr lang="en-US" dirty="0"/>
                        </a:p>
                      </a:txBody>
                      <a:tcPr>
                        <a:solidFill>
                          <a:srgbClr val="FFFF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2011.03545</a:t>
                          </a:r>
                        </a:p>
                      </a:txBody>
                      <a:tcPr>
                        <a:solidFill>
                          <a:srgbClr val="FFFF00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917634405"/>
                      </a:ext>
                    </a:extLst>
                  </a:tr>
                  <a:tr h="238408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ANITA upgoing events</a:t>
                          </a:r>
                        </a:p>
                      </a:txBody>
                      <a:tcPr>
                        <a:solidFill>
                          <a:srgbClr val="FFFF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dirty="0"/>
                            <a:t>~2</a:t>
                          </a:r>
                          <a14:m>
                            <m:oMath xmlns:m="http://schemas.openxmlformats.org/officeDocument/2006/math">
                              <m:r>
                                <a:rPr lang="en-US" sz="1800" b="0" i="0" baseline="0" smtClean="0">
                                  <a:solidFill>
                                    <a:schemeClr val="dk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US" sz="1800" i="1" baseline="0" smtClean="0">
                                  <a:solidFill>
                                    <a:schemeClr val="dk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oMath>
                          </a14:m>
                          <a:endParaRPr lang="en-US" dirty="0"/>
                        </a:p>
                      </a:txBody>
                      <a:tcPr>
                        <a:solidFill>
                          <a:srgbClr val="FFFF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2010.02869</a:t>
                          </a:r>
                        </a:p>
                      </a:txBody>
                      <a:tcPr>
                        <a:solidFill>
                          <a:srgbClr val="FFFF00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573240545"/>
                      </a:ext>
                    </a:extLst>
                  </a:tr>
                  <a:tr h="238408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Neutron lifetime</a:t>
                          </a:r>
                        </a:p>
                      </a:txBody>
                      <a:tcPr>
                        <a:solidFill>
                          <a:srgbClr val="92D05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800" b="0" i="0" baseline="0" dirty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</a:rPr>
                            <a:t>3.6</a:t>
                          </a:r>
                          <a14:m>
                            <m:oMath xmlns:m="http://schemas.openxmlformats.org/officeDocument/2006/math">
                              <m:r>
                                <a:rPr lang="en-US" sz="1800" b="0" i="0" baseline="0" smtClean="0">
                                  <a:solidFill>
                                    <a:schemeClr val="dk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US" sz="1800" i="1" baseline="0" smtClean="0">
                                  <a:solidFill>
                                    <a:schemeClr val="dk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oMath>
                          </a14:m>
                          <a:endParaRPr lang="en-US" dirty="0"/>
                        </a:p>
                      </a:txBody>
                      <a:tcPr>
                        <a:solidFill>
                          <a:srgbClr val="92D05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2011.13272</a:t>
                          </a:r>
                        </a:p>
                      </a:txBody>
                      <a:tcPr>
                        <a:solidFill>
                          <a:srgbClr val="92D050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054672027"/>
                      </a:ext>
                    </a:extLst>
                  </a:tr>
                  <a:tr h="238408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aseline="30000" dirty="0"/>
                            <a:t>8</a:t>
                          </a:r>
                          <a:r>
                            <a:rPr lang="en-US" dirty="0"/>
                            <a:t>Be transition</a:t>
                          </a:r>
                        </a:p>
                      </a:txBody>
                      <a:tcPr>
                        <a:solidFill>
                          <a:srgbClr val="92D05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800" b="0" i="0" baseline="0" dirty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</a:rPr>
                            <a:t>7.2</a:t>
                          </a:r>
                          <a14:m>
                            <m:oMath xmlns:m="http://schemas.openxmlformats.org/officeDocument/2006/math">
                              <m:r>
                                <a:rPr lang="en-US" sz="1800" b="0" i="0" baseline="0" smtClean="0">
                                  <a:solidFill>
                                    <a:schemeClr val="dk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US" sz="1800" i="1" baseline="0" smtClean="0">
                                  <a:solidFill>
                                    <a:schemeClr val="dk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oMath>
                          </a14:m>
                          <a:endParaRPr lang="en-US" dirty="0"/>
                        </a:p>
                      </a:txBody>
                      <a:tcPr>
                        <a:solidFill>
                          <a:srgbClr val="92D05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1910.10459</a:t>
                          </a:r>
                        </a:p>
                      </a:txBody>
                      <a:tcPr>
                        <a:solidFill>
                          <a:srgbClr val="92D050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223398779"/>
                      </a:ext>
                    </a:extLst>
                  </a:tr>
                  <a:tr h="238408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Proton charge radius</a:t>
                          </a:r>
                        </a:p>
                      </a:txBody>
                      <a:tcPr>
                        <a:solidFill>
                          <a:srgbClr val="92D05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dirty="0"/>
                            <a:t>5 </a:t>
                          </a:r>
                          <a14:m>
                            <m:oMath xmlns:m="http://schemas.openxmlformats.org/officeDocument/2006/math">
                              <m:r>
                                <a:rPr lang="en-US" sz="1800" i="1" baseline="0" smtClean="0">
                                  <a:solidFill>
                                    <a:schemeClr val="dk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oMath>
                          </a14:m>
                          <a:endParaRPr lang="en-US" dirty="0"/>
                        </a:p>
                      </a:txBody>
                      <a:tcPr>
                        <a:solidFill>
                          <a:srgbClr val="92D05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2105.00571</a:t>
                          </a:r>
                        </a:p>
                      </a:txBody>
                      <a:tcPr>
                        <a:solidFill>
                          <a:srgbClr val="92D050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11167188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4" name="Table 4">
                <a:extLst>
                  <a:ext uri="{FF2B5EF4-FFF2-40B4-BE49-F238E27FC236}">
                    <a16:creationId xmlns:a16="http://schemas.microsoft.com/office/drawing/2014/main" id="{9332A1C8-BF97-5D4E-BEF4-C29793169096}"/>
                  </a:ext>
                </a:extLst>
              </p:cNvPr>
              <p:cNvGraphicFramePr>
                <a:graphicFrameLocks noGrp="1"/>
              </p:cNvGraphicFramePr>
              <p:nvPr/>
            </p:nvGraphicFramePr>
            <p:xfrm>
              <a:off x="126125" y="987972"/>
              <a:ext cx="5623034" cy="5223546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423510">
                      <a:extLst>
                        <a:ext uri="{9D8B030D-6E8A-4147-A177-3AD203B41FA5}">
                          <a16:colId xmlns:a16="http://schemas.microsoft.com/office/drawing/2014/main" val="87559318"/>
                        </a:ext>
                      </a:extLst>
                    </a:gridCol>
                    <a:gridCol w="1345324">
                      <a:extLst>
                        <a:ext uri="{9D8B030D-6E8A-4147-A177-3AD203B41FA5}">
                          <a16:colId xmlns:a16="http://schemas.microsoft.com/office/drawing/2014/main" val="740646941"/>
                        </a:ext>
                      </a:extLst>
                    </a:gridCol>
                    <a:gridCol w="1854200">
                      <a:extLst>
                        <a:ext uri="{9D8B030D-6E8A-4147-A177-3AD203B41FA5}">
                          <a16:colId xmlns:a16="http://schemas.microsoft.com/office/drawing/2014/main" val="1138366353"/>
                        </a:ext>
                      </a:extLst>
                    </a:gridCol>
                  </a:tblGrid>
                  <a:tr h="36576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Anomaly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Significance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Reference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172591119"/>
                      </a:ext>
                    </a:extLst>
                  </a:tr>
                  <a:tr h="36576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err="1"/>
                            <a:t>Multileptons@LHC</a:t>
                          </a:r>
                          <a:endParaRPr lang="en-US" dirty="0"/>
                        </a:p>
                      </a:txBody>
                      <a:tcPr>
                        <a:solidFill>
                          <a:srgbClr val="FF0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178505" t="-106897" r="-139252" b="-125172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1901.05300</a:t>
                          </a:r>
                        </a:p>
                      </a:txBody>
                      <a:tcPr>
                        <a:solidFill>
                          <a:srgbClr val="FF0000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841379905"/>
                      </a:ext>
                    </a:extLst>
                  </a:tr>
                  <a:tr h="36576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Dijet excess@LEP2</a:t>
                          </a:r>
                        </a:p>
                      </a:txBody>
                      <a:tcPr>
                        <a:solidFill>
                          <a:srgbClr val="FF0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178505" t="-206897" r="-139252" b="-115172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800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1706.02255 </a:t>
                          </a:r>
                          <a:endParaRPr lang="en-US" dirty="0"/>
                        </a:p>
                      </a:txBody>
                      <a:tcPr>
                        <a:solidFill>
                          <a:srgbClr val="FF0000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866036791"/>
                      </a:ext>
                    </a:extLst>
                  </a:tr>
                  <a:tr h="417213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Muon g-2</a:t>
                          </a:r>
                        </a:p>
                      </a:txBody>
                      <a:tcPr>
                        <a:solidFill>
                          <a:srgbClr val="FFC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178505" t="-269697" r="-139252" b="-91212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800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2104.03281</a:t>
                          </a:r>
                          <a:endParaRPr lang="en-US" dirty="0">
                            <a:effectLst/>
                          </a:endParaRPr>
                        </a:p>
                      </a:txBody>
                      <a:tcPr>
                        <a:solidFill>
                          <a:srgbClr val="FFC000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316622746"/>
                      </a:ext>
                    </a:extLst>
                  </a:tr>
                  <a:tr h="417213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LFUV in B-decays</a:t>
                          </a:r>
                        </a:p>
                      </a:txBody>
                      <a:tcPr>
                        <a:solidFill>
                          <a:srgbClr val="FFC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178505" t="-369697" r="-139252" b="-81212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0" i="0" u="none" strike="noStrike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1909.12524</a:t>
                          </a:r>
                          <a:endParaRPr lang="en-US" dirty="0"/>
                        </a:p>
                      </a:txBody>
                      <a:tcPr>
                        <a:solidFill>
                          <a:srgbClr val="FFC000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395162269"/>
                      </a:ext>
                    </a:extLst>
                  </a:tr>
                  <a:tr h="36576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CKM unitarity</a:t>
                          </a:r>
                        </a:p>
                      </a:txBody>
                      <a:tcPr>
                        <a:solidFill>
                          <a:srgbClr val="FFC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178505" t="-534483" r="-139252" b="-82413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2012.01580</a:t>
                          </a:r>
                        </a:p>
                      </a:txBody>
                      <a:tcPr>
                        <a:solidFill>
                          <a:srgbClr val="FFC000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965106896"/>
                      </a:ext>
                    </a:extLst>
                  </a:tr>
                  <a:tr h="36576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LFUV in tau decay</a:t>
                          </a:r>
                        </a:p>
                      </a:txBody>
                      <a:tcPr>
                        <a:solidFill>
                          <a:srgbClr val="FFC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178505" t="-634483" r="-139252" b="-72413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1909.12524 </a:t>
                          </a:r>
                        </a:p>
                      </a:txBody>
                      <a:tcPr>
                        <a:solidFill>
                          <a:srgbClr val="FFC000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31462006"/>
                      </a:ext>
                    </a:extLst>
                  </a:tr>
                  <a:tr h="36576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LSND/</a:t>
                          </a:r>
                          <a:r>
                            <a:rPr lang="en-US" dirty="0" err="1"/>
                            <a:t>MiniBooNE</a:t>
                          </a:r>
                          <a:endParaRPr lang="en-US" dirty="0"/>
                        </a:p>
                      </a:txBody>
                      <a:tcPr>
                        <a:solidFill>
                          <a:srgbClr val="FFFF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178505" t="-760714" r="-139252" b="-65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2006.16883</a:t>
                          </a:r>
                        </a:p>
                      </a:txBody>
                      <a:tcPr>
                        <a:solidFill>
                          <a:srgbClr val="FFFF00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786009672"/>
                      </a:ext>
                    </a:extLst>
                  </a:tr>
                  <a:tr h="36576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err="1"/>
                            <a:t>NOvA</a:t>
                          </a:r>
                          <a:r>
                            <a:rPr lang="en-US" dirty="0"/>
                            <a:t> vs T2K </a:t>
                          </a:r>
                        </a:p>
                      </a:txBody>
                      <a:tcPr>
                        <a:solidFill>
                          <a:srgbClr val="FFFF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178505" t="-831034" r="-139252" b="-52758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Neutrino 2020</a:t>
                          </a:r>
                        </a:p>
                      </a:txBody>
                      <a:tcPr>
                        <a:solidFill>
                          <a:srgbClr val="FFFF00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424078413"/>
                      </a:ext>
                    </a:extLst>
                  </a:tr>
                  <a:tr h="36576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err="1"/>
                            <a:t>IceCube</a:t>
                          </a:r>
                          <a:r>
                            <a:rPr lang="en-US" dirty="0"/>
                            <a:t> HESE vs TG</a:t>
                          </a:r>
                        </a:p>
                      </a:txBody>
                      <a:tcPr>
                        <a:solidFill>
                          <a:srgbClr val="FFFF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178505" t="-931034" r="-139252" b="-42758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2011.03545</a:t>
                          </a:r>
                        </a:p>
                      </a:txBody>
                      <a:tcPr>
                        <a:solidFill>
                          <a:srgbClr val="FFFF00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917634405"/>
                      </a:ext>
                    </a:extLst>
                  </a:tr>
                  <a:tr h="36576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ANITA upgoing events</a:t>
                          </a:r>
                        </a:p>
                      </a:txBody>
                      <a:tcPr>
                        <a:solidFill>
                          <a:srgbClr val="FFFF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178505" t="-1031034" r="-139252" b="-32758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2010.02869</a:t>
                          </a:r>
                        </a:p>
                      </a:txBody>
                      <a:tcPr>
                        <a:solidFill>
                          <a:srgbClr val="FFFF00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573240545"/>
                      </a:ext>
                    </a:extLst>
                  </a:tr>
                  <a:tr h="36576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Neutron lifetime</a:t>
                          </a:r>
                        </a:p>
                      </a:txBody>
                      <a:tcPr>
                        <a:solidFill>
                          <a:srgbClr val="92D05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178505" t="-1131034" r="-139252" b="-22758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2011.13272</a:t>
                          </a:r>
                        </a:p>
                      </a:txBody>
                      <a:tcPr>
                        <a:solidFill>
                          <a:srgbClr val="92D050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054672027"/>
                      </a:ext>
                    </a:extLst>
                  </a:tr>
                  <a:tr h="36576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aseline="30000" dirty="0"/>
                            <a:t>8</a:t>
                          </a:r>
                          <a:r>
                            <a:rPr lang="en-US" dirty="0"/>
                            <a:t>Be transition</a:t>
                          </a:r>
                        </a:p>
                      </a:txBody>
                      <a:tcPr>
                        <a:solidFill>
                          <a:srgbClr val="92D05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178505" t="-1231034" r="-139252" b="-12758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1910.10459</a:t>
                          </a:r>
                        </a:p>
                      </a:txBody>
                      <a:tcPr>
                        <a:solidFill>
                          <a:srgbClr val="92D050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223398779"/>
                      </a:ext>
                    </a:extLst>
                  </a:tr>
                  <a:tr h="36576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Proton charge radius</a:t>
                          </a:r>
                        </a:p>
                      </a:txBody>
                      <a:tcPr>
                        <a:solidFill>
                          <a:srgbClr val="92D05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178505" t="-1331034" r="-139252" b="-2758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2105.00571</a:t>
                          </a:r>
                        </a:p>
                      </a:txBody>
                      <a:tcPr>
                        <a:solidFill>
                          <a:srgbClr val="92D050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11167188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5" name="Table 4">
                <a:extLst>
                  <a:ext uri="{FF2B5EF4-FFF2-40B4-BE49-F238E27FC236}">
                    <a16:creationId xmlns:a16="http://schemas.microsoft.com/office/drawing/2014/main" id="{9FAFFBA7-CDC7-7B47-A262-06F5F5269A03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22676942"/>
                  </p:ext>
                </p:extLst>
              </p:nvPr>
            </p:nvGraphicFramePr>
            <p:xfrm>
              <a:off x="6096000" y="977460"/>
              <a:ext cx="5969875" cy="522354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501462">
                      <a:extLst>
                        <a:ext uri="{9D8B030D-6E8A-4147-A177-3AD203B41FA5}">
                          <a16:colId xmlns:a16="http://schemas.microsoft.com/office/drawing/2014/main" val="1983011869"/>
                        </a:ext>
                      </a:extLst>
                    </a:gridCol>
                    <a:gridCol w="1439917">
                      <a:extLst>
                        <a:ext uri="{9D8B030D-6E8A-4147-A177-3AD203B41FA5}">
                          <a16:colId xmlns:a16="http://schemas.microsoft.com/office/drawing/2014/main" val="3327934745"/>
                        </a:ext>
                      </a:extLst>
                    </a:gridCol>
                    <a:gridCol w="2028496">
                      <a:extLst>
                        <a:ext uri="{9D8B030D-6E8A-4147-A177-3AD203B41FA5}">
                          <a16:colId xmlns:a16="http://schemas.microsoft.com/office/drawing/2014/main" val="2343962784"/>
                        </a:ext>
                      </a:extLst>
                    </a:gridCol>
                  </a:tblGrid>
                  <a:tr h="37311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Anomaly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Significance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Reference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327609258"/>
                      </a:ext>
                    </a:extLst>
                  </a:tr>
                  <a:tr h="37311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DAMA/LIBRA</a:t>
                          </a:r>
                        </a:p>
                      </a:txBody>
                      <a:tcPr>
                        <a:solidFill>
                          <a:srgbClr val="00B0F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dirty="0"/>
                            <a:t>12.9 </a:t>
                          </a:r>
                          <a14:m>
                            <m:oMath xmlns:m="http://schemas.openxmlformats.org/officeDocument/2006/math">
                              <m:r>
                                <a:rPr lang="en-US" sz="1800" i="1" baseline="0" smtClean="0">
                                  <a:solidFill>
                                    <a:schemeClr val="dk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oMath>
                          </a14:m>
                          <a:endParaRPr lang="en-US" dirty="0"/>
                        </a:p>
                      </a:txBody>
                      <a:tcPr>
                        <a:solidFill>
                          <a:srgbClr val="00B0F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1907.06405</a:t>
                          </a:r>
                        </a:p>
                      </a:txBody>
                      <a:tcPr>
                        <a:solidFill>
                          <a:srgbClr val="00B0F0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795561734"/>
                      </a:ext>
                    </a:extLst>
                  </a:tr>
                  <a:tr h="37311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0" dirty="0"/>
                            <a:t>XENON1T </a:t>
                          </a:r>
                          <a:r>
                            <a:rPr lang="en-US" b="0" i="1" dirty="0"/>
                            <a:t>e</a:t>
                          </a:r>
                          <a:r>
                            <a:rPr lang="en-US" b="0" baseline="30000" dirty="0"/>
                            <a:t>-</a:t>
                          </a:r>
                          <a:r>
                            <a:rPr lang="en-US" b="0" dirty="0"/>
                            <a:t>-recoil</a:t>
                          </a:r>
                        </a:p>
                      </a:txBody>
                      <a:tcPr>
                        <a:solidFill>
                          <a:srgbClr val="00B0F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b="0" dirty="0"/>
                            <a:t>2-3</a:t>
                          </a:r>
                          <a14:m>
                            <m:oMath xmlns:m="http://schemas.openxmlformats.org/officeDocument/2006/math">
                              <m:r>
                                <a:rPr lang="en-US" sz="1800" b="0" i="0" baseline="0" smtClean="0">
                                  <a:solidFill>
                                    <a:schemeClr val="dk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US" sz="1800" b="0" i="1" baseline="0" smtClean="0">
                                  <a:solidFill>
                                    <a:schemeClr val="dk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oMath>
                          </a14:m>
                          <a:endParaRPr lang="en-US" b="0" dirty="0"/>
                        </a:p>
                      </a:txBody>
                      <a:tcPr>
                        <a:solidFill>
                          <a:srgbClr val="00B0F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0" dirty="0"/>
                            <a:t>2006.09721</a:t>
                          </a:r>
                        </a:p>
                      </a:txBody>
                      <a:tcPr>
                        <a:solidFill>
                          <a:srgbClr val="00B0F0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171777539"/>
                      </a:ext>
                    </a:extLst>
                  </a:tr>
                  <a:tr h="37311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Fermi-LAT GC excess</a:t>
                          </a:r>
                        </a:p>
                      </a:txBody>
                      <a:tcPr>
                        <a:solidFill>
                          <a:srgbClr val="1D25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dirty="0"/>
                            <a:t>2-3</a:t>
                          </a:r>
                          <a14:m>
                            <m:oMath xmlns:m="http://schemas.openxmlformats.org/officeDocument/2006/math">
                              <m:r>
                                <a:rPr lang="en-US" sz="1800" b="0" i="0" baseline="0" smtClean="0">
                                  <a:solidFill>
                                    <a:schemeClr val="dk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US" sz="1800" i="1" baseline="0" smtClean="0">
                                  <a:solidFill>
                                    <a:schemeClr val="dk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oMath>
                          </a14:m>
                          <a:endParaRPr lang="en-US" dirty="0"/>
                        </a:p>
                      </a:txBody>
                      <a:tcPr>
                        <a:solidFill>
                          <a:srgbClr val="1D25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1704.03910</a:t>
                          </a:r>
                        </a:p>
                      </a:txBody>
                      <a:tcPr>
                        <a:solidFill>
                          <a:srgbClr val="1D25FF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07010478"/>
                      </a:ext>
                    </a:extLst>
                  </a:tr>
                  <a:tr h="37311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i="0" baseline="0" dirty="0"/>
                            <a:t>AMS</a:t>
                          </a:r>
                          <a:r>
                            <a:rPr lang="en-US" i="1" baseline="0" dirty="0"/>
                            <a:t> e</a:t>
                          </a:r>
                          <a:r>
                            <a:rPr lang="en-US" baseline="30000" dirty="0"/>
                            <a:t>+</a:t>
                          </a:r>
                          <a:r>
                            <a:rPr lang="en-US" baseline="0" dirty="0"/>
                            <a:t>/</a:t>
                          </a:r>
                          <a14:m>
                            <m:oMath xmlns:m="http://schemas.openxmlformats.org/officeDocument/2006/math">
                              <m:acc>
                                <m:accPr>
                                  <m:chr m:val="̅"/>
                                  <m:ctrlPr>
                                    <a:rPr lang="en-US" i="1" baseline="0" dirty="0" smtClean="0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b="0" i="1" baseline="0" dirty="0" smtClean="0">
                                      <a:latin typeface="Cambria Math" panose="02040503050406030204" pitchFamily="18" charset="0"/>
                                    </a:rPr>
                                    <m:t>𝑝</m:t>
                                  </m:r>
                                </m:e>
                              </m:acc>
                            </m:oMath>
                          </a14:m>
                          <a:r>
                            <a:rPr lang="en-US" i="0" dirty="0">
                              <a:latin typeface="+mn-lt"/>
                            </a:rPr>
                            <a:t> </a:t>
                          </a:r>
                          <a:r>
                            <a:rPr lang="en-US" dirty="0"/>
                            <a:t>excess</a:t>
                          </a:r>
                          <a:endParaRPr lang="en-US" i="0" dirty="0">
                            <a:latin typeface="+mn-lt"/>
                          </a:endParaRPr>
                        </a:p>
                      </a:txBody>
                      <a:tcPr>
                        <a:solidFill>
                          <a:srgbClr val="1D25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dirty="0"/>
                            <a:t>3-5</a:t>
                          </a:r>
                          <a14:m>
                            <m:oMath xmlns:m="http://schemas.openxmlformats.org/officeDocument/2006/math">
                              <m:r>
                                <a:rPr lang="en-US" sz="1800" b="0" i="0" baseline="0" smtClean="0">
                                  <a:solidFill>
                                    <a:schemeClr val="dk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US" sz="1800" i="1" baseline="0" smtClean="0">
                                  <a:solidFill>
                                    <a:schemeClr val="dk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oMath>
                          </a14:m>
                          <a:endParaRPr lang="en-US" dirty="0"/>
                        </a:p>
                      </a:txBody>
                      <a:tcPr>
                        <a:solidFill>
                          <a:srgbClr val="1D25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Phys.Rep.894, 1</a:t>
                          </a:r>
                        </a:p>
                      </a:txBody>
                      <a:tcPr>
                        <a:solidFill>
                          <a:srgbClr val="1D25FF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210885387"/>
                      </a:ext>
                    </a:extLst>
                  </a:tr>
                  <a:tr h="37311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3.5 keV X-ray line</a:t>
                          </a:r>
                        </a:p>
                      </a:txBody>
                      <a:tcPr>
                        <a:solidFill>
                          <a:srgbClr val="1D25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800" b="0" i="0" baseline="0" dirty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</a:rPr>
                            <a:t>4</a:t>
                          </a:r>
                          <a14:m>
                            <m:oMath xmlns:m="http://schemas.openxmlformats.org/officeDocument/2006/math">
                              <m:r>
                                <a:rPr lang="en-US" sz="1800" b="0" i="0" baseline="0" smtClean="0">
                                  <a:solidFill>
                                    <a:schemeClr val="dk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US" sz="1800" i="1" baseline="0" smtClean="0">
                                  <a:solidFill>
                                    <a:schemeClr val="dk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oMath>
                          </a14:m>
                          <a:endParaRPr lang="en-US" dirty="0"/>
                        </a:p>
                      </a:txBody>
                      <a:tcPr>
                        <a:solidFill>
                          <a:srgbClr val="1D25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2008.02283</a:t>
                          </a:r>
                        </a:p>
                      </a:txBody>
                      <a:tcPr>
                        <a:solidFill>
                          <a:srgbClr val="1D25FF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670921961"/>
                      </a:ext>
                    </a:extLst>
                  </a:tr>
                  <a:tr h="37311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0" dirty="0"/>
                            <a:t>511 keV gamma-ray line</a:t>
                          </a:r>
                        </a:p>
                      </a:txBody>
                      <a:tcPr>
                        <a:solidFill>
                          <a:srgbClr val="1D25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b="0" dirty="0"/>
                            <a:t>58 </a:t>
                          </a:r>
                          <a14:m>
                            <m:oMath xmlns:m="http://schemas.openxmlformats.org/officeDocument/2006/math">
                              <m:r>
                                <a:rPr lang="en-US" sz="1800" b="0" i="1" baseline="0" smtClean="0">
                                  <a:solidFill>
                                    <a:schemeClr val="dk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oMath>
                          </a14:m>
                          <a:endParaRPr lang="en-US" b="0" dirty="0"/>
                        </a:p>
                      </a:txBody>
                      <a:tcPr>
                        <a:solidFill>
                          <a:srgbClr val="1D25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0" dirty="0"/>
                            <a:t>1512.00325</a:t>
                          </a:r>
                        </a:p>
                      </a:txBody>
                      <a:tcPr>
                        <a:solidFill>
                          <a:srgbClr val="1D25FF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79388137"/>
                      </a:ext>
                    </a:extLst>
                  </a:tr>
                  <a:tr h="37311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EDGES 21cm spectrum</a:t>
                          </a:r>
                        </a:p>
                      </a:txBody>
                      <a:tcPr>
                        <a:solidFill>
                          <a:srgbClr val="1D25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dirty="0"/>
                            <a:t>3.8</a:t>
                          </a:r>
                          <a14:m>
                            <m:oMath xmlns:m="http://schemas.openxmlformats.org/officeDocument/2006/math">
                              <m:r>
                                <a:rPr lang="en-US" sz="1800" b="0" i="0" baseline="0" smtClean="0">
                                  <a:solidFill>
                                    <a:schemeClr val="dk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US" sz="1800" i="1" baseline="0" smtClean="0">
                                  <a:solidFill>
                                    <a:schemeClr val="dk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oMath>
                          </a14:m>
                          <a:endParaRPr lang="en-US" dirty="0"/>
                        </a:p>
                      </a:txBody>
                      <a:tcPr>
                        <a:solidFill>
                          <a:srgbClr val="1D25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1810.05912</a:t>
                          </a:r>
                        </a:p>
                      </a:txBody>
                      <a:tcPr>
                        <a:solidFill>
                          <a:srgbClr val="1D25FF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870993189"/>
                      </a:ext>
                    </a:extLst>
                  </a:tr>
                  <a:tr h="37311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aseline="0" dirty="0"/>
                            <a:t>Primordial </a:t>
                          </a:r>
                          <a:r>
                            <a:rPr lang="en-US" baseline="30000" dirty="0"/>
                            <a:t>7</a:t>
                          </a:r>
                          <a:r>
                            <a:rPr lang="en-US" baseline="0" dirty="0"/>
                            <a:t>Li problem</a:t>
                          </a:r>
                          <a:endParaRPr lang="en-US" dirty="0"/>
                        </a:p>
                      </a:txBody>
                      <a:tcPr>
                        <a:solidFill>
                          <a:srgbClr val="B14B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dirty="0"/>
                            <a:t>4-5</a:t>
                          </a:r>
                          <a14:m>
                            <m:oMath xmlns:m="http://schemas.openxmlformats.org/officeDocument/2006/math">
                              <m:r>
                                <a:rPr lang="en-US" sz="1800" b="0" i="0" baseline="0" smtClean="0">
                                  <a:solidFill>
                                    <a:schemeClr val="dk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US" sz="1800" i="1" baseline="0" smtClean="0">
                                  <a:solidFill>
                                    <a:schemeClr val="dk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oMath>
                          </a14:m>
                          <a:endParaRPr lang="en-US" dirty="0"/>
                        </a:p>
                      </a:txBody>
                      <a:tcPr>
                        <a:solidFill>
                          <a:srgbClr val="B14B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1203.3551</a:t>
                          </a:r>
                        </a:p>
                      </a:txBody>
                      <a:tcPr>
                        <a:solidFill>
                          <a:srgbClr val="B14BFF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66188784"/>
                      </a:ext>
                    </a:extLst>
                  </a:tr>
                  <a:tr h="37311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1" dirty="0"/>
                            <a:t>Hubble tension</a:t>
                          </a:r>
                        </a:p>
                      </a:txBody>
                      <a:tcPr>
                        <a:solidFill>
                          <a:srgbClr val="B14B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800" b="1" i="0" baseline="0" dirty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</a:rPr>
                            <a:t>4.4</a:t>
                          </a:r>
                          <a14:m>
                            <m:oMath xmlns:m="http://schemas.openxmlformats.org/officeDocument/2006/math">
                              <m:r>
                                <a:rPr lang="en-US" sz="1800" b="1" i="0" baseline="0" smtClean="0">
                                  <a:solidFill>
                                    <a:schemeClr val="dk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US" sz="1800" b="1" i="1" baseline="0" smtClean="0">
                                  <a:solidFill>
                                    <a:schemeClr val="dk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𝝈</m:t>
                              </m:r>
                            </m:oMath>
                          </a14:m>
                          <a:endParaRPr lang="en-US" b="1" dirty="0"/>
                        </a:p>
                      </a:txBody>
                      <a:tcPr>
                        <a:solidFill>
                          <a:srgbClr val="B14B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1" dirty="0"/>
                            <a:t>2008.11284</a:t>
                          </a:r>
                        </a:p>
                      </a:txBody>
                      <a:tcPr>
                        <a:solidFill>
                          <a:srgbClr val="B14BFF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401725372"/>
                      </a:ext>
                    </a:extLst>
                  </a:tr>
                  <a:tr h="37311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r>
                                <a:rPr lang="en-US" sz="1800" b="1" i="1" baseline="0" smtClean="0">
                                  <a:solidFill>
                                    <a:schemeClr val="dk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𝝈</m:t>
                              </m:r>
                            </m:oMath>
                          </a14:m>
                          <a:r>
                            <a:rPr lang="en-US" b="1" baseline="-25000" dirty="0"/>
                            <a:t>8 </a:t>
                          </a:r>
                          <a:r>
                            <a:rPr lang="en-US" b="1" baseline="0" dirty="0"/>
                            <a:t>tension</a:t>
                          </a:r>
                          <a:endParaRPr lang="en-US" b="1" dirty="0"/>
                        </a:p>
                      </a:txBody>
                      <a:tcPr>
                        <a:solidFill>
                          <a:srgbClr val="B14B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b="1" dirty="0"/>
                            <a:t>3 </a:t>
                          </a:r>
                          <a14:m>
                            <m:oMath xmlns:m="http://schemas.openxmlformats.org/officeDocument/2006/math">
                              <m:r>
                                <a:rPr lang="en-US" sz="1800" b="1" i="1" baseline="0" smtClean="0">
                                  <a:solidFill>
                                    <a:schemeClr val="dk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𝝈</m:t>
                              </m:r>
                            </m:oMath>
                          </a14:m>
                          <a:endParaRPr lang="en-US" b="1" dirty="0"/>
                        </a:p>
                      </a:txBody>
                      <a:tcPr>
                        <a:solidFill>
                          <a:srgbClr val="B14B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1" dirty="0"/>
                            <a:t>2005.03751</a:t>
                          </a:r>
                        </a:p>
                      </a:txBody>
                      <a:tcPr>
                        <a:solidFill>
                          <a:srgbClr val="B14BFF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64459502"/>
                      </a:ext>
                    </a:extLst>
                  </a:tr>
                  <a:tr h="37311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CMB anomalies</a:t>
                          </a:r>
                        </a:p>
                      </a:txBody>
                      <a:tcPr>
                        <a:solidFill>
                          <a:srgbClr val="B14B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dirty="0"/>
                            <a:t>2-3 </a:t>
                          </a:r>
                          <a14:m>
                            <m:oMath xmlns:m="http://schemas.openxmlformats.org/officeDocument/2006/math">
                              <m:r>
                                <a:rPr lang="en-US" sz="1800" i="1" baseline="0" smtClean="0">
                                  <a:solidFill>
                                    <a:schemeClr val="dk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oMath>
                          </a14:m>
                          <a:endParaRPr lang="en-US" dirty="0"/>
                        </a:p>
                      </a:txBody>
                      <a:tcPr>
                        <a:solidFill>
                          <a:srgbClr val="B14B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1510.07929</a:t>
                          </a:r>
                        </a:p>
                      </a:txBody>
                      <a:tcPr>
                        <a:solidFill>
                          <a:srgbClr val="B14BFF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818984712"/>
                      </a:ext>
                    </a:extLst>
                  </a:tr>
                  <a:tr h="37311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NANOGRAV </a:t>
                          </a:r>
                        </a:p>
                      </a:txBody>
                      <a:tcPr>
                        <a:solidFill>
                          <a:srgbClr val="B14B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800" b="0" i="0" baseline="0" dirty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</a:rPr>
                            <a:t>&gt;&gt; 5</a:t>
                          </a:r>
                          <a14:m>
                            <m:oMath xmlns:m="http://schemas.openxmlformats.org/officeDocument/2006/math">
                              <m:r>
                                <a:rPr lang="en-US" sz="1800" b="0" i="0" baseline="0" smtClean="0">
                                  <a:solidFill>
                                    <a:schemeClr val="dk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US" sz="1800" i="1" baseline="0" smtClean="0">
                                  <a:solidFill>
                                    <a:schemeClr val="dk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oMath>
                          </a14:m>
                          <a:endParaRPr lang="en-US" dirty="0"/>
                        </a:p>
                      </a:txBody>
                      <a:tcPr>
                        <a:solidFill>
                          <a:srgbClr val="B14B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2009.04496</a:t>
                          </a:r>
                        </a:p>
                      </a:txBody>
                      <a:tcPr>
                        <a:solidFill>
                          <a:srgbClr val="B14BFF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53129292"/>
                      </a:ext>
                    </a:extLst>
                  </a:tr>
                  <a:tr h="37311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Fast Radio Bursts</a:t>
                          </a:r>
                        </a:p>
                      </a:txBody>
                      <a:tcPr>
                        <a:solidFill>
                          <a:srgbClr val="B14B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800" b="0" i="0" baseline="0" dirty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</a:rPr>
                            <a:t>&gt;&gt; 5</a:t>
                          </a:r>
                          <a14:m>
                            <m:oMath xmlns:m="http://schemas.openxmlformats.org/officeDocument/2006/math">
                              <m:r>
                                <a:rPr lang="en-US" sz="1800" b="0" i="0" baseline="0" smtClean="0">
                                  <a:solidFill>
                                    <a:schemeClr val="dk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US" sz="1800" i="1" baseline="0" smtClean="0">
                                  <a:solidFill>
                                    <a:schemeClr val="dk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oMath>
                          </a14:m>
                          <a:endParaRPr lang="en-US" dirty="0"/>
                        </a:p>
                      </a:txBody>
                      <a:tcPr>
                        <a:solidFill>
                          <a:srgbClr val="B14B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1906.05878</a:t>
                          </a:r>
                        </a:p>
                      </a:txBody>
                      <a:tcPr>
                        <a:solidFill>
                          <a:srgbClr val="B14BFF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954909602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5" name="Table 4">
                <a:extLst>
                  <a:ext uri="{FF2B5EF4-FFF2-40B4-BE49-F238E27FC236}">
                    <a16:creationId xmlns:a16="http://schemas.microsoft.com/office/drawing/2014/main" id="{9FAFFBA7-CDC7-7B47-A262-06F5F5269A03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22676942"/>
                  </p:ext>
                </p:extLst>
              </p:nvPr>
            </p:nvGraphicFramePr>
            <p:xfrm>
              <a:off x="6096000" y="977460"/>
              <a:ext cx="5969875" cy="522354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501462">
                      <a:extLst>
                        <a:ext uri="{9D8B030D-6E8A-4147-A177-3AD203B41FA5}">
                          <a16:colId xmlns:a16="http://schemas.microsoft.com/office/drawing/2014/main" val="1983011869"/>
                        </a:ext>
                      </a:extLst>
                    </a:gridCol>
                    <a:gridCol w="1439917">
                      <a:extLst>
                        <a:ext uri="{9D8B030D-6E8A-4147-A177-3AD203B41FA5}">
                          <a16:colId xmlns:a16="http://schemas.microsoft.com/office/drawing/2014/main" val="3327934745"/>
                        </a:ext>
                      </a:extLst>
                    </a:gridCol>
                    <a:gridCol w="2028496">
                      <a:extLst>
                        <a:ext uri="{9D8B030D-6E8A-4147-A177-3AD203B41FA5}">
                          <a16:colId xmlns:a16="http://schemas.microsoft.com/office/drawing/2014/main" val="2343962784"/>
                        </a:ext>
                      </a:extLst>
                    </a:gridCol>
                  </a:tblGrid>
                  <a:tr h="37311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Anomaly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Significance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Reference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327609258"/>
                      </a:ext>
                    </a:extLst>
                  </a:tr>
                  <a:tr h="37311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DAMA/LIBRA</a:t>
                          </a:r>
                        </a:p>
                      </a:txBody>
                      <a:tcPr>
                        <a:solidFill>
                          <a:srgbClr val="00B0F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173684" t="-110345" r="-142105" b="-124482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1907.06405</a:t>
                          </a:r>
                        </a:p>
                      </a:txBody>
                      <a:tcPr>
                        <a:solidFill>
                          <a:srgbClr val="00B0F0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795561734"/>
                      </a:ext>
                    </a:extLst>
                  </a:tr>
                  <a:tr h="37311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0" dirty="0"/>
                            <a:t>XENON1T </a:t>
                          </a:r>
                          <a:r>
                            <a:rPr lang="en-US" b="0" i="1" dirty="0"/>
                            <a:t>e</a:t>
                          </a:r>
                          <a:r>
                            <a:rPr lang="en-US" b="0" baseline="30000" dirty="0"/>
                            <a:t>-</a:t>
                          </a:r>
                          <a:r>
                            <a:rPr lang="en-US" b="0" dirty="0"/>
                            <a:t>-recoil</a:t>
                          </a:r>
                        </a:p>
                      </a:txBody>
                      <a:tcPr>
                        <a:solidFill>
                          <a:srgbClr val="00B0F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173684" t="-203333" r="-142105" b="-11033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0" dirty="0"/>
                            <a:t>2006.09721</a:t>
                          </a:r>
                        </a:p>
                      </a:txBody>
                      <a:tcPr>
                        <a:solidFill>
                          <a:srgbClr val="00B0F0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171777539"/>
                      </a:ext>
                    </a:extLst>
                  </a:tr>
                  <a:tr h="37311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Fermi-LAT GC excess</a:t>
                          </a:r>
                        </a:p>
                      </a:txBody>
                      <a:tcPr>
                        <a:solidFill>
                          <a:srgbClr val="1D25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173684" t="-313793" r="-142105" b="-104137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1704.03910</a:t>
                          </a:r>
                        </a:p>
                      </a:txBody>
                      <a:tcPr>
                        <a:solidFill>
                          <a:srgbClr val="1D25FF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07010478"/>
                      </a:ext>
                    </a:extLst>
                  </a:tr>
                  <a:tr h="37311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508" t="-400000" r="-140102" b="-9066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173684" t="-400000" r="-142105" b="-9066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Phys.Rep.894, 1</a:t>
                          </a:r>
                        </a:p>
                      </a:txBody>
                      <a:tcPr>
                        <a:solidFill>
                          <a:srgbClr val="1D25FF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210885387"/>
                      </a:ext>
                    </a:extLst>
                  </a:tr>
                  <a:tr h="37311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3.5 keV X-ray line</a:t>
                          </a:r>
                        </a:p>
                      </a:txBody>
                      <a:tcPr>
                        <a:solidFill>
                          <a:srgbClr val="1D25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173684" t="-517241" r="-142105" b="-83793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2008.02283</a:t>
                          </a:r>
                        </a:p>
                      </a:txBody>
                      <a:tcPr>
                        <a:solidFill>
                          <a:srgbClr val="1D25FF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670921961"/>
                      </a:ext>
                    </a:extLst>
                  </a:tr>
                  <a:tr h="37311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0" dirty="0"/>
                            <a:t>511 keV gamma-ray line</a:t>
                          </a:r>
                        </a:p>
                      </a:txBody>
                      <a:tcPr>
                        <a:solidFill>
                          <a:srgbClr val="1D25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173684" t="-596667" r="-142105" b="-71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0" dirty="0"/>
                            <a:t>1512.00325</a:t>
                          </a:r>
                        </a:p>
                      </a:txBody>
                      <a:tcPr>
                        <a:solidFill>
                          <a:srgbClr val="1D25FF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79388137"/>
                      </a:ext>
                    </a:extLst>
                  </a:tr>
                  <a:tr h="37311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EDGES 21cm spectrum</a:t>
                          </a:r>
                        </a:p>
                      </a:txBody>
                      <a:tcPr>
                        <a:solidFill>
                          <a:srgbClr val="1D25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173684" t="-720690" r="-142105" b="-63448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1810.05912</a:t>
                          </a:r>
                        </a:p>
                      </a:txBody>
                      <a:tcPr>
                        <a:solidFill>
                          <a:srgbClr val="1D25FF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870993189"/>
                      </a:ext>
                    </a:extLst>
                  </a:tr>
                  <a:tr h="37311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aseline="0" dirty="0"/>
                            <a:t>Primordial </a:t>
                          </a:r>
                          <a:r>
                            <a:rPr lang="en-US" baseline="30000" dirty="0"/>
                            <a:t>7</a:t>
                          </a:r>
                          <a:r>
                            <a:rPr lang="en-US" baseline="0" dirty="0"/>
                            <a:t>Li problem</a:t>
                          </a:r>
                          <a:endParaRPr lang="en-US" dirty="0"/>
                        </a:p>
                      </a:txBody>
                      <a:tcPr>
                        <a:solidFill>
                          <a:srgbClr val="B14B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173684" t="-793333" r="-142105" b="-5133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1203.3551</a:t>
                          </a:r>
                        </a:p>
                      </a:txBody>
                      <a:tcPr>
                        <a:solidFill>
                          <a:srgbClr val="B14BFF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66188784"/>
                      </a:ext>
                    </a:extLst>
                  </a:tr>
                  <a:tr h="37311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1" dirty="0"/>
                            <a:t>Hubble tension</a:t>
                          </a:r>
                        </a:p>
                      </a:txBody>
                      <a:tcPr>
                        <a:solidFill>
                          <a:srgbClr val="B14B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173684" t="-924138" r="-142105" b="-43103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1" dirty="0"/>
                            <a:t>2008.11284</a:t>
                          </a:r>
                        </a:p>
                      </a:txBody>
                      <a:tcPr>
                        <a:solidFill>
                          <a:srgbClr val="B14BFF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401725372"/>
                      </a:ext>
                    </a:extLst>
                  </a:tr>
                  <a:tr h="37311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508" t="-990000" r="-140102" b="-3166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173684" t="-990000" r="-142105" b="-3166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1" dirty="0"/>
                            <a:t>2005.03751</a:t>
                          </a:r>
                        </a:p>
                      </a:txBody>
                      <a:tcPr>
                        <a:solidFill>
                          <a:srgbClr val="B14BFF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64459502"/>
                      </a:ext>
                    </a:extLst>
                  </a:tr>
                  <a:tr h="37311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CMB anomalies</a:t>
                          </a:r>
                        </a:p>
                      </a:txBody>
                      <a:tcPr>
                        <a:solidFill>
                          <a:srgbClr val="B14B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173684" t="-1127586" r="-142105" b="-22758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1510.07929</a:t>
                          </a:r>
                        </a:p>
                      </a:txBody>
                      <a:tcPr>
                        <a:solidFill>
                          <a:srgbClr val="B14BFF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818984712"/>
                      </a:ext>
                    </a:extLst>
                  </a:tr>
                  <a:tr h="37311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NANOGRAV </a:t>
                          </a:r>
                        </a:p>
                      </a:txBody>
                      <a:tcPr>
                        <a:solidFill>
                          <a:srgbClr val="B14B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173684" t="-1186667" r="-142105" b="-12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2009.04496</a:t>
                          </a:r>
                        </a:p>
                      </a:txBody>
                      <a:tcPr>
                        <a:solidFill>
                          <a:srgbClr val="B14BFF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53129292"/>
                      </a:ext>
                    </a:extLst>
                  </a:tr>
                  <a:tr h="37311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Fast Radio Bursts</a:t>
                          </a:r>
                        </a:p>
                      </a:txBody>
                      <a:tcPr>
                        <a:solidFill>
                          <a:srgbClr val="B14B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173684" t="-1331034" r="-142105" b="-2413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1906.05878</a:t>
                          </a:r>
                        </a:p>
                      </a:txBody>
                      <a:tcPr>
                        <a:solidFill>
                          <a:srgbClr val="B14BFF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954909602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6" name="Rectangle 5">
            <a:extLst>
              <a:ext uri="{FF2B5EF4-FFF2-40B4-BE49-F238E27FC236}">
                <a16:creationId xmlns:a16="http://schemas.microsoft.com/office/drawing/2014/main" id="{1807728D-2965-7C40-9237-CE0E7AE33721}"/>
              </a:ext>
            </a:extLst>
          </p:cNvPr>
          <p:cNvSpPr/>
          <p:nvPr/>
        </p:nvSpPr>
        <p:spPr>
          <a:xfrm>
            <a:off x="3729344" y="6327661"/>
            <a:ext cx="497322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Repository: </a:t>
            </a:r>
            <a:r>
              <a:rPr lang="en-US" u="sng" dirty="0">
                <a:hlinkClick r:id="rId5"/>
              </a:rPr>
              <a:t>https://github.com/hepcomm/hepmist</a:t>
            </a:r>
            <a:endParaRPr lang="en-US" u="sng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9FDECF2-8A0D-E840-B02B-345CA562BE6A}"/>
              </a:ext>
            </a:extLst>
          </p:cNvPr>
          <p:cNvSpPr/>
          <p:nvPr/>
        </p:nvSpPr>
        <p:spPr>
          <a:xfrm>
            <a:off x="6060152" y="987659"/>
            <a:ext cx="5969875" cy="3334959"/>
          </a:xfrm>
          <a:prstGeom prst="rect">
            <a:avLst/>
          </a:prstGeom>
          <a:solidFill>
            <a:schemeClr val="accent1">
              <a:alpha val="70191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D2BE639E-5E12-2948-8750-9E3D4733D514}"/>
              </a:ext>
            </a:extLst>
          </p:cNvPr>
          <p:cNvSpPr/>
          <p:nvPr/>
        </p:nvSpPr>
        <p:spPr>
          <a:xfrm>
            <a:off x="135322" y="977460"/>
            <a:ext cx="5623034" cy="5233738"/>
          </a:xfrm>
          <a:prstGeom prst="rect">
            <a:avLst/>
          </a:prstGeom>
          <a:solidFill>
            <a:schemeClr val="accent1">
              <a:alpha val="70191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38BF324-5872-4846-9838-7968B730C899}"/>
              </a:ext>
            </a:extLst>
          </p:cNvPr>
          <p:cNvSpPr txBox="1"/>
          <p:nvPr/>
        </p:nvSpPr>
        <p:spPr>
          <a:xfrm>
            <a:off x="161974" y="4375851"/>
            <a:ext cx="5924830" cy="646331"/>
          </a:xfrm>
          <a:prstGeom prst="rect">
            <a:avLst/>
          </a:prstGeom>
          <a:solidFill>
            <a:srgbClr val="B14BFF"/>
          </a:solidFill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See plenary talk by Elizabeth Krause and Cosmology II parallel talks by Roy Choudhury and Toda</a:t>
            </a:r>
            <a:endParaRPr lang="en-US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D5A3AD2F-5755-9F4D-A98F-2E03812EBD9D}"/>
              </a:ext>
            </a:extLst>
          </p:cNvPr>
          <p:cNvSpPr/>
          <p:nvPr/>
        </p:nvSpPr>
        <p:spPr>
          <a:xfrm>
            <a:off x="6098969" y="5056909"/>
            <a:ext cx="5969875" cy="1154288"/>
          </a:xfrm>
          <a:prstGeom prst="rect">
            <a:avLst/>
          </a:prstGeom>
          <a:solidFill>
            <a:schemeClr val="accent1">
              <a:alpha val="70191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716948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Black Hat 2020: xGitGuard uses AI to detect inadvertently exposed data on  GitHub | The Daily Swig">
            <a:extLst>
              <a:ext uri="{FF2B5EF4-FFF2-40B4-BE49-F238E27FC236}">
                <a16:creationId xmlns:a16="http://schemas.microsoft.com/office/drawing/2014/main" id="{86077747-5BE1-0445-B742-A4C3FBD82EE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1867" y="6129936"/>
            <a:ext cx="1250466" cy="7044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E66D7CE-BC2A-F040-845E-E329A7EBA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22847"/>
          </a:xfrm>
        </p:spPr>
        <p:txBody>
          <a:bodyPr>
            <a:normAutofit fontScale="90000"/>
          </a:bodyPr>
          <a:lstStyle/>
          <a:p>
            <a:r>
              <a:rPr lang="en-US" dirty="0"/>
              <a:t>(Partial) List of Existing Anomalies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C69ED98-2FAC-ED49-A8F8-B2687816AF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A3748-736F-BF4B-AE16-F2F2DD747C1B}" type="slidenum">
              <a:rPr lang="en-US" smtClean="0"/>
              <a:t>11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Table 4">
                <a:extLst>
                  <a:ext uri="{FF2B5EF4-FFF2-40B4-BE49-F238E27FC236}">
                    <a16:creationId xmlns:a16="http://schemas.microsoft.com/office/drawing/2014/main" id="{9332A1C8-BF97-5D4E-BEF4-C29793169096}"/>
                  </a:ext>
                </a:extLst>
              </p:cNvPr>
              <p:cNvGraphicFramePr>
                <a:graphicFrameLocks noGrp="1"/>
              </p:cNvGraphicFramePr>
              <p:nvPr/>
            </p:nvGraphicFramePr>
            <p:xfrm>
              <a:off x="126125" y="987972"/>
              <a:ext cx="5623034" cy="5223546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423510">
                      <a:extLst>
                        <a:ext uri="{9D8B030D-6E8A-4147-A177-3AD203B41FA5}">
                          <a16:colId xmlns:a16="http://schemas.microsoft.com/office/drawing/2014/main" val="87559318"/>
                        </a:ext>
                      </a:extLst>
                    </a:gridCol>
                    <a:gridCol w="1345324">
                      <a:extLst>
                        <a:ext uri="{9D8B030D-6E8A-4147-A177-3AD203B41FA5}">
                          <a16:colId xmlns:a16="http://schemas.microsoft.com/office/drawing/2014/main" val="740646941"/>
                        </a:ext>
                      </a:extLst>
                    </a:gridCol>
                    <a:gridCol w="1854200">
                      <a:extLst>
                        <a:ext uri="{9D8B030D-6E8A-4147-A177-3AD203B41FA5}">
                          <a16:colId xmlns:a16="http://schemas.microsoft.com/office/drawing/2014/main" val="1138366353"/>
                        </a:ext>
                      </a:extLst>
                    </a:gridCol>
                  </a:tblGrid>
                  <a:tr h="238408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Anomaly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Significance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Reference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172591119"/>
                      </a:ext>
                    </a:extLst>
                  </a:tr>
                  <a:tr h="238408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err="1"/>
                            <a:t>Multileptons@LHC</a:t>
                          </a:r>
                          <a:endParaRPr lang="en-US" dirty="0"/>
                        </a:p>
                      </a:txBody>
                      <a:tcPr>
                        <a:solidFill>
                          <a:srgbClr val="FF0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i="0" dirty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</a:rPr>
                            <a:t>2-5</a:t>
                          </a:r>
                          <a:r>
                            <a:rPr lang="en-US" sz="1800" i="0" baseline="0" dirty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</a:rPr>
                            <a:t> </a:t>
                          </a:r>
                          <a14:m>
                            <m:oMath xmlns:m="http://schemas.openxmlformats.org/officeDocument/2006/math">
                              <m:r>
                                <a:rPr lang="en-US" sz="1800" i="1" baseline="0" smtClean="0">
                                  <a:solidFill>
                                    <a:schemeClr val="dk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oMath>
                          </a14:m>
                          <a:endParaRPr lang="en-US" dirty="0"/>
                        </a:p>
                      </a:txBody>
                      <a:tcPr>
                        <a:solidFill>
                          <a:srgbClr val="FF0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1901.05300</a:t>
                          </a:r>
                        </a:p>
                      </a:txBody>
                      <a:tcPr>
                        <a:solidFill>
                          <a:srgbClr val="FF0000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841379905"/>
                      </a:ext>
                    </a:extLst>
                  </a:tr>
                  <a:tr h="238408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Dijet excess@LEP2</a:t>
                          </a:r>
                        </a:p>
                      </a:txBody>
                      <a:tcPr>
                        <a:solidFill>
                          <a:srgbClr val="FF0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4-5 </a:t>
                          </a:r>
                          <a14:m>
                            <m:oMath xmlns:m="http://schemas.openxmlformats.org/officeDocument/2006/math">
                              <m:r>
                                <a:rPr lang="en-US" sz="1800" i="1" baseline="0" smtClean="0">
                                  <a:solidFill>
                                    <a:schemeClr val="dk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oMath>
                          </a14:m>
                          <a:endParaRPr lang="en-US" dirty="0"/>
                        </a:p>
                      </a:txBody>
                      <a:tcPr>
                        <a:solidFill>
                          <a:srgbClr val="FF0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800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1706.02255 </a:t>
                          </a:r>
                          <a:endParaRPr lang="en-US" dirty="0"/>
                        </a:p>
                      </a:txBody>
                      <a:tcPr>
                        <a:solidFill>
                          <a:srgbClr val="FF0000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866036791"/>
                      </a:ext>
                    </a:extLst>
                  </a:tr>
                  <a:tr h="417213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Muon g-2</a:t>
                          </a:r>
                        </a:p>
                      </a:txBody>
                      <a:tcPr>
                        <a:solidFill>
                          <a:srgbClr val="FFC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0" i="0" baseline="0" dirty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</a:rPr>
                            <a:t>4.2</a:t>
                          </a:r>
                          <a14:m>
                            <m:oMath xmlns:m="http://schemas.openxmlformats.org/officeDocument/2006/math">
                              <m:r>
                                <a:rPr lang="en-US" sz="1800" b="0" i="0" baseline="0" smtClean="0">
                                  <a:solidFill>
                                    <a:schemeClr val="dk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US" sz="1800" i="1" baseline="0" smtClean="0">
                                  <a:solidFill>
                                    <a:schemeClr val="dk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oMath>
                          </a14:m>
                          <a:endParaRPr lang="en-US" dirty="0"/>
                        </a:p>
                      </a:txBody>
                      <a:tcPr>
                        <a:solidFill>
                          <a:srgbClr val="FFC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800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2104.03281</a:t>
                          </a:r>
                          <a:endParaRPr lang="en-US" dirty="0">
                            <a:effectLst/>
                          </a:endParaRPr>
                        </a:p>
                      </a:txBody>
                      <a:tcPr>
                        <a:solidFill>
                          <a:srgbClr val="FFC000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316622746"/>
                      </a:ext>
                    </a:extLst>
                  </a:tr>
                  <a:tr h="417213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LFUV in B-decays</a:t>
                          </a:r>
                        </a:p>
                      </a:txBody>
                      <a:tcPr>
                        <a:solidFill>
                          <a:srgbClr val="FFC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3-5 </a:t>
                          </a:r>
                          <a14:m>
                            <m:oMath xmlns:m="http://schemas.openxmlformats.org/officeDocument/2006/math">
                              <m:r>
                                <a:rPr lang="en-US" sz="1800" i="1" baseline="0" smtClean="0">
                                  <a:solidFill>
                                    <a:schemeClr val="dk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oMath>
                          </a14:m>
                          <a:endParaRPr lang="en-US" dirty="0"/>
                        </a:p>
                      </a:txBody>
                      <a:tcPr>
                        <a:solidFill>
                          <a:srgbClr val="FFC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0" i="0" u="none" strike="noStrike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1909.12524</a:t>
                          </a:r>
                          <a:endParaRPr lang="en-US" dirty="0"/>
                        </a:p>
                      </a:txBody>
                      <a:tcPr>
                        <a:solidFill>
                          <a:srgbClr val="FFC000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395162269"/>
                      </a:ext>
                    </a:extLst>
                  </a:tr>
                  <a:tr h="238408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CKM unitarity</a:t>
                          </a:r>
                        </a:p>
                      </a:txBody>
                      <a:tcPr>
                        <a:solidFill>
                          <a:srgbClr val="FFC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4 </a:t>
                          </a:r>
                          <a14:m>
                            <m:oMath xmlns:m="http://schemas.openxmlformats.org/officeDocument/2006/math">
                              <m:r>
                                <a:rPr lang="en-US" sz="1800" i="1" baseline="0" smtClean="0">
                                  <a:solidFill>
                                    <a:schemeClr val="dk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oMath>
                          </a14:m>
                          <a:endParaRPr lang="en-US" dirty="0"/>
                        </a:p>
                      </a:txBody>
                      <a:tcPr>
                        <a:solidFill>
                          <a:srgbClr val="FFC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2012.01580</a:t>
                          </a:r>
                        </a:p>
                      </a:txBody>
                      <a:tcPr>
                        <a:solidFill>
                          <a:srgbClr val="FFC000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965106896"/>
                      </a:ext>
                    </a:extLst>
                  </a:tr>
                  <a:tr h="238408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LFUV in tau decay</a:t>
                          </a:r>
                        </a:p>
                      </a:txBody>
                      <a:tcPr>
                        <a:solidFill>
                          <a:srgbClr val="FFC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dirty="0"/>
                            <a:t>~2</a:t>
                          </a:r>
                          <a14:m>
                            <m:oMath xmlns:m="http://schemas.openxmlformats.org/officeDocument/2006/math">
                              <m:r>
                                <a:rPr lang="en-US" sz="1800" b="0" i="0" baseline="0" smtClean="0">
                                  <a:solidFill>
                                    <a:schemeClr val="dk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US" sz="1800" i="1" baseline="0" smtClean="0">
                                  <a:solidFill>
                                    <a:schemeClr val="dk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oMath>
                          </a14:m>
                          <a:endParaRPr lang="en-US" dirty="0"/>
                        </a:p>
                      </a:txBody>
                      <a:tcPr>
                        <a:solidFill>
                          <a:srgbClr val="FFC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1909.12524 </a:t>
                          </a:r>
                        </a:p>
                      </a:txBody>
                      <a:tcPr>
                        <a:solidFill>
                          <a:srgbClr val="FFC000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31462006"/>
                      </a:ext>
                    </a:extLst>
                  </a:tr>
                  <a:tr h="238408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LSND/</a:t>
                          </a:r>
                          <a:r>
                            <a:rPr lang="en-US" dirty="0" err="1"/>
                            <a:t>MiniBooNE</a:t>
                          </a:r>
                          <a:endParaRPr lang="en-US" dirty="0"/>
                        </a:p>
                      </a:txBody>
                      <a:tcPr>
                        <a:solidFill>
                          <a:srgbClr val="FFFF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800" b="0" i="0" baseline="0" dirty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</a:rPr>
                            <a:t>6.1</a:t>
                          </a:r>
                          <a14:m>
                            <m:oMath xmlns:m="http://schemas.openxmlformats.org/officeDocument/2006/math">
                              <m:r>
                                <a:rPr lang="en-US" sz="1800" b="0" i="0" baseline="0" smtClean="0">
                                  <a:solidFill>
                                    <a:schemeClr val="dk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US" sz="1800" i="1" baseline="0" smtClean="0">
                                  <a:solidFill>
                                    <a:schemeClr val="dk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oMath>
                          </a14:m>
                          <a:endParaRPr lang="en-US" dirty="0"/>
                        </a:p>
                      </a:txBody>
                      <a:tcPr>
                        <a:solidFill>
                          <a:srgbClr val="FFFF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2006.16883</a:t>
                          </a:r>
                        </a:p>
                      </a:txBody>
                      <a:tcPr>
                        <a:solidFill>
                          <a:srgbClr val="FFFF00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786009672"/>
                      </a:ext>
                    </a:extLst>
                  </a:tr>
                  <a:tr h="238408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err="1"/>
                            <a:t>NOvA</a:t>
                          </a:r>
                          <a:r>
                            <a:rPr lang="en-US" dirty="0"/>
                            <a:t> vs T2K </a:t>
                          </a:r>
                        </a:p>
                      </a:txBody>
                      <a:tcPr>
                        <a:solidFill>
                          <a:srgbClr val="FFFF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dirty="0"/>
                            <a:t>~2</a:t>
                          </a:r>
                          <a14:m>
                            <m:oMath xmlns:m="http://schemas.openxmlformats.org/officeDocument/2006/math">
                              <m:r>
                                <a:rPr lang="en-US" sz="1800" b="0" i="0" baseline="0" smtClean="0">
                                  <a:solidFill>
                                    <a:schemeClr val="dk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US" sz="1800" i="1" baseline="0" smtClean="0">
                                  <a:solidFill>
                                    <a:schemeClr val="dk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oMath>
                          </a14:m>
                          <a:endParaRPr lang="en-US" dirty="0"/>
                        </a:p>
                      </a:txBody>
                      <a:tcPr>
                        <a:solidFill>
                          <a:srgbClr val="FFFF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Neutrino 2020</a:t>
                          </a:r>
                        </a:p>
                      </a:txBody>
                      <a:tcPr>
                        <a:solidFill>
                          <a:srgbClr val="FFFF00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424078413"/>
                      </a:ext>
                    </a:extLst>
                  </a:tr>
                  <a:tr h="238408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err="1"/>
                            <a:t>IceCube</a:t>
                          </a:r>
                          <a:r>
                            <a:rPr lang="en-US" dirty="0"/>
                            <a:t> HESE vs TG</a:t>
                          </a:r>
                        </a:p>
                      </a:txBody>
                      <a:tcPr>
                        <a:solidFill>
                          <a:srgbClr val="FFFF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dirty="0"/>
                            <a:t>~2</a:t>
                          </a:r>
                          <a14:m>
                            <m:oMath xmlns:m="http://schemas.openxmlformats.org/officeDocument/2006/math">
                              <m:r>
                                <a:rPr lang="en-US" sz="1800" b="0" i="0" baseline="0" smtClean="0">
                                  <a:solidFill>
                                    <a:schemeClr val="dk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US" sz="1800" i="1" baseline="0" smtClean="0">
                                  <a:solidFill>
                                    <a:schemeClr val="dk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oMath>
                          </a14:m>
                          <a:endParaRPr lang="en-US" dirty="0"/>
                        </a:p>
                      </a:txBody>
                      <a:tcPr>
                        <a:solidFill>
                          <a:srgbClr val="FFFF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2011.03545</a:t>
                          </a:r>
                        </a:p>
                      </a:txBody>
                      <a:tcPr>
                        <a:solidFill>
                          <a:srgbClr val="FFFF00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917634405"/>
                      </a:ext>
                    </a:extLst>
                  </a:tr>
                  <a:tr h="238408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ANITA upgoing events</a:t>
                          </a:r>
                        </a:p>
                      </a:txBody>
                      <a:tcPr>
                        <a:solidFill>
                          <a:srgbClr val="FFFF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dirty="0"/>
                            <a:t>~2</a:t>
                          </a:r>
                          <a14:m>
                            <m:oMath xmlns:m="http://schemas.openxmlformats.org/officeDocument/2006/math">
                              <m:r>
                                <a:rPr lang="en-US" sz="1800" b="0" i="0" baseline="0" smtClean="0">
                                  <a:solidFill>
                                    <a:schemeClr val="dk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US" sz="1800" i="1" baseline="0" smtClean="0">
                                  <a:solidFill>
                                    <a:schemeClr val="dk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oMath>
                          </a14:m>
                          <a:endParaRPr lang="en-US" dirty="0"/>
                        </a:p>
                      </a:txBody>
                      <a:tcPr>
                        <a:solidFill>
                          <a:srgbClr val="FFFF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2010.02869</a:t>
                          </a:r>
                        </a:p>
                      </a:txBody>
                      <a:tcPr>
                        <a:solidFill>
                          <a:srgbClr val="FFFF00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573240545"/>
                      </a:ext>
                    </a:extLst>
                  </a:tr>
                  <a:tr h="238408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Neutron lifetime</a:t>
                          </a:r>
                        </a:p>
                      </a:txBody>
                      <a:tcPr>
                        <a:solidFill>
                          <a:srgbClr val="92D05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800" b="0" i="0" baseline="0" dirty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</a:rPr>
                            <a:t>3.6</a:t>
                          </a:r>
                          <a14:m>
                            <m:oMath xmlns:m="http://schemas.openxmlformats.org/officeDocument/2006/math">
                              <m:r>
                                <a:rPr lang="en-US" sz="1800" b="0" i="0" baseline="0" smtClean="0">
                                  <a:solidFill>
                                    <a:schemeClr val="dk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US" sz="1800" i="1" baseline="0" smtClean="0">
                                  <a:solidFill>
                                    <a:schemeClr val="dk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oMath>
                          </a14:m>
                          <a:endParaRPr lang="en-US" dirty="0"/>
                        </a:p>
                      </a:txBody>
                      <a:tcPr>
                        <a:solidFill>
                          <a:srgbClr val="92D05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2011.13272</a:t>
                          </a:r>
                        </a:p>
                      </a:txBody>
                      <a:tcPr>
                        <a:solidFill>
                          <a:srgbClr val="92D050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054672027"/>
                      </a:ext>
                    </a:extLst>
                  </a:tr>
                  <a:tr h="238408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aseline="30000" dirty="0"/>
                            <a:t>8</a:t>
                          </a:r>
                          <a:r>
                            <a:rPr lang="en-US" dirty="0"/>
                            <a:t>Be transition</a:t>
                          </a:r>
                        </a:p>
                      </a:txBody>
                      <a:tcPr>
                        <a:solidFill>
                          <a:srgbClr val="92D05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800" b="0" i="0" baseline="0" dirty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</a:rPr>
                            <a:t>7.2</a:t>
                          </a:r>
                          <a14:m>
                            <m:oMath xmlns:m="http://schemas.openxmlformats.org/officeDocument/2006/math">
                              <m:r>
                                <a:rPr lang="en-US" sz="1800" b="0" i="0" baseline="0" smtClean="0">
                                  <a:solidFill>
                                    <a:schemeClr val="dk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US" sz="1800" i="1" baseline="0" smtClean="0">
                                  <a:solidFill>
                                    <a:schemeClr val="dk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oMath>
                          </a14:m>
                          <a:endParaRPr lang="en-US" dirty="0"/>
                        </a:p>
                      </a:txBody>
                      <a:tcPr>
                        <a:solidFill>
                          <a:srgbClr val="92D05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1910.10459</a:t>
                          </a:r>
                        </a:p>
                      </a:txBody>
                      <a:tcPr>
                        <a:solidFill>
                          <a:srgbClr val="92D050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223398779"/>
                      </a:ext>
                    </a:extLst>
                  </a:tr>
                  <a:tr h="238408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Proton charge radius</a:t>
                          </a:r>
                        </a:p>
                      </a:txBody>
                      <a:tcPr>
                        <a:solidFill>
                          <a:srgbClr val="92D05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dirty="0"/>
                            <a:t>5 </a:t>
                          </a:r>
                          <a14:m>
                            <m:oMath xmlns:m="http://schemas.openxmlformats.org/officeDocument/2006/math">
                              <m:r>
                                <a:rPr lang="en-US" sz="1800" i="1" baseline="0" smtClean="0">
                                  <a:solidFill>
                                    <a:schemeClr val="dk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oMath>
                          </a14:m>
                          <a:endParaRPr lang="en-US" dirty="0"/>
                        </a:p>
                      </a:txBody>
                      <a:tcPr>
                        <a:solidFill>
                          <a:srgbClr val="92D05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2105.00571</a:t>
                          </a:r>
                        </a:p>
                      </a:txBody>
                      <a:tcPr>
                        <a:solidFill>
                          <a:srgbClr val="92D050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11167188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4" name="Table 4">
                <a:extLst>
                  <a:ext uri="{FF2B5EF4-FFF2-40B4-BE49-F238E27FC236}">
                    <a16:creationId xmlns:a16="http://schemas.microsoft.com/office/drawing/2014/main" id="{9332A1C8-BF97-5D4E-BEF4-C29793169096}"/>
                  </a:ext>
                </a:extLst>
              </p:cNvPr>
              <p:cNvGraphicFramePr>
                <a:graphicFrameLocks noGrp="1"/>
              </p:cNvGraphicFramePr>
              <p:nvPr/>
            </p:nvGraphicFramePr>
            <p:xfrm>
              <a:off x="126125" y="987972"/>
              <a:ext cx="5623034" cy="5223546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423510">
                      <a:extLst>
                        <a:ext uri="{9D8B030D-6E8A-4147-A177-3AD203B41FA5}">
                          <a16:colId xmlns:a16="http://schemas.microsoft.com/office/drawing/2014/main" val="87559318"/>
                        </a:ext>
                      </a:extLst>
                    </a:gridCol>
                    <a:gridCol w="1345324">
                      <a:extLst>
                        <a:ext uri="{9D8B030D-6E8A-4147-A177-3AD203B41FA5}">
                          <a16:colId xmlns:a16="http://schemas.microsoft.com/office/drawing/2014/main" val="740646941"/>
                        </a:ext>
                      </a:extLst>
                    </a:gridCol>
                    <a:gridCol w="1854200">
                      <a:extLst>
                        <a:ext uri="{9D8B030D-6E8A-4147-A177-3AD203B41FA5}">
                          <a16:colId xmlns:a16="http://schemas.microsoft.com/office/drawing/2014/main" val="1138366353"/>
                        </a:ext>
                      </a:extLst>
                    </a:gridCol>
                  </a:tblGrid>
                  <a:tr h="36576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Anomaly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Significance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Reference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172591119"/>
                      </a:ext>
                    </a:extLst>
                  </a:tr>
                  <a:tr h="36576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err="1"/>
                            <a:t>Multileptons@LHC</a:t>
                          </a:r>
                          <a:endParaRPr lang="en-US" dirty="0"/>
                        </a:p>
                      </a:txBody>
                      <a:tcPr>
                        <a:solidFill>
                          <a:srgbClr val="FF0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178505" t="-106897" r="-139252" b="-125172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1901.05300</a:t>
                          </a:r>
                        </a:p>
                      </a:txBody>
                      <a:tcPr>
                        <a:solidFill>
                          <a:srgbClr val="FF0000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841379905"/>
                      </a:ext>
                    </a:extLst>
                  </a:tr>
                  <a:tr h="36576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Dijet excess@LEP2</a:t>
                          </a:r>
                        </a:p>
                      </a:txBody>
                      <a:tcPr>
                        <a:solidFill>
                          <a:srgbClr val="FF0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178505" t="-206897" r="-139252" b="-115172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800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1706.02255 </a:t>
                          </a:r>
                          <a:endParaRPr lang="en-US" dirty="0"/>
                        </a:p>
                      </a:txBody>
                      <a:tcPr>
                        <a:solidFill>
                          <a:srgbClr val="FF0000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866036791"/>
                      </a:ext>
                    </a:extLst>
                  </a:tr>
                  <a:tr h="417213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Muon g-2</a:t>
                          </a:r>
                        </a:p>
                      </a:txBody>
                      <a:tcPr>
                        <a:solidFill>
                          <a:srgbClr val="FFC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178505" t="-269697" r="-139252" b="-91212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800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2104.03281</a:t>
                          </a:r>
                          <a:endParaRPr lang="en-US" dirty="0">
                            <a:effectLst/>
                          </a:endParaRPr>
                        </a:p>
                      </a:txBody>
                      <a:tcPr>
                        <a:solidFill>
                          <a:srgbClr val="FFC000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316622746"/>
                      </a:ext>
                    </a:extLst>
                  </a:tr>
                  <a:tr h="417213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LFUV in B-decays</a:t>
                          </a:r>
                        </a:p>
                      </a:txBody>
                      <a:tcPr>
                        <a:solidFill>
                          <a:srgbClr val="FFC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178505" t="-369697" r="-139252" b="-81212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0" i="0" u="none" strike="noStrike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1909.12524</a:t>
                          </a:r>
                          <a:endParaRPr lang="en-US" dirty="0"/>
                        </a:p>
                      </a:txBody>
                      <a:tcPr>
                        <a:solidFill>
                          <a:srgbClr val="FFC000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395162269"/>
                      </a:ext>
                    </a:extLst>
                  </a:tr>
                  <a:tr h="36576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CKM unitarity</a:t>
                          </a:r>
                        </a:p>
                      </a:txBody>
                      <a:tcPr>
                        <a:solidFill>
                          <a:srgbClr val="FFC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178505" t="-534483" r="-139252" b="-82413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2012.01580</a:t>
                          </a:r>
                        </a:p>
                      </a:txBody>
                      <a:tcPr>
                        <a:solidFill>
                          <a:srgbClr val="FFC000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965106896"/>
                      </a:ext>
                    </a:extLst>
                  </a:tr>
                  <a:tr h="36576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LFUV in tau decay</a:t>
                          </a:r>
                        </a:p>
                      </a:txBody>
                      <a:tcPr>
                        <a:solidFill>
                          <a:srgbClr val="FFC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178505" t="-634483" r="-139252" b="-72413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1909.12524 </a:t>
                          </a:r>
                        </a:p>
                      </a:txBody>
                      <a:tcPr>
                        <a:solidFill>
                          <a:srgbClr val="FFC000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31462006"/>
                      </a:ext>
                    </a:extLst>
                  </a:tr>
                  <a:tr h="36576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LSND/</a:t>
                          </a:r>
                          <a:r>
                            <a:rPr lang="en-US" dirty="0" err="1"/>
                            <a:t>MiniBooNE</a:t>
                          </a:r>
                          <a:endParaRPr lang="en-US" dirty="0"/>
                        </a:p>
                      </a:txBody>
                      <a:tcPr>
                        <a:solidFill>
                          <a:srgbClr val="FFFF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178505" t="-760714" r="-139252" b="-65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2006.16883</a:t>
                          </a:r>
                        </a:p>
                      </a:txBody>
                      <a:tcPr>
                        <a:solidFill>
                          <a:srgbClr val="FFFF00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786009672"/>
                      </a:ext>
                    </a:extLst>
                  </a:tr>
                  <a:tr h="36576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err="1"/>
                            <a:t>NOvA</a:t>
                          </a:r>
                          <a:r>
                            <a:rPr lang="en-US" dirty="0"/>
                            <a:t> vs T2K </a:t>
                          </a:r>
                        </a:p>
                      </a:txBody>
                      <a:tcPr>
                        <a:solidFill>
                          <a:srgbClr val="FFFF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178505" t="-831034" r="-139252" b="-52758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Neutrino 2020</a:t>
                          </a:r>
                        </a:p>
                      </a:txBody>
                      <a:tcPr>
                        <a:solidFill>
                          <a:srgbClr val="FFFF00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424078413"/>
                      </a:ext>
                    </a:extLst>
                  </a:tr>
                  <a:tr h="36576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err="1"/>
                            <a:t>IceCube</a:t>
                          </a:r>
                          <a:r>
                            <a:rPr lang="en-US" dirty="0"/>
                            <a:t> HESE vs TG</a:t>
                          </a:r>
                        </a:p>
                      </a:txBody>
                      <a:tcPr>
                        <a:solidFill>
                          <a:srgbClr val="FFFF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178505" t="-931034" r="-139252" b="-42758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2011.03545</a:t>
                          </a:r>
                        </a:p>
                      </a:txBody>
                      <a:tcPr>
                        <a:solidFill>
                          <a:srgbClr val="FFFF00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917634405"/>
                      </a:ext>
                    </a:extLst>
                  </a:tr>
                  <a:tr h="36576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ANITA upgoing events</a:t>
                          </a:r>
                        </a:p>
                      </a:txBody>
                      <a:tcPr>
                        <a:solidFill>
                          <a:srgbClr val="FFFF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178505" t="-1031034" r="-139252" b="-32758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2010.02869</a:t>
                          </a:r>
                        </a:p>
                      </a:txBody>
                      <a:tcPr>
                        <a:solidFill>
                          <a:srgbClr val="FFFF00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573240545"/>
                      </a:ext>
                    </a:extLst>
                  </a:tr>
                  <a:tr h="36576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Neutron lifetime</a:t>
                          </a:r>
                        </a:p>
                      </a:txBody>
                      <a:tcPr>
                        <a:solidFill>
                          <a:srgbClr val="92D05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178505" t="-1131034" r="-139252" b="-22758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2011.13272</a:t>
                          </a:r>
                        </a:p>
                      </a:txBody>
                      <a:tcPr>
                        <a:solidFill>
                          <a:srgbClr val="92D050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054672027"/>
                      </a:ext>
                    </a:extLst>
                  </a:tr>
                  <a:tr h="36576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aseline="30000" dirty="0"/>
                            <a:t>8</a:t>
                          </a:r>
                          <a:r>
                            <a:rPr lang="en-US" dirty="0"/>
                            <a:t>Be transition</a:t>
                          </a:r>
                        </a:p>
                      </a:txBody>
                      <a:tcPr>
                        <a:solidFill>
                          <a:srgbClr val="92D05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178505" t="-1231034" r="-139252" b="-12758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1910.10459</a:t>
                          </a:r>
                        </a:p>
                      </a:txBody>
                      <a:tcPr>
                        <a:solidFill>
                          <a:srgbClr val="92D050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223398779"/>
                      </a:ext>
                    </a:extLst>
                  </a:tr>
                  <a:tr h="36576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Proton charge radius</a:t>
                          </a:r>
                        </a:p>
                      </a:txBody>
                      <a:tcPr>
                        <a:solidFill>
                          <a:srgbClr val="92D05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178505" t="-1331034" r="-139252" b="-2758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2105.00571</a:t>
                          </a:r>
                        </a:p>
                      </a:txBody>
                      <a:tcPr>
                        <a:solidFill>
                          <a:srgbClr val="92D050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11167188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5" name="Table 4">
                <a:extLst>
                  <a:ext uri="{FF2B5EF4-FFF2-40B4-BE49-F238E27FC236}">
                    <a16:creationId xmlns:a16="http://schemas.microsoft.com/office/drawing/2014/main" id="{9FAFFBA7-CDC7-7B47-A262-06F5F5269A03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800826695"/>
                  </p:ext>
                </p:extLst>
              </p:nvPr>
            </p:nvGraphicFramePr>
            <p:xfrm>
              <a:off x="6096000" y="977460"/>
              <a:ext cx="5969875" cy="522354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501462">
                      <a:extLst>
                        <a:ext uri="{9D8B030D-6E8A-4147-A177-3AD203B41FA5}">
                          <a16:colId xmlns:a16="http://schemas.microsoft.com/office/drawing/2014/main" val="1983011869"/>
                        </a:ext>
                      </a:extLst>
                    </a:gridCol>
                    <a:gridCol w="1439917">
                      <a:extLst>
                        <a:ext uri="{9D8B030D-6E8A-4147-A177-3AD203B41FA5}">
                          <a16:colId xmlns:a16="http://schemas.microsoft.com/office/drawing/2014/main" val="3327934745"/>
                        </a:ext>
                      </a:extLst>
                    </a:gridCol>
                    <a:gridCol w="2028496">
                      <a:extLst>
                        <a:ext uri="{9D8B030D-6E8A-4147-A177-3AD203B41FA5}">
                          <a16:colId xmlns:a16="http://schemas.microsoft.com/office/drawing/2014/main" val="2343962784"/>
                        </a:ext>
                      </a:extLst>
                    </a:gridCol>
                  </a:tblGrid>
                  <a:tr h="37311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Anomaly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Significance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Reference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327609258"/>
                      </a:ext>
                    </a:extLst>
                  </a:tr>
                  <a:tr h="37311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DAMA/LIBRA</a:t>
                          </a:r>
                        </a:p>
                      </a:txBody>
                      <a:tcPr>
                        <a:solidFill>
                          <a:srgbClr val="00B0F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dirty="0"/>
                            <a:t>12.9 </a:t>
                          </a:r>
                          <a14:m>
                            <m:oMath xmlns:m="http://schemas.openxmlformats.org/officeDocument/2006/math">
                              <m:r>
                                <a:rPr lang="en-US" sz="1800" i="1" baseline="0" smtClean="0">
                                  <a:solidFill>
                                    <a:schemeClr val="dk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oMath>
                          </a14:m>
                          <a:endParaRPr lang="en-US" dirty="0"/>
                        </a:p>
                      </a:txBody>
                      <a:tcPr>
                        <a:solidFill>
                          <a:srgbClr val="00B0F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1907.06405</a:t>
                          </a:r>
                        </a:p>
                      </a:txBody>
                      <a:tcPr>
                        <a:solidFill>
                          <a:srgbClr val="00B0F0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795561734"/>
                      </a:ext>
                    </a:extLst>
                  </a:tr>
                  <a:tr h="37311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0" dirty="0"/>
                            <a:t>XENON1T </a:t>
                          </a:r>
                          <a:r>
                            <a:rPr lang="en-US" b="0" i="1" dirty="0"/>
                            <a:t>e</a:t>
                          </a:r>
                          <a:r>
                            <a:rPr lang="en-US" b="0" baseline="30000" dirty="0"/>
                            <a:t>-</a:t>
                          </a:r>
                          <a:r>
                            <a:rPr lang="en-US" b="0" dirty="0"/>
                            <a:t>-recoil</a:t>
                          </a:r>
                        </a:p>
                      </a:txBody>
                      <a:tcPr>
                        <a:solidFill>
                          <a:srgbClr val="00B0F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b="0" dirty="0"/>
                            <a:t>2-3</a:t>
                          </a:r>
                          <a14:m>
                            <m:oMath xmlns:m="http://schemas.openxmlformats.org/officeDocument/2006/math">
                              <m:r>
                                <a:rPr lang="en-US" sz="1800" b="0" i="0" baseline="0" smtClean="0">
                                  <a:solidFill>
                                    <a:schemeClr val="dk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US" sz="1800" b="0" i="1" baseline="0" smtClean="0">
                                  <a:solidFill>
                                    <a:schemeClr val="dk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oMath>
                          </a14:m>
                          <a:endParaRPr lang="en-US" b="0" dirty="0"/>
                        </a:p>
                      </a:txBody>
                      <a:tcPr>
                        <a:solidFill>
                          <a:srgbClr val="00B0F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0" dirty="0"/>
                            <a:t>2006.09721</a:t>
                          </a:r>
                        </a:p>
                      </a:txBody>
                      <a:tcPr>
                        <a:solidFill>
                          <a:srgbClr val="00B0F0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171777539"/>
                      </a:ext>
                    </a:extLst>
                  </a:tr>
                  <a:tr h="37311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Fermi-LAT GC excess</a:t>
                          </a:r>
                        </a:p>
                      </a:txBody>
                      <a:tcPr>
                        <a:solidFill>
                          <a:srgbClr val="1D25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dirty="0"/>
                            <a:t>2-3</a:t>
                          </a:r>
                          <a14:m>
                            <m:oMath xmlns:m="http://schemas.openxmlformats.org/officeDocument/2006/math">
                              <m:r>
                                <a:rPr lang="en-US" sz="1800" b="0" i="0" baseline="0" smtClean="0">
                                  <a:solidFill>
                                    <a:schemeClr val="dk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US" sz="1800" i="1" baseline="0" smtClean="0">
                                  <a:solidFill>
                                    <a:schemeClr val="dk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oMath>
                          </a14:m>
                          <a:endParaRPr lang="en-US" dirty="0"/>
                        </a:p>
                      </a:txBody>
                      <a:tcPr>
                        <a:solidFill>
                          <a:srgbClr val="1D25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1704.03910</a:t>
                          </a:r>
                        </a:p>
                      </a:txBody>
                      <a:tcPr>
                        <a:solidFill>
                          <a:srgbClr val="1D25FF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07010478"/>
                      </a:ext>
                    </a:extLst>
                  </a:tr>
                  <a:tr h="37311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i="0" baseline="0" dirty="0"/>
                            <a:t>AMS</a:t>
                          </a:r>
                          <a:r>
                            <a:rPr lang="en-US" i="1" baseline="0" dirty="0"/>
                            <a:t> e</a:t>
                          </a:r>
                          <a:r>
                            <a:rPr lang="en-US" baseline="30000" dirty="0"/>
                            <a:t>+</a:t>
                          </a:r>
                          <a:r>
                            <a:rPr lang="en-US" baseline="0" dirty="0"/>
                            <a:t>/</a:t>
                          </a:r>
                          <a14:m>
                            <m:oMath xmlns:m="http://schemas.openxmlformats.org/officeDocument/2006/math">
                              <m:acc>
                                <m:accPr>
                                  <m:chr m:val="̅"/>
                                  <m:ctrlPr>
                                    <a:rPr lang="en-US" i="1" baseline="0" dirty="0" smtClean="0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b="0" i="1" baseline="0" dirty="0" smtClean="0">
                                      <a:latin typeface="Cambria Math" panose="02040503050406030204" pitchFamily="18" charset="0"/>
                                    </a:rPr>
                                    <m:t>𝑝</m:t>
                                  </m:r>
                                </m:e>
                              </m:acc>
                            </m:oMath>
                          </a14:m>
                          <a:r>
                            <a:rPr lang="en-US" i="0" dirty="0">
                              <a:latin typeface="+mn-lt"/>
                            </a:rPr>
                            <a:t> </a:t>
                          </a:r>
                          <a:r>
                            <a:rPr lang="en-US" dirty="0"/>
                            <a:t>excess</a:t>
                          </a:r>
                          <a:endParaRPr lang="en-US" i="0" dirty="0">
                            <a:latin typeface="+mn-lt"/>
                          </a:endParaRPr>
                        </a:p>
                      </a:txBody>
                      <a:tcPr>
                        <a:solidFill>
                          <a:srgbClr val="1D25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dirty="0"/>
                            <a:t>3-5</a:t>
                          </a:r>
                          <a14:m>
                            <m:oMath xmlns:m="http://schemas.openxmlformats.org/officeDocument/2006/math">
                              <m:r>
                                <a:rPr lang="en-US" sz="1800" b="0" i="0" baseline="0" smtClean="0">
                                  <a:solidFill>
                                    <a:schemeClr val="dk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US" sz="1800" i="1" baseline="0" smtClean="0">
                                  <a:solidFill>
                                    <a:schemeClr val="dk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oMath>
                          </a14:m>
                          <a:endParaRPr lang="en-US" dirty="0"/>
                        </a:p>
                      </a:txBody>
                      <a:tcPr>
                        <a:solidFill>
                          <a:srgbClr val="1D25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Phys.Rep.894, 1</a:t>
                          </a:r>
                        </a:p>
                      </a:txBody>
                      <a:tcPr>
                        <a:solidFill>
                          <a:srgbClr val="1D25FF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210885387"/>
                      </a:ext>
                    </a:extLst>
                  </a:tr>
                  <a:tr h="37311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3.5 keV X-ray line</a:t>
                          </a:r>
                        </a:p>
                      </a:txBody>
                      <a:tcPr>
                        <a:solidFill>
                          <a:srgbClr val="1D25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800" b="0" i="0" baseline="0" dirty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</a:rPr>
                            <a:t>4</a:t>
                          </a:r>
                          <a14:m>
                            <m:oMath xmlns:m="http://schemas.openxmlformats.org/officeDocument/2006/math">
                              <m:r>
                                <a:rPr lang="en-US" sz="1800" b="0" i="0" baseline="0" smtClean="0">
                                  <a:solidFill>
                                    <a:schemeClr val="dk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US" sz="1800" i="1" baseline="0" smtClean="0">
                                  <a:solidFill>
                                    <a:schemeClr val="dk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oMath>
                          </a14:m>
                          <a:endParaRPr lang="en-US" dirty="0"/>
                        </a:p>
                      </a:txBody>
                      <a:tcPr>
                        <a:solidFill>
                          <a:srgbClr val="1D25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2008.02283</a:t>
                          </a:r>
                        </a:p>
                      </a:txBody>
                      <a:tcPr>
                        <a:solidFill>
                          <a:srgbClr val="1D25FF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670921961"/>
                      </a:ext>
                    </a:extLst>
                  </a:tr>
                  <a:tr h="37311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0" dirty="0"/>
                            <a:t>511 keV gamma-ray line</a:t>
                          </a:r>
                        </a:p>
                      </a:txBody>
                      <a:tcPr>
                        <a:solidFill>
                          <a:srgbClr val="1D25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b="0" dirty="0"/>
                            <a:t>58 </a:t>
                          </a:r>
                          <a14:m>
                            <m:oMath xmlns:m="http://schemas.openxmlformats.org/officeDocument/2006/math">
                              <m:r>
                                <a:rPr lang="en-US" sz="1800" b="0" i="1" baseline="0" smtClean="0">
                                  <a:solidFill>
                                    <a:schemeClr val="dk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oMath>
                          </a14:m>
                          <a:endParaRPr lang="en-US" b="0" dirty="0"/>
                        </a:p>
                      </a:txBody>
                      <a:tcPr>
                        <a:solidFill>
                          <a:srgbClr val="1D25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0" dirty="0"/>
                            <a:t>1512.00325</a:t>
                          </a:r>
                        </a:p>
                      </a:txBody>
                      <a:tcPr>
                        <a:solidFill>
                          <a:srgbClr val="1D25FF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79388137"/>
                      </a:ext>
                    </a:extLst>
                  </a:tr>
                  <a:tr h="37311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EDGES 21cm spectrum</a:t>
                          </a:r>
                        </a:p>
                      </a:txBody>
                      <a:tcPr>
                        <a:solidFill>
                          <a:srgbClr val="1D25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dirty="0"/>
                            <a:t>3.8</a:t>
                          </a:r>
                          <a14:m>
                            <m:oMath xmlns:m="http://schemas.openxmlformats.org/officeDocument/2006/math">
                              <m:r>
                                <a:rPr lang="en-US" sz="1800" b="0" i="0" baseline="0" smtClean="0">
                                  <a:solidFill>
                                    <a:schemeClr val="dk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US" sz="1800" i="1" baseline="0" smtClean="0">
                                  <a:solidFill>
                                    <a:schemeClr val="dk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oMath>
                          </a14:m>
                          <a:endParaRPr lang="en-US" dirty="0"/>
                        </a:p>
                      </a:txBody>
                      <a:tcPr>
                        <a:solidFill>
                          <a:srgbClr val="1D25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1810.05912</a:t>
                          </a:r>
                        </a:p>
                      </a:txBody>
                      <a:tcPr>
                        <a:solidFill>
                          <a:srgbClr val="1D25FF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870993189"/>
                      </a:ext>
                    </a:extLst>
                  </a:tr>
                  <a:tr h="37311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aseline="0" dirty="0"/>
                            <a:t>Primordial </a:t>
                          </a:r>
                          <a:r>
                            <a:rPr lang="en-US" baseline="30000" dirty="0"/>
                            <a:t>7</a:t>
                          </a:r>
                          <a:r>
                            <a:rPr lang="en-US" baseline="0" dirty="0"/>
                            <a:t>Li problem</a:t>
                          </a:r>
                          <a:endParaRPr lang="en-US" dirty="0"/>
                        </a:p>
                      </a:txBody>
                      <a:tcPr>
                        <a:solidFill>
                          <a:srgbClr val="B14B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dirty="0"/>
                            <a:t>4-5</a:t>
                          </a:r>
                          <a14:m>
                            <m:oMath xmlns:m="http://schemas.openxmlformats.org/officeDocument/2006/math">
                              <m:r>
                                <a:rPr lang="en-US" sz="1800" b="0" i="0" baseline="0" smtClean="0">
                                  <a:solidFill>
                                    <a:schemeClr val="dk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US" sz="1800" i="1" baseline="0" smtClean="0">
                                  <a:solidFill>
                                    <a:schemeClr val="dk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oMath>
                          </a14:m>
                          <a:endParaRPr lang="en-US" dirty="0"/>
                        </a:p>
                      </a:txBody>
                      <a:tcPr>
                        <a:solidFill>
                          <a:srgbClr val="B14B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1203.3551</a:t>
                          </a:r>
                        </a:p>
                      </a:txBody>
                      <a:tcPr>
                        <a:solidFill>
                          <a:srgbClr val="B14BFF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66188784"/>
                      </a:ext>
                    </a:extLst>
                  </a:tr>
                  <a:tr h="37311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0" dirty="0"/>
                            <a:t>Hubble tension</a:t>
                          </a:r>
                        </a:p>
                      </a:txBody>
                      <a:tcPr>
                        <a:solidFill>
                          <a:srgbClr val="B14B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800" b="0" i="0" baseline="0" dirty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</a:rPr>
                            <a:t>4.4</a:t>
                          </a:r>
                          <a14:m>
                            <m:oMath xmlns:m="http://schemas.openxmlformats.org/officeDocument/2006/math">
                              <m:r>
                                <a:rPr lang="en-US" sz="1800" b="0" i="0" baseline="0" smtClean="0">
                                  <a:solidFill>
                                    <a:schemeClr val="dk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US" sz="1800" b="0" i="1" baseline="0" smtClean="0">
                                  <a:solidFill>
                                    <a:schemeClr val="dk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oMath>
                          </a14:m>
                          <a:endParaRPr lang="en-US" b="0" dirty="0"/>
                        </a:p>
                      </a:txBody>
                      <a:tcPr>
                        <a:solidFill>
                          <a:srgbClr val="B14B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0" dirty="0"/>
                            <a:t>2008.11284</a:t>
                          </a:r>
                        </a:p>
                      </a:txBody>
                      <a:tcPr>
                        <a:solidFill>
                          <a:srgbClr val="B14BFF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401725372"/>
                      </a:ext>
                    </a:extLst>
                  </a:tr>
                  <a:tr h="37311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r>
                                <a:rPr lang="en-US" sz="1800" b="0" i="1" baseline="0" smtClean="0">
                                  <a:solidFill>
                                    <a:schemeClr val="dk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oMath>
                          </a14:m>
                          <a:r>
                            <a:rPr lang="en-US" b="0" baseline="-25000" dirty="0"/>
                            <a:t>8 </a:t>
                          </a:r>
                          <a:r>
                            <a:rPr lang="en-US" b="0" baseline="0" dirty="0"/>
                            <a:t>tension</a:t>
                          </a:r>
                          <a:endParaRPr lang="en-US" b="0" dirty="0"/>
                        </a:p>
                      </a:txBody>
                      <a:tcPr>
                        <a:solidFill>
                          <a:srgbClr val="B14B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b="0" dirty="0"/>
                            <a:t>3 </a:t>
                          </a:r>
                          <a14:m>
                            <m:oMath xmlns:m="http://schemas.openxmlformats.org/officeDocument/2006/math">
                              <m:r>
                                <a:rPr lang="en-US" sz="1800" b="0" i="1" baseline="0" smtClean="0">
                                  <a:solidFill>
                                    <a:schemeClr val="dk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oMath>
                          </a14:m>
                          <a:endParaRPr lang="en-US" b="0" dirty="0"/>
                        </a:p>
                      </a:txBody>
                      <a:tcPr>
                        <a:solidFill>
                          <a:srgbClr val="B14B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0" dirty="0"/>
                            <a:t>2005.03751</a:t>
                          </a:r>
                        </a:p>
                      </a:txBody>
                      <a:tcPr>
                        <a:solidFill>
                          <a:srgbClr val="B14BFF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64459502"/>
                      </a:ext>
                    </a:extLst>
                  </a:tr>
                  <a:tr h="37311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CMB anomalies</a:t>
                          </a:r>
                        </a:p>
                      </a:txBody>
                      <a:tcPr>
                        <a:solidFill>
                          <a:srgbClr val="B14B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dirty="0"/>
                            <a:t>2-3 </a:t>
                          </a:r>
                          <a14:m>
                            <m:oMath xmlns:m="http://schemas.openxmlformats.org/officeDocument/2006/math">
                              <m:r>
                                <a:rPr lang="en-US" sz="1800" i="1" baseline="0" smtClean="0">
                                  <a:solidFill>
                                    <a:schemeClr val="dk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oMath>
                          </a14:m>
                          <a:endParaRPr lang="en-US" dirty="0"/>
                        </a:p>
                      </a:txBody>
                      <a:tcPr>
                        <a:solidFill>
                          <a:srgbClr val="B14B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1510.07929</a:t>
                          </a:r>
                        </a:p>
                      </a:txBody>
                      <a:tcPr>
                        <a:solidFill>
                          <a:srgbClr val="B14BFF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818984712"/>
                      </a:ext>
                    </a:extLst>
                  </a:tr>
                  <a:tr h="37311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1" dirty="0"/>
                            <a:t>NANOGRAV </a:t>
                          </a:r>
                        </a:p>
                      </a:txBody>
                      <a:tcPr>
                        <a:solidFill>
                          <a:srgbClr val="B14B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800" b="1" i="0" baseline="0" dirty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</a:rPr>
                            <a:t>&gt;&gt; 5</a:t>
                          </a:r>
                          <a14:m>
                            <m:oMath xmlns:m="http://schemas.openxmlformats.org/officeDocument/2006/math">
                              <m:r>
                                <a:rPr lang="en-US" sz="1800" b="1" i="0" baseline="0" smtClean="0">
                                  <a:solidFill>
                                    <a:schemeClr val="dk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US" sz="1800" b="1" i="1" baseline="0" smtClean="0">
                                  <a:solidFill>
                                    <a:schemeClr val="dk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𝝈</m:t>
                              </m:r>
                            </m:oMath>
                          </a14:m>
                          <a:endParaRPr lang="en-US" b="1" dirty="0"/>
                        </a:p>
                      </a:txBody>
                      <a:tcPr>
                        <a:solidFill>
                          <a:srgbClr val="B14B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1" dirty="0"/>
                            <a:t>2009.04496</a:t>
                          </a:r>
                        </a:p>
                      </a:txBody>
                      <a:tcPr>
                        <a:solidFill>
                          <a:srgbClr val="B14BFF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53129292"/>
                      </a:ext>
                    </a:extLst>
                  </a:tr>
                  <a:tr h="37311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Fast Radio Bursts</a:t>
                          </a:r>
                        </a:p>
                      </a:txBody>
                      <a:tcPr>
                        <a:solidFill>
                          <a:srgbClr val="B14B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800" b="0" i="0" baseline="0" dirty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</a:rPr>
                            <a:t>&gt;&gt; 5</a:t>
                          </a:r>
                          <a14:m>
                            <m:oMath xmlns:m="http://schemas.openxmlformats.org/officeDocument/2006/math">
                              <m:r>
                                <a:rPr lang="en-US" sz="1800" b="0" i="0" baseline="0" smtClean="0">
                                  <a:solidFill>
                                    <a:schemeClr val="dk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US" sz="1800" i="1" baseline="0" smtClean="0">
                                  <a:solidFill>
                                    <a:schemeClr val="dk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oMath>
                          </a14:m>
                          <a:endParaRPr lang="en-US" dirty="0"/>
                        </a:p>
                      </a:txBody>
                      <a:tcPr>
                        <a:solidFill>
                          <a:srgbClr val="B14B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1906.05878</a:t>
                          </a:r>
                        </a:p>
                      </a:txBody>
                      <a:tcPr>
                        <a:solidFill>
                          <a:srgbClr val="B14BFF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954909602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5" name="Table 4">
                <a:extLst>
                  <a:ext uri="{FF2B5EF4-FFF2-40B4-BE49-F238E27FC236}">
                    <a16:creationId xmlns:a16="http://schemas.microsoft.com/office/drawing/2014/main" id="{9FAFFBA7-CDC7-7B47-A262-06F5F5269A03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800826695"/>
                  </p:ext>
                </p:extLst>
              </p:nvPr>
            </p:nvGraphicFramePr>
            <p:xfrm>
              <a:off x="6096000" y="977460"/>
              <a:ext cx="5969875" cy="522354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501462">
                      <a:extLst>
                        <a:ext uri="{9D8B030D-6E8A-4147-A177-3AD203B41FA5}">
                          <a16:colId xmlns:a16="http://schemas.microsoft.com/office/drawing/2014/main" val="1983011869"/>
                        </a:ext>
                      </a:extLst>
                    </a:gridCol>
                    <a:gridCol w="1439917">
                      <a:extLst>
                        <a:ext uri="{9D8B030D-6E8A-4147-A177-3AD203B41FA5}">
                          <a16:colId xmlns:a16="http://schemas.microsoft.com/office/drawing/2014/main" val="3327934745"/>
                        </a:ext>
                      </a:extLst>
                    </a:gridCol>
                    <a:gridCol w="2028496">
                      <a:extLst>
                        <a:ext uri="{9D8B030D-6E8A-4147-A177-3AD203B41FA5}">
                          <a16:colId xmlns:a16="http://schemas.microsoft.com/office/drawing/2014/main" val="2343962784"/>
                        </a:ext>
                      </a:extLst>
                    </a:gridCol>
                  </a:tblGrid>
                  <a:tr h="37311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Anomaly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Significance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Reference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327609258"/>
                      </a:ext>
                    </a:extLst>
                  </a:tr>
                  <a:tr h="37311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DAMA/LIBRA</a:t>
                          </a:r>
                        </a:p>
                      </a:txBody>
                      <a:tcPr>
                        <a:solidFill>
                          <a:srgbClr val="00B0F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173684" t="-110345" r="-142105" b="-124482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1907.06405</a:t>
                          </a:r>
                        </a:p>
                      </a:txBody>
                      <a:tcPr>
                        <a:solidFill>
                          <a:srgbClr val="00B0F0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795561734"/>
                      </a:ext>
                    </a:extLst>
                  </a:tr>
                  <a:tr h="37311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0" dirty="0"/>
                            <a:t>XENON1T </a:t>
                          </a:r>
                          <a:r>
                            <a:rPr lang="en-US" b="0" i="1" dirty="0"/>
                            <a:t>e</a:t>
                          </a:r>
                          <a:r>
                            <a:rPr lang="en-US" b="0" baseline="30000" dirty="0"/>
                            <a:t>-</a:t>
                          </a:r>
                          <a:r>
                            <a:rPr lang="en-US" b="0" dirty="0"/>
                            <a:t>-recoil</a:t>
                          </a:r>
                        </a:p>
                      </a:txBody>
                      <a:tcPr>
                        <a:solidFill>
                          <a:srgbClr val="00B0F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173684" t="-203333" r="-142105" b="-11033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0" dirty="0"/>
                            <a:t>2006.09721</a:t>
                          </a:r>
                        </a:p>
                      </a:txBody>
                      <a:tcPr>
                        <a:solidFill>
                          <a:srgbClr val="00B0F0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171777539"/>
                      </a:ext>
                    </a:extLst>
                  </a:tr>
                  <a:tr h="37311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Fermi-LAT GC excess</a:t>
                          </a:r>
                        </a:p>
                      </a:txBody>
                      <a:tcPr>
                        <a:solidFill>
                          <a:srgbClr val="1D25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173684" t="-313793" r="-142105" b="-104137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1704.03910</a:t>
                          </a:r>
                        </a:p>
                      </a:txBody>
                      <a:tcPr>
                        <a:solidFill>
                          <a:srgbClr val="1D25FF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07010478"/>
                      </a:ext>
                    </a:extLst>
                  </a:tr>
                  <a:tr h="37311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508" t="-400000" r="-140102" b="-9066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173684" t="-400000" r="-142105" b="-9066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Phys.Rep.894, 1</a:t>
                          </a:r>
                        </a:p>
                      </a:txBody>
                      <a:tcPr>
                        <a:solidFill>
                          <a:srgbClr val="1D25FF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210885387"/>
                      </a:ext>
                    </a:extLst>
                  </a:tr>
                  <a:tr h="37311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3.5 keV X-ray line</a:t>
                          </a:r>
                        </a:p>
                      </a:txBody>
                      <a:tcPr>
                        <a:solidFill>
                          <a:srgbClr val="1D25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173684" t="-517241" r="-142105" b="-83793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2008.02283</a:t>
                          </a:r>
                        </a:p>
                      </a:txBody>
                      <a:tcPr>
                        <a:solidFill>
                          <a:srgbClr val="1D25FF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670921961"/>
                      </a:ext>
                    </a:extLst>
                  </a:tr>
                  <a:tr h="37311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0" dirty="0"/>
                            <a:t>511 keV gamma-ray line</a:t>
                          </a:r>
                        </a:p>
                      </a:txBody>
                      <a:tcPr>
                        <a:solidFill>
                          <a:srgbClr val="1D25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173684" t="-596667" r="-142105" b="-71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0" dirty="0"/>
                            <a:t>1512.00325</a:t>
                          </a:r>
                        </a:p>
                      </a:txBody>
                      <a:tcPr>
                        <a:solidFill>
                          <a:srgbClr val="1D25FF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79388137"/>
                      </a:ext>
                    </a:extLst>
                  </a:tr>
                  <a:tr h="37311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EDGES 21cm spectrum</a:t>
                          </a:r>
                        </a:p>
                      </a:txBody>
                      <a:tcPr>
                        <a:solidFill>
                          <a:srgbClr val="1D25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173684" t="-720690" r="-142105" b="-63448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1810.05912</a:t>
                          </a:r>
                        </a:p>
                      </a:txBody>
                      <a:tcPr>
                        <a:solidFill>
                          <a:srgbClr val="1D25FF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870993189"/>
                      </a:ext>
                    </a:extLst>
                  </a:tr>
                  <a:tr h="37311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aseline="0" dirty="0"/>
                            <a:t>Primordial </a:t>
                          </a:r>
                          <a:r>
                            <a:rPr lang="en-US" baseline="30000" dirty="0"/>
                            <a:t>7</a:t>
                          </a:r>
                          <a:r>
                            <a:rPr lang="en-US" baseline="0" dirty="0"/>
                            <a:t>Li problem</a:t>
                          </a:r>
                          <a:endParaRPr lang="en-US" dirty="0"/>
                        </a:p>
                      </a:txBody>
                      <a:tcPr>
                        <a:solidFill>
                          <a:srgbClr val="B14B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173684" t="-793333" r="-142105" b="-5133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1203.3551</a:t>
                          </a:r>
                        </a:p>
                      </a:txBody>
                      <a:tcPr>
                        <a:solidFill>
                          <a:srgbClr val="B14BFF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66188784"/>
                      </a:ext>
                    </a:extLst>
                  </a:tr>
                  <a:tr h="37311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0" dirty="0"/>
                            <a:t>Hubble tension</a:t>
                          </a:r>
                        </a:p>
                      </a:txBody>
                      <a:tcPr>
                        <a:solidFill>
                          <a:srgbClr val="B14B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173684" t="-924138" r="-142105" b="-43103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0" dirty="0"/>
                            <a:t>2008.11284</a:t>
                          </a:r>
                        </a:p>
                      </a:txBody>
                      <a:tcPr>
                        <a:solidFill>
                          <a:srgbClr val="B14BFF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401725372"/>
                      </a:ext>
                    </a:extLst>
                  </a:tr>
                  <a:tr h="37311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508" t="-990000" r="-140102" b="-3166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173684" t="-990000" r="-142105" b="-3166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0" dirty="0"/>
                            <a:t>2005.03751</a:t>
                          </a:r>
                        </a:p>
                      </a:txBody>
                      <a:tcPr>
                        <a:solidFill>
                          <a:srgbClr val="B14BFF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64459502"/>
                      </a:ext>
                    </a:extLst>
                  </a:tr>
                  <a:tr h="37311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CMB anomalies</a:t>
                          </a:r>
                        </a:p>
                      </a:txBody>
                      <a:tcPr>
                        <a:solidFill>
                          <a:srgbClr val="B14B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173684" t="-1127586" r="-142105" b="-22758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1510.07929</a:t>
                          </a:r>
                        </a:p>
                      </a:txBody>
                      <a:tcPr>
                        <a:solidFill>
                          <a:srgbClr val="B14BFF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818984712"/>
                      </a:ext>
                    </a:extLst>
                  </a:tr>
                  <a:tr h="37311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1" dirty="0"/>
                            <a:t>NANOGRAV </a:t>
                          </a:r>
                        </a:p>
                      </a:txBody>
                      <a:tcPr>
                        <a:solidFill>
                          <a:srgbClr val="B14B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173684" t="-1186667" r="-142105" b="-12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1" dirty="0"/>
                            <a:t>2009.04496</a:t>
                          </a:r>
                        </a:p>
                      </a:txBody>
                      <a:tcPr>
                        <a:solidFill>
                          <a:srgbClr val="B14BFF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53129292"/>
                      </a:ext>
                    </a:extLst>
                  </a:tr>
                  <a:tr h="37311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Fast Radio Bursts</a:t>
                          </a:r>
                        </a:p>
                      </a:txBody>
                      <a:tcPr>
                        <a:solidFill>
                          <a:srgbClr val="B14B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173684" t="-1331034" r="-142105" b="-2413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1906.05878</a:t>
                          </a:r>
                        </a:p>
                      </a:txBody>
                      <a:tcPr>
                        <a:solidFill>
                          <a:srgbClr val="B14BFF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954909602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6" name="Rectangle 5">
            <a:extLst>
              <a:ext uri="{FF2B5EF4-FFF2-40B4-BE49-F238E27FC236}">
                <a16:creationId xmlns:a16="http://schemas.microsoft.com/office/drawing/2014/main" id="{1807728D-2965-7C40-9237-CE0E7AE33721}"/>
              </a:ext>
            </a:extLst>
          </p:cNvPr>
          <p:cNvSpPr/>
          <p:nvPr/>
        </p:nvSpPr>
        <p:spPr>
          <a:xfrm>
            <a:off x="3729344" y="6327661"/>
            <a:ext cx="497322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Repository: </a:t>
            </a:r>
            <a:r>
              <a:rPr lang="en-US" u="sng" dirty="0">
                <a:hlinkClick r:id="rId5"/>
              </a:rPr>
              <a:t>https://github.com/hepcomm/hepmist</a:t>
            </a:r>
            <a:endParaRPr lang="en-US" u="sng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9FDECF2-8A0D-E840-B02B-345CA562BE6A}"/>
              </a:ext>
            </a:extLst>
          </p:cNvPr>
          <p:cNvSpPr/>
          <p:nvPr/>
        </p:nvSpPr>
        <p:spPr>
          <a:xfrm>
            <a:off x="6060152" y="987659"/>
            <a:ext cx="5969875" cy="4443323"/>
          </a:xfrm>
          <a:prstGeom prst="rect">
            <a:avLst/>
          </a:prstGeom>
          <a:solidFill>
            <a:schemeClr val="accent1">
              <a:alpha val="70191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D2BE639E-5E12-2948-8750-9E3D4733D514}"/>
              </a:ext>
            </a:extLst>
          </p:cNvPr>
          <p:cNvSpPr/>
          <p:nvPr/>
        </p:nvSpPr>
        <p:spPr>
          <a:xfrm>
            <a:off x="135322" y="977460"/>
            <a:ext cx="5623034" cy="5233738"/>
          </a:xfrm>
          <a:prstGeom prst="rect">
            <a:avLst/>
          </a:prstGeom>
          <a:solidFill>
            <a:schemeClr val="accent1">
              <a:alpha val="70191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38BF324-5872-4846-9838-7968B730C899}"/>
              </a:ext>
            </a:extLst>
          </p:cNvPr>
          <p:cNvSpPr txBox="1"/>
          <p:nvPr/>
        </p:nvSpPr>
        <p:spPr>
          <a:xfrm>
            <a:off x="2410691" y="5442818"/>
            <a:ext cx="3692710" cy="369332"/>
          </a:xfrm>
          <a:prstGeom prst="rect">
            <a:avLst/>
          </a:prstGeom>
          <a:solidFill>
            <a:srgbClr val="B14BFF"/>
          </a:solidFill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See plenary talk by Maura Mclaughlin 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D5A3AD2F-5755-9F4D-A98F-2E03812EBD9D}"/>
              </a:ext>
            </a:extLst>
          </p:cNvPr>
          <p:cNvSpPr/>
          <p:nvPr/>
        </p:nvSpPr>
        <p:spPr>
          <a:xfrm>
            <a:off x="6098969" y="5841863"/>
            <a:ext cx="5969875" cy="369333"/>
          </a:xfrm>
          <a:prstGeom prst="rect">
            <a:avLst/>
          </a:prstGeom>
          <a:solidFill>
            <a:schemeClr val="accent1">
              <a:alpha val="70191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158195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4AB7EB-DE47-9140-991C-DCC286CE05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8127"/>
            <a:ext cx="10515600" cy="1325563"/>
          </a:xfrm>
        </p:spPr>
        <p:txBody>
          <a:bodyPr/>
          <a:lstStyle/>
          <a:p>
            <a:r>
              <a:rPr lang="en-US" dirty="0"/>
              <a:t>Outline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1FF11C2-7104-864A-8D72-C88C36B46D8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433384"/>
            <a:ext cx="10967113" cy="4743579"/>
          </a:xfrm>
        </p:spPr>
        <p:txBody>
          <a:bodyPr>
            <a:normAutofit/>
          </a:bodyPr>
          <a:lstStyle/>
          <a:p>
            <a:r>
              <a:rPr lang="en-US" i="1" dirty="0"/>
              <a:t>B</a:t>
            </a:r>
            <a:r>
              <a:rPr lang="en-US" dirty="0"/>
              <a:t>-anomalies: </a:t>
            </a:r>
            <a:r>
              <a:rPr lang="en-US" i="1" dirty="0"/>
              <a:t>R</a:t>
            </a:r>
            <a:r>
              <a:rPr lang="en-US" i="1" baseline="-25000" dirty="0"/>
              <a:t>D</a:t>
            </a:r>
            <a:r>
              <a:rPr lang="en-US" baseline="30000" dirty="0"/>
              <a:t>(*) </a:t>
            </a:r>
            <a:r>
              <a:rPr lang="en-US" dirty="0"/>
              <a:t>and </a:t>
            </a:r>
            <a:r>
              <a:rPr lang="en-US" i="1" dirty="0"/>
              <a:t>R</a:t>
            </a:r>
            <a:r>
              <a:rPr lang="en-US" i="1" baseline="-25000" dirty="0"/>
              <a:t>K</a:t>
            </a:r>
            <a:r>
              <a:rPr lang="en-US" baseline="30000" dirty="0"/>
              <a:t>(*) </a:t>
            </a:r>
            <a:endParaRPr lang="en-US" sz="1600" b="1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  <a:p>
            <a:pPr lvl="1"/>
            <a:r>
              <a:rPr lang="en-US" dirty="0"/>
              <a:t>Common NP explanation</a:t>
            </a:r>
          </a:p>
          <a:p>
            <a:pPr lvl="1"/>
            <a:r>
              <a:rPr lang="en-US" dirty="0"/>
              <a:t>Complementary high-</a:t>
            </a:r>
            <a:r>
              <a:rPr lang="en-US" i="1" dirty="0" err="1"/>
              <a:t>p</a:t>
            </a:r>
            <a:r>
              <a:rPr lang="en-US" i="1" baseline="-25000" dirty="0" err="1"/>
              <a:t>T</a:t>
            </a:r>
            <a:r>
              <a:rPr lang="en-US" baseline="-25000" dirty="0"/>
              <a:t> </a:t>
            </a:r>
            <a:r>
              <a:rPr lang="en-US" dirty="0"/>
              <a:t>LHC tests</a:t>
            </a:r>
          </a:p>
          <a:p>
            <a:pPr marL="457200" lvl="1" indent="0">
              <a:buNone/>
            </a:pPr>
            <a:endParaRPr lang="en-US" dirty="0"/>
          </a:p>
          <a:p>
            <a:r>
              <a:rPr lang="en-US" dirty="0"/>
              <a:t>Muon </a:t>
            </a:r>
            <a:r>
              <a:rPr lang="en-US" i="1" dirty="0"/>
              <a:t>g</a:t>
            </a:r>
            <a:r>
              <a:rPr lang="en-US" dirty="0"/>
              <a:t>-2 anomaly:</a:t>
            </a:r>
          </a:p>
          <a:p>
            <a:pPr lvl="1"/>
            <a:r>
              <a:rPr lang="en-US" dirty="0"/>
              <a:t>Connection to </a:t>
            </a:r>
            <a:r>
              <a:rPr lang="en-US" i="1" dirty="0"/>
              <a:t>B</a:t>
            </a:r>
            <a:r>
              <a:rPr lang="en-US" dirty="0"/>
              <a:t>-anomalies?</a:t>
            </a:r>
          </a:p>
          <a:p>
            <a:pPr lvl="1"/>
            <a:r>
              <a:rPr lang="en-US" dirty="0"/>
              <a:t>Tests at LHC and future colliders</a:t>
            </a:r>
            <a:endParaRPr lang="en-US" sz="1600" b="1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  <a:p>
            <a:pPr marL="457200" lvl="1" indent="0">
              <a:buNone/>
            </a:pPr>
            <a:endParaRPr lang="en-US" dirty="0"/>
          </a:p>
          <a:p>
            <a:r>
              <a:rPr lang="en-US" dirty="0"/>
              <a:t>Connection to neutrino mass </a:t>
            </a:r>
            <a:endParaRPr lang="en-US" sz="1600" b="1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9D36227-6371-2541-804C-3DC62C4482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A3748-736F-BF4B-AE16-F2F2DD747C1B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796880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EDCA62-1452-0C4C-8907-752F10A8A0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7487" y="61529"/>
            <a:ext cx="10515600" cy="967280"/>
          </a:xfrm>
        </p:spPr>
        <p:txBody>
          <a:bodyPr/>
          <a:lstStyle/>
          <a:p>
            <a:r>
              <a:rPr lang="en-US" dirty="0"/>
              <a:t>Muon Anomalous Magnetic Moment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80AABB6-6529-C742-B152-059CAB8F3E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A3748-736F-BF4B-AE16-F2F2DD747C1B}" type="slidenum">
              <a:rPr lang="en-US" smtClean="0"/>
              <a:t>13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6038E94-49EC-D343-A81B-5B88ED8F51C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6879" y="1099992"/>
            <a:ext cx="4245486" cy="1171831"/>
          </a:xfrm>
          <a:prstGeom prst="rect">
            <a:avLst/>
          </a:prstGeom>
          <a:solidFill>
            <a:schemeClr val="tx1"/>
          </a:solidFill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5A895ECC-072F-0943-837F-95CE717E31A1}"/>
                  </a:ext>
                </a:extLst>
              </p:cNvPr>
              <p:cNvSpPr txBox="1"/>
              <p:nvPr/>
            </p:nvSpPr>
            <p:spPr>
              <a:xfrm>
                <a:off x="11289125" y="4440825"/>
                <a:ext cx="74013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-2.4 </a:t>
                </a:r>
                <a14:m>
                  <m:oMath xmlns:m="http://schemas.openxmlformats.org/officeDocument/2006/math">
                    <m:r>
                      <a:rPr lang="en-US" i="1">
                        <a:solidFill>
                          <a:schemeClr val="accent2">
                            <a:lumMod val="20000"/>
                            <a:lumOff val="8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𝜎</m:t>
                    </m:r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5A895ECC-072F-0943-837F-95CE717E31A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289125" y="4440825"/>
                <a:ext cx="740139" cy="369332"/>
              </a:xfrm>
              <a:prstGeom prst="rect">
                <a:avLst/>
              </a:prstGeom>
              <a:blipFill>
                <a:blip r:embed="rId3"/>
                <a:stretch>
                  <a:fillRect l="-6667" t="-6667" b="-2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1" name="TextBox 20">
            <a:extLst>
              <a:ext uri="{FF2B5EF4-FFF2-40B4-BE49-F238E27FC236}">
                <a16:creationId xmlns:a16="http://schemas.microsoft.com/office/drawing/2014/main" id="{D75F724F-6A6D-2944-9F17-D6F61DA8AA2E}"/>
              </a:ext>
            </a:extLst>
          </p:cNvPr>
          <p:cNvSpPr txBox="1"/>
          <p:nvPr/>
        </p:nvSpPr>
        <p:spPr>
          <a:xfrm>
            <a:off x="8902313" y="4773401"/>
            <a:ext cx="21927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Recent development:</a:t>
            </a: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0E1F5131-CC56-DD4B-A56E-6ABC94E976A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891624" y="5170444"/>
            <a:ext cx="3212325" cy="406801"/>
          </a:xfrm>
          <a:prstGeom prst="rect">
            <a:avLst/>
          </a:prstGeom>
          <a:solidFill>
            <a:schemeClr val="tx1"/>
          </a:solidFill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329131D2-FDE3-0040-BD88-B75A247C8BF2}"/>
                  </a:ext>
                </a:extLst>
              </p:cNvPr>
              <p:cNvSpPr txBox="1"/>
              <p:nvPr/>
            </p:nvSpPr>
            <p:spPr>
              <a:xfrm>
                <a:off x="11270333" y="5748517"/>
                <a:ext cx="78502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+1.6 </a:t>
                </a:r>
                <a14:m>
                  <m:oMath xmlns:m="http://schemas.openxmlformats.org/officeDocument/2006/math">
                    <m:r>
                      <a:rPr lang="en-US" i="1">
                        <a:solidFill>
                          <a:schemeClr val="accent2">
                            <a:lumMod val="20000"/>
                            <a:lumOff val="8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𝜎</m:t>
                    </m:r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329131D2-FDE3-0040-BD88-B75A247C8BF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270333" y="5748517"/>
                <a:ext cx="785023" cy="369332"/>
              </a:xfrm>
              <a:prstGeom prst="rect">
                <a:avLst/>
              </a:prstGeom>
              <a:blipFill>
                <a:blip r:embed="rId5"/>
                <a:stretch>
                  <a:fillRect l="-6349" t="-6667" b="-2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6" name="TextBox 25">
            <a:extLst>
              <a:ext uri="{FF2B5EF4-FFF2-40B4-BE49-F238E27FC236}">
                <a16:creationId xmlns:a16="http://schemas.microsoft.com/office/drawing/2014/main" id="{026052F0-C0DD-234B-B791-7BD896EF4094}"/>
              </a:ext>
            </a:extLst>
          </p:cNvPr>
          <p:cNvSpPr txBox="1"/>
          <p:nvPr/>
        </p:nvSpPr>
        <p:spPr>
          <a:xfrm>
            <a:off x="8891624" y="4233863"/>
            <a:ext cx="262065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92D050"/>
                </a:solidFill>
              </a:rPr>
              <a:t>Parker, Yu, Zhong, </a:t>
            </a:r>
            <a:r>
              <a:rPr lang="en-US" sz="1400" dirty="0" err="1">
                <a:solidFill>
                  <a:srgbClr val="92D050"/>
                </a:solidFill>
              </a:rPr>
              <a:t>Estey</a:t>
            </a:r>
            <a:r>
              <a:rPr lang="en-US" sz="1400" dirty="0">
                <a:solidFill>
                  <a:srgbClr val="92D050"/>
                </a:solidFill>
              </a:rPr>
              <a:t>, Mueller, </a:t>
            </a:r>
          </a:p>
          <a:p>
            <a:r>
              <a:rPr lang="en-US" sz="1400" dirty="0">
                <a:solidFill>
                  <a:srgbClr val="92D050"/>
                </a:solidFill>
              </a:rPr>
              <a:t>1812.04130 (Science)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CDBB39DF-5DF5-7A4D-B12A-2AB7D4D34ABB}"/>
              </a:ext>
            </a:extLst>
          </p:cNvPr>
          <p:cNvSpPr txBox="1"/>
          <p:nvPr/>
        </p:nvSpPr>
        <p:spPr>
          <a:xfrm>
            <a:off x="8902313" y="5550875"/>
            <a:ext cx="27493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92D050"/>
                </a:solidFill>
              </a:rPr>
              <a:t>Morel, Yao, Clade, </a:t>
            </a:r>
            <a:r>
              <a:rPr lang="en-US" sz="1400" dirty="0" err="1">
                <a:solidFill>
                  <a:srgbClr val="92D050"/>
                </a:solidFill>
              </a:rPr>
              <a:t>Guellati-Khelifa</a:t>
            </a:r>
            <a:r>
              <a:rPr lang="en-US" sz="1400" dirty="0">
                <a:solidFill>
                  <a:srgbClr val="92D050"/>
                </a:solidFill>
              </a:rPr>
              <a:t>, </a:t>
            </a:r>
          </a:p>
          <a:p>
            <a:r>
              <a:rPr lang="en-US" sz="1400" dirty="0">
                <a:solidFill>
                  <a:srgbClr val="92D050"/>
                </a:solidFill>
              </a:rPr>
              <a:t>Nature </a:t>
            </a:r>
            <a:r>
              <a:rPr lang="en-US" sz="1400" b="1" dirty="0">
                <a:solidFill>
                  <a:srgbClr val="92D050"/>
                </a:solidFill>
              </a:rPr>
              <a:t>588</a:t>
            </a:r>
            <a:r>
              <a:rPr lang="en-US" sz="1400" dirty="0">
                <a:solidFill>
                  <a:srgbClr val="92D050"/>
                </a:solidFill>
              </a:rPr>
              <a:t>, 61 (2020)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F1B03C7-D489-6E40-A2FE-1F452BA56F6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0964" y="2430775"/>
            <a:ext cx="4563063" cy="3220985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E73A563E-EA0E-D741-8085-B53A932826A5}"/>
              </a:ext>
            </a:extLst>
          </p:cNvPr>
          <p:cNvSpPr txBox="1"/>
          <p:nvPr/>
        </p:nvSpPr>
        <p:spPr>
          <a:xfrm>
            <a:off x="3024905" y="5312106"/>
            <a:ext cx="146706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accent6">
                    <a:lumMod val="50000"/>
                  </a:schemeClr>
                </a:solidFill>
              </a:rPr>
              <a:t>2104.03281 [PRL]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69BDD42F-0031-A047-BFEE-1F3218B58A9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07200" y="5789654"/>
            <a:ext cx="3362780" cy="772194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12B18504-A5C3-BE47-A151-B59453614DFA}"/>
              </a:ext>
            </a:extLst>
          </p:cNvPr>
          <p:cNvSpPr txBox="1"/>
          <p:nvPr/>
        </p:nvSpPr>
        <p:spPr>
          <a:xfrm>
            <a:off x="9026813" y="1158667"/>
            <a:ext cx="3028543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Two remarks: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If a change in HVP brought SM value close to </a:t>
            </a:r>
            <a:r>
              <a:rPr lang="en-US" dirty="0" err="1"/>
              <a:t>expt</a:t>
            </a:r>
            <a:r>
              <a:rPr lang="en-US" dirty="0"/>
              <a:t>, problems might arise in global EW fit. </a:t>
            </a:r>
          </a:p>
          <a:p>
            <a:pPr lvl="1"/>
            <a:r>
              <a:rPr lang="en-US" sz="1400" dirty="0" err="1">
                <a:solidFill>
                  <a:srgbClr val="92D050"/>
                </a:solidFill>
              </a:rPr>
              <a:t>Crivellin</a:t>
            </a:r>
            <a:r>
              <a:rPr lang="en-US" sz="1400" dirty="0">
                <a:solidFill>
                  <a:srgbClr val="92D050"/>
                </a:solidFill>
              </a:rPr>
              <a:t>, </a:t>
            </a:r>
            <a:r>
              <a:rPr lang="en-US" sz="1400" dirty="0" err="1">
                <a:solidFill>
                  <a:srgbClr val="92D050"/>
                </a:solidFill>
              </a:rPr>
              <a:t>Hoferichter</a:t>
            </a:r>
            <a:r>
              <a:rPr lang="en-US" sz="1400" dirty="0">
                <a:solidFill>
                  <a:srgbClr val="92D050"/>
                </a:solidFill>
              </a:rPr>
              <a:t>, </a:t>
            </a:r>
            <a:r>
              <a:rPr lang="en-US" sz="1400" dirty="0" err="1">
                <a:solidFill>
                  <a:srgbClr val="92D050"/>
                </a:solidFill>
              </a:rPr>
              <a:t>Manzari</a:t>
            </a:r>
            <a:r>
              <a:rPr lang="en-US" sz="1400" dirty="0">
                <a:solidFill>
                  <a:srgbClr val="92D050"/>
                </a:solidFill>
              </a:rPr>
              <a:t>, </a:t>
            </a:r>
            <a:r>
              <a:rPr lang="en-US" sz="1400" dirty="0" err="1">
                <a:solidFill>
                  <a:srgbClr val="92D050"/>
                </a:solidFill>
              </a:rPr>
              <a:t>Montull</a:t>
            </a:r>
            <a:r>
              <a:rPr lang="en-US" sz="1400" dirty="0">
                <a:solidFill>
                  <a:srgbClr val="92D050"/>
                </a:solidFill>
              </a:rPr>
              <a:t>, 2003.04886 [PRL]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 dirty="0">
              <a:solidFill>
                <a:srgbClr val="92D05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(Related) unresolved issues in the electron </a:t>
            </a:r>
            <a:r>
              <a:rPr lang="en-US" i="1" dirty="0"/>
              <a:t>g</a:t>
            </a:r>
            <a:r>
              <a:rPr lang="en-US" dirty="0"/>
              <a:t>-2 sector:</a:t>
            </a: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869AABBD-21E1-D344-A78A-57B687D2E7DF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861369" y="3880077"/>
            <a:ext cx="3275683" cy="385375"/>
          </a:xfrm>
          <a:prstGeom prst="rect">
            <a:avLst/>
          </a:prstGeom>
          <a:solidFill>
            <a:schemeClr val="tx1"/>
          </a:solidFill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A1DC7F1F-C419-014F-90A6-AD20DE9FBD83}"/>
              </a:ext>
            </a:extLst>
          </p:cNvPr>
          <p:cNvSpPr txBox="1"/>
          <p:nvPr/>
        </p:nvSpPr>
        <p:spPr>
          <a:xfrm>
            <a:off x="5309304" y="5598637"/>
            <a:ext cx="30500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More updates expected soon!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1201918-9923-864A-88DD-2A646E188EBF}"/>
              </a:ext>
            </a:extLst>
          </p:cNvPr>
          <p:cNvSpPr txBox="1"/>
          <p:nvPr/>
        </p:nvSpPr>
        <p:spPr>
          <a:xfrm>
            <a:off x="4486144" y="6187420"/>
            <a:ext cx="7466146" cy="369332"/>
          </a:xfrm>
          <a:prstGeom prst="rect">
            <a:avLst/>
          </a:prstGeom>
          <a:noFill/>
          <a:ln>
            <a:solidFill>
              <a:schemeClr val="accent3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FF00"/>
                </a:solidFill>
              </a:rPr>
              <a:t>See plenary talk by James Mott and mini-review (Flavor III) by Hartmut Wittig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2903C7C-182D-1B44-8C1D-F94C3611101A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06780" y="1083153"/>
            <a:ext cx="4139462" cy="40872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92395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/>
      <p:bldP spid="23" grpId="0"/>
      <p:bldP spid="26" grpId="0"/>
      <p:bldP spid="27" grpId="0"/>
      <p:bldP spid="2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98C51D-2F72-0B4D-8FBD-EB2CE931E4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381" y="116133"/>
            <a:ext cx="10515600" cy="619983"/>
          </a:xfrm>
        </p:spPr>
        <p:txBody>
          <a:bodyPr>
            <a:normAutofit fontScale="90000"/>
          </a:bodyPr>
          <a:lstStyle/>
          <a:p>
            <a:r>
              <a:rPr lang="en-US" dirty="0"/>
              <a:t>New Physics Solutions to Muon </a:t>
            </a:r>
            <a:r>
              <a:rPr lang="en-US" i="1" dirty="0"/>
              <a:t>g</a:t>
            </a:r>
            <a:r>
              <a:rPr lang="en-US" dirty="0"/>
              <a:t>-2</a:t>
            </a:r>
          </a:p>
        </p:txBody>
      </p:sp>
      <p:sp>
        <p:nvSpPr>
          <p:cNvPr id="13" name="Content Placeholder 12">
            <a:extLst>
              <a:ext uri="{FF2B5EF4-FFF2-40B4-BE49-F238E27FC236}">
                <a16:creationId xmlns:a16="http://schemas.microsoft.com/office/drawing/2014/main" id="{9FD8CD47-C844-174C-AFF7-89F65050803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0941" y="4148136"/>
            <a:ext cx="5496559" cy="2462998"/>
          </a:xfrm>
        </p:spPr>
        <p:txBody>
          <a:bodyPr>
            <a:normAutofit fontScale="55000" lnSpcReduction="20000"/>
          </a:bodyPr>
          <a:lstStyle/>
          <a:p>
            <a:r>
              <a:rPr lang="en-US" dirty="0"/>
              <a:t>Essentially two choices:</a:t>
            </a:r>
          </a:p>
          <a:p>
            <a:pPr marL="800100" lvl="1" indent="-342900">
              <a:buAutoNum type="arabicPeriod"/>
            </a:pPr>
            <a:r>
              <a:rPr lang="en-US" dirty="0" err="1"/>
              <a:t>Superweak</a:t>
            </a:r>
            <a:r>
              <a:rPr lang="en-US" dirty="0"/>
              <a:t> interaction, small mass (e.g. ALP, dark photon, light </a:t>
            </a:r>
            <a:r>
              <a:rPr lang="en-US" i="1" dirty="0"/>
              <a:t>Z’</a:t>
            </a:r>
            <a:r>
              <a:rPr lang="en-US" dirty="0"/>
              <a:t>)</a:t>
            </a:r>
          </a:p>
          <a:p>
            <a:pPr marL="800100" lvl="1" indent="-342900">
              <a:buAutoNum type="arabicPeriod"/>
            </a:pPr>
            <a:r>
              <a:rPr lang="en-US" dirty="0"/>
              <a:t>Stronger interaction, large mass (e.g. 2HDM, SUSY, leptoquark)</a:t>
            </a:r>
          </a:p>
          <a:p>
            <a:pPr marL="800100" lvl="1" indent="-342900">
              <a:buAutoNum type="arabicPeriod"/>
            </a:pPr>
            <a:endParaRPr lang="en-US" dirty="0"/>
          </a:p>
          <a:p>
            <a:r>
              <a:rPr lang="en-US" dirty="0"/>
              <a:t>New particle(s) in the loop can be anything: neutral/charged scalar, fermion or gauge boson. </a:t>
            </a:r>
            <a:r>
              <a:rPr lang="en-US" sz="25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Lindner, </a:t>
            </a:r>
            <a:r>
              <a:rPr lang="en-US" sz="2500" dirty="0" err="1">
                <a:solidFill>
                  <a:schemeClr val="accent6">
                    <a:lumMod val="60000"/>
                    <a:lumOff val="40000"/>
                  </a:schemeClr>
                </a:solidFill>
              </a:rPr>
              <a:t>Platscher</a:t>
            </a:r>
            <a:r>
              <a:rPr lang="en-US" sz="25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, Queiroz, 1610.06587 (Phys. Rep.)</a:t>
            </a:r>
            <a:endParaRPr lang="en-US" sz="2500" dirty="0"/>
          </a:p>
          <a:p>
            <a:r>
              <a:rPr lang="en-US" dirty="0"/>
              <a:t>Need to be careful about the sign of the BSM contribution.</a:t>
            </a:r>
          </a:p>
          <a:p>
            <a:r>
              <a:rPr lang="en-US" dirty="0"/>
              <a:t>Also need flavor non-universal couplings to avoid other </a:t>
            </a:r>
            <a:r>
              <a:rPr lang="en-US" dirty="0" err="1"/>
              <a:t>expt</a:t>
            </a:r>
            <a:r>
              <a:rPr lang="en-US" dirty="0"/>
              <a:t> constraints.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CA5C974-FC94-F649-AD59-7F8BE35103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A3748-736F-BF4B-AE16-F2F2DD747C1B}" type="slidenum">
              <a:rPr lang="en-US" smtClean="0"/>
              <a:t>14</a:t>
            </a:fld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0862E99-2E5A-3742-A6BB-C30DD72AC81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622" y="869061"/>
            <a:ext cx="6008800" cy="1018309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9F37E457-B76F-3445-8366-85F0E98B179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73900" y="886965"/>
            <a:ext cx="6008800" cy="983399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00D62FD1-7D42-3641-AE74-DE394DD4795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7092" y="2175954"/>
            <a:ext cx="2244541" cy="161473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1940F129-E553-9941-8438-83339CCBE0A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461406" y="2006013"/>
            <a:ext cx="3712494" cy="670745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2F7BC6CC-4645-6D41-AD7E-918BA9D1601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461407" y="2733081"/>
            <a:ext cx="3712494" cy="1284322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710543C3-8B91-1B4A-876B-EA543AD5CE0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309824" y="1887370"/>
            <a:ext cx="5736951" cy="3492744"/>
          </a:xfrm>
          <a:prstGeom prst="rect">
            <a:avLst/>
          </a:prstGeom>
          <a:solidFill>
            <a:schemeClr val="tx1"/>
          </a:solidFill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67696294-CD87-2C41-A7A6-35322A028FAA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283675" y="2865063"/>
            <a:ext cx="5840264" cy="3491287"/>
          </a:xfrm>
          <a:prstGeom prst="rect">
            <a:avLst/>
          </a:prstGeom>
          <a:solidFill>
            <a:schemeClr val="tx1"/>
          </a:solidFill>
          <a:ln>
            <a:solidFill>
              <a:schemeClr val="accent3"/>
            </a:solidFill>
          </a:ln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ADF86F40-AECF-8340-8ECD-918E8A48FE20}"/>
              </a:ext>
            </a:extLst>
          </p:cNvPr>
          <p:cNvSpPr txBox="1"/>
          <p:nvPr/>
        </p:nvSpPr>
        <p:spPr>
          <a:xfrm>
            <a:off x="6355271" y="6426468"/>
            <a:ext cx="35519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Bauer, </a:t>
            </a:r>
            <a:r>
              <a:rPr lang="en-US" sz="1400" dirty="0" err="1">
                <a:solidFill>
                  <a:schemeClr val="accent6">
                    <a:lumMod val="60000"/>
                    <a:lumOff val="40000"/>
                  </a:schemeClr>
                </a:solidFill>
              </a:rPr>
              <a:t>Foldenauer</a:t>
            </a:r>
            <a:r>
              <a:rPr lang="en-US" sz="14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, </a:t>
            </a:r>
            <a:r>
              <a:rPr lang="en-US" sz="1400" dirty="0" err="1">
                <a:solidFill>
                  <a:schemeClr val="accent6">
                    <a:lumMod val="60000"/>
                    <a:lumOff val="40000"/>
                  </a:schemeClr>
                </a:solidFill>
              </a:rPr>
              <a:t>Jaeckel</a:t>
            </a:r>
            <a:r>
              <a:rPr lang="en-US" sz="14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, 1803.05466 [JHEP]</a:t>
            </a:r>
          </a:p>
        </p:txBody>
      </p:sp>
    </p:spTree>
    <p:extLst>
      <p:ext uri="{BB962C8B-B14F-4D97-AF65-F5344CB8AC3E}">
        <p14:creationId xmlns:p14="http://schemas.microsoft.com/office/powerpoint/2010/main" val="13110348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A065052F-EA28-724A-B4D6-DFC532D15C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80454" y="2399844"/>
            <a:ext cx="4398347" cy="432163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9275E34-E3BA-7E44-8CED-02FF5F9954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9143" y="84522"/>
            <a:ext cx="10515600" cy="1016865"/>
          </a:xfrm>
        </p:spPr>
        <p:txBody>
          <a:bodyPr/>
          <a:lstStyle/>
          <a:p>
            <a:r>
              <a:rPr lang="en-US" i="1" dirty="0"/>
              <a:t>R</a:t>
            </a:r>
            <a:r>
              <a:rPr lang="en-US" i="1" baseline="-25000" dirty="0"/>
              <a:t>D</a:t>
            </a:r>
            <a:r>
              <a:rPr lang="en-US" baseline="30000" dirty="0"/>
              <a:t>(*)</a:t>
            </a:r>
            <a:r>
              <a:rPr lang="en-US" dirty="0"/>
              <a:t> Anomaly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AE415E2-0E59-3B46-A994-8387944CB7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A3748-736F-BF4B-AE16-F2F2DD747C1B}" type="slidenum">
              <a:rPr lang="en-US" smtClean="0"/>
              <a:t>15</a:t>
            </a:fld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2F66E9A-C3AF-554C-8D97-BC84F6828D4C}"/>
              </a:ext>
            </a:extLst>
          </p:cNvPr>
          <p:cNvSpPr txBox="1"/>
          <p:nvPr/>
        </p:nvSpPr>
        <p:spPr>
          <a:xfrm>
            <a:off x="8543950" y="2957337"/>
            <a:ext cx="364805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>
                <a:solidFill>
                  <a:srgbClr val="92D050"/>
                </a:solidFill>
              </a:rPr>
              <a:t>Altmannshofer</a:t>
            </a:r>
            <a:r>
              <a:rPr lang="en-US" sz="1400" dirty="0">
                <a:solidFill>
                  <a:srgbClr val="92D050"/>
                </a:solidFill>
              </a:rPr>
              <a:t>, BD, </a:t>
            </a:r>
            <a:r>
              <a:rPr lang="en-US" sz="1400" dirty="0" err="1">
                <a:solidFill>
                  <a:srgbClr val="92D050"/>
                </a:solidFill>
              </a:rPr>
              <a:t>Soni</a:t>
            </a:r>
            <a:r>
              <a:rPr lang="en-US" sz="1400" dirty="0">
                <a:solidFill>
                  <a:srgbClr val="92D050"/>
                </a:solidFill>
              </a:rPr>
              <a:t>, Sui, 2002.12910 [PRD]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E563F3D-965E-BC42-9A01-A2494EE441F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2987" y="1107460"/>
            <a:ext cx="5203956" cy="1016865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6D6746F0-C07E-C44C-ADFB-13A153B9477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0602" y="2243345"/>
            <a:ext cx="2339853" cy="1782745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9ED8AA20-094A-814D-A119-CAB9622B1EB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57211" y="0"/>
            <a:ext cx="6134789" cy="2940342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E3326FEC-BD8C-D145-A5AA-54BD7A316EB7}"/>
              </a:ext>
            </a:extLst>
          </p:cNvPr>
          <p:cNvSpPr txBox="1"/>
          <p:nvPr/>
        </p:nvSpPr>
        <p:spPr>
          <a:xfrm>
            <a:off x="48599" y="4128122"/>
            <a:ext cx="2339853" cy="1200329"/>
          </a:xfrm>
          <a:prstGeom prst="rect">
            <a:avLst/>
          </a:prstGeom>
          <a:noFill/>
          <a:ln>
            <a:solidFill>
              <a:schemeClr val="accent6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FFFF00"/>
                </a:solidFill>
              </a:rPr>
              <a:t>Flavor-changing charged current: </a:t>
            </a:r>
            <a:r>
              <a:rPr lang="en-US" dirty="0"/>
              <a:t>happens at tree-level in the SM.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03064C0-E157-B442-BA74-AE10B2244491}"/>
              </a:ext>
            </a:extLst>
          </p:cNvPr>
          <p:cNvSpPr txBox="1"/>
          <p:nvPr/>
        </p:nvSpPr>
        <p:spPr>
          <a:xfrm>
            <a:off x="7255432" y="3377078"/>
            <a:ext cx="479596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All experimental measurements to date are consistently above the SM prediction.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6BE29BC3-D1AB-784F-B631-B39685A8EB0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713355" y="4128122"/>
            <a:ext cx="3273093" cy="692844"/>
          </a:xfrm>
          <a:prstGeom prst="rect">
            <a:avLst/>
          </a:prstGeom>
          <a:solidFill>
            <a:schemeClr val="tx1"/>
          </a:solidFill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868B725B-E0E9-0E40-B105-5315B2A311D7}"/>
              </a:ext>
            </a:extLst>
          </p:cNvPr>
          <p:cNvSpPr txBox="1"/>
          <p:nvPr/>
        </p:nvSpPr>
        <p:spPr>
          <a:xfrm>
            <a:off x="7123664" y="5005213"/>
            <a:ext cx="45027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No such deviations in charmed meson decays: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795F26EE-06AE-F648-8A08-8B8E9DC2CAB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713355" y="5486509"/>
            <a:ext cx="3538685" cy="694299"/>
          </a:xfrm>
          <a:prstGeom prst="rect">
            <a:avLst/>
          </a:prstGeom>
          <a:solidFill>
            <a:schemeClr val="tx1"/>
          </a:solidFill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042C3A7D-0F0E-1A4A-B421-6617262675AA}"/>
              </a:ext>
            </a:extLst>
          </p:cNvPr>
          <p:cNvSpPr txBox="1"/>
          <p:nvPr/>
        </p:nvSpPr>
        <p:spPr>
          <a:xfrm>
            <a:off x="8845956" y="6180808"/>
            <a:ext cx="198791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BESIII, 2002.10578 [PRD]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19C0A7B-8858-E148-ABF2-05D4F3B49299}"/>
              </a:ext>
            </a:extLst>
          </p:cNvPr>
          <p:cNvSpPr txBox="1"/>
          <p:nvPr/>
        </p:nvSpPr>
        <p:spPr>
          <a:xfrm>
            <a:off x="77563" y="5433020"/>
            <a:ext cx="2310889" cy="923330"/>
          </a:xfrm>
          <a:prstGeom prst="rect">
            <a:avLst/>
          </a:prstGeom>
          <a:noFill/>
          <a:ln>
            <a:solidFill>
              <a:schemeClr val="accent4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NP particle(s) must be </a:t>
            </a:r>
          </a:p>
          <a:p>
            <a:r>
              <a:rPr lang="en-US" b="1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light</a:t>
            </a:r>
            <a:r>
              <a:rPr lang="en-US" dirty="0"/>
              <a:t>, i.e. </a:t>
            </a:r>
          </a:p>
          <a:p>
            <a:r>
              <a:rPr lang="en-US" dirty="0"/>
              <a:t>below ~</a:t>
            </a:r>
            <a:r>
              <a:rPr lang="en-US" dirty="0" err="1"/>
              <a:t>TeV</a:t>
            </a:r>
            <a:r>
              <a:rPr lang="en-US" dirty="0"/>
              <a:t> scale.</a:t>
            </a:r>
          </a:p>
        </p:txBody>
      </p:sp>
    </p:spTree>
    <p:extLst>
      <p:ext uri="{BB962C8B-B14F-4D97-AF65-F5344CB8AC3E}">
        <p14:creationId xmlns:p14="http://schemas.microsoft.com/office/powerpoint/2010/main" val="39677249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3" grpId="0" animBg="1"/>
      <p:bldP spid="15" grpId="0"/>
      <p:bldP spid="17" grpId="0"/>
      <p:bldP spid="19" grpId="0"/>
      <p:bldP spid="7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2B4E0FB4-EC4C-5F40-8482-63FE497F2B3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15580" y="-14345"/>
            <a:ext cx="4285440" cy="4188044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A961B2B-7C0C-854A-9288-5C29E868F9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2918" y="0"/>
            <a:ext cx="3815687" cy="1325563"/>
          </a:xfrm>
        </p:spPr>
        <p:txBody>
          <a:bodyPr/>
          <a:lstStyle/>
          <a:p>
            <a:r>
              <a:rPr lang="en-US" i="1" dirty="0"/>
              <a:t>R</a:t>
            </a:r>
            <a:r>
              <a:rPr lang="en-US" i="1" baseline="-25000" dirty="0"/>
              <a:t>K</a:t>
            </a:r>
            <a:r>
              <a:rPr lang="en-US" baseline="30000" dirty="0"/>
              <a:t>(*)</a:t>
            </a:r>
            <a:r>
              <a:rPr lang="en-US" dirty="0"/>
              <a:t> Anomaly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500E757-CD90-5F45-8C26-B17F4303D9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A3748-736F-BF4B-AE16-F2F2DD747C1B}" type="slidenum">
              <a:rPr lang="en-US" smtClean="0"/>
              <a:t>16</a:t>
            </a:fld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61BA92C-E18B-8B44-83F3-E597A3CEC7E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980" y="1054465"/>
            <a:ext cx="3526909" cy="95932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0C820A56-3B5E-A54F-BC33-3F0EE6B89AA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8881" y="2084936"/>
            <a:ext cx="2796270" cy="1589247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FAC7ECAD-C75F-7141-9556-3A213CB5B49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5541" y="25543"/>
            <a:ext cx="3968573" cy="3813377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4B3CF61D-0BDA-0C42-9C9C-7538401B17D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0980" y="4399608"/>
            <a:ext cx="5842719" cy="2150798"/>
          </a:xfrm>
          <a:prstGeom prst="rect">
            <a:avLst/>
          </a:prstGeom>
          <a:solidFill>
            <a:schemeClr val="tx1"/>
          </a:solidFill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1C92CDC7-D9D9-4E46-9DE3-25D853D56766}"/>
              </a:ext>
            </a:extLst>
          </p:cNvPr>
          <p:cNvSpPr txBox="1"/>
          <p:nvPr/>
        </p:nvSpPr>
        <p:spPr>
          <a:xfrm>
            <a:off x="230495" y="3745334"/>
            <a:ext cx="3247877" cy="646331"/>
          </a:xfrm>
          <a:prstGeom prst="rect">
            <a:avLst/>
          </a:prstGeom>
          <a:noFill/>
          <a:ln>
            <a:solidFill>
              <a:schemeClr val="accent6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solidFill>
                  <a:srgbClr val="FFFF00"/>
                </a:solidFill>
              </a:rPr>
              <a:t>Flavor-changing neutral current: </a:t>
            </a:r>
          </a:p>
          <a:p>
            <a:pPr algn="ctr"/>
            <a:r>
              <a:rPr lang="en-US" dirty="0"/>
              <a:t>Loop-suppressed in the SM.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199523E-F627-4F4E-B18B-B0432B28D14F}"/>
              </a:ext>
            </a:extLst>
          </p:cNvPr>
          <p:cNvSpPr txBox="1"/>
          <p:nvPr/>
        </p:nvSpPr>
        <p:spPr>
          <a:xfrm>
            <a:off x="1785356" y="6537978"/>
            <a:ext cx="20269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Li, Shi, </a:t>
            </a:r>
            <a:r>
              <a:rPr lang="en-US" sz="1400" dirty="0" err="1">
                <a:solidFill>
                  <a:schemeClr val="accent6">
                    <a:lumMod val="60000"/>
                    <a:lumOff val="40000"/>
                  </a:schemeClr>
                </a:solidFill>
              </a:rPr>
              <a:t>Geng</a:t>
            </a:r>
            <a:r>
              <a:rPr lang="en-US" sz="14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, 2105.06768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AEC04E4C-B0E9-CE4E-A9B2-B3BD2869EA1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646498" y="4948558"/>
            <a:ext cx="4279900" cy="635000"/>
          </a:xfrm>
          <a:prstGeom prst="rect">
            <a:avLst/>
          </a:prstGeom>
          <a:solidFill>
            <a:schemeClr val="tx1"/>
          </a:solidFill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D224CCD4-2770-8D41-A868-8D744E58C86A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165644" y="4260389"/>
            <a:ext cx="4991100" cy="584200"/>
          </a:xfrm>
          <a:prstGeom prst="rect">
            <a:avLst/>
          </a:prstGeom>
          <a:solidFill>
            <a:schemeClr val="tx1"/>
          </a:solidFill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89ED41B3-06D3-0946-8F0B-058AF32049A2}"/>
              </a:ext>
            </a:extLst>
          </p:cNvPr>
          <p:cNvSpPr txBox="1"/>
          <p:nvPr/>
        </p:nvSpPr>
        <p:spPr>
          <a:xfrm>
            <a:off x="9187056" y="3319690"/>
            <a:ext cx="351936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err="1">
                <a:solidFill>
                  <a:schemeClr val="accent6">
                    <a:lumMod val="50000"/>
                  </a:schemeClr>
                </a:solidFill>
              </a:rPr>
              <a:t>Altmannshofer</a:t>
            </a:r>
            <a:r>
              <a:rPr lang="en-US" sz="1400" dirty="0">
                <a:solidFill>
                  <a:schemeClr val="accent6">
                    <a:lumMod val="50000"/>
                  </a:schemeClr>
                </a:solidFill>
              </a:rPr>
              <a:t>, </a:t>
            </a:r>
            <a:r>
              <a:rPr lang="en-US" sz="1400" dirty="0" err="1">
                <a:solidFill>
                  <a:schemeClr val="accent6">
                    <a:lumMod val="50000"/>
                  </a:schemeClr>
                </a:solidFill>
              </a:rPr>
              <a:t>Stangl</a:t>
            </a:r>
            <a:r>
              <a:rPr lang="en-US" sz="1400" dirty="0">
                <a:solidFill>
                  <a:schemeClr val="accent6">
                    <a:lumMod val="50000"/>
                  </a:schemeClr>
                </a:solidFill>
              </a:rPr>
              <a:t>, 2103.13370 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DC266B75-BF1D-174B-9588-3437B53A19FC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070700" y="5729608"/>
            <a:ext cx="1813444" cy="453361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6379BDA3-F7E8-C442-ACCC-9C17E59AC8D8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0019262" y="5756939"/>
            <a:ext cx="1796735" cy="426030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30B6249E-D304-1F40-AD52-A3BF537BE2A9}"/>
              </a:ext>
            </a:extLst>
          </p:cNvPr>
          <p:cNvSpPr txBox="1"/>
          <p:nvPr/>
        </p:nvSpPr>
        <p:spPr>
          <a:xfrm>
            <a:off x="7165644" y="5785288"/>
            <a:ext cx="9050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Best fit: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B17CD76-B849-5245-89F3-47F1C4BE9B81}"/>
              </a:ext>
            </a:extLst>
          </p:cNvPr>
          <p:cNvSpPr txBox="1"/>
          <p:nvPr/>
        </p:nvSpPr>
        <p:spPr>
          <a:xfrm>
            <a:off x="3719299" y="3943589"/>
            <a:ext cx="1772858" cy="369332"/>
          </a:xfrm>
          <a:prstGeom prst="rect">
            <a:avLst/>
          </a:prstGeom>
          <a:noFill/>
          <a:ln>
            <a:solidFill>
              <a:schemeClr val="accent4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NP can be heavy.</a:t>
            </a:r>
          </a:p>
        </p:txBody>
      </p:sp>
    </p:spTree>
    <p:extLst>
      <p:ext uri="{BB962C8B-B14F-4D97-AF65-F5344CB8AC3E}">
        <p14:creationId xmlns:p14="http://schemas.microsoft.com/office/powerpoint/2010/main" val="24714981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0" grpId="0"/>
      <p:bldP spid="15" grpId="0"/>
      <p:bldP spid="20" grpId="0"/>
      <p:bldP spid="11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957D0C-44A9-5947-85BA-813006CD21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6188" y="19796"/>
            <a:ext cx="10515600" cy="1325563"/>
          </a:xfrm>
        </p:spPr>
        <p:txBody>
          <a:bodyPr/>
          <a:lstStyle/>
          <a:p>
            <a:r>
              <a:rPr lang="en-US" dirty="0"/>
              <a:t>Common New Physics Solution?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D043E7F-634E-124A-A737-B548642DABE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6532" y="1419367"/>
            <a:ext cx="7028903" cy="5073508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A popular choice: </a:t>
            </a:r>
            <a:r>
              <a:rPr lang="en-US" dirty="0">
                <a:solidFill>
                  <a:srgbClr val="FFFF00"/>
                </a:solidFill>
              </a:rPr>
              <a:t>Leptoquarks.</a:t>
            </a:r>
          </a:p>
          <a:p>
            <a:r>
              <a:rPr lang="en-US" dirty="0"/>
              <a:t>Single scalar LQ solution? </a:t>
            </a:r>
            <a:r>
              <a:rPr lang="en-US" sz="1500" dirty="0">
                <a:solidFill>
                  <a:srgbClr val="92D050"/>
                </a:solidFill>
              </a:rPr>
              <a:t>Bauer, Neubert, 1511.01900 [PRL]</a:t>
            </a:r>
          </a:p>
          <a:p>
            <a:r>
              <a:rPr lang="en-US" dirty="0"/>
              <a:t>Now disfavored by global fits. </a:t>
            </a:r>
          </a:p>
          <a:p>
            <a:pPr marL="457200" lvl="1" indent="0">
              <a:buNone/>
            </a:pPr>
            <a:r>
              <a:rPr lang="en-US" sz="1500" dirty="0" err="1">
                <a:solidFill>
                  <a:srgbClr val="92D050"/>
                </a:solidFill>
              </a:rPr>
              <a:t>Angelescu</a:t>
            </a:r>
            <a:r>
              <a:rPr lang="en-US" sz="1500" dirty="0">
                <a:solidFill>
                  <a:srgbClr val="92D050"/>
                </a:solidFill>
              </a:rPr>
              <a:t>, </a:t>
            </a:r>
            <a:r>
              <a:rPr lang="en-US" sz="1500" dirty="0" err="1">
                <a:solidFill>
                  <a:srgbClr val="92D050"/>
                </a:solidFill>
              </a:rPr>
              <a:t>Becirevic</a:t>
            </a:r>
            <a:r>
              <a:rPr lang="en-US" sz="1500" dirty="0">
                <a:solidFill>
                  <a:srgbClr val="92D050"/>
                </a:solidFill>
              </a:rPr>
              <a:t>, </a:t>
            </a:r>
            <a:r>
              <a:rPr lang="en-US" sz="1500" dirty="0" err="1">
                <a:solidFill>
                  <a:srgbClr val="92D050"/>
                </a:solidFill>
              </a:rPr>
              <a:t>Faroughy</a:t>
            </a:r>
            <a:r>
              <a:rPr lang="en-US" sz="1500" dirty="0">
                <a:solidFill>
                  <a:srgbClr val="92D050"/>
                </a:solidFill>
              </a:rPr>
              <a:t>, </a:t>
            </a:r>
            <a:r>
              <a:rPr lang="en-US" sz="1500" dirty="0" err="1">
                <a:solidFill>
                  <a:srgbClr val="92D050"/>
                </a:solidFill>
              </a:rPr>
              <a:t>Jaffredo</a:t>
            </a:r>
            <a:r>
              <a:rPr lang="en-US" sz="1500" dirty="0">
                <a:solidFill>
                  <a:srgbClr val="92D050"/>
                </a:solidFill>
              </a:rPr>
              <a:t>, </a:t>
            </a:r>
            <a:r>
              <a:rPr lang="en-US" sz="1500" dirty="0" err="1">
                <a:solidFill>
                  <a:srgbClr val="92D050"/>
                </a:solidFill>
              </a:rPr>
              <a:t>Sumensari</a:t>
            </a:r>
            <a:r>
              <a:rPr lang="en-US" sz="1500" dirty="0">
                <a:solidFill>
                  <a:srgbClr val="92D050"/>
                </a:solidFill>
              </a:rPr>
              <a:t>, 2103.12504</a:t>
            </a:r>
          </a:p>
          <a:p>
            <a:pPr marL="457200" lvl="1" indent="0">
              <a:buNone/>
            </a:pPr>
            <a:endParaRPr lang="en-US" sz="1700" dirty="0">
              <a:solidFill>
                <a:srgbClr val="92D050"/>
              </a:solidFill>
            </a:endParaRPr>
          </a:p>
          <a:p>
            <a:r>
              <a:rPr lang="en-US" dirty="0"/>
              <a:t>Single vector LQ  still a viable option, but must be embedded into some UV-completion.</a:t>
            </a:r>
          </a:p>
          <a:p>
            <a:pPr marL="457200" lvl="1" indent="0">
              <a:buNone/>
            </a:pPr>
            <a:r>
              <a:rPr lang="en-US" sz="1500" dirty="0" err="1">
                <a:solidFill>
                  <a:srgbClr val="92D050"/>
                </a:solidFill>
              </a:rPr>
              <a:t>Crivellin</a:t>
            </a:r>
            <a:r>
              <a:rPr lang="en-US" sz="1500" dirty="0">
                <a:solidFill>
                  <a:srgbClr val="92D050"/>
                </a:solidFill>
              </a:rPr>
              <a:t>, </a:t>
            </a:r>
            <a:r>
              <a:rPr lang="en-US" sz="1500" dirty="0" err="1">
                <a:solidFill>
                  <a:srgbClr val="92D050"/>
                </a:solidFill>
              </a:rPr>
              <a:t>Greub</a:t>
            </a:r>
            <a:r>
              <a:rPr lang="en-US" sz="1500" dirty="0">
                <a:solidFill>
                  <a:srgbClr val="92D050"/>
                </a:solidFill>
              </a:rPr>
              <a:t>, Mueller, </a:t>
            </a:r>
            <a:r>
              <a:rPr lang="en-US" sz="1500" dirty="0" err="1">
                <a:solidFill>
                  <a:srgbClr val="92D050"/>
                </a:solidFill>
              </a:rPr>
              <a:t>Saturnino</a:t>
            </a:r>
            <a:r>
              <a:rPr lang="en-US" sz="1500" dirty="0">
                <a:solidFill>
                  <a:srgbClr val="92D050"/>
                </a:solidFill>
              </a:rPr>
              <a:t>, 1807.02068 [PRL];</a:t>
            </a:r>
          </a:p>
          <a:p>
            <a:pPr marL="457200" lvl="1" indent="0">
              <a:buNone/>
            </a:pPr>
            <a:r>
              <a:rPr lang="en-US" sz="1500" dirty="0" err="1">
                <a:solidFill>
                  <a:srgbClr val="92D050"/>
                </a:solidFill>
              </a:rPr>
              <a:t>Fornal</a:t>
            </a:r>
            <a:r>
              <a:rPr lang="en-US" sz="1500" dirty="0">
                <a:solidFill>
                  <a:srgbClr val="92D050"/>
                </a:solidFill>
              </a:rPr>
              <a:t>, </a:t>
            </a:r>
            <a:r>
              <a:rPr lang="en-US" sz="1500" dirty="0" err="1">
                <a:solidFill>
                  <a:srgbClr val="92D050"/>
                </a:solidFill>
              </a:rPr>
              <a:t>Gadam</a:t>
            </a:r>
            <a:r>
              <a:rPr lang="en-US" sz="1500" dirty="0">
                <a:solidFill>
                  <a:srgbClr val="92D050"/>
                </a:solidFill>
              </a:rPr>
              <a:t>, Grinstein, 1812.01603 [PRD];</a:t>
            </a:r>
          </a:p>
          <a:p>
            <a:pPr marL="457200" lvl="1" indent="0">
              <a:buNone/>
            </a:pPr>
            <a:r>
              <a:rPr lang="en-US" sz="1500" dirty="0">
                <a:solidFill>
                  <a:srgbClr val="92D050"/>
                </a:solidFill>
              </a:rPr>
              <a:t>Cornella, Fuentes-Martin, </a:t>
            </a:r>
            <a:r>
              <a:rPr lang="en-US" sz="1500" dirty="0" err="1">
                <a:solidFill>
                  <a:srgbClr val="92D050"/>
                </a:solidFill>
              </a:rPr>
              <a:t>Isidori</a:t>
            </a:r>
            <a:r>
              <a:rPr lang="en-US" sz="1500" dirty="0">
                <a:solidFill>
                  <a:srgbClr val="92D050"/>
                </a:solidFill>
              </a:rPr>
              <a:t>, 1903.11517 [JHEP];</a:t>
            </a:r>
          </a:p>
          <a:p>
            <a:pPr marL="457200" lvl="1" indent="0">
              <a:buNone/>
            </a:pPr>
            <a:r>
              <a:rPr lang="en-US" sz="1500" dirty="0">
                <a:solidFill>
                  <a:srgbClr val="92D050"/>
                </a:solidFill>
              </a:rPr>
              <a:t>BD, </a:t>
            </a:r>
            <a:r>
              <a:rPr lang="en-US" sz="1500" dirty="0" err="1">
                <a:solidFill>
                  <a:srgbClr val="92D050"/>
                </a:solidFill>
              </a:rPr>
              <a:t>Mohanta</a:t>
            </a:r>
            <a:r>
              <a:rPr lang="en-US" sz="1500" dirty="0">
                <a:solidFill>
                  <a:srgbClr val="92D050"/>
                </a:solidFill>
              </a:rPr>
              <a:t>, Patra, Sahoo, 2004.09464 [PRD];</a:t>
            </a:r>
          </a:p>
          <a:p>
            <a:pPr marL="457200" lvl="1" indent="0">
              <a:buNone/>
            </a:pPr>
            <a:r>
              <a:rPr lang="en-US" sz="1500" dirty="0" err="1">
                <a:solidFill>
                  <a:srgbClr val="92D050"/>
                </a:solidFill>
              </a:rPr>
              <a:t>Iguro</a:t>
            </a:r>
            <a:r>
              <a:rPr lang="en-US" sz="1500" dirty="0">
                <a:solidFill>
                  <a:srgbClr val="92D050"/>
                </a:solidFill>
              </a:rPr>
              <a:t>, Kawamura, Okawa, </a:t>
            </a:r>
            <a:r>
              <a:rPr lang="en-US" sz="1500" dirty="0" err="1">
                <a:solidFill>
                  <a:srgbClr val="92D050"/>
                </a:solidFill>
              </a:rPr>
              <a:t>Omura</a:t>
            </a:r>
            <a:r>
              <a:rPr lang="en-US" sz="1500" dirty="0">
                <a:solidFill>
                  <a:srgbClr val="92D050"/>
                </a:solidFill>
              </a:rPr>
              <a:t>, 2103.11889;</a:t>
            </a:r>
          </a:p>
          <a:p>
            <a:pPr marL="457200" lvl="1" indent="0">
              <a:buNone/>
            </a:pPr>
            <a:r>
              <a:rPr lang="en-US" sz="1500" dirty="0">
                <a:solidFill>
                  <a:srgbClr val="92D050"/>
                </a:solidFill>
              </a:rPr>
              <a:t>Perez, </a:t>
            </a:r>
            <a:r>
              <a:rPr lang="en-US" sz="1500" dirty="0" err="1">
                <a:solidFill>
                  <a:srgbClr val="92D050"/>
                </a:solidFill>
              </a:rPr>
              <a:t>Murgui</a:t>
            </a:r>
            <a:r>
              <a:rPr lang="en-US" sz="1500" dirty="0">
                <a:solidFill>
                  <a:srgbClr val="92D050"/>
                </a:solidFill>
              </a:rPr>
              <a:t>, Plascencia, 2104.11229; …</a:t>
            </a:r>
          </a:p>
          <a:p>
            <a:r>
              <a:rPr lang="en-US" dirty="0"/>
              <a:t>Or invoke more than one scalar LQ. </a:t>
            </a:r>
            <a:endParaRPr lang="en-US" sz="1700" dirty="0">
              <a:solidFill>
                <a:srgbClr val="92D050"/>
              </a:solidFill>
            </a:endParaRPr>
          </a:p>
          <a:p>
            <a:pPr marL="457200" lvl="1" indent="0">
              <a:buNone/>
            </a:pPr>
            <a:r>
              <a:rPr lang="en-US" sz="1500" dirty="0">
                <a:solidFill>
                  <a:srgbClr val="92D050"/>
                </a:solidFill>
              </a:rPr>
              <a:t>Chen, Nomura, Okada, 1703.03251 [PLB]; </a:t>
            </a:r>
          </a:p>
          <a:p>
            <a:pPr marL="457200" lvl="1" indent="0">
              <a:buNone/>
            </a:pPr>
            <a:r>
              <a:rPr lang="en-US" sz="1500" dirty="0" err="1">
                <a:solidFill>
                  <a:srgbClr val="92D050"/>
                </a:solidFill>
              </a:rPr>
              <a:t>Bigaran</a:t>
            </a:r>
            <a:r>
              <a:rPr lang="en-US" sz="1500" dirty="0">
                <a:solidFill>
                  <a:srgbClr val="92D050"/>
                </a:solidFill>
              </a:rPr>
              <a:t>, </a:t>
            </a:r>
            <a:r>
              <a:rPr lang="en-US" sz="1500" dirty="0" err="1">
                <a:solidFill>
                  <a:srgbClr val="92D050"/>
                </a:solidFill>
              </a:rPr>
              <a:t>Gargalionis</a:t>
            </a:r>
            <a:r>
              <a:rPr lang="en-US" sz="1500" dirty="0">
                <a:solidFill>
                  <a:srgbClr val="92D050"/>
                </a:solidFill>
              </a:rPr>
              <a:t>, </a:t>
            </a:r>
            <a:r>
              <a:rPr lang="en-US" sz="1500" dirty="0" err="1">
                <a:solidFill>
                  <a:srgbClr val="92D050"/>
                </a:solidFill>
              </a:rPr>
              <a:t>Volkas</a:t>
            </a:r>
            <a:r>
              <a:rPr lang="en-US" sz="1500" dirty="0">
                <a:solidFill>
                  <a:srgbClr val="92D050"/>
                </a:solidFill>
              </a:rPr>
              <a:t>, 1906.01870 [JHEP]; </a:t>
            </a:r>
          </a:p>
          <a:p>
            <a:pPr marL="457200" lvl="1" indent="0">
              <a:buNone/>
            </a:pPr>
            <a:r>
              <a:rPr lang="en-US" sz="1500" dirty="0">
                <a:solidFill>
                  <a:srgbClr val="92D050"/>
                </a:solidFill>
              </a:rPr>
              <a:t>Saad, 2005.04352 [PRD]; </a:t>
            </a:r>
          </a:p>
          <a:p>
            <a:pPr marL="457200" lvl="1" indent="0">
              <a:buNone/>
            </a:pPr>
            <a:r>
              <a:rPr lang="en-US" sz="1500" dirty="0">
                <a:solidFill>
                  <a:srgbClr val="92D050"/>
                </a:solidFill>
              </a:rPr>
              <a:t>Babu, BD, Jana, Thapa, 2009.01771 [JHEP]; …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1FAB557-A729-5C42-9DED-1A91468228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A3748-736F-BF4B-AE16-F2F2DD747C1B}" type="slidenum">
              <a:rPr lang="en-US" smtClean="0"/>
              <a:t>17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E1CCB3A-8ACB-454C-BDA0-4CD46472FBD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78152" y="83511"/>
            <a:ext cx="1974795" cy="111256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E80D2EB8-08DB-EE40-B658-74933FDF488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61346" y="1344087"/>
            <a:ext cx="4159500" cy="1317175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B02F4849-5998-304F-B97D-286D53078AA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61346" y="4012394"/>
            <a:ext cx="4054632" cy="2480481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0560E32B-BB9B-3442-A053-5C889F4E885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976974" y="2812363"/>
            <a:ext cx="4159500" cy="1109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09478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E772BA-90B5-BD49-BEC6-08A964B41A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1703" y="136525"/>
            <a:ext cx="10515600" cy="864394"/>
          </a:xfrm>
        </p:spPr>
        <p:txBody>
          <a:bodyPr>
            <a:normAutofit/>
          </a:bodyPr>
          <a:lstStyle/>
          <a:p>
            <a:r>
              <a:rPr lang="en-US" dirty="0"/>
              <a:t>Chiral Enhancement for Muon </a:t>
            </a:r>
            <a:r>
              <a:rPr lang="en-US" i="1" dirty="0"/>
              <a:t>g</a:t>
            </a:r>
            <a:r>
              <a:rPr lang="en-US" dirty="0"/>
              <a:t>-2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61AB525-D2C0-354E-A38D-C855F02F67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A3748-736F-BF4B-AE16-F2F2DD747C1B}" type="slidenum">
              <a:rPr lang="en-US" smtClean="0"/>
              <a:t>18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41CE68C-324F-1549-A85D-1FFA69DB916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6451" y="900584"/>
            <a:ext cx="5067300" cy="1181100"/>
          </a:xfrm>
          <a:prstGeom prst="rect">
            <a:avLst/>
          </a:prstGeom>
          <a:solidFill>
            <a:schemeClr val="tx1"/>
          </a:solidFill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409FFA1E-C277-F646-AD87-7EB2F4D487C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72750" y="900584"/>
            <a:ext cx="4238368" cy="1354786"/>
          </a:xfrm>
          <a:prstGeom prst="rect">
            <a:avLst/>
          </a:prstGeom>
          <a:solidFill>
            <a:schemeClr val="tx1"/>
          </a:solidFill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A0BAA017-2474-C04B-B2B1-81CBC91EA5E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2938" y="2722041"/>
            <a:ext cx="4862983" cy="4135959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5B83A2B3-144B-244E-8BC5-809CEC2EF62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75701" y="2081684"/>
            <a:ext cx="4368800" cy="812800"/>
          </a:xfrm>
          <a:prstGeom prst="rect">
            <a:avLst/>
          </a:prstGeom>
          <a:solidFill>
            <a:schemeClr val="tx1"/>
          </a:solidFill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0ED46E40-EF01-8D4D-93AC-F5C33485C8D4}"/>
              </a:ext>
            </a:extLst>
          </p:cNvPr>
          <p:cNvSpPr txBox="1"/>
          <p:nvPr/>
        </p:nvSpPr>
        <p:spPr>
          <a:xfrm>
            <a:off x="8341231" y="2562136"/>
            <a:ext cx="316176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>
                <a:solidFill>
                  <a:srgbClr val="92D050"/>
                </a:solidFill>
              </a:rPr>
              <a:t>Crivellin</a:t>
            </a:r>
            <a:r>
              <a:rPr lang="en-US" sz="1400" dirty="0">
                <a:solidFill>
                  <a:srgbClr val="92D050"/>
                </a:solidFill>
              </a:rPr>
              <a:t>, Mueller, </a:t>
            </a:r>
            <a:r>
              <a:rPr lang="en-US" sz="1400" dirty="0" err="1">
                <a:solidFill>
                  <a:srgbClr val="92D050"/>
                </a:solidFill>
              </a:rPr>
              <a:t>Saturnino</a:t>
            </a:r>
            <a:r>
              <a:rPr lang="en-US" sz="1400" dirty="0">
                <a:solidFill>
                  <a:srgbClr val="92D050"/>
                </a:solidFill>
              </a:rPr>
              <a:t>, 2008.02643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29D082B-6CDE-DC47-81BC-0C16586A783B}"/>
              </a:ext>
            </a:extLst>
          </p:cNvPr>
          <p:cNvSpPr txBox="1"/>
          <p:nvPr/>
        </p:nvSpPr>
        <p:spPr>
          <a:xfrm>
            <a:off x="6561437" y="2260699"/>
            <a:ext cx="41136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Connection with Higgs decay to dileptons 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C8C0C386-2C2A-A24B-A4F2-AD60D450A46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372750" y="2952588"/>
            <a:ext cx="5629956" cy="1195609"/>
          </a:xfrm>
          <a:prstGeom prst="rect">
            <a:avLst/>
          </a:prstGeom>
          <a:solidFill>
            <a:schemeClr val="tx1"/>
          </a:solidFill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5C13C00D-C8A3-A845-A601-AE5F883EDB7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372750" y="4254854"/>
            <a:ext cx="3314700" cy="431800"/>
          </a:xfrm>
          <a:prstGeom prst="rect">
            <a:avLst/>
          </a:prstGeom>
          <a:solidFill>
            <a:schemeClr val="tx1"/>
          </a:solidFill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7D12FD0D-020A-BC46-B011-2C7C71410FFA}"/>
              </a:ext>
            </a:extLst>
          </p:cNvPr>
          <p:cNvSpPr txBox="1"/>
          <p:nvPr/>
        </p:nvSpPr>
        <p:spPr>
          <a:xfrm>
            <a:off x="6297219" y="4803322"/>
            <a:ext cx="30184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Depends on quartic couplings 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8F4E89DB-D0AE-F14D-9CA0-0B1487D755A1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301982" y="4871088"/>
            <a:ext cx="1155700" cy="254000"/>
          </a:xfrm>
          <a:prstGeom prst="rect">
            <a:avLst/>
          </a:prstGeom>
          <a:solidFill>
            <a:schemeClr val="tx1"/>
          </a:solidFill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DA14686D-5C06-8D42-986E-4FAB37CD87DD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0433576" y="4899067"/>
            <a:ext cx="1524000" cy="228600"/>
          </a:xfrm>
          <a:prstGeom prst="rect">
            <a:avLst/>
          </a:prstGeom>
          <a:solidFill>
            <a:schemeClr val="tx1"/>
          </a:solidFill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9A9440A8-82FA-E34F-8B3A-3CCAD9FECB7D}"/>
              </a:ext>
            </a:extLst>
          </p:cNvPr>
          <p:cNvSpPr txBox="1"/>
          <p:nvPr/>
        </p:nvSpPr>
        <p:spPr>
          <a:xfrm>
            <a:off x="6096000" y="5206193"/>
            <a:ext cx="6096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accent4"/>
                </a:solidFill>
              </a:rPr>
              <a:t>LQ solution to muon </a:t>
            </a:r>
            <a:r>
              <a:rPr lang="en-US" sz="2400" i="1" dirty="0">
                <a:solidFill>
                  <a:schemeClr val="accent4"/>
                </a:solidFill>
              </a:rPr>
              <a:t>g</a:t>
            </a:r>
            <a:r>
              <a:rPr lang="en-US" sz="2400" dirty="0">
                <a:solidFill>
                  <a:schemeClr val="accent4"/>
                </a:solidFill>
              </a:rPr>
              <a:t>-2 can be tested in precision Higgs data at LHC and future colliders.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A8CDCB08-5129-8E4C-A451-57268D1E2867}"/>
              </a:ext>
            </a:extLst>
          </p:cNvPr>
          <p:cNvSpPr txBox="1"/>
          <p:nvPr/>
        </p:nvSpPr>
        <p:spPr>
          <a:xfrm>
            <a:off x="1373072" y="5968384"/>
            <a:ext cx="324479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accent6">
                    <a:lumMod val="50000"/>
                  </a:schemeClr>
                </a:solidFill>
              </a:rPr>
              <a:t>Babu, BD, Jana, Thapa, 2009.01771 [JHEP]</a:t>
            </a:r>
          </a:p>
        </p:txBody>
      </p:sp>
      <p:sp>
        <p:nvSpPr>
          <p:cNvPr id="19" name="Left Arrow 18">
            <a:extLst>
              <a:ext uri="{FF2B5EF4-FFF2-40B4-BE49-F238E27FC236}">
                <a16:creationId xmlns:a16="http://schemas.microsoft.com/office/drawing/2014/main" id="{1872B102-1361-AA47-8A28-02A1BAB8E702}"/>
              </a:ext>
            </a:extLst>
          </p:cNvPr>
          <p:cNvSpPr/>
          <p:nvPr/>
        </p:nvSpPr>
        <p:spPr>
          <a:xfrm rot="1304479">
            <a:off x="5099459" y="5289060"/>
            <a:ext cx="978408" cy="48463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4C9F7AA-A98E-224F-BF5E-113DB00BB33F}"/>
              </a:ext>
            </a:extLst>
          </p:cNvPr>
          <p:cNvSpPr txBox="1"/>
          <p:nvPr/>
        </p:nvSpPr>
        <p:spPr>
          <a:xfrm>
            <a:off x="5637734" y="6194134"/>
            <a:ext cx="5406994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See BSM IX parallel talk (today 5.30pm) by Anil Thapa</a:t>
            </a:r>
          </a:p>
        </p:txBody>
      </p:sp>
    </p:spTree>
    <p:extLst>
      <p:ext uri="{BB962C8B-B14F-4D97-AF65-F5344CB8AC3E}">
        <p14:creationId xmlns:p14="http://schemas.microsoft.com/office/powerpoint/2010/main" val="10237565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3" grpId="0"/>
      <p:bldP spid="17" grpId="0"/>
      <p:bldP spid="18" grpId="0"/>
      <p:bldP spid="19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62094D-5D20-3149-86E7-D76B68FB6A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2849" y="136525"/>
            <a:ext cx="10515600" cy="771697"/>
          </a:xfrm>
        </p:spPr>
        <p:txBody>
          <a:bodyPr/>
          <a:lstStyle/>
          <a:p>
            <a:r>
              <a:rPr lang="en-US" dirty="0"/>
              <a:t>High-</a:t>
            </a:r>
            <a:r>
              <a:rPr lang="en-US" i="1" dirty="0" err="1"/>
              <a:t>p</a:t>
            </a:r>
            <a:r>
              <a:rPr lang="en-US" i="1" baseline="-25000" dirty="0" err="1"/>
              <a:t>T</a:t>
            </a:r>
            <a:r>
              <a:rPr lang="en-US" dirty="0"/>
              <a:t> LHC Tests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D2A69E2-3177-3C4B-B3B8-62E3530466A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459" y="881767"/>
            <a:ext cx="6575981" cy="4770682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CDCA4D30-4B2F-2742-8B71-324D1A57D1A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05135" y="407049"/>
            <a:ext cx="4876800" cy="1002346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DC93F19B-1993-7442-A653-2CCBBE1604E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18531" y="1884889"/>
            <a:ext cx="4876801" cy="104905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DB9E18D1-D6F6-A740-94BE-FAD822149CE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105136" y="3342038"/>
            <a:ext cx="4876799" cy="154842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6D66170D-959D-9343-8706-FC2558188C2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057146" y="4902295"/>
            <a:ext cx="942728" cy="67384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E7A16015-4F5B-8745-AD93-238C5FB5A13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920239" y="2973437"/>
            <a:ext cx="1175093" cy="197043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ACC84CAA-3815-154B-B658-789B44E7A691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0762735" y="1446871"/>
            <a:ext cx="997192" cy="255984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AEA4DF32-FCF0-5043-AD5B-52E91AB2F2DB}"/>
              </a:ext>
            </a:extLst>
          </p:cNvPr>
          <p:cNvSpPr txBox="1"/>
          <p:nvPr/>
        </p:nvSpPr>
        <p:spPr>
          <a:xfrm>
            <a:off x="0" y="5652449"/>
            <a:ext cx="341375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92D050"/>
                </a:solidFill>
              </a:rPr>
              <a:t>A. </a:t>
            </a:r>
            <a:r>
              <a:rPr lang="en-US" sz="1400" dirty="0" err="1">
                <a:solidFill>
                  <a:srgbClr val="92D050"/>
                </a:solidFill>
              </a:rPr>
              <a:t>Greljo</a:t>
            </a:r>
            <a:r>
              <a:rPr lang="en-US" sz="1400" dirty="0">
                <a:solidFill>
                  <a:srgbClr val="92D050"/>
                </a:solidFill>
              </a:rPr>
              <a:t>, CERN Implications Workshop 2018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D6017E1-16BE-8E4B-98D3-52DA744B1232}"/>
              </a:ext>
            </a:extLst>
          </p:cNvPr>
          <p:cNvSpPr txBox="1"/>
          <p:nvPr/>
        </p:nvSpPr>
        <p:spPr>
          <a:xfrm>
            <a:off x="7218531" y="1430018"/>
            <a:ext cx="283353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>
                <a:solidFill>
                  <a:srgbClr val="92D050"/>
                </a:solidFill>
              </a:rPr>
              <a:t>Greljo</a:t>
            </a:r>
            <a:r>
              <a:rPr lang="en-US" sz="1400" dirty="0">
                <a:solidFill>
                  <a:srgbClr val="92D050"/>
                </a:solidFill>
              </a:rPr>
              <a:t>, </a:t>
            </a:r>
            <a:r>
              <a:rPr lang="en-US" sz="1400" dirty="0" err="1">
                <a:solidFill>
                  <a:srgbClr val="92D050"/>
                </a:solidFill>
              </a:rPr>
              <a:t>Marzocca</a:t>
            </a:r>
            <a:r>
              <a:rPr lang="en-US" sz="1400" dirty="0">
                <a:solidFill>
                  <a:srgbClr val="92D050"/>
                </a:solidFill>
              </a:rPr>
              <a:t>, 1704.09015 [EPJC]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CD687E0-DA24-6B49-8FD2-1B487890D01C}"/>
              </a:ext>
            </a:extLst>
          </p:cNvPr>
          <p:cNvSpPr txBox="1"/>
          <p:nvPr/>
        </p:nvSpPr>
        <p:spPr>
          <a:xfrm>
            <a:off x="7455907" y="4890458"/>
            <a:ext cx="344639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>
                <a:solidFill>
                  <a:srgbClr val="92D050"/>
                </a:solidFill>
              </a:rPr>
              <a:t>Faroughy</a:t>
            </a:r>
            <a:r>
              <a:rPr lang="en-US" sz="1400" dirty="0">
                <a:solidFill>
                  <a:srgbClr val="92D050"/>
                </a:solidFill>
              </a:rPr>
              <a:t>, </a:t>
            </a:r>
            <a:r>
              <a:rPr lang="en-US" sz="1400" dirty="0" err="1">
                <a:solidFill>
                  <a:srgbClr val="92D050"/>
                </a:solidFill>
              </a:rPr>
              <a:t>Greljo</a:t>
            </a:r>
            <a:r>
              <a:rPr lang="en-US" sz="1400" dirty="0">
                <a:solidFill>
                  <a:srgbClr val="92D050"/>
                </a:solidFill>
              </a:rPr>
              <a:t>, </a:t>
            </a:r>
            <a:r>
              <a:rPr lang="en-US" sz="1400" dirty="0" err="1">
                <a:solidFill>
                  <a:srgbClr val="92D050"/>
                </a:solidFill>
              </a:rPr>
              <a:t>Kamenik</a:t>
            </a:r>
            <a:r>
              <a:rPr lang="en-US" sz="1400" dirty="0">
                <a:solidFill>
                  <a:srgbClr val="92D050"/>
                </a:solidFill>
              </a:rPr>
              <a:t>, 1609.07138 [PLB]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B42839B-0125-C74D-9285-322A6340CAF2}"/>
              </a:ext>
            </a:extLst>
          </p:cNvPr>
          <p:cNvSpPr txBox="1"/>
          <p:nvPr/>
        </p:nvSpPr>
        <p:spPr>
          <a:xfrm>
            <a:off x="7185770" y="2908766"/>
            <a:ext cx="371653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>
                <a:solidFill>
                  <a:srgbClr val="92D050"/>
                </a:solidFill>
              </a:rPr>
              <a:t>Greljo</a:t>
            </a:r>
            <a:r>
              <a:rPr lang="en-US" sz="1400" dirty="0">
                <a:solidFill>
                  <a:srgbClr val="92D050"/>
                </a:solidFill>
              </a:rPr>
              <a:t>, </a:t>
            </a:r>
            <a:r>
              <a:rPr lang="en-US" sz="1400" dirty="0" err="1">
                <a:solidFill>
                  <a:srgbClr val="92D050"/>
                </a:solidFill>
              </a:rPr>
              <a:t>Camalich</a:t>
            </a:r>
            <a:r>
              <a:rPr lang="en-US" sz="1400" dirty="0">
                <a:solidFill>
                  <a:srgbClr val="92D050"/>
                </a:solidFill>
              </a:rPr>
              <a:t>, Ruiz-Alvarez, 1811.07920 [PRL]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8C5385E4-5580-1744-A822-3FE99181D396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92080" y="6092910"/>
            <a:ext cx="1538972" cy="715382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A00C3340-F399-334C-8F48-4EF10E42390F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262540" y="6028688"/>
            <a:ext cx="1327612" cy="717216"/>
          </a:xfrm>
          <a:prstGeom prst="rect">
            <a:avLst/>
          </a:prstGeom>
        </p:spPr>
      </p:pic>
      <p:sp>
        <p:nvSpPr>
          <p:cNvPr id="18" name="Right Arrow 17">
            <a:extLst>
              <a:ext uri="{FF2B5EF4-FFF2-40B4-BE49-F238E27FC236}">
                <a16:creationId xmlns:a16="http://schemas.microsoft.com/office/drawing/2014/main" id="{B7C2F4EC-C5B8-F649-A053-369C23A17690}"/>
              </a:ext>
            </a:extLst>
          </p:cNvPr>
          <p:cNvSpPr/>
          <p:nvPr/>
        </p:nvSpPr>
        <p:spPr>
          <a:xfrm>
            <a:off x="2564989" y="6180326"/>
            <a:ext cx="566516" cy="4139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22DC178D-82CD-8646-9ECB-FC867079687B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342936" y="6317444"/>
            <a:ext cx="495264" cy="404031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9770E608-7B7E-CD48-86CF-4AB909C03133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741417" y="5738662"/>
            <a:ext cx="2875935" cy="1088555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DD71D09C-6FBD-394E-9535-954411F7463D}"/>
              </a:ext>
            </a:extLst>
          </p:cNvPr>
          <p:cNvSpPr txBox="1"/>
          <p:nvPr/>
        </p:nvSpPr>
        <p:spPr>
          <a:xfrm>
            <a:off x="7844461" y="5442181"/>
            <a:ext cx="337278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Recent CMS analysis: </a:t>
            </a:r>
            <a:r>
              <a:rPr lang="en-US" sz="16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2103.02708</a:t>
            </a:r>
            <a:r>
              <a:rPr lang="en-US" dirty="0"/>
              <a:t> </a:t>
            </a:r>
          </a:p>
          <a:p>
            <a:r>
              <a:rPr lang="en-US" dirty="0"/>
              <a:t>(mild discrepancy at 1.8 </a:t>
            </a:r>
            <a:r>
              <a:rPr lang="en-US" dirty="0" err="1"/>
              <a:t>TeV</a:t>
            </a:r>
            <a:r>
              <a:rPr lang="en-US" dirty="0"/>
              <a:t>)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7F152BA-0200-F140-8231-B97216E52F9F}"/>
              </a:ext>
            </a:extLst>
          </p:cNvPr>
          <p:cNvSpPr txBox="1"/>
          <p:nvPr/>
        </p:nvSpPr>
        <p:spPr>
          <a:xfrm>
            <a:off x="7939069" y="6172615"/>
            <a:ext cx="3177986" cy="369332"/>
          </a:xfrm>
          <a:prstGeom prst="rect">
            <a:avLst/>
          </a:prstGeom>
          <a:noFill/>
          <a:ln>
            <a:solidFill>
              <a:schemeClr val="accent4"/>
            </a:solidFill>
          </a:ln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accent4"/>
                </a:solidFill>
              </a:rPr>
              <a:t>See plenary talk by </a:t>
            </a:r>
            <a:r>
              <a:rPr lang="en-US" b="1" dirty="0" err="1">
                <a:solidFill>
                  <a:schemeClr val="accent4"/>
                </a:solidFill>
              </a:rPr>
              <a:t>Tulika</a:t>
            </a:r>
            <a:r>
              <a:rPr lang="en-US" b="1" dirty="0">
                <a:solidFill>
                  <a:schemeClr val="accent4"/>
                </a:solidFill>
              </a:rPr>
              <a:t> Bose</a:t>
            </a:r>
          </a:p>
        </p:txBody>
      </p:sp>
    </p:spTree>
    <p:extLst>
      <p:ext uri="{BB962C8B-B14F-4D97-AF65-F5344CB8AC3E}">
        <p14:creationId xmlns:p14="http://schemas.microsoft.com/office/powerpoint/2010/main" val="41180231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5" grpId="0"/>
      <p:bldP spid="18" grpId="0" animBg="1"/>
      <p:bldP spid="3" grpId="0"/>
      <p:bldP spid="7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95E8E0-02B3-994E-934E-CDF49C90AB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 Era of Anomalies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F84AEF-6FE6-EB4D-BC4F-8B2B82D6E81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9346" y="1834078"/>
            <a:ext cx="7502611" cy="4351338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A growing list of “anomalies”. </a:t>
            </a:r>
          </a:p>
          <a:p>
            <a:endParaRPr lang="en-US" dirty="0">
              <a:solidFill>
                <a:srgbClr val="FFFF00"/>
              </a:solidFill>
            </a:endParaRPr>
          </a:p>
          <a:p>
            <a:r>
              <a:rPr lang="en-US" dirty="0"/>
              <a:t>Could be due to </a:t>
            </a:r>
          </a:p>
          <a:p>
            <a:pPr lvl="1"/>
            <a:r>
              <a:rPr lang="en-US" dirty="0"/>
              <a:t>statistical fluctuations (e.g. 750 GeV diphoton)</a:t>
            </a:r>
          </a:p>
          <a:p>
            <a:pPr lvl="1"/>
            <a:r>
              <a:rPr lang="en-US" dirty="0"/>
              <a:t>systematics or background uncertainties (e.g. KOTO)</a:t>
            </a:r>
          </a:p>
          <a:p>
            <a:pPr lvl="1"/>
            <a:r>
              <a:rPr lang="en-US" dirty="0"/>
              <a:t>experimental error (e.g. OPERA)</a:t>
            </a:r>
          </a:p>
          <a:p>
            <a:pPr lvl="1"/>
            <a:r>
              <a:rPr lang="en-US" dirty="0"/>
              <a:t>unknown issues (e.g. DAMA?), or </a:t>
            </a:r>
          </a:p>
          <a:p>
            <a:pPr lvl="1"/>
            <a:r>
              <a:rPr lang="en-US" b="1" dirty="0">
                <a:solidFill>
                  <a:srgbClr val="FFFF00"/>
                </a:solidFill>
              </a:rPr>
              <a:t>genuine new physics signal?</a:t>
            </a:r>
          </a:p>
          <a:p>
            <a:endParaRPr lang="en-US" dirty="0"/>
          </a:p>
          <a:p>
            <a:r>
              <a:rPr lang="en-US" dirty="0"/>
              <a:t>A good driver of scientific creativity (not just ‘ambulance-chasing’).  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3709745-9C54-404A-BC5D-C06DDBEDE7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A3748-736F-BF4B-AE16-F2F2DD747C1B}" type="slidenum">
              <a:rPr lang="en-US" smtClean="0"/>
              <a:t>2</a:t>
            </a:fld>
            <a:endParaRPr lang="en-US" dirty="0"/>
          </a:p>
        </p:txBody>
      </p:sp>
      <p:pic>
        <p:nvPicPr>
          <p:cNvPr id="2050" name="Picture 2" descr="Figure caption">
            <a:extLst>
              <a:ext uri="{FF2B5EF4-FFF2-40B4-BE49-F238E27FC236}">
                <a16:creationId xmlns:a16="http://schemas.microsoft.com/office/drawing/2014/main" id="{91416030-99E9-984A-B79C-91529722D66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67803" y="59855"/>
            <a:ext cx="3644459" cy="32616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02DB3B1C-986B-714F-AB2A-20065C353138}"/>
              </a:ext>
            </a:extLst>
          </p:cNvPr>
          <p:cNvSpPr txBox="1"/>
          <p:nvPr/>
        </p:nvSpPr>
        <p:spPr>
          <a:xfrm>
            <a:off x="8894805" y="3257632"/>
            <a:ext cx="315214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Figure credit: APS/Alan </a:t>
            </a:r>
            <a:r>
              <a:rPr lang="en-US" sz="1600" dirty="0" err="1">
                <a:solidFill>
                  <a:schemeClr val="accent6">
                    <a:lumMod val="60000"/>
                    <a:lumOff val="40000"/>
                  </a:schemeClr>
                </a:solidFill>
              </a:rPr>
              <a:t>Stonebraker</a:t>
            </a:r>
            <a:endParaRPr lang="en-US" sz="1600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3074" name="Picture 2" descr="Quantum Diaries">
            <a:extLst>
              <a:ext uri="{FF2B5EF4-FFF2-40B4-BE49-F238E27FC236}">
                <a16:creationId xmlns:a16="http://schemas.microsoft.com/office/drawing/2014/main" id="{68D1024E-D0C8-0741-B8D4-29154C9F508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26860" y="3788385"/>
            <a:ext cx="3664316" cy="24582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2B897358-39D0-B349-8FDE-09403BFB6711}"/>
              </a:ext>
            </a:extLst>
          </p:cNvPr>
          <p:cNvSpPr txBox="1"/>
          <p:nvPr/>
        </p:nvSpPr>
        <p:spPr>
          <a:xfrm>
            <a:off x="9102201" y="6200358"/>
            <a:ext cx="273735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Figure credit: Quantum Diaries</a:t>
            </a:r>
          </a:p>
        </p:txBody>
      </p:sp>
    </p:spTree>
    <p:extLst>
      <p:ext uri="{BB962C8B-B14F-4D97-AF65-F5344CB8AC3E}">
        <p14:creationId xmlns:p14="http://schemas.microsoft.com/office/powerpoint/2010/main" val="163509799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385537-0EDE-0342-8D64-388E813B3E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760" y="0"/>
            <a:ext cx="10515600" cy="982876"/>
          </a:xfrm>
        </p:spPr>
        <p:txBody>
          <a:bodyPr/>
          <a:lstStyle/>
          <a:p>
            <a:r>
              <a:rPr lang="en-US" dirty="0"/>
              <a:t>Implications for LQ Models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3ADDC36-61C8-FA48-9958-7ADBCE9861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A3748-736F-BF4B-AE16-F2F2DD747C1B}" type="slidenum">
              <a:rPr lang="en-US" smtClean="0"/>
              <a:t>20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96B7BB3-0A2A-7A43-938F-AEE2B56AA40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38636" y="828059"/>
            <a:ext cx="4089400" cy="16129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9D93C78-0AEA-5A4F-B94C-AD38E0983C2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760" y="2134293"/>
            <a:ext cx="4057118" cy="2937459"/>
          </a:xfrm>
          <a:prstGeom prst="rect">
            <a:avLst/>
          </a:prstGeom>
          <a:solidFill>
            <a:schemeClr val="tx1"/>
          </a:solidFill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128F39A-967C-EF43-9708-ACDFF55A9F5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33045" y="2181190"/>
            <a:ext cx="3843283" cy="2937459"/>
          </a:xfrm>
          <a:prstGeom prst="rect">
            <a:avLst/>
          </a:prstGeom>
          <a:solidFill>
            <a:schemeClr val="tx1"/>
          </a:solidFill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63FF9D38-0950-0A40-B48F-C8BE5D3F470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345495" y="3166550"/>
            <a:ext cx="3616915" cy="2923406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036BAEA8-E0D1-C94B-BE26-EAB639E6DD6C}"/>
              </a:ext>
            </a:extLst>
          </p:cNvPr>
          <p:cNvSpPr txBox="1"/>
          <p:nvPr/>
        </p:nvSpPr>
        <p:spPr>
          <a:xfrm>
            <a:off x="2497396" y="5113429"/>
            <a:ext cx="333296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92D050"/>
                </a:solidFill>
              </a:rPr>
              <a:t>Babu, BD, Jana, Thapa, 2009.01771 [JHEP]</a:t>
            </a:r>
            <a:endParaRPr lang="en-US" sz="1400" b="1" dirty="0">
              <a:solidFill>
                <a:srgbClr val="92D050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9DF8ED7-BA9C-5E4B-BB82-6D40AD87220E}"/>
              </a:ext>
            </a:extLst>
          </p:cNvPr>
          <p:cNvSpPr txBox="1"/>
          <p:nvPr/>
        </p:nvSpPr>
        <p:spPr>
          <a:xfrm>
            <a:off x="745075" y="5413051"/>
            <a:ext cx="717593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accent4"/>
                </a:solidFill>
              </a:rPr>
              <a:t>Non-resonant dilepton searches at LHC severely restrict </a:t>
            </a:r>
          </a:p>
          <a:p>
            <a:r>
              <a:rPr lang="en-US" sz="2400" dirty="0">
                <a:solidFill>
                  <a:schemeClr val="accent4"/>
                </a:solidFill>
              </a:rPr>
              <a:t>the allowed LQ parameter space for B-anomalies.</a:t>
            </a:r>
          </a:p>
        </p:txBody>
      </p:sp>
      <p:sp>
        <p:nvSpPr>
          <p:cNvPr id="12" name="Left Arrow 11">
            <a:extLst>
              <a:ext uri="{FF2B5EF4-FFF2-40B4-BE49-F238E27FC236}">
                <a16:creationId xmlns:a16="http://schemas.microsoft.com/office/drawing/2014/main" id="{2B9ADC81-7A93-BE48-9FED-00245ADA6095}"/>
              </a:ext>
            </a:extLst>
          </p:cNvPr>
          <p:cNvSpPr/>
          <p:nvPr/>
        </p:nvSpPr>
        <p:spPr>
          <a:xfrm rot="8994659">
            <a:off x="7737031" y="5326036"/>
            <a:ext cx="978408" cy="48463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1D37B70F-55EF-F042-A521-106B07F5393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564573" y="1108560"/>
            <a:ext cx="5397837" cy="727953"/>
          </a:xfrm>
          <a:prstGeom prst="rect">
            <a:avLst/>
          </a:prstGeom>
          <a:solidFill>
            <a:schemeClr val="tx1"/>
          </a:solidFill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281AB61C-0AA0-B448-B7AF-281C5A117C2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176328" y="164239"/>
            <a:ext cx="1943100" cy="342900"/>
          </a:xfrm>
          <a:prstGeom prst="rect">
            <a:avLst/>
          </a:prstGeom>
          <a:solidFill>
            <a:schemeClr val="tx1"/>
          </a:solidFill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45E9AB2D-1949-B64D-8294-C68A130DB1CD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017578" y="627193"/>
            <a:ext cx="2260600" cy="355600"/>
          </a:xfrm>
          <a:prstGeom prst="rect">
            <a:avLst/>
          </a:prstGeom>
          <a:solidFill>
            <a:schemeClr val="tx1"/>
          </a:solidFill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B3766880-644E-624E-A4C8-9C553F25CA57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182898" y="2053941"/>
            <a:ext cx="2044700" cy="1054100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AA63E49A-3FEB-B542-ABE1-8D398CC1EF8D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0162232" y="2074952"/>
            <a:ext cx="1943100" cy="1041400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0F10B775-8AA9-724C-A8AA-7BA2E6E911AF}"/>
              </a:ext>
            </a:extLst>
          </p:cNvPr>
          <p:cNvSpPr txBox="1"/>
          <p:nvPr/>
        </p:nvSpPr>
        <p:spPr>
          <a:xfrm>
            <a:off x="3231315" y="6342431"/>
            <a:ext cx="5406994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See BSM IX parallel talk (today 5.30pm) by Anil Thapa</a:t>
            </a:r>
          </a:p>
        </p:txBody>
      </p:sp>
    </p:spTree>
    <p:extLst>
      <p:ext uri="{BB962C8B-B14F-4D97-AF65-F5344CB8AC3E}">
        <p14:creationId xmlns:p14="http://schemas.microsoft.com/office/powerpoint/2010/main" val="12789204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662031-518F-1441-A6F7-EF0549BC2E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0150" y="4426"/>
            <a:ext cx="10515600" cy="1024723"/>
          </a:xfrm>
        </p:spPr>
        <p:txBody>
          <a:bodyPr/>
          <a:lstStyle/>
          <a:p>
            <a:r>
              <a:rPr lang="en-US" dirty="0"/>
              <a:t>Another NP Solution: RPV SUSY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BA23BEF-688F-4F4D-BDD4-001DB8085E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A3748-736F-BF4B-AE16-F2F2DD747C1B}" type="slidenum">
              <a:rPr lang="en-US" smtClean="0"/>
              <a:t>21</a:t>
            </a:fld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EFA0EFD-8715-3744-BA9B-1132AC4CF5D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9502" y="2153379"/>
            <a:ext cx="6457694" cy="1466376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7CF40A4E-A0E7-374E-8419-791F516CCAC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850" y="3833959"/>
            <a:ext cx="8104451" cy="298585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CE1AF5D3-ECB1-1E41-8C65-1459168CD9E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80216" y="2528998"/>
            <a:ext cx="534632" cy="365801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7196A3EB-BEB6-974F-A817-E2252287636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18248" y="3924893"/>
            <a:ext cx="581655" cy="39797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009BA822-9F70-BB4E-9B68-6AF05F9E0148}"/>
              </a:ext>
            </a:extLst>
          </p:cNvPr>
          <p:cNvSpPr txBox="1"/>
          <p:nvPr/>
        </p:nvSpPr>
        <p:spPr>
          <a:xfrm>
            <a:off x="7874529" y="3184309"/>
            <a:ext cx="338996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92D050"/>
                </a:solidFill>
              </a:rPr>
              <a:t>Deshpande, He, 1608.04817[EPJC];</a:t>
            </a:r>
          </a:p>
          <a:p>
            <a:r>
              <a:rPr lang="en-US" sz="1400" dirty="0" err="1">
                <a:solidFill>
                  <a:srgbClr val="92D050"/>
                </a:solidFill>
              </a:rPr>
              <a:t>Altmannshofer</a:t>
            </a:r>
            <a:r>
              <a:rPr lang="en-US" sz="1400" dirty="0">
                <a:solidFill>
                  <a:srgbClr val="92D050"/>
                </a:solidFill>
              </a:rPr>
              <a:t>, BD, </a:t>
            </a:r>
            <a:r>
              <a:rPr lang="en-US" sz="1400" dirty="0" err="1">
                <a:solidFill>
                  <a:srgbClr val="92D050"/>
                </a:solidFill>
              </a:rPr>
              <a:t>Soni</a:t>
            </a:r>
            <a:r>
              <a:rPr lang="en-US" sz="1400" dirty="0">
                <a:solidFill>
                  <a:srgbClr val="92D050"/>
                </a:solidFill>
              </a:rPr>
              <a:t>, 1704.06659 [PRD].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B0D1CC4-B7EB-5D49-8ED0-32D24C48D786}"/>
              </a:ext>
            </a:extLst>
          </p:cNvPr>
          <p:cNvSpPr txBox="1"/>
          <p:nvPr/>
        </p:nvSpPr>
        <p:spPr>
          <a:xfrm>
            <a:off x="8174301" y="5679241"/>
            <a:ext cx="3564694" cy="123110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92D050"/>
                </a:solidFill>
              </a:rPr>
              <a:t>Das, </a:t>
            </a:r>
            <a:r>
              <a:rPr lang="en-US" sz="1400" dirty="0" err="1">
                <a:solidFill>
                  <a:srgbClr val="92D050"/>
                </a:solidFill>
              </a:rPr>
              <a:t>Hati</a:t>
            </a:r>
            <a:r>
              <a:rPr lang="en-US" sz="1400" dirty="0">
                <a:solidFill>
                  <a:srgbClr val="92D050"/>
                </a:solidFill>
              </a:rPr>
              <a:t>, Kumar, Mahajan, 1605.06313 [PRD];</a:t>
            </a:r>
          </a:p>
          <a:p>
            <a:r>
              <a:rPr lang="en-US" sz="1400" dirty="0">
                <a:solidFill>
                  <a:srgbClr val="92D050"/>
                </a:solidFill>
              </a:rPr>
              <a:t>Earl, Gregoire, 1806.01343 [JHEP];</a:t>
            </a:r>
          </a:p>
          <a:p>
            <a:r>
              <a:rPr lang="en-US" sz="1400" dirty="0" err="1">
                <a:solidFill>
                  <a:srgbClr val="92D050"/>
                </a:solidFill>
              </a:rPr>
              <a:t>Trifinopoulos</a:t>
            </a:r>
            <a:r>
              <a:rPr lang="en-US" sz="1400" dirty="0">
                <a:solidFill>
                  <a:srgbClr val="92D050"/>
                </a:solidFill>
              </a:rPr>
              <a:t>, 1807.01638 [EPJC];</a:t>
            </a:r>
          </a:p>
          <a:p>
            <a:r>
              <a:rPr lang="en-US" sz="1400" dirty="0" err="1">
                <a:solidFill>
                  <a:srgbClr val="92D050"/>
                </a:solidFill>
              </a:rPr>
              <a:t>Altmannshofer</a:t>
            </a:r>
            <a:r>
              <a:rPr lang="en-US" sz="1400" dirty="0">
                <a:solidFill>
                  <a:srgbClr val="92D050"/>
                </a:solidFill>
              </a:rPr>
              <a:t>, BD, </a:t>
            </a:r>
            <a:r>
              <a:rPr lang="en-US" sz="1400" dirty="0" err="1">
                <a:solidFill>
                  <a:srgbClr val="92D050"/>
                </a:solidFill>
              </a:rPr>
              <a:t>Soni</a:t>
            </a:r>
            <a:r>
              <a:rPr lang="en-US" sz="1400" dirty="0">
                <a:solidFill>
                  <a:srgbClr val="92D050"/>
                </a:solidFill>
              </a:rPr>
              <a:t>, Sui [PRD].</a:t>
            </a:r>
          </a:p>
          <a:p>
            <a:endParaRPr lang="en-US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99A0725B-C527-4749-80E3-FF0DE86FECD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26941" y="956220"/>
            <a:ext cx="6659754" cy="494047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46E01656-FDA3-434F-8C22-3D77DA48D56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077241" y="1535351"/>
            <a:ext cx="4122217" cy="487936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DD720C45-3D1D-C745-8EFA-527E4A2997A6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919760" y="1887331"/>
            <a:ext cx="3251200" cy="1320800"/>
          </a:xfrm>
          <a:prstGeom prst="rect">
            <a:avLst/>
          </a:prstGeom>
          <a:solidFill>
            <a:schemeClr val="tx1"/>
          </a:solidFill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3614DA68-4374-494B-80A4-A5369EFD0898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300074" y="3852466"/>
            <a:ext cx="3136900" cy="1778000"/>
          </a:xfrm>
          <a:prstGeom prst="rect">
            <a:avLst/>
          </a:prstGeom>
          <a:solidFill>
            <a:schemeClr val="tx1"/>
          </a:solidFill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3E1BB67C-9C60-D449-9970-9F1A2859257F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919760" y="136525"/>
            <a:ext cx="4176921" cy="1039234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953E2DA5-623A-8F47-9492-988B057F03F7}"/>
              </a:ext>
            </a:extLst>
          </p:cNvPr>
          <p:cNvSpPr txBox="1"/>
          <p:nvPr/>
        </p:nvSpPr>
        <p:spPr>
          <a:xfrm>
            <a:off x="8300074" y="1212597"/>
            <a:ext cx="3480376" cy="646331"/>
          </a:xfrm>
          <a:prstGeom prst="rect">
            <a:avLst/>
          </a:prstGeom>
          <a:noFill/>
          <a:ln>
            <a:solidFill>
              <a:schemeClr val="accent4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b="1" dirty="0"/>
              <a:t>Natural SUSY: </a:t>
            </a:r>
          </a:p>
          <a:p>
            <a:pPr algn="ctr"/>
            <a:r>
              <a:rPr lang="en-US" dirty="0"/>
              <a:t>Only 3</a:t>
            </a:r>
            <a:r>
              <a:rPr lang="en-US" baseline="30000" dirty="0"/>
              <a:t>rd</a:t>
            </a:r>
            <a:r>
              <a:rPr lang="en-US" dirty="0"/>
              <a:t> generation </a:t>
            </a:r>
            <a:r>
              <a:rPr lang="en-US" dirty="0" err="1"/>
              <a:t>sfermions</a:t>
            </a:r>
            <a:r>
              <a:rPr lang="en-US" dirty="0"/>
              <a:t> light.</a:t>
            </a:r>
          </a:p>
        </p:txBody>
      </p:sp>
    </p:spTree>
    <p:extLst>
      <p:ext uri="{BB962C8B-B14F-4D97-AF65-F5344CB8AC3E}">
        <p14:creationId xmlns:p14="http://schemas.microsoft.com/office/powerpoint/2010/main" val="35654013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FF6076-3EE1-594A-9ACB-B024113013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1638" y="189148"/>
            <a:ext cx="4780989" cy="1031189"/>
          </a:xfrm>
        </p:spPr>
        <p:txBody>
          <a:bodyPr/>
          <a:lstStyle/>
          <a:p>
            <a:r>
              <a:rPr lang="en-US" dirty="0"/>
              <a:t>Distinct LHC Signals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18CF0E8-D23D-6E44-9666-32F00AE951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A3748-736F-BF4B-AE16-F2F2DD747C1B}" type="slidenum">
              <a:rPr lang="en-US" smtClean="0"/>
              <a:t>22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B7D1628-1F2D-BF48-8285-35745B1C608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3873" y="1222157"/>
            <a:ext cx="3404090" cy="764687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C29C1582-995B-B448-94D0-3BA9A3027E8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980" y="2509647"/>
            <a:ext cx="6465021" cy="1289039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6F45F8D2-FC09-7E4D-BAB7-328D3A579D1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980" y="4064056"/>
            <a:ext cx="3035300" cy="2171700"/>
          </a:xfrm>
          <a:prstGeom prst="rect">
            <a:avLst/>
          </a:prstGeom>
          <a:solidFill>
            <a:schemeClr val="tx1"/>
          </a:solidFill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321D81D7-E4EE-EE47-ADDF-B28D11458616}"/>
              </a:ext>
            </a:extLst>
          </p:cNvPr>
          <p:cNvSpPr/>
          <p:nvPr/>
        </p:nvSpPr>
        <p:spPr>
          <a:xfrm>
            <a:off x="869913" y="6235756"/>
            <a:ext cx="364805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 err="1">
                <a:solidFill>
                  <a:srgbClr val="92D050"/>
                </a:solidFill>
              </a:rPr>
              <a:t>Altmannshofer</a:t>
            </a:r>
            <a:r>
              <a:rPr lang="en-US" sz="1400" dirty="0">
                <a:solidFill>
                  <a:srgbClr val="92D050"/>
                </a:solidFill>
              </a:rPr>
              <a:t>, BD, </a:t>
            </a:r>
            <a:r>
              <a:rPr lang="en-US" sz="1400" dirty="0" err="1">
                <a:solidFill>
                  <a:srgbClr val="92D050"/>
                </a:solidFill>
              </a:rPr>
              <a:t>Soni</a:t>
            </a:r>
            <a:r>
              <a:rPr lang="en-US" sz="1400" dirty="0">
                <a:solidFill>
                  <a:srgbClr val="92D050"/>
                </a:solidFill>
              </a:rPr>
              <a:t>, 1704.06659 [PRD]; </a:t>
            </a:r>
          </a:p>
          <a:p>
            <a:r>
              <a:rPr lang="en-US" sz="1400" dirty="0" err="1">
                <a:solidFill>
                  <a:srgbClr val="92D050"/>
                </a:solidFill>
              </a:rPr>
              <a:t>Altmannshofer</a:t>
            </a:r>
            <a:r>
              <a:rPr lang="en-US" sz="1400" dirty="0">
                <a:solidFill>
                  <a:srgbClr val="92D050"/>
                </a:solidFill>
              </a:rPr>
              <a:t>, BD, </a:t>
            </a:r>
            <a:r>
              <a:rPr lang="en-US" sz="1400" dirty="0" err="1">
                <a:solidFill>
                  <a:srgbClr val="92D050"/>
                </a:solidFill>
              </a:rPr>
              <a:t>Soni</a:t>
            </a:r>
            <a:r>
              <a:rPr lang="en-US" sz="1400" dirty="0">
                <a:solidFill>
                  <a:srgbClr val="92D050"/>
                </a:solidFill>
              </a:rPr>
              <a:t>, Sui, 2002.12910 [PRD]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C47AD48E-4943-6D48-951A-3A77B5D12D2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246251" y="4064056"/>
            <a:ext cx="3040380" cy="2171700"/>
          </a:xfrm>
          <a:prstGeom prst="rect">
            <a:avLst/>
          </a:prstGeom>
          <a:solidFill>
            <a:schemeClr val="tx1"/>
          </a:solidFill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8F2A8473-46C6-9C4B-B66B-790FD3565826}"/>
              </a:ext>
            </a:extLst>
          </p:cNvPr>
          <p:cNvSpPr txBox="1"/>
          <p:nvPr/>
        </p:nvSpPr>
        <p:spPr>
          <a:xfrm>
            <a:off x="6484600" y="6382921"/>
            <a:ext cx="4613564" cy="338554"/>
          </a:xfrm>
          <a:prstGeom prst="rect">
            <a:avLst/>
          </a:prstGeom>
          <a:noFill/>
          <a:ln>
            <a:solidFill>
              <a:schemeClr val="accent4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rgbClr val="92D050"/>
                </a:solidFill>
              </a:rPr>
              <a:t>See Flavor III parallel talk (today 2.30pm) by Fang Xu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CE6A15C-3AD9-1A4E-B167-0C12BC2B748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096195" y="133378"/>
            <a:ext cx="2003939" cy="1032958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8E62E41D-15FE-D94C-91F9-3F659F09200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521331" y="133378"/>
            <a:ext cx="2320175" cy="103118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3FBA8904-0F21-974F-99B4-53ABE4CF1E5D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875113" y="168592"/>
            <a:ext cx="2187475" cy="1004453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04D0E3F8-2F39-C843-AB04-6794232C1F39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745450" y="1368901"/>
            <a:ext cx="5096600" cy="4925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29577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2B7569-C082-C64C-8747-4F9E204FC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4051" y="19722"/>
            <a:ext cx="10515600" cy="1325563"/>
          </a:xfrm>
        </p:spPr>
        <p:txBody>
          <a:bodyPr/>
          <a:lstStyle/>
          <a:p>
            <a:r>
              <a:rPr lang="en-US" dirty="0"/>
              <a:t>An LHC Test of Muon </a:t>
            </a:r>
            <a:r>
              <a:rPr lang="en-US" i="1" dirty="0"/>
              <a:t>g</a:t>
            </a:r>
            <a:r>
              <a:rPr lang="en-US" dirty="0"/>
              <a:t>-2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8EE128D-0F26-EC4A-82F2-CD1117F337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A3748-736F-BF4B-AE16-F2F2DD747C1B}" type="slidenum">
              <a:rPr lang="en-US" smtClean="0"/>
              <a:t>23</a:t>
            </a:fld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D1F3F4-2E3F-AE48-99FC-B1A9F28AC0B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5619" y="1271123"/>
            <a:ext cx="2434215" cy="1325563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D017ED36-0F5F-914B-8396-0CA42327D1D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62643" y="1221489"/>
            <a:ext cx="2294215" cy="1424829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58885F00-8FEE-7C4C-A2E6-1C12654F98B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14364" y="799306"/>
            <a:ext cx="5682017" cy="5623439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0E4ED1C-760D-8945-B438-067D1A06AEE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36476" y="2750222"/>
            <a:ext cx="5575300" cy="3810000"/>
          </a:xfrm>
          <a:prstGeom prst="rect">
            <a:avLst/>
          </a:prstGeom>
        </p:spPr>
      </p:pic>
      <p:sp>
        <p:nvSpPr>
          <p:cNvPr id="8" name="Right Arrow 7">
            <a:extLst>
              <a:ext uri="{FF2B5EF4-FFF2-40B4-BE49-F238E27FC236}">
                <a16:creationId xmlns:a16="http://schemas.microsoft.com/office/drawing/2014/main" id="{3281572A-CC1E-1343-8781-BF44211CA771}"/>
              </a:ext>
            </a:extLst>
          </p:cNvPr>
          <p:cNvSpPr/>
          <p:nvPr/>
        </p:nvSpPr>
        <p:spPr>
          <a:xfrm>
            <a:off x="2709742" y="1718147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6FAA86F-0DEF-B846-9317-720CB614DD8C}"/>
              </a:ext>
            </a:extLst>
          </p:cNvPr>
          <p:cNvSpPr txBox="1"/>
          <p:nvPr/>
        </p:nvSpPr>
        <p:spPr>
          <a:xfrm>
            <a:off x="2194934" y="6494849"/>
            <a:ext cx="18369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92D050"/>
                </a:solidFill>
              </a:rPr>
              <a:t>ATLAS-CONF-2021-011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3D4BB93-0F98-B14D-A733-22D4934D88EC}"/>
              </a:ext>
            </a:extLst>
          </p:cNvPr>
          <p:cNvSpPr txBox="1"/>
          <p:nvPr/>
        </p:nvSpPr>
        <p:spPr>
          <a:xfrm>
            <a:off x="6328148" y="6464072"/>
            <a:ext cx="4613564" cy="338554"/>
          </a:xfrm>
          <a:prstGeom prst="rect">
            <a:avLst/>
          </a:prstGeom>
          <a:noFill/>
          <a:ln>
            <a:solidFill>
              <a:schemeClr val="accent4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rgbClr val="92D050"/>
                </a:solidFill>
              </a:rPr>
              <a:t>See Flavor III parallel talk (today 2.30pm) by Fang Xu</a:t>
            </a:r>
          </a:p>
        </p:txBody>
      </p:sp>
    </p:spTree>
    <p:extLst>
      <p:ext uri="{BB962C8B-B14F-4D97-AF65-F5344CB8AC3E}">
        <p14:creationId xmlns:p14="http://schemas.microsoft.com/office/powerpoint/2010/main" val="35281667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8BEA49-2AE9-9640-8D19-FD40D865E1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4283" y="129566"/>
            <a:ext cx="10515600" cy="822544"/>
          </a:xfrm>
        </p:spPr>
        <p:txBody>
          <a:bodyPr/>
          <a:lstStyle/>
          <a:p>
            <a:r>
              <a:rPr lang="en-US" dirty="0"/>
              <a:t>Connection to Neutrino Physics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9F8D94B-057E-D946-93B2-D2729CBC10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A3748-736F-BF4B-AE16-F2F2DD747C1B}" type="slidenum">
              <a:rPr lang="en-US" smtClean="0"/>
              <a:t>24</a:t>
            </a:fld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B17F9EC-453F-BC45-A87F-76DC5F1B01B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2068" y="964290"/>
            <a:ext cx="2451100" cy="1485900"/>
          </a:xfrm>
          <a:prstGeom prst="rect">
            <a:avLst/>
          </a:prstGeom>
          <a:solidFill>
            <a:schemeClr val="tx1"/>
          </a:solidFill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66DA8CCF-8F33-5448-BF9C-C5607734CDC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83002" y="1008740"/>
            <a:ext cx="2438400" cy="1397000"/>
          </a:xfrm>
          <a:prstGeom prst="rect">
            <a:avLst/>
          </a:prstGeom>
          <a:solidFill>
            <a:schemeClr val="tx1"/>
          </a:solidFill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9AE6170C-4206-A04D-B79F-75470E83EC66}"/>
              </a:ext>
            </a:extLst>
          </p:cNvPr>
          <p:cNvSpPr txBox="1"/>
          <p:nvPr/>
        </p:nvSpPr>
        <p:spPr>
          <a:xfrm>
            <a:off x="4134838" y="2427166"/>
            <a:ext cx="18772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Doublet-triplet LQ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86F6EF0-C609-EC46-8890-17DB5BC46C7C}"/>
              </a:ext>
            </a:extLst>
          </p:cNvPr>
          <p:cNvSpPr txBox="1"/>
          <p:nvPr/>
        </p:nvSpPr>
        <p:spPr>
          <a:xfrm>
            <a:off x="1150992" y="2480665"/>
            <a:ext cx="19141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Singlet-doublet LQ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1FBD307-3743-0E4F-AE50-1B5AF25683B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66746" y="890067"/>
            <a:ext cx="4638069" cy="1597990"/>
          </a:xfrm>
          <a:prstGeom prst="rect">
            <a:avLst/>
          </a:prstGeom>
          <a:solidFill>
            <a:schemeClr val="tx1"/>
          </a:solidFill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1EA58271-8B86-AA49-9293-7127B62C9A8D}"/>
              </a:ext>
            </a:extLst>
          </p:cNvPr>
          <p:cNvSpPr txBox="1"/>
          <p:nvPr/>
        </p:nvSpPr>
        <p:spPr>
          <a:xfrm>
            <a:off x="9195630" y="2027177"/>
            <a:ext cx="10805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RPV SUSY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8903D0A8-E321-EB46-9A78-659D76D25C0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195630" y="2897199"/>
            <a:ext cx="2972867" cy="3406099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9066BCAC-DC65-AB41-A7A3-518B529EC23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61816" y="3065007"/>
            <a:ext cx="2608097" cy="2038021"/>
          </a:xfrm>
          <a:prstGeom prst="rect">
            <a:avLst/>
          </a:prstGeom>
          <a:solidFill>
            <a:schemeClr val="tx1"/>
          </a:solidFill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7F39CF3D-37B9-5E44-BB6E-828A2BB35969}"/>
              </a:ext>
            </a:extLst>
          </p:cNvPr>
          <p:cNvSpPr txBox="1"/>
          <p:nvPr/>
        </p:nvSpPr>
        <p:spPr>
          <a:xfrm>
            <a:off x="1003673" y="5103028"/>
            <a:ext cx="13901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Neutrino NSI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5B46DC4D-15DC-EE4C-A4B3-719253C6FDA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162055" y="2927905"/>
            <a:ext cx="6033575" cy="3411577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BA2F7576-26CB-B648-BFED-FDEF7744DCDC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90255" y="5687731"/>
            <a:ext cx="2971800" cy="495300"/>
          </a:xfrm>
          <a:prstGeom prst="rect">
            <a:avLst/>
          </a:prstGeom>
          <a:solidFill>
            <a:schemeClr val="tx1"/>
          </a:solidFill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7A588E29-0D49-D947-AF09-BA71EF08F304}"/>
              </a:ext>
            </a:extLst>
          </p:cNvPr>
          <p:cNvSpPr txBox="1"/>
          <p:nvPr/>
        </p:nvSpPr>
        <p:spPr>
          <a:xfrm>
            <a:off x="6012083" y="6435972"/>
            <a:ext cx="367369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92D050"/>
                </a:solidFill>
              </a:rPr>
              <a:t>Babu, BD, Jana, Thapa, 1907.09498 [JHEP]</a:t>
            </a:r>
          </a:p>
        </p:txBody>
      </p:sp>
    </p:spTree>
    <p:extLst>
      <p:ext uri="{BB962C8B-B14F-4D97-AF65-F5344CB8AC3E}">
        <p14:creationId xmlns:p14="http://schemas.microsoft.com/office/powerpoint/2010/main" val="29217939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6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D1BB0084-D296-6244-B561-7800655B071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444" y="1297953"/>
            <a:ext cx="7088271" cy="386633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8E1B8363-7C98-E142-85BA-A96B69596D5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16689" y="1315544"/>
            <a:ext cx="5499524" cy="5143073"/>
          </a:xfrm>
          <a:prstGeom prst="rect">
            <a:avLst/>
          </a:prstGeom>
          <a:solidFill>
            <a:schemeClr val="tx1"/>
          </a:solidFill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DCC471C-04DB-B94A-836E-B863FAEB6C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9389" y="188935"/>
            <a:ext cx="10515600" cy="901443"/>
          </a:xfrm>
        </p:spPr>
        <p:txBody>
          <a:bodyPr>
            <a:normAutofit fontScale="90000"/>
          </a:bodyPr>
          <a:lstStyle/>
          <a:p>
            <a:r>
              <a:rPr lang="en-US" dirty="0"/>
              <a:t>Far into the Future:</a:t>
            </a:r>
            <a:br>
              <a:rPr lang="en-US" dirty="0"/>
            </a:br>
            <a:r>
              <a:rPr lang="en-US" dirty="0"/>
              <a:t>No-Lose Theorem for Muon Collider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6AAD7E1-CB55-7E40-B3F3-3B655F2405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A3748-736F-BF4B-AE16-F2F2DD747C1B}" type="slidenum">
              <a:rPr lang="en-US" smtClean="0"/>
              <a:t>25</a:t>
            </a:fld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DF8C81E-8749-9640-8F72-D2C3E0E3756A}"/>
              </a:ext>
            </a:extLst>
          </p:cNvPr>
          <p:cNvSpPr txBox="1"/>
          <p:nvPr/>
        </p:nvSpPr>
        <p:spPr>
          <a:xfrm>
            <a:off x="1616218" y="4767234"/>
            <a:ext cx="500047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>
                <a:solidFill>
                  <a:schemeClr val="accent6">
                    <a:lumMod val="50000"/>
                  </a:schemeClr>
                </a:solidFill>
              </a:rPr>
              <a:t>Capdevilla</a:t>
            </a:r>
            <a:r>
              <a:rPr lang="en-US" sz="1600" dirty="0">
                <a:solidFill>
                  <a:schemeClr val="accent6">
                    <a:lumMod val="50000"/>
                  </a:schemeClr>
                </a:solidFill>
              </a:rPr>
              <a:t>, Curtin, Kahn, </a:t>
            </a:r>
            <a:r>
              <a:rPr lang="en-US" sz="1600" dirty="0" err="1">
                <a:solidFill>
                  <a:schemeClr val="accent6">
                    <a:lumMod val="50000"/>
                  </a:schemeClr>
                </a:solidFill>
              </a:rPr>
              <a:t>Krnjaic</a:t>
            </a:r>
            <a:r>
              <a:rPr lang="en-US" sz="1600" dirty="0">
                <a:solidFill>
                  <a:schemeClr val="accent6">
                    <a:lumMod val="50000"/>
                  </a:schemeClr>
                </a:solidFill>
              </a:rPr>
              <a:t>, 2006.16277; 2101.10334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70B9265-8FD5-EF44-95FD-3E8F66E5177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88621" y="5358351"/>
            <a:ext cx="4343400" cy="1397000"/>
          </a:xfrm>
          <a:prstGeom prst="rect">
            <a:avLst/>
          </a:prstGeom>
          <a:solidFill>
            <a:schemeClr val="tx1"/>
          </a:solidFill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B1B63D69-6B28-6D4C-A9F3-D8432709C8C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9840" y="5358351"/>
            <a:ext cx="1881337" cy="1363124"/>
          </a:xfrm>
          <a:prstGeom prst="rect">
            <a:avLst/>
          </a:prstGeom>
          <a:solidFill>
            <a:schemeClr val="tx1"/>
          </a:solidFill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E171EE65-8149-3544-AA2F-F5406DE8F63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547418" y="2558661"/>
            <a:ext cx="1266774" cy="682109"/>
          </a:xfrm>
          <a:prstGeom prst="rect">
            <a:avLst/>
          </a:prstGeom>
          <a:solidFill>
            <a:schemeClr val="tx1"/>
          </a:solidFill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E6D5DD42-DB96-8E48-822F-B42E4208635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069250" y="581718"/>
            <a:ext cx="3934469" cy="681490"/>
          </a:xfrm>
          <a:prstGeom prst="rect">
            <a:avLst/>
          </a:prstGeom>
          <a:solidFill>
            <a:schemeClr val="tx1"/>
          </a:solidFill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925B96CB-2F20-D246-8CAD-F23156D016C3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057872" y="3697154"/>
            <a:ext cx="1978613" cy="1022998"/>
          </a:xfrm>
          <a:prstGeom prst="rect">
            <a:avLst/>
          </a:prstGeom>
          <a:solidFill>
            <a:schemeClr val="tx1"/>
          </a:solidFill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2634371E-5329-A544-82F2-59763CD3A07B}"/>
              </a:ext>
            </a:extLst>
          </p:cNvPr>
          <p:cNvSpPr txBox="1"/>
          <p:nvPr/>
        </p:nvSpPr>
        <p:spPr>
          <a:xfrm>
            <a:off x="6616689" y="5934951"/>
            <a:ext cx="252344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>
                <a:solidFill>
                  <a:schemeClr val="accent6"/>
                </a:solidFill>
              </a:rPr>
              <a:t>Asadi</a:t>
            </a:r>
            <a:r>
              <a:rPr lang="en-US" sz="1600" dirty="0">
                <a:solidFill>
                  <a:schemeClr val="accent6"/>
                </a:solidFill>
              </a:rPr>
              <a:t>, </a:t>
            </a:r>
            <a:r>
              <a:rPr lang="en-US" sz="1600" dirty="0" err="1">
                <a:solidFill>
                  <a:schemeClr val="accent6"/>
                </a:solidFill>
              </a:rPr>
              <a:t>Capdavilla</a:t>
            </a:r>
            <a:r>
              <a:rPr lang="en-US" sz="1600" dirty="0">
                <a:solidFill>
                  <a:schemeClr val="accent6"/>
                </a:solidFill>
              </a:rPr>
              <a:t>, </a:t>
            </a:r>
            <a:r>
              <a:rPr lang="en-US" sz="1600" dirty="0" err="1">
                <a:solidFill>
                  <a:schemeClr val="accent6"/>
                </a:solidFill>
              </a:rPr>
              <a:t>Cesarotti</a:t>
            </a:r>
            <a:r>
              <a:rPr lang="en-US" sz="1600" dirty="0">
                <a:solidFill>
                  <a:schemeClr val="accent6"/>
                </a:solidFill>
              </a:rPr>
              <a:t>, </a:t>
            </a:r>
          </a:p>
          <a:p>
            <a:r>
              <a:rPr lang="en-US" sz="1600" dirty="0" err="1">
                <a:solidFill>
                  <a:schemeClr val="accent6"/>
                </a:solidFill>
              </a:rPr>
              <a:t>Homiller</a:t>
            </a:r>
            <a:r>
              <a:rPr lang="en-US" sz="1600" dirty="0">
                <a:solidFill>
                  <a:schemeClr val="accent6"/>
                </a:solidFill>
              </a:rPr>
              <a:t>, 2104.05720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C37A834-269B-6A45-8300-7ACB6D4E2FFF}"/>
              </a:ext>
            </a:extLst>
          </p:cNvPr>
          <p:cNvSpPr txBox="1"/>
          <p:nvPr/>
        </p:nvSpPr>
        <p:spPr>
          <a:xfrm>
            <a:off x="6616689" y="6499788"/>
            <a:ext cx="5441426" cy="338554"/>
          </a:xfrm>
          <a:prstGeom prst="rect">
            <a:avLst/>
          </a:prstGeom>
          <a:noFill/>
          <a:ln>
            <a:solidFill>
              <a:schemeClr val="accent6"/>
            </a:solidFill>
          </a:ln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chemeClr val="accent4"/>
                </a:solidFill>
              </a:rPr>
              <a:t>See BSM V parallel talk (Wednesday 3.15pm) by Cari </a:t>
            </a:r>
            <a:r>
              <a:rPr lang="en-US" sz="1600" b="1" dirty="0" err="1">
                <a:solidFill>
                  <a:schemeClr val="accent4"/>
                </a:solidFill>
              </a:rPr>
              <a:t>Cesarotti</a:t>
            </a:r>
            <a:endParaRPr lang="en-US" sz="1600" b="1" dirty="0">
              <a:solidFill>
                <a:schemeClr val="accent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92541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5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8E3F94E8-309D-0E46-B0D4-89F2DCD598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4638"/>
            <a:ext cx="10515600" cy="1150707"/>
          </a:xfrm>
        </p:spPr>
        <p:txBody>
          <a:bodyPr/>
          <a:lstStyle/>
          <a:p>
            <a:r>
              <a:rPr lang="en-US" dirty="0"/>
              <a:t>Conclusion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40474437-D333-ED45-ABE9-4FAE428DD3A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0891" y="1064210"/>
            <a:ext cx="6629400" cy="5265682"/>
          </a:xfrm>
        </p:spPr>
        <p:txBody>
          <a:bodyPr>
            <a:normAutofit fontScale="85000" lnSpcReduction="20000"/>
          </a:bodyPr>
          <a:lstStyle/>
          <a:p>
            <a:r>
              <a:rPr lang="en-US" dirty="0"/>
              <a:t>More conspicuous paths to new physics have remained stubbornly out of reach so far.</a:t>
            </a:r>
          </a:p>
          <a:p>
            <a:endParaRPr lang="en-US" dirty="0"/>
          </a:p>
          <a:p>
            <a:r>
              <a:rPr lang="en-US" dirty="0">
                <a:solidFill>
                  <a:schemeClr val="accent4"/>
                </a:solidFill>
              </a:rPr>
              <a:t>Following the bread crumbs (i.e. looking for inspiration from anomalies) might lead us on the right path to new physics.  </a:t>
            </a:r>
          </a:p>
          <a:p>
            <a:endParaRPr lang="en-US" dirty="0"/>
          </a:p>
          <a:p>
            <a:r>
              <a:rPr lang="en-US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Lepton Flavor Universality Violation is a strong hint in that direction.</a:t>
            </a:r>
          </a:p>
          <a:p>
            <a:endParaRPr lang="en-US" dirty="0"/>
          </a:p>
          <a:p>
            <a:r>
              <a:rPr lang="en-US" dirty="0">
                <a:solidFill>
                  <a:schemeClr val="accent5">
                    <a:lumMod val="20000"/>
                    <a:lumOff val="80000"/>
                  </a:schemeClr>
                </a:solidFill>
              </a:rPr>
              <a:t>Need coherent community effort, active theory-experiment collaborations and open-access data to resolve the existing anomalies.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>
                <a:solidFill>
                  <a:schemeClr val="bg2">
                    <a:lumMod val="40000"/>
                    <a:lumOff val="60000"/>
                  </a:schemeClr>
                </a:solidFill>
              </a:rPr>
              <a:t>Important to establish independent tests (at colliders and elsewhere). </a:t>
            </a:r>
          </a:p>
          <a:p>
            <a:endParaRPr lang="en-US" dirty="0">
              <a:solidFill>
                <a:schemeClr val="bg2">
                  <a:lumMod val="40000"/>
                  <a:lumOff val="60000"/>
                </a:schemeClr>
              </a:solidFill>
            </a:endParaRP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C0B3EE8-2855-E64C-87BD-E5EEE86A43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A3748-736F-BF4B-AE16-F2F2DD747C1B}" type="slidenum">
              <a:rPr lang="en-US" smtClean="0"/>
              <a:t>26</a:t>
            </a:fld>
            <a:endParaRPr lang="en-US"/>
          </a:p>
        </p:txBody>
      </p:sp>
      <p:pic>
        <p:nvPicPr>
          <p:cNvPr id="2050" name="Picture 2" descr="Free Thank you Stock Video Footage Download 4K HD 97 Clips">
            <a:extLst>
              <a:ext uri="{FF2B5EF4-FFF2-40B4-BE49-F238E27FC236}">
                <a16:creationId xmlns:a16="http://schemas.microsoft.com/office/drawing/2014/main" id="{18FFE4DE-7D4F-3042-B20F-5FC7467B40A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17659" y="5966164"/>
            <a:ext cx="1583141" cy="8918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Following the Bread Crumbs - Kristen Storey Consulting">
            <a:extLst>
              <a:ext uri="{FF2B5EF4-FFF2-40B4-BE49-F238E27FC236}">
                <a16:creationId xmlns:a16="http://schemas.microsoft.com/office/drawing/2014/main" id="{670C42B5-FDD7-984C-BE97-8205443567D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7384" y="1380201"/>
            <a:ext cx="5564616" cy="37006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99601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Black Hat 2020: xGitGuard uses AI to detect inadvertently exposed data on  GitHub | The Daily Swig">
            <a:extLst>
              <a:ext uri="{FF2B5EF4-FFF2-40B4-BE49-F238E27FC236}">
                <a16:creationId xmlns:a16="http://schemas.microsoft.com/office/drawing/2014/main" id="{86077747-5BE1-0445-B742-A4C3FBD82EE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1867" y="6129936"/>
            <a:ext cx="1250466" cy="7044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E66D7CE-BC2A-F040-845E-E329A7EBA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22847"/>
          </a:xfrm>
        </p:spPr>
        <p:txBody>
          <a:bodyPr>
            <a:normAutofit fontScale="90000"/>
          </a:bodyPr>
          <a:lstStyle/>
          <a:p>
            <a:r>
              <a:rPr lang="en-US" dirty="0"/>
              <a:t>(Partial) List of Existing Anomalies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C69ED98-2FAC-ED49-A8F8-B2687816AF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A3748-736F-BF4B-AE16-F2F2DD747C1B}" type="slidenum">
              <a:rPr lang="en-US" smtClean="0"/>
              <a:t>3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Table 4">
                <a:extLst>
                  <a:ext uri="{FF2B5EF4-FFF2-40B4-BE49-F238E27FC236}">
                    <a16:creationId xmlns:a16="http://schemas.microsoft.com/office/drawing/2014/main" id="{9332A1C8-BF97-5D4E-BEF4-C29793169096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184536724"/>
                  </p:ext>
                </p:extLst>
              </p:nvPr>
            </p:nvGraphicFramePr>
            <p:xfrm>
              <a:off x="126125" y="987972"/>
              <a:ext cx="5623034" cy="5223546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423510">
                      <a:extLst>
                        <a:ext uri="{9D8B030D-6E8A-4147-A177-3AD203B41FA5}">
                          <a16:colId xmlns:a16="http://schemas.microsoft.com/office/drawing/2014/main" val="87559318"/>
                        </a:ext>
                      </a:extLst>
                    </a:gridCol>
                    <a:gridCol w="1345324">
                      <a:extLst>
                        <a:ext uri="{9D8B030D-6E8A-4147-A177-3AD203B41FA5}">
                          <a16:colId xmlns:a16="http://schemas.microsoft.com/office/drawing/2014/main" val="740646941"/>
                        </a:ext>
                      </a:extLst>
                    </a:gridCol>
                    <a:gridCol w="1854200">
                      <a:extLst>
                        <a:ext uri="{9D8B030D-6E8A-4147-A177-3AD203B41FA5}">
                          <a16:colId xmlns:a16="http://schemas.microsoft.com/office/drawing/2014/main" val="1138366353"/>
                        </a:ext>
                      </a:extLst>
                    </a:gridCol>
                  </a:tblGrid>
                  <a:tr h="238408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Anomaly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Significance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Reference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172591119"/>
                      </a:ext>
                    </a:extLst>
                  </a:tr>
                  <a:tr h="238408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err="1"/>
                            <a:t>Multileptons@LHC</a:t>
                          </a:r>
                          <a:endParaRPr lang="en-US" dirty="0"/>
                        </a:p>
                      </a:txBody>
                      <a:tcPr>
                        <a:solidFill>
                          <a:srgbClr val="FF0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i="0" dirty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</a:rPr>
                            <a:t>2-5</a:t>
                          </a:r>
                          <a:r>
                            <a:rPr lang="en-US" sz="1800" i="0" baseline="0" dirty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</a:rPr>
                            <a:t> </a:t>
                          </a:r>
                          <a14:m>
                            <m:oMath xmlns:m="http://schemas.openxmlformats.org/officeDocument/2006/math">
                              <m:r>
                                <a:rPr lang="en-US" sz="1800" i="1" baseline="0" smtClean="0">
                                  <a:solidFill>
                                    <a:schemeClr val="dk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oMath>
                          </a14:m>
                          <a:endParaRPr lang="en-US" dirty="0"/>
                        </a:p>
                      </a:txBody>
                      <a:tcPr>
                        <a:solidFill>
                          <a:srgbClr val="FF0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1901.05300</a:t>
                          </a:r>
                        </a:p>
                      </a:txBody>
                      <a:tcPr>
                        <a:solidFill>
                          <a:srgbClr val="FF0000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841379905"/>
                      </a:ext>
                    </a:extLst>
                  </a:tr>
                  <a:tr h="238408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Dijet excess@LEP2</a:t>
                          </a:r>
                        </a:p>
                      </a:txBody>
                      <a:tcPr>
                        <a:solidFill>
                          <a:srgbClr val="FF0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4-5 </a:t>
                          </a:r>
                          <a14:m>
                            <m:oMath xmlns:m="http://schemas.openxmlformats.org/officeDocument/2006/math">
                              <m:r>
                                <a:rPr lang="en-US" sz="1800" i="1" baseline="0" smtClean="0">
                                  <a:solidFill>
                                    <a:schemeClr val="dk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oMath>
                          </a14:m>
                          <a:endParaRPr lang="en-US" dirty="0"/>
                        </a:p>
                      </a:txBody>
                      <a:tcPr>
                        <a:solidFill>
                          <a:srgbClr val="FF0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800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1706.02255 </a:t>
                          </a:r>
                          <a:endParaRPr lang="en-US" dirty="0"/>
                        </a:p>
                      </a:txBody>
                      <a:tcPr>
                        <a:solidFill>
                          <a:srgbClr val="FF0000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866036791"/>
                      </a:ext>
                    </a:extLst>
                  </a:tr>
                  <a:tr h="417213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Muon g-2</a:t>
                          </a:r>
                        </a:p>
                      </a:txBody>
                      <a:tcPr>
                        <a:solidFill>
                          <a:srgbClr val="FFC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0" i="0" baseline="0" dirty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</a:rPr>
                            <a:t>4.2</a:t>
                          </a:r>
                          <a14:m>
                            <m:oMath xmlns:m="http://schemas.openxmlformats.org/officeDocument/2006/math">
                              <m:r>
                                <a:rPr lang="en-US" sz="1800" b="0" i="0" baseline="0" smtClean="0">
                                  <a:solidFill>
                                    <a:schemeClr val="dk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US" sz="1800" i="1" baseline="0" smtClean="0">
                                  <a:solidFill>
                                    <a:schemeClr val="dk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oMath>
                          </a14:m>
                          <a:endParaRPr lang="en-US" dirty="0"/>
                        </a:p>
                      </a:txBody>
                      <a:tcPr>
                        <a:solidFill>
                          <a:srgbClr val="FFC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800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2104.03281</a:t>
                          </a:r>
                          <a:endParaRPr lang="en-US" dirty="0">
                            <a:effectLst/>
                          </a:endParaRPr>
                        </a:p>
                      </a:txBody>
                      <a:tcPr>
                        <a:solidFill>
                          <a:srgbClr val="FFC000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316622746"/>
                      </a:ext>
                    </a:extLst>
                  </a:tr>
                  <a:tr h="417213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LFUV in B-decays</a:t>
                          </a:r>
                        </a:p>
                      </a:txBody>
                      <a:tcPr>
                        <a:solidFill>
                          <a:srgbClr val="FFC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3-5 </a:t>
                          </a:r>
                          <a14:m>
                            <m:oMath xmlns:m="http://schemas.openxmlformats.org/officeDocument/2006/math">
                              <m:r>
                                <a:rPr lang="en-US" sz="1800" i="1" baseline="0" smtClean="0">
                                  <a:solidFill>
                                    <a:schemeClr val="dk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oMath>
                          </a14:m>
                          <a:endParaRPr lang="en-US" dirty="0"/>
                        </a:p>
                      </a:txBody>
                      <a:tcPr>
                        <a:solidFill>
                          <a:srgbClr val="FFC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0" i="0" u="none" strike="noStrike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1909.12524</a:t>
                          </a:r>
                          <a:endParaRPr lang="en-US" dirty="0"/>
                        </a:p>
                      </a:txBody>
                      <a:tcPr>
                        <a:solidFill>
                          <a:srgbClr val="FFC000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395162269"/>
                      </a:ext>
                    </a:extLst>
                  </a:tr>
                  <a:tr h="238408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CKM unitarity</a:t>
                          </a:r>
                        </a:p>
                      </a:txBody>
                      <a:tcPr>
                        <a:solidFill>
                          <a:srgbClr val="FFC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4 </a:t>
                          </a:r>
                          <a14:m>
                            <m:oMath xmlns:m="http://schemas.openxmlformats.org/officeDocument/2006/math">
                              <m:r>
                                <a:rPr lang="en-US" sz="1800" i="1" baseline="0" smtClean="0">
                                  <a:solidFill>
                                    <a:schemeClr val="dk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oMath>
                          </a14:m>
                          <a:endParaRPr lang="en-US" dirty="0"/>
                        </a:p>
                      </a:txBody>
                      <a:tcPr>
                        <a:solidFill>
                          <a:srgbClr val="FFC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2012.01580</a:t>
                          </a:r>
                        </a:p>
                      </a:txBody>
                      <a:tcPr>
                        <a:solidFill>
                          <a:srgbClr val="FFC000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965106896"/>
                      </a:ext>
                    </a:extLst>
                  </a:tr>
                  <a:tr h="238408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LFUV in tau decay</a:t>
                          </a:r>
                        </a:p>
                      </a:txBody>
                      <a:tcPr>
                        <a:solidFill>
                          <a:srgbClr val="FFC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dirty="0"/>
                            <a:t>~2</a:t>
                          </a:r>
                          <a14:m>
                            <m:oMath xmlns:m="http://schemas.openxmlformats.org/officeDocument/2006/math">
                              <m:r>
                                <a:rPr lang="en-US" sz="1800" b="0" i="0" baseline="0" smtClean="0">
                                  <a:solidFill>
                                    <a:schemeClr val="dk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US" sz="1800" i="1" baseline="0" smtClean="0">
                                  <a:solidFill>
                                    <a:schemeClr val="dk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oMath>
                          </a14:m>
                          <a:endParaRPr lang="en-US" dirty="0"/>
                        </a:p>
                      </a:txBody>
                      <a:tcPr>
                        <a:solidFill>
                          <a:srgbClr val="FFC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1909.12524 </a:t>
                          </a:r>
                        </a:p>
                      </a:txBody>
                      <a:tcPr>
                        <a:solidFill>
                          <a:srgbClr val="FFC000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31462006"/>
                      </a:ext>
                    </a:extLst>
                  </a:tr>
                  <a:tr h="238408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LSND/</a:t>
                          </a:r>
                          <a:r>
                            <a:rPr lang="en-US" dirty="0" err="1"/>
                            <a:t>MiniBooNE</a:t>
                          </a:r>
                          <a:endParaRPr lang="en-US" dirty="0"/>
                        </a:p>
                      </a:txBody>
                      <a:tcPr>
                        <a:solidFill>
                          <a:srgbClr val="FFFF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800" b="0" i="0" baseline="0" dirty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</a:rPr>
                            <a:t>6.1</a:t>
                          </a:r>
                          <a14:m>
                            <m:oMath xmlns:m="http://schemas.openxmlformats.org/officeDocument/2006/math">
                              <m:r>
                                <a:rPr lang="en-US" sz="1800" b="0" i="0" baseline="0" smtClean="0">
                                  <a:solidFill>
                                    <a:schemeClr val="dk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US" sz="1800" i="1" baseline="0" smtClean="0">
                                  <a:solidFill>
                                    <a:schemeClr val="dk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oMath>
                          </a14:m>
                          <a:endParaRPr lang="en-US" dirty="0"/>
                        </a:p>
                      </a:txBody>
                      <a:tcPr>
                        <a:solidFill>
                          <a:srgbClr val="FFFF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2006.16883</a:t>
                          </a:r>
                        </a:p>
                      </a:txBody>
                      <a:tcPr>
                        <a:solidFill>
                          <a:srgbClr val="FFFF00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786009672"/>
                      </a:ext>
                    </a:extLst>
                  </a:tr>
                  <a:tr h="238408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err="1"/>
                            <a:t>NOvA</a:t>
                          </a:r>
                          <a:r>
                            <a:rPr lang="en-US" dirty="0"/>
                            <a:t> vs T2K </a:t>
                          </a:r>
                        </a:p>
                      </a:txBody>
                      <a:tcPr>
                        <a:solidFill>
                          <a:srgbClr val="FFFF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dirty="0"/>
                            <a:t>~2</a:t>
                          </a:r>
                          <a14:m>
                            <m:oMath xmlns:m="http://schemas.openxmlformats.org/officeDocument/2006/math">
                              <m:r>
                                <a:rPr lang="en-US" sz="1800" b="0" i="0" baseline="0" smtClean="0">
                                  <a:solidFill>
                                    <a:schemeClr val="dk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US" sz="1800" i="1" baseline="0" smtClean="0">
                                  <a:solidFill>
                                    <a:schemeClr val="dk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oMath>
                          </a14:m>
                          <a:endParaRPr lang="en-US" dirty="0"/>
                        </a:p>
                      </a:txBody>
                      <a:tcPr>
                        <a:solidFill>
                          <a:srgbClr val="FFFF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Neutrino 2020</a:t>
                          </a:r>
                        </a:p>
                      </a:txBody>
                      <a:tcPr>
                        <a:solidFill>
                          <a:srgbClr val="FFFF00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424078413"/>
                      </a:ext>
                    </a:extLst>
                  </a:tr>
                  <a:tr h="238408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err="1"/>
                            <a:t>IceCube</a:t>
                          </a:r>
                          <a:r>
                            <a:rPr lang="en-US" dirty="0"/>
                            <a:t> HESE vs TG</a:t>
                          </a:r>
                        </a:p>
                      </a:txBody>
                      <a:tcPr>
                        <a:solidFill>
                          <a:srgbClr val="FFFF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dirty="0"/>
                            <a:t>~2</a:t>
                          </a:r>
                          <a14:m>
                            <m:oMath xmlns:m="http://schemas.openxmlformats.org/officeDocument/2006/math">
                              <m:r>
                                <a:rPr lang="en-US" sz="1800" b="0" i="0" baseline="0" smtClean="0">
                                  <a:solidFill>
                                    <a:schemeClr val="dk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US" sz="1800" i="1" baseline="0" smtClean="0">
                                  <a:solidFill>
                                    <a:schemeClr val="dk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oMath>
                          </a14:m>
                          <a:endParaRPr lang="en-US" dirty="0"/>
                        </a:p>
                      </a:txBody>
                      <a:tcPr>
                        <a:solidFill>
                          <a:srgbClr val="FFFF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2011.03545</a:t>
                          </a:r>
                        </a:p>
                      </a:txBody>
                      <a:tcPr>
                        <a:solidFill>
                          <a:srgbClr val="FFFF00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917634405"/>
                      </a:ext>
                    </a:extLst>
                  </a:tr>
                  <a:tr h="238408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ANITA upgoing events</a:t>
                          </a:r>
                        </a:p>
                      </a:txBody>
                      <a:tcPr>
                        <a:solidFill>
                          <a:srgbClr val="FFFF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dirty="0"/>
                            <a:t>~2</a:t>
                          </a:r>
                          <a14:m>
                            <m:oMath xmlns:m="http://schemas.openxmlformats.org/officeDocument/2006/math">
                              <m:r>
                                <a:rPr lang="en-US" sz="1800" b="0" i="0" baseline="0" smtClean="0">
                                  <a:solidFill>
                                    <a:schemeClr val="dk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US" sz="1800" i="1" baseline="0" smtClean="0">
                                  <a:solidFill>
                                    <a:schemeClr val="dk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oMath>
                          </a14:m>
                          <a:endParaRPr lang="en-US" dirty="0"/>
                        </a:p>
                      </a:txBody>
                      <a:tcPr>
                        <a:solidFill>
                          <a:srgbClr val="FFFF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2010.02869</a:t>
                          </a:r>
                        </a:p>
                      </a:txBody>
                      <a:tcPr>
                        <a:solidFill>
                          <a:srgbClr val="FFFF00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573240545"/>
                      </a:ext>
                    </a:extLst>
                  </a:tr>
                  <a:tr h="238408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Neutron lifetime</a:t>
                          </a:r>
                        </a:p>
                      </a:txBody>
                      <a:tcPr>
                        <a:solidFill>
                          <a:srgbClr val="92D05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800" b="0" i="0" baseline="0" dirty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</a:rPr>
                            <a:t>3.6</a:t>
                          </a:r>
                          <a14:m>
                            <m:oMath xmlns:m="http://schemas.openxmlformats.org/officeDocument/2006/math">
                              <m:r>
                                <a:rPr lang="en-US" sz="1800" b="0" i="0" baseline="0" smtClean="0">
                                  <a:solidFill>
                                    <a:schemeClr val="dk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US" sz="1800" i="1" baseline="0" smtClean="0">
                                  <a:solidFill>
                                    <a:schemeClr val="dk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oMath>
                          </a14:m>
                          <a:endParaRPr lang="en-US" dirty="0"/>
                        </a:p>
                      </a:txBody>
                      <a:tcPr>
                        <a:solidFill>
                          <a:srgbClr val="92D05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2011.13272</a:t>
                          </a:r>
                        </a:p>
                      </a:txBody>
                      <a:tcPr>
                        <a:solidFill>
                          <a:srgbClr val="92D050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054672027"/>
                      </a:ext>
                    </a:extLst>
                  </a:tr>
                  <a:tr h="238408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aseline="30000" dirty="0"/>
                            <a:t>8</a:t>
                          </a:r>
                          <a:r>
                            <a:rPr lang="en-US" dirty="0"/>
                            <a:t>Be transition</a:t>
                          </a:r>
                        </a:p>
                      </a:txBody>
                      <a:tcPr>
                        <a:solidFill>
                          <a:srgbClr val="92D05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800" b="0" i="0" baseline="0" dirty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</a:rPr>
                            <a:t>7.2</a:t>
                          </a:r>
                          <a14:m>
                            <m:oMath xmlns:m="http://schemas.openxmlformats.org/officeDocument/2006/math">
                              <m:r>
                                <a:rPr lang="en-US" sz="1800" b="0" i="0" baseline="0" smtClean="0">
                                  <a:solidFill>
                                    <a:schemeClr val="dk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US" sz="1800" i="1" baseline="0" smtClean="0">
                                  <a:solidFill>
                                    <a:schemeClr val="dk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oMath>
                          </a14:m>
                          <a:endParaRPr lang="en-US" dirty="0"/>
                        </a:p>
                      </a:txBody>
                      <a:tcPr>
                        <a:solidFill>
                          <a:srgbClr val="92D05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1910.10459</a:t>
                          </a:r>
                        </a:p>
                      </a:txBody>
                      <a:tcPr>
                        <a:solidFill>
                          <a:srgbClr val="92D050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223398779"/>
                      </a:ext>
                    </a:extLst>
                  </a:tr>
                  <a:tr h="238408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Proton charge radius</a:t>
                          </a:r>
                        </a:p>
                      </a:txBody>
                      <a:tcPr>
                        <a:solidFill>
                          <a:srgbClr val="92D05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dirty="0"/>
                            <a:t>5 </a:t>
                          </a:r>
                          <a14:m>
                            <m:oMath xmlns:m="http://schemas.openxmlformats.org/officeDocument/2006/math">
                              <m:r>
                                <a:rPr lang="en-US" sz="1800" i="1" baseline="0" smtClean="0">
                                  <a:solidFill>
                                    <a:schemeClr val="dk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oMath>
                          </a14:m>
                          <a:endParaRPr lang="en-US" dirty="0"/>
                        </a:p>
                      </a:txBody>
                      <a:tcPr>
                        <a:solidFill>
                          <a:srgbClr val="92D05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2105.00571</a:t>
                          </a:r>
                        </a:p>
                      </a:txBody>
                      <a:tcPr>
                        <a:solidFill>
                          <a:srgbClr val="92D050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11167188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4" name="Table 4">
                <a:extLst>
                  <a:ext uri="{FF2B5EF4-FFF2-40B4-BE49-F238E27FC236}">
                    <a16:creationId xmlns:a16="http://schemas.microsoft.com/office/drawing/2014/main" id="{9332A1C8-BF97-5D4E-BEF4-C29793169096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184536724"/>
                  </p:ext>
                </p:extLst>
              </p:nvPr>
            </p:nvGraphicFramePr>
            <p:xfrm>
              <a:off x="126125" y="987972"/>
              <a:ext cx="5623034" cy="5223546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423510">
                      <a:extLst>
                        <a:ext uri="{9D8B030D-6E8A-4147-A177-3AD203B41FA5}">
                          <a16:colId xmlns:a16="http://schemas.microsoft.com/office/drawing/2014/main" val="87559318"/>
                        </a:ext>
                      </a:extLst>
                    </a:gridCol>
                    <a:gridCol w="1345324">
                      <a:extLst>
                        <a:ext uri="{9D8B030D-6E8A-4147-A177-3AD203B41FA5}">
                          <a16:colId xmlns:a16="http://schemas.microsoft.com/office/drawing/2014/main" val="740646941"/>
                        </a:ext>
                      </a:extLst>
                    </a:gridCol>
                    <a:gridCol w="1854200">
                      <a:extLst>
                        <a:ext uri="{9D8B030D-6E8A-4147-A177-3AD203B41FA5}">
                          <a16:colId xmlns:a16="http://schemas.microsoft.com/office/drawing/2014/main" val="1138366353"/>
                        </a:ext>
                      </a:extLst>
                    </a:gridCol>
                  </a:tblGrid>
                  <a:tr h="36576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Anomaly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Significance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Reference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172591119"/>
                      </a:ext>
                    </a:extLst>
                  </a:tr>
                  <a:tr h="36576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err="1"/>
                            <a:t>Multileptons@LHC</a:t>
                          </a:r>
                          <a:endParaRPr lang="en-US" dirty="0"/>
                        </a:p>
                      </a:txBody>
                      <a:tcPr>
                        <a:solidFill>
                          <a:srgbClr val="FF0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178505" t="-106897" r="-139252" b="-125172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1901.05300</a:t>
                          </a:r>
                        </a:p>
                      </a:txBody>
                      <a:tcPr>
                        <a:solidFill>
                          <a:srgbClr val="FF0000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841379905"/>
                      </a:ext>
                    </a:extLst>
                  </a:tr>
                  <a:tr h="36576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Dijet excess@LEP2</a:t>
                          </a:r>
                        </a:p>
                      </a:txBody>
                      <a:tcPr>
                        <a:solidFill>
                          <a:srgbClr val="FF0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178505" t="-206897" r="-139252" b="-115172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800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1706.02255 </a:t>
                          </a:r>
                          <a:endParaRPr lang="en-US" dirty="0"/>
                        </a:p>
                      </a:txBody>
                      <a:tcPr>
                        <a:solidFill>
                          <a:srgbClr val="FF0000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866036791"/>
                      </a:ext>
                    </a:extLst>
                  </a:tr>
                  <a:tr h="417213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Muon g-2</a:t>
                          </a:r>
                        </a:p>
                      </a:txBody>
                      <a:tcPr>
                        <a:solidFill>
                          <a:srgbClr val="FFC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178505" t="-269697" r="-139252" b="-91212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800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2104.03281</a:t>
                          </a:r>
                          <a:endParaRPr lang="en-US" dirty="0">
                            <a:effectLst/>
                          </a:endParaRPr>
                        </a:p>
                      </a:txBody>
                      <a:tcPr>
                        <a:solidFill>
                          <a:srgbClr val="FFC000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316622746"/>
                      </a:ext>
                    </a:extLst>
                  </a:tr>
                  <a:tr h="417213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LFUV in B-decays</a:t>
                          </a:r>
                        </a:p>
                      </a:txBody>
                      <a:tcPr>
                        <a:solidFill>
                          <a:srgbClr val="FFC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178505" t="-369697" r="-139252" b="-81212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0" i="0" u="none" strike="noStrike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1909.12524</a:t>
                          </a:r>
                          <a:endParaRPr lang="en-US" dirty="0"/>
                        </a:p>
                      </a:txBody>
                      <a:tcPr>
                        <a:solidFill>
                          <a:srgbClr val="FFC000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395162269"/>
                      </a:ext>
                    </a:extLst>
                  </a:tr>
                  <a:tr h="36576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CKM unitarity</a:t>
                          </a:r>
                        </a:p>
                      </a:txBody>
                      <a:tcPr>
                        <a:solidFill>
                          <a:srgbClr val="FFC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178505" t="-534483" r="-139252" b="-82413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2012.01580</a:t>
                          </a:r>
                        </a:p>
                      </a:txBody>
                      <a:tcPr>
                        <a:solidFill>
                          <a:srgbClr val="FFC000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965106896"/>
                      </a:ext>
                    </a:extLst>
                  </a:tr>
                  <a:tr h="36576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LFUV in tau decay</a:t>
                          </a:r>
                        </a:p>
                      </a:txBody>
                      <a:tcPr>
                        <a:solidFill>
                          <a:srgbClr val="FFC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178505" t="-634483" r="-139252" b="-72413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1909.12524 </a:t>
                          </a:r>
                        </a:p>
                      </a:txBody>
                      <a:tcPr>
                        <a:solidFill>
                          <a:srgbClr val="FFC000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31462006"/>
                      </a:ext>
                    </a:extLst>
                  </a:tr>
                  <a:tr h="36576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LSND/</a:t>
                          </a:r>
                          <a:r>
                            <a:rPr lang="en-US" dirty="0" err="1"/>
                            <a:t>MiniBooNE</a:t>
                          </a:r>
                          <a:endParaRPr lang="en-US" dirty="0"/>
                        </a:p>
                      </a:txBody>
                      <a:tcPr>
                        <a:solidFill>
                          <a:srgbClr val="FFFF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178505" t="-760714" r="-139252" b="-65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2006.16883</a:t>
                          </a:r>
                        </a:p>
                      </a:txBody>
                      <a:tcPr>
                        <a:solidFill>
                          <a:srgbClr val="FFFF00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786009672"/>
                      </a:ext>
                    </a:extLst>
                  </a:tr>
                  <a:tr h="36576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err="1"/>
                            <a:t>NOvA</a:t>
                          </a:r>
                          <a:r>
                            <a:rPr lang="en-US" dirty="0"/>
                            <a:t> vs T2K </a:t>
                          </a:r>
                        </a:p>
                      </a:txBody>
                      <a:tcPr>
                        <a:solidFill>
                          <a:srgbClr val="FFFF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178505" t="-831034" r="-139252" b="-52758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Neutrino 2020</a:t>
                          </a:r>
                        </a:p>
                      </a:txBody>
                      <a:tcPr>
                        <a:solidFill>
                          <a:srgbClr val="FFFF00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424078413"/>
                      </a:ext>
                    </a:extLst>
                  </a:tr>
                  <a:tr h="36576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err="1"/>
                            <a:t>IceCube</a:t>
                          </a:r>
                          <a:r>
                            <a:rPr lang="en-US" dirty="0"/>
                            <a:t> HESE vs TG</a:t>
                          </a:r>
                        </a:p>
                      </a:txBody>
                      <a:tcPr>
                        <a:solidFill>
                          <a:srgbClr val="FFFF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178505" t="-931034" r="-139252" b="-42758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2011.03545</a:t>
                          </a:r>
                        </a:p>
                      </a:txBody>
                      <a:tcPr>
                        <a:solidFill>
                          <a:srgbClr val="FFFF00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917634405"/>
                      </a:ext>
                    </a:extLst>
                  </a:tr>
                  <a:tr h="36576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ANITA upgoing events</a:t>
                          </a:r>
                        </a:p>
                      </a:txBody>
                      <a:tcPr>
                        <a:solidFill>
                          <a:srgbClr val="FFFF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178505" t="-1031034" r="-139252" b="-32758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2010.02869</a:t>
                          </a:r>
                        </a:p>
                      </a:txBody>
                      <a:tcPr>
                        <a:solidFill>
                          <a:srgbClr val="FFFF00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573240545"/>
                      </a:ext>
                    </a:extLst>
                  </a:tr>
                  <a:tr h="36576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Neutron lifetime</a:t>
                          </a:r>
                        </a:p>
                      </a:txBody>
                      <a:tcPr>
                        <a:solidFill>
                          <a:srgbClr val="92D05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178505" t="-1131034" r="-139252" b="-22758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2011.13272</a:t>
                          </a:r>
                        </a:p>
                      </a:txBody>
                      <a:tcPr>
                        <a:solidFill>
                          <a:srgbClr val="92D050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054672027"/>
                      </a:ext>
                    </a:extLst>
                  </a:tr>
                  <a:tr h="36576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aseline="30000" dirty="0"/>
                            <a:t>8</a:t>
                          </a:r>
                          <a:r>
                            <a:rPr lang="en-US" dirty="0"/>
                            <a:t>Be transition</a:t>
                          </a:r>
                        </a:p>
                      </a:txBody>
                      <a:tcPr>
                        <a:solidFill>
                          <a:srgbClr val="92D05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178505" t="-1231034" r="-139252" b="-12758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1910.10459</a:t>
                          </a:r>
                        </a:p>
                      </a:txBody>
                      <a:tcPr>
                        <a:solidFill>
                          <a:srgbClr val="92D050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223398779"/>
                      </a:ext>
                    </a:extLst>
                  </a:tr>
                  <a:tr h="36576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Proton charge radius</a:t>
                          </a:r>
                        </a:p>
                      </a:txBody>
                      <a:tcPr>
                        <a:solidFill>
                          <a:srgbClr val="92D05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178505" t="-1331034" r="-139252" b="-2758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2105.00571</a:t>
                          </a:r>
                        </a:p>
                      </a:txBody>
                      <a:tcPr>
                        <a:solidFill>
                          <a:srgbClr val="92D050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11167188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5" name="Table 4">
                <a:extLst>
                  <a:ext uri="{FF2B5EF4-FFF2-40B4-BE49-F238E27FC236}">
                    <a16:creationId xmlns:a16="http://schemas.microsoft.com/office/drawing/2014/main" id="{9FAFFBA7-CDC7-7B47-A262-06F5F5269A03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597612807"/>
                  </p:ext>
                </p:extLst>
              </p:nvPr>
            </p:nvGraphicFramePr>
            <p:xfrm>
              <a:off x="6096000" y="977460"/>
              <a:ext cx="5969875" cy="522354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501462">
                      <a:extLst>
                        <a:ext uri="{9D8B030D-6E8A-4147-A177-3AD203B41FA5}">
                          <a16:colId xmlns:a16="http://schemas.microsoft.com/office/drawing/2014/main" val="1983011869"/>
                        </a:ext>
                      </a:extLst>
                    </a:gridCol>
                    <a:gridCol w="1439917">
                      <a:extLst>
                        <a:ext uri="{9D8B030D-6E8A-4147-A177-3AD203B41FA5}">
                          <a16:colId xmlns:a16="http://schemas.microsoft.com/office/drawing/2014/main" val="3327934745"/>
                        </a:ext>
                      </a:extLst>
                    </a:gridCol>
                    <a:gridCol w="2028496">
                      <a:extLst>
                        <a:ext uri="{9D8B030D-6E8A-4147-A177-3AD203B41FA5}">
                          <a16:colId xmlns:a16="http://schemas.microsoft.com/office/drawing/2014/main" val="2343962784"/>
                        </a:ext>
                      </a:extLst>
                    </a:gridCol>
                  </a:tblGrid>
                  <a:tr h="37311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Anomaly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Significance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Reference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327609258"/>
                      </a:ext>
                    </a:extLst>
                  </a:tr>
                  <a:tr h="37311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DAMA/LIBRA</a:t>
                          </a:r>
                        </a:p>
                      </a:txBody>
                      <a:tcPr>
                        <a:solidFill>
                          <a:srgbClr val="00B0F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dirty="0"/>
                            <a:t>12.9 </a:t>
                          </a:r>
                          <a14:m>
                            <m:oMath xmlns:m="http://schemas.openxmlformats.org/officeDocument/2006/math">
                              <m:r>
                                <a:rPr lang="en-US" sz="1800" i="1" baseline="0" smtClean="0">
                                  <a:solidFill>
                                    <a:schemeClr val="dk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oMath>
                          </a14:m>
                          <a:endParaRPr lang="en-US" dirty="0"/>
                        </a:p>
                      </a:txBody>
                      <a:tcPr>
                        <a:solidFill>
                          <a:srgbClr val="00B0F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1907.06405</a:t>
                          </a:r>
                        </a:p>
                      </a:txBody>
                      <a:tcPr>
                        <a:solidFill>
                          <a:srgbClr val="00B0F0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795561734"/>
                      </a:ext>
                    </a:extLst>
                  </a:tr>
                  <a:tr h="37311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XENON1T </a:t>
                          </a:r>
                          <a:r>
                            <a:rPr lang="en-US" i="1" dirty="0"/>
                            <a:t>e</a:t>
                          </a:r>
                          <a:r>
                            <a:rPr lang="en-US" baseline="30000" dirty="0"/>
                            <a:t>-</a:t>
                          </a:r>
                          <a:r>
                            <a:rPr lang="en-US" dirty="0"/>
                            <a:t>-recoil</a:t>
                          </a:r>
                        </a:p>
                      </a:txBody>
                      <a:tcPr>
                        <a:solidFill>
                          <a:srgbClr val="00B0F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dirty="0"/>
                            <a:t>2-3</a:t>
                          </a:r>
                          <a14:m>
                            <m:oMath xmlns:m="http://schemas.openxmlformats.org/officeDocument/2006/math">
                              <m:r>
                                <a:rPr lang="en-US" sz="1800" b="0" i="0" baseline="0" smtClean="0">
                                  <a:solidFill>
                                    <a:schemeClr val="dk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US" sz="1800" i="1" baseline="0" smtClean="0">
                                  <a:solidFill>
                                    <a:schemeClr val="dk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oMath>
                          </a14:m>
                          <a:endParaRPr lang="en-US" dirty="0"/>
                        </a:p>
                      </a:txBody>
                      <a:tcPr>
                        <a:solidFill>
                          <a:srgbClr val="00B0F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2006.09721</a:t>
                          </a:r>
                        </a:p>
                      </a:txBody>
                      <a:tcPr>
                        <a:solidFill>
                          <a:srgbClr val="00B0F0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171777539"/>
                      </a:ext>
                    </a:extLst>
                  </a:tr>
                  <a:tr h="37311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Fermi-LAT GC excess</a:t>
                          </a:r>
                        </a:p>
                      </a:txBody>
                      <a:tcPr>
                        <a:solidFill>
                          <a:srgbClr val="1D25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dirty="0"/>
                            <a:t>2-3</a:t>
                          </a:r>
                          <a14:m>
                            <m:oMath xmlns:m="http://schemas.openxmlformats.org/officeDocument/2006/math">
                              <m:r>
                                <a:rPr lang="en-US" sz="1800" b="0" i="0" baseline="0" smtClean="0">
                                  <a:solidFill>
                                    <a:schemeClr val="dk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US" sz="1800" i="1" baseline="0" smtClean="0">
                                  <a:solidFill>
                                    <a:schemeClr val="dk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oMath>
                          </a14:m>
                          <a:endParaRPr lang="en-US" dirty="0"/>
                        </a:p>
                      </a:txBody>
                      <a:tcPr>
                        <a:solidFill>
                          <a:srgbClr val="1D25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1704.03910</a:t>
                          </a:r>
                        </a:p>
                      </a:txBody>
                      <a:tcPr>
                        <a:solidFill>
                          <a:srgbClr val="1D25FF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07010478"/>
                      </a:ext>
                    </a:extLst>
                  </a:tr>
                  <a:tr h="37311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i="0" baseline="0" dirty="0"/>
                            <a:t>AMS</a:t>
                          </a:r>
                          <a:r>
                            <a:rPr lang="en-US" i="1" baseline="0" dirty="0"/>
                            <a:t> e</a:t>
                          </a:r>
                          <a:r>
                            <a:rPr lang="en-US" baseline="30000" dirty="0"/>
                            <a:t>+</a:t>
                          </a:r>
                          <a:r>
                            <a:rPr lang="en-US" baseline="0" dirty="0"/>
                            <a:t>/</a:t>
                          </a:r>
                          <a14:m>
                            <m:oMath xmlns:m="http://schemas.openxmlformats.org/officeDocument/2006/math">
                              <m:acc>
                                <m:accPr>
                                  <m:chr m:val="̅"/>
                                  <m:ctrlPr>
                                    <a:rPr lang="en-US" i="1" baseline="0" dirty="0" smtClean="0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b="0" i="1" baseline="0" dirty="0" smtClean="0">
                                      <a:latin typeface="Cambria Math" panose="02040503050406030204" pitchFamily="18" charset="0"/>
                                    </a:rPr>
                                    <m:t>𝑝</m:t>
                                  </m:r>
                                </m:e>
                              </m:acc>
                            </m:oMath>
                          </a14:m>
                          <a:r>
                            <a:rPr lang="en-US" i="0" dirty="0">
                              <a:latin typeface="+mn-lt"/>
                            </a:rPr>
                            <a:t> </a:t>
                          </a:r>
                          <a:r>
                            <a:rPr lang="en-US" dirty="0"/>
                            <a:t>excess</a:t>
                          </a:r>
                          <a:endParaRPr lang="en-US" i="0" dirty="0">
                            <a:latin typeface="+mn-lt"/>
                          </a:endParaRPr>
                        </a:p>
                      </a:txBody>
                      <a:tcPr>
                        <a:solidFill>
                          <a:srgbClr val="1D25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dirty="0"/>
                            <a:t>3-5</a:t>
                          </a:r>
                          <a14:m>
                            <m:oMath xmlns:m="http://schemas.openxmlformats.org/officeDocument/2006/math">
                              <m:r>
                                <a:rPr lang="en-US" sz="1800" b="0" i="0" baseline="0" smtClean="0">
                                  <a:solidFill>
                                    <a:schemeClr val="dk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US" sz="1800" i="1" baseline="0" smtClean="0">
                                  <a:solidFill>
                                    <a:schemeClr val="dk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oMath>
                          </a14:m>
                          <a:endParaRPr lang="en-US" dirty="0"/>
                        </a:p>
                      </a:txBody>
                      <a:tcPr>
                        <a:solidFill>
                          <a:srgbClr val="1D25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Phys.Rep.894, 1</a:t>
                          </a:r>
                        </a:p>
                      </a:txBody>
                      <a:tcPr>
                        <a:solidFill>
                          <a:srgbClr val="1D25FF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210885387"/>
                      </a:ext>
                    </a:extLst>
                  </a:tr>
                  <a:tr h="37311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3.5 keV X-ray line</a:t>
                          </a:r>
                        </a:p>
                      </a:txBody>
                      <a:tcPr>
                        <a:solidFill>
                          <a:srgbClr val="1D25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800" b="0" i="0" baseline="0" dirty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</a:rPr>
                            <a:t>4</a:t>
                          </a:r>
                          <a14:m>
                            <m:oMath xmlns:m="http://schemas.openxmlformats.org/officeDocument/2006/math">
                              <m:r>
                                <a:rPr lang="en-US" sz="1800" b="0" i="0" baseline="0" smtClean="0">
                                  <a:solidFill>
                                    <a:schemeClr val="dk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US" sz="1800" i="1" baseline="0" smtClean="0">
                                  <a:solidFill>
                                    <a:schemeClr val="dk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oMath>
                          </a14:m>
                          <a:endParaRPr lang="en-US" dirty="0"/>
                        </a:p>
                      </a:txBody>
                      <a:tcPr>
                        <a:solidFill>
                          <a:srgbClr val="1D25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2008.02283</a:t>
                          </a:r>
                        </a:p>
                      </a:txBody>
                      <a:tcPr>
                        <a:solidFill>
                          <a:srgbClr val="1D25FF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670921961"/>
                      </a:ext>
                    </a:extLst>
                  </a:tr>
                  <a:tr h="37311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511 keV gamma-ray line</a:t>
                          </a:r>
                        </a:p>
                      </a:txBody>
                      <a:tcPr>
                        <a:solidFill>
                          <a:srgbClr val="1D25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dirty="0"/>
                            <a:t>58 </a:t>
                          </a:r>
                          <a14:m>
                            <m:oMath xmlns:m="http://schemas.openxmlformats.org/officeDocument/2006/math">
                              <m:r>
                                <a:rPr lang="en-US" sz="1800" i="1" baseline="0" smtClean="0">
                                  <a:solidFill>
                                    <a:schemeClr val="dk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oMath>
                          </a14:m>
                          <a:endParaRPr lang="en-US" dirty="0"/>
                        </a:p>
                      </a:txBody>
                      <a:tcPr>
                        <a:solidFill>
                          <a:srgbClr val="1D25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1512.00325</a:t>
                          </a:r>
                        </a:p>
                      </a:txBody>
                      <a:tcPr>
                        <a:solidFill>
                          <a:srgbClr val="1D25FF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79388137"/>
                      </a:ext>
                    </a:extLst>
                  </a:tr>
                  <a:tr h="37311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EDGES 21cm spectrum</a:t>
                          </a:r>
                        </a:p>
                      </a:txBody>
                      <a:tcPr>
                        <a:solidFill>
                          <a:srgbClr val="1D25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dirty="0"/>
                            <a:t>3.8</a:t>
                          </a:r>
                          <a14:m>
                            <m:oMath xmlns:m="http://schemas.openxmlformats.org/officeDocument/2006/math">
                              <m:r>
                                <a:rPr lang="en-US" sz="1800" b="0" i="0" baseline="0" smtClean="0">
                                  <a:solidFill>
                                    <a:schemeClr val="dk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US" sz="1800" i="1" baseline="0" smtClean="0">
                                  <a:solidFill>
                                    <a:schemeClr val="dk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oMath>
                          </a14:m>
                          <a:endParaRPr lang="en-US" dirty="0"/>
                        </a:p>
                      </a:txBody>
                      <a:tcPr>
                        <a:solidFill>
                          <a:srgbClr val="1D25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1810.05912</a:t>
                          </a:r>
                        </a:p>
                      </a:txBody>
                      <a:tcPr>
                        <a:solidFill>
                          <a:srgbClr val="1D25FF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870993189"/>
                      </a:ext>
                    </a:extLst>
                  </a:tr>
                  <a:tr h="37311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aseline="0" dirty="0"/>
                            <a:t>Primordial </a:t>
                          </a:r>
                          <a:r>
                            <a:rPr lang="en-US" baseline="30000" dirty="0"/>
                            <a:t>7</a:t>
                          </a:r>
                          <a:r>
                            <a:rPr lang="en-US" baseline="0" dirty="0"/>
                            <a:t>Li problem</a:t>
                          </a:r>
                          <a:endParaRPr lang="en-US" dirty="0"/>
                        </a:p>
                      </a:txBody>
                      <a:tcPr>
                        <a:solidFill>
                          <a:srgbClr val="B14B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dirty="0"/>
                            <a:t>4-5</a:t>
                          </a:r>
                          <a14:m>
                            <m:oMath xmlns:m="http://schemas.openxmlformats.org/officeDocument/2006/math">
                              <m:r>
                                <a:rPr lang="en-US" sz="1800" b="0" i="0" baseline="0" smtClean="0">
                                  <a:solidFill>
                                    <a:schemeClr val="dk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US" sz="1800" i="1" baseline="0" smtClean="0">
                                  <a:solidFill>
                                    <a:schemeClr val="dk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oMath>
                          </a14:m>
                          <a:endParaRPr lang="en-US" dirty="0"/>
                        </a:p>
                      </a:txBody>
                      <a:tcPr>
                        <a:solidFill>
                          <a:srgbClr val="B14B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1203.3551</a:t>
                          </a:r>
                        </a:p>
                      </a:txBody>
                      <a:tcPr>
                        <a:solidFill>
                          <a:srgbClr val="B14BFF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66188784"/>
                      </a:ext>
                    </a:extLst>
                  </a:tr>
                  <a:tr h="37311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Hubble tension</a:t>
                          </a:r>
                        </a:p>
                      </a:txBody>
                      <a:tcPr>
                        <a:solidFill>
                          <a:srgbClr val="B14B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800" b="0" i="0" baseline="0" dirty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</a:rPr>
                            <a:t>4.4</a:t>
                          </a:r>
                          <a14:m>
                            <m:oMath xmlns:m="http://schemas.openxmlformats.org/officeDocument/2006/math">
                              <m:r>
                                <a:rPr lang="en-US" sz="1800" b="0" i="0" baseline="0" smtClean="0">
                                  <a:solidFill>
                                    <a:schemeClr val="dk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US" sz="1800" i="1" baseline="0" smtClean="0">
                                  <a:solidFill>
                                    <a:schemeClr val="dk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oMath>
                          </a14:m>
                          <a:endParaRPr lang="en-US" dirty="0"/>
                        </a:p>
                      </a:txBody>
                      <a:tcPr>
                        <a:solidFill>
                          <a:srgbClr val="B14B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2008.11284</a:t>
                          </a:r>
                        </a:p>
                      </a:txBody>
                      <a:tcPr>
                        <a:solidFill>
                          <a:srgbClr val="B14BFF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401725372"/>
                      </a:ext>
                    </a:extLst>
                  </a:tr>
                  <a:tr h="37311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r>
                                <a:rPr lang="en-US" sz="1800" i="1" baseline="0" smtClean="0">
                                  <a:solidFill>
                                    <a:schemeClr val="dk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oMath>
                          </a14:m>
                          <a:r>
                            <a:rPr lang="en-US" baseline="-25000" dirty="0"/>
                            <a:t>8 </a:t>
                          </a:r>
                          <a:r>
                            <a:rPr lang="en-US" baseline="0" dirty="0"/>
                            <a:t>tension</a:t>
                          </a:r>
                          <a:endParaRPr lang="en-US" dirty="0"/>
                        </a:p>
                      </a:txBody>
                      <a:tcPr>
                        <a:solidFill>
                          <a:srgbClr val="B14B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dirty="0"/>
                            <a:t>3 </a:t>
                          </a:r>
                          <a14:m>
                            <m:oMath xmlns:m="http://schemas.openxmlformats.org/officeDocument/2006/math">
                              <m:r>
                                <a:rPr lang="en-US" sz="1800" i="1" baseline="0" smtClean="0">
                                  <a:solidFill>
                                    <a:schemeClr val="dk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oMath>
                          </a14:m>
                          <a:endParaRPr lang="en-US" dirty="0"/>
                        </a:p>
                      </a:txBody>
                      <a:tcPr>
                        <a:solidFill>
                          <a:srgbClr val="B14B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2005.03751</a:t>
                          </a:r>
                        </a:p>
                      </a:txBody>
                      <a:tcPr>
                        <a:solidFill>
                          <a:srgbClr val="B14BFF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64459502"/>
                      </a:ext>
                    </a:extLst>
                  </a:tr>
                  <a:tr h="37311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CMB anomalies</a:t>
                          </a:r>
                        </a:p>
                      </a:txBody>
                      <a:tcPr>
                        <a:solidFill>
                          <a:srgbClr val="B14B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dirty="0"/>
                            <a:t>2-3 </a:t>
                          </a:r>
                          <a14:m>
                            <m:oMath xmlns:m="http://schemas.openxmlformats.org/officeDocument/2006/math">
                              <m:r>
                                <a:rPr lang="en-US" sz="1800" i="1" baseline="0" smtClean="0">
                                  <a:solidFill>
                                    <a:schemeClr val="dk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oMath>
                          </a14:m>
                          <a:endParaRPr lang="en-US" dirty="0"/>
                        </a:p>
                      </a:txBody>
                      <a:tcPr>
                        <a:solidFill>
                          <a:srgbClr val="B14B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1510.07929</a:t>
                          </a:r>
                        </a:p>
                      </a:txBody>
                      <a:tcPr>
                        <a:solidFill>
                          <a:srgbClr val="B14BFF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818984712"/>
                      </a:ext>
                    </a:extLst>
                  </a:tr>
                  <a:tr h="37311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NANOGRAV </a:t>
                          </a:r>
                        </a:p>
                      </a:txBody>
                      <a:tcPr>
                        <a:solidFill>
                          <a:srgbClr val="B14B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800" b="0" i="0" baseline="0" dirty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</a:rPr>
                            <a:t>&gt;&gt; 5</a:t>
                          </a:r>
                          <a14:m>
                            <m:oMath xmlns:m="http://schemas.openxmlformats.org/officeDocument/2006/math">
                              <m:r>
                                <a:rPr lang="en-US" sz="1800" b="0" i="0" baseline="0" smtClean="0">
                                  <a:solidFill>
                                    <a:schemeClr val="dk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US" sz="1800" i="1" baseline="0" smtClean="0">
                                  <a:solidFill>
                                    <a:schemeClr val="dk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oMath>
                          </a14:m>
                          <a:endParaRPr lang="en-US" dirty="0"/>
                        </a:p>
                      </a:txBody>
                      <a:tcPr>
                        <a:solidFill>
                          <a:srgbClr val="B14B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2009.04496</a:t>
                          </a:r>
                        </a:p>
                      </a:txBody>
                      <a:tcPr>
                        <a:solidFill>
                          <a:srgbClr val="B14BFF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53129292"/>
                      </a:ext>
                    </a:extLst>
                  </a:tr>
                  <a:tr h="37311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Fast Radio Bursts</a:t>
                          </a:r>
                        </a:p>
                      </a:txBody>
                      <a:tcPr>
                        <a:solidFill>
                          <a:srgbClr val="B14B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800" b="0" i="0" baseline="0" dirty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</a:rPr>
                            <a:t>&gt;&gt; 5</a:t>
                          </a:r>
                          <a14:m>
                            <m:oMath xmlns:m="http://schemas.openxmlformats.org/officeDocument/2006/math">
                              <m:r>
                                <a:rPr lang="en-US" sz="1800" b="0" i="0" baseline="0" smtClean="0">
                                  <a:solidFill>
                                    <a:schemeClr val="dk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US" sz="1800" i="1" baseline="0" smtClean="0">
                                  <a:solidFill>
                                    <a:schemeClr val="dk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oMath>
                          </a14:m>
                          <a:endParaRPr lang="en-US" dirty="0"/>
                        </a:p>
                      </a:txBody>
                      <a:tcPr>
                        <a:solidFill>
                          <a:srgbClr val="B14B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1906.05878</a:t>
                          </a:r>
                        </a:p>
                      </a:txBody>
                      <a:tcPr>
                        <a:solidFill>
                          <a:srgbClr val="B14BFF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954909602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5" name="Table 4">
                <a:extLst>
                  <a:ext uri="{FF2B5EF4-FFF2-40B4-BE49-F238E27FC236}">
                    <a16:creationId xmlns:a16="http://schemas.microsoft.com/office/drawing/2014/main" id="{9FAFFBA7-CDC7-7B47-A262-06F5F5269A03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597612807"/>
                  </p:ext>
                </p:extLst>
              </p:nvPr>
            </p:nvGraphicFramePr>
            <p:xfrm>
              <a:off x="6096000" y="977460"/>
              <a:ext cx="5969875" cy="522354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501462">
                      <a:extLst>
                        <a:ext uri="{9D8B030D-6E8A-4147-A177-3AD203B41FA5}">
                          <a16:colId xmlns:a16="http://schemas.microsoft.com/office/drawing/2014/main" val="1983011869"/>
                        </a:ext>
                      </a:extLst>
                    </a:gridCol>
                    <a:gridCol w="1439917">
                      <a:extLst>
                        <a:ext uri="{9D8B030D-6E8A-4147-A177-3AD203B41FA5}">
                          <a16:colId xmlns:a16="http://schemas.microsoft.com/office/drawing/2014/main" val="3327934745"/>
                        </a:ext>
                      </a:extLst>
                    </a:gridCol>
                    <a:gridCol w="2028496">
                      <a:extLst>
                        <a:ext uri="{9D8B030D-6E8A-4147-A177-3AD203B41FA5}">
                          <a16:colId xmlns:a16="http://schemas.microsoft.com/office/drawing/2014/main" val="2343962784"/>
                        </a:ext>
                      </a:extLst>
                    </a:gridCol>
                  </a:tblGrid>
                  <a:tr h="37311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Anomaly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Significance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Reference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327609258"/>
                      </a:ext>
                    </a:extLst>
                  </a:tr>
                  <a:tr h="37311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DAMA/LIBRA</a:t>
                          </a:r>
                        </a:p>
                      </a:txBody>
                      <a:tcPr>
                        <a:solidFill>
                          <a:srgbClr val="00B0F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173684" t="-110345" r="-142105" b="-124482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1907.06405</a:t>
                          </a:r>
                        </a:p>
                      </a:txBody>
                      <a:tcPr>
                        <a:solidFill>
                          <a:srgbClr val="00B0F0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795561734"/>
                      </a:ext>
                    </a:extLst>
                  </a:tr>
                  <a:tr h="37311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XENON1T </a:t>
                          </a:r>
                          <a:r>
                            <a:rPr lang="en-US" i="1" dirty="0"/>
                            <a:t>e</a:t>
                          </a:r>
                          <a:r>
                            <a:rPr lang="en-US" baseline="30000" dirty="0"/>
                            <a:t>-</a:t>
                          </a:r>
                          <a:r>
                            <a:rPr lang="en-US" dirty="0"/>
                            <a:t>-recoil</a:t>
                          </a:r>
                        </a:p>
                      </a:txBody>
                      <a:tcPr>
                        <a:solidFill>
                          <a:srgbClr val="00B0F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173684" t="-203333" r="-142105" b="-11033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2006.09721</a:t>
                          </a:r>
                        </a:p>
                      </a:txBody>
                      <a:tcPr>
                        <a:solidFill>
                          <a:srgbClr val="00B0F0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171777539"/>
                      </a:ext>
                    </a:extLst>
                  </a:tr>
                  <a:tr h="37311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Fermi-LAT GC excess</a:t>
                          </a:r>
                        </a:p>
                      </a:txBody>
                      <a:tcPr>
                        <a:solidFill>
                          <a:srgbClr val="1D25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173684" t="-313793" r="-142105" b="-104137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1704.03910</a:t>
                          </a:r>
                        </a:p>
                      </a:txBody>
                      <a:tcPr>
                        <a:solidFill>
                          <a:srgbClr val="1D25FF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07010478"/>
                      </a:ext>
                    </a:extLst>
                  </a:tr>
                  <a:tr h="37311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508" t="-400000" r="-140102" b="-9066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173684" t="-400000" r="-142105" b="-9066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Phys.Rep.894, 1</a:t>
                          </a:r>
                        </a:p>
                      </a:txBody>
                      <a:tcPr>
                        <a:solidFill>
                          <a:srgbClr val="1D25FF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210885387"/>
                      </a:ext>
                    </a:extLst>
                  </a:tr>
                  <a:tr h="37311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3.5 keV X-ray line</a:t>
                          </a:r>
                        </a:p>
                      </a:txBody>
                      <a:tcPr>
                        <a:solidFill>
                          <a:srgbClr val="1D25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173684" t="-517241" r="-142105" b="-83793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2008.02283</a:t>
                          </a:r>
                        </a:p>
                      </a:txBody>
                      <a:tcPr>
                        <a:solidFill>
                          <a:srgbClr val="1D25FF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670921961"/>
                      </a:ext>
                    </a:extLst>
                  </a:tr>
                  <a:tr h="37311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511 keV gamma-ray line</a:t>
                          </a:r>
                        </a:p>
                      </a:txBody>
                      <a:tcPr>
                        <a:solidFill>
                          <a:srgbClr val="1D25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173684" t="-596667" r="-142105" b="-71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1512.00325</a:t>
                          </a:r>
                        </a:p>
                      </a:txBody>
                      <a:tcPr>
                        <a:solidFill>
                          <a:srgbClr val="1D25FF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79388137"/>
                      </a:ext>
                    </a:extLst>
                  </a:tr>
                  <a:tr h="37311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EDGES 21cm spectrum</a:t>
                          </a:r>
                        </a:p>
                      </a:txBody>
                      <a:tcPr>
                        <a:solidFill>
                          <a:srgbClr val="1D25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173684" t="-720690" r="-142105" b="-63448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1810.05912</a:t>
                          </a:r>
                        </a:p>
                      </a:txBody>
                      <a:tcPr>
                        <a:solidFill>
                          <a:srgbClr val="1D25FF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870993189"/>
                      </a:ext>
                    </a:extLst>
                  </a:tr>
                  <a:tr h="37311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aseline="0" dirty="0"/>
                            <a:t>Primordial </a:t>
                          </a:r>
                          <a:r>
                            <a:rPr lang="en-US" baseline="30000" dirty="0"/>
                            <a:t>7</a:t>
                          </a:r>
                          <a:r>
                            <a:rPr lang="en-US" baseline="0" dirty="0"/>
                            <a:t>Li problem</a:t>
                          </a:r>
                          <a:endParaRPr lang="en-US" dirty="0"/>
                        </a:p>
                      </a:txBody>
                      <a:tcPr>
                        <a:solidFill>
                          <a:srgbClr val="B14B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173684" t="-793333" r="-142105" b="-5133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1203.3551</a:t>
                          </a:r>
                        </a:p>
                      </a:txBody>
                      <a:tcPr>
                        <a:solidFill>
                          <a:srgbClr val="B14BFF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66188784"/>
                      </a:ext>
                    </a:extLst>
                  </a:tr>
                  <a:tr h="37311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Hubble tension</a:t>
                          </a:r>
                        </a:p>
                      </a:txBody>
                      <a:tcPr>
                        <a:solidFill>
                          <a:srgbClr val="B14B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173684" t="-924138" r="-142105" b="-43103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2008.11284</a:t>
                          </a:r>
                        </a:p>
                      </a:txBody>
                      <a:tcPr>
                        <a:solidFill>
                          <a:srgbClr val="B14BFF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401725372"/>
                      </a:ext>
                    </a:extLst>
                  </a:tr>
                  <a:tr h="37311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508" t="-990000" r="-140102" b="-3166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173684" t="-990000" r="-142105" b="-3166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2005.03751</a:t>
                          </a:r>
                        </a:p>
                      </a:txBody>
                      <a:tcPr>
                        <a:solidFill>
                          <a:srgbClr val="B14BFF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64459502"/>
                      </a:ext>
                    </a:extLst>
                  </a:tr>
                  <a:tr h="37311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CMB anomalies</a:t>
                          </a:r>
                        </a:p>
                      </a:txBody>
                      <a:tcPr>
                        <a:solidFill>
                          <a:srgbClr val="B14B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173684" t="-1127586" r="-142105" b="-22758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1510.07929</a:t>
                          </a:r>
                        </a:p>
                      </a:txBody>
                      <a:tcPr>
                        <a:solidFill>
                          <a:srgbClr val="B14BFF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818984712"/>
                      </a:ext>
                    </a:extLst>
                  </a:tr>
                  <a:tr h="37311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NANOGRAV </a:t>
                          </a:r>
                        </a:p>
                      </a:txBody>
                      <a:tcPr>
                        <a:solidFill>
                          <a:srgbClr val="B14B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173684" t="-1186667" r="-142105" b="-12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2009.04496</a:t>
                          </a:r>
                        </a:p>
                      </a:txBody>
                      <a:tcPr>
                        <a:solidFill>
                          <a:srgbClr val="B14BFF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53129292"/>
                      </a:ext>
                    </a:extLst>
                  </a:tr>
                  <a:tr h="37311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Fast Radio Bursts</a:t>
                          </a:r>
                        </a:p>
                      </a:txBody>
                      <a:tcPr>
                        <a:solidFill>
                          <a:srgbClr val="B14B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173684" t="-1331034" r="-142105" b="-2413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1906.05878</a:t>
                          </a:r>
                        </a:p>
                      </a:txBody>
                      <a:tcPr>
                        <a:solidFill>
                          <a:srgbClr val="B14BFF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954909602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6" name="Rectangle 5">
            <a:extLst>
              <a:ext uri="{FF2B5EF4-FFF2-40B4-BE49-F238E27FC236}">
                <a16:creationId xmlns:a16="http://schemas.microsoft.com/office/drawing/2014/main" id="{1807728D-2965-7C40-9237-CE0E7AE33721}"/>
              </a:ext>
            </a:extLst>
          </p:cNvPr>
          <p:cNvSpPr/>
          <p:nvPr/>
        </p:nvSpPr>
        <p:spPr>
          <a:xfrm>
            <a:off x="3729344" y="6327661"/>
            <a:ext cx="497322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Repository: </a:t>
            </a:r>
            <a:r>
              <a:rPr lang="en-US" u="sng" dirty="0">
                <a:hlinkClick r:id="rId5"/>
              </a:rPr>
              <a:t>https://github.com/hepcomm/hepmist</a:t>
            </a:r>
            <a:endParaRPr lang="en-US" u="sng" dirty="0"/>
          </a:p>
        </p:txBody>
      </p:sp>
    </p:spTree>
    <p:extLst>
      <p:ext uri="{BB962C8B-B14F-4D97-AF65-F5344CB8AC3E}">
        <p14:creationId xmlns:p14="http://schemas.microsoft.com/office/powerpoint/2010/main" val="15106260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Black Hat 2020: xGitGuard uses AI to detect inadvertently exposed data on  GitHub | The Daily Swig">
            <a:extLst>
              <a:ext uri="{FF2B5EF4-FFF2-40B4-BE49-F238E27FC236}">
                <a16:creationId xmlns:a16="http://schemas.microsoft.com/office/drawing/2014/main" id="{86077747-5BE1-0445-B742-A4C3FBD82EE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1867" y="6129936"/>
            <a:ext cx="1250466" cy="7044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E66D7CE-BC2A-F040-845E-E329A7EBA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22847"/>
          </a:xfrm>
        </p:spPr>
        <p:txBody>
          <a:bodyPr>
            <a:normAutofit fontScale="90000"/>
          </a:bodyPr>
          <a:lstStyle/>
          <a:p>
            <a:r>
              <a:rPr lang="en-US" dirty="0"/>
              <a:t>(Partial) List of Existing Anomalies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C69ED98-2FAC-ED49-A8F8-B2687816AF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A3748-736F-BF4B-AE16-F2F2DD747C1B}" type="slidenum">
              <a:rPr lang="en-US" smtClean="0"/>
              <a:t>4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Table 4">
                <a:extLst>
                  <a:ext uri="{FF2B5EF4-FFF2-40B4-BE49-F238E27FC236}">
                    <a16:creationId xmlns:a16="http://schemas.microsoft.com/office/drawing/2014/main" id="{9332A1C8-BF97-5D4E-BEF4-C29793169096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681317883"/>
                  </p:ext>
                </p:extLst>
              </p:nvPr>
            </p:nvGraphicFramePr>
            <p:xfrm>
              <a:off x="126125" y="987972"/>
              <a:ext cx="5623034" cy="5223546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423510">
                      <a:extLst>
                        <a:ext uri="{9D8B030D-6E8A-4147-A177-3AD203B41FA5}">
                          <a16:colId xmlns:a16="http://schemas.microsoft.com/office/drawing/2014/main" val="87559318"/>
                        </a:ext>
                      </a:extLst>
                    </a:gridCol>
                    <a:gridCol w="1345324">
                      <a:extLst>
                        <a:ext uri="{9D8B030D-6E8A-4147-A177-3AD203B41FA5}">
                          <a16:colId xmlns:a16="http://schemas.microsoft.com/office/drawing/2014/main" val="740646941"/>
                        </a:ext>
                      </a:extLst>
                    </a:gridCol>
                    <a:gridCol w="1854200">
                      <a:extLst>
                        <a:ext uri="{9D8B030D-6E8A-4147-A177-3AD203B41FA5}">
                          <a16:colId xmlns:a16="http://schemas.microsoft.com/office/drawing/2014/main" val="1138366353"/>
                        </a:ext>
                      </a:extLst>
                    </a:gridCol>
                  </a:tblGrid>
                  <a:tr h="238408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Anomaly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Significance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Reference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172591119"/>
                      </a:ext>
                    </a:extLst>
                  </a:tr>
                  <a:tr h="238408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1" dirty="0" err="1"/>
                            <a:t>Multileptons@LHC</a:t>
                          </a:r>
                          <a:endParaRPr lang="en-US" b="1" dirty="0"/>
                        </a:p>
                      </a:txBody>
                      <a:tcPr>
                        <a:solidFill>
                          <a:srgbClr val="FF0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1" i="0" dirty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</a:rPr>
                            <a:t>2-5</a:t>
                          </a:r>
                          <a:r>
                            <a:rPr lang="en-US" sz="1800" b="1" i="0" baseline="0" dirty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</a:rPr>
                            <a:t> </a:t>
                          </a:r>
                          <a14:m>
                            <m:oMath xmlns:m="http://schemas.openxmlformats.org/officeDocument/2006/math">
                              <m:r>
                                <a:rPr lang="en-US" sz="1800" b="1" i="1" baseline="0" smtClean="0">
                                  <a:solidFill>
                                    <a:schemeClr val="dk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𝝈</m:t>
                              </m:r>
                            </m:oMath>
                          </a14:m>
                          <a:endParaRPr lang="en-US" b="1" dirty="0"/>
                        </a:p>
                      </a:txBody>
                      <a:tcPr>
                        <a:solidFill>
                          <a:srgbClr val="FF0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1" dirty="0"/>
                            <a:t>1901.05300</a:t>
                          </a:r>
                        </a:p>
                      </a:txBody>
                      <a:tcPr>
                        <a:solidFill>
                          <a:srgbClr val="FF0000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841379905"/>
                      </a:ext>
                    </a:extLst>
                  </a:tr>
                  <a:tr h="238408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Dijet excess@LEP2</a:t>
                          </a:r>
                        </a:p>
                      </a:txBody>
                      <a:tcPr>
                        <a:solidFill>
                          <a:srgbClr val="FF0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4-5 </a:t>
                          </a:r>
                          <a14:m>
                            <m:oMath xmlns:m="http://schemas.openxmlformats.org/officeDocument/2006/math">
                              <m:r>
                                <a:rPr lang="en-US" sz="1800" i="1" baseline="0" smtClean="0">
                                  <a:solidFill>
                                    <a:schemeClr val="dk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oMath>
                          </a14:m>
                          <a:endParaRPr lang="en-US" dirty="0"/>
                        </a:p>
                      </a:txBody>
                      <a:tcPr>
                        <a:solidFill>
                          <a:srgbClr val="FF0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800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1706.02255 </a:t>
                          </a:r>
                          <a:endParaRPr lang="en-US" dirty="0"/>
                        </a:p>
                      </a:txBody>
                      <a:tcPr>
                        <a:solidFill>
                          <a:srgbClr val="FF0000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866036791"/>
                      </a:ext>
                    </a:extLst>
                  </a:tr>
                  <a:tr h="417213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Muon g-2</a:t>
                          </a:r>
                        </a:p>
                      </a:txBody>
                      <a:tcPr>
                        <a:solidFill>
                          <a:srgbClr val="FFC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0" i="0" baseline="0" dirty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</a:rPr>
                            <a:t>4.2</a:t>
                          </a:r>
                          <a14:m>
                            <m:oMath xmlns:m="http://schemas.openxmlformats.org/officeDocument/2006/math">
                              <m:r>
                                <a:rPr lang="en-US" sz="1800" b="0" i="0" baseline="0" smtClean="0">
                                  <a:solidFill>
                                    <a:schemeClr val="dk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US" sz="1800" i="1" baseline="0" smtClean="0">
                                  <a:solidFill>
                                    <a:schemeClr val="dk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oMath>
                          </a14:m>
                          <a:endParaRPr lang="en-US" dirty="0"/>
                        </a:p>
                      </a:txBody>
                      <a:tcPr>
                        <a:solidFill>
                          <a:srgbClr val="FFC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800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2104.03281</a:t>
                          </a:r>
                          <a:endParaRPr lang="en-US" dirty="0">
                            <a:effectLst/>
                          </a:endParaRPr>
                        </a:p>
                      </a:txBody>
                      <a:tcPr>
                        <a:solidFill>
                          <a:srgbClr val="FFC000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316622746"/>
                      </a:ext>
                    </a:extLst>
                  </a:tr>
                  <a:tr h="417213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LFUV in B-decays</a:t>
                          </a:r>
                        </a:p>
                      </a:txBody>
                      <a:tcPr>
                        <a:solidFill>
                          <a:srgbClr val="FFC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3-5 </a:t>
                          </a:r>
                          <a14:m>
                            <m:oMath xmlns:m="http://schemas.openxmlformats.org/officeDocument/2006/math">
                              <m:r>
                                <a:rPr lang="en-US" sz="1800" i="1" baseline="0" smtClean="0">
                                  <a:solidFill>
                                    <a:schemeClr val="dk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oMath>
                          </a14:m>
                          <a:endParaRPr lang="en-US" dirty="0"/>
                        </a:p>
                      </a:txBody>
                      <a:tcPr>
                        <a:solidFill>
                          <a:srgbClr val="FFC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0" i="0" u="none" strike="noStrike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1909.12524</a:t>
                          </a:r>
                          <a:endParaRPr lang="en-US" dirty="0"/>
                        </a:p>
                      </a:txBody>
                      <a:tcPr>
                        <a:solidFill>
                          <a:srgbClr val="FFC000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395162269"/>
                      </a:ext>
                    </a:extLst>
                  </a:tr>
                  <a:tr h="238408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CKM unitarity</a:t>
                          </a:r>
                        </a:p>
                      </a:txBody>
                      <a:tcPr>
                        <a:solidFill>
                          <a:srgbClr val="FFC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4 </a:t>
                          </a:r>
                          <a14:m>
                            <m:oMath xmlns:m="http://schemas.openxmlformats.org/officeDocument/2006/math">
                              <m:r>
                                <a:rPr lang="en-US" sz="1800" i="1" baseline="0" smtClean="0">
                                  <a:solidFill>
                                    <a:schemeClr val="dk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oMath>
                          </a14:m>
                          <a:endParaRPr lang="en-US" dirty="0"/>
                        </a:p>
                      </a:txBody>
                      <a:tcPr>
                        <a:solidFill>
                          <a:srgbClr val="FFC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2012.01580</a:t>
                          </a:r>
                        </a:p>
                      </a:txBody>
                      <a:tcPr>
                        <a:solidFill>
                          <a:srgbClr val="FFC000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965106896"/>
                      </a:ext>
                    </a:extLst>
                  </a:tr>
                  <a:tr h="238408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LFUV in tau decay</a:t>
                          </a:r>
                        </a:p>
                      </a:txBody>
                      <a:tcPr>
                        <a:solidFill>
                          <a:srgbClr val="FFC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dirty="0"/>
                            <a:t>~2</a:t>
                          </a:r>
                          <a14:m>
                            <m:oMath xmlns:m="http://schemas.openxmlformats.org/officeDocument/2006/math">
                              <m:r>
                                <a:rPr lang="en-US" sz="1800" b="0" i="0" baseline="0" smtClean="0">
                                  <a:solidFill>
                                    <a:schemeClr val="dk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US" sz="1800" i="1" baseline="0" smtClean="0">
                                  <a:solidFill>
                                    <a:schemeClr val="dk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oMath>
                          </a14:m>
                          <a:endParaRPr lang="en-US" dirty="0"/>
                        </a:p>
                      </a:txBody>
                      <a:tcPr>
                        <a:solidFill>
                          <a:srgbClr val="FFC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1909.12524 </a:t>
                          </a:r>
                        </a:p>
                      </a:txBody>
                      <a:tcPr>
                        <a:solidFill>
                          <a:srgbClr val="FFC000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31462006"/>
                      </a:ext>
                    </a:extLst>
                  </a:tr>
                  <a:tr h="238408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LSND/</a:t>
                          </a:r>
                          <a:r>
                            <a:rPr lang="en-US" dirty="0" err="1"/>
                            <a:t>MiniBooNE</a:t>
                          </a:r>
                          <a:endParaRPr lang="en-US" dirty="0"/>
                        </a:p>
                      </a:txBody>
                      <a:tcPr>
                        <a:solidFill>
                          <a:srgbClr val="FFFF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800" b="0" i="0" baseline="0" dirty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</a:rPr>
                            <a:t>6.1</a:t>
                          </a:r>
                          <a14:m>
                            <m:oMath xmlns:m="http://schemas.openxmlformats.org/officeDocument/2006/math">
                              <m:r>
                                <a:rPr lang="en-US" sz="1800" b="0" i="0" baseline="0" smtClean="0">
                                  <a:solidFill>
                                    <a:schemeClr val="dk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US" sz="1800" i="1" baseline="0" smtClean="0">
                                  <a:solidFill>
                                    <a:schemeClr val="dk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oMath>
                          </a14:m>
                          <a:endParaRPr lang="en-US" dirty="0"/>
                        </a:p>
                      </a:txBody>
                      <a:tcPr>
                        <a:solidFill>
                          <a:srgbClr val="FFFF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2006.16883</a:t>
                          </a:r>
                        </a:p>
                      </a:txBody>
                      <a:tcPr>
                        <a:solidFill>
                          <a:srgbClr val="FFFF00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786009672"/>
                      </a:ext>
                    </a:extLst>
                  </a:tr>
                  <a:tr h="238408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err="1"/>
                            <a:t>NOvA</a:t>
                          </a:r>
                          <a:r>
                            <a:rPr lang="en-US" dirty="0"/>
                            <a:t> vs T2K </a:t>
                          </a:r>
                        </a:p>
                      </a:txBody>
                      <a:tcPr>
                        <a:solidFill>
                          <a:srgbClr val="FFFF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dirty="0"/>
                            <a:t>~2</a:t>
                          </a:r>
                          <a14:m>
                            <m:oMath xmlns:m="http://schemas.openxmlformats.org/officeDocument/2006/math">
                              <m:r>
                                <a:rPr lang="en-US" sz="1800" b="0" i="0" baseline="0" smtClean="0">
                                  <a:solidFill>
                                    <a:schemeClr val="dk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US" sz="1800" i="1" baseline="0" smtClean="0">
                                  <a:solidFill>
                                    <a:schemeClr val="dk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oMath>
                          </a14:m>
                          <a:endParaRPr lang="en-US" dirty="0"/>
                        </a:p>
                      </a:txBody>
                      <a:tcPr>
                        <a:solidFill>
                          <a:srgbClr val="FFFF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Neutrino 2020</a:t>
                          </a:r>
                        </a:p>
                      </a:txBody>
                      <a:tcPr>
                        <a:solidFill>
                          <a:srgbClr val="FFFF00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424078413"/>
                      </a:ext>
                    </a:extLst>
                  </a:tr>
                  <a:tr h="238408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err="1"/>
                            <a:t>IceCube</a:t>
                          </a:r>
                          <a:r>
                            <a:rPr lang="en-US" dirty="0"/>
                            <a:t> HESE vs TG</a:t>
                          </a:r>
                        </a:p>
                      </a:txBody>
                      <a:tcPr>
                        <a:solidFill>
                          <a:srgbClr val="FFFF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dirty="0"/>
                            <a:t>~2</a:t>
                          </a:r>
                          <a14:m>
                            <m:oMath xmlns:m="http://schemas.openxmlformats.org/officeDocument/2006/math">
                              <m:r>
                                <a:rPr lang="en-US" sz="1800" b="0" i="0" baseline="0" smtClean="0">
                                  <a:solidFill>
                                    <a:schemeClr val="dk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US" sz="1800" i="1" baseline="0" smtClean="0">
                                  <a:solidFill>
                                    <a:schemeClr val="dk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oMath>
                          </a14:m>
                          <a:endParaRPr lang="en-US" dirty="0"/>
                        </a:p>
                      </a:txBody>
                      <a:tcPr>
                        <a:solidFill>
                          <a:srgbClr val="FFFF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2011.03545</a:t>
                          </a:r>
                        </a:p>
                      </a:txBody>
                      <a:tcPr>
                        <a:solidFill>
                          <a:srgbClr val="FFFF00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917634405"/>
                      </a:ext>
                    </a:extLst>
                  </a:tr>
                  <a:tr h="238408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ANITA upgoing events</a:t>
                          </a:r>
                        </a:p>
                      </a:txBody>
                      <a:tcPr>
                        <a:solidFill>
                          <a:srgbClr val="FFFF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dirty="0"/>
                            <a:t>~2</a:t>
                          </a:r>
                          <a14:m>
                            <m:oMath xmlns:m="http://schemas.openxmlformats.org/officeDocument/2006/math">
                              <m:r>
                                <a:rPr lang="en-US" sz="1800" b="0" i="0" baseline="0" smtClean="0">
                                  <a:solidFill>
                                    <a:schemeClr val="dk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US" sz="1800" i="1" baseline="0" smtClean="0">
                                  <a:solidFill>
                                    <a:schemeClr val="dk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oMath>
                          </a14:m>
                          <a:endParaRPr lang="en-US" dirty="0"/>
                        </a:p>
                      </a:txBody>
                      <a:tcPr>
                        <a:solidFill>
                          <a:srgbClr val="FFFF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2010.02869</a:t>
                          </a:r>
                        </a:p>
                      </a:txBody>
                      <a:tcPr>
                        <a:solidFill>
                          <a:srgbClr val="FFFF00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573240545"/>
                      </a:ext>
                    </a:extLst>
                  </a:tr>
                  <a:tr h="238408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Neutron lifetime</a:t>
                          </a:r>
                        </a:p>
                      </a:txBody>
                      <a:tcPr>
                        <a:solidFill>
                          <a:srgbClr val="92D05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800" b="0" i="0" baseline="0" dirty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</a:rPr>
                            <a:t>3.6</a:t>
                          </a:r>
                          <a14:m>
                            <m:oMath xmlns:m="http://schemas.openxmlformats.org/officeDocument/2006/math">
                              <m:r>
                                <a:rPr lang="en-US" sz="1800" b="0" i="0" baseline="0" smtClean="0">
                                  <a:solidFill>
                                    <a:schemeClr val="dk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US" sz="1800" i="1" baseline="0" smtClean="0">
                                  <a:solidFill>
                                    <a:schemeClr val="dk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oMath>
                          </a14:m>
                          <a:endParaRPr lang="en-US" dirty="0"/>
                        </a:p>
                      </a:txBody>
                      <a:tcPr>
                        <a:solidFill>
                          <a:srgbClr val="92D05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2011.13272</a:t>
                          </a:r>
                        </a:p>
                      </a:txBody>
                      <a:tcPr>
                        <a:solidFill>
                          <a:srgbClr val="92D050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054672027"/>
                      </a:ext>
                    </a:extLst>
                  </a:tr>
                  <a:tr h="238408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aseline="30000" dirty="0"/>
                            <a:t>8</a:t>
                          </a:r>
                          <a:r>
                            <a:rPr lang="en-US" dirty="0"/>
                            <a:t>Be transition</a:t>
                          </a:r>
                        </a:p>
                      </a:txBody>
                      <a:tcPr>
                        <a:solidFill>
                          <a:srgbClr val="92D05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800" b="0" i="0" baseline="0" dirty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</a:rPr>
                            <a:t>7.2</a:t>
                          </a:r>
                          <a14:m>
                            <m:oMath xmlns:m="http://schemas.openxmlformats.org/officeDocument/2006/math">
                              <m:r>
                                <a:rPr lang="en-US" sz="1800" b="0" i="0" baseline="0" smtClean="0">
                                  <a:solidFill>
                                    <a:schemeClr val="dk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US" sz="1800" i="1" baseline="0" smtClean="0">
                                  <a:solidFill>
                                    <a:schemeClr val="dk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oMath>
                          </a14:m>
                          <a:endParaRPr lang="en-US" dirty="0"/>
                        </a:p>
                      </a:txBody>
                      <a:tcPr>
                        <a:solidFill>
                          <a:srgbClr val="92D05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1910.10459</a:t>
                          </a:r>
                        </a:p>
                      </a:txBody>
                      <a:tcPr>
                        <a:solidFill>
                          <a:srgbClr val="92D050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223398779"/>
                      </a:ext>
                    </a:extLst>
                  </a:tr>
                  <a:tr h="238408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Proton charge radius</a:t>
                          </a:r>
                        </a:p>
                      </a:txBody>
                      <a:tcPr>
                        <a:solidFill>
                          <a:srgbClr val="92D05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dirty="0"/>
                            <a:t>5 </a:t>
                          </a:r>
                          <a14:m>
                            <m:oMath xmlns:m="http://schemas.openxmlformats.org/officeDocument/2006/math">
                              <m:r>
                                <a:rPr lang="en-US" sz="1800" i="1" baseline="0" smtClean="0">
                                  <a:solidFill>
                                    <a:schemeClr val="dk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oMath>
                          </a14:m>
                          <a:endParaRPr lang="en-US" dirty="0"/>
                        </a:p>
                      </a:txBody>
                      <a:tcPr>
                        <a:solidFill>
                          <a:srgbClr val="92D05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2105.00571</a:t>
                          </a:r>
                        </a:p>
                      </a:txBody>
                      <a:tcPr>
                        <a:solidFill>
                          <a:srgbClr val="92D050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11167188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4" name="Table 4">
                <a:extLst>
                  <a:ext uri="{FF2B5EF4-FFF2-40B4-BE49-F238E27FC236}">
                    <a16:creationId xmlns:a16="http://schemas.microsoft.com/office/drawing/2014/main" id="{9332A1C8-BF97-5D4E-BEF4-C29793169096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681317883"/>
                  </p:ext>
                </p:extLst>
              </p:nvPr>
            </p:nvGraphicFramePr>
            <p:xfrm>
              <a:off x="126125" y="987972"/>
              <a:ext cx="5623034" cy="5223546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423510">
                      <a:extLst>
                        <a:ext uri="{9D8B030D-6E8A-4147-A177-3AD203B41FA5}">
                          <a16:colId xmlns:a16="http://schemas.microsoft.com/office/drawing/2014/main" val="87559318"/>
                        </a:ext>
                      </a:extLst>
                    </a:gridCol>
                    <a:gridCol w="1345324">
                      <a:extLst>
                        <a:ext uri="{9D8B030D-6E8A-4147-A177-3AD203B41FA5}">
                          <a16:colId xmlns:a16="http://schemas.microsoft.com/office/drawing/2014/main" val="740646941"/>
                        </a:ext>
                      </a:extLst>
                    </a:gridCol>
                    <a:gridCol w="1854200">
                      <a:extLst>
                        <a:ext uri="{9D8B030D-6E8A-4147-A177-3AD203B41FA5}">
                          <a16:colId xmlns:a16="http://schemas.microsoft.com/office/drawing/2014/main" val="1138366353"/>
                        </a:ext>
                      </a:extLst>
                    </a:gridCol>
                  </a:tblGrid>
                  <a:tr h="36576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Anomaly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Significance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Reference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172591119"/>
                      </a:ext>
                    </a:extLst>
                  </a:tr>
                  <a:tr h="36576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1" dirty="0" err="1"/>
                            <a:t>Multileptons@LHC</a:t>
                          </a:r>
                          <a:endParaRPr lang="en-US" b="1" dirty="0"/>
                        </a:p>
                      </a:txBody>
                      <a:tcPr>
                        <a:solidFill>
                          <a:srgbClr val="FF0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178505" t="-106897" r="-139252" b="-125172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1" dirty="0"/>
                            <a:t>1901.05300</a:t>
                          </a:r>
                        </a:p>
                      </a:txBody>
                      <a:tcPr>
                        <a:solidFill>
                          <a:srgbClr val="FF0000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841379905"/>
                      </a:ext>
                    </a:extLst>
                  </a:tr>
                  <a:tr h="36576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Dijet excess@LEP2</a:t>
                          </a:r>
                        </a:p>
                      </a:txBody>
                      <a:tcPr>
                        <a:solidFill>
                          <a:srgbClr val="FF0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178505" t="-206897" r="-139252" b="-115172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800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1706.02255 </a:t>
                          </a:r>
                          <a:endParaRPr lang="en-US" dirty="0"/>
                        </a:p>
                      </a:txBody>
                      <a:tcPr>
                        <a:solidFill>
                          <a:srgbClr val="FF0000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866036791"/>
                      </a:ext>
                    </a:extLst>
                  </a:tr>
                  <a:tr h="417213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Muon g-2</a:t>
                          </a:r>
                        </a:p>
                      </a:txBody>
                      <a:tcPr>
                        <a:solidFill>
                          <a:srgbClr val="FFC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178505" t="-269697" r="-139252" b="-91212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800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2104.03281</a:t>
                          </a:r>
                          <a:endParaRPr lang="en-US" dirty="0">
                            <a:effectLst/>
                          </a:endParaRPr>
                        </a:p>
                      </a:txBody>
                      <a:tcPr>
                        <a:solidFill>
                          <a:srgbClr val="FFC000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316622746"/>
                      </a:ext>
                    </a:extLst>
                  </a:tr>
                  <a:tr h="417213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LFUV in B-decays</a:t>
                          </a:r>
                        </a:p>
                      </a:txBody>
                      <a:tcPr>
                        <a:solidFill>
                          <a:srgbClr val="FFC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178505" t="-369697" r="-139252" b="-81212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0" i="0" u="none" strike="noStrike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1909.12524</a:t>
                          </a:r>
                          <a:endParaRPr lang="en-US" dirty="0"/>
                        </a:p>
                      </a:txBody>
                      <a:tcPr>
                        <a:solidFill>
                          <a:srgbClr val="FFC000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395162269"/>
                      </a:ext>
                    </a:extLst>
                  </a:tr>
                  <a:tr h="36576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CKM unitarity</a:t>
                          </a:r>
                        </a:p>
                      </a:txBody>
                      <a:tcPr>
                        <a:solidFill>
                          <a:srgbClr val="FFC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178505" t="-534483" r="-139252" b="-82413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2012.01580</a:t>
                          </a:r>
                        </a:p>
                      </a:txBody>
                      <a:tcPr>
                        <a:solidFill>
                          <a:srgbClr val="FFC000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965106896"/>
                      </a:ext>
                    </a:extLst>
                  </a:tr>
                  <a:tr h="36576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LFUV in tau decay</a:t>
                          </a:r>
                        </a:p>
                      </a:txBody>
                      <a:tcPr>
                        <a:solidFill>
                          <a:srgbClr val="FFC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178505" t="-634483" r="-139252" b="-72413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1909.12524 </a:t>
                          </a:r>
                        </a:p>
                      </a:txBody>
                      <a:tcPr>
                        <a:solidFill>
                          <a:srgbClr val="FFC000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31462006"/>
                      </a:ext>
                    </a:extLst>
                  </a:tr>
                  <a:tr h="36576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LSND/</a:t>
                          </a:r>
                          <a:r>
                            <a:rPr lang="en-US" dirty="0" err="1"/>
                            <a:t>MiniBooNE</a:t>
                          </a:r>
                          <a:endParaRPr lang="en-US" dirty="0"/>
                        </a:p>
                      </a:txBody>
                      <a:tcPr>
                        <a:solidFill>
                          <a:srgbClr val="FFFF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178505" t="-760714" r="-139252" b="-65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2006.16883</a:t>
                          </a:r>
                        </a:p>
                      </a:txBody>
                      <a:tcPr>
                        <a:solidFill>
                          <a:srgbClr val="FFFF00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786009672"/>
                      </a:ext>
                    </a:extLst>
                  </a:tr>
                  <a:tr h="36576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err="1"/>
                            <a:t>NOvA</a:t>
                          </a:r>
                          <a:r>
                            <a:rPr lang="en-US" dirty="0"/>
                            <a:t> vs T2K </a:t>
                          </a:r>
                        </a:p>
                      </a:txBody>
                      <a:tcPr>
                        <a:solidFill>
                          <a:srgbClr val="FFFF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178505" t="-831034" r="-139252" b="-52758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Neutrino 2020</a:t>
                          </a:r>
                        </a:p>
                      </a:txBody>
                      <a:tcPr>
                        <a:solidFill>
                          <a:srgbClr val="FFFF00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424078413"/>
                      </a:ext>
                    </a:extLst>
                  </a:tr>
                  <a:tr h="36576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err="1"/>
                            <a:t>IceCube</a:t>
                          </a:r>
                          <a:r>
                            <a:rPr lang="en-US" dirty="0"/>
                            <a:t> HESE vs TG</a:t>
                          </a:r>
                        </a:p>
                      </a:txBody>
                      <a:tcPr>
                        <a:solidFill>
                          <a:srgbClr val="FFFF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178505" t="-931034" r="-139252" b="-42758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2011.03545</a:t>
                          </a:r>
                        </a:p>
                      </a:txBody>
                      <a:tcPr>
                        <a:solidFill>
                          <a:srgbClr val="FFFF00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917634405"/>
                      </a:ext>
                    </a:extLst>
                  </a:tr>
                  <a:tr h="36576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ANITA upgoing events</a:t>
                          </a:r>
                        </a:p>
                      </a:txBody>
                      <a:tcPr>
                        <a:solidFill>
                          <a:srgbClr val="FFFF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178505" t="-1031034" r="-139252" b="-32758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2010.02869</a:t>
                          </a:r>
                        </a:p>
                      </a:txBody>
                      <a:tcPr>
                        <a:solidFill>
                          <a:srgbClr val="FFFF00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573240545"/>
                      </a:ext>
                    </a:extLst>
                  </a:tr>
                  <a:tr h="36576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Neutron lifetime</a:t>
                          </a:r>
                        </a:p>
                      </a:txBody>
                      <a:tcPr>
                        <a:solidFill>
                          <a:srgbClr val="92D05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178505" t="-1131034" r="-139252" b="-22758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2011.13272</a:t>
                          </a:r>
                        </a:p>
                      </a:txBody>
                      <a:tcPr>
                        <a:solidFill>
                          <a:srgbClr val="92D050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054672027"/>
                      </a:ext>
                    </a:extLst>
                  </a:tr>
                  <a:tr h="36576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aseline="30000" dirty="0"/>
                            <a:t>8</a:t>
                          </a:r>
                          <a:r>
                            <a:rPr lang="en-US" dirty="0"/>
                            <a:t>Be transition</a:t>
                          </a:r>
                        </a:p>
                      </a:txBody>
                      <a:tcPr>
                        <a:solidFill>
                          <a:srgbClr val="92D05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178505" t="-1231034" r="-139252" b="-12758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1910.10459</a:t>
                          </a:r>
                        </a:p>
                      </a:txBody>
                      <a:tcPr>
                        <a:solidFill>
                          <a:srgbClr val="92D050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223398779"/>
                      </a:ext>
                    </a:extLst>
                  </a:tr>
                  <a:tr h="36576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Proton charge radius</a:t>
                          </a:r>
                        </a:p>
                      </a:txBody>
                      <a:tcPr>
                        <a:solidFill>
                          <a:srgbClr val="92D05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178505" t="-1331034" r="-139252" b="-2758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2105.00571</a:t>
                          </a:r>
                        </a:p>
                      </a:txBody>
                      <a:tcPr>
                        <a:solidFill>
                          <a:srgbClr val="92D050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11167188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5" name="Table 4">
                <a:extLst>
                  <a:ext uri="{FF2B5EF4-FFF2-40B4-BE49-F238E27FC236}">
                    <a16:creationId xmlns:a16="http://schemas.microsoft.com/office/drawing/2014/main" id="{9FAFFBA7-CDC7-7B47-A262-06F5F5269A03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816595072"/>
                  </p:ext>
                </p:extLst>
              </p:nvPr>
            </p:nvGraphicFramePr>
            <p:xfrm>
              <a:off x="6096000" y="977460"/>
              <a:ext cx="5969875" cy="522354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501462">
                      <a:extLst>
                        <a:ext uri="{9D8B030D-6E8A-4147-A177-3AD203B41FA5}">
                          <a16:colId xmlns:a16="http://schemas.microsoft.com/office/drawing/2014/main" val="1983011869"/>
                        </a:ext>
                      </a:extLst>
                    </a:gridCol>
                    <a:gridCol w="1439917">
                      <a:extLst>
                        <a:ext uri="{9D8B030D-6E8A-4147-A177-3AD203B41FA5}">
                          <a16:colId xmlns:a16="http://schemas.microsoft.com/office/drawing/2014/main" val="3327934745"/>
                        </a:ext>
                      </a:extLst>
                    </a:gridCol>
                    <a:gridCol w="2028496">
                      <a:extLst>
                        <a:ext uri="{9D8B030D-6E8A-4147-A177-3AD203B41FA5}">
                          <a16:colId xmlns:a16="http://schemas.microsoft.com/office/drawing/2014/main" val="2343962784"/>
                        </a:ext>
                      </a:extLst>
                    </a:gridCol>
                  </a:tblGrid>
                  <a:tr h="37311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Anomaly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Significance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Reference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327609258"/>
                      </a:ext>
                    </a:extLst>
                  </a:tr>
                  <a:tr h="37311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DAMA/LIBRA</a:t>
                          </a:r>
                        </a:p>
                      </a:txBody>
                      <a:tcPr>
                        <a:solidFill>
                          <a:srgbClr val="00B0F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dirty="0"/>
                            <a:t>12.9 </a:t>
                          </a:r>
                          <a14:m>
                            <m:oMath xmlns:m="http://schemas.openxmlformats.org/officeDocument/2006/math">
                              <m:r>
                                <a:rPr lang="en-US" sz="1800" i="1" baseline="0" smtClean="0">
                                  <a:solidFill>
                                    <a:schemeClr val="dk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oMath>
                          </a14:m>
                          <a:endParaRPr lang="en-US" dirty="0"/>
                        </a:p>
                      </a:txBody>
                      <a:tcPr>
                        <a:solidFill>
                          <a:srgbClr val="00B0F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1907.06405</a:t>
                          </a:r>
                        </a:p>
                      </a:txBody>
                      <a:tcPr>
                        <a:solidFill>
                          <a:srgbClr val="00B0F0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795561734"/>
                      </a:ext>
                    </a:extLst>
                  </a:tr>
                  <a:tr h="37311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XENON1T </a:t>
                          </a:r>
                          <a:r>
                            <a:rPr lang="en-US" i="1" dirty="0"/>
                            <a:t>e</a:t>
                          </a:r>
                          <a:r>
                            <a:rPr lang="en-US" baseline="30000" dirty="0"/>
                            <a:t>-</a:t>
                          </a:r>
                          <a:r>
                            <a:rPr lang="en-US" dirty="0"/>
                            <a:t>-recoil</a:t>
                          </a:r>
                        </a:p>
                      </a:txBody>
                      <a:tcPr>
                        <a:solidFill>
                          <a:srgbClr val="00B0F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dirty="0"/>
                            <a:t>2-3</a:t>
                          </a:r>
                          <a14:m>
                            <m:oMath xmlns:m="http://schemas.openxmlformats.org/officeDocument/2006/math">
                              <m:r>
                                <a:rPr lang="en-US" sz="1800" b="0" i="0" baseline="0" smtClean="0">
                                  <a:solidFill>
                                    <a:schemeClr val="dk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US" sz="1800" i="1" baseline="0" smtClean="0">
                                  <a:solidFill>
                                    <a:schemeClr val="dk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oMath>
                          </a14:m>
                          <a:endParaRPr lang="en-US" dirty="0"/>
                        </a:p>
                      </a:txBody>
                      <a:tcPr>
                        <a:solidFill>
                          <a:srgbClr val="00B0F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2006.09721</a:t>
                          </a:r>
                        </a:p>
                      </a:txBody>
                      <a:tcPr>
                        <a:solidFill>
                          <a:srgbClr val="00B0F0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171777539"/>
                      </a:ext>
                    </a:extLst>
                  </a:tr>
                  <a:tr h="37311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Fermi-LAT GC excess</a:t>
                          </a:r>
                        </a:p>
                      </a:txBody>
                      <a:tcPr>
                        <a:solidFill>
                          <a:srgbClr val="1D25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dirty="0"/>
                            <a:t>2-3</a:t>
                          </a:r>
                          <a14:m>
                            <m:oMath xmlns:m="http://schemas.openxmlformats.org/officeDocument/2006/math">
                              <m:r>
                                <a:rPr lang="en-US" sz="1800" b="0" i="0" baseline="0" smtClean="0">
                                  <a:solidFill>
                                    <a:schemeClr val="dk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US" sz="1800" i="1" baseline="0" smtClean="0">
                                  <a:solidFill>
                                    <a:schemeClr val="dk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oMath>
                          </a14:m>
                          <a:endParaRPr lang="en-US" dirty="0"/>
                        </a:p>
                      </a:txBody>
                      <a:tcPr>
                        <a:solidFill>
                          <a:srgbClr val="1D25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1704.03910</a:t>
                          </a:r>
                        </a:p>
                      </a:txBody>
                      <a:tcPr>
                        <a:solidFill>
                          <a:srgbClr val="1D25FF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07010478"/>
                      </a:ext>
                    </a:extLst>
                  </a:tr>
                  <a:tr h="37311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i="0" baseline="0" dirty="0"/>
                            <a:t>AMS</a:t>
                          </a:r>
                          <a:r>
                            <a:rPr lang="en-US" i="1" baseline="0" dirty="0"/>
                            <a:t> e</a:t>
                          </a:r>
                          <a:r>
                            <a:rPr lang="en-US" baseline="30000" dirty="0"/>
                            <a:t>+</a:t>
                          </a:r>
                          <a:r>
                            <a:rPr lang="en-US" baseline="0" dirty="0"/>
                            <a:t>/</a:t>
                          </a:r>
                          <a14:m>
                            <m:oMath xmlns:m="http://schemas.openxmlformats.org/officeDocument/2006/math">
                              <m:acc>
                                <m:accPr>
                                  <m:chr m:val="̅"/>
                                  <m:ctrlPr>
                                    <a:rPr lang="en-US" i="1" baseline="0" dirty="0" smtClean="0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b="0" i="1" baseline="0" dirty="0" smtClean="0">
                                      <a:latin typeface="Cambria Math" panose="02040503050406030204" pitchFamily="18" charset="0"/>
                                    </a:rPr>
                                    <m:t>𝑝</m:t>
                                  </m:r>
                                </m:e>
                              </m:acc>
                            </m:oMath>
                          </a14:m>
                          <a:r>
                            <a:rPr lang="en-US" i="0" dirty="0">
                              <a:latin typeface="+mn-lt"/>
                            </a:rPr>
                            <a:t> </a:t>
                          </a:r>
                          <a:r>
                            <a:rPr lang="en-US" dirty="0"/>
                            <a:t>excess</a:t>
                          </a:r>
                          <a:endParaRPr lang="en-US" i="0" dirty="0">
                            <a:latin typeface="+mn-lt"/>
                          </a:endParaRPr>
                        </a:p>
                      </a:txBody>
                      <a:tcPr>
                        <a:solidFill>
                          <a:srgbClr val="1D25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dirty="0"/>
                            <a:t>3-5</a:t>
                          </a:r>
                          <a14:m>
                            <m:oMath xmlns:m="http://schemas.openxmlformats.org/officeDocument/2006/math">
                              <m:r>
                                <a:rPr lang="en-US" sz="1800" b="0" i="0" baseline="0" smtClean="0">
                                  <a:solidFill>
                                    <a:schemeClr val="dk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US" sz="1800" i="1" baseline="0" smtClean="0">
                                  <a:solidFill>
                                    <a:schemeClr val="dk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oMath>
                          </a14:m>
                          <a:endParaRPr lang="en-US" dirty="0"/>
                        </a:p>
                      </a:txBody>
                      <a:tcPr>
                        <a:solidFill>
                          <a:srgbClr val="1D25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Phys.Rep.894, 1</a:t>
                          </a:r>
                        </a:p>
                      </a:txBody>
                      <a:tcPr>
                        <a:solidFill>
                          <a:srgbClr val="1D25FF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210885387"/>
                      </a:ext>
                    </a:extLst>
                  </a:tr>
                  <a:tr h="37311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3.5 keV X-ray line</a:t>
                          </a:r>
                        </a:p>
                      </a:txBody>
                      <a:tcPr>
                        <a:solidFill>
                          <a:srgbClr val="1D25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800" b="0" i="0" baseline="0" dirty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</a:rPr>
                            <a:t>4</a:t>
                          </a:r>
                          <a14:m>
                            <m:oMath xmlns:m="http://schemas.openxmlformats.org/officeDocument/2006/math">
                              <m:r>
                                <a:rPr lang="en-US" sz="1800" b="0" i="0" baseline="0" smtClean="0">
                                  <a:solidFill>
                                    <a:schemeClr val="dk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US" sz="1800" i="1" baseline="0" smtClean="0">
                                  <a:solidFill>
                                    <a:schemeClr val="dk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oMath>
                          </a14:m>
                          <a:endParaRPr lang="en-US" dirty="0"/>
                        </a:p>
                      </a:txBody>
                      <a:tcPr>
                        <a:solidFill>
                          <a:srgbClr val="1D25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2008.02283</a:t>
                          </a:r>
                        </a:p>
                      </a:txBody>
                      <a:tcPr>
                        <a:solidFill>
                          <a:srgbClr val="1D25FF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670921961"/>
                      </a:ext>
                    </a:extLst>
                  </a:tr>
                  <a:tr h="37311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511 keV gamma-ray line</a:t>
                          </a:r>
                        </a:p>
                      </a:txBody>
                      <a:tcPr>
                        <a:solidFill>
                          <a:srgbClr val="1D25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dirty="0"/>
                            <a:t>58 </a:t>
                          </a:r>
                          <a14:m>
                            <m:oMath xmlns:m="http://schemas.openxmlformats.org/officeDocument/2006/math">
                              <m:r>
                                <a:rPr lang="en-US" sz="1800" i="1" baseline="0" smtClean="0">
                                  <a:solidFill>
                                    <a:schemeClr val="dk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oMath>
                          </a14:m>
                          <a:endParaRPr lang="en-US" dirty="0"/>
                        </a:p>
                      </a:txBody>
                      <a:tcPr>
                        <a:solidFill>
                          <a:srgbClr val="1D25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1512.00325</a:t>
                          </a:r>
                        </a:p>
                      </a:txBody>
                      <a:tcPr>
                        <a:solidFill>
                          <a:srgbClr val="1D25FF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79388137"/>
                      </a:ext>
                    </a:extLst>
                  </a:tr>
                  <a:tr h="37311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EDGES 21cm spectrum</a:t>
                          </a:r>
                        </a:p>
                      </a:txBody>
                      <a:tcPr>
                        <a:solidFill>
                          <a:srgbClr val="1D25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dirty="0"/>
                            <a:t>3.8</a:t>
                          </a:r>
                          <a14:m>
                            <m:oMath xmlns:m="http://schemas.openxmlformats.org/officeDocument/2006/math">
                              <m:r>
                                <a:rPr lang="en-US" sz="1800" b="0" i="0" baseline="0" smtClean="0">
                                  <a:solidFill>
                                    <a:schemeClr val="dk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US" sz="1800" i="1" baseline="0" smtClean="0">
                                  <a:solidFill>
                                    <a:schemeClr val="dk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oMath>
                          </a14:m>
                          <a:endParaRPr lang="en-US" dirty="0"/>
                        </a:p>
                      </a:txBody>
                      <a:tcPr>
                        <a:solidFill>
                          <a:srgbClr val="1D25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1810.05912</a:t>
                          </a:r>
                        </a:p>
                      </a:txBody>
                      <a:tcPr>
                        <a:solidFill>
                          <a:srgbClr val="1D25FF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870993189"/>
                      </a:ext>
                    </a:extLst>
                  </a:tr>
                  <a:tr h="37311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aseline="0" dirty="0"/>
                            <a:t>Primordial </a:t>
                          </a:r>
                          <a:r>
                            <a:rPr lang="en-US" baseline="30000" dirty="0"/>
                            <a:t>7</a:t>
                          </a:r>
                          <a:r>
                            <a:rPr lang="en-US" baseline="0" dirty="0"/>
                            <a:t>Li problem</a:t>
                          </a:r>
                          <a:endParaRPr lang="en-US" dirty="0"/>
                        </a:p>
                      </a:txBody>
                      <a:tcPr>
                        <a:solidFill>
                          <a:srgbClr val="B14B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dirty="0"/>
                            <a:t>4-5</a:t>
                          </a:r>
                          <a14:m>
                            <m:oMath xmlns:m="http://schemas.openxmlformats.org/officeDocument/2006/math">
                              <m:r>
                                <a:rPr lang="en-US" sz="1800" b="0" i="0" baseline="0" smtClean="0">
                                  <a:solidFill>
                                    <a:schemeClr val="dk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US" sz="1800" i="1" baseline="0" smtClean="0">
                                  <a:solidFill>
                                    <a:schemeClr val="dk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oMath>
                          </a14:m>
                          <a:endParaRPr lang="en-US" dirty="0"/>
                        </a:p>
                      </a:txBody>
                      <a:tcPr>
                        <a:solidFill>
                          <a:srgbClr val="B14B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1203.3551</a:t>
                          </a:r>
                        </a:p>
                      </a:txBody>
                      <a:tcPr>
                        <a:solidFill>
                          <a:srgbClr val="B14BFF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66188784"/>
                      </a:ext>
                    </a:extLst>
                  </a:tr>
                  <a:tr h="37311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Hubble tension</a:t>
                          </a:r>
                        </a:p>
                      </a:txBody>
                      <a:tcPr>
                        <a:solidFill>
                          <a:srgbClr val="B14B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800" b="0" i="0" baseline="0" dirty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</a:rPr>
                            <a:t>4.4</a:t>
                          </a:r>
                          <a14:m>
                            <m:oMath xmlns:m="http://schemas.openxmlformats.org/officeDocument/2006/math">
                              <m:r>
                                <a:rPr lang="en-US" sz="1800" b="0" i="0" baseline="0" smtClean="0">
                                  <a:solidFill>
                                    <a:schemeClr val="dk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US" sz="1800" i="1" baseline="0" smtClean="0">
                                  <a:solidFill>
                                    <a:schemeClr val="dk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oMath>
                          </a14:m>
                          <a:endParaRPr lang="en-US" dirty="0"/>
                        </a:p>
                      </a:txBody>
                      <a:tcPr>
                        <a:solidFill>
                          <a:srgbClr val="B14B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2008.11284</a:t>
                          </a:r>
                        </a:p>
                      </a:txBody>
                      <a:tcPr>
                        <a:solidFill>
                          <a:srgbClr val="B14BFF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401725372"/>
                      </a:ext>
                    </a:extLst>
                  </a:tr>
                  <a:tr h="37311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r>
                                <a:rPr lang="en-US" sz="1800" i="1" baseline="0" smtClean="0">
                                  <a:solidFill>
                                    <a:schemeClr val="dk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oMath>
                          </a14:m>
                          <a:r>
                            <a:rPr lang="en-US" baseline="-25000" dirty="0"/>
                            <a:t>8 </a:t>
                          </a:r>
                          <a:r>
                            <a:rPr lang="en-US" baseline="0" dirty="0"/>
                            <a:t>tension</a:t>
                          </a:r>
                          <a:endParaRPr lang="en-US" dirty="0"/>
                        </a:p>
                      </a:txBody>
                      <a:tcPr>
                        <a:solidFill>
                          <a:srgbClr val="B14B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dirty="0"/>
                            <a:t>3 </a:t>
                          </a:r>
                          <a14:m>
                            <m:oMath xmlns:m="http://schemas.openxmlformats.org/officeDocument/2006/math">
                              <m:r>
                                <a:rPr lang="en-US" sz="1800" i="1" baseline="0" smtClean="0">
                                  <a:solidFill>
                                    <a:schemeClr val="dk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oMath>
                          </a14:m>
                          <a:endParaRPr lang="en-US" dirty="0"/>
                        </a:p>
                      </a:txBody>
                      <a:tcPr>
                        <a:solidFill>
                          <a:srgbClr val="B14B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2005.03751</a:t>
                          </a:r>
                        </a:p>
                      </a:txBody>
                      <a:tcPr>
                        <a:solidFill>
                          <a:srgbClr val="B14BFF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64459502"/>
                      </a:ext>
                    </a:extLst>
                  </a:tr>
                  <a:tr h="37311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CMB anomalies</a:t>
                          </a:r>
                        </a:p>
                      </a:txBody>
                      <a:tcPr>
                        <a:solidFill>
                          <a:srgbClr val="B14B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dirty="0"/>
                            <a:t>2-3 </a:t>
                          </a:r>
                          <a14:m>
                            <m:oMath xmlns:m="http://schemas.openxmlformats.org/officeDocument/2006/math">
                              <m:r>
                                <a:rPr lang="en-US" sz="1800" i="1" baseline="0" smtClean="0">
                                  <a:solidFill>
                                    <a:schemeClr val="dk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oMath>
                          </a14:m>
                          <a:endParaRPr lang="en-US" dirty="0"/>
                        </a:p>
                      </a:txBody>
                      <a:tcPr>
                        <a:solidFill>
                          <a:srgbClr val="B14B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1510.07929</a:t>
                          </a:r>
                        </a:p>
                      </a:txBody>
                      <a:tcPr>
                        <a:solidFill>
                          <a:srgbClr val="B14BFF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818984712"/>
                      </a:ext>
                    </a:extLst>
                  </a:tr>
                  <a:tr h="37311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NANOGRAV </a:t>
                          </a:r>
                        </a:p>
                      </a:txBody>
                      <a:tcPr>
                        <a:solidFill>
                          <a:srgbClr val="B14B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800" b="0" i="0" baseline="0" dirty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</a:rPr>
                            <a:t>&gt;&gt; 5</a:t>
                          </a:r>
                          <a14:m>
                            <m:oMath xmlns:m="http://schemas.openxmlformats.org/officeDocument/2006/math">
                              <m:r>
                                <a:rPr lang="en-US" sz="1800" b="0" i="0" baseline="0" smtClean="0">
                                  <a:solidFill>
                                    <a:schemeClr val="dk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US" sz="1800" i="1" baseline="0" smtClean="0">
                                  <a:solidFill>
                                    <a:schemeClr val="dk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oMath>
                          </a14:m>
                          <a:endParaRPr lang="en-US" dirty="0"/>
                        </a:p>
                      </a:txBody>
                      <a:tcPr>
                        <a:solidFill>
                          <a:srgbClr val="B14B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2009.04496</a:t>
                          </a:r>
                        </a:p>
                      </a:txBody>
                      <a:tcPr>
                        <a:solidFill>
                          <a:srgbClr val="B14BFF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53129292"/>
                      </a:ext>
                    </a:extLst>
                  </a:tr>
                  <a:tr h="37311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Fast Radio Bursts</a:t>
                          </a:r>
                        </a:p>
                      </a:txBody>
                      <a:tcPr>
                        <a:solidFill>
                          <a:srgbClr val="B14B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800" b="0" i="0" baseline="0" dirty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</a:rPr>
                            <a:t>&gt;&gt; 5</a:t>
                          </a:r>
                          <a14:m>
                            <m:oMath xmlns:m="http://schemas.openxmlformats.org/officeDocument/2006/math">
                              <m:r>
                                <a:rPr lang="en-US" sz="1800" b="0" i="0" baseline="0" smtClean="0">
                                  <a:solidFill>
                                    <a:schemeClr val="dk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US" sz="1800" i="1" baseline="0" smtClean="0">
                                  <a:solidFill>
                                    <a:schemeClr val="dk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oMath>
                          </a14:m>
                          <a:endParaRPr lang="en-US" dirty="0"/>
                        </a:p>
                      </a:txBody>
                      <a:tcPr>
                        <a:solidFill>
                          <a:srgbClr val="B14B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1906.05878</a:t>
                          </a:r>
                        </a:p>
                      </a:txBody>
                      <a:tcPr>
                        <a:solidFill>
                          <a:srgbClr val="B14BFF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954909602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5" name="Table 4">
                <a:extLst>
                  <a:ext uri="{FF2B5EF4-FFF2-40B4-BE49-F238E27FC236}">
                    <a16:creationId xmlns:a16="http://schemas.microsoft.com/office/drawing/2014/main" id="{9FAFFBA7-CDC7-7B47-A262-06F5F5269A03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816595072"/>
                  </p:ext>
                </p:extLst>
              </p:nvPr>
            </p:nvGraphicFramePr>
            <p:xfrm>
              <a:off x="6096000" y="977460"/>
              <a:ext cx="5969875" cy="522354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501462">
                      <a:extLst>
                        <a:ext uri="{9D8B030D-6E8A-4147-A177-3AD203B41FA5}">
                          <a16:colId xmlns:a16="http://schemas.microsoft.com/office/drawing/2014/main" val="1983011869"/>
                        </a:ext>
                      </a:extLst>
                    </a:gridCol>
                    <a:gridCol w="1439917">
                      <a:extLst>
                        <a:ext uri="{9D8B030D-6E8A-4147-A177-3AD203B41FA5}">
                          <a16:colId xmlns:a16="http://schemas.microsoft.com/office/drawing/2014/main" val="3327934745"/>
                        </a:ext>
                      </a:extLst>
                    </a:gridCol>
                    <a:gridCol w="2028496">
                      <a:extLst>
                        <a:ext uri="{9D8B030D-6E8A-4147-A177-3AD203B41FA5}">
                          <a16:colId xmlns:a16="http://schemas.microsoft.com/office/drawing/2014/main" val="2343962784"/>
                        </a:ext>
                      </a:extLst>
                    </a:gridCol>
                  </a:tblGrid>
                  <a:tr h="37311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Anomaly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Significance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Reference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327609258"/>
                      </a:ext>
                    </a:extLst>
                  </a:tr>
                  <a:tr h="37311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DAMA/LIBRA</a:t>
                          </a:r>
                        </a:p>
                      </a:txBody>
                      <a:tcPr>
                        <a:solidFill>
                          <a:srgbClr val="00B0F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173684" t="-110345" r="-142105" b="-124482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1907.06405</a:t>
                          </a:r>
                        </a:p>
                      </a:txBody>
                      <a:tcPr>
                        <a:solidFill>
                          <a:srgbClr val="00B0F0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795561734"/>
                      </a:ext>
                    </a:extLst>
                  </a:tr>
                  <a:tr h="37311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XENON1T </a:t>
                          </a:r>
                          <a:r>
                            <a:rPr lang="en-US" i="1" dirty="0"/>
                            <a:t>e</a:t>
                          </a:r>
                          <a:r>
                            <a:rPr lang="en-US" baseline="30000" dirty="0"/>
                            <a:t>-</a:t>
                          </a:r>
                          <a:r>
                            <a:rPr lang="en-US" dirty="0"/>
                            <a:t>-recoil</a:t>
                          </a:r>
                        </a:p>
                      </a:txBody>
                      <a:tcPr>
                        <a:solidFill>
                          <a:srgbClr val="00B0F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173684" t="-203333" r="-142105" b="-11033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2006.09721</a:t>
                          </a:r>
                        </a:p>
                      </a:txBody>
                      <a:tcPr>
                        <a:solidFill>
                          <a:srgbClr val="00B0F0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171777539"/>
                      </a:ext>
                    </a:extLst>
                  </a:tr>
                  <a:tr h="37311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Fermi-LAT GC excess</a:t>
                          </a:r>
                        </a:p>
                      </a:txBody>
                      <a:tcPr>
                        <a:solidFill>
                          <a:srgbClr val="1D25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173684" t="-313793" r="-142105" b="-104137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1704.03910</a:t>
                          </a:r>
                        </a:p>
                      </a:txBody>
                      <a:tcPr>
                        <a:solidFill>
                          <a:srgbClr val="1D25FF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07010478"/>
                      </a:ext>
                    </a:extLst>
                  </a:tr>
                  <a:tr h="37311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508" t="-400000" r="-140102" b="-9066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173684" t="-400000" r="-142105" b="-9066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Phys.Rep.894, 1</a:t>
                          </a:r>
                        </a:p>
                      </a:txBody>
                      <a:tcPr>
                        <a:solidFill>
                          <a:srgbClr val="1D25FF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210885387"/>
                      </a:ext>
                    </a:extLst>
                  </a:tr>
                  <a:tr h="37311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3.5 keV X-ray line</a:t>
                          </a:r>
                        </a:p>
                      </a:txBody>
                      <a:tcPr>
                        <a:solidFill>
                          <a:srgbClr val="1D25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173684" t="-517241" r="-142105" b="-83793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2008.02283</a:t>
                          </a:r>
                        </a:p>
                      </a:txBody>
                      <a:tcPr>
                        <a:solidFill>
                          <a:srgbClr val="1D25FF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670921961"/>
                      </a:ext>
                    </a:extLst>
                  </a:tr>
                  <a:tr h="37311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511 keV gamma-ray line</a:t>
                          </a:r>
                        </a:p>
                      </a:txBody>
                      <a:tcPr>
                        <a:solidFill>
                          <a:srgbClr val="1D25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173684" t="-596667" r="-142105" b="-71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1512.00325</a:t>
                          </a:r>
                        </a:p>
                      </a:txBody>
                      <a:tcPr>
                        <a:solidFill>
                          <a:srgbClr val="1D25FF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79388137"/>
                      </a:ext>
                    </a:extLst>
                  </a:tr>
                  <a:tr h="37311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EDGES 21cm spectrum</a:t>
                          </a:r>
                        </a:p>
                      </a:txBody>
                      <a:tcPr>
                        <a:solidFill>
                          <a:srgbClr val="1D25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173684" t="-720690" r="-142105" b="-63448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1810.05912</a:t>
                          </a:r>
                        </a:p>
                      </a:txBody>
                      <a:tcPr>
                        <a:solidFill>
                          <a:srgbClr val="1D25FF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870993189"/>
                      </a:ext>
                    </a:extLst>
                  </a:tr>
                  <a:tr h="37311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aseline="0" dirty="0"/>
                            <a:t>Primordial </a:t>
                          </a:r>
                          <a:r>
                            <a:rPr lang="en-US" baseline="30000" dirty="0"/>
                            <a:t>7</a:t>
                          </a:r>
                          <a:r>
                            <a:rPr lang="en-US" baseline="0" dirty="0"/>
                            <a:t>Li problem</a:t>
                          </a:r>
                          <a:endParaRPr lang="en-US" dirty="0"/>
                        </a:p>
                      </a:txBody>
                      <a:tcPr>
                        <a:solidFill>
                          <a:srgbClr val="B14B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173684" t="-793333" r="-142105" b="-5133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1203.3551</a:t>
                          </a:r>
                        </a:p>
                      </a:txBody>
                      <a:tcPr>
                        <a:solidFill>
                          <a:srgbClr val="B14BFF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66188784"/>
                      </a:ext>
                    </a:extLst>
                  </a:tr>
                  <a:tr h="37311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Hubble tension</a:t>
                          </a:r>
                        </a:p>
                      </a:txBody>
                      <a:tcPr>
                        <a:solidFill>
                          <a:srgbClr val="B14B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173684" t="-924138" r="-142105" b="-43103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2008.11284</a:t>
                          </a:r>
                        </a:p>
                      </a:txBody>
                      <a:tcPr>
                        <a:solidFill>
                          <a:srgbClr val="B14BFF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401725372"/>
                      </a:ext>
                    </a:extLst>
                  </a:tr>
                  <a:tr h="37311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508" t="-990000" r="-140102" b="-3166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173684" t="-990000" r="-142105" b="-3166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2005.03751</a:t>
                          </a:r>
                        </a:p>
                      </a:txBody>
                      <a:tcPr>
                        <a:solidFill>
                          <a:srgbClr val="B14BFF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64459502"/>
                      </a:ext>
                    </a:extLst>
                  </a:tr>
                  <a:tr h="37311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CMB anomalies</a:t>
                          </a:r>
                        </a:p>
                      </a:txBody>
                      <a:tcPr>
                        <a:solidFill>
                          <a:srgbClr val="B14B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173684" t="-1127586" r="-142105" b="-22758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1510.07929</a:t>
                          </a:r>
                        </a:p>
                      </a:txBody>
                      <a:tcPr>
                        <a:solidFill>
                          <a:srgbClr val="B14BFF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818984712"/>
                      </a:ext>
                    </a:extLst>
                  </a:tr>
                  <a:tr h="37311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NANOGRAV </a:t>
                          </a:r>
                        </a:p>
                      </a:txBody>
                      <a:tcPr>
                        <a:solidFill>
                          <a:srgbClr val="B14B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173684" t="-1186667" r="-142105" b="-12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2009.04496</a:t>
                          </a:r>
                        </a:p>
                      </a:txBody>
                      <a:tcPr>
                        <a:solidFill>
                          <a:srgbClr val="B14BFF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53129292"/>
                      </a:ext>
                    </a:extLst>
                  </a:tr>
                  <a:tr h="37311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Fast Radio Bursts</a:t>
                          </a:r>
                        </a:p>
                      </a:txBody>
                      <a:tcPr>
                        <a:solidFill>
                          <a:srgbClr val="B14B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173684" t="-1331034" r="-142105" b="-2413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1906.05878</a:t>
                          </a:r>
                        </a:p>
                      </a:txBody>
                      <a:tcPr>
                        <a:solidFill>
                          <a:srgbClr val="B14BFF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954909602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6" name="Rectangle 5">
            <a:extLst>
              <a:ext uri="{FF2B5EF4-FFF2-40B4-BE49-F238E27FC236}">
                <a16:creationId xmlns:a16="http://schemas.microsoft.com/office/drawing/2014/main" id="{1807728D-2965-7C40-9237-CE0E7AE33721}"/>
              </a:ext>
            </a:extLst>
          </p:cNvPr>
          <p:cNvSpPr/>
          <p:nvPr/>
        </p:nvSpPr>
        <p:spPr>
          <a:xfrm>
            <a:off x="3729344" y="6327661"/>
            <a:ext cx="497322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Repository: </a:t>
            </a:r>
            <a:r>
              <a:rPr lang="en-US" u="sng" dirty="0">
                <a:hlinkClick r:id="rId5"/>
              </a:rPr>
              <a:t>https://github.com/hepcomm/hepmist</a:t>
            </a:r>
            <a:endParaRPr lang="en-US" u="sng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9FDECF2-8A0D-E840-B02B-345CA562BE6A}"/>
              </a:ext>
            </a:extLst>
          </p:cNvPr>
          <p:cNvSpPr/>
          <p:nvPr/>
        </p:nvSpPr>
        <p:spPr>
          <a:xfrm>
            <a:off x="6086803" y="987659"/>
            <a:ext cx="5969875" cy="5223539"/>
          </a:xfrm>
          <a:prstGeom prst="rect">
            <a:avLst/>
          </a:prstGeom>
          <a:solidFill>
            <a:schemeClr val="accent1">
              <a:alpha val="70191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D2BE639E-5E12-2948-8750-9E3D4733D514}"/>
              </a:ext>
            </a:extLst>
          </p:cNvPr>
          <p:cNvSpPr/>
          <p:nvPr/>
        </p:nvSpPr>
        <p:spPr>
          <a:xfrm>
            <a:off x="139975" y="1762453"/>
            <a:ext cx="5623034" cy="4504480"/>
          </a:xfrm>
          <a:prstGeom prst="rect">
            <a:avLst/>
          </a:prstGeom>
          <a:solidFill>
            <a:schemeClr val="accent1">
              <a:alpha val="70191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38BF324-5872-4846-9838-7968B730C899}"/>
              </a:ext>
            </a:extLst>
          </p:cNvPr>
          <p:cNvSpPr txBox="1"/>
          <p:nvPr/>
        </p:nvSpPr>
        <p:spPr>
          <a:xfrm>
            <a:off x="5758356" y="1352734"/>
            <a:ext cx="4023153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See BSM V parallel talk by Bruce </a:t>
            </a:r>
            <a:r>
              <a:rPr lang="en-US" dirty="0" err="1">
                <a:solidFill>
                  <a:schemeClr val="bg1"/>
                </a:solidFill>
              </a:rPr>
              <a:t>Mellado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26333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Black Hat 2020: xGitGuard uses AI to detect inadvertently exposed data on  GitHub | The Daily Swig">
            <a:extLst>
              <a:ext uri="{FF2B5EF4-FFF2-40B4-BE49-F238E27FC236}">
                <a16:creationId xmlns:a16="http://schemas.microsoft.com/office/drawing/2014/main" id="{86077747-5BE1-0445-B742-A4C3FBD82EE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1867" y="6129936"/>
            <a:ext cx="1250466" cy="7044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E66D7CE-BC2A-F040-845E-E329A7EBA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22847"/>
          </a:xfrm>
        </p:spPr>
        <p:txBody>
          <a:bodyPr>
            <a:normAutofit fontScale="90000"/>
          </a:bodyPr>
          <a:lstStyle/>
          <a:p>
            <a:r>
              <a:rPr lang="en-US" dirty="0"/>
              <a:t>(Partial) List of Existing Anomalies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C69ED98-2FAC-ED49-A8F8-B2687816AF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A3748-736F-BF4B-AE16-F2F2DD747C1B}" type="slidenum">
              <a:rPr lang="en-US" smtClean="0"/>
              <a:t>5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Table 4">
                <a:extLst>
                  <a:ext uri="{FF2B5EF4-FFF2-40B4-BE49-F238E27FC236}">
                    <a16:creationId xmlns:a16="http://schemas.microsoft.com/office/drawing/2014/main" id="{9332A1C8-BF97-5D4E-BEF4-C29793169096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009573640"/>
                  </p:ext>
                </p:extLst>
              </p:nvPr>
            </p:nvGraphicFramePr>
            <p:xfrm>
              <a:off x="126125" y="987972"/>
              <a:ext cx="5623034" cy="5223546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423510">
                      <a:extLst>
                        <a:ext uri="{9D8B030D-6E8A-4147-A177-3AD203B41FA5}">
                          <a16:colId xmlns:a16="http://schemas.microsoft.com/office/drawing/2014/main" val="87559318"/>
                        </a:ext>
                      </a:extLst>
                    </a:gridCol>
                    <a:gridCol w="1345324">
                      <a:extLst>
                        <a:ext uri="{9D8B030D-6E8A-4147-A177-3AD203B41FA5}">
                          <a16:colId xmlns:a16="http://schemas.microsoft.com/office/drawing/2014/main" val="740646941"/>
                        </a:ext>
                      </a:extLst>
                    </a:gridCol>
                    <a:gridCol w="1854200">
                      <a:extLst>
                        <a:ext uri="{9D8B030D-6E8A-4147-A177-3AD203B41FA5}">
                          <a16:colId xmlns:a16="http://schemas.microsoft.com/office/drawing/2014/main" val="1138366353"/>
                        </a:ext>
                      </a:extLst>
                    </a:gridCol>
                  </a:tblGrid>
                  <a:tr h="238408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Anomaly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Significance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Reference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172591119"/>
                      </a:ext>
                    </a:extLst>
                  </a:tr>
                  <a:tr h="238408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err="1"/>
                            <a:t>Multileptons@LHC</a:t>
                          </a:r>
                          <a:endParaRPr lang="en-US" dirty="0"/>
                        </a:p>
                      </a:txBody>
                      <a:tcPr>
                        <a:solidFill>
                          <a:srgbClr val="FF0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i="0" dirty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</a:rPr>
                            <a:t>2-5</a:t>
                          </a:r>
                          <a:r>
                            <a:rPr lang="en-US" sz="1800" i="0" baseline="0" dirty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</a:rPr>
                            <a:t> </a:t>
                          </a:r>
                          <a14:m>
                            <m:oMath xmlns:m="http://schemas.openxmlformats.org/officeDocument/2006/math">
                              <m:r>
                                <a:rPr lang="en-US" sz="1800" i="1" baseline="0" smtClean="0">
                                  <a:solidFill>
                                    <a:schemeClr val="dk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oMath>
                          </a14:m>
                          <a:endParaRPr lang="en-US" dirty="0"/>
                        </a:p>
                      </a:txBody>
                      <a:tcPr>
                        <a:solidFill>
                          <a:srgbClr val="FF0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1901.05300</a:t>
                          </a:r>
                        </a:p>
                      </a:txBody>
                      <a:tcPr>
                        <a:solidFill>
                          <a:srgbClr val="FF0000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841379905"/>
                      </a:ext>
                    </a:extLst>
                  </a:tr>
                  <a:tr h="238408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Dijet excess@LEP2</a:t>
                          </a:r>
                        </a:p>
                      </a:txBody>
                      <a:tcPr>
                        <a:solidFill>
                          <a:srgbClr val="FF0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4-5 </a:t>
                          </a:r>
                          <a14:m>
                            <m:oMath xmlns:m="http://schemas.openxmlformats.org/officeDocument/2006/math">
                              <m:r>
                                <a:rPr lang="en-US" sz="1800" i="1" baseline="0" smtClean="0">
                                  <a:solidFill>
                                    <a:schemeClr val="dk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oMath>
                          </a14:m>
                          <a:endParaRPr lang="en-US" dirty="0"/>
                        </a:p>
                      </a:txBody>
                      <a:tcPr>
                        <a:solidFill>
                          <a:srgbClr val="FF0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800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1706.02255 </a:t>
                          </a:r>
                          <a:endParaRPr lang="en-US" dirty="0"/>
                        </a:p>
                      </a:txBody>
                      <a:tcPr>
                        <a:solidFill>
                          <a:srgbClr val="FF0000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866036791"/>
                      </a:ext>
                    </a:extLst>
                  </a:tr>
                  <a:tr h="417213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1" dirty="0"/>
                            <a:t>Muon g-2</a:t>
                          </a:r>
                        </a:p>
                      </a:txBody>
                      <a:tcPr>
                        <a:solidFill>
                          <a:srgbClr val="FFC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1" i="0" baseline="0" dirty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</a:rPr>
                            <a:t>4.2</a:t>
                          </a:r>
                          <a14:m>
                            <m:oMath xmlns:m="http://schemas.openxmlformats.org/officeDocument/2006/math">
                              <m:r>
                                <a:rPr lang="en-US" sz="1800" b="1" i="0" baseline="0" smtClean="0">
                                  <a:solidFill>
                                    <a:schemeClr val="dk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US" sz="1800" b="1" i="1" baseline="0" smtClean="0">
                                  <a:solidFill>
                                    <a:schemeClr val="dk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𝝈</m:t>
                              </m:r>
                            </m:oMath>
                          </a14:m>
                          <a:endParaRPr lang="en-US" b="1" dirty="0"/>
                        </a:p>
                      </a:txBody>
                      <a:tcPr>
                        <a:solidFill>
                          <a:srgbClr val="FFC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800" b="1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2104.03281</a:t>
                          </a:r>
                          <a:endParaRPr lang="en-US" b="1" dirty="0">
                            <a:effectLst/>
                          </a:endParaRPr>
                        </a:p>
                      </a:txBody>
                      <a:tcPr>
                        <a:solidFill>
                          <a:srgbClr val="FFC000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316622746"/>
                      </a:ext>
                    </a:extLst>
                  </a:tr>
                  <a:tr h="417213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LFUV in B-decays</a:t>
                          </a:r>
                        </a:p>
                      </a:txBody>
                      <a:tcPr>
                        <a:solidFill>
                          <a:srgbClr val="FFC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3-5 </a:t>
                          </a:r>
                          <a14:m>
                            <m:oMath xmlns:m="http://schemas.openxmlformats.org/officeDocument/2006/math">
                              <m:r>
                                <a:rPr lang="en-US" sz="1800" i="1" baseline="0" smtClean="0">
                                  <a:solidFill>
                                    <a:schemeClr val="dk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oMath>
                          </a14:m>
                          <a:endParaRPr lang="en-US" dirty="0"/>
                        </a:p>
                      </a:txBody>
                      <a:tcPr>
                        <a:solidFill>
                          <a:srgbClr val="FFC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0" i="0" u="none" strike="noStrike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1909.12524</a:t>
                          </a:r>
                          <a:endParaRPr lang="en-US" dirty="0"/>
                        </a:p>
                      </a:txBody>
                      <a:tcPr>
                        <a:solidFill>
                          <a:srgbClr val="FFC000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395162269"/>
                      </a:ext>
                    </a:extLst>
                  </a:tr>
                  <a:tr h="238408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CKM unitarity</a:t>
                          </a:r>
                        </a:p>
                      </a:txBody>
                      <a:tcPr>
                        <a:solidFill>
                          <a:srgbClr val="FFC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4 </a:t>
                          </a:r>
                          <a14:m>
                            <m:oMath xmlns:m="http://schemas.openxmlformats.org/officeDocument/2006/math">
                              <m:r>
                                <a:rPr lang="en-US" sz="1800" i="1" baseline="0" smtClean="0">
                                  <a:solidFill>
                                    <a:schemeClr val="dk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oMath>
                          </a14:m>
                          <a:endParaRPr lang="en-US" dirty="0"/>
                        </a:p>
                      </a:txBody>
                      <a:tcPr>
                        <a:solidFill>
                          <a:srgbClr val="FFC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2012.01580</a:t>
                          </a:r>
                        </a:p>
                      </a:txBody>
                      <a:tcPr>
                        <a:solidFill>
                          <a:srgbClr val="FFC000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965106896"/>
                      </a:ext>
                    </a:extLst>
                  </a:tr>
                  <a:tr h="238408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LFUV in tau decay</a:t>
                          </a:r>
                        </a:p>
                      </a:txBody>
                      <a:tcPr>
                        <a:solidFill>
                          <a:srgbClr val="FFC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dirty="0"/>
                            <a:t>~2</a:t>
                          </a:r>
                          <a14:m>
                            <m:oMath xmlns:m="http://schemas.openxmlformats.org/officeDocument/2006/math">
                              <m:r>
                                <a:rPr lang="en-US" sz="1800" b="0" i="0" baseline="0" smtClean="0">
                                  <a:solidFill>
                                    <a:schemeClr val="dk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US" sz="1800" i="1" baseline="0" smtClean="0">
                                  <a:solidFill>
                                    <a:schemeClr val="dk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oMath>
                          </a14:m>
                          <a:endParaRPr lang="en-US" dirty="0"/>
                        </a:p>
                      </a:txBody>
                      <a:tcPr>
                        <a:solidFill>
                          <a:srgbClr val="FFC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1909.12524 </a:t>
                          </a:r>
                        </a:p>
                      </a:txBody>
                      <a:tcPr>
                        <a:solidFill>
                          <a:srgbClr val="FFC000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31462006"/>
                      </a:ext>
                    </a:extLst>
                  </a:tr>
                  <a:tr h="238408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LSND/</a:t>
                          </a:r>
                          <a:r>
                            <a:rPr lang="en-US" dirty="0" err="1"/>
                            <a:t>MiniBooNE</a:t>
                          </a:r>
                          <a:endParaRPr lang="en-US" dirty="0"/>
                        </a:p>
                      </a:txBody>
                      <a:tcPr>
                        <a:solidFill>
                          <a:srgbClr val="FFFF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800" b="0" i="0" baseline="0" dirty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</a:rPr>
                            <a:t>6.1</a:t>
                          </a:r>
                          <a14:m>
                            <m:oMath xmlns:m="http://schemas.openxmlformats.org/officeDocument/2006/math">
                              <m:r>
                                <a:rPr lang="en-US" sz="1800" b="0" i="0" baseline="0" smtClean="0">
                                  <a:solidFill>
                                    <a:schemeClr val="dk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US" sz="1800" i="1" baseline="0" smtClean="0">
                                  <a:solidFill>
                                    <a:schemeClr val="dk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oMath>
                          </a14:m>
                          <a:endParaRPr lang="en-US" dirty="0"/>
                        </a:p>
                      </a:txBody>
                      <a:tcPr>
                        <a:solidFill>
                          <a:srgbClr val="FFFF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2006.16883</a:t>
                          </a:r>
                        </a:p>
                      </a:txBody>
                      <a:tcPr>
                        <a:solidFill>
                          <a:srgbClr val="FFFF00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786009672"/>
                      </a:ext>
                    </a:extLst>
                  </a:tr>
                  <a:tr h="238408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err="1"/>
                            <a:t>NOvA</a:t>
                          </a:r>
                          <a:r>
                            <a:rPr lang="en-US" dirty="0"/>
                            <a:t> vs T2K </a:t>
                          </a:r>
                        </a:p>
                      </a:txBody>
                      <a:tcPr>
                        <a:solidFill>
                          <a:srgbClr val="FFFF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dirty="0"/>
                            <a:t>~2</a:t>
                          </a:r>
                          <a14:m>
                            <m:oMath xmlns:m="http://schemas.openxmlformats.org/officeDocument/2006/math">
                              <m:r>
                                <a:rPr lang="en-US" sz="1800" b="0" i="0" baseline="0" smtClean="0">
                                  <a:solidFill>
                                    <a:schemeClr val="dk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US" sz="1800" i="1" baseline="0" smtClean="0">
                                  <a:solidFill>
                                    <a:schemeClr val="dk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oMath>
                          </a14:m>
                          <a:endParaRPr lang="en-US" dirty="0"/>
                        </a:p>
                      </a:txBody>
                      <a:tcPr>
                        <a:solidFill>
                          <a:srgbClr val="FFFF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Neutrino 2020</a:t>
                          </a:r>
                        </a:p>
                      </a:txBody>
                      <a:tcPr>
                        <a:solidFill>
                          <a:srgbClr val="FFFF00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424078413"/>
                      </a:ext>
                    </a:extLst>
                  </a:tr>
                  <a:tr h="238408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err="1"/>
                            <a:t>IceCube</a:t>
                          </a:r>
                          <a:r>
                            <a:rPr lang="en-US" dirty="0"/>
                            <a:t> HESE vs TG</a:t>
                          </a:r>
                        </a:p>
                      </a:txBody>
                      <a:tcPr>
                        <a:solidFill>
                          <a:srgbClr val="FFFF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dirty="0"/>
                            <a:t>~2</a:t>
                          </a:r>
                          <a14:m>
                            <m:oMath xmlns:m="http://schemas.openxmlformats.org/officeDocument/2006/math">
                              <m:r>
                                <a:rPr lang="en-US" sz="1800" b="0" i="0" baseline="0" smtClean="0">
                                  <a:solidFill>
                                    <a:schemeClr val="dk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US" sz="1800" i="1" baseline="0" smtClean="0">
                                  <a:solidFill>
                                    <a:schemeClr val="dk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oMath>
                          </a14:m>
                          <a:endParaRPr lang="en-US" dirty="0"/>
                        </a:p>
                      </a:txBody>
                      <a:tcPr>
                        <a:solidFill>
                          <a:srgbClr val="FFFF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2011.03545</a:t>
                          </a:r>
                        </a:p>
                      </a:txBody>
                      <a:tcPr>
                        <a:solidFill>
                          <a:srgbClr val="FFFF00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917634405"/>
                      </a:ext>
                    </a:extLst>
                  </a:tr>
                  <a:tr h="238408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ANITA upgoing events</a:t>
                          </a:r>
                        </a:p>
                      </a:txBody>
                      <a:tcPr>
                        <a:solidFill>
                          <a:srgbClr val="FFFF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dirty="0"/>
                            <a:t>~2</a:t>
                          </a:r>
                          <a14:m>
                            <m:oMath xmlns:m="http://schemas.openxmlformats.org/officeDocument/2006/math">
                              <m:r>
                                <a:rPr lang="en-US" sz="1800" b="0" i="0" baseline="0" smtClean="0">
                                  <a:solidFill>
                                    <a:schemeClr val="dk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US" sz="1800" i="1" baseline="0" smtClean="0">
                                  <a:solidFill>
                                    <a:schemeClr val="dk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oMath>
                          </a14:m>
                          <a:endParaRPr lang="en-US" dirty="0"/>
                        </a:p>
                      </a:txBody>
                      <a:tcPr>
                        <a:solidFill>
                          <a:srgbClr val="FFFF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2010.02869</a:t>
                          </a:r>
                        </a:p>
                      </a:txBody>
                      <a:tcPr>
                        <a:solidFill>
                          <a:srgbClr val="FFFF00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573240545"/>
                      </a:ext>
                    </a:extLst>
                  </a:tr>
                  <a:tr h="238408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Neutron lifetime</a:t>
                          </a:r>
                        </a:p>
                      </a:txBody>
                      <a:tcPr>
                        <a:solidFill>
                          <a:srgbClr val="92D05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800" b="0" i="0" baseline="0" dirty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</a:rPr>
                            <a:t>3.6</a:t>
                          </a:r>
                          <a14:m>
                            <m:oMath xmlns:m="http://schemas.openxmlformats.org/officeDocument/2006/math">
                              <m:r>
                                <a:rPr lang="en-US" sz="1800" b="0" i="0" baseline="0" smtClean="0">
                                  <a:solidFill>
                                    <a:schemeClr val="dk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US" sz="1800" i="1" baseline="0" smtClean="0">
                                  <a:solidFill>
                                    <a:schemeClr val="dk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oMath>
                          </a14:m>
                          <a:endParaRPr lang="en-US" dirty="0"/>
                        </a:p>
                      </a:txBody>
                      <a:tcPr>
                        <a:solidFill>
                          <a:srgbClr val="92D05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2011.13272</a:t>
                          </a:r>
                        </a:p>
                      </a:txBody>
                      <a:tcPr>
                        <a:solidFill>
                          <a:srgbClr val="92D050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054672027"/>
                      </a:ext>
                    </a:extLst>
                  </a:tr>
                  <a:tr h="238408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aseline="30000" dirty="0"/>
                            <a:t>8</a:t>
                          </a:r>
                          <a:r>
                            <a:rPr lang="en-US" dirty="0"/>
                            <a:t>Be transition</a:t>
                          </a:r>
                        </a:p>
                      </a:txBody>
                      <a:tcPr>
                        <a:solidFill>
                          <a:srgbClr val="92D05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800" b="0" i="0" baseline="0" dirty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</a:rPr>
                            <a:t>7.2</a:t>
                          </a:r>
                          <a14:m>
                            <m:oMath xmlns:m="http://schemas.openxmlformats.org/officeDocument/2006/math">
                              <m:r>
                                <a:rPr lang="en-US" sz="1800" b="0" i="0" baseline="0" smtClean="0">
                                  <a:solidFill>
                                    <a:schemeClr val="dk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US" sz="1800" i="1" baseline="0" smtClean="0">
                                  <a:solidFill>
                                    <a:schemeClr val="dk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oMath>
                          </a14:m>
                          <a:endParaRPr lang="en-US" dirty="0"/>
                        </a:p>
                      </a:txBody>
                      <a:tcPr>
                        <a:solidFill>
                          <a:srgbClr val="92D05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1910.10459</a:t>
                          </a:r>
                        </a:p>
                      </a:txBody>
                      <a:tcPr>
                        <a:solidFill>
                          <a:srgbClr val="92D050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223398779"/>
                      </a:ext>
                    </a:extLst>
                  </a:tr>
                  <a:tr h="238408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Proton charge radius</a:t>
                          </a:r>
                        </a:p>
                      </a:txBody>
                      <a:tcPr>
                        <a:solidFill>
                          <a:srgbClr val="92D05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dirty="0"/>
                            <a:t>5 </a:t>
                          </a:r>
                          <a14:m>
                            <m:oMath xmlns:m="http://schemas.openxmlformats.org/officeDocument/2006/math">
                              <m:r>
                                <a:rPr lang="en-US" sz="1800" i="1" baseline="0" smtClean="0">
                                  <a:solidFill>
                                    <a:schemeClr val="dk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oMath>
                          </a14:m>
                          <a:endParaRPr lang="en-US" dirty="0"/>
                        </a:p>
                      </a:txBody>
                      <a:tcPr>
                        <a:solidFill>
                          <a:srgbClr val="92D05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2105.00571</a:t>
                          </a:r>
                        </a:p>
                      </a:txBody>
                      <a:tcPr>
                        <a:solidFill>
                          <a:srgbClr val="92D050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11167188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4" name="Table 4">
                <a:extLst>
                  <a:ext uri="{FF2B5EF4-FFF2-40B4-BE49-F238E27FC236}">
                    <a16:creationId xmlns:a16="http://schemas.microsoft.com/office/drawing/2014/main" id="{9332A1C8-BF97-5D4E-BEF4-C29793169096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009573640"/>
                  </p:ext>
                </p:extLst>
              </p:nvPr>
            </p:nvGraphicFramePr>
            <p:xfrm>
              <a:off x="126125" y="987972"/>
              <a:ext cx="5623034" cy="5223546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423510">
                      <a:extLst>
                        <a:ext uri="{9D8B030D-6E8A-4147-A177-3AD203B41FA5}">
                          <a16:colId xmlns:a16="http://schemas.microsoft.com/office/drawing/2014/main" val="87559318"/>
                        </a:ext>
                      </a:extLst>
                    </a:gridCol>
                    <a:gridCol w="1345324">
                      <a:extLst>
                        <a:ext uri="{9D8B030D-6E8A-4147-A177-3AD203B41FA5}">
                          <a16:colId xmlns:a16="http://schemas.microsoft.com/office/drawing/2014/main" val="740646941"/>
                        </a:ext>
                      </a:extLst>
                    </a:gridCol>
                    <a:gridCol w="1854200">
                      <a:extLst>
                        <a:ext uri="{9D8B030D-6E8A-4147-A177-3AD203B41FA5}">
                          <a16:colId xmlns:a16="http://schemas.microsoft.com/office/drawing/2014/main" val="1138366353"/>
                        </a:ext>
                      </a:extLst>
                    </a:gridCol>
                  </a:tblGrid>
                  <a:tr h="36576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Anomaly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Significance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Reference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172591119"/>
                      </a:ext>
                    </a:extLst>
                  </a:tr>
                  <a:tr h="36576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err="1"/>
                            <a:t>Multileptons@LHC</a:t>
                          </a:r>
                          <a:endParaRPr lang="en-US" dirty="0"/>
                        </a:p>
                      </a:txBody>
                      <a:tcPr>
                        <a:solidFill>
                          <a:srgbClr val="FF0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178505" t="-106897" r="-139252" b="-125172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1901.05300</a:t>
                          </a:r>
                        </a:p>
                      </a:txBody>
                      <a:tcPr>
                        <a:solidFill>
                          <a:srgbClr val="FF0000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841379905"/>
                      </a:ext>
                    </a:extLst>
                  </a:tr>
                  <a:tr h="36576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Dijet excess@LEP2</a:t>
                          </a:r>
                        </a:p>
                      </a:txBody>
                      <a:tcPr>
                        <a:solidFill>
                          <a:srgbClr val="FF0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178505" t="-206897" r="-139252" b="-115172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800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1706.02255 </a:t>
                          </a:r>
                          <a:endParaRPr lang="en-US" dirty="0"/>
                        </a:p>
                      </a:txBody>
                      <a:tcPr>
                        <a:solidFill>
                          <a:srgbClr val="FF0000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866036791"/>
                      </a:ext>
                    </a:extLst>
                  </a:tr>
                  <a:tr h="417213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1" dirty="0"/>
                            <a:t>Muon g-2</a:t>
                          </a:r>
                        </a:p>
                      </a:txBody>
                      <a:tcPr>
                        <a:solidFill>
                          <a:srgbClr val="FFC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178505" t="-269697" r="-139252" b="-91212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800" b="1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2104.03281</a:t>
                          </a:r>
                          <a:endParaRPr lang="en-US" b="1" dirty="0">
                            <a:effectLst/>
                          </a:endParaRPr>
                        </a:p>
                      </a:txBody>
                      <a:tcPr>
                        <a:solidFill>
                          <a:srgbClr val="FFC000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316622746"/>
                      </a:ext>
                    </a:extLst>
                  </a:tr>
                  <a:tr h="417213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LFUV in B-decays</a:t>
                          </a:r>
                        </a:p>
                      </a:txBody>
                      <a:tcPr>
                        <a:solidFill>
                          <a:srgbClr val="FFC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178505" t="-369697" r="-139252" b="-81212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0" i="0" u="none" strike="noStrike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1909.12524</a:t>
                          </a:r>
                          <a:endParaRPr lang="en-US" dirty="0"/>
                        </a:p>
                      </a:txBody>
                      <a:tcPr>
                        <a:solidFill>
                          <a:srgbClr val="FFC000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395162269"/>
                      </a:ext>
                    </a:extLst>
                  </a:tr>
                  <a:tr h="36576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CKM unitarity</a:t>
                          </a:r>
                        </a:p>
                      </a:txBody>
                      <a:tcPr>
                        <a:solidFill>
                          <a:srgbClr val="FFC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178505" t="-534483" r="-139252" b="-82413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2012.01580</a:t>
                          </a:r>
                        </a:p>
                      </a:txBody>
                      <a:tcPr>
                        <a:solidFill>
                          <a:srgbClr val="FFC000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965106896"/>
                      </a:ext>
                    </a:extLst>
                  </a:tr>
                  <a:tr h="36576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LFUV in tau decay</a:t>
                          </a:r>
                        </a:p>
                      </a:txBody>
                      <a:tcPr>
                        <a:solidFill>
                          <a:srgbClr val="FFC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178505" t="-634483" r="-139252" b="-72413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1909.12524 </a:t>
                          </a:r>
                        </a:p>
                      </a:txBody>
                      <a:tcPr>
                        <a:solidFill>
                          <a:srgbClr val="FFC000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31462006"/>
                      </a:ext>
                    </a:extLst>
                  </a:tr>
                  <a:tr h="36576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LSND/</a:t>
                          </a:r>
                          <a:r>
                            <a:rPr lang="en-US" dirty="0" err="1"/>
                            <a:t>MiniBooNE</a:t>
                          </a:r>
                          <a:endParaRPr lang="en-US" dirty="0"/>
                        </a:p>
                      </a:txBody>
                      <a:tcPr>
                        <a:solidFill>
                          <a:srgbClr val="FFFF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178505" t="-760714" r="-139252" b="-65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2006.16883</a:t>
                          </a:r>
                        </a:p>
                      </a:txBody>
                      <a:tcPr>
                        <a:solidFill>
                          <a:srgbClr val="FFFF00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786009672"/>
                      </a:ext>
                    </a:extLst>
                  </a:tr>
                  <a:tr h="36576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err="1"/>
                            <a:t>NOvA</a:t>
                          </a:r>
                          <a:r>
                            <a:rPr lang="en-US" dirty="0"/>
                            <a:t> vs T2K </a:t>
                          </a:r>
                        </a:p>
                      </a:txBody>
                      <a:tcPr>
                        <a:solidFill>
                          <a:srgbClr val="FFFF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178505" t="-831034" r="-139252" b="-52758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Neutrino 2020</a:t>
                          </a:r>
                        </a:p>
                      </a:txBody>
                      <a:tcPr>
                        <a:solidFill>
                          <a:srgbClr val="FFFF00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424078413"/>
                      </a:ext>
                    </a:extLst>
                  </a:tr>
                  <a:tr h="36576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err="1"/>
                            <a:t>IceCube</a:t>
                          </a:r>
                          <a:r>
                            <a:rPr lang="en-US" dirty="0"/>
                            <a:t> HESE vs TG</a:t>
                          </a:r>
                        </a:p>
                      </a:txBody>
                      <a:tcPr>
                        <a:solidFill>
                          <a:srgbClr val="FFFF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178505" t="-931034" r="-139252" b="-42758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2011.03545</a:t>
                          </a:r>
                        </a:p>
                      </a:txBody>
                      <a:tcPr>
                        <a:solidFill>
                          <a:srgbClr val="FFFF00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917634405"/>
                      </a:ext>
                    </a:extLst>
                  </a:tr>
                  <a:tr h="36576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ANITA upgoing events</a:t>
                          </a:r>
                        </a:p>
                      </a:txBody>
                      <a:tcPr>
                        <a:solidFill>
                          <a:srgbClr val="FFFF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178505" t="-1031034" r="-139252" b="-32758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2010.02869</a:t>
                          </a:r>
                        </a:p>
                      </a:txBody>
                      <a:tcPr>
                        <a:solidFill>
                          <a:srgbClr val="FFFF00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573240545"/>
                      </a:ext>
                    </a:extLst>
                  </a:tr>
                  <a:tr h="36576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Neutron lifetime</a:t>
                          </a:r>
                        </a:p>
                      </a:txBody>
                      <a:tcPr>
                        <a:solidFill>
                          <a:srgbClr val="92D05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178505" t="-1131034" r="-139252" b="-22758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2011.13272</a:t>
                          </a:r>
                        </a:p>
                      </a:txBody>
                      <a:tcPr>
                        <a:solidFill>
                          <a:srgbClr val="92D050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054672027"/>
                      </a:ext>
                    </a:extLst>
                  </a:tr>
                  <a:tr h="36576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aseline="30000" dirty="0"/>
                            <a:t>8</a:t>
                          </a:r>
                          <a:r>
                            <a:rPr lang="en-US" dirty="0"/>
                            <a:t>Be transition</a:t>
                          </a:r>
                        </a:p>
                      </a:txBody>
                      <a:tcPr>
                        <a:solidFill>
                          <a:srgbClr val="92D05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178505" t="-1231034" r="-139252" b="-12758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1910.10459</a:t>
                          </a:r>
                        </a:p>
                      </a:txBody>
                      <a:tcPr>
                        <a:solidFill>
                          <a:srgbClr val="92D050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223398779"/>
                      </a:ext>
                    </a:extLst>
                  </a:tr>
                  <a:tr h="36576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Proton charge radius</a:t>
                          </a:r>
                        </a:p>
                      </a:txBody>
                      <a:tcPr>
                        <a:solidFill>
                          <a:srgbClr val="92D05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178505" t="-1331034" r="-139252" b="-2758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2105.00571</a:t>
                          </a:r>
                        </a:p>
                      </a:txBody>
                      <a:tcPr>
                        <a:solidFill>
                          <a:srgbClr val="92D050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11167188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5" name="Table 4">
                <a:extLst>
                  <a:ext uri="{FF2B5EF4-FFF2-40B4-BE49-F238E27FC236}">
                    <a16:creationId xmlns:a16="http://schemas.microsoft.com/office/drawing/2014/main" id="{9FAFFBA7-CDC7-7B47-A262-06F5F5269A03}"/>
                  </a:ext>
                </a:extLst>
              </p:cNvPr>
              <p:cNvGraphicFramePr>
                <a:graphicFrameLocks noGrp="1"/>
              </p:cNvGraphicFramePr>
              <p:nvPr/>
            </p:nvGraphicFramePr>
            <p:xfrm>
              <a:off x="6096000" y="977460"/>
              <a:ext cx="5969875" cy="522354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501462">
                      <a:extLst>
                        <a:ext uri="{9D8B030D-6E8A-4147-A177-3AD203B41FA5}">
                          <a16:colId xmlns:a16="http://schemas.microsoft.com/office/drawing/2014/main" val="1983011869"/>
                        </a:ext>
                      </a:extLst>
                    </a:gridCol>
                    <a:gridCol w="1439917">
                      <a:extLst>
                        <a:ext uri="{9D8B030D-6E8A-4147-A177-3AD203B41FA5}">
                          <a16:colId xmlns:a16="http://schemas.microsoft.com/office/drawing/2014/main" val="3327934745"/>
                        </a:ext>
                      </a:extLst>
                    </a:gridCol>
                    <a:gridCol w="2028496">
                      <a:extLst>
                        <a:ext uri="{9D8B030D-6E8A-4147-A177-3AD203B41FA5}">
                          <a16:colId xmlns:a16="http://schemas.microsoft.com/office/drawing/2014/main" val="2343962784"/>
                        </a:ext>
                      </a:extLst>
                    </a:gridCol>
                  </a:tblGrid>
                  <a:tr h="37311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Anomaly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Significance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Reference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327609258"/>
                      </a:ext>
                    </a:extLst>
                  </a:tr>
                  <a:tr h="37311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DAMA/LIBRA</a:t>
                          </a:r>
                        </a:p>
                      </a:txBody>
                      <a:tcPr>
                        <a:solidFill>
                          <a:srgbClr val="00B0F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dirty="0"/>
                            <a:t>12.9 </a:t>
                          </a:r>
                          <a14:m>
                            <m:oMath xmlns:m="http://schemas.openxmlformats.org/officeDocument/2006/math">
                              <m:r>
                                <a:rPr lang="en-US" sz="1800" i="1" baseline="0" smtClean="0">
                                  <a:solidFill>
                                    <a:schemeClr val="dk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oMath>
                          </a14:m>
                          <a:endParaRPr lang="en-US" dirty="0"/>
                        </a:p>
                      </a:txBody>
                      <a:tcPr>
                        <a:solidFill>
                          <a:srgbClr val="00B0F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1907.06405</a:t>
                          </a:r>
                        </a:p>
                      </a:txBody>
                      <a:tcPr>
                        <a:solidFill>
                          <a:srgbClr val="00B0F0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795561734"/>
                      </a:ext>
                    </a:extLst>
                  </a:tr>
                  <a:tr h="37311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XENON1T </a:t>
                          </a:r>
                          <a:r>
                            <a:rPr lang="en-US" i="1" dirty="0"/>
                            <a:t>e</a:t>
                          </a:r>
                          <a:r>
                            <a:rPr lang="en-US" baseline="30000" dirty="0"/>
                            <a:t>-</a:t>
                          </a:r>
                          <a:r>
                            <a:rPr lang="en-US" dirty="0"/>
                            <a:t>-recoil</a:t>
                          </a:r>
                        </a:p>
                      </a:txBody>
                      <a:tcPr>
                        <a:solidFill>
                          <a:srgbClr val="00B0F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dirty="0"/>
                            <a:t>2-3</a:t>
                          </a:r>
                          <a14:m>
                            <m:oMath xmlns:m="http://schemas.openxmlformats.org/officeDocument/2006/math">
                              <m:r>
                                <a:rPr lang="en-US" sz="1800" b="0" i="0" baseline="0" smtClean="0">
                                  <a:solidFill>
                                    <a:schemeClr val="dk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US" sz="1800" i="1" baseline="0" smtClean="0">
                                  <a:solidFill>
                                    <a:schemeClr val="dk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oMath>
                          </a14:m>
                          <a:endParaRPr lang="en-US" dirty="0"/>
                        </a:p>
                      </a:txBody>
                      <a:tcPr>
                        <a:solidFill>
                          <a:srgbClr val="00B0F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2006.09721</a:t>
                          </a:r>
                        </a:p>
                      </a:txBody>
                      <a:tcPr>
                        <a:solidFill>
                          <a:srgbClr val="00B0F0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171777539"/>
                      </a:ext>
                    </a:extLst>
                  </a:tr>
                  <a:tr h="37311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Fermi-LAT GC excess</a:t>
                          </a:r>
                        </a:p>
                      </a:txBody>
                      <a:tcPr>
                        <a:solidFill>
                          <a:srgbClr val="1D25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dirty="0"/>
                            <a:t>2-3</a:t>
                          </a:r>
                          <a14:m>
                            <m:oMath xmlns:m="http://schemas.openxmlformats.org/officeDocument/2006/math">
                              <m:r>
                                <a:rPr lang="en-US" sz="1800" b="0" i="0" baseline="0" smtClean="0">
                                  <a:solidFill>
                                    <a:schemeClr val="dk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US" sz="1800" i="1" baseline="0" smtClean="0">
                                  <a:solidFill>
                                    <a:schemeClr val="dk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oMath>
                          </a14:m>
                          <a:endParaRPr lang="en-US" dirty="0"/>
                        </a:p>
                      </a:txBody>
                      <a:tcPr>
                        <a:solidFill>
                          <a:srgbClr val="1D25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1704.03910</a:t>
                          </a:r>
                        </a:p>
                      </a:txBody>
                      <a:tcPr>
                        <a:solidFill>
                          <a:srgbClr val="1D25FF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07010478"/>
                      </a:ext>
                    </a:extLst>
                  </a:tr>
                  <a:tr h="37311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i="0" baseline="0" dirty="0"/>
                            <a:t>AMS</a:t>
                          </a:r>
                          <a:r>
                            <a:rPr lang="en-US" i="1" baseline="0" dirty="0"/>
                            <a:t> e</a:t>
                          </a:r>
                          <a:r>
                            <a:rPr lang="en-US" baseline="30000" dirty="0"/>
                            <a:t>+</a:t>
                          </a:r>
                          <a:r>
                            <a:rPr lang="en-US" baseline="0" dirty="0"/>
                            <a:t>/</a:t>
                          </a:r>
                          <a14:m>
                            <m:oMath xmlns:m="http://schemas.openxmlformats.org/officeDocument/2006/math">
                              <m:acc>
                                <m:accPr>
                                  <m:chr m:val="̅"/>
                                  <m:ctrlPr>
                                    <a:rPr lang="en-US" i="1" baseline="0" dirty="0" smtClean="0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b="0" i="1" baseline="0" dirty="0" smtClean="0">
                                      <a:latin typeface="Cambria Math" panose="02040503050406030204" pitchFamily="18" charset="0"/>
                                    </a:rPr>
                                    <m:t>𝑝</m:t>
                                  </m:r>
                                </m:e>
                              </m:acc>
                            </m:oMath>
                          </a14:m>
                          <a:r>
                            <a:rPr lang="en-US" i="0" dirty="0">
                              <a:latin typeface="+mn-lt"/>
                            </a:rPr>
                            <a:t> </a:t>
                          </a:r>
                          <a:r>
                            <a:rPr lang="en-US" dirty="0"/>
                            <a:t>excess</a:t>
                          </a:r>
                          <a:endParaRPr lang="en-US" i="0" dirty="0">
                            <a:latin typeface="+mn-lt"/>
                          </a:endParaRPr>
                        </a:p>
                      </a:txBody>
                      <a:tcPr>
                        <a:solidFill>
                          <a:srgbClr val="1D25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dirty="0"/>
                            <a:t>3-5</a:t>
                          </a:r>
                          <a14:m>
                            <m:oMath xmlns:m="http://schemas.openxmlformats.org/officeDocument/2006/math">
                              <m:r>
                                <a:rPr lang="en-US" sz="1800" b="0" i="0" baseline="0" smtClean="0">
                                  <a:solidFill>
                                    <a:schemeClr val="dk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US" sz="1800" i="1" baseline="0" smtClean="0">
                                  <a:solidFill>
                                    <a:schemeClr val="dk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oMath>
                          </a14:m>
                          <a:endParaRPr lang="en-US" dirty="0"/>
                        </a:p>
                      </a:txBody>
                      <a:tcPr>
                        <a:solidFill>
                          <a:srgbClr val="1D25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Phys.Rep.894, 1</a:t>
                          </a:r>
                        </a:p>
                      </a:txBody>
                      <a:tcPr>
                        <a:solidFill>
                          <a:srgbClr val="1D25FF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210885387"/>
                      </a:ext>
                    </a:extLst>
                  </a:tr>
                  <a:tr h="37311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3.5 keV X-ray line</a:t>
                          </a:r>
                        </a:p>
                      </a:txBody>
                      <a:tcPr>
                        <a:solidFill>
                          <a:srgbClr val="1D25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800" b="0" i="0" baseline="0" dirty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</a:rPr>
                            <a:t>4</a:t>
                          </a:r>
                          <a14:m>
                            <m:oMath xmlns:m="http://schemas.openxmlformats.org/officeDocument/2006/math">
                              <m:r>
                                <a:rPr lang="en-US" sz="1800" b="0" i="0" baseline="0" smtClean="0">
                                  <a:solidFill>
                                    <a:schemeClr val="dk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US" sz="1800" i="1" baseline="0" smtClean="0">
                                  <a:solidFill>
                                    <a:schemeClr val="dk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oMath>
                          </a14:m>
                          <a:endParaRPr lang="en-US" dirty="0"/>
                        </a:p>
                      </a:txBody>
                      <a:tcPr>
                        <a:solidFill>
                          <a:srgbClr val="1D25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2008.02283</a:t>
                          </a:r>
                        </a:p>
                      </a:txBody>
                      <a:tcPr>
                        <a:solidFill>
                          <a:srgbClr val="1D25FF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670921961"/>
                      </a:ext>
                    </a:extLst>
                  </a:tr>
                  <a:tr h="37311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511 keV gamma-ray line</a:t>
                          </a:r>
                        </a:p>
                      </a:txBody>
                      <a:tcPr>
                        <a:solidFill>
                          <a:srgbClr val="1D25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dirty="0"/>
                            <a:t>58 </a:t>
                          </a:r>
                          <a14:m>
                            <m:oMath xmlns:m="http://schemas.openxmlformats.org/officeDocument/2006/math">
                              <m:r>
                                <a:rPr lang="en-US" sz="1800" i="1" baseline="0" smtClean="0">
                                  <a:solidFill>
                                    <a:schemeClr val="dk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oMath>
                          </a14:m>
                          <a:endParaRPr lang="en-US" dirty="0"/>
                        </a:p>
                      </a:txBody>
                      <a:tcPr>
                        <a:solidFill>
                          <a:srgbClr val="1D25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1512.00325</a:t>
                          </a:r>
                        </a:p>
                      </a:txBody>
                      <a:tcPr>
                        <a:solidFill>
                          <a:srgbClr val="1D25FF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79388137"/>
                      </a:ext>
                    </a:extLst>
                  </a:tr>
                  <a:tr h="37311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EDGES 21cm spectrum</a:t>
                          </a:r>
                        </a:p>
                      </a:txBody>
                      <a:tcPr>
                        <a:solidFill>
                          <a:srgbClr val="1D25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dirty="0"/>
                            <a:t>3.8</a:t>
                          </a:r>
                          <a14:m>
                            <m:oMath xmlns:m="http://schemas.openxmlformats.org/officeDocument/2006/math">
                              <m:r>
                                <a:rPr lang="en-US" sz="1800" b="0" i="0" baseline="0" smtClean="0">
                                  <a:solidFill>
                                    <a:schemeClr val="dk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US" sz="1800" i="1" baseline="0" smtClean="0">
                                  <a:solidFill>
                                    <a:schemeClr val="dk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oMath>
                          </a14:m>
                          <a:endParaRPr lang="en-US" dirty="0"/>
                        </a:p>
                      </a:txBody>
                      <a:tcPr>
                        <a:solidFill>
                          <a:srgbClr val="1D25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1810.05912</a:t>
                          </a:r>
                        </a:p>
                      </a:txBody>
                      <a:tcPr>
                        <a:solidFill>
                          <a:srgbClr val="1D25FF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870993189"/>
                      </a:ext>
                    </a:extLst>
                  </a:tr>
                  <a:tr h="37311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aseline="0" dirty="0"/>
                            <a:t>Primordial </a:t>
                          </a:r>
                          <a:r>
                            <a:rPr lang="en-US" baseline="30000" dirty="0"/>
                            <a:t>7</a:t>
                          </a:r>
                          <a:r>
                            <a:rPr lang="en-US" baseline="0" dirty="0"/>
                            <a:t>Li problem</a:t>
                          </a:r>
                          <a:endParaRPr lang="en-US" dirty="0"/>
                        </a:p>
                      </a:txBody>
                      <a:tcPr>
                        <a:solidFill>
                          <a:srgbClr val="B14B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dirty="0"/>
                            <a:t>4-5</a:t>
                          </a:r>
                          <a14:m>
                            <m:oMath xmlns:m="http://schemas.openxmlformats.org/officeDocument/2006/math">
                              <m:r>
                                <a:rPr lang="en-US" sz="1800" b="0" i="0" baseline="0" smtClean="0">
                                  <a:solidFill>
                                    <a:schemeClr val="dk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US" sz="1800" i="1" baseline="0" smtClean="0">
                                  <a:solidFill>
                                    <a:schemeClr val="dk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oMath>
                          </a14:m>
                          <a:endParaRPr lang="en-US" dirty="0"/>
                        </a:p>
                      </a:txBody>
                      <a:tcPr>
                        <a:solidFill>
                          <a:srgbClr val="B14B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1203.3551</a:t>
                          </a:r>
                        </a:p>
                      </a:txBody>
                      <a:tcPr>
                        <a:solidFill>
                          <a:srgbClr val="B14BFF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66188784"/>
                      </a:ext>
                    </a:extLst>
                  </a:tr>
                  <a:tr h="37311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Hubble tension</a:t>
                          </a:r>
                        </a:p>
                      </a:txBody>
                      <a:tcPr>
                        <a:solidFill>
                          <a:srgbClr val="B14B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800" b="0" i="0" baseline="0" dirty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</a:rPr>
                            <a:t>4.4</a:t>
                          </a:r>
                          <a14:m>
                            <m:oMath xmlns:m="http://schemas.openxmlformats.org/officeDocument/2006/math">
                              <m:r>
                                <a:rPr lang="en-US" sz="1800" b="0" i="0" baseline="0" smtClean="0">
                                  <a:solidFill>
                                    <a:schemeClr val="dk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US" sz="1800" i="1" baseline="0" smtClean="0">
                                  <a:solidFill>
                                    <a:schemeClr val="dk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oMath>
                          </a14:m>
                          <a:endParaRPr lang="en-US" dirty="0"/>
                        </a:p>
                      </a:txBody>
                      <a:tcPr>
                        <a:solidFill>
                          <a:srgbClr val="B14B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2008.11284</a:t>
                          </a:r>
                        </a:p>
                      </a:txBody>
                      <a:tcPr>
                        <a:solidFill>
                          <a:srgbClr val="B14BFF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401725372"/>
                      </a:ext>
                    </a:extLst>
                  </a:tr>
                  <a:tr h="37311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r>
                                <a:rPr lang="en-US" sz="1800" i="1" baseline="0" smtClean="0">
                                  <a:solidFill>
                                    <a:schemeClr val="dk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oMath>
                          </a14:m>
                          <a:r>
                            <a:rPr lang="en-US" baseline="-25000" dirty="0"/>
                            <a:t>8 </a:t>
                          </a:r>
                          <a:r>
                            <a:rPr lang="en-US" baseline="0" dirty="0"/>
                            <a:t>tension</a:t>
                          </a:r>
                          <a:endParaRPr lang="en-US" dirty="0"/>
                        </a:p>
                      </a:txBody>
                      <a:tcPr>
                        <a:solidFill>
                          <a:srgbClr val="B14B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dirty="0"/>
                            <a:t>3 </a:t>
                          </a:r>
                          <a14:m>
                            <m:oMath xmlns:m="http://schemas.openxmlformats.org/officeDocument/2006/math">
                              <m:r>
                                <a:rPr lang="en-US" sz="1800" i="1" baseline="0" smtClean="0">
                                  <a:solidFill>
                                    <a:schemeClr val="dk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oMath>
                          </a14:m>
                          <a:endParaRPr lang="en-US" dirty="0"/>
                        </a:p>
                      </a:txBody>
                      <a:tcPr>
                        <a:solidFill>
                          <a:srgbClr val="B14B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2005.03751</a:t>
                          </a:r>
                        </a:p>
                      </a:txBody>
                      <a:tcPr>
                        <a:solidFill>
                          <a:srgbClr val="B14BFF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64459502"/>
                      </a:ext>
                    </a:extLst>
                  </a:tr>
                  <a:tr h="37311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CMB anomalies</a:t>
                          </a:r>
                        </a:p>
                      </a:txBody>
                      <a:tcPr>
                        <a:solidFill>
                          <a:srgbClr val="B14B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dirty="0"/>
                            <a:t>2-3 </a:t>
                          </a:r>
                          <a14:m>
                            <m:oMath xmlns:m="http://schemas.openxmlformats.org/officeDocument/2006/math">
                              <m:r>
                                <a:rPr lang="en-US" sz="1800" i="1" baseline="0" smtClean="0">
                                  <a:solidFill>
                                    <a:schemeClr val="dk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oMath>
                          </a14:m>
                          <a:endParaRPr lang="en-US" dirty="0"/>
                        </a:p>
                      </a:txBody>
                      <a:tcPr>
                        <a:solidFill>
                          <a:srgbClr val="B14B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1510.07929</a:t>
                          </a:r>
                        </a:p>
                      </a:txBody>
                      <a:tcPr>
                        <a:solidFill>
                          <a:srgbClr val="B14BFF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818984712"/>
                      </a:ext>
                    </a:extLst>
                  </a:tr>
                  <a:tr h="37311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NANOGRAV </a:t>
                          </a:r>
                        </a:p>
                      </a:txBody>
                      <a:tcPr>
                        <a:solidFill>
                          <a:srgbClr val="B14B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800" b="0" i="0" baseline="0" dirty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</a:rPr>
                            <a:t>&gt;&gt; 5</a:t>
                          </a:r>
                          <a14:m>
                            <m:oMath xmlns:m="http://schemas.openxmlformats.org/officeDocument/2006/math">
                              <m:r>
                                <a:rPr lang="en-US" sz="1800" b="0" i="0" baseline="0" smtClean="0">
                                  <a:solidFill>
                                    <a:schemeClr val="dk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US" sz="1800" i="1" baseline="0" smtClean="0">
                                  <a:solidFill>
                                    <a:schemeClr val="dk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oMath>
                          </a14:m>
                          <a:endParaRPr lang="en-US" dirty="0"/>
                        </a:p>
                      </a:txBody>
                      <a:tcPr>
                        <a:solidFill>
                          <a:srgbClr val="B14B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2009.04496</a:t>
                          </a:r>
                        </a:p>
                      </a:txBody>
                      <a:tcPr>
                        <a:solidFill>
                          <a:srgbClr val="B14BFF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53129292"/>
                      </a:ext>
                    </a:extLst>
                  </a:tr>
                  <a:tr h="37311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Fast Radio Bursts</a:t>
                          </a:r>
                        </a:p>
                      </a:txBody>
                      <a:tcPr>
                        <a:solidFill>
                          <a:srgbClr val="B14B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800" b="0" i="0" baseline="0" dirty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</a:rPr>
                            <a:t>&gt;&gt; 5</a:t>
                          </a:r>
                          <a14:m>
                            <m:oMath xmlns:m="http://schemas.openxmlformats.org/officeDocument/2006/math">
                              <m:r>
                                <a:rPr lang="en-US" sz="1800" b="0" i="0" baseline="0" smtClean="0">
                                  <a:solidFill>
                                    <a:schemeClr val="dk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US" sz="1800" i="1" baseline="0" smtClean="0">
                                  <a:solidFill>
                                    <a:schemeClr val="dk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oMath>
                          </a14:m>
                          <a:endParaRPr lang="en-US" dirty="0"/>
                        </a:p>
                      </a:txBody>
                      <a:tcPr>
                        <a:solidFill>
                          <a:srgbClr val="B14B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1906.05878</a:t>
                          </a:r>
                        </a:p>
                      </a:txBody>
                      <a:tcPr>
                        <a:solidFill>
                          <a:srgbClr val="B14BFF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954909602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5" name="Table 4">
                <a:extLst>
                  <a:ext uri="{FF2B5EF4-FFF2-40B4-BE49-F238E27FC236}">
                    <a16:creationId xmlns:a16="http://schemas.microsoft.com/office/drawing/2014/main" id="{9FAFFBA7-CDC7-7B47-A262-06F5F5269A03}"/>
                  </a:ext>
                </a:extLst>
              </p:cNvPr>
              <p:cNvGraphicFramePr>
                <a:graphicFrameLocks noGrp="1"/>
              </p:cNvGraphicFramePr>
              <p:nvPr/>
            </p:nvGraphicFramePr>
            <p:xfrm>
              <a:off x="6096000" y="977460"/>
              <a:ext cx="5969875" cy="522354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501462">
                      <a:extLst>
                        <a:ext uri="{9D8B030D-6E8A-4147-A177-3AD203B41FA5}">
                          <a16:colId xmlns:a16="http://schemas.microsoft.com/office/drawing/2014/main" val="1983011869"/>
                        </a:ext>
                      </a:extLst>
                    </a:gridCol>
                    <a:gridCol w="1439917">
                      <a:extLst>
                        <a:ext uri="{9D8B030D-6E8A-4147-A177-3AD203B41FA5}">
                          <a16:colId xmlns:a16="http://schemas.microsoft.com/office/drawing/2014/main" val="3327934745"/>
                        </a:ext>
                      </a:extLst>
                    </a:gridCol>
                    <a:gridCol w="2028496">
                      <a:extLst>
                        <a:ext uri="{9D8B030D-6E8A-4147-A177-3AD203B41FA5}">
                          <a16:colId xmlns:a16="http://schemas.microsoft.com/office/drawing/2014/main" val="2343962784"/>
                        </a:ext>
                      </a:extLst>
                    </a:gridCol>
                  </a:tblGrid>
                  <a:tr h="37311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Anomaly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Significance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Reference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327609258"/>
                      </a:ext>
                    </a:extLst>
                  </a:tr>
                  <a:tr h="37311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DAMA/LIBRA</a:t>
                          </a:r>
                        </a:p>
                      </a:txBody>
                      <a:tcPr>
                        <a:solidFill>
                          <a:srgbClr val="00B0F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173684" t="-110345" r="-142105" b="-124482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1907.06405</a:t>
                          </a:r>
                        </a:p>
                      </a:txBody>
                      <a:tcPr>
                        <a:solidFill>
                          <a:srgbClr val="00B0F0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795561734"/>
                      </a:ext>
                    </a:extLst>
                  </a:tr>
                  <a:tr h="37311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XENON1T </a:t>
                          </a:r>
                          <a:r>
                            <a:rPr lang="en-US" i="1" dirty="0"/>
                            <a:t>e</a:t>
                          </a:r>
                          <a:r>
                            <a:rPr lang="en-US" baseline="30000" dirty="0"/>
                            <a:t>-</a:t>
                          </a:r>
                          <a:r>
                            <a:rPr lang="en-US" dirty="0"/>
                            <a:t>-recoil</a:t>
                          </a:r>
                        </a:p>
                      </a:txBody>
                      <a:tcPr>
                        <a:solidFill>
                          <a:srgbClr val="00B0F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173684" t="-203333" r="-142105" b="-11033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2006.09721</a:t>
                          </a:r>
                        </a:p>
                      </a:txBody>
                      <a:tcPr>
                        <a:solidFill>
                          <a:srgbClr val="00B0F0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171777539"/>
                      </a:ext>
                    </a:extLst>
                  </a:tr>
                  <a:tr h="37311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Fermi-LAT GC excess</a:t>
                          </a:r>
                        </a:p>
                      </a:txBody>
                      <a:tcPr>
                        <a:solidFill>
                          <a:srgbClr val="1D25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173684" t="-313793" r="-142105" b="-104137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1704.03910</a:t>
                          </a:r>
                        </a:p>
                      </a:txBody>
                      <a:tcPr>
                        <a:solidFill>
                          <a:srgbClr val="1D25FF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07010478"/>
                      </a:ext>
                    </a:extLst>
                  </a:tr>
                  <a:tr h="37311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508" t="-400000" r="-140102" b="-9066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173684" t="-400000" r="-142105" b="-9066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Phys.Rep.894, 1</a:t>
                          </a:r>
                        </a:p>
                      </a:txBody>
                      <a:tcPr>
                        <a:solidFill>
                          <a:srgbClr val="1D25FF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210885387"/>
                      </a:ext>
                    </a:extLst>
                  </a:tr>
                  <a:tr h="37311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3.5 keV X-ray line</a:t>
                          </a:r>
                        </a:p>
                      </a:txBody>
                      <a:tcPr>
                        <a:solidFill>
                          <a:srgbClr val="1D25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173684" t="-517241" r="-142105" b="-83793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2008.02283</a:t>
                          </a:r>
                        </a:p>
                      </a:txBody>
                      <a:tcPr>
                        <a:solidFill>
                          <a:srgbClr val="1D25FF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670921961"/>
                      </a:ext>
                    </a:extLst>
                  </a:tr>
                  <a:tr h="37311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511 keV gamma-ray line</a:t>
                          </a:r>
                        </a:p>
                      </a:txBody>
                      <a:tcPr>
                        <a:solidFill>
                          <a:srgbClr val="1D25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173684" t="-596667" r="-142105" b="-71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1512.00325</a:t>
                          </a:r>
                        </a:p>
                      </a:txBody>
                      <a:tcPr>
                        <a:solidFill>
                          <a:srgbClr val="1D25FF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79388137"/>
                      </a:ext>
                    </a:extLst>
                  </a:tr>
                  <a:tr h="37311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EDGES 21cm spectrum</a:t>
                          </a:r>
                        </a:p>
                      </a:txBody>
                      <a:tcPr>
                        <a:solidFill>
                          <a:srgbClr val="1D25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173684" t="-720690" r="-142105" b="-63448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1810.05912</a:t>
                          </a:r>
                        </a:p>
                      </a:txBody>
                      <a:tcPr>
                        <a:solidFill>
                          <a:srgbClr val="1D25FF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870993189"/>
                      </a:ext>
                    </a:extLst>
                  </a:tr>
                  <a:tr h="37311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aseline="0" dirty="0"/>
                            <a:t>Primordial </a:t>
                          </a:r>
                          <a:r>
                            <a:rPr lang="en-US" baseline="30000" dirty="0"/>
                            <a:t>7</a:t>
                          </a:r>
                          <a:r>
                            <a:rPr lang="en-US" baseline="0" dirty="0"/>
                            <a:t>Li problem</a:t>
                          </a:r>
                          <a:endParaRPr lang="en-US" dirty="0"/>
                        </a:p>
                      </a:txBody>
                      <a:tcPr>
                        <a:solidFill>
                          <a:srgbClr val="B14B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173684" t="-793333" r="-142105" b="-5133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1203.3551</a:t>
                          </a:r>
                        </a:p>
                      </a:txBody>
                      <a:tcPr>
                        <a:solidFill>
                          <a:srgbClr val="B14BFF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66188784"/>
                      </a:ext>
                    </a:extLst>
                  </a:tr>
                  <a:tr h="37311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Hubble tension</a:t>
                          </a:r>
                        </a:p>
                      </a:txBody>
                      <a:tcPr>
                        <a:solidFill>
                          <a:srgbClr val="B14B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173684" t="-924138" r="-142105" b="-43103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2008.11284</a:t>
                          </a:r>
                        </a:p>
                      </a:txBody>
                      <a:tcPr>
                        <a:solidFill>
                          <a:srgbClr val="B14BFF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401725372"/>
                      </a:ext>
                    </a:extLst>
                  </a:tr>
                  <a:tr h="37311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508" t="-990000" r="-140102" b="-3166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173684" t="-990000" r="-142105" b="-3166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2005.03751</a:t>
                          </a:r>
                        </a:p>
                      </a:txBody>
                      <a:tcPr>
                        <a:solidFill>
                          <a:srgbClr val="B14BFF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64459502"/>
                      </a:ext>
                    </a:extLst>
                  </a:tr>
                  <a:tr h="37311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CMB anomalies</a:t>
                          </a:r>
                        </a:p>
                      </a:txBody>
                      <a:tcPr>
                        <a:solidFill>
                          <a:srgbClr val="B14B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173684" t="-1127586" r="-142105" b="-22758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1510.07929</a:t>
                          </a:r>
                        </a:p>
                      </a:txBody>
                      <a:tcPr>
                        <a:solidFill>
                          <a:srgbClr val="B14BFF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818984712"/>
                      </a:ext>
                    </a:extLst>
                  </a:tr>
                  <a:tr h="37311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NANOGRAV </a:t>
                          </a:r>
                        </a:p>
                      </a:txBody>
                      <a:tcPr>
                        <a:solidFill>
                          <a:srgbClr val="B14B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173684" t="-1186667" r="-142105" b="-12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2009.04496</a:t>
                          </a:r>
                        </a:p>
                      </a:txBody>
                      <a:tcPr>
                        <a:solidFill>
                          <a:srgbClr val="B14BFF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53129292"/>
                      </a:ext>
                    </a:extLst>
                  </a:tr>
                  <a:tr h="37311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Fast Radio Bursts</a:t>
                          </a:r>
                        </a:p>
                      </a:txBody>
                      <a:tcPr>
                        <a:solidFill>
                          <a:srgbClr val="B14B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173684" t="-1331034" r="-142105" b="-2413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1906.05878</a:t>
                          </a:r>
                        </a:p>
                      </a:txBody>
                      <a:tcPr>
                        <a:solidFill>
                          <a:srgbClr val="B14BFF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954909602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6" name="Rectangle 5">
            <a:extLst>
              <a:ext uri="{FF2B5EF4-FFF2-40B4-BE49-F238E27FC236}">
                <a16:creationId xmlns:a16="http://schemas.microsoft.com/office/drawing/2014/main" id="{1807728D-2965-7C40-9237-CE0E7AE33721}"/>
              </a:ext>
            </a:extLst>
          </p:cNvPr>
          <p:cNvSpPr/>
          <p:nvPr/>
        </p:nvSpPr>
        <p:spPr>
          <a:xfrm>
            <a:off x="3729344" y="6327661"/>
            <a:ext cx="497322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Repository: </a:t>
            </a:r>
            <a:r>
              <a:rPr lang="en-US" u="sng" dirty="0">
                <a:hlinkClick r:id="rId5"/>
              </a:rPr>
              <a:t>https://github.com/hepcomm/hepmist</a:t>
            </a:r>
            <a:endParaRPr lang="en-US" u="sng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9FDECF2-8A0D-E840-B02B-345CA562BE6A}"/>
              </a:ext>
            </a:extLst>
          </p:cNvPr>
          <p:cNvSpPr/>
          <p:nvPr/>
        </p:nvSpPr>
        <p:spPr>
          <a:xfrm>
            <a:off x="6086803" y="987659"/>
            <a:ext cx="5969875" cy="5223539"/>
          </a:xfrm>
          <a:prstGeom prst="rect">
            <a:avLst/>
          </a:prstGeom>
          <a:solidFill>
            <a:schemeClr val="accent1">
              <a:alpha val="70191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D2BE639E-5E12-2948-8750-9E3D4733D514}"/>
              </a:ext>
            </a:extLst>
          </p:cNvPr>
          <p:cNvSpPr/>
          <p:nvPr/>
        </p:nvSpPr>
        <p:spPr>
          <a:xfrm>
            <a:off x="135322" y="977460"/>
            <a:ext cx="5623034" cy="1086867"/>
          </a:xfrm>
          <a:prstGeom prst="rect">
            <a:avLst/>
          </a:prstGeom>
          <a:solidFill>
            <a:schemeClr val="accent1">
              <a:alpha val="70191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38BF324-5872-4846-9838-7968B730C899}"/>
              </a:ext>
            </a:extLst>
          </p:cNvPr>
          <p:cNvSpPr txBox="1"/>
          <p:nvPr/>
        </p:nvSpPr>
        <p:spPr>
          <a:xfrm>
            <a:off x="5730646" y="2100879"/>
            <a:ext cx="6436570" cy="923330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See also plenary talk by James Mott, mini-review by Hartmut Wittig and parallel talks by </a:t>
            </a:r>
            <a:r>
              <a:rPr lang="en-US" dirty="0" err="1">
                <a:solidFill>
                  <a:schemeClr val="bg1"/>
                </a:solidFill>
              </a:rPr>
              <a:t>Bigaran</a:t>
            </a:r>
            <a:r>
              <a:rPr lang="en-US" dirty="0">
                <a:solidFill>
                  <a:schemeClr val="bg1"/>
                </a:solidFill>
              </a:rPr>
              <a:t>, </a:t>
            </a:r>
            <a:r>
              <a:rPr lang="en-US" dirty="0" err="1">
                <a:solidFill>
                  <a:schemeClr val="bg1"/>
                </a:solidFill>
              </a:rPr>
              <a:t>Darme</a:t>
            </a:r>
            <a:r>
              <a:rPr lang="en-US" dirty="0">
                <a:solidFill>
                  <a:schemeClr val="bg1"/>
                </a:solidFill>
              </a:rPr>
              <a:t>, Ghosh, Jana, Melo, Sun, Thapa, Xu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A8D5A6E7-2298-5A4B-845E-3D7F4D89028C}"/>
              </a:ext>
            </a:extLst>
          </p:cNvPr>
          <p:cNvSpPr/>
          <p:nvPr/>
        </p:nvSpPr>
        <p:spPr>
          <a:xfrm>
            <a:off x="116928" y="2484985"/>
            <a:ext cx="5623034" cy="3737045"/>
          </a:xfrm>
          <a:prstGeom prst="rect">
            <a:avLst/>
          </a:prstGeom>
          <a:solidFill>
            <a:schemeClr val="accent1">
              <a:alpha val="70191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7810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Black Hat 2020: xGitGuard uses AI to detect inadvertently exposed data on  GitHub | The Daily Swig">
            <a:extLst>
              <a:ext uri="{FF2B5EF4-FFF2-40B4-BE49-F238E27FC236}">
                <a16:creationId xmlns:a16="http://schemas.microsoft.com/office/drawing/2014/main" id="{86077747-5BE1-0445-B742-A4C3FBD82EE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1867" y="6129936"/>
            <a:ext cx="1250466" cy="7044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E66D7CE-BC2A-F040-845E-E329A7EBA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22847"/>
          </a:xfrm>
        </p:spPr>
        <p:txBody>
          <a:bodyPr>
            <a:normAutofit fontScale="90000"/>
          </a:bodyPr>
          <a:lstStyle/>
          <a:p>
            <a:r>
              <a:rPr lang="en-US" dirty="0"/>
              <a:t>(Partial) List of Existing Anomalies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C69ED98-2FAC-ED49-A8F8-B2687816AF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A3748-736F-BF4B-AE16-F2F2DD747C1B}" type="slidenum">
              <a:rPr lang="en-US" smtClean="0"/>
              <a:t>6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Table 4">
                <a:extLst>
                  <a:ext uri="{FF2B5EF4-FFF2-40B4-BE49-F238E27FC236}">
                    <a16:creationId xmlns:a16="http://schemas.microsoft.com/office/drawing/2014/main" id="{9332A1C8-BF97-5D4E-BEF4-C29793169096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19486120"/>
                  </p:ext>
                </p:extLst>
              </p:nvPr>
            </p:nvGraphicFramePr>
            <p:xfrm>
              <a:off x="126125" y="987972"/>
              <a:ext cx="5623034" cy="5223546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423510">
                      <a:extLst>
                        <a:ext uri="{9D8B030D-6E8A-4147-A177-3AD203B41FA5}">
                          <a16:colId xmlns:a16="http://schemas.microsoft.com/office/drawing/2014/main" val="87559318"/>
                        </a:ext>
                      </a:extLst>
                    </a:gridCol>
                    <a:gridCol w="1345324">
                      <a:extLst>
                        <a:ext uri="{9D8B030D-6E8A-4147-A177-3AD203B41FA5}">
                          <a16:colId xmlns:a16="http://schemas.microsoft.com/office/drawing/2014/main" val="740646941"/>
                        </a:ext>
                      </a:extLst>
                    </a:gridCol>
                    <a:gridCol w="1854200">
                      <a:extLst>
                        <a:ext uri="{9D8B030D-6E8A-4147-A177-3AD203B41FA5}">
                          <a16:colId xmlns:a16="http://schemas.microsoft.com/office/drawing/2014/main" val="1138366353"/>
                        </a:ext>
                      </a:extLst>
                    </a:gridCol>
                  </a:tblGrid>
                  <a:tr h="238408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Anomaly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Significance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Reference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172591119"/>
                      </a:ext>
                    </a:extLst>
                  </a:tr>
                  <a:tr h="238408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err="1"/>
                            <a:t>Multileptons@LHC</a:t>
                          </a:r>
                          <a:endParaRPr lang="en-US" dirty="0"/>
                        </a:p>
                      </a:txBody>
                      <a:tcPr>
                        <a:solidFill>
                          <a:srgbClr val="FF0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i="0" dirty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</a:rPr>
                            <a:t>2-5</a:t>
                          </a:r>
                          <a:r>
                            <a:rPr lang="en-US" sz="1800" i="0" baseline="0" dirty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</a:rPr>
                            <a:t> </a:t>
                          </a:r>
                          <a14:m>
                            <m:oMath xmlns:m="http://schemas.openxmlformats.org/officeDocument/2006/math">
                              <m:r>
                                <a:rPr lang="en-US" sz="1800" i="1" baseline="0" smtClean="0">
                                  <a:solidFill>
                                    <a:schemeClr val="dk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oMath>
                          </a14:m>
                          <a:endParaRPr lang="en-US" dirty="0"/>
                        </a:p>
                      </a:txBody>
                      <a:tcPr>
                        <a:solidFill>
                          <a:srgbClr val="FF0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1901.05300</a:t>
                          </a:r>
                        </a:p>
                      </a:txBody>
                      <a:tcPr>
                        <a:solidFill>
                          <a:srgbClr val="FF0000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841379905"/>
                      </a:ext>
                    </a:extLst>
                  </a:tr>
                  <a:tr h="238408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Dijet excess@LEP2</a:t>
                          </a:r>
                        </a:p>
                      </a:txBody>
                      <a:tcPr>
                        <a:solidFill>
                          <a:srgbClr val="FF0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4-5 </a:t>
                          </a:r>
                          <a14:m>
                            <m:oMath xmlns:m="http://schemas.openxmlformats.org/officeDocument/2006/math">
                              <m:r>
                                <a:rPr lang="en-US" sz="1800" i="1" baseline="0" smtClean="0">
                                  <a:solidFill>
                                    <a:schemeClr val="dk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oMath>
                          </a14:m>
                          <a:endParaRPr lang="en-US" dirty="0"/>
                        </a:p>
                      </a:txBody>
                      <a:tcPr>
                        <a:solidFill>
                          <a:srgbClr val="FF0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800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1706.02255 </a:t>
                          </a:r>
                          <a:endParaRPr lang="en-US" dirty="0"/>
                        </a:p>
                      </a:txBody>
                      <a:tcPr>
                        <a:solidFill>
                          <a:srgbClr val="FF0000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866036791"/>
                      </a:ext>
                    </a:extLst>
                  </a:tr>
                  <a:tr h="417213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Muon g-2</a:t>
                          </a:r>
                        </a:p>
                      </a:txBody>
                      <a:tcPr>
                        <a:solidFill>
                          <a:srgbClr val="FFC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0" i="0" baseline="0" dirty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</a:rPr>
                            <a:t>4.2</a:t>
                          </a:r>
                          <a14:m>
                            <m:oMath xmlns:m="http://schemas.openxmlformats.org/officeDocument/2006/math">
                              <m:r>
                                <a:rPr lang="en-US" sz="1800" b="0" i="0" baseline="0" smtClean="0">
                                  <a:solidFill>
                                    <a:schemeClr val="dk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US" sz="1800" i="1" baseline="0" smtClean="0">
                                  <a:solidFill>
                                    <a:schemeClr val="dk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oMath>
                          </a14:m>
                          <a:endParaRPr lang="en-US" dirty="0"/>
                        </a:p>
                      </a:txBody>
                      <a:tcPr>
                        <a:solidFill>
                          <a:srgbClr val="FFC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800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2104.03281</a:t>
                          </a:r>
                          <a:endParaRPr lang="en-US" dirty="0">
                            <a:effectLst/>
                          </a:endParaRPr>
                        </a:p>
                      </a:txBody>
                      <a:tcPr>
                        <a:solidFill>
                          <a:srgbClr val="FFC000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316622746"/>
                      </a:ext>
                    </a:extLst>
                  </a:tr>
                  <a:tr h="417213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1" dirty="0"/>
                            <a:t>LFUV in B-decays</a:t>
                          </a:r>
                        </a:p>
                      </a:txBody>
                      <a:tcPr>
                        <a:solidFill>
                          <a:srgbClr val="FFC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1" dirty="0"/>
                            <a:t>3-5 </a:t>
                          </a:r>
                          <a14:m>
                            <m:oMath xmlns:m="http://schemas.openxmlformats.org/officeDocument/2006/math">
                              <m:r>
                                <a:rPr lang="en-US" sz="1800" b="1" i="1" baseline="0" smtClean="0">
                                  <a:solidFill>
                                    <a:schemeClr val="dk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𝝈</m:t>
                              </m:r>
                            </m:oMath>
                          </a14:m>
                          <a:endParaRPr lang="en-US" b="1" dirty="0"/>
                        </a:p>
                      </a:txBody>
                      <a:tcPr>
                        <a:solidFill>
                          <a:srgbClr val="FFC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1" i="0" u="none" strike="noStrike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1909.12524</a:t>
                          </a:r>
                          <a:endParaRPr lang="en-US" b="1" dirty="0"/>
                        </a:p>
                      </a:txBody>
                      <a:tcPr>
                        <a:solidFill>
                          <a:srgbClr val="FFC000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395162269"/>
                      </a:ext>
                    </a:extLst>
                  </a:tr>
                  <a:tr h="238408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CKM unitarity</a:t>
                          </a:r>
                        </a:p>
                      </a:txBody>
                      <a:tcPr>
                        <a:solidFill>
                          <a:srgbClr val="FFC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4 </a:t>
                          </a:r>
                          <a14:m>
                            <m:oMath xmlns:m="http://schemas.openxmlformats.org/officeDocument/2006/math">
                              <m:r>
                                <a:rPr lang="en-US" sz="1800" i="1" baseline="0" smtClean="0">
                                  <a:solidFill>
                                    <a:schemeClr val="dk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oMath>
                          </a14:m>
                          <a:endParaRPr lang="en-US" dirty="0"/>
                        </a:p>
                      </a:txBody>
                      <a:tcPr>
                        <a:solidFill>
                          <a:srgbClr val="FFC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2012.01580</a:t>
                          </a:r>
                        </a:p>
                      </a:txBody>
                      <a:tcPr>
                        <a:solidFill>
                          <a:srgbClr val="FFC000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965106896"/>
                      </a:ext>
                    </a:extLst>
                  </a:tr>
                  <a:tr h="238408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LFUV in tau decay</a:t>
                          </a:r>
                        </a:p>
                      </a:txBody>
                      <a:tcPr>
                        <a:solidFill>
                          <a:srgbClr val="FFC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dirty="0"/>
                            <a:t>~2</a:t>
                          </a:r>
                          <a14:m>
                            <m:oMath xmlns:m="http://schemas.openxmlformats.org/officeDocument/2006/math">
                              <m:r>
                                <a:rPr lang="en-US" sz="1800" b="0" i="0" baseline="0" smtClean="0">
                                  <a:solidFill>
                                    <a:schemeClr val="dk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US" sz="1800" i="1" baseline="0" smtClean="0">
                                  <a:solidFill>
                                    <a:schemeClr val="dk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oMath>
                          </a14:m>
                          <a:endParaRPr lang="en-US" dirty="0"/>
                        </a:p>
                      </a:txBody>
                      <a:tcPr>
                        <a:solidFill>
                          <a:srgbClr val="FFC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1909.12524 </a:t>
                          </a:r>
                        </a:p>
                      </a:txBody>
                      <a:tcPr>
                        <a:solidFill>
                          <a:srgbClr val="FFC000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31462006"/>
                      </a:ext>
                    </a:extLst>
                  </a:tr>
                  <a:tr h="238408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LSND/</a:t>
                          </a:r>
                          <a:r>
                            <a:rPr lang="en-US" dirty="0" err="1"/>
                            <a:t>MiniBooNE</a:t>
                          </a:r>
                          <a:endParaRPr lang="en-US" dirty="0"/>
                        </a:p>
                      </a:txBody>
                      <a:tcPr>
                        <a:solidFill>
                          <a:srgbClr val="FFFF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800" b="0" i="0" baseline="0" dirty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</a:rPr>
                            <a:t>6.1</a:t>
                          </a:r>
                          <a14:m>
                            <m:oMath xmlns:m="http://schemas.openxmlformats.org/officeDocument/2006/math">
                              <m:r>
                                <a:rPr lang="en-US" sz="1800" b="0" i="0" baseline="0" smtClean="0">
                                  <a:solidFill>
                                    <a:schemeClr val="dk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US" sz="1800" i="1" baseline="0" smtClean="0">
                                  <a:solidFill>
                                    <a:schemeClr val="dk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oMath>
                          </a14:m>
                          <a:endParaRPr lang="en-US" dirty="0"/>
                        </a:p>
                      </a:txBody>
                      <a:tcPr>
                        <a:solidFill>
                          <a:srgbClr val="FFFF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2006.16883</a:t>
                          </a:r>
                        </a:p>
                      </a:txBody>
                      <a:tcPr>
                        <a:solidFill>
                          <a:srgbClr val="FFFF00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786009672"/>
                      </a:ext>
                    </a:extLst>
                  </a:tr>
                  <a:tr h="238408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err="1"/>
                            <a:t>NOvA</a:t>
                          </a:r>
                          <a:r>
                            <a:rPr lang="en-US" dirty="0"/>
                            <a:t> vs T2K </a:t>
                          </a:r>
                        </a:p>
                      </a:txBody>
                      <a:tcPr>
                        <a:solidFill>
                          <a:srgbClr val="FFFF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dirty="0"/>
                            <a:t>~2</a:t>
                          </a:r>
                          <a14:m>
                            <m:oMath xmlns:m="http://schemas.openxmlformats.org/officeDocument/2006/math">
                              <m:r>
                                <a:rPr lang="en-US" sz="1800" b="0" i="0" baseline="0" smtClean="0">
                                  <a:solidFill>
                                    <a:schemeClr val="dk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US" sz="1800" i="1" baseline="0" smtClean="0">
                                  <a:solidFill>
                                    <a:schemeClr val="dk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oMath>
                          </a14:m>
                          <a:endParaRPr lang="en-US" dirty="0"/>
                        </a:p>
                      </a:txBody>
                      <a:tcPr>
                        <a:solidFill>
                          <a:srgbClr val="FFFF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Neutrino 2020</a:t>
                          </a:r>
                        </a:p>
                      </a:txBody>
                      <a:tcPr>
                        <a:solidFill>
                          <a:srgbClr val="FFFF00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424078413"/>
                      </a:ext>
                    </a:extLst>
                  </a:tr>
                  <a:tr h="238408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err="1"/>
                            <a:t>IceCube</a:t>
                          </a:r>
                          <a:r>
                            <a:rPr lang="en-US" dirty="0"/>
                            <a:t> HESE vs TG</a:t>
                          </a:r>
                        </a:p>
                      </a:txBody>
                      <a:tcPr>
                        <a:solidFill>
                          <a:srgbClr val="FFFF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dirty="0"/>
                            <a:t>~2</a:t>
                          </a:r>
                          <a14:m>
                            <m:oMath xmlns:m="http://schemas.openxmlformats.org/officeDocument/2006/math">
                              <m:r>
                                <a:rPr lang="en-US" sz="1800" b="0" i="0" baseline="0" smtClean="0">
                                  <a:solidFill>
                                    <a:schemeClr val="dk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US" sz="1800" i="1" baseline="0" smtClean="0">
                                  <a:solidFill>
                                    <a:schemeClr val="dk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oMath>
                          </a14:m>
                          <a:endParaRPr lang="en-US" dirty="0"/>
                        </a:p>
                      </a:txBody>
                      <a:tcPr>
                        <a:solidFill>
                          <a:srgbClr val="FFFF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2011.03545</a:t>
                          </a:r>
                        </a:p>
                      </a:txBody>
                      <a:tcPr>
                        <a:solidFill>
                          <a:srgbClr val="FFFF00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917634405"/>
                      </a:ext>
                    </a:extLst>
                  </a:tr>
                  <a:tr h="238408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ANITA upgoing events</a:t>
                          </a:r>
                        </a:p>
                      </a:txBody>
                      <a:tcPr>
                        <a:solidFill>
                          <a:srgbClr val="FFFF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dirty="0"/>
                            <a:t>~2</a:t>
                          </a:r>
                          <a14:m>
                            <m:oMath xmlns:m="http://schemas.openxmlformats.org/officeDocument/2006/math">
                              <m:r>
                                <a:rPr lang="en-US" sz="1800" b="0" i="0" baseline="0" smtClean="0">
                                  <a:solidFill>
                                    <a:schemeClr val="dk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US" sz="1800" i="1" baseline="0" smtClean="0">
                                  <a:solidFill>
                                    <a:schemeClr val="dk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oMath>
                          </a14:m>
                          <a:endParaRPr lang="en-US" dirty="0"/>
                        </a:p>
                      </a:txBody>
                      <a:tcPr>
                        <a:solidFill>
                          <a:srgbClr val="FFFF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2010.02869</a:t>
                          </a:r>
                        </a:p>
                      </a:txBody>
                      <a:tcPr>
                        <a:solidFill>
                          <a:srgbClr val="FFFF00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573240545"/>
                      </a:ext>
                    </a:extLst>
                  </a:tr>
                  <a:tr h="238408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Neutron lifetime</a:t>
                          </a:r>
                        </a:p>
                      </a:txBody>
                      <a:tcPr>
                        <a:solidFill>
                          <a:srgbClr val="92D05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800" b="0" i="0" baseline="0" dirty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</a:rPr>
                            <a:t>3.6</a:t>
                          </a:r>
                          <a14:m>
                            <m:oMath xmlns:m="http://schemas.openxmlformats.org/officeDocument/2006/math">
                              <m:r>
                                <a:rPr lang="en-US" sz="1800" b="0" i="0" baseline="0" smtClean="0">
                                  <a:solidFill>
                                    <a:schemeClr val="dk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US" sz="1800" i="1" baseline="0" smtClean="0">
                                  <a:solidFill>
                                    <a:schemeClr val="dk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oMath>
                          </a14:m>
                          <a:endParaRPr lang="en-US" dirty="0"/>
                        </a:p>
                      </a:txBody>
                      <a:tcPr>
                        <a:solidFill>
                          <a:srgbClr val="92D05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2011.13272</a:t>
                          </a:r>
                        </a:p>
                      </a:txBody>
                      <a:tcPr>
                        <a:solidFill>
                          <a:srgbClr val="92D050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054672027"/>
                      </a:ext>
                    </a:extLst>
                  </a:tr>
                  <a:tr h="238408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aseline="30000" dirty="0"/>
                            <a:t>8</a:t>
                          </a:r>
                          <a:r>
                            <a:rPr lang="en-US" dirty="0"/>
                            <a:t>Be transition</a:t>
                          </a:r>
                        </a:p>
                      </a:txBody>
                      <a:tcPr>
                        <a:solidFill>
                          <a:srgbClr val="92D05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800" b="0" i="0" baseline="0" dirty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</a:rPr>
                            <a:t>7.2</a:t>
                          </a:r>
                          <a14:m>
                            <m:oMath xmlns:m="http://schemas.openxmlformats.org/officeDocument/2006/math">
                              <m:r>
                                <a:rPr lang="en-US" sz="1800" b="0" i="0" baseline="0" smtClean="0">
                                  <a:solidFill>
                                    <a:schemeClr val="dk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US" sz="1800" i="1" baseline="0" smtClean="0">
                                  <a:solidFill>
                                    <a:schemeClr val="dk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oMath>
                          </a14:m>
                          <a:endParaRPr lang="en-US" dirty="0"/>
                        </a:p>
                      </a:txBody>
                      <a:tcPr>
                        <a:solidFill>
                          <a:srgbClr val="92D05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1910.10459</a:t>
                          </a:r>
                        </a:p>
                      </a:txBody>
                      <a:tcPr>
                        <a:solidFill>
                          <a:srgbClr val="92D050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223398779"/>
                      </a:ext>
                    </a:extLst>
                  </a:tr>
                  <a:tr h="238408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Proton charge radius</a:t>
                          </a:r>
                        </a:p>
                      </a:txBody>
                      <a:tcPr>
                        <a:solidFill>
                          <a:srgbClr val="92D05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dirty="0"/>
                            <a:t>5 </a:t>
                          </a:r>
                          <a14:m>
                            <m:oMath xmlns:m="http://schemas.openxmlformats.org/officeDocument/2006/math">
                              <m:r>
                                <a:rPr lang="en-US" sz="1800" i="1" baseline="0" smtClean="0">
                                  <a:solidFill>
                                    <a:schemeClr val="dk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oMath>
                          </a14:m>
                          <a:endParaRPr lang="en-US" dirty="0"/>
                        </a:p>
                      </a:txBody>
                      <a:tcPr>
                        <a:solidFill>
                          <a:srgbClr val="92D05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2105.00571</a:t>
                          </a:r>
                        </a:p>
                      </a:txBody>
                      <a:tcPr>
                        <a:solidFill>
                          <a:srgbClr val="92D050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11167188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4" name="Table 4">
                <a:extLst>
                  <a:ext uri="{FF2B5EF4-FFF2-40B4-BE49-F238E27FC236}">
                    <a16:creationId xmlns:a16="http://schemas.microsoft.com/office/drawing/2014/main" id="{9332A1C8-BF97-5D4E-BEF4-C29793169096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19486120"/>
                  </p:ext>
                </p:extLst>
              </p:nvPr>
            </p:nvGraphicFramePr>
            <p:xfrm>
              <a:off x="126125" y="987972"/>
              <a:ext cx="5623034" cy="5223546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423510">
                      <a:extLst>
                        <a:ext uri="{9D8B030D-6E8A-4147-A177-3AD203B41FA5}">
                          <a16:colId xmlns:a16="http://schemas.microsoft.com/office/drawing/2014/main" val="87559318"/>
                        </a:ext>
                      </a:extLst>
                    </a:gridCol>
                    <a:gridCol w="1345324">
                      <a:extLst>
                        <a:ext uri="{9D8B030D-6E8A-4147-A177-3AD203B41FA5}">
                          <a16:colId xmlns:a16="http://schemas.microsoft.com/office/drawing/2014/main" val="740646941"/>
                        </a:ext>
                      </a:extLst>
                    </a:gridCol>
                    <a:gridCol w="1854200">
                      <a:extLst>
                        <a:ext uri="{9D8B030D-6E8A-4147-A177-3AD203B41FA5}">
                          <a16:colId xmlns:a16="http://schemas.microsoft.com/office/drawing/2014/main" val="1138366353"/>
                        </a:ext>
                      </a:extLst>
                    </a:gridCol>
                  </a:tblGrid>
                  <a:tr h="36576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Anomaly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Significance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Reference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172591119"/>
                      </a:ext>
                    </a:extLst>
                  </a:tr>
                  <a:tr h="36576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err="1"/>
                            <a:t>Multileptons@LHC</a:t>
                          </a:r>
                          <a:endParaRPr lang="en-US" dirty="0"/>
                        </a:p>
                      </a:txBody>
                      <a:tcPr>
                        <a:solidFill>
                          <a:srgbClr val="FF0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178505" t="-106897" r="-139252" b="-125172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1901.05300</a:t>
                          </a:r>
                        </a:p>
                      </a:txBody>
                      <a:tcPr>
                        <a:solidFill>
                          <a:srgbClr val="FF0000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841379905"/>
                      </a:ext>
                    </a:extLst>
                  </a:tr>
                  <a:tr h="36576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Dijet excess@LEP2</a:t>
                          </a:r>
                        </a:p>
                      </a:txBody>
                      <a:tcPr>
                        <a:solidFill>
                          <a:srgbClr val="FF0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178505" t="-206897" r="-139252" b="-115172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800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1706.02255 </a:t>
                          </a:r>
                          <a:endParaRPr lang="en-US" dirty="0"/>
                        </a:p>
                      </a:txBody>
                      <a:tcPr>
                        <a:solidFill>
                          <a:srgbClr val="FF0000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866036791"/>
                      </a:ext>
                    </a:extLst>
                  </a:tr>
                  <a:tr h="417213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Muon g-2</a:t>
                          </a:r>
                        </a:p>
                      </a:txBody>
                      <a:tcPr>
                        <a:solidFill>
                          <a:srgbClr val="FFC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178505" t="-269697" r="-139252" b="-91212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800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2104.03281</a:t>
                          </a:r>
                          <a:endParaRPr lang="en-US" dirty="0">
                            <a:effectLst/>
                          </a:endParaRPr>
                        </a:p>
                      </a:txBody>
                      <a:tcPr>
                        <a:solidFill>
                          <a:srgbClr val="FFC000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316622746"/>
                      </a:ext>
                    </a:extLst>
                  </a:tr>
                  <a:tr h="417213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1" dirty="0"/>
                            <a:t>LFUV in B-decays</a:t>
                          </a:r>
                        </a:p>
                      </a:txBody>
                      <a:tcPr>
                        <a:solidFill>
                          <a:srgbClr val="FFC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178505" t="-369697" r="-139252" b="-81212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1" i="0" u="none" strike="noStrike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1909.12524</a:t>
                          </a:r>
                          <a:endParaRPr lang="en-US" b="1" dirty="0"/>
                        </a:p>
                      </a:txBody>
                      <a:tcPr>
                        <a:solidFill>
                          <a:srgbClr val="FFC000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395162269"/>
                      </a:ext>
                    </a:extLst>
                  </a:tr>
                  <a:tr h="36576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CKM unitarity</a:t>
                          </a:r>
                        </a:p>
                      </a:txBody>
                      <a:tcPr>
                        <a:solidFill>
                          <a:srgbClr val="FFC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178505" t="-534483" r="-139252" b="-82413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2012.01580</a:t>
                          </a:r>
                        </a:p>
                      </a:txBody>
                      <a:tcPr>
                        <a:solidFill>
                          <a:srgbClr val="FFC000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965106896"/>
                      </a:ext>
                    </a:extLst>
                  </a:tr>
                  <a:tr h="36576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LFUV in tau decay</a:t>
                          </a:r>
                        </a:p>
                      </a:txBody>
                      <a:tcPr>
                        <a:solidFill>
                          <a:srgbClr val="FFC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178505" t="-634483" r="-139252" b="-72413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1909.12524 </a:t>
                          </a:r>
                        </a:p>
                      </a:txBody>
                      <a:tcPr>
                        <a:solidFill>
                          <a:srgbClr val="FFC000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31462006"/>
                      </a:ext>
                    </a:extLst>
                  </a:tr>
                  <a:tr h="36576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LSND/</a:t>
                          </a:r>
                          <a:r>
                            <a:rPr lang="en-US" dirty="0" err="1"/>
                            <a:t>MiniBooNE</a:t>
                          </a:r>
                          <a:endParaRPr lang="en-US" dirty="0"/>
                        </a:p>
                      </a:txBody>
                      <a:tcPr>
                        <a:solidFill>
                          <a:srgbClr val="FFFF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178505" t="-760714" r="-139252" b="-65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2006.16883</a:t>
                          </a:r>
                        </a:p>
                      </a:txBody>
                      <a:tcPr>
                        <a:solidFill>
                          <a:srgbClr val="FFFF00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786009672"/>
                      </a:ext>
                    </a:extLst>
                  </a:tr>
                  <a:tr h="36576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err="1"/>
                            <a:t>NOvA</a:t>
                          </a:r>
                          <a:r>
                            <a:rPr lang="en-US" dirty="0"/>
                            <a:t> vs T2K </a:t>
                          </a:r>
                        </a:p>
                      </a:txBody>
                      <a:tcPr>
                        <a:solidFill>
                          <a:srgbClr val="FFFF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178505" t="-831034" r="-139252" b="-52758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Neutrino 2020</a:t>
                          </a:r>
                        </a:p>
                      </a:txBody>
                      <a:tcPr>
                        <a:solidFill>
                          <a:srgbClr val="FFFF00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424078413"/>
                      </a:ext>
                    </a:extLst>
                  </a:tr>
                  <a:tr h="36576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err="1"/>
                            <a:t>IceCube</a:t>
                          </a:r>
                          <a:r>
                            <a:rPr lang="en-US" dirty="0"/>
                            <a:t> HESE vs TG</a:t>
                          </a:r>
                        </a:p>
                      </a:txBody>
                      <a:tcPr>
                        <a:solidFill>
                          <a:srgbClr val="FFFF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178505" t="-931034" r="-139252" b="-42758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2011.03545</a:t>
                          </a:r>
                        </a:p>
                      </a:txBody>
                      <a:tcPr>
                        <a:solidFill>
                          <a:srgbClr val="FFFF00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917634405"/>
                      </a:ext>
                    </a:extLst>
                  </a:tr>
                  <a:tr h="36576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ANITA upgoing events</a:t>
                          </a:r>
                        </a:p>
                      </a:txBody>
                      <a:tcPr>
                        <a:solidFill>
                          <a:srgbClr val="FFFF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178505" t="-1031034" r="-139252" b="-32758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2010.02869</a:t>
                          </a:r>
                        </a:p>
                      </a:txBody>
                      <a:tcPr>
                        <a:solidFill>
                          <a:srgbClr val="FFFF00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573240545"/>
                      </a:ext>
                    </a:extLst>
                  </a:tr>
                  <a:tr h="36576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Neutron lifetime</a:t>
                          </a:r>
                        </a:p>
                      </a:txBody>
                      <a:tcPr>
                        <a:solidFill>
                          <a:srgbClr val="92D05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178505" t="-1131034" r="-139252" b="-22758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2011.13272</a:t>
                          </a:r>
                        </a:p>
                      </a:txBody>
                      <a:tcPr>
                        <a:solidFill>
                          <a:srgbClr val="92D050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054672027"/>
                      </a:ext>
                    </a:extLst>
                  </a:tr>
                  <a:tr h="36576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aseline="30000" dirty="0"/>
                            <a:t>8</a:t>
                          </a:r>
                          <a:r>
                            <a:rPr lang="en-US" dirty="0"/>
                            <a:t>Be transition</a:t>
                          </a:r>
                        </a:p>
                      </a:txBody>
                      <a:tcPr>
                        <a:solidFill>
                          <a:srgbClr val="92D05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178505" t="-1231034" r="-139252" b="-12758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1910.10459</a:t>
                          </a:r>
                        </a:p>
                      </a:txBody>
                      <a:tcPr>
                        <a:solidFill>
                          <a:srgbClr val="92D050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223398779"/>
                      </a:ext>
                    </a:extLst>
                  </a:tr>
                  <a:tr h="36576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Proton charge radius</a:t>
                          </a:r>
                        </a:p>
                      </a:txBody>
                      <a:tcPr>
                        <a:solidFill>
                          <a:srgbClr val="92D05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178505" t="-1331034" r="-139252" b="-2758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2105.00571</a:t>
                          </a:r>
                        </a:p>
                      </a:txBody>
                      <a:tcPr>
                        <a:solidFill>
                          <a:srgbClr val="92D050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11167188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5" name="Table 4">
                <a:extLst>
                  <a:ext uri="{FF2B5EF4-FFF2-40B4-BE49-F238E27FC236}">
                    <a16:creationId xmlns:a16="http://schemas.microsoft.com/office/drawing/2014/main" id="{9FAFFBA7-CDC7-7B47-A262-06F5F5269A03}"/>
                  </a:ext>
                </a:extLst>
              </p:cNvPr>
              <p:cNvGraphicFramePr>
                <a:graphicFrameLocks noGrp="1"/>
              </p:cNvGraphicFramePr>
              <p:nvPr/>
            </p:nvGraphicFramePr>
            <p:xfrm>
              <a:off x="6096000" y="977460"/>
              <a:ext cx="5969875" cy="522354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501462">
                      <a:extLst>
                        <a:ext uri="{9D8B030D-6E8A-4147-A177-3AD203B41FA5}">
                          <a16:colId xmlns:a16="http://schemas.microsoft.com/office/drawing/2014/main" val="1983011869"/>
                        </a:ext>
                      </a:extLst>
                    </a:gridCol>
                    <a:gridCol w="1439917">
                      <a:extLst>
                        <a:ext uri="{9D8B030D-6E8A-4147-A177-3AD203B41FA5}">
                          <a16:colId xmlns:a16="http://schemas.microsoft.com/office/drawing/2014/main" val="3327934745"/>
                        </a:ext>
                      </a:extLst>
                    </a:gridCol>
                    <a:gridCol w="2028496">
                      <a:extLst>
                        <a:ext uri="{9D8B030D-6E8A-4147-A177-3AD203B41FA5}">
                          <a16:colId xmlns:a16="http://schemas.microsoft.com/office/drawing/2014/main" val="2343962784"/>
                        </a:ext>
                      </a:extLst>
                    </a:gridCol>
                  </a:tblGrid>
                  <a:tr h="37311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Anomaly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Significance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Reference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327609258"/>
                      </a:ext>
                    </a:extLst>
                  </a:tr>
                  <a:tr h="37311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DAMA/LIBRA</a:t>
                          </a:r>
                        </a:p>
                      </a:txBody>
                      <a:tcPr>
                        <a:solidFill>
                          <a:srgbClr val="00B0F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dirty="0"/>
                            <a:t>12.9 </a:t>
                          </a:r>
                          <a14:m>
                            <m:oMath xmlns:m="http://schemas.openxmlformats.org/officeDocument/2006/math">
                              <m:r>
                                <a:rPr lang="en-US" sz="1800" i="1" baseline="0" smtClean="0">
                                  <a:solidFill>
                                    <a:schemeClr val="dk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oMath>
                          </a14:m>
                          <a:endParaRPr lang="en-US" dirty="0"/>
                        </a:p>
                      </a:txBody>
                      <a:tcPr>
                        <a:solidFill>
                          <a:srgbClr val="00B0F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1907.06405</a:t>
                          </a:r>
                        </a:p>
                      </a:txBody>
                      <a:tcPr>
                        <a:solidFill>
                          <a:srgbClr val="00B0F0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795561734"/>
                      </a:ext>
                    </a:extLst>
                  </a:tr>
                  <a:tr h="37311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XENON1T </a:t>
                          </a:r>
                          <a:r>
                            <a:rPr lang="en-US" i="1" dirty="0"/>
                            <a:t>e</a:t>
                          </a:r>
                          <a:r>
                            <a:rPr lang="en-US" baseline="30000" dirty="0"/>
                            <a:t>-</a:t>
                          </a:r>
                          <a:r>
                            <a:rPr lang="en-US" dirty="0"/>
                            <a:t>-recoil</a:t>
                          </a:r>
                        </a:p>
                      </a:txBody>
                      <a:tcPr>
                        <a:solidFill>
                          <a:srgbClr val="00B0F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dirty="0"/>
                            <a:t>2-3</a:t>
                          </a:r>
                          <a14:m>
                            <m:oMath xmlns:m="http://schemas.openxmlformats.org/officeDocument/2006/math">
                              <m:r>
                                <a:rPr lang="en-US" sz="1800" b="0" i="0" baseline="0" smtClean="0">
                                  <a:solidFill>
                                    <a:schemeClr val="dk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US" sz="1800" i="1" baseline="0" smtClean="0">
                                  <a:solidFill>
                                    <a:schemeClr val="dk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oMath>
                          </a14:m>
                          <a:endParaRPr lang="en-US" dirty="0"/>
                        </a:p>
                      </a:txBody>
                      <a:tcPr>
                        <a:solidFill>
                          <a:srgbClr val="00B0F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2006.09721</a:t>
                          </a:r>
                        </a:p>
                      </a:txBody>
                      <a:tcPr>
                        <a:solidFill>
                          <a:srgbClr val="00B0F0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171777539"/>
                      </a:ext>
                    </a:extLst>
                  </a:tr>
                  <a:tr h="37311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Fermi-LAT GC excess</a:t>
                          </a:r>
                        </a:p>
                      </a:txBody>
                      <a:tcPr>
                        <a:solidFill>
                          <a:srgbClr val="1D25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dirty="0"/>
                            <a:t>2-3</a:t>
                          </a:r>
                          <a14:m>
                            <m:oMath xmlns:m="http://schemas.openxmlformats.org/officeDocument/2006/math">
                              <m:r>
                                <a:rPr lang="en-US" sz="1800" b="0" i="0" baseline="0" smtClean="0">
                                  <a:solidFill>
                                    <a:schemeClr val="dk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US" sz="1800" i="1" baseline="0" smtClean="0">
                                  <a:solidFill>
                                    <a:schemeClr val="dk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oMath>
                          </a14:m>
                          <a:endParaRPr lang="en-US" dirty="0"/>
                        </a:p>
                      </a:txBody>
                      <a:tcPr>
                        <a:solidFill>
                          <a:srgbClr val="1D25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1704.03910</a:t>
                          </a:r>
                        </a:p>
                      </a:txBody>
                      <a:tcPr>
                        <a:solidFill>
                          <a:srgbClr val="1D25FF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07010478"/>
                      </a:ext>
                    </a:extLst>
                  </a:tr>
                  <a:tr h="37311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i="0" baseline="0" dirty="0"/>
                            <a:t>AMS</a:t>
                          </a:r>
                          <a:r>
                            <a:rPr lang="en-US" i="1" baseline="0" dirty="0"/>
                            <a:t> e</a:t>
                          </a:r>
                          <a:r>
                            <a:rPr lang="en-US" baseline="30000" dirty="0"/>
                            <a:t>+</a:t>
                          </a:r>
                          <a:r>
                            <a:rPr lang="en-US" baseline="0" dirty="0"/>
                            <a:t>/</a:t>
                          </a:r>
                          <a14:m>
                            <m:oMath xmlns:m="http://schemas.openxmlformats.org/officeDocument/2006/math">
                              <m:acc>
                                <m:accPr>
                                  <m:chr m:val="̅"/>
                                  <m:ctrlPr>
                                    <a:rPr lang="en-US" i="1" baseline="0" dirty="0" smtClean="0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b="0" i="1" baseline="0" dirty="0" smtClean="0">
                                      <a:latin typeface="Cambria Math" panose="02040503050406030204" pitchFamily="18" charset="0"/>
                                    </a:rPr>
                                    <m:t>𝑝</m:t>
                                  </m:r>
                                </m:e>
                              </m:acc>
                            </m:oMath>
                          </a14:m>
                          <a:r>
                            <a:rPr lang="en-US" i="0" dirty="0">
                              <a:latin typeface="+mn-lt"/>
                            </a:rPr>
                            <a:t> </a:t>
                          </a:r>
                          <a:r>
                            <a:rPr lang="en-US" dirty="0"/>
                            <a:t>excess</a:t>
                          </a:r>
                          <a:endParaRPr lang="en-US" i="0" dirty="0">
                            <a:latin typeface="+mn-lt"/>
                          </a:endParaRPr>
                        </a:p>
                      </a:txBody>
                      <a:tcPr>
                        <a:solidFill>
                          <a:srgbClr val="1D25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dirty="0"/>
                            <a:t>3-5</a:t>
                          </a:r>
                          <a14:m>
                            <m:oMath xmlns:m="http://schemas.openxmlformats.org/officeDocument/2006/math">
                              <m:r>
                                <a:rPr lang="en-US" sz="1800" b="0" i="0" baseline="0" smtClean="0">
                                  <a:solidFill>
                                    <a:schemeClr val="dk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US" sz="1800" i="1" baseline="0" smtClean="0">
                                  <a:solidFill>
                                    <a:schemeClr val="dk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oMath>
                          </a14:m>
                          <a:endParaRPr lang="en-US" dirty="0"/>
                        </a:p>
                      </a:txBody>
                      <a:tcPr>
                        <a:solidFill>
                          <a:srgbClr val="1D25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Phys.Rep.894, 1</a:t>
                          </a:r>
                        </a:p>
                      </a:txBody>
                      <a:tcPr>
                        <a:solidFill>
                          <a:srgbClr val="1D25FF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210885387"/>
                      </a:ext>
                    </a:extLst>
                  </a:tr>
                  <a:tr h="37311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3.5 keV X-ray line</a:t>
                          </a:r>
                        </a:p>
                      </a:txBody>
                      <a:tcPr>
                        <a:solidFill>
                          <a:srgbClr val="1D25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800" b="0" i="0" baseline="0" dirty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</a:rPr>
                            <a:t>4</a:t>
                          </a:r>
                          <a14:m>
                            <m:oMath xmlns:m="http://schemas.openxmlformats.org/officeDocument/2006/math">
                              <m:r>
                                <a:rPr lang="en-US" sz="1800" b="0" i="0" baseline="0" smtClean="0">
                                  <a:solidFill>
                                    <a:schemeClr val="dk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US" sz="1800" i="1" baseline="0" smtClean="0">
                                  <a:solidFill>
                                    <a:schemeClr val="dk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oMath>
                          </a14:m>
                          <a:endParaRPr lang="en-US" dirty="0"/>
                        </a:p>
                      </a:txBody>
                      <a:tcPr>
                        <a:solidFill>
                          <a:srgbClr val="1D25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2008.02283</a:t>
                          </a:r>
                        </a:p>
                      </a:txBody>
                      <a:tcPr>
                        <a:solidFill>
                          <a:srgbClr val="1D25FF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670921961"/>
                      </a:ext>
                    </a:extLst>
                  </a:tr>
                  <a:tr h="37311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511 keV gamma-ray line</a:t>
                          </a:r>
                        </a:p>
                      </a:txBody>
                      <a:tcPr>
                        <a:solidFill>
                          <a:srgbClr val="1D25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dirty="0"/>
                            <a:t>58 </a:t>
                          </a:r>
                          <a14:m>
                            <m:oMath xmlns:m="http://schemas.openxmlformats.org/officeDocument/2006/math">
                              <m:r>
                                <a:rPr lang="en-US" sz="1800" i="1" baseline="0" smtClean="0">
                                  <a:solidFill>
                                    <a:schemeClr val="dk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oMath>
                          </a14:m>
                          <a:endParaRPr lang="en-US" dirty="0"/>
                        </a:p>
                      </a:txBody>
                      <a:tcPr>
                        <a:solidFill>
                          <a:srgbClr val="1D25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1512.00325</a:t>
                          </a:r>
                        </a:p>
                      </a:txBody>
                      <a:tcPr>
                        <a:solidFill>
                          <a:srgbClr val="1D25FF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79388137"/>
                      </a:ext>
                    </a:extLst>
                  </a:tr>
                  <a:tr h="37311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EDGES 21cm spectrum</a:t>
                          </a:r>
                        </a:p>
                      </a:txBody>
                      <a:tcPr>
                        <a:solidFill>
                          <a:srgbClr val="1D25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dirty="0"/>
                            <a:t>3.8</a:t>
                          </a:r>
                          <a14:m>
                            <m:oMath xmlns:m="http://schemas.openxmlformats.org/officeDocument/2006/math">
                              <m:r>
                                <a:rPr lang="en-US" sz="1800" b="0" i="0" baseline="0" smtClean="0">
                                  <a:solidFill>
                                    <a:schemeClr val="dk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US" sz="1800" i="1" baseline="0" smtClean="0">
                                  <a:solidFill>
                                    <a:schemeClr val="dk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oMath>
                          </a14:m>
                          <a:endParaRPr lang="en-US" dirty="0"/>
                        </a:p>
                      </a:txBody>
                      <a:tcPr>
                        <a:solidFill>
                          <a:srgbClr val="1D25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1810.05912</a:t>
                          </a:r>
                        </a:p>
                      </a:txBody>
                      <a:tcPr>
                        <a:solidFill>
                          <a:srgbClr val="1D25FF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870993189"/>
                      </a:ext>
                    </a:extLst>
                  </a:tr>
                  <a:tr h="37311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aseline="0" dirty="0"/>
                            <a:t>Primordial </a:t>
                          </a:r>
                          <a:r>
                            <a:rPr lang="en-US" baseline="30000" dirty="0"/>
                            <a:t>7</a:t>
                          </a:r>
                          <a:r>
                            <a:rPr lang="en-US" baseline="0" dirty="0"/>
                            <a:t>Li problem</a:t>
                          </a:r>
                          <a:endParaRPr lang="en-US" dirty="0"/>
                        </a:p>
                      </a:txBody>
                      <a:tcPr>
                        <a:solidFill>
                          <a:srgbClr val="B14B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dirty="0"/>
                            <a:t>4-5</a:t>
                          </a:r>
                          <a14:m>
                            <m:oMath xmlns:m="http://schemas.openxmlformats.org/officeDocument/2006/math">
                              <m:r>
                                <a:rPr lang="en-US" sz="1800" b="0" i="0" baseline="0" smtClean="0">
                                  <a:solidFill>
                                    <a:schemeClr val="dk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US" sz="1800" i="1" baseline="0" smtClean="0">
                                  <a:solidFill>
                                    <a:schemeClr val="dk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oMath>
                          </a14:m>
                          <a:endParaRPr lang="en-US" dirty="0"/>
                        </a:p>
                      </a:txBody>
                      <a:tcPr>
                        <a:solidFill>
                          <a:srgbClr val="B14B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1203.3551</a:t>
                          </a:r>
                        </a:p>
                      </a:txBody>
                      <a:tcPr>
                        <a:solidFill>
                          <a:srgbClr val="B14BFF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66188784"/>
                      </a:ext>
                    </a:extLst>
                  </a:tr>
                  <a:tr h="37311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Hubble tension</a:t>
                          </a:r>
                        </a:p>
                      </a:txBody>
                      <a:tcPr>
                        <a:solidFill>
                          <a:srgbClr val="B14B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800" b="0" i="0" baseline="0" dirty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</a:rPr>
                            <a:t>4.4</a:t>
                          </a:r>
                          <a14:m>
                            <m:oMath xmlns:m="http://schemas.openxmlformats.org/officeDocument/2006/math">
                              <m:r>
                                <a:rPr lang="en-US" sz="1800" b="0" i="0" baseline="0" smtClean="0">
                                  <a:solidFill>
                                    <a:schemeClr val="dk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US" sz="1800" i="1" baseline="0" smtClean="0">
                                  <a:solidFill>
                                    <a:schemeClr val="dk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oMath>
                          </a14:m>
                          <a:endParaRPr lang="en-US" dirty="0"/>
                        </a:p>
                      </a:txBody>
                      <a:tcPr>
                        <a:solidFill>
                          <a:srgbClr val="B14B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2008.11284</a:t>
                          </a:r>
                        </a:p>
                      </a:txBody>
                      <a:tcPr>
                        <a:solidFill>
                          <a:srgbClr val="B14BFF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401725372"/>
                      </a:ext>
                    </a:extLst>
                  </a:tr>
                  <a:tr h="37311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r>
                                <a:rPr lang="en-US" sz="1800" i="1" baseline="0" smtClean="0">
                                  <a:solidFill>
                                    <a:schemeClr val="dk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oMath>
                          </a14:m>
                          <a:r>
                            <a:rPr lang="en-US" baseline="-25000" dirty="0"/>
                            <a:t>8 </a:t>
                          </a:r>
                          <a:r>
                            <a:rPr lang="en-US" baseline="0" dirty="0"/>
                            <a:t>tension</a:t>
                          </a:r>
                          <a:endParaRPr lang="en-US" dirty="0"/>
                        </a:p>
                      </a:txBody>
                      <a:tcPr>
                        <a:solidFill>
                          <a:srgbClr val="B14B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dirty="0"/>
                            <a:t>3 </a:t>
                          </a:r>
                          <a14:m>
                            <m:oMath xmlns:m="http://schemas.openxmlformats.org/officeDocument/2006/math">
                              <m:r>
                                <a:rPr lang="en-US" sz="1800" i="1" baseline="0" smtClean="0">
                                  <a:solidFill>
                                    <a:schemeClr val="dk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oMath>
                          </a14:m>
                          <a:endParaRPr lang="en-US" dirty="0"/>
                        </a:p>
                      </a:txBody>
                      <a:tcPr>
                        <a:solidFill>
                          <a:srgbClr val="B14B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2005.03751</a:t>
                          </a:r>
                        </a:p>
                      </a:txBody>
                      <a:tcPr>
                        <a:solidFill>
                          <a:srgbClr val="B14BFF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64459502"/>
                      </a:ext>
                    </a:extLst>
                  </a:tr>
                  <a:tr h="37311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CMB anomalies</a:t>
                          </a:r>
                        </a:p>
                      </a:txBody>
                      <a:tcPr>
                        <a:solidFill>
                          <a:srgbClr val="B14B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dirty="0"/>
                            <a:t>2-3 </a:t>
                          </a:r>
                          <a14:m>
                            <m:oMath xmlns:m="http://schemas.openxmlformats.org/officeDocument/2006/math">
                              <m:r>
                                <a:rPr lang="en-US" sz="1800" i="1" baseline="0" smtClean="0">
                                  <a:solidFill>
                                    <a:schemeClr val="dk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oMath>
                          </a14:m>
                          <a:endParaRPr lang="en-US" dirty="0"/>
                        </a:p>
                      </a:txBody>
                      <a:tcPr>
                        <a:solidFill>
                          <a:srgbClr val="B14B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1510.07929</a:t>
                          </a:r>
                        </a:p>
                      </a:txBody>
                      <a:tcPr>
                        <a:solidFill>
                          <a:srgbClr val="B14BFF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818984712"/>
                      </a:ext>
                    </a:extLst>
                  </a:tr>
                  <a:tr h="37311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NANOGRAV </a:t>
                          </a:r>
                        </a:p>
                      </a:txBody>
                      <a:tcPr>
                        <a:solidFill>
                          <a:srgbClr val="B14B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800" b="0" i="0" baseline="0" dirty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</a:rPr>
                            <a:t>&gt;&gt; 5</a:t>
                          </a:r>
                          <a14:m>
                            <m:oMath xmlns:m="http://schemas.openxmlformats.org/officeDocument/2006/math">
                              <m:r>
                                <a:rPr lang="en-US" sz="1800" b="0" i="0" baseline="0" smtClean="0">
                                  <a:solidFill>
                                    <a:schemeClr val="dk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US" sz="1800" i="1" baseline="0" smtClean="0">
                                  <a:solidFill>
                                    <a:schemeClr val="dk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oMath>
                          </a14:m>
                          <a:endParaRPr lang="en-US" dirty="0"/>
                        </a:p>
                      </a:txBody>
                      <a:tcPr>
                        <a:solidFill>
                          <a:srgbClr val="B14B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2009.04496</a:t>
                          </a:r>
                        </a:p>
                      </a:txBody>
                      <a:tcPr>
                        <a:solidFill>
                          <a:srgbClr val="B14BFF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53129292"/>
                      </a:ext>
                    </a:extLst>
                  </a:tr>
                  <a:tr h="37311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Fast Radio Bursts</a:t>
                          </a:r>
                        </a:p>
                      </a:txBody>
                      <a:tcPr>
                        <a:solidFill>
                          <a:srgbClr val="B14B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800" b="0" i="0" baseline="0" dirty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</a:rPr>
                            <a:t>&gt;&gt; 5</a:t>
                          </a:r>
                          <a14:m>
                            <m:oMath xmlns:m="http://schemas.openxmlformats.org/officeDocument/2006/math">
                              <m:r>
                                <a:rPr lang="en-US" sz="1800" b="0" i="0" baseline="0" smtClean="0">
                                  <a:solidFill>
                                    <a:schemeClr val="dk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US" sz="1800" i="1" baseline="0" smtClean="0">
                                  <a:solidFill>
                                    <a:schemeClr val="dk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oMath>
                          </a14:m>
                          <a:endParaRPr lang="en-US" dirty="0"/>
                        </a:p>
                      </a:txBody>
                      <a:tcPr>
                        <a:solidFill>
                          <a:srgbClr val="B14B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1906.05878</a:t>
                          </a:r>
                        </a:p>
                      </a:txBody>
                      <a:tcPr>
                        <a:solidFill>
                          <a:srgbClr val="B14BFF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954909602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5" name="Table 4">
                <a:extLst>
                  <a:ext uri="{FF2B5EF4-FFF2-40B4-BE49-F238E27FC236}">
                    <a16:creationId xmlns:a16="http://schemas.microsoft.com/office/drawing/2014/main" id="{9FAFFBA7-CDC7-7B47-A262-06F5F5269A03}"/>
                  </a:ext>
                </a:extLst>
              </p:cNvPr>
              <p:cNvGraphicFramePr>
                <a:graphicFrameLocks noGrp="1"/>
              </p:cNvGraphicFramePr>
              <p:nvPr/>
            </p:nvGraphicFramePr>
            <p:xfrm>
              <a:off x="6096000" y="977460"/>
              <a:ext cx="5969875" cy="522354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501462">
                      <a:extLst>
                        <a:ext uri="{9D8B030D-6E8A-4147-A177-3AD203B41FA5}">
                          <a16:colId xmlns:a16="http://schemas.microsoft.com/office/drawing/2014/main" val="1983011869"/>
                        </a:ext>
                      </a:extLst>
                    </a:gridCol>
                    <a:gridCol w="1439917">
                      <a:extLst>
                        <a:ext uri="{9D8B030D-6E8A-4147-A177-3AD203B41FA5}">
                          <a16:colId xmlns:a16="http://schemas.microsoft.com/office/drawing/2014/main" val="3327934745"/>
                        </a:ext>
                      </a:extLst>
                    </a:gridCol>
                    <a:gridCol w="2028496">
                      <a:extLst>
                        <a:ext uri="{9D8B030D-6E8A-4147-A177-3AD203B41FA5}">
                          <a16:colId xmlns:a16="http://schemas.microsoft.com/office/drawing/2014/main" val="2343962784"/>
                        </a:ext>
                      </a:extLst>
                    </a:gridCol>
                  </a:tblGrid>
                  <a:tr h="37311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Anomaly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Significance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Reference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327609258"/>
                      </a:ext>
                    </a:extLst>
                  </a:tr>
                  <a:tr h="37311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DAMA/LIBRA</a:t>
                          </a:r>
                        </a:p>
                      </a:txBody>
                      <a:tcPr>
                        <a:solidFill>
                          <a:srgbClr val="00B0F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173684" t="-110345" r="-142105" b="-124482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1907.06405</a:t>
                          </a:r>
                        </a:p>
                      </a:txBody>
                      <a:tcPr>
                        <a:solidFill>
                          <a:srgbClr val="00B0F0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795561734"/>
                      </a:ext>
                    </a:extLst>
                  </a:tr>
                  <a:tr h="37311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XENON1T </a:t>
                          </a:r>
                          <a:r>
                            <a:rPr lang="en-US" i="1" dirty="0"/>
                            <a:t>e</a:t>
                          </a:r>
                          <a:r>
                            <a:rPr lang="en-US" baseline="30000" dirty="0"/>
                            <a:t>-</a:t>
                          </a:r>
                          <a:r>
                            <a:rPr lang="en-US" dirty="0"/>
                            <a:t>-recoil</a:t>
                          </a:r>
                        </a:p>
                      </a:txBody>
                      <a:tcPr>
                        <a:solidFill>
                          <a:srgbClr val="00B0F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173684" t="-203333" r="-142105" b="-11033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2006.09721</a:t>
                          </a:r>
                        </a:p>
                      </a:txBody>
                      <a:tcPr>
                        <a:solidFill>
                          <a:srgbClr val="00B0F0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171777539"/>
                      </a:ext>
                    </a:extLst>
                  </a:tr>
                  <a:tr h="37311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Fermi-LAT GC excess</a:t>
                          </a:r>
                        </a:p>
                      </a:txBody>
                      <a:tcPr>
                        <a:solidFill>
                          <a:srgbClr val="1D25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173684" t="-313793" r="-142105" b="-104137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1704.03910</a:t>
                          </a:r>
                        </a:p>
                      </a:txBody>
                      <a:tcPr>
                        <a:solidFill>
                          <a:srgbClr val="1D25FF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07010478"/>
                      </a:ext>
                    </a:extLst>
                  </a:tr>
                  <a:tr h="37311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508" t="-400000" r="-140102" b="-9066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173684" t="-400000" r="-142105" b="-9066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Phys.Rep.894, 1</a:t>
                          </a:r>
                        </a:p>
                      </a:txBody>
                      <a:tcPr>
                        <a:solidFill>
                          <a:srgbClr val="1D25FF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210885387"/>
                      </a:ext>
                    </a:extLst>
                  </a:tr>
                  <a:tr h="37311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3.5 keV X-ray line</a:t>
                          </a:r>
                        </a:p>
                      </a:txBody>
                      <a:tcPr>
                        <a:solidFill>
                          <a:srgbClr val="1D25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173684" t="-517241" r="-142105" b="-83793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2008.02283</a:t>
                          </a:r>
                        </a:p>
                      </a:txBody>
                      <a:tcPr>
                        <a:solidFill>
                          <a:srgbClr val="1D25FF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670921961"/>
                      </a:ext>
                    </a:extLst>
                  </a:tr>
                  <a:tr h="37311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511 keV gamma-ray line</a:t>
                          </a:r>
                        </a:p>
                      </a:txBody>
                      <a:tcPr>
                        <a:solidFill>
                          <a:srgbClr val="1D25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173684" t="-596667" r="-142105" b="-71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1512.00325</a:t>
                          </a:r>
                        </a:p>
                      </a:txBody>
                      <a:tcPr>
                        <a:solidFill>
                          <a:srgbClr val="1D25FF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79388137"/>
                      </a:ext>
                    </a:extLst>
                  </a:tr>
                  <a:tr h="37311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EDGES 21cm spectrum</a:t>
                          </a:r>
                        </a:p>
                      </a:txBody>
                      <a:tcPr>
                        <a:solidFill>
                          <a:srgbClr val="1D25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173684" t="-720690" r="-142105" b="-63448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1810.05912</a:t>
                          </a:r>
                        </a:p>
                      </a:txBody>
                      <a:tcPr>
                        <a:solidFill>
                          <a:srgbClr val="1D25FF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870993189"/>
                      </a:ext>
                    </a:extLst>
                  </a:tr>
                  <a:tr h="37311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aseline="0" dirty="0"/>
                            <a:t>Primordial </a:t>
                          </a:r>
                          <a:r>
                            <a:rPr lang="en-US" baseline="30000" dirty="0"/>
                            <a:t>7</a:t>
                          </a:r>
                          <a:r>
                            <a:rPr lang="en-US" baseline="0" dirty="0"/>
                            <a:t>Li problem</a:t>
                          </a:r>
                          <a:endParaRPr lang="en-US" dirty="0"/>
                        </a:p>
                      </a:txBody>
                      <a:tcPr>
                        <a:solidFill>
                          <a:srgbClr val="B14B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173684" t="-793333" r="-142105" b="-5133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1203.3551</a:t>
                          </a:r>
                        </a:p>
                      </a:txBody>
                      <a:tcPr>
                        <a:solidFill>
                          <a:srgbClr val="B14BFF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66188784"/>
                      </a:ext>
                    </a:extLst>
                  </a:tr>
                  <a:tr h="37311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Hubble tension</a:t>
                          </a:r>
                        </a:p>
                      </a:txBody>
                      <a:tcPr>
                        <a:solidFill>
                          <a:srgbClr val="B14B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173684" t="-924138" r="-142105" b="-43103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2008.11284</a:t>
                          </a:r>
                        </a:p>
                      </a:txBody>
                      <a:tcPr>
                        <a:solidFill>
                          <a:srgbClr val="B14BFF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401725372"/>
                      </a:ext>
                    </a:extLst>
                  </a:tr>
                  <a:tr h="37311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508" t="-990000" r="-140102" b="-3166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173684" t="-990000" r="-142105" b="-3166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2005.03751</a:t>
                          </a:r>
                        </a:p>
                      </a:txBody>
                      <a:tcPr>
                        <a:solidFill>
                          <a:srgbClr val="B14BFF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64459502"/>
                      </a:ext>
                    </a:extLst>
                  </a:tr>
                  <a:tr h="37311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CMB anomalies</a:t>
                          </a:r>
                        </a:p>
                      </a:txBody>
                      <a:tcPr>
                        <a:solidFill>
                          <a:srgbClr val="B14B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173684" t="-1127586" r="-142105" b="-22758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1510.07929</a:t>
                          </a:r>
                        </a:p>
                      </a:txBody>
                      <a:tcPr>
                        <a:solidFill>
                          <a:srgbClr val="B14BFF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818984712"/>
                      </a:ext>
                    </a:extLst>
                  </a:tr>
                  <a:tr h="37311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NANOGRAV </a:t>
                          </a:r>
                        </a:p>
                      </a:txBody>
                      <a:tcPr>
                        <a:solidFill>
                          <a:srgbClr val="B14B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173684" t="-1186667" r="-142105" b="-12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2009.04496</a:t>
                          </a:r>
                        </a:p>
                      </a:txBody>
                      <a:tcPr>
                        <a:solidFill>
                          <a:srgbClr val="B14BFF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53129292"/>
                      </a:ext>
                    </a:extLst>
                  </a:tr>
                  <a:tr h="37311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Fast Radio Bursts</a:t>
                          </a:r>
                        </a:p>
                      </a:txBody>
                      <a:tcPr>
                        <a:solidFill>
                          <a:srgbClr val="B14B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173684" t="-1331034" r="-142105" b="-2413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1906.05878</a:t>
                          </a:r>
                        </a:p>
                      </a:txBody>
                      <a:tcPr>
                        <a:solidFill>
                          <a:srgbClr val="B14BFF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954909602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6" name="Rectangle 5">
            <a:extLst>
              <a:ext uri="{FF2B5EF4-FFF2-40B4-BE49-F238E27FC236}">
                <a16:creationId xmlns:a16="http://schemas.microsoft.com/office/drawing/2014/main" id="{1807728D-2965-7C40-9237-CE0E7AE33721}"/>
              </a:ext>
            </a:extLst>
          </p:cNvPr>
          <p:cNvSpPr/>
          <p:nvPr/>
        </p:nvSpPr>
        <p:spPr>
          <a:xfrm>
            <a:off x="3729344" y="6327661"/>
            <a:ext cx="497322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Repository: </a:t>
            </a:r>
            <a:r>
              <a:rPr lang="en-US" u="sng" dirty="0">
                <a:hlinkClick r:id="rId5"/>
              </a:rPr>
              <a:t>https://github.com/hepcomm/hepmist</a:t>
            </a:r>
            <a:endParaRPr lang="en-US" u="sng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9FDECF2-8A0D-E840-B02B-345CA562BE6A}"/>
              </a:ext>
            </a:extLst>
          </p:cNvPr>
          <p:cNvSpPr/>
          <p:nvPr/>
        </p:nvSpPr>
        <p:spPr>
          <a:xfrm>
            <a:off x="6086803" y="987659"/>
            <a:ext cx="5969875" cy="5223539"/>
          </a:xfrm>
          <a:prstGeom prst="rect">
            <a:avLst/>
          </a:prstGeom>
          <a:solidFill>
            <a:schemeClr val="accent1">
              <a:alpha val="70191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D2BE639E-5E12-2948-8750-9E3D4733D514}"/>
              </a:ext>
            </a:extLst>
          </p:cNvPr>
          <p:cNvSpPr/>
          <p:nvPr/>
        </p:nvSpPr>
        <p:spPr>
          <a:xfrm>
            <a:off x="135322" y="977460"/>
            <a:ext cx="5623034" cy="1507525"/>
          </a:xfrm>
          <a:prstGeom prst="rect">
            <a:avLst/>
          </a:prstGeom>
          <a:solidFill>
            <a:schemeClr val="accent1">
              <a:alpha val="70191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38BF324-5872-4846-9838-7968B730C899}"/>
              </a:ext>
            </a:extLst>
          </p:cNvPr>
          <p:cNvSpPr txBox="1"/>
          <p:nvPr/>
        </p:nvSpPr>
        <p:spPr>
          <a:xfrm>
            <a:off x="5739962" y="2521397"/>
            <a:ext cx="6436570" cy="646331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See also plenary talk by Christoph </a:t>
            </a:r>
            <a:r>
              <a:rPr lang="en-US" dirty="0" err="1">
                <a:solidFill>
                  <a:schemeClr val="bg1"/>
                </a:solidFill>
              </a:rPr>
              <a:t>Schwanda</a:t>
            </a:r>
            <a:r>
              <a:rPr lang="en-US" dirty="0">
                <a:solidFill>
                  <a:schemeClr val="bg1"/>
                </a:solidFill>
              </a:rPr>
              <a:t> and parallel talks by </a:t>
            </a:r>
            <a:r>
              <a:rPr lang="en-US" dirty="0" err="1">
                <a:solidFill>
                  <a:schemeClr val="bg1"/>
                </a:solidFill>
              </a:rPr>
              <a:t>Darme</a:t>
            </a:r>
            <a:r>
              <a:rPr lang="en-US" dirty="0">
                <a:solidFill>
                  <a:schemeClr val="bg1"/>
                </a:solidFill>
              </a:rPr>
              <a:t>, Ghosh, Kumbhakar, Li, </a:t>
            </a:r>
            <a:r>
              <a:rPr lang="en-US" dirty="0" err="1">
                <a:solidFill>
                  <a:schemeClr val="bg1"/>
                </a:solidFill>
              </a:rPr>
              <a:t>Loladze</a:t>
            </a:r>
            <a:r>
              <a:rPr lang="en-US" dirty="0">
                <a:solidFill>
                  <a:schemeClr val="bg1"/>
                </a:solidFill>
              </a:rPr>
              <a:t>,</a:t>
            </a:r>
            <a:r>
              <a:rPr lang="en-US" dirty="0"/>
              <a:t> </a:t>
            </a:r>
            <a:r>
              <a:rPr lang="en-US" dirty="0">
                <a:solidFill>
                  <a:schemeClr val="bg1"/>
                </a:solidFill>
              </a:rPr>
              <a:t>Mitra, Thapa, Xu 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A8D5A6E7-2298-5A4B-845E-3D7F4D89028C}"/>
              </a:ext>
            </a:extLst>
          </p:cNvPr>
          <p:cNvSpPr/>
          <p:nvPr/>
        </p:nvSpPr>
        <p:spPr>
          <a:xfrm>
            <a:off x="116928" y="2909455"/>
            <a:ext cx="5623034" cy="3312575"/>
          </a:xfrm>
          <a:prstGeom prst="rect">
            <a:avLst/>
          </a:prstGeom>
          <a:solidFill>
            <a:schemeClr val="accent1">
              <a:alpha val="70191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013155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Black Hat 2020: xGitGuard uses AI to detect inadvertently exposed data on  GitHub | The Daily Swig">
            <a:extLst>
              <a:ext uri="{FF2B5EF4-FFF2-40B4-BE49-F238E27FC236}">
                <a16:creationId xmlns:a16="http://schemas.microsoft.com/office/drawing/2014/main" id="{86077747-5BE1-0445-B742-A4C3FBD82EE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1867" y="6129936"/>
            <a:ext cx="1250466" cy="7044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E66D7CE-BC2A-F040-845E-E329A7EBA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22847"/>
          </a:xfrm>
        </p:spPr>
        <p:txBody>
          <a:bodyPr>
            <a:normAutofit fontScale="90000"/>
          </a:bodyPr>
          <a:lstStyle/>
          <a:p>
            <a:r>
              <a:rPr lang="en-US" dirty="0"/>
              <a:t>(Partial) List of Existing Anomalies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C69ED98-2FAC-ED49-A8F8-B2687816AF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A3748-736F-BF4B-AE16-F2F2DD747C1B}" type="slidenum">
              <a:rPr lang="en-US" smtClean="0"/>
              <a:t>7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Table 4">
                <a:extLst>
                  <a:ext uri="{FF2B5EF4-FFF2-40B4-BE49-F238E27FC236}">
                    <a16:creationId xmlns:a16="http://schemas.microsoft.com/office/drawing/2014/main" id="{9332A1C8-BF97-5D4E-BEF4-C29793169096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8910936"/>
                  </p:ext>
                </p:extLst>
              </p:nvPr>
            </p:nvGraphicFramePr>
            <p:xfrm>
              <a:off x="126125" y="987972"/>
              <a:ext cx="5623034" cy="5223546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423510">
                      <a:extLst>
                        <a:ext uri="{9D8B030D-6E8A-4147-A177-3AD203B41FA5}">
                          <a16:colId xmlns:a16="http://schemas.microsoft.com/office/drawing/2014/main" val="87559318"/>
                        </a:ext>
                      </a:extLst>
                    </a:gridCol>
                    <a:gridCol w="1345324">
                      <a:extLst>
                        <a:ext uri="{9D8B030D-6E8A-4147-A177-3AD203B41FA5}">
                          <a16:colId xmlns:a16="http://schemas.microsoft.com/office/drawing/2014/main" val="740646941"/>
                        </a:ext>
                      </a:extLst>
                    </a:gridCol>
                    <a:gridCol w="1854200">
                      <a:extLst>
                        <a:ext uri="{9D8B030D-6E8A-4147-A177-3AD203B41FA5}">
                          <a16:colId xmlns:a16="http://schemas.microsoft.com/office/drawing/2014/main" val="1138366353"/>
                        </a:ext>
                      </a:extLst>
                    </a:gridCol>
                  </a:tblGrid>
                  <a:tr h="238408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Anomaly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Significance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Reference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172591119"/>
                      </a:ext>
                    </a:extLst>
                  </a:tr>
                  <a:tr h="238408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err="1"/>
                            <a:t>Multileptons@LHC</a:t>
                          </a:r>
                          <a:endParaRPr lang="en-US" dirty="0"/>
                        </a:p>
                      </a:txBody>
                      <a:tcPr>
                        <a:solidFill>
                          <a:srgbClr val="FF0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i="0" dirty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</a:rPr>
                            <a:t>2-5</a:t>
                          </a:r>
                          <a:r>
                            <a:rPr lang="en-US" sz="1800" i="0" baseline="0" dirty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</a:rPr>
                            <a:t> </a:t>
                          </a:r>
                          <a14:m>
                            <m:oMath xmlns:m="http://schemas.openxmlformats.org/officeDocument/2006/math">
                              <m:r>
                                <a:rPr lang="en-US" sz="1800" i="1" baseline="0" smtClean="0">
                                  <a:solidFill>
                                    <a:schemeClr val="dk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oMath>
                          </a14:m>
                          <a:endParaRPr lang="en-US" dirty="0"/>
                        </a:p>
                      </a:txBody>
                      <a:tcPr>
                        <a:solidFill>
                          <a:srgbClr val="FF0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1901.05300</a:t>
                          </a:r>
                        </a:p>
                      </a:txBody>
                      <a:tcPr>
                        <a:solidFill>
                          <a:srgbClr val="FF0000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841379905"/>
                      </a:ext>
                    </a:extLst>
                  </a:tr>
                  <a:tr h="238408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Dijet excess@LEP2</a:t>
                          </a:r>
                        </a:p>
                      </a:txBody>
                      <a:tcPr>
                        <a:solidFill>
                          <a:srgbClr val="FF0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4-5 </a:t>
                          </a:r>
                          <a14:m>
                            <m:oMath xmlns:m="http://schemas.openxmlformats.org/officeDocument/2006/math">
                              <m:r>
                                <a:rPr lang="en-US" sz="1800" i="1" baseline="0" smtClean="0">
                                  <a:solidFill>
                                    <a:schemeClr val="dk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oMath>
                          </a14:m>
                          <a:endParaRPr lang="en-US" dirty="0"/>
                        </a:p>
                      </a:txBody>
                      <a:tcPr>
                        <a:solidFill>
                          <a:srgbClr val="FF0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800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1706.02255 </a:t>
                          </a:r>
                          <a:endParaRPr lang="en-US" dirty="0"/>
                        </a:p>
                      </a:txBody>
                      <a:tcPr>
                        <a:solidFill>
                          <a:srgbClr val="FF0000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866036791"/>
                      </a:ext>
                    </a:extLst>
                  </a:tr>
                  <a:tr h="417213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Muon g-2</a:t>
                          </a:r>
                        </a:p>
                      </a:txBody>
                      <a:tcPr>
                        <a:solidFill>
                          <a:srgbClr val="FFC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0" i="0" baseline="0" dirty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</a:rPr>
                            <a:t>4.2</a:t>
                          </a:r>
                          <a14:m>
                            <m:oMath xmlns:m="http://schemas.openxmlformats.org/officeDocument/2006/math">
                              <m:r>
                                <a:rPr lang="en-US" sz="1800" b="0" i="0" baseline="0" smtClean="0">
                                  <a:solidFill>
                                    <a:schemeClr val="dk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US" sz="1800" i="1" baseline="0" smtClean="0">
                                  <a:solidFill>
                                    <a:schemeClr val="dk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oMath>
                          </a14:m>
                          <a:endParaRPr lang="en-US" dirty="0"/>
                        </a:p>
                      </a:txBody>
                      <a:tcPr>
                        <a:solidFill>
                          <a:srgbClr val="FFC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800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2104.03281</a:t>
                          </a:r>
                          <a:endParaRPr lang="en-US" dirty="0">
                            <a:effectLst/>
                          </a:endParaRPr>
                        </a:p>
                      </a:txBody>
                      <a:tcPr>
                        <a:solidFill>
                          <a:srgbClr val="FFC000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316622746"/>
                      </a:ext>
                    </a:extLst>
                  </a:tr>
                  <a:tr h="417213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LFUV in B-decays</a:t>
                          </a:r>
                        </a:p>
                      </a:txBody>
                      <a:tcPr>
                        <a:solidFill>
                          <a:srgbClr val="FFC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3-5 </a:t>
                          </a:r>
                          <a14:m>
                            <m:oMath xmlns:m="http://schemas.openxmlformats.org/officeDocument/2006/math">
                              <m:r>
                                <a:rPr lang="en-US" sz="1800" i="1" baseline="0" smtClean="0">
                                  <a:solidFill>
                                    <a:schemeClr val="dk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oMath>
                          </a14:m>
                          <a:endParaRPr lang="en-US" dirty="0"/>
                        </a:p>
                      </a:txBody>
                      <a:tcPr>
                        <a:solidFill>
                          <a:srgbClr val="FFC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0" i="0" u="none" strike="noStrike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1909.12524</a:t>
                          </a:r>
                          <a:endParaRPr lang="en-US" dirty="0"/>
                        </a:p>
                      </a:txBody>
                      <a:tcPr>
                        <a:solidFill>
                          <a:srgbClr val="FFC000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395162269"/>
                      </a:ext>
                    </a:extLst>
                  </a:tr>
                  <a:tr h="238408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CKM unitarity</a:t>
                          </a:r>
                        </a:p>
                      </a:txBody>
                      <a:tcPr>
                        <a:solidFill>
                          <a:srgbClr val="FFC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4 </a:t>
                          </a:r>
                          <a14:m>
                            <m:oMath xmlns:m="http://schemas.openxmlformats.org/officeDocument/2006/math">
                              <m:r>
                                <a:rPr lang="en-US" sz="1800" i="1" baseline="0" smtClean="0">
                                  <a:solidFill>
                                    <a:schemeClr val="dk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oMath>
                          </a14:m>
                          <a:endParaRPr lang="en-US" dirty="0"/>
                        </a:p>
                      </a:txBody>
                      <a:tcPr>
                        <a:solidFill>
                          <a:srgbClr val="FFC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2012.01580</a:t>
                          </a:r>
                        </a:p>
                      </a:txBody>
                      <a:tcPr>
                        <a:solidFill>
                          <a:srgbClr val="FFC000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965106896"/>
                      </a:ext>
                    </a:extLst>
                  </a:tr>
                  <a:tr h="238408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LFUV in tau decay</a:t>
                          </a:r>
                        </a:p>
                      </a:txBody>
                      <a:tcPr>
                        <a:solidFill>
                          <a:srgbClr val="FFC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dirty="0"/>
                            <a:t>~2</a:t>
                          </a:r>
                          <a14:m>
                            <m:oMath xmlns:m="http://schemas.openxmlformats.org/officeDocument/2006/math">
                              <m:r>
                                <a:rPr lang="en-US" sz="1800" b="0" i="0" baseline="0" smtClean="0">
                                  <a:solidFill>
                                    <a:schemeClr val="dk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US" sz="1800" i="1" baseline="0" smtClean="0">
                                  <a:solidFill>
                                    <a:schemeClr val="dk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oMath>
                          </a14:m>
                          <a:endParaRPr lang="en-US" dirty="0"/>
                        </a:p>
                      </a:txBody>
                      <a:tcPr>
                        <a:solidFill>
                          <a:srgbClr val="FFC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1909.12524 </a:t>
                          </a:r>
                        </a:p>
                      </a:txBody>
                      <a:tcPr>
                        <a:solidFill>
                          <a:srgbClr val="FFC000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31462006"/>
                      </a:ext>
                    </a:extLst>
                  </a:tr>
                  <a:tr h="238408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1" dirty="0"/>
                            <a:t>LSND/</a:t>
                          </a:r>
                          <a:r>
                            <a:rPr lang="en-US" b="1" dirty="0" err="1"/>
                            <a:t>MiniBooNE</a:t>
                          </a:r>
                          <a:endParaRPr lang="en-US" b="1" dirty="0"/>
                        </a:p>
                      </a:txBody>
                      <a:tcPr>
                        <a:solidFill>
                          <a:srgbClr val="FFFF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800" b="1" i="0" baseline="0" dirty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</a:rPr>
                            <a:t>6.1</a:t>
                          </a:r>
                          <a14:m>
                            <m:oMath xmlns:m="http://schemas.openxmlformats.org/officeDocument/2006/math">
                              <m:r>
                                <a:rPr lang="en-US" sz="1800" b="1" i="0" baseline="0" smtClean="0">
                                  <a:solidFill>
                                    <a:schemeClr val="dk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US" sz="1800" b="1" i="1" baseline="0" smtClean="0">
                                  <a:solidFill>
                                    <a:schemeClr val="dk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𝝈</m:t>
                              </m:r>
                            </m:oMath>
                          </a14:m>
                          <a:endParaRPr lang="en-US" b="1" dirty="0"/>
                        </a:p>
                      </a:txBody>
                      <a:tcPr>
                        <a:solidFill>
                          <a:srgbClr val="FFFF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1" dirty="0"/>
                            <a:t>2006.16883</a:t>
                          </a:r>
                        </a:p>
                      </a:txBody>
                      <a:tcPr>
                        <a:solidFill>
                          <a:srgbClr val="FFFF00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786009672"/>
                      </a:ext>
                    </a:extLst>
                  </a:tr>
                  <a:tr h="238408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err="1"/>
                            <a:t>NOvA</a:t>
                          </a:r>
                          <a:r>
                            <a:rPr lang="en-US" dirty="0"/>
                            <a:t> vs T2K </a:t>
                          </a:r>
                        </a:p>
                      </a:txBody>
                      <a:tcPr>
                        <a:solidFill>
                          <a:srgbClr val="FFFF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dirty="0"/>
                            <a:t>~2</a:t>
                          </a:r>
                          <a14:m>
                            <m:oMath xmlns:m="http://schemas.openxmlformats.org/officeDocument/2006/math">
                              <m:r>
                                <a:rPr lang="en-US" sz="1800" b="0" i="0" baseline="0" smtClean="0">
                                  <a:solidFill>
                                    <a:schemeClr val="dk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US" sz="1800" i="1" baseline="0" smtClean="0">
                                  <a:solidFill>
                                    <a:schemeClr val="dk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oMath>
                          </a14:m>
                          <a:endParaRPr lang="en-US" dirty="0"/>
                        </a:p>
                      </a:txBody>
                      <a:tcPr>
                        <a:solidFill>
                          <a:srgbClr val="FFFF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Neutrino 2020</a:t>
                          </a:r>
                        </a:p>
                      </a:txBody>
                      <a:tcPr>
                        <a:solidFill>
                          <a:srgbClr val="FFFF00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424078413"/>
                      </a:ext>
                    </a:extLst>
                  </a:tr>
                  <a:tr h="238408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err="1"/>
                            <a:t>IceCube</a:t>
                          </a:r>
                          <a:r>
                            <a:rPr lang="en-US" dirty="0"/>
                            <a:t> HESE vs TG</a:t>
                          </a:r>
                        </a:p>
                      </a:txBody>
                      <a:tcPr>
                        <a:solidFill>
                          <a:srgbClr val="FFFF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dirty="0"/>
                            <a:t>~2</a:t>
                          </a:r>
                          <a14:m>
                            <m:oMath xmlns:m="http://schemas.openxmlformats.org/officeDocument/2006/math">
                              <m:r>
                                <a:rPr lang="en-US" sz="1800" b="0" i="0" baseline="0" smtClean="0">
                                  <a:solidFill>
                                    <a:schemeClr val="dk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US" sz="1800" i="1" baseline="0" smtClean="0">
                                  <a:solidFill>
                                    <a:schemeClr val="dk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oMath>
                          </a14:m>
                          <a:endParaRPr lang="en-US" dirty="0"/>
                        </a:p>
                      </a:txBody>
                      <a:tcPr>
                        <a:solidFill>
                          <a:srgbClr val="FFFF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2011.03545</a:t>
                          </a:r>
                        </a:p>
                      </a:txBody>
                      <a:tcPr>
                        <a:solidFill>
                          <a:srgbClr val="FFFF00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917634405"/>
                      </a:ext>
                    </a:extLst>
                  </a:tr>
                  <a:tr h="238408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ANITA upgoing events</a:t>
                          </a:r>
                        </a:p>
                      </a:txBody>
                      <a:tcPr>
                        <a:solidFill>
                          <a:srgbClr val="FFFF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dirty="0"/>
                            <a:t>~2</a:t>
                          </a:r>
                          <a14:m>
                            <m:oMath xmlns:m="http://schemas.openxmlformats.org/officeDocument/2006/math">
                              <m:r>
                                <a:rPr lang="en-US" sz="1800" b="0" i="0" baseline="0" smtClean="0">
                                  <a:solidFill>
                                    <a:schemeClr val="dk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US" sz="1800" i="1" baseline="0" smtClean="0">
                                  <a:solidFill>
                                    <a:schemeClr val="dk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oMath>
                          </a14:m>
                          <a:endParaRPr lang="en-US" dirty="0"/>
                        </a:p>
                      </a:txBody>
                      <a:tcPr>
                        <a:solidFill>
                          <a:srgbClr val="FFFF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2010.02869</a:t>
                          </a:r>
                        </a:p>
                      </a:txBody>
                      <a:tcPr>
                        <a:solidFill>
                          <a:srgbClr val="FFFF00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573240545"/>
                      </a:ext>
                    </a:extLst>
                  </a:tr>
                  <a:tr h="238408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Neutron lifetime</a:t>
                          </a:r>
                        </a:p>
                      </a:txBody>
                      <a:tcPr>
                        <a:solidFill>
                          <a:srgbClr val="92D05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800" b="0" i="0" baseline="0" dirty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</a:rPr>
                            <a:t>3.6</a:t>
                          </a:r>
                          <a14:m>
                            <m:oMath xmlns:m="http://schemas.openxmlformats.org/officeDocument/2006/math">
                              <m:r>
                                <a:rPr lang="en-US" sz="1800" b="0" i="0" baseline="0" smtClean="0">
                                  <a:solidFill>
                                    <a:schemeClr val="dk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US" sz="1800" i="1" baseline="0" smtClean="0">
                                  <a:solidFill>
                                    <a:schemeClr val="dk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oMath>
                          </a14:m>
                          <a:endParaRPr lang="en-US" dirty="0"/>
                        </a:p>
                      </a:txBody>
                      <a:tcPr>
                        <a:solidFill>
                          <a:srgbClr val="92D05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2011.13272</a:t>
                          </a:r>
                        </a:p>
                      </a:txBody>
                      <a:tcPr>
                        <a:solidFill>
                          <a:srgbClr val="92D050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054672027"/>
                      </a:ext>
                    </a:extLst>
                  </a:tr>
                  <a:tr h="238408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aseline="30000" dirty="0"/>
                            <a:t>8</a:t>
                          </a:r>
                          <a:r>
                            <a:rPr lang="en-US" dirty="0"/>
                            <a:t>Be transition</a:t>
                          </a:r>
                        </a:p>
                      </a:txBody>
                      <a:tcPr>
                        <a:solidFill>
                          <a:srgbClr val="92D05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800" b="0" i="0" baseline="0" dirty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</a:rPr>
                            <a:t>7.2</a:t>
                          </a:r>
                          <a14:m>
                            <m:oMath xmlns:m="http://schemas.openxmlformats.org/officeDocument/2006/math">
                              <m:r>
                                <a:rPr lang="en-US" sz="1800" b="0" i="0" baseline="0" smtClean="0">
                                  <a:solidFill>
                                    <a:schemeClr val="dk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US" sz="1800" i="1" baseline="0" smtClean="0">
                                  <a:solidFill>
                                    <a:schemeClr val="dk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oMath>
                          </a14:m>
                          <a:endParaRPr lang="en-US" dirty="0"/>
                        </a:p>
                      </a:txBody>
                      <a:tcPr>
                        <a:solidFill>
                          <a:srgbClr val="92D05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1910.10459</a:t>
                          </a:r>
                        </a:p>
                      </a:txBody>
                      <a:tcPr>
                        <a:solidFill>
                          <a:srgbClr val="92D050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223398779"/>
                      </a:ext>
                    </a:extLst>
                  </a:tr>
                  <a:tr h="238408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Proton charge radius</a:t>
                          </a:r>
                        </a:p>
                      </a:txBody>
                      <a:tcPr>
                        <a:solidFill>
                          <a:srgbClr val="92D05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dirty="0"/>
                            <a:t>5 </a:t>
                          </a:r>
                          <a14:m>
                            <m:oMath xmlns:m="http://schemas.openxmlformats.org/officeDocument/2006/math">
                              <m:r>
                                <a:rPr lang="en-US" sz="1800" i="1" baseline="0" smtClean="0">
                                  <a:solidFill>
                                    <a:schemeClr val="dk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oMath>
                          </a14:m>
                          <a:endParaRPr lang="en-US" dirty="0"/>
                        </a:p>
                      </a:txBody>
                      <a:tcPr>
                        <a:solidFill>
                          <a:srgbClr val="92D05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2105.00571</a:t>
                          </a:r>
                        </a:p>
                      </a:txBody>
                      <a:tcPr>
                        <a:solidFill>
                          <a:srgbClr val="92D050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11167188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4" name="Table 4">
                <a:extLst>
                  <a:ext uri="{FF2B5EF4-FFF2-40B4-BE49-F238E27FC236}">
                    <a16:creationId xmlns:a16="http://schemas.microsoft.com/office/drawing/2014/main" id="{9332A1C8-BF97-5D4E-BEF4-C29793169096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8910936"/>
                  </p:ext>
                </p:extLst>
              </p:nvPr>
            </p:nvGraphicFramePr>
            <p:xfrm>
              <a:off x="126125" y="987972"/>
              <a:ext cx="5623034" cy="5223546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423510">
                      <a:extLst>
                        <a:ext uri="{9D8B030D-6E8A-4147-A177-3AD203B41FA5}">
                          <a16:colId xmlns:a16="http://schemas.microsoft.com/office/drawing/2014/main" val="87559318"/>
                        </a:ext>
                      </a:extLst>
                    </a:gridCol>
                    <a:gridCol w="1345324">
                      <a:extLst>
                        <a:ext uri="{9D8B030D-6E8A-4147-A177-3AD203B41FA5}">
                          <a16:colId xmlns:a16="http://schemas.microsoft.com/office/drawing/2014/main" val="740646941"/>
                        </a:ext>
                      </a:extLst>
                    </a:gridCol>
                    <a:gridCol w="1854200">
                      <a:extLst>
                        <a:ext uri="{9D8B030D-6E8A-4147-A177-3AD203B41FA5}">
                          <a16:colId xmlns:a16="http://schemas.microsoft.com/office/drawing/2014/main" val="1138366353"/>
                        </a:ext>
                      </a:extLst>
                    </a:gridCol>
                  </a:tblGrid>
                  <a:tr h="36576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Anomaly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Significance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Reference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172591119"/>
                      </a:ext>
                    </a:extLst>
                  </a:tr>
                  <a:tr h="36576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err="1"/>
                            <a:t>Multileptons@LHC</a:t>
                          </a:r>
                          <a:endParaRPr lang="en-US" dirty="0"/>
                        </a:p>
                      </a:txBody>
                      <a:tcPr>
                        <a:solidFill>
                          <a:srgbClr val="FF0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178505" t="-106897" r="-139252" b="-125172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1901.05300</a:t>
                          </a:r>
                        </a:p>
                      </a:txBody>
                      <a:tcPr>
                        <a:solidFill>
                          <a:srgbClr val="FF0000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841379905"/>
                      </a:ext>
                    </a:extLst>
                  </a:tr>
                  <a:tr h="36576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Dijet excess@LEP2</a:t>
                          </a:r>
                        </a:p>
                      </a:txBody>
                      <a:tcPr>
                        <a:solidFill>
                          <a:srgbClr val="FF0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178505" t="-206897" r="-139252" b="-115172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800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1706.02255 </a:t>
                          </a:r>
                          <a:endParaRPr lang="en-US" dirty="0"/>
                        </a:p>
                      </a:txBody>
                      <a:tcPr>
                        <a:solidFill>
                          <a:srgbClr val="FF0000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866036791"/>
                      </a:ext>
                    </a:extLst>
                  </a:tr>
                  <a:tr h="417213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Muon g-2</a:t>
                          </a:r>
                        </a:p>
                      </a:txBody>
                      <a:tcPr>
                        <a:solidFill>
                          <a:srgbClr val="FFC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178505" t="-269697" r="-139252" b="-91212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800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2104.03281</a:t>
                          </a:r>
                          <a:endParaRPr lang="en-US" dirty="0">
                            <a:effectLst/>
                          </a:endParaRPr>
                        </a:p>
                      </a:txBody>
                      <a:tcPr>
                        <a:solidFill>
                          <a:srgbClr val="FFC000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316622746"/>
                      </a:ext>
                    </a:extLst>
                  </a:tr>
                  <a:tr h="417213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LFUV in B-decays</a:t>
                          </a:r>
                        </a:p>
                      </a:txBody>
                      <a:tcPr>
                        <a:solidFill>
                          <a:srgbClr val="FFC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178505" t="-369697" r="-139252" b="-81212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0" i="0" u="none" strike="noStrike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1909.12524</a:t>
                          </a:r>
                          <a:endParaRPr lang="en-US" dirty="0"/>
                        </a:p>
                      </a:txBody>
                      <a:tcPr>
                        <a:solidFill>
                          <a:srgbClr val="FFC000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395162269"/>
                      </a:ext>
                    </a:extLst>
                  </a:tr>
                  <a:tr h="36576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CKM unitarity</a:t>
                          </a:r>
                        </a:p>
                      </a:txBody>
                      <a:tcPr>
                        <a:solidFill>
                          <a:srgbClr val="FFC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178505" t="-534483" r="-139252" b="-82413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2012.01580</a:t>
                          </a:r>
                        </a:p>
                      </a:txBody>
                      <a:tcPr>
                        <a:solidFill>
                          <a:srgbClr val="FFC000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965106896"/>
                      </a:ext>
                    </a:extLst>
                  </a:tr>
                  <a:tr h="36576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LFUV in tau decay</a:t>
                          </a:r>
                        </a:p>
                      </a:txBody>
                      <a:tcPr>
                        <a:solidFill>
                          <a:srgbClr val="FFC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178505" t="-634483" r="-139252" b="-72413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1909.12524 </a:t>
                          </a:r>
                        </a:p>
                      </a:txBody>
                      <a:tcPr>
                        <a:solidFill>
                          <a:srgbClr val="FFC000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31462006"/>
                      </a:ext>
                    </a:extLst>
                  </a:tr>
                  <a:tr h="36576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1" dirty="0"/>
                            <a:t>LSND/</a:t>
                          </a:r>
                          <a:r>
                            <a:rPr lang="en-US" b="1" dirty="0" err="1"/>
                            <a:t>MiniBooNE</a:t>
                          </a:r>
                          <a:endParaRPr lang="en-US" b="1" dirty="0"/>
                        </a:p>
                      </a:txBody>
                      <a:tcPr>
                        <a:solidFill>
                          <a:srgbClr val="FFFF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178505" t="-760714" r="-139252" b="-65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1" dirty="0"/>
                            <a:t>2006.16883</a:t>
                          </a:r>
                        </a:p>
                      </a:txBody>
                      <a:tcPr>
                        <a:solidFill>
                          <a:srgbClr val="FFFF00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786009672"/>
                      </a:ext>
                    </a:extLst>
                  </a:tr>
                  <a:tr h="36576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err="1"/>
                            <a:t>NOvA</a:t>
                          </a:r>
                          <a:r>
                            <a:rPr lang="en-US" dirty="0"/>
                            <a:t> vs T2K </a:t>
                          </a:r>
                        </a:p>
                      </a:txBody>
                      <a:tcPr>
                        <a:solidFill>
                          <a:srgbClr val="FFFF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178505" t="-831034" r="-139252" b="-52758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Neutrino 2020</a:t>
                          </a:r>
                        </a:p>
                      </a:txBody>
                      <a:tcPr>
                        <a:solidFill>
                          <a:srgbClr val="FFFF00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424078413"/>
                      </a:ext>
                    </a:extLst>
                  </a:tr>
                  <a:tr h="36576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err="1"/>
                            <a:t>IceCube</a:t>
                          </a:r>
                          <a:r>
                            <a:rPr lang="en-US" dirty="0"/>
                            <a:t> HESE vs TG</a:t>
                          </a:r>
                        </a:p>
                      </a:txBody>
                      <a:tcPr>
                        <a:solidFill>
                          <a:srgbClr val="FFFF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178505" t="-931034" r="-139252" b="-42758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2011.03545</a:t>
                          </a:r>
                        </a:p>
                      </a:txBody>
                      <a:tcPr>
                        <a:solidFill>
                          <a:srgbClr val="FFFF00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917634405"/>
                      </a:ext>
                    </a:extLst>
                  </a:tr>
                  <a:tr h="36576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ANITA upgoing events</a:t>
                          </a:r>
                        </a:p>
                      </a:txBody>
                      <a:tcPr>
                        <a:solidFill>
                          <a:srgbClr val="FFFF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178505" t="-1031034" r="-139252" b="-32758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2010.02869</a:t>
                          </a:r>
                        </a:p>
                      </a:txBody>
                      <a:tcPr>
                        <a:solidFill>
                          <a:srgbClr val="FFFF00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573240545"/>
                      </a:ext>
                    </a:extLst>
                  </a:tr>
                  <a:tr h="36576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Neutron lifetime</a:t>
                          </a:r>
                        </a:p>
                      </a:txBody>
                      <a:tcPr>
                        <a:solidFill>
                          <a:srgbClr val="92D05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178505" t="-1131034" r="-139252" b="-22758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2011.13272</a:t>
                          </a:r>
                        </a:p>
                      </a:txBody>
                      <a:tcPr>
                        <a:solidFill>
                          <a:srgbClr val="92D050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054672027"/>
                      </a:ext>
                    </a:extLst>
                  </a:tr>
                  <a:tr h="36576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aseline="30000" dirty="0"/>
                            <a:t>8</a:t>
                          </a:r>
                          <a:r>
                            <a:rPr lang="en-US" dirty="0"/>
                            <a:t>Be transition</a:t>
                          </a:r>
                        </a:p>
                      </a:txBody>
                      <a:tcPr>
                        <a:solidFill>
                          <a:srgbClr val="92D05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178505" t="-1231034" r="-139252" b="-12758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1910.10459</a:t>
                          </a:r>
                        </a:p>
                      </a:txBody>
                      <a:tcPr>
                        <a:solidFill>
                          <a:srgbClr val="92D050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223398779"/>
                      </a:ext>
                    </a:extLst>
                  </a:tr>
                  <a:tr h="36576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Proton charge radius</a:t>
                          </a:r>
                        </a:p>
                      </a:txBody>
                      <a:tcPr>
                        <a:solidFill>
                          <a:srgbClr val="92D05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178505" t="-1331034" r="-139252" b="-2758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2105.00571</a:t>
                          </a:r>
                        </a:p>
                      </a:txBody>
                      <a:tcPr>
                        <a:solidFill>
                          <a:srgbClr val="92D050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11167188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5" name="Table 4">
                <a:extLst>
                  <a:ext uri="{FF2B5EF4-FFF2-40B4-BE49-F238E27FC236}">
                    <a16:creationId xmlns:a16="http://schemas.microsoft.com/office/drawing/2014/main" id="{9FAFFBA7-CDC7-7B47-A262-06F5F5269A03}"/>
                  </a:ext>
                </a:extLst>
              </p:cNvPr>
              <p:cNvGraphicFramePr>
                <a:graphicFrameLocks noGrp="1"/>
              </p:cNvGraphicFramePr>
              <p:nvPr/>
            </p:nvGraphicFramePr>
            <p:xfrm>
              <a:off x="6096000" y="977460"/>
              <a:ext cx="5969875" cy="522354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501462">
                      <a:extLst>
                        <a:ext uri="{9D8B030D-6E8A-4147-A177-3AD203B41FA5}">
                          <a16:colId xmlns:a16="http://schemas.microsoft.com/office/drawing/2014/main" val="1983011869"/>
                        </a:ext>
                      </a:extLst>
                    </a:gridCol>
                    <a:gridCol w="1439917">
                      <a:extLst>
                        <a:ext uri="{9D8B030D-6E8A-4147-A177-3AD203B41FA5}">
                          <a16:colId xmlns:a16="http://schemas.microsoft.com/office/drawing/2014/main" val="3327934745"/>
                        </a:ext>
                      </a:extLst>
                    </a:gridCol>
                    <a:gridCol w="2028496">
                      <a:extLst>
                        <a:ext uri="{9D8B030D-6E8A-4147-A177-3AD203B41FA5}">
                          <a16:colId xmlns:a16="http://schemas.microsoft.com/office/drawing/2014/main" val="2343962784"/>
                        </a:ext>
                      </a:extLst>
                    </a:gridCol>
                  </a:tblGrid>
                  <a:tr h="37311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Anomaly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Significance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Reference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327609258"/>
                      </a:ext>
                    </a:extLst>
                  </a:tr>
                  <a:tr h="37311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DAMA/LIBRA</a:t>
                          </a:r>
                        </a:p>
                      </a:txBody>
                      <a:tcPr>
                        <a:solidFill>
                          <a:srgbClr val="00B0F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dirty="0"/>
                            <a:t>12.9 </a:t>
                          </a:r>
                          <a14:m>
                            <m:oMath xmlns:m="http://schemas.openxmlformats.org/officeDocument/2006/math">
                              <m:r>
                                <a:rPr lang="en-US" sz="1800" i="1" baseline="0" smtClean="0">
                                  <a:solidFill>
                                    <a:schemeClr val="dk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oMath>
                          </a14:m>
                          <a:endParaRPr lang="en-US" dirty="0"/>
                        </a:p>
                      </a:txBody>
                      <a:tcPr>
                        <a:solidFill>
                          <a:srgbClr val="00B0F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1907.06405</a:t>
                          </a:r>
                        </a:p>
                      </a:txBody>
                      <a:tcPr>
                        <a:solidFill>
                          <a:srgbClr val="00B0F0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795561734"/>
                      </a:ext>
                    </a:extLst>
                  </a:tr>
                  <a:tr h="37311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XENON1T </a:t>
                          </a:r>
                          <a:r>
                            <a:rPr lang="en-US" i="1" dirty="0"/>
                            <a:t>e</a:t>
                          </a:r>
                          <a:r>
                            <a:rPr lang="en-US" baseline="30000" dirty="0"/>
                            <a:t>-</a:t>
                          </a:r>
                          <a:r>
                            <a:rPr lang="en-US" dirty="0"/>
                            <a:t>-recoil</a:t>
                          </a:r>
                        </a:p>
                      </a:txBody>
                      <a:tcPr>
                        <a:solidFill>
                          <a:srgbClr val="00B0F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dirty="0"/>
                            <a:t>2-3</a:t>
                          </a:r>
                          <a14:m>
                            <m:oMath xmlns:m="http://schemas.openxmlformats.org/officeDocument/2006/math">
                              <m:r>
                                <a:rPr lang="en-US" sz="1800" b="0" i="0" baseline="0" smtClean="0">
                                  <a:solidFill>
                                    <a:schemeClr val="dk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US" sz="1800" i="1" baseline="0" smtClean="0">
                                  <a:solidFill>
                                    <a:schemeClr val="dk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oMath>
                          </a14:m>
                          <a:endParaRPr lang="en-US" dirty="0"/>
                        </a:p>
                      </a:txBody>
                      <a:tcPr>
                        <a:solidFill>
                          <a:srgbClr val="00B0F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2006.09721</a:t>
                          </a:r>
                        </a:p>
                      </a:txBody>
                      <a:tcPr>
                        <a:solidFill>
                          <a:srgbClr val="00B0F0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171777539"/>
                      </a:ext>
                    </a:extLst>
                  </a:tr>
                  <a:tr h="37311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Fermi-LAT GC excess</a:t>
                          </a:r>
                        </a:p>
                      </a:txBody>
                      <a:tcPr>
                        <a:solidFill>
                          <a:srgbClr val="1D25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dirty="0"/>
                            <a:t>2-3</a:t>
                          </a:r>
                          <a14:m>
                            <m:oMath xmlns:m="http://schemas.openxmlformats.org/officeDocument/2006/math">
                              <m:r>
                                <a:rPr lang="en-US" sz="1800" b="0" i="0" baseline="0" smtClean="0">
                                  <a:solidFill>
                                    <a:schemeClr val="dk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US" sz="1800" i="1" baseline="0" smtClean="0">
                                  <a:solidFill>
                                    <a:schemeClr val="dk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oMath>
                          </a14:m>
                          <a:endParaRPr lang="en-US" dirty="0"/>
                        </a:p>
                      </a:txBody>
                      <a:tcPr>
                        <a:solidFill>
                          <a:srgbClr val="1D25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1704.03910</a:t>
                          </a:r>
                        </a:p>
                      </a:txBody>
                      <a:tcPr>
                        <a:solidFill>
                          <a:srgbClr val="1D25FF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07010478"/>
                      </a:ext>
                    </a:extLst>
                  </a:tr>
                  <a:tr h="37311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i="0" baseline="0" dirty="0"/>
                            <a:t>AMS</a:t>
                          </a:r>
                          <a:r>
                            <a:rPr lang="en-US" i="1" baseline="0" dirty="0"/>
                            <a:t> e</a:t>
                          </a:r>
                          <a:r>
                            <a:rPr lang="en-US" baseline="30000" dirty="0"/>
                            <a:t>+</a:t>
                          </a:r>
                          <a:r>
                            <a:rPr lang="en-US" baseline="0" dirty="0"/>
                            <a:t>/</a:t>
                          </a:r>
                          <a14:m>
                            <m:oMath xmlns:m="http://schemas.openxmlformats.org/officeDocument/2006/math">
                              <m:acc>
                                <m:accPr>
                                  <m:chr m:val="̅"/>
                                  <m:ctrlPr>
                                    <a:rPr lang="en-US" i="1" baseline="0" dirty="0" smtClean="0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b="0" i="1" baseline="0" dirty="0" smtClean="0">
                                      <a:latin typeface="Cambria Math" panose="02040503050406030204" pitchFamily="18" charset="0"/>
                                    </a:rPr>
                                    <m:t>𝑝</m:t>
                                  </m:r>
                                </m:e>
                              </m:acc>
                            </m:oMath>
                          </a14:m>
                          <a:r>
                            <a:rPr lang="en-US" i="0" dirty="0">
                              <a:latin typeface="+mn-lt"/>
                            </a:rPr>
                            <a:t> </a:t>
                          </a:r>
                          <a:r>
                            <a:rPr lang="en-US" dirty="0"/>
                            <a:t>excess</a:t>
                          </a:r>
                          <a:endParaRPr lang="en-US" i="0" dirty="0">
                            <a:latin typeface="+mn-lt"/>
                          </a:endParaRPr>
                        </a:p>
                      </a:txBody>
                      <a:tcPr>
                        <a:solidFill>
                          <a:srgbClr val="1D25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dirty="0"/>
                            <a:t>3-5</a:t>
                          </a:r>
                          <a14:m>
                            <m:oMath xmlns:m="http://schemas.openxmlformats.org/officeDocument/2006/math">
                              <m:r>
                                <a:rPr lang="en-US" sz="1800" b="0" i="0" baseline="0" smtClean="0">
                                  <a:solidFill>
                                    <a:schemeClr val="dk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US" sz="1800" i="1" baseline="0" smtClean="0">
                                  <a:solidFill>
                                    <a:schemeClr val="dk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oMath>
                          </a14:m>
                          <a:endParaRPr lang="en-US" dirty="0"/>
                        </a:p>
                      </a:txBody>
                      <a:tcPr>
                        <a:solidFill>
                          <a:srgbClr val="1D25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Phys.Rep.894, 1</a:t>
                          </a:r>
                        </a:p>
                      </a:txBody>
                      <a:tcPr>
                        <a:solidFill>
                          <a:srgbClr val="1D25FF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210885387"/>
                      </a:ext>
                    </a:extLst>
                  </a:tr>
                  <a:tr h="37311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3.5 keV X-ray line</a:t>
                          </a:r>
                        </a:p>
                      </a:txBody>
                      <a:tcPr>
                        <a:solidFill>
                          <a:srgbClr val="1D25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800" b="0" i="0" baseline="0" dirty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</a:rPr>
                            <a:t>4</a:t>
                          </a:r>
                          <a14:m>
                            <m:oMath xmlns:m="http://schemas.openxmlformats.org/officeDocument/2006/math">
                              <m:r>
                                <a:rPr lang="en-US" sz="1800" b="0" i="0" baseline="0" smtClean="0">
                                  <a:solidFill>
                                    <a:schemeClr val="dk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US" sz="1800" i="1" baseline="0" smtClean="0">
                                  <a:solidFill>
                                    <a:schemeClr val="dk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oMath>
                          </a14:m>
                          <a:endParaRPr lang="en-US" dirty="0"/>
                        </a:p>
                      </a:txBody>
                      <a:tcPr>
                        <a:solidFill>
                          <a:srgbClr val="1D25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2008.02283</a:t>
                          </a:r>
                        </a:p>
                      </a:txBody>
                      <a:tcPr>
                        <a:solidFill>
                          <a:srgbClr val="1D25FF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670921961"/>
                      </a:ext>
                    </a:extLst>
                  </a:tr>
                  <a:tr h="37311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511 keV gamma-ray line</a:t>
                          </a:r>
                        </a:p>
                      </a:txBody>
                      <a:tcPr>
                        <a:solidFill>
                          <a:srgbClr val="1D25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dirty="0"/>
                            <a:t>58 </a:t>
                          </a:r>
                          <a14:m>
                            <m:oMath xmlns:m="http://schemas.openxmlformats.org/officeDocument/2006/math">
                              <m:r>
                                <a:rPr lang="en-US" sz="1800" i="1" baseline="0" smtClean="0">
                                  <a:solidFill>
                                    <a:schemeClr val="dk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oMath>
                          </a14:m>
                          <a:endParaRPr lang="en-US" dirty="0"/>
                        </a:p>
                      </a:txBody>
                      <a:tcPr>
                        <a:solidFill>
                          <a:srgbClr val="1D25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1512.00325</a:t>
                          </a:r>
                        </a:p>
                      </a:txBody>
                      <a:tcPr>
                        <a:solidFill>
                          <a:srgbClr val="1D25FF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79388137"/>
                      </a:ext>
                    </a:extLst>
                  </a:tr>
                  <a:tr h="37311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EDGES 21cm spectrum</a:t>
                          </a:r>
                        </a:p>
                      </a:txBody>
                      <a:tcPr>
                        <a:solidFill>
                          <a:srgbClr val="1D25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dirty="0"/>
                            <a:t>3.8</a:t>
                          </a:r>
                          <a14:m>
                            <m:oMath xmlns:m="http://schemas.openxmlformats.org/officeDocument/2006/math">
                              <m:r>
                                <a:rPr lang="en-US" sz="1800" b="0" i="0" baseline="0" smtClean="0">
                                  <a:solidFill>
                                    <a:schemeClr val="dk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US" sz="1800" i="1" baseline="0" smtClean="0">
                                  <a:solidFill>
                                    <a:schemeClr val="dk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oMath>
                          </a14:m>
                          <a:endParaRPr lang="en-US" dirty="0"/>
                        </a:p>
                      </a:txBody>
                      <a:tcPr>
                        <a:solidFill>
                          <a:srgbClr val="1D25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1810.05912</a:t>
                          </a:r>
                        </a:p>
                      </a:txBody>
                      <a:tcPr>
                        <a:solidFill>
                          <a:srgbClr val="1D25FF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870993189"/>
                      </a:ext>
                    </a:extLst>
                  </a:tr>
                  <a:tr h="37311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aseline="0" dirty="0"/>
                            <a:t>Primordial </a:t>
                          </a:r>
                          <a:r>
                            <a:rPr lang="en-US" baseline="30000" dirty="0"/>
                            <a:t>7</a:t>
                          </a:r>
                          <a:r>
                            <a:rPr lang="en-US" baseline="0" dirty="0"/>
                            <a:t>Li problem</a:t>
                          </a:r>
                          <a:endParaRPr lang="en-US" dirty="0"/>
                        </a:p>
                      </a:txBody>
                      <a:tcPr>
                        <a:solidFill>
                          <a:srgbClr val="B14B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dirty="0"/>
                            <a:t>4-5</a:t>
                          </a:r>
                          <a14:m>
                            <m:oMath xmlns:m="http://schemas.openxmlformats.org/officeDocument/2006/math">
                              <m:r>
                                <a:rPr lang="en-US" sz="1800" b="0" i="0" baseline="0" smtClean="0">
                                  <a:solidFill>
                                    <a:schemeClr val="dk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US" sz="1800" i="1" baseline="0" smtClean="0">
                                  <a:solidFill>
                                    <a:schemeClr val="dk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oMath>
                          </a14:m>
                          <a:endParaRPr lang="en-US" dirty="0"/>
                        </a:p>
                      </a:txBody>
                      <a:tcPr>
                        <a:solidFill>
                          <a:srgbClr val="B14B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1203.3551</a:t>
                          </a:r>
                        </a:p>
                      </a:txBody>
                      <a:tcPr>
                        <a:solidFill>
                          <a:srgbClr val="B14BFF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66188784"/>
                      </a:ext>
                    </a:extLst>
                  </a:tr>
                  <a:tr h="37311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Hubble tension</a:t>
                          </a:r>
                        </a:p>
                      </a:txBody>
                      <a:tcPr>
                        <a:solidFill>
                          <a:srgbClr val="B14B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800" b="0" i="0" baseline="0" dirty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</a:rPr>
                            <a:t>4.4</a:t>
                          </a:r>
                          <a14:m>
                            <m:oMath xmlns:m="http://schemas.openxmlformats.org/officeDocument/2006/math">
                              <m:r>
                                <a:rPr lang="en-US" sz="1800" b="0" i="0" baseline="0" smtClean="0">
                                  <a:solidFill>
                                    <a:schemeClr val="dk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US" sz="1800" i="1" baseline="0" smtClean="0">
                                  <a:solidFill>
                                    <a:schemeClr val="dk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oMath>
                          </a14:m>
                          <a:endParaRPr lang="en-US" dirty="0"/>
                        </a:p>
                      </a:txBody>
                      <a:tcPr>
                        <a:solidFill>
                          <a:srgbClr val="B14B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2008.11284</a:t>
                          </a:r>
                        </a:p>
                      </a:txBody>
                      <a:tcPr>
                        <a:solidFill>
                          <a:srgbClr val="B14BFF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401725372"/>
                      </a:ext>
                    </a:extLst>
                  </a:tr>
                  <a:tr h="37311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r>
                                <a:rPr lang="en-US" sz="1800" i="1" baseline="0" smtClean="0">
                                  <a:solidFill>
                                    <a:schemeClr val="dk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oMath>
                          </a14:m>
                          <a:r>
                            <a:rPr lang="en-US" baseline="-25000" dirty="0"/>
                            <a:t>8 </a:t>
                          </a:r>
                          <a:r>
                            <a:rPr lang="en-US" baseline="0" dirty="0"/>
                            <a:t>tension</a:t>
                          </a:r>
                          <a:endParaRPr lang="en-US" dirty="0"/>
                        </a:p>
                      </a:txBody>
                      <a:tcPr>
                        <a:solidFill>
                          <a:srgbClr val="B14B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dirty="0"/>
                            <a:t>3 </a:t>
                          </a:r>
                          <a14:m>
                            <m:oMath xmlns:m="http://schemas.openxmlformats.org/officeDocument/2006/math">
                              <m:r>
                                <a:rPr lang="en-US" sz="1800" i="1" baseline="0" smtClean="0">
                                  <a:solidFill>
                                    <a:schemeClr val="dk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oMath>
                          </a14:m>
                          <a:endParaRPr lang="en-US" dirty="0"/>
                        </a:p>
                      </a:txBody>
                      <a:tcPr>
                        <a:solidFill>
                          <a:srgbClr val="B14B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2005.03751</a:t>
                          </a:r>
                        </a:p>
                      </a:txBody>
                      <a:tcPr>
                        <a:solidFill>
                          <a:srgbClr val="B14BFF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64459502"/>
                      </a:ext>
                    </a:extLst>
                  </a:tr>
                  <a:tr h="37311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CMB anomalies</a:t>
                          </a:r>
                        </a:p>
                      </a:txBody>
                      <a:tcPr>
                        <a:solidFill>
                          <a:srgbClr val="B14B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dirty="0"/>
                            <a:t>2-3 </a:t>
                          </a:r>
                          <a14:m>
                            <m:oMath xmlns:m="http://schemas.openxmlformats.org/officeDocument/2006/math">
                              <m:r>
                                <a:rPr lang="en-US" sz="1800" i="1" baseline="0" smtClean="0">
                                  <a:solidFill>
                                    <a:schemeClr val="dk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oMath>
                          </a14:m>
                          <a:endParaRPr lang="en-US" dirty="0"/>
                        </a:p>
                      </a:txBody>
                      <a:tcPr>
                        <a:solidFill>
                          <a:srgbClr val="B14B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1510.07929</a:t>
                          </a:r>
                        </a:p>
                      </a:txBody>
                      <a:tcPr>
                        <a:solidFill>
                          <a:srgbClr val="B14BFF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818984712"/>
                      </a:ext>
                    </a:extLst>
                  </a:tr>
                  <a:tr h="37311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NANOGRAV </a:t>
                          </a:r>
                        </a:p>
                      </a:txBody>
                      <a:tcPr>
                        <a:solidFill>
                          <a:srgbClr val="B14B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800" b="0" i="0" baseline="0" dirty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</a:rPr>
                            <a:t>&gt;&gt; 5</a:t>
                          </a:r>
                          <a14:m>
                            <m:oMath xmlns:m="http://schemas.openxmlformats.org/officeDocument/2006/math">
                              <m:r>
                                <a:rPr lang="en-US" sz="1800" b="0" i="0" baseline="0" smtClean="0">
                                  <a:solidFill>
                                    <a:schemeClr val="dk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US" sz="1800" i="1" baseline="0" smtClean="0">
                                  <a:solidFill>
                                    <a:schemeClr val="dk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oMath>
                          </a14:m>
                          <a:endParaRPr lang="en-US" dirty="0"/>
                        </a:p>
                      </a:txBody>
                      <a:tcPr>
                        <a:solidFill>
                          <a:srgbClr val="B14B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2009.04496</a:t>
                          </a:r>
                        </a:p>
                      </a:txBody>
                      <a:tcPr>
                        <a:solidFill>
                          <a:srgbClr val="B14BFF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53129292"/>
                      </a:ext>
                    </a:extLst>
                  </a:tr>
                  <a:tr h="37311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Fast Radio Bursts</a:t>
                          </a:r>
                        </a:p>
                      </a:txBody>
                      <a:tcPr>
                        <a:solidFill>
                          <a:srgbClr val="B14B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800" b="0" i="0" baseline="0" dirty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</a:rPr>
                            <a:t>&gt;&gt; 5</a:t>
                          </a:r>
                          <a14:m>
                            <m:oMath xmlns:m="http://schemas.openxmlformats.org/officeDocument/2006/math">
                              <m:r>
                                <a:rPr lang="en-US" sz="1800" b="0" i="0" baseline="0" smtClean="0">
                                  <a:solidFill>
                                    <a:schemeClr val="dk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US" sz="1800" i="1" baseline="0" smtClean="0">
                                  <a:solidFill>
                                    <a:schemeClr val="dk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oMath>
                          </a14:m>
                          <a:endParaRPr lang="en-US" dirty="0"/>
                        </a:p>
                      </a:txBody>
                      <a:tcPr>
                        <a:solidFill>
                          <a:srgbClr val="B14B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1906.05878</a:t>
                          </a:r>
                        </a:p>
                      </a:txBody>
                      <a:tcPr>
                        <a:solidFill>
                          <a:srgbClr val="B14BFF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954909602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5" name="Table 4">
                <a:extLst>
                  <a:ext uri="{FF2B5EF4-FFF2-40B4-BE49-F238E27FC236}">
                    <a16:creationId xmlns:a16="http://schemas.microsoft.com/office/drawing/2014/main" id="{9FAFFBA7-CDC7-7B47-A262-06F5F5269A03}"/>
                  </a:ext>
                </a:extLst>
              </p:cNvPr>
              <p:cNvGraphicFramePr>
                <a:graphicFrameLocks noGrp="1"/>
              </p:cNvGraphicFramePr>
              <p:nvPr/>
            </p:nvGraphicFramePr>
            <p:xfrm>
              <a:off x="6096000" y="977460"/>
              <a:ext cx="5969875" cy="522354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501462">
                      <a:extLst>
                        <a:ext uri="{9D8B030D-6E8A-4147-A177-3AD203B41FA5}">
                          <a16:colId xmlns:a16="http://schemas.microsoft.com/office/drawing/2014/main" val="1983011869"/>
                        </a:ext>
                      </a:extLst>
                    </a:gridCol>
                    <a:gridCol w="1439917">
                      <a:extLst>
                        <a:ext uri="{9D8B030D-6E8A-4147-A177-3AD203B41FA5}">
                          <a16:colId xmlns:a16="http://schemas.microsoft.com/office/drawing/2014/main" val="3327934745"/>
                        </a:ext>
                      </a:extLst>
                    </a:gridCol>
                    <a:gridCol w="2028496">
                      <a:extLst>
                        <a:ext uri="{9D8B030D-6E8A-4147-A177-3AD203B41FA5}">
                          <a16:colId xmlns:a16="http://schemas.microsoft.com/office/drawing/2014/main" val="2343962784"/>
                        </a:ext>
                      </a:extLst>
                    </a:gridCol>
                  </a:tblGrid>
                  <a:tr h="37311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Anomaly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Significance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Reference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327609258"/>
                      </a:ext>
                    </a:extLst>
                  </a:tr>
                  <a:tr h="37311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DAMA/LIBRA</a:t>
                          </a:r>
                        </a:p>
                      </a:txBody>
                      <a:tcPr>
                        <a:solidFill>
                          <a:srgbClr val="00B0F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173684" t="-110345" r="-142105" b="-124482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1907.06405</a:t>
                          </a:r>
                        </a:p>
                      </a:txBody>
                      <a:tcPr>
                        <a:solidFill>
                          <a:srgbClr val="00B0F0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795561734"/>
                      </a:ext>
                    </a:extLst>
                  </a:tr>
                  <a:tr h="37311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XENON1T </a:t>
                          </a:r>
                          <a:r>
                            <a:rPr lang="en-US" i="1" dirty="0"/>
                            <a:t>e</a:t>
                          </a:r>
                          <a:r>
                            <a:rPr lang="en-US" baseline="30000" dirty="0"/>
                            <a:t>-</a:t>
                          </a:r>
                          <a:r>
                            <a:rPr lang="en-US" dirty="0"/>
                            <a:t>-recoil</a:t>
                          </a:r>
                        </a:p>
                      </a:txBody>
                      <a:tcPr>
                        <a:solidFill>
                          <a:srgbClr val="00B0F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173684" t="-203333" r="-142105" b="-11033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2006.09721</a:t>
                          </a:r>
                        </a:p>
                      </a:txBody>
                      <a:tcPr>
                        <a:solidFill>
                          <a:srgbClr val="00B0F0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171777539"/>
                      </a:ext>
                    </a:extLst>
                  </a:tr>
                  <a:tr h="37311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Fermi-LAT GC excess</a:t>
                          </a:r>
                        </a:p>
                      </a:txBody>
                      <a:tcPr>
                        <a:solidFill>
                          <a:srgbClr val="1D25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173684" t="-313793" r="-142105" b="-104137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1704.03910</a:t>
                          </a:r>
                        </a:p>
                      </a:txBody>
                      <a:tcPr>
                        <a:solidFill>
                          <a:srgbClr val="1D25FF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07010478"/>
                      </a:ext>
                    </a:extLst>
                  </a:tr>
                  <a:tr h="37311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508" t="-400000" r="-140102" b="-9066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173684" t="-400000" r="-142105" b="-9066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Phys.Rep.894, 1</a:t>
                          </a:r>
                        </a:p>
                      </a:txBody>
                      <a:tcPr>
                        <a:solidFill>
                          <a:srgbClr val="1D25FF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210885387"/>
                      </a:ext>
                    </a:extLst>
                  </a:tr>
                  <a:tr h="37311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3.5 keV X-ray line</a:t>
                          </a:r>
                        </a:p>
                      </a:txBody>
                      <a:tcPr>
                        <a:solidFill>
                          <a:srgbClr val="1D25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173684" t="-517241" r="-142105" b="-83793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2008.02283</a:t>
                          </a:r>
                        </a:p>
                      </a:txBody>
                      <a:tcPr>
                        <a:solidFill>
                          <a:srgbClr val="1D25FF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670921961"/>
                      </a:ext>
                    </a:extLst>
                  </a:tr>
                  <a:tr h="37311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511 keV gamma-ray line</a:t>
                          </a:r>
                        </a:p>
                      </a:txBody>
                      <a:tcPr>
                        <a:solidFill>
                          <a:srgbClr val="1D25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173684" t="-596667" r="-142105" b="-71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1512.00325</a:t>
                          </a:r>
                        </a:p>
                      </a:txBody>
                      <a:tcPr>
                        <a:solidFill>
                          <a:srgbClr val="1D25FF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79388137"/>
                      </a:ext>
                    </a:extLst>
                  </a:tr>
                  <a:tr h="37311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EDGES 21cm spectrum</a:t>
                          </a:r>
                        </a:p>
                      </a:txBody>
                      <a:tcPr>
                        <a:solidFill>
                          <a:srgbClr val="1D25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173684" t="-720690" r="-142105" b="-63448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1810.05912</a:t>
                          </a:r>
                        </a:p>
                      </a:txBody>
                      <a:tcPr>
                        <a:solidFill>
                          <a:srgbClr val="1D25FF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870993189"/>
                      </a:ext>
                    </a:extLst>
                  </a:tr>
                  <a:tr h="37311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aseline="0" dirty="0"/>
                            <a:t>Primordial </a:t>
                          </a:r>
                          <a:r>
                            <a:rPr lang="en-US" baseline="30000" dirty="0"/>
                            <a:t>7</a:t>
                          </a:r>
                          <a:r>
                            <a:rPr lang="en-US" baseline="0" dirty="0"/>
                            <a:t>Li problem</a:t>
                          </a:r>
                          <a:endParaRPr lang="en-US" dirty="0"/>
                        </a:p>
                      </a:txBody>
                      <a:tcPr>
                        <a:solidFill>
                          <a:srgbClr val="B14B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173684" t="-793333" r="-142105" b="-5133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1203.3551</a:t>
                          </a:r>
                        </a:p>
                      </a:txBody>
                      <a:tcPr>
                        <a:solidFill>
                          <a:srgbClr val="B14BFF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66188784"/>
                      </a:ext>
                    </a:extLst>
                  </a:tr>
                  <a:tr h="37311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Hubble tension</a:t>
                          </a:r>
                        </a:p>
                      </a:txBody>
                      <a:tcPr>
                        <a:solidFill>
                          <a:srgbClr val="B14B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173684" t="-924138" r="-142105" b="-43103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2008.11284</a:t>
                          </a:r>
                        </a:p>
                      </a:txBody>
                      <a:tcPr>
                        <a:solidFill>
                          <a:srgbClr val="B14BFF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401725372"/>
                      </a:ext>
                    </a:extLst>
                  </a:tr>
                  <a:tr h="37311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508" t="-990000" r="-140102" b="-3166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173684" t="-990000" r="-142105" b="-3166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2005.03751</a:t>
                          </a:r>
                        </a:p>
                      </a:txBody>
                      <a:tcPr>
                        <a:solidFill>
                          <a:srgbClr val="B14BFF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64459502"/>
                      </a:ext>
                    </a:extLst>
                  </a:tr>
                  <a:tr h="37311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CMB anomalies</a:t>
                          </a:r>
                        </a:p>
                      </a:txBody>
                      <a:tcPr>
                        <a:solidFill>
                          <a:srgbClr val="B14B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173684" t="-1127586" r="-142105" b="-22758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1510.07929</a:t>
                          </a:r>
                        </a:p>
                      </a:txBody>
                      <a:tcPr>
                        <a:solidFill>
                          <a:srgbClr val="B14BFF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818984712"/>
                      </a:ext>
                    </a:extLst>
                  </a:tr>
                  <a:tr h="37311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NANOGRAV </a:t>
                          </a:r>
                        </a:p>
                      </a:txBody>
                      <a:tcPr>
                        <a:solidFill>
                          <a:srgbClr val="B14B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173684" t="-1186667" r="-142105" b="-12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2009.04496</a:t>
                          </a:r>
                        </a:p>
                      </a:txBody>
                      <a:tcPr>
                        <a:solidFill>
                          <a:srgbClr val="B14BFF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53129292"/>
                      </a:ext>
                    </a:extLst>
                  </a:tr>
                  <a:tr h="37311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Fast Radio Bursts</a:t>
                          </a:r>
                        </a:p>
                      </a:txBody>
                      <a:tcPr>
                        <a:solidFill>
                          <a:srgbClr val="B14B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173684" t="-1331034" r="-142105" b="-2413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1906.05878</a:t>
                          </a:r>
                        </a:p>
                      </a:txBody>
                      <a:tcPr>
                        <a:solidFill>
                          <a:srgbClr val="B14BFF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954909602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6" name="Rectangle 5">
            <a:extLst>
              <a:ext uri="{FF2B5EF4-FFF2-40B4-BE49-F238E27FC236}">
                <a16:creationId xmlns:a16="http://schemas.microsoft.com/office/drawing/2014/main" id="{1807728D-2965-7C40-9237-CE0E7AE33721}"/>
              </a:ext>
            </a:extLst>
          </p:cNvPr>
          <p:cNvSpPr/>
          <p:nvPr/>
        </p:nvSpPr>
        <p:spPr>
          <a:xfrm>
            <a:off x="3729344" y="6327661"/>
            <a:ext cx="497322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Repository: </a:t>
            </a:r>
            <a:r>
              <a:rPr lang="en-US" u="sng" dirty="0">
                <a:hlinkClick r:id="rId5"/>
              </a:rPr>
              <a:t>https://github.com/hepcomm/hepmist</a:t>
            </a:r>
            <a:endParaRPr lang="en-US" u="sng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9FDECF2-8A0D-E840-B02B-345CA562BE6A}"/>
              </a:ext>
            </a:extLst>
          </p:cNvPr>
          <p:cNvSpPr/>
          <p:nvPr/>
        </p:nvSpPr>
        <p:spPr>
          <a:xfrm>
            <a:off x="6086803" y="987659"/>
            <a:ext cx="5969875" cy="5223539"/>
          </a:xfrm>
          <a:prstGeom prst="rect">
            <a:avLst/>
          </a:prstGeom>
          <a:solidFill>
            <a:schemeClr val="accent1">
              <a:alpha val="70191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D2BE639E-5E12-2948-8750-9E3D4733D514}"/>
              </a:ext>
            </a:extLst>
          </p:cNvPr>
          <p:cNvSpPr/>
          <p:nvPr/>
        </p:nvSpPr>
        <p:spPr>
          <a:xfrm>
            <a:off x="135322" y="977460"/>
            <a:ext cx="5623034" cy="2666285"/>
          </a:xfrm>
          <a:prstGeom prst="rect">
            <a:avLst/>
          </a:prstGeom>
          <a:solidFill>
            <a:schemeClr val="accent1">
              <a:alpha val="70191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38BF324-5872-4846-9838-7968B730C899}"/>
              </a:ext>
            </a:extLst>
          </p:cNvPr>
          <p:cNvSpPr txBox="1"/>
          <p:nvPr/>
        </p:nvSpPr>
        <p:spPr>
          <a:xfrm>
            <a:off x="5767553" y="3643745"/>
            <a:ext cx="4470956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See Neutrino III parallel talk by Nicholas Kamp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A8D5A6E7-2298-5A4B-845E-3D7F4D89028C}"/>
              </a:ext>
            </a:extLst>
          </p:cNvPr>
          <p:cNvSpPr/>
          <p:nvPr/>
        </p:nvSpPr>
        <p:spPr>
          <a:xfrm>
            <a:off x="116928" y="4018410"/>
            <a:ext cx="5623034" cy="2203620"/>
          </a:xfrm>
          <a:prstGeom prst="rect">
            <a:avLst/>
          </a:prstGeom>
          <a:solidFill>
            <a:schemeClr val="accent1">
              <a:alpha val="70191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179151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Black Hat 2020: xGitGuard uses AI to detect inadvertently exposed data on  GitHub | The Daily Swig">
            <a:extLst>
              <a:ext uri="{FF2B5EF4-FFF2-40B4-BE49-F238E27FC236}">
                <a16:creationId xmlns:a16="http://schemas.microsoft.com/office/drawing/2014/main" id="{86077747-5BE1-0445-B742-A4C3FBD82EE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1867" y="6129936"/>
            <a:ext cx="1250466" cy="7044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E66D7CE-BC2A-F040-845E-E329A7EBA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22847"/>
          </a:xfrm>
        </p:spPr>
        <p:txBody>
          <a:bodyPr>
            <a:normAutofit fontScale="90000"/>
          </a:bodyPr>
          <a:lstStyle/>
          <a:p>
            <a:r>
              <a:rPr lang="en-US" dirty="0"/>
              <a:t>(Partial) List of Existing Anomalies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C69ED98-2FAC-ED49-A8F8-B2687816AF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A3748-736F-BF4B-AE16-F2F2DD747C1B}" type="slidenum">
              <a:rPr lang="en-US" smtClean="0"/>
              <a:t>8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Table 4">
                <a:extLst>
                  <a:ext uri="{FF2B5EF4-FFF2-40B4-BE49-F238E27FC236}">
                    <a16:creationId xmlns:a16="http://schemas.microsoft.com/office/drawing/2014/main" id="{9332A1C8-BF97-5D4E-BEF4-C29793169096}"/>
                  </a:ext>
                </a:extLst>
              </p:cNvPr>
              <p:cNvGraphicFramePr>
                <a:graphicFrameLocks noGrp="1"/>
              </p:cNvGraphicFramePr>
              <p:nvPr/>
            </p:nvGraphicFramePr>
            <p:xfrm>
              <a:off x="126125" y="987972"/>
              <a:ext cx="5623034" cy="5223546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423510">
                      <a:extLst>
                        <a:ext uri="{9D8B030D-6E8A-4147-A177-3AD203B41FA5}">
                          <a16:colId xmlns:a16="http://schemas.microsoft.com/office/drawing/2014/main" val="87559318"/>
                        </a:ext>
                      </a:extLst>
                    </a:gridCol>
                    <a:gridCol w="1345324">
                      <a:extLst>
                        <a:ext uri="{9D8B030D-6E8A-4147-A177-3AD203B41FA5}">
                          <a16:colId xmlns:a16="http://schemas.microsoft.com/office/drawing/2014/main" val="740646941"/>
                        </a:ext>
                      </a:extLst>
                    </a:gridCol>
                    <a:gridCol w="1854200">
                      <a:extLst>
                        <a:ext uri="{9D8B030D-6E8A-4147-A177-3AD203B41FA5}">
                          <a16:colId xmlns:a16="http://schemas.microsoft.com/office/drawing/2014/main" val="1138366353"/>
                        </a:ext>
                      </a:extLst>
                    </a:gridCol>
                  </a:tblGrid>
                  <a:tr h="238408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Anomaly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Significance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Reference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172591119"/>
                      </a:ext>
                    </a:extLst>
                  </a:tr>
                  <a:tr h="238408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err="1"/>
                            <a:t>Multileptons@LHC</a:t>
                          </a:r>
                          <a:endParaRPr lang="en-US" dirty="0"/>
                        </a:p>
                      </a:txBody>
                      <a:tcPr>
                        <a:solidFill>
                          <a:srgbClr val="FF0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i="0" dirty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</a:rPr>
                            <a:t>2-5</a:t>
                          </a:r>
                          <a:r>
                            <a:rPr lang="en-US" sz="1800" i="0" baseline="0" dirty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</a:rPr>
                            <a:t> </a:t>
                          </a:r>
                          <a14:m>
                            <m:oMath xmlns:m="http://schemas.openxmlformats.org/officeDocument/2006/math">
                              <m:r>
                                <a:rPr lang="en-US" sz="1800" i="1" baseline="0" smtClean="0">
                                  <a:solidFill>
                                    <a:schemeClr val="dk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oMath>
                          </a14:m>
                          <a:endParaRPr lang="en-US" dirty="0"/>
                        </a:p>
                      </a:txBody>
                      <a:tcPr>
                        <a:solidFill>
                          <a:srgbClr val="FF0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1901.05300</a:t>
                          </a:r>
                        </a:p>
                      </a:txBody>
                      <a:tcPr>
                        <a:solidFill>
                          <a:srgbClr val="FF0000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841379905"/>
                      </a:ext>
                    </a:extLst>
                  </a:tr>
                  <a:tr h="238408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Dijet excess@LEP2</a:t>
                          </a:r>
                        </a:p>
                      </a:txBody>
                      <a:tcPr>
                        <a:solidFill>
                          <a:srgbClr val="FF0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4-5 </a:t>
                          </a:r>
                          <a14:m>
                            <m:oMath xmlns:m="http://schemas.openxmlformats.org/officeDocument/2006/math">
                              <m:r>
                                <a:rPr lang="en-US" sz="1800" i="1" baseline="0" smtClean="0">
                                  <a:solidFill>
                                    <a:schemeClr val="dk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oMath>
                          </a14:m>
                          <a:endParaRPr lang="en-US" dirty="0"/>
                        </a:p>
                      </a:txBody>
                      <a:tcPr>
                        <a:solidFill>
                          <a:srgbClr val="FF0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800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1706.02255 </a:t>
                          </a:r>
                          <a:endParaRPr lang="en-US" dirty="0"/>
                        </a:p>
                      </a:txBody>
                      <a:tcPr>
                        <a:solidFill>
                          <a:srgbClr val="FF0000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866036791"/>
                      </a:ext>
                    </a:extLst>
                  </a:tr>
                  <a:tr h="417213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Muon g-2</a:t>
                          </a:r>
                        </a:p>
                      </a:txBody>
                      <a:tcPr>
                        <a:solidFill>
                          <a:srgbClr val="FFC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0" i="0" baseline="0" dirty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</a:rPr>
                            <a:t>4.2</a:t>
                          </a:r>
                          <a14:m>
                            <m:oMath xmlns:m="http://schemas.openxmlformats.org/officeDocument/2006/math">
                              <m:r>
                                <a:rPr lang="en-US" sz="1800" b="0" i="0" baseline="0" smtClean="0">
                                  <a:solidFill>
                                    <a:schemeClr val="dk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US" sz="1800" i="1" baseline="0" smtClean="0">
                                  <a:solidFill>
                                    <a:schemeClr val="dk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oMath>
                          </a14:m>
                          <a:endParaRPr lang="en-US" dirty="0"/>
                        </a:p>
                      </a:txBody>
                      <a:tcPr>
                        <a:solidFill>
                          <a:srgbClr val="FFC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800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2104.03281</a:t>
                          </a:r>
                          <a:endParaRPr lang="en-US" dirty="0">
                            <a:effectLst/>
                          </a:endParaRPr>
                        </a:p>
                      </a:txBody>
                      <a:tcPr>
                        <a:solidFill>
                          <a:srgbClr val="FFC000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316622746"/>
                      </a:ext>
                    </a:extLst>
                  </a:tr>
                  <a:tr h="417213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LFUV in B-decays</a:t>
                          </a:r>
                        </a:p>
                      </a:txBody>
                      <a:tcPr>
                        <a:solidFill>
                          <a:srgbClr val="FFC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3-5 </a:t>
                          </a:r>
                          <a14:m>
                            <m:oMath xmlns:m="http://schemas.openxmlformats.org/officeDocument/2006/math">
                              <m:r>
                                <a:rPr lang="en-US" sz="1800" i="1" baseline="0" smtClean="0">
                                  <a:solidFill>
                                    <a:schemeClr val="dk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oMath>
                          </a14:m>
                          <a:endParaRPr lang="en-US" dirty="0"/>
                        </a:p>
                      </a:txBody>
                      <a:tcPr>
                        <a:solidFill>
                          <a:srgbClr val="FFC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0" i="0" u="none" strike="noStrike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1909.12524</a:t>
                          </a:r>
                          <a:endParaRPr lang="en-US" dirty="0"/>
                        </a:p>
                      </a:txBody>
                      <a:tcPr>
                        <a:solidFill>
                          <a:srgbClr val="FFC000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395162269"/>
                      </a:ext>
                    </a:extLst>
                  </a:tr>
                  <a:tr h="238408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CKM unitarity</a:t>
                          </a:r>
                        </a:p>
                      </a:txBody>
                      <a:tcPr>
                        <a:solidFill>
                          <a:srgbClr val="FFC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4 </a:t>
                          </a:r>
                          <a14:m>
                            <m:oMath xmlns:m="http://schemas.openxmlformats.org/officeDocument/2006/math">
                              <m:r>
                                <a:rPr lang="en-US" sz="1800" i="1" baseline="0" smtClean="0">
                                  <a:solidFill>
                                    <a:schemeClr val="dk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oMath>
                          </a14:m>
                          <a:endParaRPr lang="en-US" dirty="0"/>
                        </a:p>
                      </a:txBody>
                      <a:tcPr>
                        <a:solidFill>
                          <a:srgbClr val="FFC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2012.01580</a:t>
                          </a:r>
                        </a:p>
                      </a:txBody>
                      <a:tcPr>
                        <a:solidFill>
                          <a:srgbClr val="FFC000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965106896"/>
                      </a:ext>
                    </a:extLst>
                  </a:tr>
                  <a:tr h="238408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LFUV in tau decay</a:t>
                          </a:r>
                        </a:p>
                      </a:txBody>
                      <a:tcPr>
                        <a:solidFill>
                          <a:srgbClr val="FFC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dirty="0"/>
                            <a:t>~2</a:t>
                          </a:r>
                          <a14:m>
                            <m:oMath xmlns:m="http://schemas.openxmlformats.org/officeDocument/2006/math">
                              <m:r>
                                <a:rPr lang="en-US" sz="1800" b="0" i="0" baseline="0" smtClean="0">
                                  <a:solidFill>
                                    <a:schemeClr val="dk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US" sz="1800" i="1" baseline="0" smtClean="0">
                                  <a:solidFill>
                                    <a:schemeClr val="dk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oMath>
                          </a14:m>
                          <a:endParaRPr lang="en-US" dirty="0"/>
                        </a:p>
                      </a:txBody>
                      <a:tcPr>
                        <a:solidFill>
                          <a:srgbClr val="FFC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1909.12524 </a:t>
                          </a:r>
                        </a:p>
                      </a:txBody>
                      <a:tcPr>
                        <a:solidFill>
                          <a:srgbClr val="FFC000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31462006"/>
                      </a:ext>
                    </a:extLst>
                  </a:tr>
                  <a:tr h="238408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LSND/</a:t>
                          </a:r>
                          <a:r>
                            <a:rPr lang="en-US" dirty="0" err="1"/>
                            <a:t>MiniBooNE</a:t>
                          </a:r>
                          <a:endParaRPr lang="en-US" dirty="0"/>
                        </a:p>
                      </a:txBody>
                      <a:tcPr>
                        <a:solidFill>
                          <a:srgbClr val="FFFF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800" b="0" i="0" baseline="0" dirty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</a:rPr>
                            <a:t>6.1</a:t>
                          </a:r>
                          <a14:m>
                            <m:oMath xmlns:m="http://schemas.openxmlformats.org/officeDocument/2006/math">
                              <m:r>
                                <a:rPr lang="en-US" sz="1800" b="0" i="0" baseline="0" smtClean="0">
                                  <a:solidFill>
                                    <a:schemeClr val="dk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US" sz="1800" i="1" baseline="0" smtClean="0">
                                  <a:solidFill>
                                    <a:schemeClr val="dk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oMath>
                          </a14:m>
                          <a:endParaRPr lang="en-US" dirty="0"/>
                        </a:p>
                      </a:txBody>
                      <a:tcPr>
                        <a:solidFill>
                          <a:srgbClr val="FFFF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2006.16883</a:t>
                          </a:r>
                        </a:p>
                      </a:txBody>
                      <a:tcPr>
                        <a:solidFill>
                          <a:srgbClr val="FFFF00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786009672"/>
                      </a:ext>
                    </a:extLst>
                  </a:tr>
                  <a:tr h="238408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err="1"/>
                            <a:t>NOvA</a:t>
                          </a:r>
                          <a:r>
                            <a:rPr lang="en-US" dirty="0"/>
                            <a:t> vs T2K </a:t>
                          </a:r>
                        </a:p>
                      </a:txBody>
                      <a:tcPr>
                        <a:solidFill>
                          <a:srgbClr val="FFFF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dirty="0"/>
                            <a:t>~2</a:t>
                          </a:r>
                          <a14:m>
                            <m:oMath xmlns:m="http://schemas.openxmlformats.org/officeDocument/2006/math">
                              <m:r>
                                <a:rPr lang="en-US" sz="1800" b="0" i="0" baseline="0" smtClean="0">
                                  <a:solidFill>
                                    <a:schemeClr val="dk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US" sz="1800" i="1" baseline="0" smtClean="0">
                                  <a:solidFill>
                                    <a:schemeClr val="dk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oMath>
                          </a14:m>
                          <a:endParaRPr lang="en-US" dirty="0"/>
                        </a:p>
                      </a:txBody>
                      <a:tcPr>
                        <a:solidFill>
                          <a:srgbClr val="FFFF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Neutrino 2020</a:t>
                          </a:r>
                        </a:p>
                      </a:txBody>
                      <a:tcPr>
                        <a:solidFill>
                          <a:srgbClr val="FFFF00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424078413"/>
                      </a:ext>
                    </a:extLst>
                  </a:tr>
                  <a:tr h="238408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err="1"/>
                            <a:t>IceCube</a:t>
                          </a:r>
                          <a:r>
                            <a:rPr lang="en-US" dirty="0"/>
                            <a:t> HESE vs TG</a:t>
                          </a:r>
                        </a:p>
                      </a:txBody>
                      <a:tcPr>
                        <a:solidFill>
                          <a:srgbClr val="FFFF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dirty="0"/>
                            <a:t>~2</a:t>
                          </a:r>
                          <a14:m>
                            <m:oMath xmlns:m="http://schemas.openxmlformats.org/officeDocument/2006/math">
                              <m:r>
                                <a:rPr lang="en-US" sz="1800" b="0" i="0" baseline="0" smtClean="0">
                                  <a:solidFill>
                                    <a:schemeClr val="dk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US" sz="1800" i="1" baseline="0" smtClean="0">
                                  <a:solidFill>
                                    <a:schemeClr val="dk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oMath>
                          </a14:m>
                          <a:endParaRPr lang="en-US" dirty="0"/>
                        </a:p>
                      </a:txBody>
                      <a:tcPr>
                        <a:solidFill>
                          <a:srgbClr val="FFFF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2011.03545</a:t>
                          </a:r>
                        </a:p>
                      </a:txBody>
                      <a:tcPr>
                        <a:solidFill>
                          <a:srgbClr val="FFFF00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917634405"/>
                      </a:ext>
                    </a:extLst>
                  </a:tr>
                  <a:tr h="238408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ANITA upgoing events</a:t>
                          </a:r>
                        </a:p>
                      </a:txBody>
                      <a:tcPr>
                        <a:solidFill>
                          <a:srgbClr val="FFFF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dirty="0"/>
                            <a:t>~2</a:t>
                          </a:r>
                          <a14:m>
                            <m:oMath xmlns:m="http://schemas.openxmlformats.org/officeDocument/2006/math">
                              <m:r>
                                <a:rPr lang="en-US" sz="1800" b="0" i="0" baseline="0" smtClean="0">
                                  <a:solidFill>
                                    <a:schemeClr val="dk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US" sz="1800" i="1" baseline="0" smtClean="0">
                                  <a:solidFill>
                                    <a:schemeClr val="dk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oMath>
                          </a14:m>
                          <a:endParaRPr lang="en-US" dirty="0"/>
                        </a:p>
                      </a:txBody>
                      <a:tcPr>
                        <a:solidFill>
                          <a:srgbClr val="FFFF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2010.02869</a:t>
                          </a:r>
                        </a:p>
                      </a:txBody>
                      <a:tcPr>
                        <a:solidFill>
                          <a:srgbClr val="FFFF00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573240545"/>
                      </a:ext>
                    </a:extLst>
                  </a:tr>
                  <a:tr h="238408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Neutron lifetime</a:t>
                          </a:r>
                        </a:p>
                      </a:txBody>
                      <a:tcPr>
                        <a:solidFill>
                          <a:srgbClr val="92D05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800" b="0" i="0" baseline="0" dirty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</a:rPr>
                            <a:t>3.6</a:t>
                          </a:r>
                          <a14:m>
                            <m:oMath xmlns:m="http://schemas.openxmlformats.org/officeDocument/2006/math">
                              <m:r>
                                <a:rPr lang="en-US" sz="1800" b="0" i="0" baseline="0" smtClean="0">
                                  <a:solidFill>
                                    <a:schemeClr val="dk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US" sz="1800" i="1" baseline="0" smtClean="0">
                                  <a:solidFill>
                                    <a:schemeClr val="dk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oMath>
                          </a14:m>
                          <a:endParaRPr lang="en-US" dirty="0"/>
                        </a:p>
                      </a:txBody>
                      <a:tcPr>
                        <a:solidFill>
                          <a:srgbClr val="92D05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2011.13272</a:t>
                          </a:r>
                        </a:p>
                      </a:txBody>
                      <a:tcPr>
                        <a:solidFill>
                          <a:srgbClr val="92D050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054672027"/>
                      </a:ext>
                    </a:extLst>
                  </a:tr>
                  <a:tr h="238408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aseline="30000" dirty="0"/>
                            <a:t>8</a:t>
                          </a:r>
                          <a:r>
                            <a:rPr lang="en-US" dirty="0"/>
                            <a:t>Be transition</a:t>
                          </a:r>
                        </a:p>
                      </a:txBody>
                      <a:tcPr>
                        <a:solidFill>
                          <a:srgbClr val="92D05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800" b="0" i="0" baseline="0" dirty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</a:rPr>
                            <a:t>7.2</a:t>
                          </a:r>
                          <a14:m>
                            <m:oMath xmlns:m="http://schemas.openxmlformats.org/officeDocument/2006/math">
                              <m:r>
                                <a:rPr lang="en-US" sz="1800" b="0" i="0" baseline="0" smtClean="0">
                                  <a:solidFill>
                                    <a:schemeClr val="dk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US" sz="1800" i="1" baseline="0" smtClean="0">
                                  <a:solidFill>
                                    <a:schemeClr val="dk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oMath>
                          </a14:m>
                          <a:endParaRPr lang="en-US" dirty="0"/>
                        </a:p>
                      </a:txBody>
                      <a:tcPr>
                        <a:solidFill>
                          <a:srgbClr val="92D05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1910.10459</a:t>
                          </a:r>
                        </a:p>
                      </a:txBody>
                      <a:tcPr>
                        <a:solidFill>
                          <a:srgbClr val="92D050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223398779"/>
                      </a:ext>
                    </a:extLst>
                  </a:tr>
                  <a:tr h="238408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Proton charge radius</a:t>
                          </a:r>
                        </a:p>
                      </a:txBody>
                      <a:tcPr>
                        <a:solidFill>
                          <a:srgbClr val="92D05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dirty="0"/>
                            <a:t>5 </a:t>
                          </a:r>
                          <a14:m>
                            <m:oMath xmlns:m="http://schemas.openxmlformats.org/officeDocument/2006/math">
                              <m:r>
                                <a:rPr lang="en-US" sz="1800" i="1" baseline="0" smtClean="0">
                                  <a:solidFill>
                                    <a:schemeClr val="dk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oMath>
                          </a14:m>
                          <a:endParaRPr lang="en-US" dirty="0"/>
                        </a:p>
                      </a:txBody>
                      <a:tcPr>
                        <a:solidFill>
                          <a:srgbClr val="92D05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2105.00571</a:t>
                          </a:r>
                        </a:p>
                      </a:txBody>
                      <a:tcPr>
                        <a:solidFill>
                          <a:srgbClr val="92D050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11167188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4" name="Table 4">
                <a:extLst>
                  <a:ext uri="{FF2B5EF4-FFF2-40B4-BE49-F238E27FC236}">
                    <a16:creationId xmlns:a16="http://schemas.microsoft.com/office/drawing/2014/main" id="{9332A1C8-BF97-5D4E-BEF4-C29793169096}"/>
                  </a:ext>
                </a:extLst>
              </p:cNvPr>
              <p:cNvGraphicFramePr>
                <a:graphicFrameLocks noGrp="1"/>
              </p:cNvGraphicFramePr>
              <p:nvPr/>
            </p:nvGraphicFramePr>
            <p:xfrm>
              <a:off x="126125" y="987972"/>
              <a:ext cx="5623034" cy="5223546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423510">
                      <a:extLst>
                        <a:ext uri="{9D8B030D-6E8A-4147-A177-3AD203B41FA5}">
                          <a16:colId xmlns:a16="http://schemas.microsoft.com/office/drawing/2014/main" val="87559318"/>
                        </a:ext>
                      </a:extLst>
                    </a:gridCol>
                    <a:gridCol w="1345324">
                      <a:extLst>
                        <a:ext uri="{9D8B030D-6E8A-4147-A177-3AD203B41FA5}">
                          <a16:colId xmlns:a16="http://schemas.microsoft.com/office/drawing/2014/main" val="740646941"/>
                        </a:ext>
                      </a:extLst>
                    </a:gridCol>
                    <a:gridCol w="1854200">
                      <a:extLst>
                        <a:ext uri="{9D8B030D-6E8A-4147-A177-3AD203B41FA5}">
                          <a16:colId xmlns:a16="http://schemas.microsoft.com/office/drawing/2014/main" val="1138366353"/>
                        </a:ext>
                      </a:extLst>
                    </a:gridCol>
                  </a:tblGrid>
                  <a:tr h="36576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Anomaly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Significance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Reference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172591119"/>
                      </a:ext>
                    </a:extLst>
                  </a:tr>
                  <a:tr h="36576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err="1"/>
                            <a:t>Multileptons@LHC</a:t>
                          </a:r>
                          <a:endParaRPr lang="en-US" dirty="0"/>
                        </a:p>
                      </a:txBody>
                      <a:tcPr>
                        <a:solidFill>
                          <a:srgbClr val="FF0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178505" t="-106897" r="-139252" b="-125172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1901.05300</a:t>
                          </a:r>
                        </a:p>
                      </a:txBody>
                      <a:tcPr>
                        <a:solidFill>
                          <a:srgbClr val="FF0000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841379905"/>
                      </a:ext>
                    </a:extLst>
                  </a:tr>
                  <a:tr h="36576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Dijet excess@LEP2</a:t>
                          </a:r>
                        </a:p>
                      </a:txBody>
                      <a:tcPr>
                        <a:solidFill>
                          <a:srgbClr val="FF0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178505" t="-206897" r="-139252" b="-115172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800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1706.02255 </a:t>
                          </a:r>
                          <a:endParaRPr lang="en-US" dirty="0"/>
                        </a:p>
                      </a:txBody>
                      <a:tcPr>
                        <a:solidFill>
                          <a:srgbClr val="FF0000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866036791"/>
                      </a:ext>
                    </a:extLst>
                  </a:tr>
                  <a:tr h="417213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Muon g-2</a:t>
                          </a:r>
                        </a:p>
                      </a:txBody>
                      <a:tcPr>
                        <a:solidFill>
                          <a:srgbClr val="FFC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178505" t="-269697" r="-139252" b="-91212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800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2104.03281</a:t>
                          </a:r>
                          <a:endParaRPr lang="en-US" dirty="0">
                            <a:effectLst/>
                          </a:endParaRPr>
                        </a:p>
                      </a:txBody>
                      <a:tcPr>
                        <a:solidFill>
                          <a:srgbClr val="FFC000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316622746"/>
                      </a:ext>
                    </a:extLst>
                  </a:tr>
                  <a:tr h="417213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LFUV in B-decays</a:t>
                          </a:r>
                        </a:p>
                      </a:txBody>
                      <a:tcPr>
                        <a:solidFill>
                          <a:srgbClr val="FFC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178505" t="-369697" r="-139252" b="-81212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0" i="0" u="none" strike="noStrike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1909.12524</a:t>
                          </a:r>
                          <a:endParaRPr lang="en-US" dirty="0"/>
                        </a:p>
                      </a:txBody>
                      <a:tcPr>
                        <a:solidFill>
                          <a:srgbClr val="FFC000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395162269"/>
                      </a:ext>
                    </a:extLst>
                  </a:tr>
                  <a:tr h="36576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CKM unitarity</a:t>
                          </a:r>
                        </a:p>
                      </a:txBody>
                      <a:tcPr>
                        <a:solidFill>
                          <a:srgbClr val="FFC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178505" t="-534483" r="-139252" b="-82413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2012.01580</a:t>
                          </a:r>
                        </a:p>
                      </a:txBody>
                      <a:tcPr>
                        <a:solidFill>
                          <a:srgbClr val="FFC000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965106896"/>
                      </a:ext>
                    </a:extLst>
                  </a:tr>
                  <a:tr h="36576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LFUV in tau decay</a:t>
                          </a:r>
                        </a:p>
                      </a:txBody>
                      <a:tcPr>
                        <a:solidFill>
                          <a:srgbClr val="FFC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178505" t="-634483" r="-139252" b="-72413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1909.12524 </a:t>
                          </a:r>
                        </a:p>
                      </a:txBody>
                      <a:tcPr>
                        <a:solidFill>
                          <a:srgbClr val="FFC000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31462006"/>
                      </a:ext>
                    </a:extLst>
                  </a:tr>
                  <a:tr h="36576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LSND/</a:t>
                          </a:r>
                          <a:r>
                            <a:rPr lang="en-US" dirty="0" err="1"/>
                            <a:t>MiniBooNE</a:t>
                          </a:r>
                          <a:endParaRPr lang="en-US" dirty="0"/>
                        </a:p>
                      </a:txBody>
                      <a:tcPr>
                        <a:solidFill>
                          <a:srgbClr val="FFFF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178505" t="-760714" r="-139252" b="-65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2006.16883</a:t>
                          </a:r>
                        </a:p>
                      </a:txBody>
                      <a:tcPr>
                        <a:solidFill>
                          <a:srgbClr val="FFFF00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786009672"/>
                      </a:ext>
                    </a:extLst>
                  </a:tr>
                  <a:tr h="36576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err="1"/>
                            <a:t>NOvA</a:t>
                          </a:r>
                          <a:r>
                            <a:rPr lang="en-US" dirty="0"/>
                            <a:t> vs T2K </a:t>
                          </a:r>
                        </a:p>
                      </a:txBody>
                      <a:tcPr>
                        <a:solidFill>
                          <a:srgbClr val="FFFF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178505" t="-831034" r="-139252" b="-52758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Neutrino 2020</a:t>
                          </a:r>
                        </a:p>
                      </a:txBody>
                      <a:tcPr>
                        <a:solidFill>
                          <a:srgbClr val="FFFF00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424078413"/>
                      </a:ext>
                    </a:extLst>
                  </a:tr>
                  <a:tr h="36576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err="1"/>
                            <a:t>IceCube</a:t>
                          </a:r>
                          <a:r>
                            <a:rPr lang="en-US" dirty="0"/>
                            <a:t> HESE vs TG</a:t>
                          </a:r>
                        </a:p>
                      </a:txBody>
                      <a:tcPr>
                        <a:solidFill>
                          <a:srgbClr val="FFFF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178505" t="-931034" r="-139252" b="-42758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2011.03545</a:t>
                          </a:r>
                        </a:p>
                      </a:txBody>
                      <a:tcPr>
                        <a:solidFill>
                          <a:srgbClr val="FFFF00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917634405"/>
                      </a:ext>
                    </a:extLst>
                  </a:tr>
                  <a:tr h="36576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ANITA upgoing events</a:t>
                          </a:r>
                        </a:p>
                      </a:txBody>
                      <a:tcPr>
                        <a:solidFill>
                          <a:srgbClr val="FFFF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178505" t="-1031034" r="-139252" b="-32758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2010.02869</a:t>
                          </a:r>
                        </a:p>
                      </a:txBody>
                      <a:tcPr>
                        <a:solidFill>
                          <a:srgbClr val="FFFF00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573240545"/>
                      </a:ext>
                    </a:extLst>
                  </a:tr>
                  <a:tr h="36576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Neutron lifetime</a:t>
                          </a:r>
                        </a:p>
                      </a:txBody>
                      <a:tcPr>
                        <a:solidFill>
                          <a:srgbClr val="92D05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178505" t="-1131034" r="-139252" b="-22758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2011.13272</a:t>
                          </a:r>
                        </a:p>
                      </a:txBody>
                      <a:tcPr>
                        <a:solidFill>
                          <a:srgbClr val="92D050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054672027"/>
                      </a:ext>
                    </a:extLst>
                  </a:tr>
                  <a:tr h="36576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aseline="30000" dirty="0"/>
                            <a:t>8</a:t>
                          </a:r>
                          <a:r>
                            <a:rPr lang="en-US" dirty="0"/>
                            <a:t>Be transition</a:t>
                          </a:r>
                        </a:p>
                      </a:txBody>
                      <a:tcPr>
                        <a:solidFill>
                          <a:srgbClr val="92D05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178505" t="-1231034" r="-139252" b="-12758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1910.10459</a:t>
                          </a:r>
                        </a:p>
                      </a:txBody>
                      <a:tcPr>
                        <a:solidFill>
                          <a:srgbClr val="92D050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223398779"/>
                      </a:ext>
                    </a:extLst>
                  </a:tr>
                  <a:tr h="36576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Proton charge radius</a:t>
                          </a:r>
                        </a:p>
                      </a:txBody>
                      <a:tcPr>
                        <a:solidFill>
                          <a:srgbClr val="92D05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178505" t="-1331034" r="-139252" b="-2758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2105.00571</a:t>
                          </a:r>
                        </a:p>
                      </a:txBody>
                      <a:tcPr>
                        <a:solidFill>
                          <a:srgbClr val="92D050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11167188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5" name="Table 4">
                <a:extLst>
                  <a:ext uri="{FF2B5EF4-FFF2-40B4-BE49-F238E27FC236}">
                    <a16:creationId xmlns:a16="http://schemas.microsoft.com/office/drawing/2014/main" id="{9FAFFBA7-CDC7-7B47-A262-06F5F5269A03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646455903"/>
                  </p:ext>
                </p:extLst>
              </p:nvPr>
            </p:nvGraphicFramePr>
            <p:xfrm>
              <a:off x="6096000" y="977460"/>
              <a:ext cx="5969875" cy="522354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501462">
                      <a:extLst>
                        <a:ext uri="{9D8B030D-6E8A-4147-A177-3AD203B41FA5}">
                          <a16:colId xmlns:a16="http://schemas.microsoft.com/office/drawing/2014/main" val="1983011869"/>
                        </a:ext>
                      </a:extLst>
                    </a:gridCol>
                    <a:gridCol w="1439917">
                      <a:extLst>
                        <a:ext uri="{9D8B030D-6E8A-4147-A177-3AD203B41FA5}">
                          <a16:colId xmlns:a16="http://schemas.microsoft.com/office/drawing/2014/main" val="3327934745"/>
                        </a:ext>
                      </a:extLst>
                    </a:gridCol>
                    <a:gridCol w="2028496">
                      <a:extLst>
                        <a:ext uri="{9D8B030D-6E8A-4147-A177-3AD203B41FA5}">
                          <a16:colId xmlns:a16="http://schemas.microsoft.com/office/drawing/2014/main" val="2343962784"/>
                        </a:ext>
                      </a:extLst>
                    </a:gridCol>
                  </a:tblGrid>
                  <a:tr h="37311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Anomaly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Significance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Reference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327609258"/>
                      </a:ext>
                    </a:extLst>
                  </a:tr>
                  <a:tr h="37311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DAMA/LIBRA</a:t>
                          </a:r>
                        </a:p>
                      </a:txBody>
                      <a:tcPr>
                        <a:solidFill>
                          <a:srgbClr val="00B0F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dirty="0"/>
                            <a:t>12.9 </a:t>
                          </a:r>
                          <a14:m>
                            <m:oMath xmlns:m="http://schemas.openxmlformats.org/officeDocument/2006/math">
                              <m:r>
                                <a:rPr lang="en-US" sz="1800" i="1" baseline="0" smtClean="0">
                                  <a:solidFill>
                                    <a:schemeClr val="dk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oMath>
                          </a14:m>
                          <a:endParaRPr lang="en-US" dirty="0"/>
                        </a:p>
                      </a:txBody>
                      <a:tcPr>
                        <a:solidFill>
                          <a:srgbClr val="00B0F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1907.06405</a:t>
                          </a:r>
                        </a:p>
                      </a:txBody>
                      <a:tcPr>
                        <a:solidFill>
                          <a:srgbClr val="00B0F0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795561734"/>
                      </a:ext>
                    </a:extLst>
                  </a:tr>
                  <a:tr h="37311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1" dirty="0"/>
                            <a:t>XENON1T </a:t>
                          </a:r>
                          <a:r>
                            <a:rPr lang="en-US" b="1" i="1" dirty="0"/>
                            <a:t>e</a:t>
                          </a:r>
                          <a:r>
                            <a:rPr lang="en-US" b="1" baseline="30000" dirty="0"/>
                            <a:t>-</a:t>
                          </a:r>
                          <a:r>
                            <a:rPr lang="en-US" b="1" dirty="0"/>
                            <a:t>-recoil</a:t>
                          </a:r>
                        </a:p>
                      </a:txBody>
                      <a:tcPr>
                        <a:solidFill>
                          <a:srgbClr val="00B0F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b="1" dirty="0"/>
                            <a:t>2-3</a:t>
                          </a:r>
                          <a14:m>
                            <m:oMath xmlns:m="http://schemas.openxmlformats.org/officeDocument/2006/math">
                              <m:r>
                                <a:rPr lang="en-US" sz="1800" b="1" i="0" baseline="0" smtClean="0">
                                  <a:solidFill>
                                    <a:schemeClr val="dk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US" sz="1800" b="1" i="1" baseline="0" smtClean="0">
                                  <a:solidFill>
                                    <a:schemeClr val="dk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𝝈</m:t>
                              </m:r>
                            </m:oMath>
                          </a14:m>
                          <a:endParaRPr lang="en-US" b="1" dirty="0"/>
                        </a:p>
                      </a:txBody>
                      <a:tcPr>
                        <a:solidFill>
                          <a:srgbClr val="00B0F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1" dirty="0"/>
                            <a:t>2006.09721</a:t>
                          </a:r>
                        </a:p>
                      </a:txBody>
                      <a:tcPr>
                        <a:solidFill>
                          <a:srgbClr val="00B0F0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171777539"/>
                      </a:ext>
                    </a:extLst>
                  </a:tr>
                  <a:tr h="37311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Fermi-LAT GC excess</a:t>
                          </a:r>
                        </a:p>
                      </a:txBody>
                      <a:tcPr>
                        <a:solidFill>
                          <a:srgbClr val="1D25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dirty="0"/>
                            <a:t>2-3</a:t>
                          </a:r>
                          <a14:m>
                            <m:oMath xmlns:m="http://schemas.openxmlformats.org/officeDocument/2006/math">
                              <m:r>
                                <a:rPr lang="en-US" sz="1800" b="0" i="0" baseline="0" smtClean="0">
                                  <a:solidFill>
                                    <a:schemeClr val="dk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US" sz="1800" i="1" baseline="0" smtClean="0">
                                  <a:solidFill>
                                    <a:schemeClr val="dk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oMath>
                          </a14:m>
                          <a:endParaRPr lang="en-US" dirty="0"/>
                        </a:p>
                      </a:txBody>
                      <a:tcPr>
                        <a:solidFill>
                          <a:srgbClr val="1D25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1704.03910</a:t>
                          </a:r>
                        </a:p>
                      </a:txBody>
                      <a:tcPr>
                        <a:solidFill>
                          <a:srgbClr val="1D25FF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07010478"/>
                      </a:ext>
                    </a:extLst>
                  </a:tr>
                  <a:tr h="37311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i="0" baseline="0" dirty="0"/>
                            <a:t>AMS</a:t>
                          </a:r>
                          <a:r>
                            <a:rPr lang="en-US" i="1" baseline="0" dirty="0"/>
                            <a:t> e</a:t>
                          </a:r>
                          <a:r>
                            <a:rPr lang="en-US" baseline="30000" dirty="0"/>
                            <a:t>+</a:t>
                          </a:r>
                          <a:r>
                            <a:rPr lang="en-US" baseline="0" dirty="0"/>
                            <a:t>/</a:t>
                          </a:r>
                          <a14:m>
                            <m:oMath xmlns:m="http://schemas.openxmlformats.org/officeDocument/2006/math">
                              <m:acc>
                                <m:accPr>
                                  <m:chr m:val="̅"/>
                                  <m:ctrlPr>
                                    <a:rPr lang="en-US" i="1" baseline="0" dirty="0" smtClean="0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b="0" i="1" baseline="0" dirty="0" smtClean="0">
                                      <a:latin typeface="Cambria Math" panose="02040503050406030204" pitchFamily="18" charset="0"/>
                                    </a:rPr>
                                    <m:t>𝑝</m:t>
                                  </m:r>
                                </m:e>
                              </m:acc>
                            </m:oMath>
                          </a14:m>
                          <a:r>
                            <a:rPr lang="en-US" i="0" dirty="0">
                              <a:latin typeface="+mn-lt"/>
                            </a:rPr>
                            <a:t> </a:t>
                          </a:r>
                          <a:r>
                            <a:rPr lang="en-US" dirty="0"/>
                            <a:t>excess</a:t>
                          </a:r>
                          <a:endParaRPr lang="en-US" i="0" dirty="0">
                            <a:latin typeface="+mn-lt"/>
                          </a:endParaRPr>
                        </a:p>
                      </a:txBody>
                      <a:tcPr>
                        <a:solidFill>
                          <a:srgbClr val="1D25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dirty="0"/>
                            <a:t>3-5</a:t>
                          </a:r>
                          <a14:m>
                            <m:oMath xmlns:m="http://schemas.openxmlformats.org/officeDocument/2006/math">
                              <m:r>
                                <a:rPr lang="en-US" sz="1800" b="0" i="0" baseline="0" smtClean="0">
                                  <a:solidFill>
                                    <a:schemeClr val="dk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US" sz="1800" i="1" baseline="0" smtClean="0">
                                  <a:solidFill>
                                    <a:schemeClr val="dk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oMath>
                          </a14:m>
                          <a:endParaRPr lang="en-US" dirty="0"/>
                        </a:p>
                      </a:txBody>
                      <a:tcPr>
                        <a:solidFill>
                          <a:srgbClr val="1D25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Phys.Rep.894, 1</a:t>
                          </a:r>
                        </a:p>
                      </a:txBody>
                      <a:tcPr>
                        <a:solidFill>
                          <a:srgbClr val="1D25FF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210885387"/>
                      </a:ext>
                    </a:extLst>
                  </a:tr>
                  <a:tr h="37311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3.5 keV X-ray line</a:t>
                          </a:r>
                        </a:p>
                      </a:txBody>
                      <a:tcPr>
                        <a:solidFill>
                          <a:srgbClr val="1D25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800" b="0" i="0" baseline="0" dirty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</a:rPr>
                            <a:t>4</a:t>
                          </a:r>
                          <a14:m>
                            <m:oMath xmlns:m="http://schemas.openxmlformats.org/officeDocument/2006/math">
                              <m:r>
                                <a:rPr lang="en-US" sz="1800" b="0" i="0" baseline="0" smtClean="0">
                                  <a:solidFill>
                                    <a:schemeClr val="dk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US" sz="1800" i="1" baseline="0" smtClean="0">
                                  <a:solidFill>
                                    <a:schemeClr val="dk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oMath>
                          </a14:m>
                          <a:endParaRPr lang="en-US" dirty="0"/>
                        </a:p>
                      </a:txBody>
                      <a:tcPr>
                        <a:solidFill>
                          <a:srgbClr val="1D25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2008.02283</a:t>
                          </a:r>
                        </a:p>
                      </a:txBody>
                      <a:tcPr>
                        <a:solidFill>
                          <a:srgbClr val="1D25FF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670921961"/>
                      </a:ext>
                    </a:extLst>
                  </a:tr>
                  <a:tr h="37311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511 keV gamma-ray line</a:t>
                          </a:r>
                        </a:p>
                      </a:txBody>
                      <a:tcPr>
                        <a:solidFill>
                          <a:srgbClr val="1D25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dirty="0"/>
                            <a:t>58 </a:t>
                          </a:r>
                          <a14:m>
                            <m:oMath xmlns:m="http://schemas.openxmlformats.org/officeDocument/2006/math">
                              <m:r>
                                <a:rPr lang="en-US" sz="1800" i="1" baseline="0" smtClean="0">
                                  <a:solidFill>
                                    <a:schemeClr val="dk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oMath>
                          </a14:m>
                          <a:endParaRPr lang="en-US" dirty="0"/>
                        </a:p>
                      </a:txBody>
                      <a:tcPr>
                        <a:solidFill>
                          <a:srgbClr val="1D25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1512.00325</a:t>
                          </a:r>
                        </a:p>
                      </a:txBody>
                      <a:tcPr>
                        <a:solidFill>
                          <a:srgbClr val="1D25FF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79388137"/>
                      </a:ext>
                    </a:extLst>
                  </a:tr>
                  <a:tr h="37311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EDGES 21cm spectrum</a:t>
                          </a:r>
                        </a:p>
                      </a:txBody>
                      <a:tcPr>
                        <a:solidFill>
                          <a:srgbClr val="1D25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dirty="0"/>
                            <a:t>3.8</a:t>
                          </a:r>
                          <a14:m>
                            <m:oMath xmlns:m="http://schemas.openxmlformats.org/officeDocument/2006/math">
                              <m:r>
                                <a:rPr lang="en-US" sz="1800" b="0" i="0" baseline="0" smtClean="0">
                                  <a:solidFill>
                                    <a:schemeClr val="dk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US" sz="1800" i="1" baseline="0" smtClean="0">
                                  <a:solidFill>
                                    <a:schemeClr val="dk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oMath>
                          </a14:m>
                          <a:endParaRPr lang="en-US" dirty="0"/>
                        </a:p>
                      </a:txBody>
                      <a:tcPr>
                        <a:solidFill>
                          <a:srgbClr val="1D25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1810.05912</a:t>
                          </a:r>
                        </a:p>
                      </a:txBody>
                      <a:tcPr>
                        <a:solidFill>
                          <a:srgbClr val="1D25FF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870993189"/>
                      </a:ext>
                    </a:extLst>
                  </a:tr>
                  <a:tr h="37311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aseline="0" dirty="0"/>
                            <a:t>Primordial </a:t>
                          </a:r>
                          <a:r>
                            <a:rPr lang="en-US" baseline="30000" dirty="0"/>
                            <a:t>7</a:t>
                          </a:r>
                          <a:r>
                            <a:rPr lang="en-US" baseline="0" dirty="0"/>
                            <a:t>Li problem</a:t>
                          </a:r>
                          <a:endParaRPr lang="en-US" dirty="0"/>
                        </a:p>
                      </a:txBody>
                      <a:tcPr>
                        <a:solidFill>
                          <a:srgbClr val="B14B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dirty="0"/>
                            <a:t>4-5</a:t>
                          </a:r>
                          <a14:m>
                            <m:oMath xmlns:m="http://schemas.openxmlformats.org/officeDocument/2006/math">
                              <m:r>
                                <a:rPr lang="en-US" sz="1800" b="0" i="0" baseline="0" smtClean="0">
                                  <a:solidFill>
                                    <a:schemeClr val="dk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US" sz="1800" i="1" baseline="0" smtClean="0">
                                  <a:solidFill>
                                    <a:schemeClr val="dk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oMath>
                          </a14:m>
                          <a:endParaRPr lang="en-US" dirty="0"/>
                        </a:p>
                      </a:txBody>
                      <a:tcPr>
                        <a:solidFill>
                          <a:srgbClr val="B14B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1203.3551</a:t>
                          </a:r>
                        </a:p>
                      </a:txBody>
                      <a:tcPr>
                        <a:solidFill>
                          <a:srgbClr val="B14BFF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66188784"/>
                      </a:ext>
                    </a:extLst>
                  </a:tr>
                  <a:tr h="37311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Hubble tension</a:t>
                          </a:r>
                        </a:p>
                      </a:txBody>
                      <a:tcPr>
                        <a:solidFill>
                          <a:srgbClr val="B14B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800" b="0" i="0" baseline="0" dirty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</a:rPr>
                            <a:t>4.4</a:t>
                          </a:r>
                          <a14:m>
                            <m:oMath xmlns:m="http://schemas.openxmlformats.org/officeDocument/2006/math">
                              <m:r>
                                <a:rPr lang="en-US" sz="1800" b="0" i="0" baseline="0" smtClean="0">
                                  <a:solidFill>
                                    <a:schemeClr val="dk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US" sz="1800" i="1" baseline="0" smtClean="0">
                                  <a:solidFill>
                                    <a:schemeClr val="dk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oMath>
                          </a14:m>
                          <a:endParaRPr lang="en-US" dirty="0"/>
                        </a:p>
                      </a:txBody>
                      <a:tcPr>
                        <a:solidFill>
                          <a:srgbClr val="B14B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2008.11284</a:t>
                          </a:r>
                        </a:p>
                      </a:txBody>
                      <a:tcPr>
                        <a:solidFill>
                          <a:srgbClr val="B14BFF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401725372"/>
                      </a:ext>
                    </a:extLst>
                  </a:tr>
                  <a:tr h="37311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r>
                                <a:rPr lang="en-US" sz="1800" i="1" baseline="0" smtClean="0">
                                  <a:solidFill>
                                    <a:schemeClr val="dk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oMath>
                          </a14:m>
                          <a:r>
                            <a:rPr lang="en-US" baseline="-25000" dirty="0"/>
                            <a:t>8 </a:t>
                          </a:r>
                          <a:r>
                            <a:rPr lang="en-US" baseline="0" dirty="0"/>
                            <a:t>tension</a:t>
                          </a:r>
                          <a:endParaRPr lang="en-US" dirty="0"/>
                        </a:p>
                      </a:txBody>
                      <a:tcPr>
                        <a:solidFill>
                          <a:srgbClr val="B14B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dirty="0"/>
                            <a:t>3 </a:t>
                          </a:r>
                          <a14:m>
                            <m:oMath xmlns:m="http://schemas.openxmlformats.org/officeDocument/2006/math">
                              <m:r>
                                <a:rPr lang="en-US" sz="1800" i="1" baseline="0" smtClean="0">
                                  <a:solidFill>
                                    <a:schemeClr val="dk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oMath>
                          </a14:m>
                          <a:endParaRPr lang="en-US" dirty="0"/>
                        </a:p>
                      </a:txBody>
                      <a:tcPr>
                        <a:solidFill>
                          <a:srgbClr val="B14B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2005.03751</a:t>
                          </a:r>
                        </a:p>
                      </a:txBody>
                      <a:tcPr>
                        <a:solidFill>
                          <a:srgbClr val="B14BFF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64459502"/>
                      </a:ext>
                    </a:extLst>
                  </a:tr>
                  <a:tr h="37311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CMB anomalies</a:t>
                          </a:r>
                        </a:p>
                      </a:txBody>
                      <a:tcPr>
                        <a:solidFill>
                          <a:srgbClr val="B14B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dirty="0"/>
                            <a:t>2-3 </a:t>
                          </a:r>
                          <a14:m>
                            <m:oMath xmlns:m="http://schemas.openxmlformats.org/officeDocument/2006/math">
                              <m:r>
                                <a:rPr lang="en-US" sz="1800" i="1" baseline="0" smtClean="0">
                                  <a:solidFill>
                                    <a:schemeClr val="dk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oMath>
                          </a14:m>
                          <a:endParaRPr lang="en-US" dirty="0"/>
                        </a:p>
                      </a:txBody>
                      <a:tcPr>
                        <a:solidFill>
                          <a:srgbClr val="B14B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1510.07929</a:t>
                          </a:r>
                        </a:p>
                      </a:txBody>
                      <a:tcPr>
                        <a:solidFill>
                          <a:srgbClr val="B14BFF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818984712"/>
                      </a:ext>
                    </a:extLst>
                  </a:tr>
                  <a:tr h="37311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NANOGRAV </a:t>
                          </a:r>
                        </a:p>
                      </a:txBody>
                      <a:tcPr>
                        <a:solidFill>
                          <a:srgbClr val="B14B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800" b="0" i="0" baseline="0" dirty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</a:rPr>
                            <a:t>&gt;&gt; 5</a:t>
                          </a:r>
                          <a14:m>
                            <m:oMath xmlns:m="http://schemas.openxmlformats.org/officeDocument/2006/math">
                              <m:r>
                                <a:rPr lang="en-US" sz="1800" b="0" i="0" baseline="0" smtClean="0">
                                  <a:solidFill>
                                    <a:schemeClr val="dk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US" sz="1800" i="1" baseline="0" smtClean="0">
                                  <a:solidFill>
                                    <a:schemeClr val="dk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oMath>
                          </a14:m>
                          <a:endParaRPr lang="en-US" dirty="0"/>
                        </a:p>
                      </a:txBody>
                      <a:tcPr>
                        <a:solidFill>
                          <a:srgbClr val="B14B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2009.04496</a:t>
                          </a:r>
                        </a:p>
                      </a:txBody>
                      <a:tcPr>
                        <a:solidFill>
                          <a:srgbClr val="B14BFF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53129292"/>
                      </a:ext>
                    </a:extLst>
                  </a:tr>
                  <a:tr h="37311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Fast Radio Bursts</a:t>
                          </a:r>
                        </a:p>
                      </a:txBody>
                      <a:tcPr>
                        <a:solidFill>
                          <a:srgbClr val="B14B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800" b="0" i="0" baseline="0" dirty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</a:rPr>
                            <a:t>&gt;&gt; 5</a:t>
                          </a:r>
                          <a14:m>
                            <m:oMath xmlns:m="http://schemas.openxmlformats.org/officeDocument/2006/math">
                              <m:r>
                                <a:rPr lang="en-US" sz="1800" b="0" i="0" baseline="0" smtClean="0">
                                  <a:solidFill>
                                    <a:schemeClr val="dk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US" sz="1800" i="1" baseline="0" smtClean="0">
                                  <a:solidFill>
                                    <a:schemeClr val="dk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oMath>
                          </a14:m>
                          <a:endParaRPr lang="en-US" dirty="0"/>
                        </a:p>
                      </a:txBody>
                      <a:tcPr>
                        <a:solidFill>
                          <a:srgbClr val="B14B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1906.05878</a:t>
                          </a:r>
                        </a:p>
                      </a:txBody>
                      <a:tcPr>
                        <a:solidFill>
                          <a:srgbClr val="B14BFF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954909602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5" name="Table 4">
                <a:extLst>
                  <a:ext uri="{FF2B5EF4-FFF2-40B4-BE49-F238E27FC236}">
                    <a16:creationId xmlns:a16="http://schemas.microsoft.com/office/drawing/2014/main" id="{9FAFFBA7-CDC7-7B47-A262-06F5F5269A03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646455903"/>
                  </p:ext>
                </p:extLst>
              </p:nvPr>
            </p:nvGraphicFramePr>
            <p:xfrm>
              <a:off x="6096000" y="977460"/>
              <a:ext cx="5969875" cy="522354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501462">
                      <a:extLst>
                        <a:ext uri="{9D8B030D-6E8A-4147-A177-3AD203B41FA5}">
                          <a16:colId xmlns:a16="http://schemas.microsoft.com/office/drawing/2014/main" val="1983011869"/>
                        </a:ext>
                      </a:extLst>
                    </a:gridCol>
                    <a:gridCol w="1439917">
                      <a:extLst>
                        <a:ext uri="{9D8B030D-6E8A-4147-A177-3AD203B41FA5}">
                          <a16:colId xmlns:a16="http://schemas.microsoft.com/office/drawing/2014/main" val="3327934745"/>
                        </a:ext>
                      </a:extLst>
                    </a:gridCol>
                    <a:gridCol w="2028496">
                      <a:extLst>
                        <a:ext uri="{9D8B030D-6E8A-4147-A177-3AD203B41FA5}">
                          <a16:colId xmlns:a16="http://schemas.microsoft.com/office/drawing/2014/main" val="2343962784"/>
                        </a:ext>
                      </a:extLst>
                    </a:gridCol>
                  </a:tblGrid>
                  <a:tr h="37311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Anomaly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Significance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Reference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327609258"/>
                      </a:ext>
                    </a:extLst>
                  </a:tr>
                  <a:tr h="37311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DAMA/LIBRA</a:t>
                          </a:r>
                        </a:p>
                      </a:txBody>
                      <a:tcPr>
                        <a:solidFill>
                          <a:srgbClr val="00B0F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173684" t="-110345" r="-142105" b="-124482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1907.06405</a:t>
                          </a:r>
                        </a:p>
                      </a:txBody>
                      <a:tcPr>
                        <a:solidFill>
                          <a:srgbClr val="00B0F0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795561734"/>
                      </a:ext>
                    </a:extLst>
                  </a:tr>
                  <a:tr h="37311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1" dirty="0"/>
                            <a:t>XENON1T </a:t>
                          </a:r>
                          <a:r>
                            <a:rPr lang="en-US" b="1" i="1" dirty="0"/>
                            <a:t>e</a:t>
                          </a:r>
                          <a:r>
                            <a:rPr lang="en-US" b="1" baseline="30000" dirty="0"/>
                            <a:t>-</a:t>
                          </a:r>
                          <a:r>
                            <a:rPr lang="en-US" b="1" dirty="0"/>
                            <a:t>-recoil</a:t>
                          </a:r>
                        </a:p>
                      </a:txBody>
                      <a:tcPr>
                        <a:solidFill>
                          <a:srgbClr val="00B0F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173684" t="-203333" r="-142105" b="-11033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1" dirty="0"/>
                            <a:t>2006.09721</a:t>
                          </a:r>
                        </a:p>
                      </a:txBody>
                      <a:tcPr>
                        <a:solidFill>
                          <a:srgbClr val="00B0F0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171777539"/>
                      </a:ext>
                    </a:extLst>
                  </a:tr>
                  <a:tr h="37311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Fermi-LAT GC excess</a:t>
                          </a:r>
                        </a:p>
                      </a:txBody>
                      <a:tcPr>
                        <a:solidFill>
                          <a:srgbClr val="1D25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173684" t="-313793" r="-142105" b="-104137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1704.03910</a:t>
                          </a:r>
                        </a:p>
                      </a:txBody>
                      <a:tcPr>
                        <a:solidFill>
                          <a:srgbClr val="1D25FF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07010478"/>
                      </a:ext>
                    </a:extLst>
                  </a:tr>
                  <a:tr h="37311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508" t="-400000" r="-140102" b="-9066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173684" t="-400000" r="-142105" b="-9066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Phys.Rep.894, 1</a:t>
                          </a:r>
                        </a:p>
                      </a:txBody>
                      <a:tcPr>
                        <a:solidFill>
                          <a:srgbClr val="1D25FF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210885387"/>
                      </a:ext>
                    </a:extLst>
                  </a:tr>
                  <a:tr h="37311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3.5 keV X-ray line</a:t>
                          </a:r>
                        </a:p>
                      </a:txBody>
                      <a:tcPr>
                        <a:solidFill>
                          <a:srgbClr val="1D25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173684" t="-517241" r="-142105" b="-83793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2008.02283</a:t>
                          </a:r>
                        </a:p>
                      </a:txBody>
                      <a:tcPr>
                        <a:solidFill>
                          <a:srgbClr val="1D25FF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670921961"/>
                      </a:ext>
                    </a:extLst>
                  </a:tr>
                  <a:tr h="37311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511 keV gamma-ray line</a:t>
                          </a:r>
                        </a:p>
                      </a:txBody>
                      <a:tcPr>
                        <a:solidFill>
                          <a:srgbClr val="1D25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173684" t="-596667" r="-142105" b="-71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1512.00325</a:t>
                          </a:r>
                        </a:p>
                      </a:txBody>
                      <a:tcPr>
                        <a:solidFill>
                          <a:srgbClr val="1D25FF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79388137"/>
                      </a:ext>
                    </a:extLst>
                  </a:tr>
                  <a:tr h="37311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EDGES 21cm spectrum</a:t>
                          </a:r>
                        </a:p>
                      </a:txBody>
                      <a:tcPr>
                        <a:solidFill>
                          <a:srgbClr val="1D25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173684" t="-720690" r="-142105" b="-63448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1810.05912</a:t>
                          </a:r>
                        </a:p>
                      </a:txBody>
                      <a:tcPr>
                        <a:solidFill>
                          <a:srgbClr val="1D25FF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870993189"/>
                      </a:ext>
                    </a:extLst>
                  </a:tr>
                  <a:tr h="37311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aseline="0" dirty="0"/>
                            <a:t>Primordial </a:t>
                          </a:r>
                          <a:r>
                            <a:rPr lang="en-US" baseline="30000" dirty="0"/>
                            <a:t>7</a:t>
                          </a:r>
                          <a:r>
                            <a:rPr lang="en-US" baseline="0" dirty="0"/>
                            <a:t>Li problem</a:t>
                          </a:r>
                          <a:endParaRPr lang="en-US" dirty="0"/>
                        </a:p>
                      </a:txBody>
                      <a:tcPr>
                        <a:solidFill>
                          <a:srgbClr val="B14B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173684" t="-793333" r="-142105" b="-5133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1203.3551</a:t>
                          </a:r>
                        </a:p>
                      </a:txBody>
                      <a:tcPr>
                        <a:solidFill>
                          <a:srgbClr val="B14BFF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66188784"/>
                      </a:ext>
                    </a:extLst>
                  </a:tr>
                  <a:tr h="37311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Hubble tension</a:t>
                          </a:r>
                        </a:p>
                      </a:txBody>
                      <a:tcPr>
                        <a:solidFill>
                          <a:srgbClr val="B14B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173684" t="-924138" r="-142105" b="-43103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2008.11284</a:t>
                          </a:r>
                        </a:p>
                      </a:txBody>
                      <a:tcPr>
                        <a:solidFill>
                          <a:srgbClr val="B14BFF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401725372"/>
                      </a:ext>
                    </a:extLst>
                  </a:tr>
                  <a:tr h="37311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508" t="-990000" r="-140102" b="-3166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173684" t="-990000" r="-142105" b="-3166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2005.03751</a:t>
                          </a:r>
                        </a:p>
                      </a:txBody>
                      <a:tcPr>
                        <a:solidFill>
                          <a:srgbClr val="B14BFF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64459502"/>
                      </a:ext>
                    </a:extLst>
                  </a:tr>
                  <a:tr h="37311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CMB anomalies</a:t>
                          </a:r>
                        </a:p>
                      </a:txBody>
                      <a:tcPr>
                        <a:solidFill>
                          <a:srgbClr val="B14B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173684" t="-1127586" r="-142105" b="-22758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1510.07929</a:t>
                          </a:r>
                        </a:p>
                      </a:txBody>
                      <a:tcPr>
                        <a:solidFill>
                          <a:srgbClr val="B14BFF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818984712"/>
                      </a:ext>
                    </a:extLst>
                  </a:tr>
                  <a:tr h="37311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NANOGRAV </a:t>
                          </a:r>
                        </a:p>
                      </a:txBody>
                      <a:tcPr>
                        <a:solidFill>
                          <a:srgbClr val="B14B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173684" t="-1186667" r="-142105" b="-12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2009.04496</a:t>
                          </a:r>
                        </a:p>
                      </a:txBody>
                      <a:tcPr>
                        <a:solidFill>
                          <a:srgbClr val="B14BFF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53129292"/>
                      </a:ext>
                    </a:extLst>
                  </a:tr>
                  <a:tr h="37311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Fast Radio Bursts</a:t>
                          </a:r>
                        </a:p>
                      </a:txBody>
                      <a:tcPr>
                        <a:solidFill>
                          <a:srgbClr val="B14B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173684" t="-1331034" r="-142105" b="-2413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1906.05878</a:t>
                          </a:r>
                        </a:p>
                      </a:txBody>
                      <a:tcPr>
                        <a:solidFill>
                          <a:srgbClr val="B14BFF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954909602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6" name="Rectangle 5">
            <a:extLst>
              <a:ext uri="{FF2B5EF4-FFF2-40B4-BE49-F238E27FC236}">
                <a16:creationId xmlns:a16="http://schemas.microsoft.com/office/drawing/2014/main" id="{1807728D-2965-7C40-9237-CE0E7AE33721}"/>
              </a:ext>
            </a:extLst>
          </p:cNvPr>
          <p:cNvSpPr/>
          <p:nvPr/>
        </p:nvSpPr>
        <p:spPr>
          <a:xfrm>
            <a:off x="3729344" y="6327661"/>
            <a:ext cx="497322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Repository: </a:t>
            </a:r>
            <a:r>
              <a:rPr lang="en-US" u="sng" dirty="0">
                <a:hlinkClick r:id="rId5"/>
              </a:rPr>
              <a:t>https://github.com/hepcomm/hepmist</a:t>
            </a:r>
            <a:endParaRPr lang="en-US" u="sng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9FDECF2-8A0D-E840-B02B-345CA562BE6A}"/>
              </a:ext>
            </a:extLst>
          </p:cNvPr>
          <p:cNvSpPr/>
          <p:nvPr/>
        </p:nvSpPr>
        <p:spPr>
          <a:xfrm>
            <a:off x="6060152" y="987659"/>
            <a:ext cx="5969875" cy="705823"/>
          </a:xfrm>
          <a:prstGeom prst="rect">
            <a:avLst/>
          </a:prstGeom>
          <a:solidFill>
            <a:schemeClr val="accent1">
              <a:alpha val="70191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D2BE639E-5E12-2948-8750-9E3D4733D514}"/>
              </a:ext>
            </a:extLst>
          </p:cNvPr>
          <p:cNvSpPr/>
          <p:nvPr/>
        </p:nvSpPr>
        <p:spPr>
          <a:xfrm>
            <a:off x="135322" y="977460"/>
            <a:ext cx="5623034" cy="5233738"/>
          </a:xfrm>
          <a:prstGeom prst="rect">
            <a:avLst/>
          </a:prstGeom>
          <a:solidFill>
            <a:schemeClr val="accent1">
              <a:alpha val="70191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38BF324-5872-4846-9838-7968B730C899}"/>
              </a:ext>
            </a:extLst>
          </p:cNvPr>
          <p:cNvSpPr txBox="1"/>
          <p:nvPr/>
        </p:nvSpPr>
        <p:spPr>
          <a:xfrm>
            <a:off x="181240" y="1700800"/>
            <a:ext cx="5924830" cy="646331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See plenary talk by Knut Mora and DM V parallel talks by Dutta and Mahapatra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D5A3AD2F-5755-9F4D-A98F-2E03812EBD9D}"/>
              </a:ext>
            </a:extLst>
          </p:cNvPr>
          <p:cNvSpPr/>
          <p:nvPr/>
        </p:nvSpPr>
        <p:spPr>
          <a:xfrm>
            <a:off x="6098969" y="2087296"/>
            <a:ext cx="5969875" cy="4123902"/>
          </a:xfrm>
          <a:prstGeom prst="rect">
            <a:avLst/>
          </a:prstGeom>
          <a:solidFill>
            <a:schemeClr val="accent1">
              <a:alpha val="70191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510422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Black Hat 2020: xGitGuard uses AI to detect inadvertently exposed data on  GitHub | The Daily Swig">
            <a:extLst>
              <a:ext uri="{FF2B5EF4-FFF2-40B4-BE49-F238E27FC236}">
                <a16:creationId xmlns:a16="http://schemas.microsoft.com/office/drawing/2014/main" id="{86077747-5BE1-0445-B742-A4C3FBD82EE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1867" y="6129936"/>
            <a:ext cx="1250466" cy="7044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E66D7CE-BC2A-F040-845E-E329A7EBA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22847"/>
          </a:xfrm>
        </p:spPr>
        <p:txBody>
          <a:bodyPr>
            <a:normAutofit fontScale="90000"/>
          </a:bodyPr>
          <a:lstStyle/>
          <a:p>
            <a:r>
              <a:rPr lang="en-US" dirty="0"/>
              <a:t>(Partial) List of Existing Anomalies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C69ED98-2FAC-ED49-A8F8-B2687816AF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A3748-736F-BF4B-AE16-F2F2DD747C1B}" type="slidenum">
              <a:rPr lang="en-US" smtClean="0"/>
              <a:t>9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Table 4">
                <a:extLst>
                  <a:ext uri="{FF2B5EF4-FFF2-40B4-BE49-F238E27FC236}">
                    <a16:creationId xmlns:a16="http://schemas.microsoft.com/office/drawing/2014/main" id="{9332A1C8-BF97-5D4E-BEF4-C29793169096}"/>
                  </a:ext>
                </a:extLst>
              </p:cNvPr>
              <p:cNvGraphicFramePr>
                <a:graphicFrameLocks noGrp="1"/>
              </p:cNvGraphicFramePr>
              <p:nvPr/>
            </p:nvGraphicFramePr>
            <p:xfrm>
              <a:off x="126125" y="987972"/>
              <a:ext cx="5623034" cy="5223546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423510">
                      <a:extLst>
                        <a:ext uri="{9D8B030D-6E8A-4147-A177-3AD203B41FA5}">
                          <a16:colId xmlns:a16="http://schemas.microsoft.com/office/drawing/2014/main" val="87559318"/>
                        </a:ext>
                      </a:extLst>
                    </a:gridCol>
                    <a:gridCol w="1345324">
                      <a:extLst>
                        <a:ext uri="{9D8B030D-6E8A-4147-A177-3AD203B41FA5}">
                          <a16:colId xmlns:a16="http://schemas.microsoft.com/office/drawing/2014/main" val="740646941"/>
                        </a:ext>
                      </a:extLst>
                    </a:gridCol>
                    <a:gridCol w="1854200">
                      <a:extLst>
                        <a:ext uri="{9D8B030D-6E8A-4147-A177-3AD203B41FA5}">
                          <a16:colId xmlns:a16="http://schemas.microsoft.com/office/drawing/2014/main" val="1138366353"/>
                        </a:ext>
                      </a:extLst>
                    </a:gridCol>
                  </a:tblGrid>
                  <a:tr h="238408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Anomaly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Significance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Reference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172591119"/>
                      </a:ext>
                    </a:extLst>
                  </a:tr>
                  <a:tr h="238408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err="1"/>
                            <a:t>Multileptons@LHC</a:t>
                          </a:r>
                          <a:endParaRPr lang="en-US" dirty="0"/>
                        </a:p>
                      </a:txBody>
                      <a:tcPr>
                        <a:solidFill>
                          <a:srgbClr val="FF0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i="0" dirty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</a:rPr>
                            <a:t>2-5</a:t>
                          </a:r>
                          <a:r>
                            <a:rPr lang="en-US" sz="1800" i="0" baseline="0" dirty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</a:rPr>
                            <a:t> </a:t>
                          </a:r>
                          <a14:m>
                            <m:oMath xmlns:m="http://schemas.openxmlformats.org/officeDocument/2006/math">
                              <m:r>
                                <a:rPr lang="en-US" sz="1800" i="1" baseline="0" smtClean="0">
                                  <a:solidFill>
                                    <a:schemeClr val="dk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oMath>
                          </a14:m>
                          <a:endParaRPr lang="en-US" dirty="0"/>
                        </a:p>
                      </a:txBody>
                      <a:tcPr>
                        <a:solidFill>
                          <a:srgbClr val="FF0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1901.05300</a:t>
                          </a:r>
                        </a:p>
                      </a:txBody>
                      <a:tcPr>
                        <a:solidFill>
                          <a:srgbClr val="FF0000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841379905"/>
                      </a:ext>
                    </a:extLst>
                  </a:tr>
                  <a:tr h="238408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Dijet excess@LEP2</a:t>
                          </a:r>
                        </a:p>
                      </a:txBody>
                      <a:tcPr>
                        <a:solidFill>
                          <a:srgbClr val="FF0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4-5 </a:t>
                          </a:r>
                          <a14:m>
                            <m:oMath xmlns:m="http://schemas.openxmlformats.org/officeDocument/2006/math">
                              <m:r>
                                <a:rPr lang="en-US" sz="1800" i="1" baseline="0" smtClean="0">
                                  <a:solidFill>
                                    <a:schemeClr val="dk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oMath>
                          </a14:m>
                          <a:endParaRPr lang="en-US" dirty="0"/>
                        </a:p>
                      </a:txBody>
                      <a:tcPr>
                        <a:solidFill>
                          <a:srgbClr val="FF0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800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1706.02255 </a:t>
                          </a:r>
                          <a:endParaRPr lang="en-US" dirty="0"/>
                        </a:p>
                      </a:txBody>
                      <a:tcPr>
                        <a:solidFill>
                          <a:srgbClr val="FF0000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866036791"/>
                      </a:ext>
                    </a:extLst>
                  </a:tr>
                  <a:tr h="417213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Muon g-2</a:t>
                          </a:r>
                        </a:p>
                      </a:txBody>
                      <a:tcPr>
                        <a:solidFill>
                          <a:srgbClr val="FFC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0" i="0" baseline="0" dirty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</a:rPr>
                            <a:t>4.2</a:t>
                          </a:r>
                          <a14:m>
                            <m:oMath xmlns:m="http://schemas.openxmlformats.org/officeDocument/2006/math">
                              <m:r>
                                <a:rPr lang="en-US" sz="1800" b="0" i="0" baseline="0" smtClean="0">
                                  <a:solidFill>
                                    <a:schemeClr val="dk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US" sz="1800" i="1" baseline="0" smtClean="0">
                                  <a:solidFill>
                                    <a:schemeClr val="dk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oMath>
                          </a14:m>
                          <a:endParaRPr lang="en-US" dirty="0"/>
                        </a:p>
                      </a:txBody>
                      <a:tcPr>
                        <a:solidFill>
                          <a:srgbClr val="FFC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800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2104.03281</a:t>
                          </a:r>
                          <a:endParaRPr lang="en-US" dirty="0">
                            <a:effectLst/>
                          </a:endParaRPr>
                        </a:p>
                      </a:txBody>
                      <a:tcPr>
                        <a:solidFill>
                          <a:srgbClr val="FFC000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316622746"/>
                      </a:ext>
                    </a:extLst>
                  </a:tr>
                  <a:tr h="417213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LFUV in B-decays</a:t>
                          </a:r>
                        </a:p>
                      </a:txBody>
                      <a:tcPr>
                        <a:solidFill>
                          <a:srgbClr val="FFC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3-5 </a:t>
                          </a:r>
                          <a14:m>
                            <m:oMath xmlns:m="http://schemas.openxmlformats.org/officeDocument/2006/math">
                              <m:r>
                                <a:rPr lang="en-US" sz="1800" i="1" baseline="0" smtClean="0">
                                  <a:solidFill>
                                    <a:schemeClr val="dk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oMath>
                          </a14:m>
                          <a:endParaRPr lang="en-US" dirty="0"/>
                        </a:p>
                      </a:txBody>
                      <a:tcPr>
                        <a:solidFill>
                          <a:srgbClr val="FFC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0" i="0" u="none" strike="noStrike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1909.12524</a:t>
                          </a:r>
                          <a:endParaRPr lang="en-US" dirty="0"/>
                        </a:p>
                      </a:txBody>
                      <a:tcPr>
                        <a:solidFill>
                          <a:srgbClr val="FFC000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395162269"/>
                      </a:ext>
                    </a:extLst>
                  </a:tr>
                  <a:tr h="238408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CKM unitarity</a:t>
                          </a:r>
                        </a:p>
                      </a:txBody>
                      <a:tcPr>
                        <a:solidFill>
                          <a:srgbClr val="FFC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4 </a:t>
                          </a:r>
                          <a14:m>
                            <m:oMath xmlns:m="http://schemas.openxmlformats.org/officeDocument/2006/math">
                              <m:r>
                                <a:rPr lang="en-US" sz="1800" i="1" baseline="0" smtClean="0">
                                  <a:solidFill>
                                    <a:schemeClr val="dk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oMath>
                          </a14:m>
                          <a:endParaRPr lang="en-US" dirty="0"/>
                        </a:p>
                      </a:txBody>
                      <a:tcPr>
                        <a:solidFill>
                          <a:srgbClr val="FFC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2012.01580</a:t>
                          </a:r>
                        </a:p>
                      </a:txBody>
                      <a:tcPr>
                        <a:solidFill>
                          <a:srgbClr val="FFC000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965106896"/>
                      </a:ext>
                    </a:extLst>
                  </a:tr>
                  <a:tr h="238408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LFUV in tau decay</a:t>
                          </a:r>
                        </a:p>
                      </a:txBody>
                      <a:tcPr>
                        <a:solidFill>
                          <a:srgbClr val="FFC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dirty="0"/>
                            <a:t>~2</a:t>
                          </a:r>
                          <a14:m>
                            <m:oMath xmlns:m="http://schemas.openxmlformats.org/officeDocument/2006/math">
                              <m:r>
                                <a:rPr lang="en-US" sz="1800" b="0" i="0" baseline="0" smtClean="0">
                                  <a:solidFill>
                                    <a:schemeClr val="dk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US" sz="1800" i="1" baseline="0" smtClean="0">
                                  <a:solidFill>
                                    <a:schemeClr val="dk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oMath>
                          </a14:m>
                          <a:endParaRPr lang="en-US" dirty="0"/>
                        </a:p>
                      </a:txBody>
                      <a:tcPr>
                        <a:solidFill>
                          <a:srgbClr val="FFC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1909.12524 </a:t>
                          </a:r>
                        </a:p>
                      </a:txBody>
                      <a:tcPr>
                        <a:solidFill>
                          <a:srgbClr val="FFC000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31462006"/>
                      </a:ext>
                    </a:extLst>
                  </a:tr>
                  <a:tr h="238408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LSND/</a:t>
                          </a:r>
                          <a:r>
                            <a:rPr lang="en-US" dirty="0" err="1"/>
                            <a:t>MiniBooNE</a:t>
                          </a:r>
                          <a:endParaRPr lang="en-US" dirty="0"/>
                        </a:p>
                      </a:txBody>
                      <a:tcPr>
                        <a:solidFill>
                          <a:srgbClr val="FFFF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800" b="0" i="0" baseline="0" dirty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</a:rPr>
                            <a:t>6.1</a:t>
                          </a:r>
                          <a14:m>
                            <m:oMath xmlns:m="http://schemas.openxmlformats.org/officeDocument/2006/math">
                              <m:r>
                                <a:rPr lang="en-US" sz="1800" b="0" i="0" baseline="0" smtClean="0">
                                  <a:solidFill>
                                    <a:schemeClr val="dk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US" sz="1800" i="1" baseline="0" smtClean="0">
                                  <a:solidFill>
                                    <a:schemeClr val="dk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oMath>
                          </a14:m>
                          <a:endParaRPr lang="en-US" dirty="0"/>
                        </a:p>
                      </a:txBody>
                      <a:tcPr>
                        <a:solidFill>
                          <a:srgbClr val="FFFF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2006.16883</a:t>
                          </a:r>
                        </a:p>
                      </a:txBody>
                      <a:tcPr>
                        <a:solidFill>
                          <a:srgbClr val="FFFF00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786009672"/>
                      </a:ext>
                    </a:extLst>
                  </a:tr>
                  <a:tr h="238408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err="1"/>
                            <a:t>NOvA</a:t>
                          </a:r>
                          <a:r>
                            <a:rPr lang="en-US" dirty="0"/>
                            <a:t> vs T2K </a:t>
                          </a:r>
                        </a:p>
                      </a:txBody>
                      <a:tcPr>
                        <a:solidFill>
                          <a:srgbClr val="FFFF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dirty="0"/>
                            <a:t>~2</a:t>
                          </a:r>
                          <a14:m>
                            <m:oMath xmlns:m="http://schemas.openxmlformats.org/officeDocument/2006/math">
                              <m:r>
                                <a:rPr lang="en-US" sz="1800" b="0" i="0" baseline="0" smtClean="0">
                                  <a:solidFill>
                                    <a:schemeClr val="dk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US" sz="1800" i="1" baseline="0" smtClean="0">
                                  <a:solidFill>
                                    <a:schemeClr val="dk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oMath>
                          </a14:m>
                          <a:endParaRPr lang="en-US" dirty="0"/>
                        </a:p>
                      </a:txBody>
                      <a:tcPr>
                        <a:solidFill>
                          <a:srgbClr val="FFFF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Neutrino 2020</a:t>
                          </a:r>
                        </a:p>
                      </a:txBody>
                      <a:tcPr>
                        <a:solidFill>
                          <a:srgbClr val="FFFF00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424078413"/>
                      </a:ext>
                    </a:extLst>
                  </a:tr>
                  <a:tr h="238408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err="1"/>
                            <a:t>IceCube</a:t>
                          </a:r>
                          <a:r>
                            <a:rPr lang="en-US" dirty="0"/>
                            <a:t> HESE vs TG</a:t>
                          </a:r>
                        </a:p>
                      </a:txBody>
                      <a:tcPr>
                        <a:solidFill>
                          <a:srgbClr val="FFFF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dirty="0"/>
                            <a:t>~2</a:t>
                          </a:r>
                          <a14:m>
                            <m:oMath xmlns:m="http://schemas.openxmlformats.org/officeDocument/2006/math">
                              <m:r>
                                <a:rPr lang="en-US" sz="1800" b="0" i="0" baseline="0" smtClean="0">
                                  <a:solidFill>
                                    <a:schemeClr val="dk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US" sz="1800" i="1" baseline="0" smtClean="0">
                                  <a:solidFill>
                                    <a:schemeClr val="dk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oMath>
                          </a14:m>
                          <a:endParaRPr lang="en-US" dirty="0"/>
                        </a:p>
                      </a:txBody>
                      <a:tcPr>
                        <a:solidFill>
                          <a:srgbClr val="FFFF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2011.03545</a:t>
                          </a:r>
                        </a:p>
                      </a:txBody>
                      <a:tcPr>
                        <a:solidFill>
                          <a:srgbClr val="FFFF00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917634405"/>
                      </a:ext>
                    </a:extLst>
                  </a:tr>
                  <a:tr h="238408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ANITA upgoing events</a:t>
                          </a:r>
                        </a:p>
                      </a:txBody>
                      <a:tcPr>
                        <a:solidFill>
                          <a:srgbClr val="FFFF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dirty="0"/>
                            <a:t>~2</a:t>
                          </a:r>
                          <a14:m>
                            <m:oMath xmlns:m="http://schemas.openxmlformats.org/officeDocument/2006/math">
                              <m:r>
                                <a:rPr lang="en-US" sz="1800" b="0" i="0" baseline="0" smtClean="0">
                                  <a:solidFill>
                                    <a:schemeClr val="dk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US" sz="1800" i="1" baseline="0" smtClean="0">
                                  <a:solidFill>
                                    <a:schemeClr val="dk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oMath>
                          </a14:m>
                          <a:endParaRPr lang="en-US" dirty="0"/>
                        </a:p>
                      </a:txBody>
                      <a:tcPr>
                        <a:solidFill>
                          <a:srgbClr val="FFFF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2010.02869</a:t>
                          </a:r>
                        </a:p>
                      </a:txBody>
                      <a:tcPr>
                        <a:solidFill>
                          <a:srgbClr val="FFFF00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573240545"/>
                      </a:ext>
                    </a:extLst>
                  </a:tr>
                  <a:tr h="238408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Neutron lifetime</a:t>
                          </a:r>
                        </a:p>
                      </a:txBody>
                      <a:tcPr>
                        <a:solidFill>
                          <a:srgbClr val="92D05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800" b="0" i="0" baseline="0" dirty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</a:rPr>
                            <a:t>3.6</a:t>
                          </a:r>
                          <a14:m>
                            <m:oMath xmlns:m="http://schemas.openxmlformats.org/officeDocument/2006/math">
                              <m:r>
                                <a:rPr lang="en-US" sz="1800" b="0" i="0" baseline="0" smtClean="0">
                                  <a:solidFill>
                                    <a:schemeClr val="dk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US" sz="1800" i="1" baseline="0" smtClean="0">
                                  <a:solidFill>
                                    <a:schemeClr val="dk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oMath>
                          </a14:m>
                          <a:endParaRPr lang="en-US" dirty="0"/>
                        </a:p>
                      </a:txBody>
                      <a:tcPr>
                        <a:solidFill>
                          <a:srgbClr val="92D05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2011.13272</a:t>
                          </a:r>
                        </a:p>
                      </a:txBody>
                      <a:tcPr>
                        <a:solidFill>
                          <a:srgbClr val="92D050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054672027"/>
                      </a:ext>
                    </a:extLst>
                  </a:tr>
                  <a:tr h="238408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aseline="30000" dirty="0"/>
                            <a:t>8</a:t>
                          </a:r>
                          <a:r>
                            <a:rPr lang="en-US" dirty="0"/>
                            <a:t>Be transition</a:t>
                          </a:r>
                        </a:p>
                      </a:txBody>
                      <a:tcPr>
                        <a:solidFill>
                          <a:srgbClr val="92D05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800" b="0" i="0" baseline="0" dirty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</a:rPr>
                            <a:t>7.2</a:t>
                          </a:r>
                          <a14:m>
                            <m:oMath xmlns:m="http://schemas.openxmlformats.org/officeDocument/2006/math">
                              <m:r>
                                <a:rPr lang="en-US" sz="1800" b="0" i="0" baseline="0" smtClean="0">
                                  <a:solidFill>
                                    <a:schemeClr val="dk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US" sz="1800" i="1" baseline="0" smtClean="0">
                                  <a:solidFill>
                                    <a:schemeClr val="dk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oMath>
                          </a14:m>
                          <a:endParaRPr lang="en-US" dirty="0"/>
                        </a:p>
                      </a:txBody>
                      <a:tcPr>
                        <a:solidFill>
                          <a:srgbClr val="92D05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1910.10459</a:t>
                          </a:r>
                        </a:p>
                      </a:txBody>
                      <a:tcPr>
                        <a:solidFill>
                          <a:srgbClr val="92D050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223398779"/>
                      </a:ext>
                    </a:extLst>
                  </a:tr>
                  <a:tr h="238408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Proton charge radius</a:t>
                          </a:r>
                        </a:p>
                      </a:txBody>
                      <a:tcPr>
                        <a:solidFill>
                          <a:srgbClr val="92D05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dirty="0"/>
                            <a:t>5 </a:t>
                          </a:r>
                          <a14:m>
                            <m:oMath xmlns:m="http://schemas.openxmlformats.org/officeDocument/2006/math">
                              <m:r>
                                <a:rPr lang="en-US" sz="1800" i="1" baseline="0" smtClean="0">
                                  <a:solidFill>
                                    <a:schemeClr val="dk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oMath>
                          </a14:m>
                          <a:endParaRPr lang="en-US" dirty="0"/>
                        </a:p>
                      </a:txBody>
                      <a:tcPr>
                        <a:solidFill>
                          <a:srgbClr val="92D05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2105.00571</a:t>
                          </a:r>
                        </a:p>
                      </a:txBody>
                      <a:tcPr>
                        <a:solidFill>
                          <a:srgbClr val="92D050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11167188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4" name="Table 4">
                <a:extLst>
                  <a:ext uri="{FF2B5EF4-FFF2-40B4-BE49-F238E27FC236}">
                    <a16:creationId xmlns:a16="http://schemas.microsoft.com/office/drawing/2014/main" id="{9332A1C8-BF97-5D4E-BEF4-C29793169096}"/>
                  </a:ext>
                </a:extLst>
              </p:cNvPr>
              <p:cNvGraphicFramePr>
                <a:graphicFrameLocks noGrp="1"/>
              </p:cNvGraphicFramePr>
              <p:nvPr/>
            </p:nvGraphicFramePr>
            <p:xfrm>
              <a:off x="126125" y="987972"/>
              <a:ext cx="5623034" cy="5223546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423510">
                      <a:extLst>
                        <a:ext uri="{9D8B030D-6E8A-4147-A177-3AD203B41FA5}">
                          <a16:colId xmlns:a16="http://schemas.microsoft.com/office/drawing/2014/main" val="87559318"/>
                        </a:ext>
                      </a:extLst>
                    </a:gridCol>
                    <a:gridCol w="1345324">
                      <a:extLst>
                        <a:ext uri="{9D8B030D-6E8A-4147-A177-3AD203B41FA5}">
                          <a16:colId xmlns:a16="http://schemas.microsoft.com/office/drawing/2014/main" val="740646941"/>
                        </a:ext>
                      </a:extLst>
                    </a:gridCol>
                    <a:gridCol w="1854200">
                      <a:extLst>
                        <a:ext uri="{9D8B030D-6E8A-4147-A177-3AD203B41FA5}">
                          <a16:colId xmlns:a16="http://schemas.microsoft.com/office/drawing/2014/main" val="1138366353"/>
                        </a:ext>
                      </a:extLst>
                    </a:gridCol>
                  </a:tblGrid>
                  <a:tr h="36576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Anomaly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Significance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Reference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172591119"/>
                      </a:ext>
                    </a:extLst>
                  </a:tr>
                  <a:tr h="36576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err="1"/>
                            <a:t>Multileptons@LHC</a:t>
                          </a:r>
                          <a:endParaRPr lang="en-US" dirty="0"/>
                        </a:p>
                      </a:txBody>
                      <a:tcPr>
                        <a:solidFill>
                          <a:srgbClr val="FF0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178505" t="-106897" r="-139252" b="-125172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1901.05300</a:t>
                          </a:r>
                        </a:p>
                      </a:txBody>
                      <a:tcPr>
                        <a:solidFill>
                          <a:srgbClr val="FF0000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841379905"/>
                      </a:ext>
                    </a:extLst>
                  </a:tr>
                  <a:tr h="36576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Dijet excess@LEP2</a:t>
                          </a:r>
                        </a:p>
                      </a:txBody>
                      <a:tcPr>
                        <a:solidFill>
                          <a:srgbClr val="FF0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178505" t="-206897" r="-139252" b="-115172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800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1706.02255 </a:t>
                          </a:r>
                          <a:endParaRPr lang="en-US" dirty="0"/>
                        </a:p>
                      </a:txBody>
                      <a:tcPr>
                        <a:solidFill>
                          <a:srgbClr val="FF0000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866036791"/>
                      </a:ext>
                    </a:extLst>
                  </a:tr>
                  <a:tr h="417213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Muon g-2</a:t>
                          </a:r>
                        </a:p>
                      </a:txBody>
                      <a:tcPr>
                        <a:solidFill>
                          <a:srgbClr val="FFC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178505" t="-269697" r="-139252" b="-91212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800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2104.03281</a:t>
                          </a:r>
                          <a:endParaRPr lang="en-US" dirty="0">
                            <a:effectLst/>
                          </a:endParaRPr>
                        </a:p>
                      </a:txBody>
                      <a:tcPr>
                        <a:solidFill>
                          <a:srgbClr val="FFC000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316622746"/>
                      </a:ext>
                    </a:extLst>
                  </a:tr>
                  <a:tr h="417213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LFUV in B-decays</a:t>
                          </a:r>
                        </a:p>
                      </a:txBody>
                      <a:tcPr>
                        <a:solidFill>
                          <a:srgbClr val="FFC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178505" t="-369697" r="-139252" b="-81212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0" i="0" u="none" strike="noStrike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1909.12524</a:t>
                          </a:r>
                          <a:endParaRPr lang="en-US" dirty="0"/>
                        </a:p>
                      </a:txBody>
                      <a:tcPr>
                        <a:solidFill>
                          <a:srgbClr val="FFC000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395162269"/>
                      </a:ext>
                    </a:extLst>
                  </a:tr>
                  <a:tr h="36576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CKM unitarity</a:t>
                          </a:r>
                        </a:p>
                      </a:txBody>
                      <a:tcPr>
                        <a:solidFill>
                          <a:srgbClr val="FFC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178505" t="-534483" r="-139252" b="-82413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2012.01580</a:t>
                          </a:r>
                        </a:p>
                      </a:txBody>
                      <a:tcPr>
                        <a:solidFill>
                          <a:srgbClr val="FFC000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965106896"/>
                      </a:ext>
                    </a:extLst>
                  </a:tr>
                  <a:tr h="36576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LFUV in tau decay</a:t>
                          </a:r>
                        </a:p>
                      </a:txBody>
                      <a:tcPr>
                        <a:solidFill>
                          <a:srgbClr val="FFC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178505" t="-634483" r="-139252" b="-72413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1909.12524 </a:t>
                          </a:r>
                        </a:p>
                      </a:txBody>
                      <a:tcPr>
                        <a:solidFill>
                          <a:srgbClr val="FFC000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31462006"/>
                      </a:ext>
                    </a:extLst>
                  </a:tr>
                  <a:tr h="36576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LSND/</a:t>
                          </a:r>
                          <a:r>
                            <a:rPr lang="en-US" dirty="0" err="1"/>
                            <a:t>MiniBooNE</a:t>
                          </a:r>
                          <a:endParaRPr lang="en-US" dirty="0"/>
                        </a:p>
                      </a:txBody>
                      <a:tcPr>
                        <a:solidFill>
                          <a:srgbClr val="FFFF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178505" t="-760714" r="-139252" b="-65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2006.16883</a:t>
                          </a:r>
                        </a:p>
                      </a:txBody>
                      <a:tcPr>
                        <a:solidFill>
                          <a:srgbClr val="FFFF00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786009672"/>
                      </a:ext>
                    </a:extLst>
                  </a:tr>
                  <a:tr h="36576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err="1"/>
                            <a:t>NOvA</a:t>
                          </a:r>
                          <a:r>
                            <a:rPr lang="en-US" dirty="0"/>
                            <a:t> vs T2K </a:t>
                          </a:r>
                        </a:p>
                      </a:txBody>
                      <a:tcPr>
                        <a:solidFill>
                          <a:srgbClr val="FFFF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178505" t="-831034" r="-139252" b="-52758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Neutrino 2020</a:t>
                          </a:r>
                        </a:p>
                      </a:txBody>
                      <a:tcPr>
                        <a:solidFill>
                          <a:srgbClr val="FFFF00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424078413"/>
                      </a:ext>
                    </a:extLst>
                  </a:tr>
                  <a:tr h="36576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err="1"/>
                            <a:t>IceCube</a:t>
                          </a:r>
                          <a:r>
                            <a:rPr lang="en-US" dirty="0"/>
                            <a:t> HESE vs TG</a:t>
                          </a:r>
                        </a:p>
                      </a:txBody>
                      <a:tcPr>
                        <a:solidFill>
                          <a:srgbClr val="FFFF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178505" t="-931034" r="-139252" b="-42758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2011.03545</a:t>
                          </a:r>
                        </a:p>
                      </a:txBody>
                      <a:tcPr>
                        <a:solidFill>
                          <a:srgbClr val="FFFF00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917634405"/>
                      </a:ext>
                    </a:extLst>
                  </a:tr>
                  <a:tr h="36576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ANITA upgoing events</a:t>
                          </a:r>
                        </a:p>
                      </a:txBody>
                      <a:tcPr>
                        <a:solidFill>
                          <a:srgbClr val="FFFF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178505" t="-1031034" r="-139252" b="-32758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2010.02869</a:t>
                          </a:r>
                        </a:p>
                      </a:txBody>
                      <a:tcPr>
                        <a:solidFill>
                          <a:srgbClr val="FFFF00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573240545"/>
                      </a:ext>
                    </a:extLst>
                  </a:tr>
                  <a:tr h="36576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Neutron lifetime</a:t>
                          </a:r>
                        </a:p>
                      </a:txBody>
                      <a:tcPr>
                        <a:solidFill>
                          <a:srgbClr val="92D05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178505" t="-1131034" r="-139252" b="-22758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2011.13272</a:t>
                          </a:r>
                        </a:p>
                      </a:txBody>
                      <a:tcPr>
                        <a:solidFill>
                          <a:srgbClr val="92D050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054672027"/>
                      </a:ext>
                    </a:extLst>
                  </a:tr>
                  <a:tr h="36576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aseline="30000" dirty="0"/>
                            <a:t>8</a:t>
                          </a:r>
                          <a:r>
                            <a:rPr lang="en-US" dirty="0"/>
                            <a:t>Be transition</a:t>
                          </a:r>
                        </a:p>
                      </a:txBody>
                      <a:tcPr>
                        <a:solidFill>
                          <a:srgbClr val="92D05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178505" t="-1231034" r="-139252" b="-12758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1910.10459</a:t>
                          </a:r>
                        </a:p>
                      </a:txBody>
                      <a:tcPr>
                        <a:solidFill>
                          <a:srgbClr val="92D050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223398779"/>
                      </a:ext>
                    </a:extLst>
                  </a:tr>
                  <a:tr h="36576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Proton charge radius</a:t>
                          </a:r>
                        </a:p>
                      </a:txBody>
                      <a:tcPr>
                        <a:solidFill>
                          <a:srgbClr val="92D05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178505" t="-1331034" r="-139252" b="-2758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2105.00571</a:t>
                          </a:r>
                        </a:p>
                      </a:txBody>
                      <a:tcPr>
                        <a:solidFill>
                          <a:srgbClr val="92D050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11167188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5" name="Table 4">
                <a:extLst>
                  <a:ext uri="{FF2B5EF4-FFF2-40B4-BE49-F238E27FC236}">
                    <a16:creationId xmlns:a16="http://schemas.microsoft.com/office/drawing/2014/main" id="{9FAFFBA7-CDC7-7B47-A262-06F5F5269A03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264602874"/>
                  </p:ext>
                </p:extLst>
              </p:nvPr>
            </p:nvGraphicFramePr>
            <p:xfrm>
              <a:off x="6096000" y="977460"/>
              <a:ext cx="5969875" cy="522354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501462">
                      <a:extLst>
                        <a:ext uri="{9D8B030D-6E8A-4147-A177-3AD203B41FA5}">
                          <a16:colId xmlns:a16="http://schemas.microsoft.com/office/drawing/2014/main" val="1983011869"/>
                        </a:ext>
                      </a:extLst>
                    </a:gridCol>
                    <a:gridCol w="1439917">
                      <a:extLst>
                        <a:ext uri="{9D8B030D-6E8A-4147-A177-3AD203B41FA5}">
                          <a16:colId xmlns:a16="http://schemas.microsoft.com/office/drawing/2014/main" val="3327934745"/>
                        </a:ext>
                      </a:extLst>
                    </a:gridCol>
                    <a:gridCol w="2028496">
                      <a:extLst>
                        <a:ext uri="{9D8B030D-6E8A-4147-A177-3AD203B41FA5}">
                          <a16:colId xmlns:a16="http://schemas.microsoft.com/office/drawing/2014/main" val="2343962784"/>
                        </a:ext>
                      </a:extLst>
                    </a:gridCol>
                  </a:tblGrid>
                  <a:tr h="37311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Anomaly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Significance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Reference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327609258"/>
                      </a:ext>
                    </a:extLst>
                  </a:tr>
                  <a:tr h="37311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DAMA/LIBRA</a:t>
                          </a:r>
                        </a:p>
                      </a:txBody>
                      <a:tcPr>
                        <a:solidFill>
                          <a:srgbClr val="00B0F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dirty="0"/>
                            <a:t>12.9 </a:t>
                          </a:r>
                          <a14:m>
                            <m:oMath xmlns:m="http://schemas.openxmlformats.org/officeDocument/2006/math">
                              <m:r>
                                <a:rPr lang="en-US" sz="1800" i="1" baseline="0" smtClean="0">
                                  <a:solidFill>
                                    <a:schemeClr val="dk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oMath>
                          </a14:m>
                          <a:endParaRPr lang="en-US" dirty="0"/>
                        </a:p>
                      </a:txBody>
                      <a:tcPr>
                        <a:solidFill>
                          <a:srgbClr val="00B0F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1907.06405</a:t>
                          </a:r>
                        </a:p>
                      </a:txBody>
                      <a:tcPr>
                        <a:solidFill>
                          <a:srgbClr val="00B0F0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795561734"/>
                      </a:ext>
                    </a:extLst>
                  </a:tr>
                  <a:tr h="37311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0" dirty="0"/>
                            <a:t>XENON1T </a:t>
                          </a:r>
                          <a:r>
                            <a:rPr lang="en-US" b="0" i="1" dirty="0"/>
                            <a:t>e</a:t>
                          </a:r>
                          <a:r>
                            <a:rPr lang="en-US" b="0" baseline="30000" dirty="0"/>
                            <a:t>-</a:t>
                          </a:r>
                          <a:r>
                            <a:rPr lang="en-US" b="0" dirty="0"/>
                            <a:t>-recoil</a:t>
                          </a:r>
                        </a:p>
                      </a:txBody>
                      <a:tcPr>
                        <a:solidFill>
                          <a:srgbClr val="00B0F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b="0" dirty="0"/>
                            <a:t>2-3</a:t>
                          </a:r>
                          <a14:m>
                            <m:oMath xmlns:m="http://schemas.openxmlformats.org/officeDocument/2006/math">
                              <m:r>
                                <a:rPr lang="en-US" sz="1800" b="0" i="0" baseline="0" smtClean="0">
                                  <a:solidFill>
                                    <a:schemeClr val="dk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US" sz="1800" b="0" i="1" baseline="0" smtClean="0">
                                  <a:solidFill>
                                    <a:schemeClr val="dk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oMath>
                          </a14:m>
                          <a:endParaRPr lang="en-US" b="0" dirty="0"/>
                        </a:p>
                      </a:txBody>
                      <a:tcPr>
                        <a:solidFill>
                          <a:srgbClr val="00B0F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0" dirty="0"/>
                            <a:t>2006.09721</a:t>
                          </a:r>
                        </a:p>
                      </a:txBody>
                      <a:tcPr>
                        <a:solidFill>
                          <a:srgbClr val="00B0F0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171777539"/>
                      </a:ext>
                    </a:extLst>
                  </a:tr>
                  <a:tr h="37311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Fermi-LAT GC excess</a:t>
                          </a:r>
                        </a:p>
                      </a:txBody>
                      <a:tcPr>
                        <a:solidFill>
                          <a:srgbClr val="1D25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dirty="0"/>
                            <a:t>2-3</a:t>
                          </a:r>
                          <a14:m>
                            <m:oMath xmlns:m="http://schemas.openxmlformats.org/officeDocument/2006/math">
                              <m:r>
                                <a:rPr lang="en-US" sz="1800" b="0" i="0" baseline="0" smtClean="0">
                                  <a:solidFill>
                                    <a:schemeClr val="dk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US" sz="1800" i="1" baseline="0" smtClean="0">
                                  <a:solidFill>
                                    <a:schemeClr val="dk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oMath>
                          </a14:m>
                          <a:endParaRPr lang="en-US" dirty="0"/>
                        </a:p>
                      </a:txBody>
                      <a:tcPr>
                        <a:solidFill>
                          <a:srgbClr val="1D25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1704.03910</a:t>
                          </a:r>
                        </a:p>
                      </a:txBody>
                      <a:tcPr>
                        <a:solidFill>
                          <a:srgbClr val="1D25FF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07010478"/>
                      </a:ext>
                    </a:extLst>
                  </a:tr>
                  <a:tr h="37311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i="0" baseline="0" dirty="0"/>
                            <a:t>AMS</a:t>
                          </a:r>
                          <a:r>
                            <a:rPr lang="en-US" i="1" baseline="0" dirty="0"/>
                            <a:t> e</a:t>
                          </a:r>
                          <a:r>
                            <a:rPr lang="en-US" baseline="30000" dirty="0"/>
                            <a:t>+</a:t>
                          </a:r>
                          <a:r>
                            <a:rPr lang="en-US" baseline="0" dirty="0"/>
                            <a:t>/</a:t>
                          </a:r>
                          <a14:m>
                            <m:oMath xmlns:m="http://schemas.openxmlformats.org/officeDocument/2006/math">
                              <m:acc>
                                <m:accPr>
                                  <m:chr m:val="̅"/>
                                  <m:ctrlPr>
                                    <a:rPr lang="en-US" i="1" baseline="0" dirty="0" smtClean="0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b="0" i="1" baseline="0" dirty="0" smtClean="0">
                                      <a:latin typeface="Cambria Math" panose="02040503050406030204" pitchFamily="18" charset="0"/>
                                    </a:rPr>
                                    <m:t>𝑝</m:t>
                                  </m:r>
                                </m:e>
                              </m:acc>
                            </m:oMath>
                          </a14:m>
                          <a:r>
                            <a:rPr lang="en-US" i="0" dirty="0">
                              <a:latin typeface="+mn-lt"/>
                            </a:rPr>
                            <a:t> </a:t>
                          </a:r>
                          <a:r>
                            <a:rPr lang="en-US" dirty="0"/>
                            <a:t>excess</a:t>
                          </a:r>
                          <a:endParaRPr lang="en-US" i="0" dirty="0">
                            <a:latin typeface="+mn-lt"/>
                          </a:endParaRPr>
                        </a:p>
                      </a:txBody>
                      <a:tcPr>
                        <a:solidFill>
                          <a:srgbClr val="1D25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dirty="0"/>
                            <a:t>3-5</a:t>
                          </a:r>
                          <a14:m>
                            <m:oMath xmlns:m="http://schemas.openxmlformats.org/officeDocument/2006/math">
                              <m:r>
                                <a:rPr lang="en-US" sz="1800" b="0" i="0" baseline="0" smtClean="0">
                                  <a:solidFill>
                                    <a:schemeClr val="dk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US" sz="1800" i="1" baseline="0" smtClean="0">
                                  <a:solidFill>
                                    <a:schemeClr val="dk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oMath>
                          </a14:m>
                          <a:endParaRPr lang="en-US" dirty="0"/>
                        </a:p>
                      </a:txBody>
                      <a:tcPr>
                        <a:solidFill>
                          <a:srgbClr val="1D25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Phys.Rep.894, 1</a:t>
                          </a:r>
                        </a:p>
                      </a:txBody>
                      <a:tcPr>
                        <a:solidFill>
                          <a:srgbClr val="1D25FF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210885387"/>
                      </a:ext>
                    </a:extLst>
                  </a:tr>
                  <a:tr h="37311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3.5 keV X-ray line</a:t>
                          </a:r>
                        </a:p>
                      </a:txBody>
                      <a:tcPr>
                        <a:solidFill>
                          <a:srgbClr val="1D25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800" b="0" i="0" baseline="0" dirty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</a:rPr>
                            <a:t>4</a:t>
                          </a:r>
                          <a14:m>
                            <m:oMath xmlns:m="http://schemas.openxmlformats.org/officeDocument/2006/math">
                              <m:r>
                                <a:rPr lang="en-US" sz="1800" b="0" i="0" baseline="0" smtClean="0">
                                  <a:solidFill>
                                    <a:schemeClr val="dk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US" sz="1800" i="1" baseline="0" smtClean="0">
                                  <a:solidFill>
                                    <a:schemeClr val="dk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oMath>
                          </a14:m>
                          <a:endParaRPr lang="en-US" dirty="0"/>
                        </a:p>
                      </a:txBody>
                      <a:tcPr>
                        <a:solidFill>
                          <a:srgbClr val="1D25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2008.02283</a:t>
                          </a:r>
                        </a:p>
                      </a:txBody>
                      <a:tcPr>
                        <a:solidFill>
                          <a:srgbClr val="1D25FF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670921961"/>
                      </a:ext>
                    </a:extLst>
                  </a:tr>
                  <a:tr h="37311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1" dirty="0"/>
                            <a:t>511 keV gamma-ray line</a:t>
                          </a:r>
                        </a:p>
                      </a:txBody>
                      <a:tcPr>
                        <a:solidFill>
                          <a:srgbClr val="1D25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b="1" dirty="0"/>
                            <a:t>58 </a:t>
                          </a:r>
                          <a14:m>
                            <m:oMath xmlns:m="http://schemas.openxmlformats.org/officeDocument/2006/math">
                              <m:r>
                                <a:rPr lang="en-US" sz="1800" b="1" i="1" baseline="0" smtClean="0">
                                  <a:solidFill>
                                    <a:schemeClr val="dk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𝝈</m:t>
                              </m:r>
                            </m:oMath>
                          </a14:m>
                          <a:endParaRPr lang="en-US" b="1" dirty="0"/>
                        </a:p>
                      </a:txBody>
                      <a:tcPr>
                        <a:solidFill>
                          <a:srgbClr val="1D25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1" dirty="0"/>
                            <a:t>1512.00325</a:t>
                          </a:r>
                        </a:p>
                      </a:txBody>
                      <a:tcPr>
                        <a:solidFill>
                          <a:srgbClr val="1D25FF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79388137"/>
                      </a:ext>
                    </a:extLst>
                  </a:tr>
                  <a:tr h="37311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EDGES 21cm spectrum</a:t>
                          </a:r>
                        </a:p>
                      </a:txBody>
                      <a:tcPr>
                        <a:solidFill>
                          <a:srgbClr val="1D25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dirty="0"/>
                            <a:t>3.8</a:t>
                          </a:r>
                          <a14:m>
                            <m:oMath xmlns:m="http://schemas.openxmlformats.org/officeDocument/2006/math">
                              <m:r>
                                <a:rPr lang="en-US" sz="1800" b="0" i="0" baseline="0" smtClean="0">
                                  <a:solidFill>
                                    <a:schemeClr val="dk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US" sz="1800" i="1" baseline="0" smtClean="0">
                                  <a:solidFill>
                                    <a:schemeClr val="dk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oMath>
                          </a14:m>
                          <a:endParaRPr lang="en-US" dirty="0"/>
                        </a:p>
                      </a:txBody>
                      <a:tcPr>
                        <a:solidFill>
                          <a:srgbClr val="1D25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1810.05912</a:t>
                          </a:r>
                        </a:p>
                      </a:txBody>
                      <a:tcPr>
                        <a:solidFill>
                          <a:srgbClr val="1D25FF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870993189"/>
                      </a:ext>
                    </a:extLst>
                  </a:tr>
                  <a:tr h="37311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aseline="0" dirty="0"/>
                            <a:t>Primordial </a:t>
                          </a:r>
                          <a:r>
                            <a:rPr lang="en-US" baseline="30000" dirty="0"/>
                            <a:t>7</a:t>
                          </a:r>
                          <a:r>
                            <a:rPr lang="en-US" baseline="0" dirty="0"/>
                            <a:t>Li problem</a:t>
                          </a:r>
                          <a:endParaRPr lang="en-US" dirty="0"/>
                        </a:p>
                      </a:txBody>
                      <a:tcPr>
                        <a:solidFill>
                          <a:srgbClr val="B14B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dirty="0"/>
                            <a:t>4-5</a:t>
                          </a:r>
                          <a14:m>
                            <m:oMath xmlns:m="http://schemas.openxmlformats.org/officeDocument/2006/math">
                              <m:r>
                                <a:rPr lang="en-US" sz="1800" b="0" i="0" baseline="0" smtClean="0">
                                  <a:solidFill>
                                    <a:schemeClr val="dk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US" sz="1800" i="1" baseline="0" smtClean="0">
                                  <a:solidFill>
                                    <a:schemeClr val="dk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oMath>
                          </a14:m>
                          <a:endParaRPr lang="en-US" dirty="0"/>
                        </a:p>
                      </a:txBody>
                      <a:tcPr>
                        <a:solidFill>
                          <a:srgbClr val="B14B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1203.3551</a:t>
                          </a:r>
                        </a:p>
                      </a:txBody>
                      <a:tcPr>
                        <a:solidFill>
                          <a:srgbClr val="B14BFF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66188784"/>
                      </a:ext>
                    </a:extLst>
                  </a:tr>
                  <a:tr h="37311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Hubble tension</a:t>
                          </a:r>
                        </a:p>
                      </a:txBody>
                      <a:tcPr>
                        <a:solidFill>
                          <a:srgbClr val="B14B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800" b="0" i="0" baseline="0" dirty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</a:rPr>
                            <a:t>4.4</a:t>
                          </a:r>
                          <a14:m>
                            <m:oMath xmlns:m="http://schemas.openxmlformats.org/officeDocument/2006/math">
                              <m:r>
                                <a:rPr lang="en-US" sz="1800" b="0" i="0" baseline="0" smtClean="0">
                                  <a:solidFill>
                                    <a:schemeClr val="dk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US" sz="1800" i="1" baseline="0" smtClean="0">
                                  <a:solidFill>
                                    <a:schemeClr val="dk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oMath>
                          </a14:m>
                          <a:endParaRPr lang="en-US" dirty="0"/>
                        </a:p>
                      </a:txBody>
                      <a:tcPr>
                        <a:solidFill>
                          <a:srgbClr val="B14B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2008.11284</a:t>
                          </a:r>
                        </a:p>
                      </a:txBody>
                      <a:tcPr>
                        <a:solidFill>
                          <a:srgbClr val="B14BFF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401725372"/>
                      </a:ext>
                    </a:extLst>
                  </a:tr>
                  <a:tr h="37311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r>
                                <a:rPr lang="en-US" sz="1800" i="1" baseline="0" smtClean="0">
                                  <a:solidFill>
                                    <a:schemeClr val="dk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oMath>
                          </a14:m>
                          <a:r>
                            <a:rPr lang="en-US" baseline="-25000" dirty="0"/>
                            <a:t>8 </a:t>
                          </a:r>
                          <a:r>
                            <a:rPr lang="en-US" baseline="0" dirty="0"/>
                            <a:t>tension</a:t>
                          </a:r>
                          <a:endParaRPr lang="en-US" dirty="0"/>
                        </a:p>
                      </a:txBody>
                      <a:tcPr>
                        <a:solidFill>
                          <a:srgbClr val="B14B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dirty="0"/>
                            <a:t>3 </a:t>
                          </a:r>
                          <a14:m>
                            <m:oMath xmlns:m="http://schemas.openxmlformats.org/officeDocument/2006/math">
                              <m:r>
                                <a:rPr lang="en-US" sz="1800" i="1" baseline="0" smtClean="0">
                                  <a:solidFill>
                                    <a:schemeClr val="dk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oMath>
                          </a14:m>
                          <a:endParaRPr lang="en-US" dirty="0"/>
                        </a:p>
                      </a:txBody>
                      <a:tcPr>
                        <a:solidFill>
                          <a:srgbClr val="B14B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2005.03751</a:t>
                          </a:r>
                        </a:p>
                      </a:txBody>
                      <a:tcPr>
                        <a:solidFill>
                          <a:srgbClr val="B14BFF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64459502"/>
                      </a:ext>
                    </a:extLst>
                  </a:tr>
                  <a:tr h="37311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CMB anomalies</a:t>
                          </a:r>
                        </a:p>
                      </a:txBody>
                      <a:tcPr>
                        <a:solidFill>
                          <a:srgbClr val="B14B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dirty="0"/>
                            <a:t>2-3 </a:t>
                          </a:r>
                          <a14:m>
                            <m:oMath xmlns:m="http://schemas.openxmlformats.org/officeDocument/2006/math">
                              <m:r>
                                <a:rPr lang="en-US" sz="1800" i="1" baseline="0" smtClean="0">
                                  <a:solidFill>
                                    <a:schemeClr val="dk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oMath>
                          </a14:m>
                          <a:endParaRPr lang="en-US" dirty="0"/>
                        </a:p>
                      </a:txBody>
                      <a:tcPr>
                        <a:solidFill>
                          <a:srgbClr val="B14B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1510.07929</a:t>
                          </a:r>
                        </a:p>
                      </a:txBody>
                      <a:tcPr>
                        <a:solidFill>
                          <a:srgbClr val="B14BFF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818984712"/>
                      </a:ext>
                    </a:extLst>
                  </a:tr>
                  <a:tr h="37311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NANOGRAV </a:t>
                          </a:r>
                        </a:p>
                      </a:txBody>
                      <a:tcPr>
                        <a:solidFill>
                          <a:srgbClr val="B14B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800" b="0" i="0" baseline="0" dirty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</a:rPr>
                            <a:t>&gt;&gt; 5</a:t>
                          </a:r>
                          <a14:m>
                            <m:oMath xmlns:m="http://schemas.openxmlformats.org/officeDocument/2006/math">
                              <m:r>
                                <a:rPr lang="en-US" sz="1800" b="0" i="0" baseline="0" smtClean="0">
                                  <a:solidFill>
                                    <a:schemeClr val="dk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US" sz="1800" i="1" baseline="0" smtClean="0">
                                  <a:solidFill>
                                    <a:schemeClr val="dk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oMath>
                          </a14:m>
                          <a:endParaRPr lang="en-US" dirty="0"/>
                        </a:p>
                      </a:txBody>
                      <a:tcPr>
                        <a:solidFill>
                          <a:srgbClr val="B14B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2009.04496</a:t>
                          </a:r>
                        </a:p>
                      </a:txBody>
                      <a:tcPr>
                        <a:solidFill>
                          <a:srgbClr val="B14BFF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53129292"/>
                      </a:ext>
                    </a:extLst>
                  </a:tr>
                  <a:tr h="37311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Fast Radio Bursts</a:t>
                          </a:r>
                        </a:p>
                      </a:txBody>
                      <a:tcPr>
                        <a:solidFill>
                          <a:srgbClr val="B14B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800" b="0" i="0" baseline="0" dirty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</a:rPr>
                            <a:t>&gt;&gt; 5</a:t>
                          </a:r>
                          <a14:m>
                            <m:oMath xmlns:m="http://schemas.openxmlformats.org/officeDocument/2006/math">
                              <m:r>
                                <a:rPr lang="en-US" sz="1800" b="0" i="0" baseline="0" smtClean="0">
                                  <a:solidFill>
                                    <a:schemeClr val="dk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US" sz="1800" i="1" baseline="0" smtClean="0">
                                  <a:solidFill>
                                    <a:schemeClr val="dk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oMath>
                          </a14:m>
                          <a:endParaRPr lang="en-US" dirty="0"/>
                        </a:p>
                      </a:txBody>
                      <a:tcPr>
                        <a:solidFill>
                          <a:srgbClr val="B14B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1906.05878</a:t>
                          </a:r>
                        </a:p>
                      </a:txBody>
                      <a:tcPr>
                        <a:solidFill>
                          <a:srgbClr val="B14BFF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954909602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5" name="Table 4">
                <a:extLst>
                  <a:ext uri="{FF2B5EF4-FFF2-40B4-BE49-F238E27FC236}">
                    <a16:creationId xmlns:a16="http://schemas.microsoft.com/office/drawing/2014/main" id="{9FAFFBA7-CDC7-7B47-A262-06F5F5269A03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264602874"/>
                  </p:ext>
                </p:extLst>
              </p:nvPr>
            </p:nvGraphicFramePr>
            <p:xfrm>
              <a:off x="6096000" y="977460"/>
              <a:ext cx="5969875" cy="522354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501462">
                      <a:extLst>
                        <a:ext uri="{9D8B030D-6E8A-4147-A177-3AD203B41FA5}">
                          <a16:colId xmlns:a16="http://schemas.microsoft.com/office/drawing/2014/main" val="1983011869"/>
                        </a:ext>
                      </a:extLst>
                    </a:gridCol>
                    <a:gridCol w="1439917">
                      <a:extLst>
                        <a:ext uri="{9D8B030D-6E8A-4147-A177-3AD203B41FA5}">
                          <a16:colId xmlns:a16="http://schemas.microsoft.com/office/drawing/2014/main" val="3327934745"/>
                        </a:ext>
                      </a:extLst>
                    </a:gridCol>
                    <a:gridCol w="2028496">
                      <a:extLst>
                        <a:ext uri="{9D8B030D-6E8A-4147-A177-3AD203B41FA5}">
                          <a16:colId xmlns:a16="http://schemas.microsoft.com/office/drawing/2014/main" val="2343962784"/>
                        </a:ext>
                      </a:extLst>
                    </a:gridCol>
                  </a:tblGrid>
                  <a:tr h="37311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Anomaly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Significance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Reference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327609258"/>
                      </a:ext>
                    </a:extLst>
                  </a:tr>
                  <a:tr h="37311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DAMA/LIBRA</a:t>
                          </a:r>
                        </a:p>
                      </a:txBody>
                      <a:tcPr>
                        <a:solidFill>
                          <a:srgbClr val="00B0F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173684" t="-110345" r="-142105" b="-124482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1907.06405</a:t>
                          </a:r>
                        </a:p>
                      </a:txBody>
                      <a:tcPr>
                        <a:solidFill>
                          <a:srgbClr val="00B0F0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795561734"/>
                      </a:ext>
                    </a:extLst>
                  </a:tr>
                  <a:tr h="37311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0" dirty="0"/>
                            <a:t>XENON1T </a:t>
                          </a:r>
                          <a:r>
                            <a:rPr lang="en-US" b="0" i="1" dirty="0"/>
                            <a:t>e</a:t>
                          </a:r>
                          <a:r>
                            <a:rPr lang="en-US" b="0" baseline="30000" dirty="0"/>
                            <a:t>-</a:t>
                          </a:r>
                          <a:r>
                            <a:rPr lang="en-US" b="0" dirty="0"/>
                            <a:t>-recoil</a:t>
                          </a:r>
                        </a:p>
                      </a:txBody>
                      <a:tcPr>
                        <a:solidFill>
                          <a:srgbClr val="00B0F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173684" t="-203333" r="-142105" b="-11033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0" dirty="0"/>
                            <a:t>2006.09721</a:t>
                          </a:r>
                        </a:p>
                      </a:txBody>
                      <a:tcPr>
                        <a:solidFill>
                          <a:srgbClr val="00B0F0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171777539"/>
                      </a:ext>
                    </a:extLst>
                  </a:tr>
                  <a:tr h="37311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Fermi-LAT GC excess</a:t>
                          </a:r>
                        </a:p>
                      </a:txBody>
                      <a:tcPr>
                        <a:solidFill>
                          <a:srgbClr val="1D25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173684" t="-313793" r="-142105" b="-104137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1704.03910</a:t>
                          </a:r>
                        </a:p>
                      </a:txBody>
                      <a:tcPr>
                        <a:solidFill>
                          <a:srgbClr val="1D25FF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07010478"/>
                      </a:ext>
                    </a:extLst>
                  </a:tr>
                  <a:tr h="37311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508" t="-400000" r="-140102" b="-9066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173684" t="-400000" r="-142105" b="-9066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Phys.Rep.894, 1</a:t>
                          </a:r>
                        </a:p>
                      </a:txBody>
                      <a:tcPr>
                        <a:solidFill>
                          <a:srgbClr val="1D25FF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210885387"/>
                      </a:ext>
                    </a:extLst>
                  </a:tr>
                  <a:tr h="37311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3.5 keV X-ray line</a:t>
                          </a:r>
                        </a:p>
                      </a:txBody>
                      <a:tcPr>
                        <a:solidFill>
                          <a:srgbClr val="1D25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173684" t="-517241" r="-142105" b="-83793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2008.02283</a:t>
                          </a:r>
                        </a:p>
                      </a:txBody>
                      <a:tcPr>
                        <a:solidFill>
                          <a:srgbClr val="1D25FF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670921961"/>
                      </a:ext>
                    </a:extLst>
                  </a:tr>
                  <a:tr h="37311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1" dirty="0"/>
                            <a:t>511 keV gamma-ray line</a:t>
                          </a:r>
                        </a:p>
                      </a:txBody>
                      <a:tcPr>
                        <a:solidFill>
                          <a:srgbClr val="1D25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173684" t="-596667" r="-142105" b="-71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1" dirty="0"/>
                            <a:t>1512.00325</a:t>
                          </a:r>
                        </a:p>
                      </a:txBody>
                      <a:tcPr>
                        <a:solidFill>
                          <a:srgbClr val="1D25FF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79388137"/>
                      </a:ext>
                    </a:extLst>
                  </a:tr>
                  <a:tr h="37311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EDGES 21cm spectrum</a:t>
                          </a:r>
                        </a:p>
                      </a:txBody>
                      <a:tcPr>
                        <a:solidFill>
                          <a:srgbClr val="1D25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173684" t="-720690" r="-142105" b="-63448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1810.05912</a:t>
                          </a:r>
                        </a:p>
                      </a:txBody>
                      <a:tcPr>
                        <a:solidFill>
                          <a:srgbClr val="1D25FF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870993189"/>
                      </a:ext>
                    </a:extLst>
                  </a:tr>
                  <a:tr h="37311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aseline="0" dirty="0"/>
                            <a:t>Primordial </a:t>
                          </a:r>
                          <a:r>
                            <a:rPr lang="en-US" baseline="30000" dirty="0"/>
                            <a:t>7</a:t>
                          </a:r>
                          <a:r>
                            <a:rPr lang="en-US" baseline="0" dirty="0"/>
                            <a:t>Li problem</a:t>
                          </a:r>
                          <a:endParaRPr lang="en-US" dirty="0"/>
                        </a:p>
                      </a:txBody>
                      <a:tcPr>
                        <a:solidFill>
                          <a:srgbClr val="B14B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173684" t="-793333" r="-142105" b="-5133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1203.3551</a:t>
                          </a:r>
                        </a:p>
                      </a:txBody>
                      <a:tcPr>
                        <a:solidFill>
                          <a:srgbClr val="B14BFF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66188784"/>
                      </a:ext>
                    </a:extLst>
                  </a:tr>
                  <a:tr h="37311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Hubble tension</a:t>
                          </a:r>
                        </a:p>
                      </a:txBody>
                      <a:tcPr>
                        <a:solidFill>
                          <a:srgbClr val="B14B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173684" t="-924138" r="-142105" b="-43103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2008.11284</a:t>
                          </a:r>
                        </a:p>
                      </a:txBody>
                      <a:tcPr>
                        <a:solidFill>
                          <a:srgbClr val="B14BFF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401725372"/>
                      </a:ext>
                    </a:extLst>
                  </a:tr>
                  <a:tr h="37311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508" t="-990000" r="-140102" b="-3166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173684" t="-990000" r="-142105" b="-3166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2005.03751</a:t>
                          </a:r>
                        </a:p>
                      </a:txBody>
                      <a:tcPr>
                        <a:solidFill>
                          <a:srgbClr val="B14BFF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64459502"/>
                      </a:ext>
                    </a:extLst>
                  </a:tr>
                  <a:tr h="37311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CMB anomalies</a:t>
                          </a:r>
                        </a:p>
                      </a:txBody>
                      <a:tcPr>
                        <a:solidFill>
                          <a:srgbClr val="B14B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173684" t="-1127586" r="-142105" b="-22758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1510.07929</a:t>
                          </a:r>
                        </a:p>
                      </a:txBody>
                      <a:tcPr>
                        <a:solidFill>
                          <a:srgbClr val="B14BFF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818984712"/>
                      </a:ext>
                    </a:extLst>
                  </a:tr>
                  <a:tr h="37311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NANOGRAV </a:t>
                          </a:r>
                        </a:p>
                      </a:txBody>
                      <a:tcPr>
                        <a:solidFill>
                          <a:srgbClr val="B14B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173684" t="-1186667" r="-142105" b="-12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2009.04496</a:t>
                          </a:r>
                        </a:p>
                      </a:txBody>
                      <a:tcPr>
                        <a:solidFill>
                          <a:srgbClr val="B14BFF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53129292"/>
                      </a:ext>
                    </a:extLst>
                  </a:tr>
                  <a:tr h="37311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Fast Radio Bursts</a:t>
                          </a:r>
                        </a:p>
                      </a:txBody>
                      <a:tcPr>
                        <a:solidFill>
                          <a:srgbClr val="B14B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173684" t="-1331034" r="-142105" b="-2413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1906.05878</a:t>
                          </a:r>
                        </a:p>
                      </a:txBody>
                      <a:tcPr>
                        <a:solidFill>
                          <a:srgbClr val="B14BFF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954909602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6" name="Rectangle 5">
            <a:extLst>
              <a:ext uri="{FF2B5EF4-FFF2-40B4-BE49-F238E27FC236}">
                <a16:creationId xmlns:a16="http://schemas.microsoft.com/office/drawing/2014/main" id="{1807728D-2965-7C40-9237-CE0E7AE33721}"/>
              </a:ext>
            </a:extLst>
          </p:cNvPr>
          <p:cNvSpPr/>
          <p:nvPr/>
        </p:nvSpPr>
        <p:spPr>
          <a:xfrm>
            <a:off x="3729344" y="6327661"/>
            <a:ext cx="497322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Repository: </a:t>
            </a:r>
            <a:r>
              <a:rPr lang="en-US" u="sng" dirty="0">
                <a:hlinkClick r:id="rId5"/>
              </a:rPr>
              <a:t>https://github.com/hepcomm/hepmist</a:t>
            </a:r>
            <a:endParaRPr lang="en-US" u="sng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9FDECF2-8A0D-E840-B02B-345CA562BE6A}"/>
              </a:ext>
            </a:extLst>
          </p:cNvPr>
          <p:cNvSpPr/>
          <p:nvPr/>
        </p:nvSpPr>
        <p:spPr>
          <a:xfrm>
            <a:off x="6060152" y="987659"/>
            <a:ext cx="5969875" cy="2200795"/>
          </a:xfrm>
          <a:prstGeom prst="rect">
            <a:avLst/>
          </a:prstGeom>
          <a:solidFill>
            <a:schemeClr val="accent1">
              <a:alpha val="70191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D2BE639E-5E12-2948-8750-9E3D4733D514}"/>
              </a:ext>
            </a:extLst>
          </p:cNvPr>
          <p:cNvSpPr/>
          <p:nvPr/>
        </p:nvSpPr>
        <p:spPr>
          <a:xfrm>
            <a:off x="135322" y="977460"/>
            <a:ext cx="5623034" cy="5233738"/>
          </a:xfrm>
          <a:prstGeom prst="rect">
            <a:avLst/>
          </a:prstGeom>
          <a:solidFill>
            <a:schemeClr val="accent1">
              <a:alpha val="70191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38BF324-5872-4846-9838-7968B730C899}"/>
              </a:ext>
            </a:extLst>
          </p:cNvPr>
          <p:cNvSpPr txBox="1"/>
          <p:nvPr/>
        </p:nvSpPr>
        <p:spPr>
          <a:xfrm>
            <a:off x="2142711" y="3212936"/>
            <a:ext cx="3947061" cy="369332"/>
          </a:xfrm>
          <a:prstGeom prst="rect">
            <a:avLst/>
          </a:prstGeom>
          <a:solidFill>
            <a:srgbClr val="1D25FF"/>
          </a:solidFill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See DM VIII parallel talk by Celeste Keith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D5A3AD2F-5755-9F4D-A98F-2E03812EBD9D}"/>
              </a:ext>
            </a:extLst>
          </p:cNvPr>
          <p:cNvSpPr/>
          <p:nvPr/>
        </p:nvSpPr>
        <p:spPr>
          <a:xfrm>
            <a:off x="6098969" y="3574472"/>
            <a:ext cx="5969875" cy="2636725"/>
          </a:xfrm>
          <a:prstGeom prst="rect">
            <a:avLst/>
          </a:prstGeom>
          <a:solidFill>
            <a:schemeClr val="accent1">
              <a:alpha val="70191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512611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F46216B-77A9-411A-B9D3-5023FCB7020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2715</TotalTime>
  <Words>2949</Words>
  <Application>Microsoft Macintosh PowerPoint</Application>
  <PresentationFormat>Widescreen</PresentationFormat>
  <Paragraphs>961</Paragraphs>
  <Slides>26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1" baseType="lpstr">
      <vt:lpstr>Arial</vt:lpstr>
      <vt:lpstr>Calibri</vt:lpstr>
      <vt:lpstr>Calibri Light</vt:lpstr>
      <vt:lpstr>Cambria Math</vt:lpstr>
      <vt:lpstr>Office Theme</vt:lpstr>
      <vt:lpstr>Anomalies  and their implications</vt:lpstr>
      <vt:lpstr>An Era of Anomalies</vt:lpstr>
      <vt:lpstr>(Partial) List of Existing Anomalies</vt:lpstr>
      <vt:lpstr>(Partial) List of Existing Anomalies</vt:lpstr>
      <vt:lpstr>(Partial) List of Existing Anomalies</vt:lpstr>
      <vt:lpstr>(Partial) List of Existing Anomalies</vt:lpstr>
      <vt:lpstr>(Partial) List of Existing Anomalies</vt:lpstr>
      <vt:lpstr>(Partial) List of Existing Anomalies</vt:lpstr>
      <vt:lpstr>(Partial) List of Existing Anomalies</vt:lpstr>
      <vt:lpstr>(Partial) List of Existing Anomalies</vt:lpstr>
      <vt:lpstr>(Partial) List of Existing Anomalies</vt:lpstr>
      <vt:lpstr>Outline</vt:lpstr>
      <vt:lpstr>Muon Anomalous Magnetic Moment</vt:lpstr>
      <vt:lpstr>New Physics Solutions to Muon g-2</vt:lpstr>
      <vt:lpstr>RD(*) Anomaly</vt:lpstr>
      <vt:lpstr>RK(*) Anomaly</vt:lpstr>
      <vt:lpstr>Common New Physics Solution?</vt:lpstr>
      <vt:lpstr>Chiral Enhancement for Muon g-2</vt:lpstr>
      <vt:lpstr>High-pT LHC Tests</vt:lpstr>
      <vt:lpstr>Implications for LQ Models</vt:lpstr>
      <vt:lpstr>Another NP Solution: RPV SUSY</vt:lpstr>
      <vt:lpstr>Distinct LHC Signals</vt:lpstr>
      <vt:lpstr>An LHC Test of Muon g-2</vt:lpstr>
      <vt:lpstr>Connection to Neutrino Physics</vt:lpstr>
      <vt:lpstr>Far into the Future: No-Lose Theorem for Muon Collider</vt:lpstr>
      <vt:lpstr>Conclusion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Overview of Anomalies</dc:title>
  <dc:creator>Dev, Bhupal</dc:creator>
  <cp:lastModifiedBy>Dev, Bhupal</cp:lastModifiedBy>
  <cp:revision>233</cp:revision>
  <dcterms:created xsi:type="dcterms:W3CDTF">2021-02-27T18:47:36Z</dcterms:created>
  <dcterms:modified xsi:type="dcterms:W3CDTF">2021-05-25T13:56:52Z</dcterms:modified>
</cp:coreProperties>
</file>