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1" r:id="rId3"/>
    <p:sldId id="262" r:id="rId4"/>
    <p:sldId id="277" r:id="rId5"/>
    <p:sldId id="266" r:id="rId6"/>
    <p:sldId id="275" r:id="rId7"/>
    <p:sldId id="276" r:id="rId8"/>
    <p:sldId id="278" r:id="rId9"/>
    <p:sldId id="263" r:id="rId10"/>
    <p:sldId id="282" r:id="rId11"/>
    <p:sldId id="280" r:id="rId12"/>
    <p:sldId id="279" r:id="rId13"/>
    <p:sldId id="264" r:id="rId14"/>
    <p:sldId id="265" r:id="rId15"/>
    <p:sldId id="272" r:id="rId16"/>
    <p:sldId id="267" r:id="rId17"/>
    <p:sldId id="268" r:id="rId18"/>
    <p:sldId id="269" r:id="rId19"/>
    <p:sldId id="270" r:id="rId20"/>
    <p:sldId id="257" r:id="rId21"/>
    <p:sldId id="271" r:id="rId22"/>
    <p:sldId id="273" r:id="rId23"/>
    <p:sldId id="274" r:id="rId24"/>
    <p:sldId id="258" r:id="rId25"/>
    <p:sldId id="283" r:id="rId26"/>
    <p:sldId id="25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36"/>
  </p:normalViewPr>
  <p:slideViewPr>
    <p:cSldViewPr snapToGrid="0" snapToObjects="1">
      <p:cViewPr varScale="1">
        <p:scale>
          <a:sx n="88" d="100"/>
          <a:sy n="88" d="100"/>
        </p:scale>
        <p:origin x="9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19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1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9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73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3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853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124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77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98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491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4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23959-EDBC-4D4C-8794-1D127E2B9187}" type="datetimeFigureOut">
              <a:rPr lang="en-US" smtClean="0"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FD068-B230-434E-85E2-4672A970D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1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2345" y="4062769"/>
            <a:ext cx="3848908" cy="141516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Jeff Hyde</a:t>
            </a:r>
          </a:p>
          <a:p>
            <a:r>
              <a:rPr lang="en-US" sz="3200" dirty="0" smtClean="0"/>
              <a:t>Bowdoin </a:t>
            </a:r>
            <a:r>
              <a:rPr lang="en-US" sz="3200" dirty="0" smtClean="0"/>
              <a:t>College</a:t>
            </a:r>
            <a:endParaRPr lang="en-US" sz="3200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186267" y="557209"/>
            <a:ext cx="11804227" cy="20716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Resonant neutrino self-interactions in astrophysical spectra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65" y="3592268"/>
            <a:ext cx="2523801" cy="2469874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7571253" y="3980186"/>
            <a:ext cx="4440426" cy="2621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Work w/</a:t>
            </a:r>
          </a:p>
          <a:p>
            <a:r>
              <a:rPr lang="en-US" sz="3200" dirty="0" smtClean="0"/>
              <a:t>Cyril </a:t>
            </a:r>
            <a:r>
              <a:rPr lang="en-US" sz="3200" dirty="0" err="1" smtClean="0"/>
              <a:t>Creque-Sarbinowski</a:t>
            </a:r>
            <a:endParaRPr lang="en-US" sz="3200" dirty="0"/>
          </a:p>
          <a:p>
            <a:r>
              <a:rPr lang="en-US" sz="3200" dirty="0" smtClean="0"/>
              <a:t>&amp; Marc </a:t>
            </a:r>
            <a:r>
              <a:rPr lang="en-US" sz="3200" dirty="0" err="1" smtClean="0"/>
              <a:t>Kamionkowski</a:t>
            </a:r>
            <a:endParaRPr lang="en-US" sz="3200" dirty="0" smtClean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555433" y="2926570"/>
            <a:ext cx="5022511" cy="4402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err="1" smtClean="0"/>
              <a:t>Pheno</a:t>
            </a:r>
            <a:r>
              <a:rPr lang="en-US" sz="3200" dirty="0" smtClean="0"/>
              <a:t> 2021, May 25, 2021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68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2171" y="1825625"/>
                <a:ext cx="10798629" cy="116431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  =  </m:t>
                      </m:r>
                      <m:r>
                        <a:rPr lang="en-US" b="0" i="1" smtClean="0">
                          <a:latin typeface="Cambria Math" charset="0"/>
                        </a:rPr>
                        <m:t>𝐻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r>
                        <a:rPr lang="en-US" b="0" i="1" smtClean="0">
                          <a:latin typeface="Cambria Math" charset="0"/>
                        </a:rPr>
                        <m:t>𝐻𝐸</m:t>
                      </m:r>
                      <m:f>
                        <m:fPr>
                          <m:ctrlPr>
                            <a:rPr lang="mr-IN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mr-I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  −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𝑡𝑒𝑟𝑡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(</m:t>
                      </m:r>
                      <m:r>
                        <a:rPr lang="en-US" b="0" i="1" smtClean="0">
                          <a:latin typeface="Cambria Math" charset="0"/>
                        </a:rPr>
                        <m:t>𝑡</m:t>
                      </m:r>
                      <m:r>
                        <a:rPr lang="en-US" b="0" i="1" smtClean="0">
                          <a:latin typeface="Cambria Math" charset="0"/>
                        </a:rPr>
                        <m:t>,</m:t>
                      </m:r>
                      <m:r>
                        <a:rPr lang="en-US" b="0" i="1" smtClean="0">
                          <a:latin typeface="Cambria Math" charset="0"/>
                        </a:rPr>
                        <m:t>𝐸</m:t>
                      </m:r>
                      <m:r>
                        <a:rPr lang="en-US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2171" y="1825625"/>
                <a:ext cx="10798629" cy="116431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974686" y="448128"/>
            <a:ext cx="10213597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Boltzmann equations </a:t>
            </a:r>
            <a:r>
              <a:rPr lang="en-US" sz="3600" smtClean="0">
                <a:solidFill>
                  <a:schemeClr val="tx1"/>
                </a:solidFill>
              </a:rPr>
              <a:t>for evolution of neutrino flux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2171" y="1582057"/>
            <a:ext cx="986972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974686" y="2873829"/>
            <a:ext cx="0" cy="2249714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ounded Rectangle 14"/>
              <p:cNvSpPr/>
              <p:nvPr/>
            </p:nvSpPr>
            <p:spPr>
              <a:xfrm>
                <a:off x="232230" y="5123543"/>
                <a:ext cx="3323770" cy="1233714"/>
              </a:xfrm>
              <a:prstGeom prst="roundRect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Φ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(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𝑡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,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𝐸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= specific flux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(number per conformal time, per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comoving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area, per energy)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ounded 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30" y="5123543"/>
                <a:ext cx="3323770" cy="1233714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ounded Rectangle 16"/>
          <p:cNvSpPr/>
          <p:nvPr/>
        </p:nvSpPr>
        <p:spPr>
          <a:xfrm>
            <a:off x="2169883" y="1589313"/>
            <a:ext cx="2808517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3565486" y="2881089"/>
            <a:ext cx="0" cy="558797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2126341" y="3447139"/>
            <a:ext cx="2910114" cy="84909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Expansion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5457370" y="1582055"/>
            <a:ext cx="1219201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6257887" y="2873831"/>
            <a:ext cx="0" cy="2442024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4147456" y="5315855"/>
            <a:ext cx="2340430" cy="84909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Source term </a:t>
            </a:r>
            <a:r>
              <a:rPr lang="en-US" smtClean="0">
                <a:solidFill>
                  <a:schemeClr val="tx1"/>
                </a:solidFill>
              </a:rPr>
              <a:t>for primary flux.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6778171" y="1582055"/>
            <a:ext cx="4702629" cy="1865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13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2171" y="1825625"/>
                <a:ext cx="10798629" cy="116431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  =  </m:t>
                      </m:r>
                      <m:r>
                        <a:rPr lang="en-US" b="0" i="1" smtClean="0">
                          <a:latin typeface="Cambria Math" charset="0"/>
                        </a:rPr>
                        <m:t>𝐻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r>
                        <a:rPr lang="en-US" b="0" i="1" smtClean="0">
                          <a:latin typeface="Cambria Math" charset="0"/>
                        </a:rPr>
                        <m:t>𝐻𝐸</m:t>
                      </m:r>
                      <m:f>
                        <m:fPr>
                          <m:ctrlPr>
                            <a:rPr lang="mr-IN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mr-I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  −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𝑡𝑒𝑟𝑡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(</m:t>
                      </m:r>
                      <m:r>
                        <a:rPr lang="en-US" b="0" i="1" smtClean="0">
                          <a:latin typeface="Cambria Math" charset="0"/>
                        </a:rPr>
                        <m:t>𝑡</m:t>
                      </m:r>
                      <m:r>
                        <a:rPr lang="en-US" b="0" i="1" smtClean="0">
                          <a:latin typeface="Cambria Math" charset="0"/>
                        </a:rPr>
                        <m:t>,</m:t>
                      </m:r>
                      <m:r>
                        <a:rPr lang="en-US" b="0" i="1" smtClean="0">
                          <a:latin typeface="Cambria Math" charset="0"/>
                        </a:rPr>
                        <m:t>𝐸</m:t>
                      </m:r>
                      <m:r>
                        <a:rPr lang="en-US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2171" y="1825625"/>
                <a:ext cx="10798629" cy="116431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974686" y="448128"/>
            <a:ext cx="10213597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Boltzmann equations </a:t>
            </a:r>
            <a:r>
              <a:rPr lang="en-US" sz="3600" smtClean="0">
                <a:solidFill>
                  <a:schemeClr val="tx1"/>
                </a:solidFill>
              </a:rPr>
              <a:t>for evolution of neutrino flux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2171" y="1582057"/>
            <a:ext cx="986972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974686" y="2873829"/>
            <a:ext cx="0" cy="2249714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ounded Rectangle 14"/>
              <p:cNvSpPr/>
              <p:nvPr/>
            </p:nvSpPr>
            <p:spPr>
              <a:xfrm>
                <a:off x="232230" y="5123543"/>
                <a:ext cx="3323770" cy="1233714"/>
              </a:xfrm>
              <a:prstGeom prst="roundRect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Φ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(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𝑡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,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𝐸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= specific flux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(number per conformal time, per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comoving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area, per energy)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ounded 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30" y="5123543"/>
                <a:ext cx="3323770" cy="1233714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ounded Rectangle 16"/>
          <p:cNvSpPr/>
          <p:nvPr/>
        </p:nvSpPr>
        <p:spPr>
          <a:xfrm>
            <a:off x="2169883" y="1589313"/>
            <a:ext cx="2808517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3565486" y="2881089"/>
            <a:ext cx="0" cy="558797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2126341" y="3447139"/>
            <a:ext cx="2910114" cy="84909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Expansion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5457370" y="1582055"/>
            <a:ext cx="1219201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6257887" y="2873831"/>
            <a:ext cx="0" cy="2442024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4147456" y="5315855"/>
            <a:ext cx="2340430" cy="84909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Source term </a:t>
            </a:r>
            <a:r>
              <a:rPr lang="en-US" smtClean="0">
                <a:solidFill>
                  <a:schemeClr val="tx1"/>
                </a:solidFill>
              </a:rPr>
              <a:t>for primary flux.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807205" y="1582055"/>
            <a:ext cx="2150339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8710806" y="2873831"/>
            <a:ext cx="0" cy="558797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ounded Rectangle 26"/>
              <p:cNvSpPr/>
              <p:nvPr/>
            </p:nvSpPr>
            <p:spPr>
              <a:xfrm>
                <a:off x="7255749" y="3432628"/>
                <a:ext cx="2910114" cy="1012373"/>
              </a:xfrm>
              <a:prstGeom prst="roundRect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Scattering events remove neutrinos from the primary spectrum.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Γ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is rate.)</a:t>
                </a:r>
              </a:p>
            </p:txBody>
          </p:sp>
        </mc:Choice>
        <mc:Fallback>
          <p:sp>
            <p:nvSpPr>
              <p:cNvPr id="27" name="Rounded 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5749" y="3432628"/>
                <a:ext cx="2910114" cy="1012373"/>
              </a:xfrm>
              <a:prstGeom prst="roundRect">
                <a:avLst/>
              </a:prstGeom>
              <a:blipFill rotWithShape="0">
                <a:blip r:embed="rId4"/>
                <a:stretch>
                  <a:fillRect b="-2907"/>
                </a:stretch>
              </a:blipFill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ounded Rectangle 27"/>
          <p:cNvSpPr/>
          <p:nvPr/>
        </p:nvSpPr>
        <p:spPr>
          <a:xfrm>
            <a:off x="9441550" y="1589313"/>
            <a:ext cx="1908621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1112925" y="2881089"/>
            <a:ext cx="0" cy="2336787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8948067" y="5217876"/>
            <a:ext cx="2910114" cy="1012373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tertiary source term represents reinjection of neutrinos after scattering.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163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2171" y="1825625"/>
                <a:ext cx="10798629" cy="116431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  =  </m:t>
                      </m:r>
                      <m:r>
                        <a:rPr lang="en-US" b="0" i="1" smtClean="0">
                          <a:latin typeface="Cambria Math" charset="0"/>
                        </a:rPr>
                        <m:t>𝐻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r>
                        <a:rPr lang="en-US" b="0" i="1" smtClean="0">
                          <a:latin typeface="Cambria Math" charset="0"/>
                        </a:rPr>
                        <m:t>𝐻𝐸</m:t>
                      </m:r>
                      <m:f>
                        <m:fPr>
                          <m:ctrlPr>
                            <a:rPr lang="mr-IN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mr-I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  −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𝑡𝑒𝑟𝑡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(</m:t>
                      </m:r>
                      <m:r>
                        <a:rPr lang="en-US" b="0" i="1" smtClean="0">
                          <a:latin typeface="Cambria Math" charset="0"/>
                        </a:rPr>
                        <m:t>𝑡</m:t>
                      </m:r>
                      <m:r>
                        <a:rPr lang="en-US" b="0" i="1" smtClean="0">
                          <a:latin typeface="Cambria Math" charset="0"/>
                        </a:rPr>
                        <m:t>,</m:t>
                      </m:r>
                      <m:r>
                        <a:rPr lang="en-US" b="0" i="1" smtClean="0">
                          <a:latin typeface="Cambria Math" charset="0"/>
                        </a:rPr>
                        <m:t>𝐸</m:t>
                      </m:r>
                      <m:r>
                        <a:rPr lang="en-US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2171" y="1825625"/>
                <a:ext cx="10798629" cy="116431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974686" y="448128"/>
            <a:ext cx="10213597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Boltzmann equations </a:t>
            </a:r>
            <a:r>
              <a:rPr lang="en-US" sz="3600" smtClean="0">
                <a:solidFill>
                  <a:schemeClr val="tx1"/>
                </a:solidFill>
              </a:rPr>
              <a:t>for evolution of neutrino flux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2171" y="1582057"/>
            <a:ext cx="986972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974686" y="2873829"/>
            <a:ext cx="0" cy="2249714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ounded Rectangle 14"/>
              <p:cNvSpPr/>
              <p:nvPr/>
            </p:nvSpPr>
            <p:spPr>
              <a:xfrm>
                <a:off x="232230" y="5123543"/>
                <a:ext cx="3323770" cy="1233714"/>
              </a:xfrm>
              <a:prstGeom prst="roundRect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Φ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(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𝑡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,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𝐸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= specific flux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(number per conformal time, per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comoving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area, per energy)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ounded 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30" y="5123543"/>
                <a:ext cx="3323770" cy="1233714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ounded Rectangle 16"/>
          <p:cNvSpPr/>
          <p:nvPr/>
        </p:nvSpPr>
        <p:spPr>
          <a:xfrm>
            <a:off x="2169883" y="1589313"/>
            <a:ext cx="2808517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3565486" y="2881089"/>
            <a:ext cx="0" cy="558797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2126341" y="3447139"/>
            <a:ext cx="2910114" cy="84909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Expansion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5457370" y="1582055"/>
            <a:ext cx="1219201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6257887" y="2873831"/>
            <a:ext cx="0" cy="2442024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4147456" y="5315855"/>
            <a:ext cx="2340430" cy="84909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Source term </a:t>
            </a:r>
            <a:r>
              <a:rPr lang="en-US" smtClean="0">
                <a:solidFill>
                  <a:schemeClr val="tx1"/>
                </a:solidFill>
              </a:rPr>
              <a:t>for primary flux.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807205" y="1582055"/>
            <a:ext cx="2150339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8710806" y="2873831"/>
            <a:ext cx="0" cy="558797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ounded Rectangle 26"/>
              <p:cNvSpPr/>
              <p:nvPr/>
            </p:nvSpPr>
            <p:spPr>
              <a:xfrm>
                <a:off x="7255749" y="3432628"/>
                <a:ext cx="2910114" cy="1012373"/>
              </a:xfrm>
              <a:prstGeom prst="roundRect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Scattering events remove neutrinos from the primary spectrum.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Γ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is rate.)</a:t>
                </a:r>
              </a:p>
            </p:txBody>
          </p:sp>
        </mc:Choice>
        <mc:Fallback>
          <p:sp>
            <p:nvSpPr>
              <p:cNvPr id="27" name="Rounded 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5749" y="3432628"/>
                <a:ext cx="2910114" cy="1012373"/>
              </a:xfrm>
              <a:prstGeom prst="roundRect">
                <a:avLst/>
              </a:prstGeom>
              <a:blipFill rotWithShape="0">
                <a:blip r:embed="rId4"/>
                <a:stretch>
                  <a:fillRect b="-2907"/>
                </a:stretch>
              </a:blipFill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ounded Rectangle 27"/>
          <p:cNvSpPr/>
          <p:nvPr/>
        </p:nvSpPr>
        <p:spPr>
          <a:xfrm>
            <a:off x="9441550" y="1589313"/>
            <a:ext cx="1908621" cy="12917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1112925" y="2881089"/>
            <a:ext cx="0" cy="2336787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8948067" y="5217876"/>
            <a:ext cx="2910114" cy="1012373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tertiary source term represents reinjection of neutrinos after scattering.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6749149" y="1509485"/>
            <a:ext cx="0" cy="5167085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778177" y="6081485"/>
            <a:ext cx="55153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807205" y="6150205"/>
            <a:ext cx="2510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Neutrino self-interactions found here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955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Resonant scattering dominant </a:t>
            </a:r>
            <a:r>
              <a:rPr lang="mr-IN" dirty="0" smtClean="0"/>
              <a:t>–</a:t>
            </a:r>
            <a:r>
              <a:rPr lang="en-US" dirty="0" smtClean="0"/>
              <a:t> we take a </a:t>
            </a:r>
            <a:r>
              <a:rPr lang="en-US" dirty="0" err="1" smtClean="0"/>
              <a:t>Breit</a:t>
            </a:r>
            <a:r>
              <a:rPr lang="en-US" dirty="0" smtClean="0"/>
              <a:t>-Wigner form.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In many cases, this can be well-approximated as a delta function (e.g. width less than detector energy resolution).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ounded Rectangle 4"/>
              <p:cNvSpPr/>
              <p:nvPr/>
            </p:nvSpPr>
            <p:spPr>
              <a:xfrm>
                <a:off x="974686" y="448128"/>
                <a:ext cx="10213597" cy="81461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dirty="0" smtClean="0">
                    <a:solidFill>
                      <a:schemeClr val="tx1"/>
                    </a:solidFill>
                  </a:rPr>
                  <a:t>Resonant </a:t>
                </a:r>
                <a14:m>
                  <m:oMath xmlns:m="http://schemas.openxmlformats.org/officeDocument/2006/math">
                    <m:r>
                      <a:rPr lang="en-US" sz="3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  <m:r>
                      <a:rPr lang="en-US" sz="3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−</m:t>
                    </m:r>
                    <m:r>
                      <a:rPr lang="en-US" sz="3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</m:oMath>
                </a14:m>
                <a:r>
                  <a:rPr lang="en-US" sz="3600" dirty="0" smtClean="0">
                    <a:solidFill>
                      <a:schemeClr val="tx1"/>
                    </a:solidFill>
                  </a:rPr>
                  <a:t> scattering</a:t>
                </a:r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ounded 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686" y="448128"/>
                <a:ext cx="10213597" cy="814615"/>
              </a:xfrm>
              <a:prstGeom prst="roundRect">
                <a:avLst/>
              </a:prstGeom>
              <a:blipFill rotWithShape="0">
                <a:blip r:embed="rId2"/>
                <a:stretch>
                  <a:fillRect t="-741" b="-1703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9251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 = </m:t>
                      </m:r>
                      <m:nary>
                        <m:naryPr>
                          <m:ctrlPr>
                            <a:rPr lang="is-IS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∞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sup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charset="0"/>
                            </a:rPr>
                            <m:t>  </m:t>
                          </m:r>
                          <m:d>
                            <m:dPr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b="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𝑎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𝑎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 charset="0"/>
                                            </a:rPr>
                                            <m:t>𝑡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   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,   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 ,   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</m:d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   </m:t>
                              </m:r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𝑆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charset="0"/>
                                </a:rPr>
                                <m:t>,</m:t>
                              </m:r>
                              <m:f>
                                <m:fPr>
                                  <m:ctrlPr>
                                    <a:rPr lang="mr-IN" b="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𝑎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𝑎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)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 charset="0"/>
                                </a:rPr>
                                <m:t>𝐸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/>
          <p:cNvSpPr/>
          <p:nvPr/>
        </p:nvSpPr>
        <p:spPr>
          <a:xfrm>
            <a:off x="607785" y="448128"/>
            <a:ext cx="10976429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Result for multiple </a:t>
            </a:r>
            <a:r>
              <a:rPr lang="en-US" sz="3600" dirty="0" smtClean="0">
                <a:solidFill>
                  <a:schemeClr val="tx1"/>
                </a:solidFill>
              </a:rPr>
              <a:t>flavors, arbitrary self-coupling matrix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60456" y="1898195"/>
            <a:ext cx="1509487" cy="540205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693314" y="2438400"/>
            <a:ext cx="0" cy="2249714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3222171" y="4688114"/>
            <a:ext cx="3701144" cy="81280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Optical </a:t>
            </a:r>
            <a:r>
              <a:rPr lang="en-US" smtClean="0">
                <a:solidFill>
                  <a:schemeClr val="tx1"/>
                </a:solidFill>
              </a:rPr>
              <a:t>depth depends on form of neutrino self-coupling matrix...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171543" y="1653492"/>
            <a:ext cx="2322286" cy="1176794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8572916" y="2830286"/>
            <a:ext cx="19541" cy="1483064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ounded Rectangle 11"/>
              <p:cNvSpPr/>
              <p:nvPr/>
            </p:nvSpPr>
            <p:spPr>
              <a:xfrm>
                <a:off x="7785514" y="4313350"/>
                <a:ext cx="3701144" cy="1336449"/>
              </a:xfrm>
              <a:prstGeom prst="roundRect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𝑡𝑒𝑟𝑡𝑖𝑎𝑟𝑦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,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w/ tertiary source dep. on self-coupling matrix,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evaluated at higher resonant energy, </a:t>
                </a:r>
                <a:r>
                  <a:rPr lang="mr-IN" dirty="0" smtClean="0">
                    <a:solidFill>
                      <a:schemeClr val="tx1"/>
                    </a:solidFill>
                  </a:rPr>
                  <a:t>…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ounded 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5514" y="4313350"/>
                <a:ext cx="3701144" cy="1336449"/>
              </a:xfrm>
              <a:prstGeom prst="roundRect">
                <a:avLst/>
              </a:prstGeom>
              <a:blipFill rotWithShape="0">
                <a:blip r:embed="rId3"/>
                <a:stretch>
                  <a:fillRect b="-1778"/>
                </a:stretch>
              </a:blipFill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048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 = </m:t>
                      </m:r>
                      <m:nary>
                        <m:naryPr>
                          <m:ctrlPr>
                            <a:rPr lang="is-IS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∞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sup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charset="0"/>
                            </a:rPr>
                            <m:t>  </m:t>
                          </m:r>
                          <m:d>
                            <m:dPr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b="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𝑎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𝑎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 charset="0"/>
                                            </a:rPr>
                                            <m:t>𝑡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   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,   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 ,   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</m:d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   </m:t>
                              </m:r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𝑆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charset="0"/>
                                </a:rPr>
                                <m:t>,</m:t>
                              </m:r>
                              <m:f>
                                <m:fPr>
                                  <m:ctrlPr>
                                    <a:rPr lang="mr-IN" b="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𝑎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𝑎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)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 charset="0"/>
                                </a:rPr>
                                <m:t>𝐸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/>
          <p:cNvSpPr/>
          <p:nvPr/>
        </p:nvSpPr>
        <p:spPr>
          <a:xfrm>
            <a:off x="607785" y="448128"/>
            <a:ext cx="10976429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Result for multiple </a:t>
            </a:r>
            <a:r>
              <a:rPr lang="en-US" sz="3600" dirty="0" smtClean="0">
                <a:solidFill>
                  <a:schemeClr val="tx1"/>
                </a:solidFill>
              </a:rPr>
              <a:t>flavors, arbitrary self-coupling matrix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60456" y="1898195"/>
            <a:ext cx="1509487" cy="540205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693314" y="2438400"/>
            <a:ext cx="0" cy="2249714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3222171" y="4688114"/>
            <a:ext cx="3701144" cy="81280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Optical </a:t>
            </a:r>
            <a:r>
              <a:rPr lang="en-US" smtClean="0">
                <a:solidFill>
                  <a:schemeClr val="tx1"/>
                </a:solidFill>
              </a:rPr>
              <a:t>depth depends on form of neutrino self-coupling matrix...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171543" y="1653492"/>
            <a:ext cx="2322286" cy="1176794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8572916" y="2830286"/>
            <a:ext cx="19541" cy="1483064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ounded Rectangle 11"/>
              <p:cNvSpPr/>
              <p:nvPr/>
            </p:nvSpPr>
            <p:spPr>
              <a:xfrm>
                <a:off x="7785514" y="4313350"/>
                <a:ext cx="3701144" cy="1336449"/>
              </a:xfrm>
              <a:prstGeom prst="roundRect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𝑡𝑒𝑟𝑡𝑖𝑎𝑟𝑦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,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w/ tertiary source dep. on self-coupling matrix,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evaluated at higher resonant energy, </a:t>
                </a:r>
                <a:r>
                  <a:rPr lang="mr-IN" dirty="0" smtClean="0">
                    <a:solidFill>
                      <a:schemeClr val="tx1"/>
                    </a:solidFill>
                  </a:rPr>
                  <a:t>…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ounded 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5514" y="4313350"/>
                <a:ext cx="3701144" cy="1336449"/>
              </a:xfrm>
              <a:prstGeom prst="roundRect">
                <a:avLst/>
              </a:prstGeom>
              <a:blipFill rotWithShape="0">
                <a:blip r:embed="rId3"/>
                <a:stretch>
                  <a:fillRect b="-1778"/>
                </a:stretch>
              </a:blipFill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09385" y="5702765"/>
            <a:ext cx="6175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Details here are pretty involved for such a short talk... See paper.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5646057" y="6647543"/>
            <a:ext cx="4216400" cy="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840422" y="6076746"/>
            <a:ext cx="7521" cy="570797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817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93369" y="1780818"/>
            <a:ext cx="9782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Inputs:                                                                                                           Result:</a:t>
            </a:r>
            <a:endParaRPr lang="en-US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355600" y="2760558"/>
            <a:ext cx="3229430" cy="136150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Primary source term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depends on physics of source (e.g. supernova neutrinos)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48342" y="5032044"/>
            <a:ext cx="3229430" cy="889785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Neutrino self-coupling matrix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depends on new physics model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8570684" y="3773717"/>
            <a:ext cx="3229430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Spectrum that arrives at Earth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751944" y="3474727"/>
            <a:ext cx="1095824" cy="50218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751944" y="4454467"/>
            <a:ext cx="1095824" cy="102609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5094511" y="3766459"/>
            <a:ext cx="2075546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Analytic calculation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438572" y="4122058"/>
            <a:ext cx="878109" cy="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07785" y="448128"/>
            <a:ext cx="10976429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Result for multiple </a:t>
            </a:r>
            <a:r>
              <a:rPr lang="en-US" sz="3600" dirty="0" smtClean="0">
                <a:solidFill>
                  <a:schemeClr val="tx1"/>
                </a:solidFill>
              </a:rPr>
              <a:t>flavors, arbitrary self-coupling matrix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417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93369" y="1780818"/>
            <a:ext cx="9782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Inputs:                                                                                                           Result:</a:t>
            </a:r>
            <a:endParaRPr lang="en-US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355600" y="2760558"/>
            <a:ext cx="3229430" cy="136150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Primary source term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depends on physics of source (e.g. supernova neutrinos)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48342" y="5032044"/>
            <a:ext cx="3229430" cy="889785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Neutrino self-coupling matrix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depends on new physics model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8570684" y="3773717"/>
            <a:ext cx="3229430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Spectrum that arrives at Earth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751944" y="3474727"/>
            <a:ext cx="1095824" cy="50218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751944" y="4454467"/>
            <a:ext cx="1095824" cy="102609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5094511" y="3766459"/>
            <a:ext cx="2075546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Analytic calculation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438572" y="4122058"/>
            <a:ext cx="878109" cy="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07785" y="448128"/>
            <a:ext cx="10976429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Result for multiple </a:t>
            </a:r>
            <a:r>
              <a:rPr lang="en-US" sz="3600" dirty="0" smtClean="0">
                <a:solidFill>
                  <a:schemeClr val="tx1"/>
                </a:solidFill>
              </a:rPr>
              <a:t>flavors, arbitrary self-coupling matrix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159656" y="2177142"/>
            <a:ext cx="3563260" cy="4542971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780396" y="2013099"/>
            <a:ext cx="403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Could apply to a wide range of scenarios.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198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93369" y="1780818"/>
            <a:ext cx="9782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Inputs:                                                                                                           Result:</a:t>
            </a:r>
            <a:endParaRPr lang="en-US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355600" y="2760558"/>
            <a:ext cx="3229430" cy="136150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Primary source term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depends on physics of source (e.g. supernova neutrinos)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48342" y="5032044"/>
            <a:ext cx="3229430" cy="889785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Neutrino self-coupling matrix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depends on new physics model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8570684" y="3773717"/>
            <a:ext cx="3229430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Spectrum that arrives at Earth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751944" y="3474727"/>
            <a:ext cx="1095824" cy="50218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751944" y="4454467"/>
            <a:ext cx="1095824" cy="102609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5094511" y="3766459"/>
            <a:ext cx="2075546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Analytic calculation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438572" y="4122058"/>
            <a:ext cx="878109" cy="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07785" y="448128"/>
            <a:ext cx="10976429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Result for multiple </a:t>
            </a:r>
            <a:r>
              <a:rPr lang="en-US" sz="3600" dirty="0" smtClean="0">
                <a:solidFill>
                  <a:schemeClr val="tx1"/>
                </a:solidFill>
              </a:rPr>
              <a:t>flavors, arbitrary self-coupling matrix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159656" y="2177142"/>
            <a:ext cx="3563260" cy="4542971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780396" y="2013099"/>
            <a:ext cx="403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Could apply to a wide range of scenarios.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898573" y="3381828"/>
            <a:ext cx="2438400" cy="143250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09455" y="2979143"/>
            <a:ext cx="3767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a time-intensive Monte Carlo, etc.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26961" y="4967515"/>
            <a:ext cx="333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it really a closed-form solution?</a:t>
            </a:r>
          </a:p>
        </p:txBody>
      </p:sp>
    </p:spTree>
    <p:extLst>
      <p:ext uri="{BB962C8B-B14F-4D97-AF65-F5344CB8AC3E}">
        <p14:creationId xmlns:p14="http://schemas.microsoft.com/office/powerpoint/2010/main" val="631484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93369" y="1780818"/>
            <a:ext cx="9782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Inputs:                                                                                                           Result:</a:t>
            </a:r>
            <a:endParaRPr lang="en-US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355600" y="2760558"/>
            <a:ext cx="3229430" cy="136150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Primary source term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depends on physics of source (e.g. supernova neutrinos)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48342" y="5032044"/>
            <a:ext cx="3229430" cy="889785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Neutrino self-coupling matrix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depends on new physics model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8570684" y="3773717"/>
            <a:ext cx="3229430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Spectrum that arrives at Earth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751944" y="3474727"/>
            <a:ext cx="1095824" cy="50218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751944" y="4454467"/>
            <a:ext cx="1095824" cy="102609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5094511" y="3766459"/>
            <a:ext cx="2075546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Analytic calculation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438572" y="4122058"/>
            <a:ext cx="878109" cy="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07785" y="448128"/>
            <a:ext cx="10976429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Result for multiple </a:t>
            </a:r>
            <a:r>
              <a:rPr lang="en-US" sz="3600" dirty="0" smtClean="0">
                <a:solidFill>
                  <a:schemeClr val="tx1"/>
                </a:solidFill>
              </a:rPr>
              <a:t>flavors, arbitrary self-coupling matrix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159656" y="2177142"/>
            <a:ext cx="3563260" cy="4542971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780396" y="2013099"/>
            <a:ext cx="403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Could apply to a wide range of scenarios.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898573" y="3381828"/>
            <a:ext cx="2438400" cy="143250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09455" y="2979143"/>
            <a:ext cx="3767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a time-intensive Monte Carlo, etc.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26961" y="4967515"/>
            <a:ext cx="48564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it really a closed-form solution?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Yes! But have to be careful with implementation</a:t>
            </a:r>
            <a:r>
              <a:rPr lang="mr-IN" dirty="0" smtClean="0"/>
              <a:t>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0735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74686" y="448128"/>
            <a:ext cx="10213597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Motivations</a:t>
            </a:r>
            <a:endParaRPr lang="en-US" sz="3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923518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It’s tough to constrain some neutrino properties (e.g.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dirty="0" smtClean="0"/>
                  <a:t> interactions)</a:t>
                </a:r>
              </a:p>
              <a:p>
                <a:endParaRPr lang="en-US" dirty="0"/>
              </a:p>
              <a:p>
                <a:r>
                  <a:rPr lang="en-US" dirty="0" smtClean="0"/>
                  <a:t>Neutrino self-interactions are popular to consider: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ℒ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𝑖𝑛𝑡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Existing / upcoming neutrino experiments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(Super-K, </a:t>
                </a:r>
                <a:r>
                  <a:rPr lang="en-US" dirty="0" err="1" smtClean="0"/>
                  <a:t>IceCube</a:t>
                </a:r>
                <a:r>
                  <a:rPr lang="en-US" dirty="0" smtClean="0"/>
                  <a:t>, POEMMA, </a:t>
                </a:r>
                <a:r>
                  <a:rPr lang="mr-IN" dirty="0" smtClean="0"/>
                  <a:t>…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923518"/>
              </a:xfrm>
              <a:blipFill rotWithShape="0">
                <a:blip r:embed="rId2"/>
                <a:stretch>
                  <a:fillRect l="-1043" t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132113" y="3512455"/>
            <a:ext cx="105478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e.g. Araki et al. 1409.4180 &amp; 1508.07471, Barenboim et al. 1903.02036, Jones &amp; Spitz 1911.06342,</a:t>
            </a:r>
          </a:p>
          <a:p>
            <a:r>
              <a:rPr lang="en-US" dirty="0" smtClean="0"/>
              <a:t>Ng &amp; </a:t>
            </a:r>
            <a:r>
              <a:rPr lang="en-US" dirty="0" err="1" smtClean="0"/>
              <a:t>Beacom</a:t>
            </a:r>
            <a:r>
              <a:rPr lang="en-US" dirty="0" smtClean="0"/>
              <a:t> 1404.2288, Bustamante et al. 2001.04994, </a:t>
            </a:r>
            <a:r>
              <a:rPr lang="en-US" dirty="0" err="1" smtClean="0"/>
              <a:t>Blinov</a:t>
            </a:r>
            <a:r>
              <a:rPr lang="en-US" dirty="0" smtClean="0"/>
              <a:t> et al. 1905.02727,</a:t>
            </a:r>
          </a:p>
          <a:p>
            <a:r>
              <a:rPr lang="en-US" dirty="0" err="1" smtClean="0"/>
              <a:t>Mazumdar</a:t>
            </a:r>
            <a:r>
              <a:rPr lang="en-US" dirty="0" smtClean="0"/>
              <a:t> et al. 2011.13685, </a:t>
            </a:r>
            <a:r>
              <a:rPr lang="en-US" dirty="0" err="1" smtClean="0"/>
              <a:t>Carpio</a:t>
            </a:r>
            <a:r>
              <a:rPr lang="en-US" dirty="0" smtClean="0"/>
              <a:t> et al. 2104.15136, Das &amp; Ghosh 2011.12315, Choudhury et al. 2012.07519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093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827316"/>
            <a:ext cx="7674333" cy="571813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07785" y="85272"/>
            <a:ext cx="10976429" cy="5823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Example: Diffuse Supernova Neutrino Background (DSNB)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0580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827316"/>
            <a:ext cx="7674333" cy="571813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07785" y="85272"/>
            <a:ext cx="10976429" cy="5823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Example: Diffuse Supernova Neutrino Background (DSNB)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5539252" y="2772229"/>
            <a:ext cx="3803316" cy="145142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42568" y="2897778"/>
            <a:ext cx="2980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Above highest </a:t>
            </a:r>
            <a:r>
              <a:rPr lang="en-US" smtClean="0"/>
              <a:t>resonant energy, spectrum unaffected by self-interactions.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19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827316"/>
            <a:ext cx="7674333" cy="571813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07785" y="85272"/>
            <a:ext cx="10976429" cy="5823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Example: Diffuse Supernova Neutrino Background (DSNB)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5539252" y="2772229"/>
            <a:ext cx="3803316" cy="1451428"/>
          </a:xfrm>
          <a:prstGeom prst="ellipse">
            <a:avLst/>
          </a:prstGeom>
          <a:noFill/>
          <a:ln w="38100">
            <a:solidFill>
              <a:srgbClr val="FF0000">
                <a:alpha val="20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42568" y="2897778"/>
            <a:ext cx="2980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Above highest </a:t>
            </a:r>
            <a:r>
              <a:rPr lang="en-US" smtClean="0"/>
              <a:t>resonant energy, spectrum unaffected by self-interactions.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167087" y="3018970"/>
            <a:ext cx="778566" cy="2975429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67996" y="4632234"/>
            <a:ext cx="3374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Scattering at the </a:t>
            </a:r>
            <a:r>
              <a:rPr lang="en-US" i="1" dirty="0" smtClean="0"/>
              <a:t>highest</a:t>
            </a:r>
            <a:r>
              <a:rPr lang="en-US" dirty="0" smtClean="0"/>
              <a:t> resonant energy used in (tertiary) source for injection at </a:t>
            </a:r>
            <a:r>
              <a:rPr lang="en-US" i="1" dirty="0" smtClean="0"/>
              <a:t>lower</a:t>
            </a:r>
            <a:r>
              <a:rPr lang="en-US" dirty="0" smtClean="0"/>
              <a:t> energies.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681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827316"/>
            <a:ext cx="7674333" cy="571813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07785" y="85272"/>
            <a:ext cx="10976429" cy="5823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Example: Diffuse Supernova Neutrino Background (DSNB)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5539252" y="2772229"/>
            <a:ext cx="3803316" cy="1451428"/>
          </a:xfrm>
          <a:prstGeom prst="ellipse">
            <a:avLst/>
          </a:prstGeom>
          <a:noFill/>
          <a:ln w="38100">
            <a:solidFill>
              <a:srgbClr val="FF0000">
                <a:alpha val="20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42568" y="2897778"/>
            <a:ext cx="2980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Above highest </a:t>
            </a:r>
            <a:r>
              <a:rPr lang="en-US" smtClean="0"/>
              <a:t>resonant energy, spectrum unaffected by self-interactions.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167087" y="3018970"/>
            <a:ext cx="778566" cy="2975429"/>
          </a:xfrm>
          <a:prstGeom prst="ellipse">
            <a:avLst/>
          </a:prstGeom>
          <a:noFill/>
          <a:ln w="38100">
            <a:solidFill>
              <a:srgbClr val="FF0000">
                <a:alpha val="20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67996" y="4632234"/>
            <a:ext cx="3374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Scattering at the </a:t>
            </a:r>
            <a:r>
              <a:rPr lang="en-US" i="1" dirty="0" smtClean="0"/>
              <a:t>highest</a:t>
            </a:r>
            <a:r>
              <a:rPr lang="en-US" dirty="0" smtClean="0"/>
              <a:t> resonant energy used in (tertiary) source for injection at </a:t>
            </a:r>
            <a:r>
              <a:rPr lang="en-US" i="1" dirty="0" smtClean="0"/>
              <a:t>lower</a:t>
            </a:r>
            <a:r>
              <a:rPr lang="en-US" dirty="0" smtClean="0"/>
              <a:t> energies.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40770" y="1214737"/>
            <a:ext cx="3052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Neutrinos removed from spectrum at resonances, injected </a:t>
            </a:r>
            <a:r>
              <a:rPr lang="en-US" smtClean="0"/>
              <a:t>at lower energies.</a:t>
            </a:r>
            <a:endParaRPr lang="en-US" dirty="0"/>
          </a:p>
        </p:txBody>
      </p:sp>
      <p:cxnSp>
        <p:nvCxnSpPr>
          <p:cNvPr id="12" name="Straight Arrow Connector 11"/>
          <p:cNvCxnSpPr>
            <a:endCxn id="7" idx="1"/>
          </p:cNvCxnSpPr>
          <p:nvPr/>
        </p:nvCxnSpPr>
        <p:spPr>
          <a:xfrm>
            <a:off x="4978400" y="2138067"/>
            <a:ext cx="302705" cy="13166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466594" y="2159839"/>
            <a:ext cx="1214262" cy="6123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2420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836" y="143251"/>
            <a:ext cx="7962900" cy="6299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2740" y="1907856"/>
            <a:ext cx="29800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 rates, +/- 1 sigma for 10 years at Super-K w/ gadolinium.</a:t>
            </a:r>
          </a:p>
          <a:p>
            <a:endParaRPr lang="en-US" dirty="0"/>
          </a:p>
          <a:p>
            <a:r>
              <a:rPr lang="en-US" dirty="0" smtClean="0"/>
              <a:t>Comparison with expected spectrum at T = 8 MeV in absence of self-interactions.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90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7304" y="2619056"/>
            <a:ext cx="2980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Forecasted 1-sigma constraints on coupling </a:t>
            </a:r>
            <a:r>
              <a:rPr lang="en-US" smtClean="0"/>
              <a:t>&amp; scalar mediator, </a:t>
            </a:r>
            <a:r>
              <a:rPr lang="en-US" dirty="0" smtClean="0"/>
              <a:t>for 10 years at Super-K w</a:t>
            </a:r>
            <a:r>
              <a:rPr lang="en-US" smtClean="0"/>
              <a:t>/ gadolinium.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612" y="286188"/>
            <a:ext cx="8371451" cy="63409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193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586513" y="506185"/>
            <a:ext cx="2643414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Summary</a:t>
            </a:r>
            <a:endParaRPr lang="en-US" sz="3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70768"/>
                <a:ext cx="10515600" cy="4351338"/>
              </a:xfrm>
            </p:spPr>
            <p:txBody>
              <a:bodyPr/>
              <a:lstStyle/>
              <a:p>
                <a:r>
                  <a:rPr lang="en-US" dirty="0" smtClean="0"/>
                  <a:t>Efficient way to calculate observed spectra, given a source and model of neutrino self-interactions.</a:t>
                </a:r>
              </a:p>
              <a:p>
                <a:endParaRPr lang="en-US" dirty="0"/>
              </a:p>
              <a:p>
                <a:r>
                  <a:rPr lang="en-US" dirty="0" smtClean="0"/>
                  <a:t>Observation of the DSNB by Super-K can constrain neutrino self-interactions with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~ </m:t>
                    </m:r>
                  </m:oMath>
                </a14:m>
                <a:r>
                  <a:rPr lang="en-US" dirty="0" err="1" smtClean="0"/>
                  <a:t>keV</a:t>
                </a:r>
                <a:r>
                  <a:rPr lang="en-US" dirty="0" smtClean="0"/>
                  <a:t> masses.</a:t>
                </a:r>
              </a:p>
              <a:p>
                <a:endParaRPr lang="en-US" dirty="0"/>
              </a:p>
              <a:p>
                <a:r>
                  <a:rPr lang="en-US" dirty="0" smtClean="0"/>
                  <a:t>(In paper) High-Energy Astrophysical Neutrinos at </a:t>
                </a:r>
                <a:r>
                  <a:rPr lang="en-US" dirty="0" err="1" smtClean="0"/>
                  <a:t>IceCube</a:t>
                </a:r>
                <a:r>
                  <a:rPr lang="en-US" dirty="0" smtClean="0"/>
                  <a:t>: can constrain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~</m:t>
                    </m:r>
                  </m:oMath>
                </a14:m>
                <a:r>
                  <a:rPr lang="en-US" dirty="0" smtClean="0"/>
                  <a:t> MeV mediators.</a:t>
                </a:r>
                <a:endParaRPr lang="en-US" dirty="0"/>
              </a:p>
            </p:txBody>
          </p:sp>
        </mc:Choice>
        <mc:Fallback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70768"/>
                <a:ext cx="10515600" cy="4351338"/>
              </a:xfrm>
              <a:blipFill rotWithShape="0">
                <a:blip r:embed="rId2"/>
                <a:stretch>
                  <a:fillRect l="-1043" t="-2241" r="-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4146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8570684" y="4949370"/>
            <a:ext cx="3229430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Flux spectrum at Earth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094511" y="4942112"/>
            <a:ext cx="2075546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Propagation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438572" y="5297711"/>
            <a:ext cx="878109" cy="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246742" y="4949371"/>
            <a:ext cx="3374567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Source of primary flux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918856" y="5304967"/>
            <a:ext cx="878109" cy="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0709" y="0"/>
            <a:ext cx="6695806" cy="43118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5950857" cy="431185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9394" y="0"/>
            <a:ext cx="3417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https://</a:t>
            </a:r>
            <a:r>
              <a:rPr lang="en-US" sz="1400" dirty="0" err="1" smtClean="0">
                <a:solidFill>
                  <a:schemeClr val="bg1"/>
                </a:solidFill>
              </a:rPr>
              <a:t>apod.nasa.gov</a:t>
            </a:r>
            <a:r>
              <a:rPr lang="en-US" sz="1400" dirty="0" smtClean="0">
                <a:solidFill>
                  <a:schemeClr val="bg1"/>
                </a:solidFill>
              </a:rPr>
              <a:t>/</a:t>
            </a:r>
            <a:r>
              <a:rPr lang="en-US" sz="1400" dirty="0" err="1" smtClean="0">
                <a:solidFill>
                  <a:schemeClr val="bg1"/>
                </a:solidFill>
              </a:rPr>
              <a:t>apod</a:t>
            </a:r>
            <a:r>
              <a:rPr lang="en-US" sz="1400" dirty="0" smtClean="0">
                <a:solidFill>
                  <a:schemeClr val="bg1"/>
                </a:solidFill>
              </a:rPr>
              <a:t>/ap000312.html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91514" y="4013621"/>
            <a:ext cx="5731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https://</a:t>
            </a:r>
            <a:r>
              <a:rPr lang="en-US" sz="1400" dirty="0" err="1" smtClean="0">
                <a:solidFill>
                  <a:schemeClr val="bg1"/>
                </a:solidFill>
              </a:rPr>
              <a:t>nssdc.gsfc.nasa.gov</a:t>
            </a:r>
            <a:r>
              <a:rPr lang="en-US" sz="1400" dirty="0" smtClean="0">
                <a:solidFill>
                  <a:schemeClr val="bg1"/>
                </a:solidFill>
              </a:rPr>
              <a:t>/</a:t>
            </a:r>
            <a:r>
              <a:rPr lang="en-US" sz="1400" dirty="0" err="1" smtClean="0">
                <a:solidFill>
                  <a:schemeClr val="bg1"/>
                </a:solidFill>
              </a:rPr>
              <a:t>imgcat</a:t>
            </a:r>
            <a:r>
              <a:rPr lang="en-US" sz="1400" dirty="0" smtClean="0">
                <a:solidFill>
                  <a:schemeClr val="bg1"/>
                </a:solidFill>
              </a:rPr>
              <a:t>/html/</a:t>
            </a:r>
            <a:r>
              <a:rPr lang="en-US" sz="1400" dirty="0" err="1" smtClean="0">
                <a:solidFill>
                  <a:schemeClr val="bg1"/>
                </a:solidFill>
              </a:rPr>
              <a:t>object_page</a:t>
            </a:r>
            <a:r>
              <a:rPr lang="en-US" sz="1400" dirty="0" smtClean="0">
                <a:solidFill>
                  <a:schemeClr val="bg1"/>
                </a:solidFill>
              </a:rPr>
              <a:t>/a11_h_44_6552.html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689824" y="1769155"/>
            <a:ext cx="6365604" cy="19777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4937801" y="2028549"/>
                <a:ext cx="31341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𝜈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7801" y="2028549"/>
                <a:ext cx="313419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737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8570684" y="4949370"/>
            <a:ext cx="3229430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Flux spectrum at Earth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094511" y="4942112"/>
            <a:ext cx="2075546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Propagation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438572" y="5297711"/>
            <a:ext cx="878109" cy="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246742" y="4949371"/>
            <a:ext cx="3374567" cy="680750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Source of primary flux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918856" y="5304967"/>
            <a:ext cx="878109" cy="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415966" y="6095998"/>
                <a:ext cx="38753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Possible scattering on C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</m:oMath>
                </a14:m>
                <a:r>
                  <a:rPr lang="en-US" sz="2400" dirty="0" smtClean="0"/>
                  <a:t>B</a:t>
                </a:r>
                <a:endParaRPr lang="en-US" sz="2400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5966" y="6095998"/>
                <a:ext cx="3875319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2358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709" y="0"/>
            <a:ext cx="6695806" cy="43118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5950857" cy="431185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9394" y="0"/>
            <a:ext cx="3417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https://</a:t>
            </a:r>
            <a:r>
              <a:rPr lang="en-US" sz="1400" dirty="0" err="1" smtClean="0">
                <a:solidFill>
                  <a:schemeClr val="bg1"/>
                </a:solidFill>
              </a:rPr>
              <a:t>apod.nasa.gov</a:t>
            </a:r>
            <a:r>
              <a:rPr lang="en-US" sz="1400" dirty="0" smtClean="0">
                <a:solidFill>
                  <a:schemeClr val="bg1"/>
                </a:solidFill>
              </a:rPr>
              <a:t>/</a:t>
            </a:r>
            <a:r>
              <a:rPr lang="en-US" sz="1400" dirty="0" err="1" smtClean="0">
                <a:solidFill>
                  <a:schemeClr val="bg1"/>
                </a:solidFill>
              </a:rPr>
              <a:t>apod</a:t>
            </a:r>
            <a:r>
              <a:rPr lang="en-US" sz="1400" dirty="0" smtClean="0">
                <a:solidFill>
                  <a:schemeClr val="bg1"/>
                </a:solidFill>
              </a:rPr>
              <a:t>/ap000312.html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91514" y="4013621"/>
            <a:ext cx="5731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https://</a:t>
            </a:r>
            <a:r>
              <a:rPr lang="en-US" sz="1400" dirty="0" err="1" smtClean="0">
                <a:solidFill>
                  <a:schemeClr val="bg1"/>
                </a:solidFill>
              </a:rPr>
              <a:t>nssdc.gsfc.nasa.gov</a:t>
            </a:r>
            <a:r>
              <a:rPr lang="en-US" sz="1400" dirty="0" smtClean="0">
                <a:solidFill>
                  <a:schemeClr val="bg1"/>
                </a:solidFill>
              </a:rPr>
              <a:t>/</a:t>
            </a:r>
            <a:r>
              <a:rPr lang="en-US" sz="1400" dirty="0" err="1" smtClean="0">
                <a:solidFill>
                  <a:schemeClr val="bg1"/>
                </a:solidFill>
              </a:rPr>
              <a:t>imgcat</a:t>
            </a:r>
            <a:r>
              <a:rPr lang="en-US" sz="1400" dirty="0" smtClean="0">
                <a:solidFill>
                  <a:schemeClr val="bg1"/>
                </a:solidFill>
              </a:rPr>
              <a:t>/html/</a:t>
            </a:r>
            <a:r>
              <a:rPr lang="en-US" sz="1400" dirty="0" err="1" smtClean="0">
                <a:solidFill>
                  <a:schemeClr val="bg1"/>
                </a:solidFill>
              </a:rPr>
              <a:t>object_page</a:t>
            </a:r>
            <a:r>
              <a:rPr lang="en-US" sz="1400" dirty="0" smtClean="0">
                <a:solidFill>
                  <a:schemeClr val="bg1"/>
                </a:solidFill>
              </a:rPr>
              <a:t>/a11_h_44_6552.html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689824" y="1769155"/>
            <a:ext cx="6365604" cy="19777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4937801" y="2028549"/>
                <a:ext cx="31341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𝜈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7801" y="2028549"/>
                <a:ext cx="313419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 23"/>
          <p:cNvSpPr/>
          <p:nvPr/>
        </p:nvSpPr>
        <p:spPr>
          <a:xfrm>
            <a:off x="4593769" y="4509214"/>
            <a:ext cx="3106058" cy="1552673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17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9695543" y="9942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165771" y="38027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318000" y="479697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486571" y="2344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045028" y="34979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078686" y="820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547428" y="228600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210629" y="10813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991428" y="2111830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61885" y="8055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982857" y="4122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254342" y="55807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165600" y="31786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836056" y="3149600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57942" y="665480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763657" y="29754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2017829" y="34979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307772" y="42091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232400" y="42454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9339942" y="64443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754915" y="57549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5314" y="6313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34513" y="52904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492171" y="1959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143829" y="60669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721598" y="9797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1117943" y="6313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677886" y="584199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83027" y="2097315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435425" y="5493657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4356914" y="6346763"/>
                <a:ext cx="35363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Cosmic background neutrinos (C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</m:oMath>
                </a14:m>
                <a:r>
                  <a:rPr lang="en-US" dirty="0" smtClean="0"/>
                  <a:t>B)</a:t>
                </a:r>
                <a:endParaRPr lang="en-US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914" y="6346763"/>
                <a:ext cx="3536353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1552" t="-8197" r="-69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1414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9695543" y="9942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165771" y="38027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318000" y="479697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486571" y="2344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045028" y="34979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078686" y="820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547428" y="228600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210629" y="10813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991428" y="2111830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61885" y="8055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982857" y="4122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254342" y="55807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165600" y="31786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836056" y="3149600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57942" y="665480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763657" y="29754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2017829" y="34979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307772" y="42091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232400" y="42454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9339942" y="64443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754915" y="57549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5314" y="6313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34513" y="52904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492171" y="1959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143829" y="60669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721598" y="9797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1117943" y="6313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677886" y="584199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83027" y="2097315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435425" y="5493657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4356914" y="6346763"/>
                <a:ext cx="35363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Cosmic background neutrinos (C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</m:oMath>
                </a14:m>
                <a:r>
                  <a:rPr lang="en-US" dirty="0" smtClean="0"/>
                  <a:t>B)</a:t>
                </a:r>
                <a:endParaRPr lang="en-US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914" y="6346763"/>
                <a:ext cx="3536353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1552" t="-8197" r="-69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/>
          <p:cNvCxnSpPr/>
          <p:nvPr/>
        </p:nvCxnSpPr>
        <p:spPr>
          <a:xfrm>
            <a:off x="21772" y="2518229"/>
            <a:ext cx="7917543" cy="16038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45027" y="2061029"/>
            <a:ext cx="217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Neutrino from </a:t>
            </a:r>
            <a:r>
              <a:rPr lang="en-US" smtClean="0"/>
              <a:t>some astrophysical </a:t>
            </a:r>
            <a:r>
              <a:rPr lang="en-US" dirty="0" smtClean="0"/>
              <a:t>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487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9695543" y="9942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165771" y="38027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318000" y="479697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486571" y="2344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045028" y="34979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078686" y="820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547428" y="228600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210629" y="10813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991428" y="2111830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61885" y="8055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982857" y="4122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254342" y="55807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165600" y="31786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836056" y="3149600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57942" y="665480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763657" y="29754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2017829" y="34979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307772" y="42091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232400" y="42454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9339942" y="64443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754915" y="57549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5314" y="6313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34513" y="52904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492171" y="1959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143829" y="60669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721598" y="9797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1117943" y="6313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677886" y="584199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83027" y="2097315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435425" y="5493657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4356914" y="6346763"/>
                <a:ext cx="35363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Cosmic background neutrinos (C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</m:oMath>
                </a14:m>
                <a:r>
                  <a:rPr lang="en-US" dirty="0" smtClean="0"/>
                  <a:t>B)</a:t>
                </a:r>
                <a:endParaRPr lang="en-US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914" y="6346763"/>
                <a:ext cx="3536353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1552" t="-8197" r="-69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/>
          <p:cNvCxnSpPr/>
          <p:nvPr/>
        </p:nvCxnSpPr>
        <p:spPr>
          <a:xfrm>
            <a:off x="21772" y="2518229"/>
            <a:ext cx="7917543" cy="16038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45027" y="2061029"/>
            <a:ext cx="217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Neutrino from </a:t>
            </a:r>
            <a:r>
              <a:rPr lang="en-US" smtClean="0"/>
              <a:t>some astrophysical </a:t>
            </a:r>
            <a:r>
              <a:rPr lang="en-US" dirty="0" smtClean="0"/>
              <a:t>source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8229598" y="4151083"/>
            <a:ext cx="3505202" cy="3086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8215084" y="4310741"/>
            <a:ext cx="3062515" cy="10813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9514113" y="3314056"/>
            <a:ext cx="2677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outgoing neutrinos</a:t>
            </a:r>
          </a:p>
          <a:p>
            <a:r>
              <a:rPr lang="en-US" dirty="0" smtClean="0"/>
              <a:t>(lowers energy but adds a neutrino to spectrum)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60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9695543" y="9942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165771" y="38027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318000" y="479697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486571" y="2344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045028" y="34979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078686" y="820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547428" y="228600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210629" y="10813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991428" y="2111830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61885" y="8055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982857" y="41220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254342" y="55807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165600" y="31786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836056" y="3149600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57942" y="6654801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763657" y="29754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2017829" y="34979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307772" y="42091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232400" y="424542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9339942" y="644434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754915" y="57549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5314" y="6313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34513" y="5290458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492171" y="195943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143829" y="60669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721598" y="979714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1117943" y="631372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677886" y="5841999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83027" y="2097315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435425" y="5493657"/>
            <a:ext cx="174171" cy="174171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4356914" y="6346763"/>
                <a:ext cx="35363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Cosmic background neutrinos (C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</m:oMath>
                </a14:m>
                <a:r>
                  <a:rPr lang="en-US" dirty="0" smtClean="0"/>
                  <a:t>B)</a:t>
                </a:r>
                <a:endParaRPr lang="en-US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914" y="6346763"/>
                <a:ext cx="3536353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1552" t="-8197" r="-69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/>
          <p:cNvCxnSpPr/>
          <p:nvPr/>
        </p:nvCxnSpPr>
        <p:spPr>
          <a:xfrm>
            <a:off x="21772" y="2518229"/>
            <a:ext cx="7917543" cy="16038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45027" y="2061029"/>
            <a:ext cx="217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Neutrino from </a:t>
            </a:r>
            <a:r>
              <a:rPr lang="en-US" smtClean="0"/>
              <a:t>some astrophysical </a:t>
            </a:r>
            <a:r>
              <a:rPr lang="en-US" dirty="0" smtClean="0"/>
              <a:t>source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8229598" y="4151083"/>
            <a:ext cx="3505202" cy="3086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8215084" y="4310741"/>
            <a:ext cx="3062515" cy="10813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9514113" y="3314056"/>
            <a:ext cx="2677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outgoing neutrinos</a:t>
            </a:r>
          </a:p>
          <a:p>
            <a:r>
              <a:rPr lang="en-US" dirty="0" smtClean="0"/>
              <a:t>(lowers energy but adds a neutrino to spectrum)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22510" y="377374"/>
            <a:ext cx="480423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Also </a:t>
            </a:r>
            <a:r>
              <a:rPr lang="en-US" smtClean="0"/>
              <a:t>considered in:</a:t>
            </a:r>
          </a:p>
          <a:p>
            <a:r>
              <a:rPr lang="en-US" dirty="0" err="1" smtClean="0"/>
              <a:t>Farzan</a:t>
            </a:r>
            <a:r>
              <a:rPr lang="en-US" dirty="0" smtClean="0"/>
              <a:t> &amp; </a:t>
            </a:r>
            <a:r>
              <a:rPr lang="en-US" dirty="0" err="1" smtClean="0"/>
              <a:t>Palomares</a:t>
            </a:r>
            <a:r>
              <a:rPr lang="en-US" dirty="0" smtClean="0"/>
              <a:t>-Ruiz 1401.7019, </a:t>
            </a:r>
            <a:r>
              <a:rPr lang="en-US" dirty="0" err="1" smtClean="0"/>
              <a:t>Ibe</a:t>
            </a:r>
            <a:r>
              <a:rPr lang="en-US" dirty="0" smtClean="0"/>
              <a:t> &amp; </a:t>
            </a:r>
            <a:r>
              <a:rPr lang="en-US" dirty="0" err="1" smtClean="0"/>
              <a:t>Kaneta</a:t>
            </a:r>
            <a:r>
              <a:rPr lang="en-US" dirty="0" smtClean="0"/>
              <a:t> 1407.2848, </a:t>
            </a:r>
            <a:r>
              <a:rPr lang="en-US" dirty="0" err="1" smtClean="0"/>
              <a:t>Jeong</a:t>
            </a:r>
            <a:r>
              <a:rPr lang="en-US" dirty="0" smtClean="0"/>
              <a:t> et al. 1803.04541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754915" y="370842"/>
            <a:ext cx="5696856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generalize to:</a:t>
            </a:r>
          </a:p>
          <a:p>
            <a:endParaRPr lang="en-US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Arbitrary self-coupling matrix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Closed-form solution (avoids time-intensive </a:t>
            </a:r>
            <a:r>
              <a:rPr lang="en-US" sz="2400" dirty="0" err="1" smtClean="0"/>
              <a:t>numerics</a:t>
            </a:r>
            <a:r>
              <a:rPr lang="en-US" sz="2400" dirty="0" smtClean="0"/>
              <a:t>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4118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2171" y="1825625"/>
                <a:ext cx="10798629" cy="116431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  =  </m:t>
                      </m:r>
                      <m:r>
                        <a:rPr lang="en-US" b="0" i="1" smtClean="0">
                          <a:latin typeface="Cambria Math" charset="0"/>
                        </a:rPr>
                        <m:t>𝐻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r>
                        <a:rPr lang="en-US" b="0" i="1" smtClean="0">
                          <a:latin typeface="Cambria Math" charset="0"/>
                        </a:rPr>
                        <m:t>𝐻𝐸</m:t>
                      </m:r>
                      <m:f>
                        <m:fPr>
                          <m:ctrlPr>
                            <a:rPr lang="mr-IN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mr-I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  −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 +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𝑡𝑒𝑟𝑡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(</m:t>
                      </m:r>
                      <m:r>
                        <a:rPr lang="en-US" b="0" i="1" smtClean="0">
                          <a:latin typeface="Cambria Math" charset="0"/>
                        </a:rPr>
                        <m:t>𝑡</m:t>
                      </m:r>
                      <m:r>
                        <a:rPr lang="en-US" b="0" i="1" smtClean="0">
                          <a:latin typeface="Cambria Math" charset="0"/>
                        </a:rPr>
                        <m:t>,</m:t>
                      </m:r>
                      <m:r>
                        <a:rPr lang="en-US" b="0" i="1" smtClean="0">
                          <a:latin typeface="Cambria Math" charset="0"/>
                        </a:rPr>
                        <m:t>𝐸</m:t>
                      </m:r>
                      <m:r>
                        <a:rPr lang="en-US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2171" y="1825625"/>
                <a:ext cx="10798629" cy="116431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974686" y="448128"/>
            <a:ext cx="10213597" cy="814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Boltzmann equations </a:t>
            </a:r>
            <a:r>
              <a:rPr lang="en-US" sz="3600" smtClean="0">
                <a:solidFill>
                  <a:schemeClr val="tx1"/>
                </a:solidFill>
              </a:rPr>
              <a:t>for evolution of neutrino flux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056" y="6442451"/>
            <a:ext cx="548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CCS, JH, MK, Phys. Rev. D 103, 023527, arXiv:2005.05332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6778171" y="1582055"/>
            <a:ext cx="4702629" cy="1865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962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1391</TotalTime>
  <Words>1787</Words>
  <Application>Microsoft Macintosh PowerPoint</Application>
  <PresentationFormat>Widescreen</PresentationFormat>
  <Paragraphs>163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Calibri</vt:lpstr>
      <vt:lpstr>Calibri Light</vt:lpstr>
      <vt:lpstr>Cambria Math</vt:lpstr>
      <vt:lpstr>Mangal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Hyde, Jeffrey</dc:creator>
  <cp:lastModifiedBy>Hyde, Jeffrey</cp:lastModifiedBy>
  <cp:revision>64</cp:revision>
  <dcterms:created xsi:type="dcterms:W3CDTF">2021-05-24T20:06:53Z</dcterms:created>
  <dcterms:modified xsi:type="dcterms:W3CDTF">2021-05-25T19:18:49Z</dcterms:modified>
</cp:coreProperties>
</file>