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69" autoAdjust="0"/>
    <p:restoredTop sz="94660"/>
  </p:normalViewPr>
  <p:slideViewPr>
    <p:cSldViewPr>
      <p:cViewPr varScale="1">
        <p:scale>
          <a:sx n="99" d="100"/>
          <a:sy n="99" d="100"/>
        </p:scale>
        <p:origin x="112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1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87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036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172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30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774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470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041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3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92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16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936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74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79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66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20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41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77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40B8FF-84CD-4BC1-88D6-34DFD60C2B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薛定谔方程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A8DEE07-7E03-4459-A548-6829A30D7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3808" y="4005064"/>
            <a:ext cx="6517482" cy="1371599"/>
          </a:xfrm>
        </p:spPr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张颖</a:t>
            </a:r>
          </a:p>
        </p:txBody>
      </p:sp>
    </p:spTree>
    <p:extLst>
      <p:ext uri="{BB962C8B-B14F-4D97-AF65-F5344CB8AC3E}">
        <p14:creationId xmlns:p14="http://schemas.microsoft.com/office/powerpoint/2010/main" val="112385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DC80BB5-CF6D-4ECF-8704-29854B30D23E}"/>
              </a:ext>
            </a:extLst>
          </p:cNvPr>
          <p:cNvSpPr txBox="1"/>
          <p:nvPr/>
        </p:nvSpPr>
        <p:spPr>
          <a:xfrm>
            <a:off x="683568" y="620688"/>
            <a:ext cx="7416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2400" b="1" dirty="0"/>
              <a:t>在量子力学中，薛定谔方程是描述物理系统的</a:t>
            </a:r>
            <a:r>
              <a:rPr lang="zh-CN" altLang="en-US" sz="2400" b="1" dirty="0">
                <a:solidFill>
                  <a:srgbClr val="FF0000"/>
                </a:solidFill>
              </a:rPr>
              <a:t>量子态怎样随时间演化的偏微分方程</a:t>
            </a:r>
            <a:r>
              <a:rPr lang="zh-CN" altLang="en-US" sz="2400" b="1" dirty="0"/>
              <a:t>，为量子力学的基础方程之一。</a:t>
            </a:r>
            <a:endParaRPr lang="en-US" altLang="zh-CN" sz="2400" b="1" dirty="0"/>
          </a:p>
          <a:p>
            <a:pPr indent="457200"/>
            <a:endParaRPr lang="en-US" altLang="zh-CN" sz="2400" b="1" dirty="0"/>
          </a:p>
          <a:p>
            <a:pPr indent="457200"/>
            <a:r>
              <a:rPr lang="zh-CN" altLang="en-US" sz="2400" b="1" dirty="0"/>
              <a:t>在经典力学里，人们使用牛顿第二定律描述物体运动。而在量子力学里，类似的运动方程为薛定谔方程。</a:t>
            </a:r>
            <a:endParaRPr lang="en-US" altLang="zh-CN" sz="2400" b="1" dirty="0"/>
          </a:p>
          <a:p>
            <a:pPr indent="457200"/>
            <a:endParaRPr lang="en-US" altLang="zh-CN" sz="2400" b="1" dirty="0"/>
          </a:p>
          <a:p>
            <a:pPr indent="457200"/>
            <a:r>
              <a:rPr lang="zh-CN" altLang="en-US" sz="2400" b="1" dirty="0"/>
              <a:t>薛定谔方程可以分为“含时薛定谔方程”与“不含时薛定谔方程”两种。含时薛定谔方程与时间有关，描述量子系统的波函数怎样随着时间而演化。不含时薛定谔方程则与时间无关，描述了定态量子系统的物理性质；该方程的解就是定态量子系统的波函数。</a:t>
            </a:r>
            <a:endParaRPr lang="en-US" altLang="zh-CN" sz="2400" b="1" dirty="0"/>
          </a:p>
          <a:p>
            <a:pPr indent="457200"/>
            <a:endParaRPr lang="en-US" altLang="zh-CN" sz="2400" b="1" dirty="0"/>
          </a:p>
          <a:p>
            <a:pPr indent="457200"/>
            <a:r>
              <a:rPr lang="zh-CN" altLang="en-US" sz="2400" b="1" dirty="0"/>
              <a:t>量子事件发生的概率可以用波函数来计算</a:t>
            </a:r>
            <a:r>
              <a:rPr lang="en-US" altLang="zh-CN" sz="2400" b="1" dirty="0"/>
              <a:t>, </a:t>
            </a:r>
            <a:r>
              <a:rPr lang="zh-CN" altLang="en-US" sz="2400" b="1" dirty="0"/>
              <a:t>其概率幅的绝对值平方就是量子事件发生的概率密度。</a:t>
            </a:r>
          </a:p>
        </p:txBody>
      </p:sp>
    </p:spTree>
    <p:extLst>
      <p:ext uri="{BB962C8B-B14F-4D97-AF65-F5344CB8AC3E}">
        <p14:creationId xmlns:p14="http://schemas.microsoft.com/office/powerpoint/2010/main" val="307753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F7ED962-BF0A-4436-8D56-93350AA2A7F7}"/>
                  </a:ext>
                </a:extLst>
              </p:cNvPr>
              <p:cNvSpPr txBox="1"/>
              <p:nvPr/>
            </p:nvSpPr>
            <p:spPr>
              <a:xfrm>
                <a:off x="395536" y="2852936"/>
                <a:ext cx="6696744" cy="936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en-US" sz="3200" b="1" dirty="0"/>
                        <m:t>最广义形式：</m:t>
                      </m:r>
                      <m:r>
                        <m:rPr>
                          <m:nor/>
                        </m:rPr>
                        <a:rPr lang="en-US" altLang="zh-CN" sz="3200" b="1" i="0" dirty="0" smtClean="0"/>
                        <m:t>   </m:t>
                      </m:r>
                      <m:acc>
                        <m:accPr>
                          <m:chr m:val="̂"/>
                          <m:ctrlPr>
                            <a:rPr lang="zh-CN" altLang="en-US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3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zh-CN" altLang="en-US" sz="32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sz="3200" i="0">
                          <a:latin typeface="Cambria Math" panose="02040503050406030204" pitchFamily="18" charset="0"/>
                        </a:rPr>
                        <m:t>=ⅈℏ</m:t>
                      </m:r>
                      <m:f>
                        <m:fPr>
                          <m:ctrlPr>
                            <a:rPr lang="zh-CN" altLang="en-US" sz="3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3200" i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zh-CN" altLang="en-US" sz="32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zh-CN" alt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zh-CN" altLang="en-US" sz="3200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F7ED962-BF0A-4436-8D56-93350AA2A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852936"/>
                <a:ext cx="6696744" cy="9364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6A369F91-CFFD-41AD-9391-68F6E6F5908B}"/>
              </a:ext>
            </a:extLst>
          </p:cNvPr>
          <p:cNvSpPr txBox="1"/>
          <p:nvPr/>
        </p:nvSpPr>
        <p:spPr>
          <a:xfrm>
            <a:off x="971600" y="177281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含时薛定谔方程</a:t>
            </a:r>
            <a:endParaRPr lang="en-US" altLang="zh-CN" sz="3600" b="1" dirty="0"/>
          </a:p>
        </p:txBody>
      </p:sp>
    </p:spTree>
    <p:extLst>
      <p:ext uri="{BB962C8B-B14F-4D97-AF65-F5344CB8AC3E}">
        <p14:creationId xmlns:p14="http://schemas.microsoft.com/office/powerpoint/2010/main" val="87508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1C59132-1C76-481E-B167-EB6380BE5262}"/>
                  </a:ext>
                </a:extLst>
              </p:cNvPr>
              <p:cNvSpPr txBox="1"/>
              <p:nvPr/>
            </p:nvSpPr>
            <p:spPr>
              <a:xfrm>
                <a:off x="1253238" y="357823"/>
                <a:ext cx="6637523" cy="6500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𝐕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e>
                            <m:sup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𝟐𝐦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𝐕</m:t>
                      </m:r>
                      <m:d>
                        <m:dPr>
                          <m:begChr m:val="（"/>
                          <m:endChr m:val="）"/>
                          <m:ctrlP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经典力学</m:t>
                          </m:r>
                          <m:r>
                            <a:rPr lang="zh-CN" altLang="en-US" sz="2400" b="1" i="0">
                              <a:latin typeface="Cambria Math" panose="02040503050406030204" pitchFamily="18" charset="0"/>
                            </a:rPr>
                            <m:t>的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能量</m:t>
                          </m:r>
                          <m:r>
                            <a:rPr lang="zh-CN" altLang="en-US" sz="2400" b="1" i="0">
                              <a:latin typeface="Cambria Math" panose="02040503050406030204" pitchFamily="18" charset="0"/>
                            </a:rPr>
                            <m:t>守恒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定律</m:t>
                          </m:r>
                        </m:e>
                      </m:d>
                    </m:oMath>
                  </m:oMathPara>
                </a14:m>
                <a:endParaRPr lang="en-US" altLang="zh-CN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𝐡𝐟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𝐡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𝛚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𝛑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=ℏ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𝛚</m:t>
                      </m:r>
                      <m:r>
                        <a:rPr lang="en-US" altLang="zh-CN" sz="2400" b="1" i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𝐏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𝐡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𝛌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𝐡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𝛑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=ℏ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𝐤</m:t>
                      </m:r>
                    </m:oMath>
                  </m:oMathPara>
                </a14:m>
                <a:endParaRPr lang="en-US" altLang="zh-CN" sz="2400" b="1" dirty="0"/>
              </a:p>
              <a:p>
                <a:endParaRPr lang="en-US" altLang="zh-CN" sz="2400" b="1" dirty="0"/>
              </a:p>
              <a:p>
                <a:r>
                  <a:rPr lang="zh-CN" altLang="en-US" sz="2400" b="1" dirty="0"/>
                  <a:t>设波函数是复值平面波</a:t>
                </a:r>
                <a14:m>
                  <m:oMath xmlns:m="http://schemas.openxmlformats.org/officeDocument/2006/math">
                    <m:r>
                      <a:rPr lang="zh-CN" altLang="en-US" sz="2400" b="1" i="0" smtClean="0">
                        <a:latin typeface="Cambria Math" panose="02040503050406030204" pitchFamily="18" charset="0"/>
                      </a:rPr>
                      <m:t>𝚿</m:t>
                    </m:r>
                    <m:d>
                      <m:d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zh-CN" altLang="en-US" sz="24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400" b="1" i="0" smtClean="0"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d>
                    <m:r>
                      <a:rPr lang="zh-CN" altLang="en-US" sz="24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400" b="1" i="0" smtClean="0">
                        <a:latin typeface="Cambria Math" panose="02040503050406030204" pitchFamily="18" charset="0"/>
                      </a:rPr>
                      <m:t>𝐀</m:t>
                    </m:r>
                    <m:sSup>
                      <m:sSup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400" b="1" i="0" smtClean="0"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r>
                          <a:rPr lang="zh-CN" altLang="en-US" sz="2400" b="1" i="0" smtClean="0">
                            <a:latin typeface="Cambria Math" panose="02040503050406030204" pitchFamily="18" charset="0"/>
                          </a:rPr>
                          <m:t>ⅈ</m:t>
                        </m:r>
                        <m:d>
                          <m:dPr>
                            <m:ctrlPr>
                              <a:rPr lang="zh-CN" altLang="en-US" sz="2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400" b="1" i="0" smtClean="0">
                                <a:latin typeface="Cambria Math" panose="02040503050406030204" pitchFamily="18" charset="0"/>
                              </a:rPr>
                              <m:t>𝐤𝐱</m:t>
                            </m:r>
                            <m:r>
                              <a:rPr lang="zh-CN" altLang="en-US" sz="2400" b="1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zh-CN" altLang="en-US" sz="2400" b="1" i="0" smtClean="0">
                                <a:latin typeface="Cambria Math" panose="02040503050406030204" pitchFamily="18" charset="0"/>
                              </a:rPr>
                              <m:t>𝛚</m:t>
                            </m:r>
                            <m:r>
                              <a:rPr lang="zh-CN" altLang="en-US" sz="2400" b="1" i="0" smtClean="0">
                                <a:latin typeface="Cambria Math" panose="02040503050406030204" pitchFamily="18" charset="0"/>
                              </a:rPr>
                              <m:t>𝐭</m:t>
                            </m:r>
                          </m:e>
                        </m:d>
                      </m:sup>
                    </m:sSup>
                  </m:oMath>
                </a14:m>
                <a:endParaRPr lang="en-US" altLang="zh-CN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𝐭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=−ⅈ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𝛚𝛙</m:t>
                      </m:r>
                      <m:r>
                        <a:rPr lang="en-US" altLang="zh-CN" sz="2400" b="1" i="0" smtClean="0">
                          <a:latin typeface="Cambria Math" panose="02040503050406030204" pitchFamily="18" charset="0"/>
                        </a:rPr>
                        <m:t>           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=ℏ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𝛚𝛙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=ⅈℏ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𝐭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</m:oMath>
                  </m:oMathPara>
                </a14:m>
                <a:endParaRPr lang="en-US" altLang="zh-CN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=ⅈ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𝐤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>
                          <a:latin typeface="Cambria Math" panose="02040503050406030204" pitchFamily="18" charset="0"/>
                        </a:rPr>
                        <m:t>，</m:t>
                      </m:r>
                      <m:f>
                        <m:fPr>
                          <m:ctrlPr>
                            <a:rPr lang="zh-CN" altLang="en-US" sz="2400" b="1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𝛛</m:t>
                              </m:r>
                            </m:e>
                            <m:sup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𝛛</m:t>
                          </m:r>
                          <m:sSup>
                            <m:sSupPr>
                              <m:ctrlPr>
                                <a:rPr lang="zh-CN" altLang="en-US" sz="2400" b="1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zh-CN" altLang="en-US" sz="2400" b="1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p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𝛙</m:t>
                      </m:r>
                    </m:oMath>
                  </m:oMathPara>
                </a14:m>
                <a:endParaRPr lang="en-US" altLang="zh-CN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 dirty="0" smtClean="0">
                          <a:latin typeface="Cambria Math" panose="02040503050406030204" pitchFamily="18" charset="0"/>
                        </a:rPr>
                        <m:t>𝐏</m:t>
                      </m:r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=ℏ</m:t>
                      </m:r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𝐤</m:t>
                      </m:r>
                      <m:r>
                        <a:rPr lang="zh-CN" altLang="en-US" sz="2400" b="1" i="0" dirty="0" smtClean="0">
                          <a:latin typeface="Cambria Math" panose="02040503050406030204" pitchFamily="18" charset="0"/>
                        </a:rPr>
                        <m:t>，</m:t>
                      </m:r>
                      <m:sSup>
                        <m:sSupPr>
                          <m:ctrlPr>
                            <a:rPr lang="zh-CN" altLang="en-US" sz="2400" b="1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  <m:sup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en-US" sz="2400" b="1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ℏ</m:t>
                          </m:r>
                        </m:e>
                        <m:sup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zh-CN" altLang="en-US" sz="2400" b="1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p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zh-CN" altLang="en-US" sz="2400" b="1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ℏ</m:t>
                          </m:r>
                        </m:e>
                        <m:sup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zh-CN" altLang="en-US" sz="2400" b="1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𝛛</m:t>
                              </m:r>
                            </m:e>
                            <m:sup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b="1" i="0" dirty="0">
                              <a:latin typeface="Cambria Math" panose="02040503050406030204" pitchFamily="18" charset="0"/>
                            </a:rPr>
                            <m:t>𝛛</m:t>
                          </m:r>
                          <m:sSup>
                            <m:sSupPr>
                              <m:ctrlPr>
                                <a:rPr lang="zh-CN" altLang="en-US" sz="2400" b="1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zh-CN" altLang="en-US" sz="2400" b="1" i="0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zh-CN" altLang="en-US" sz="2400" b="1" i="0" dirty="0">
                          <a:latin typeface="Cambria Math" panose="02040503050406030204" pitchFamily="18" charset="0"/>
                        </a:rPr>
                        <m:t>𝛙</m:t>
                      </m:r>
                    </m:oMath>
                  </m:oMathPara>
                </a14:m>
                <a:endParaRPr lang="en-US" altLang="zh-CN" sz="2400" b="1" dirty="0"/>
              </a:p>
              <a:p>
                <a:r>
                  <a:rPr lang="zh-CN" altLang="en-US" sz="2400" b="1" dirty="0"/>
                  <a:t>带入经典力学能量守恒定律得，</a:t>
                </a:r>
                <a:endParaRPr lang="en-US" altLang="zh-CN" sz="2400" b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𝐢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𝐭</m:t>
                          </m:r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𝟐𝐦</m:t>
                          </m:r>
                        </m:den>
                      </m:f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𝛛</m:t>
                              </m:r>
                            </m:e>
                            <m:sup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𝛛</m:t>
                          </m:r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zh-CN" altLang="en-US" sz="24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𝐕</m:t>
                      </m:r>
                      <m:d>
                        <m:d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400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zh-CN" altLang="en-US" sz="2400" b="1" i="0" smtClean="0">
                          <a:latin typeface="Cambria Math" panose="02040503050406030204" pitchFamily="18" charset="0"/>
                        </a:rPr>
                        <m:t>𝛙</m:t>
                      </m:r>
                    </m:oMath>
                  </m:oMathPara>
                </a14:m>
                <a:endParaRPr lang="en-US" altLang="zh-CN" sz="2400" b="1" dirty="0"/>
              </a:p>
              <a:p>
                <a:r>
                  <a:rPr lang="zh-CN" altLang="en-US" sz="2800" b="1" dirty="0"/>
                  <a:t>设定哈密顿函数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  <m:r>
                      <a:rPr lang="en-US" altLang="zh-CN" sz="2800" b="1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800" b="1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zh-CN" altLang="en-US" sz="28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28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𝟐𝐦</m:t>
                        </m:r>
                      </m:den>
                    </m:f>
                    <m:f>
                      <m:fPr>
                        <m:ctrlPr>
                          <a:rPr lang="zh-CN" altLang="en-US" sz="28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28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𝛛</m:t>
                            </m:r>
                          </m:e>
                          <m:sup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𝛛</m:t>
                        </m:r>
                        <m:sSup>
                          <m:sSupPr>
                            <m:ctrlPr>
                              <a:rPr lang="zh-CN" altLang="en-US" sz="28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p>
                            <m:r>
                              <a:rPr lang="zh-CN" altLang="en-US" sz="2800" b="1" i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zh-CN" altLang="en-US" sz="2800" b="1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sz="2800" b="1" i="0">
                        <a:latin typeface="Cambria Math" panose="02040503050406030204" pitchFamily="18" charset="0"/>
                      </a:rPr>
                      <m:t>𝐕</m:t>
                    </m:r>
                    <m:d>
                      <m:dPr>
                        <m:ctrlPr>
                          <a:rPr lang="zh-CN" altLang="en-US" sz="28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d>
                  </m:oMath>
                </a14:m>
                <a:endParaRPr lang="en-US" altLang="zh-CN" sz="2400" b="1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1C59132-1C76-481E-B167-EB6380BE5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38" y="357823"/>
                <a:ext cx="6637523" cy="6500177"/>
              </a:xfrm>
              <a:prstGeom prst="rect">
                <a:avLst/>
              </a:prstGeom>
              <a:blipFill>
                <a:blip r:embed="rId2"/>
                <a:stretch>
                  <a:fillRect l="-3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17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FFD270-BE9D-4691-9F16-F97F61A1718A}"/>
                  </a:ext>
                </a:extLst>
              </p:cNvPr>
              <p:cNvSpPr txBox="1"/>
              <p:nvPr/>
            </p:nvSpPr>
            <p:spPr>
              <a:xfrm>
                <a:off x="971600" y="1340768"/>
                <a:ext cx="7704856" cy="281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/>
                  <a:t>广义</a:t>
                </a:r>
                <a14:m>
                  <m:oMath xmlns:m="http://schemas.openxmlformats.org/officeDocument/2006/math">
                    <m:r>
                      <a:rPr lang="zh-CN" altLang="en-US" sz="2800" b="1" i="1" dirty="0">
                        <a:latin typeface="Cambria Math" panose="02040503050406030204" pitchFamily="18" charset="0"/>
                      </a:rPr>
                      <m:t>形式薛定谔</m:t>
                    </m:r>
                    <m:r>
                      <a:rPr lang="zh-CN" altLang="en-US" sz="2800" b="1" i="1" dirty="0" smtClean="0">
                        <a:latin typeface="Cambria Math" panose="02040503050406030204" pitchFamily="18" charset="0"/>
                      </a:rPr>
                      <m:t>方程</m:t>
                    </m:r>
                    <m:r>
                      <m:rPr>
                        <m:nor/>
                      </m:rPr>
                      <a:rPr lang="zh-CN" altLang="en-US" sz="2800" b="1" dirty="0" smtClean="0"/>
                      <m:t>：</m:t>
                    </m:r>
                    <m:r>
                      <m:rPr>
                        <m:nor/>
                      </m:rPr>
                      <a:rPr lang="en-US" altLang="zh-CN" sz="2800" b="1" i="0" dirty="0" smtClean="0"/>
                      <m:t>   </m:t>
                    </m:r>
                    <m:acc>
                      <m:accPr>
                        <m:chr m:val="̂"/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800" b="1" i="1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  <m:r>
                      <a:rPr lang="zh-CN" altLang="en-US" sz="2800" b="1" i="1">
                        <a:latin typeface="Cambria Math" panose="02040503050406030204" pitchFamily="18" charset="0"/>
                      </a:rPr>
                      <m:t>𝝍</m:t>
                    </m:r>
                    <m:r>
                      <a:rPr lang="zh-CN" altLang="en-US" sz="2800" b="1" i="0">
                        <a:latin typeface="Cambria Math" panose="02040503050406030204" pitchFamily="18" charset="0"/>
                      </a:rPr>
                      <m:t>=ⅈℏ</m:t>
                    </m:r>
                    <m:f>
                      <m:fPr>
                        <m:ctrlPr>
                          <a:rPr lang="zh-CN" altLang="en-US" sz="28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𝛛</m:t>
                        </m:r>
                      </m:num>
                      <m:den>
                        <m:r>
                          <a:rPr lang="zh-CN" altLang="en-US" sz="2800" b="1" i="0">
                            <a:latin typeface="Cambria Math" panose="02040503050406030204" pitchFamily="18" charset="0"/>
                          </a:rPr>
                          <m:t>𝛛</m:t>
                        </m:r>
                        <m:r>
                          <a:rPr lang="zh-CN" altLang="en-US" sz="2800" b="1" i="1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  <m:r>
                      <a:rPr lang="zh-CN" altLang="en-US" sz="2800" b="1" i="1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endParaRPr lang="zh-CN" altLang="en-US" sz="2000" b="1" dirty="0"/>
              </a:p>
              <a:p>
                <a:endParaRPr lang="en-US" altLang="zh-CN" sz="2400" dirty="0"/>
              </a:p>
              <a:p>
                <a:r>
                  <a:rPr lang="zh-CN" altLang="en-US" sz="2800" b="1" dirty="0"/>
                  <a:t>三维形式：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800" b="1" i="1" smtClean="0">
                            <a:latin typeface="Cambria Math" panose="02040503050406030204" pitchFamily="18" charset="0"/>
                          </a:rPr>
                          <m:t>𝜵</m:t>
                        </m:r>
                      </m:e>
                      <m:sup>
                        <m:r>
                          <a:rPr lang="zh-CN" alt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zh-CN" alt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zh-CN" altLang="en-US" sz="28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zh-CN" alt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zh-CN" altLang="en-US" sz="28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zh-CN" alt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zh-CN" altLang="en-US" sz="28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zh-CN" altLang="en-US" sz="28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  <m:sSup>
                          <m:sSupPr>
                            <m:ctrlPr>
                              <a:rPr lang="zh-CN" altLang="en-US" sz="2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p>
                            <m:r>
                              <a:rPr lang="zh-CN" alt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28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zh-CN" altLang="en-US" sz="28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zh-CN" altLang="en-US" sz="28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en-US" sz="2800" b="1" i="1" smtClean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800" b="1" i="1" smtClean="0"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zh-CN" altLang="en-US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zh-CN" altLang="en-US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zh-CN" altLang="en-US" sz="2800" b="1" i="1" smtClean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8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zh-CN" altLang="en-US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zh-CN" altLang="en-US" sz="28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800" b="1" i="1" smtClean="0">
                                  <a:latin typeface="Cambria Math" panose="02040503050406030204" pitchFamily="18" charset="0"/>
                                </a:rPr>
                                <m:t>𝜵</m:t>
                              </m:r>
                            </m:e>
                            <m:sup>
                              <m:r>
                                <a:rPr lang="zh-CN" altLang="en-US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  <m:d>
                            <m:dPr>
                              <m:ctrlPr>
                                <a:rPr lang="zh-CN" altLang="en-US" sz="28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</m:e>
                      </m:d>
                      <m:r>
                        <a:rPr lang="zh-CN" altLang="en-US" sz="2800" b="1" i="1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zh-CN" altLang="en-US" sz="28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28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zh-CN" altLang="en-US" sz="2800" b="1" i="1">
                                  <a:latin typeface="Cambria Math" panose="02040503050406030204" pitchFamily="18" charset="0"/>
                                </a:rPr>
                                <m:t>，</m:t>
                              </m:r>
                            </m:sub>
                          </m:sSub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zh-CN" alt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800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zh-CN" altLang="en-US" sz="2800" b="1" i="1" smtClean="0"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zh-CN" altLang="en-US" sz="28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</m:num>
                        <m:den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d>
                        <m:dPr>
                          <m:ctrlPr>
                            <a:rPr lang="zh-CN" altLang="en-US" sz="28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2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FFD270-BE9D-4691-9F16-F97F61A17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340768"/>
                <a:ext cx="7704856" cy="2814810"/>
              </a:xfrm>
              <a:prstGeom prst="rect">
                <a:avLst/>
              </a:prstGeom>
              <a:blipFill>
                <a:blip r:embed="rId2"/>
                <a:stretch>
                  <a:fillRect l="-1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8C5BE123-86F1-4FA1-B902-25B01EDB7B54}"/>
              </a:ext>
            </a:extLst>
          </p:cNvPr>
          <p:cNvSpPr txBox="1"/>
          <p:nvPr/>
        </p:nvSpPr>
        <p:spPr>
          <a:xfrm>
            <a:off x="1187624" y="4563125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注：描写实物粒子的波函数必须满足：</a:t>
            </a:r>
            <a:r>
              <a:rPr lang="zh-CN" altLang="en-US" sz="2800" b="1" dirty="0"/>
              <a:t>单值、有限、连续</a:t>
            </a:r>
          </a:p>
        </p:txBody>
      </p:sp>
    </p:spTree>
    <p:extLst>
      <p:ext uri="{BB962C8B-B14F-4D97-AF65-F5344CB8AC3E}">
        <p14:creationId xmlns:p14="http://schemas.microsoft.com/office/powerpoint/2010/main" val="148989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E5B1A40-6F28-4A3F-997E-24392D459443}"/>
              </a:ext>
            </a:extLst>
          </p:cNvPr>
          <p:cNvSpPr txBox="1"/>
          <p:nvPr/>
        </p:nvSpPr>
        <p:spPr>
          <a:xfrm>
            <a:off x="971600" y="126876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不含时薛定谔方程</a:t>
            </a:r>
            <a:endParaRPr lang="en-US" altLang="zh-CN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436D07E-45EF-40EC-935C-38AD89EA5BB5}"/>
                  </a:ext>
                </a:extLst>
              </p:cNvPr>
              <p:cNvSpPr txBox="1"/>
              <p:nvPr/>
            </p:nvSpPr>
            <p:spPr>
              <a:xfrm>
                <a:off x="1259632" y="2276872"/>
                <a:ext cx="7272808" cy="3504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836967"/>
                    </a:solidFill>
                  </a:rPr>
                  <a:t>把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en-US" sz="24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 smtClean="0"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zh-CN" altLang="en-US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en-US" sz="24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zh-CN" altLang="en-US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zh-CN" altLang="en-US" sz="2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𝜵</m:t>
                            </m:r>
                          </m:e>
                          <m:sup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  <m:d>
                          <m:dPr>
                            <m:ctrlPr>
                              <a:rPr lang="zh-CN" altLang="en-US" sz="2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d>
                      </m:e>
                    </m:d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2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  <m:d>
                      <m:d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lang="zh-CN" altLang="en-US" sz="2400" b="1" dirty="0"/>
                  <a:t>两边除以</a:t>
                </a:r>
                <a14:m>
                  <m:oMath xmlns:m="http://schemas.openxmlformats.org/officeDocument/2006/math">
                    <m:r>
                      <a:rPr lang="zh-CN" altLang="en-US" sz="2400" b="1" i="1">
                        <a:latin typeface="Cambria Math" panose="02040503050406030204" pitchFamily="18" charset="0"/>
                      </a:rPr>
                      <m:t>𝜑</m:t>
                    </m:r>
                    <m:r>
                      <a:rPr lang="zh-CN" altLang="en-US" sz="2400" b="1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CN" sz="2400" b="1" dirty="0"/>
              </a:p>
              <a:p>
                <a:endParaRPr lang="en-US" altLang="zh-CN" sz="2400" b="1" dirty="0"/>
              </a:p>
              <a:p>
                <a:r>
                  <a:rPr lang="zh-CN" altLang="en-US" sz="2400" b="1" dirty="0"/>
                  <a:t>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ⅈℏ</m:t>
                        </m:r>
                      </m:num>
                      <m:den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f>
                      <m:f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ⅆ</m:t>
                        </m:r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zh-CN" altLang="en-US" sz="2400" b="1" i="1" smtClean="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zh-CN" altLang="en-US" sz="24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en-US" sz="2400" b="1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en-US" sz="2400" b="1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𝜵</m:t>
                            </m:r>
                          </m:e>
                          <m:sup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𝑽</m:t>
                        </m:r>
                        <m:d>
                          <m:d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d>
                      </m:e>
                    </m:d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altLang="zh-CN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ⅈℏ</m:t>
                          </m:r>
                        </m:num>
                        <m:den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>
                        <m:fPr>
                          <m:ctrlPr>
                            <a:rPr lang="zh-CN" altLang="en-US" sz="24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zh-CN" alt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altLang="zh-CN" sz="2400" b="1" dirty="0"/>
              </a:p>
              <a:p>
                <a:endParaRPr lang="en-US" altLang="zh-CN" sz="2400" b="1" dirty="0"/>
              </a:p>
              <a:p>
                <a:r>
                  <a:rPr lang="zh-CN" altLang="en-US" sz="2400" b="1" dirty="0"/>
                  <a:t>得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en-US" sz="24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en-US" sz="2400" b="1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en-US" sz="2400" b="1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𝜵</m:t>
                            </m:r>
                          </m:e>
                          <m:sup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2400" b="1" i="1">
                            <a:latin typeface="Cambria Math" panose="02040503050406030204" pitchFamily="18" charset="0"/>
                          </a:rPr>
                          <m:t>𝑽</m:t>
                        </m:r>
                        <m:d>
                          <m:dPr>
                            <m:ctrlPr>
                              <a:rPr lang="zh-CN" altLang="en-US" sz="2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d>
                      </m:e>
                    </m:d>
                    <m:r>
                      <a:rPr lang="zh-CN" altLang="en-US" sz="2400" b="1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zh-CN" altLang="en-US" sz="2400" b="1" i="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400" b="1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zh-CN" altLang="en-US" sz="2400" b="1" i="1" dirty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zh-CN" altLang="en-US" sz="2400" b="1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436D07E-45EF-40EC-935C-38AD89EA5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276872"/>
                <a:ext cx="7272808" cy="3504421"/>
              </a:xfrm>
              <a:prstGeom prst="rect">
                <a:avLst/>
              </a:prstGeom>
              <a:blipFill>
                <a:blip r:embed="rId2"/>
                <a:stretch>
                  <a:fillRect l="-1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998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31BE5A0-0538-403E-8F8F-157A7FD212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t="56300" r="34250" b="11151"/>
          <a:stretch/>
        </p:blipFill>
        <p:spPr>
          <a:xfrm>
            <a:off x="467544" y="811788"/>
            <a:ext cx="7918374" cy="34093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0DD495D-6CA2-4432-AC6E-A399E4BD6B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0" t="34250" r="5901" b="17450"/>
          <a:stretch/>
        </p:blipFill>
        <p:spPr>
          <a:xfrm>
            <a:off x="6156176" y="2852936"/>
            <a:ext cx="2479580" cy="3168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FE08F95-DF68-48E1-9F72-D8EB698A4C1D}"/>
                  </a:ext>
                </a:extLst>
              </p:cNvPr>
              <p:cNvSpPr txBox="1"/>
              <p:nvPr/>
            </p:nvSpPr>
            <p:spPr>
              <a:xfrm>
                <a:off x="935596" y="4653136"/>
                <a:ext cx="4752528" cy="109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/>
                  <a:t>答案：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32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3200" b="1" i="1" smtClean="0"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zh-CN" altLang="en-US" sz="32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zh-CN" altLang="en-US" sz="3200" b="1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zh-CN" altLang="en-US" sz="32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en-US" sz="3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e>
                    </m:rad>
                    <m:func>
                      <m:funcPr>
                        <m:ctrlPr>
                          <a:rPr lang="zh-CN" altLang="en-US" sz="3200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zh-CN" altLang="en-US" sz="3200" b="1" i="1" smtClean="0">
                            <a:latin typeface="Cambria Math" panose="02040503050406030204" pitchFamily="18" charset="0"/>
                          </a:rPr>
                          <m:t>𝒔𝒊𝒏</m:t>
                        </m:r>
                      </m:fName>
                      <m:e>
                        <m:f>
                          <m:fPr>
                            <m:ctrlPr>
                              <a:rPr lang="zh-CN" altLang="en-US" sz="3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𝝅</m:t>
                            </m:r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zh-CN" altLang="en-US" sz="32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e>
                    </m:func>
                  </m:oMath>
                </a14:m>
                <a:endParaRPr lang="zh-CN" altLang="en-US" sz="3200" b="1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FE08F95-DF68-48E1-9F72-D8EB698A4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96" y="4653136"/>
                <a:ext cx="4752528" cy="1094467"/>
              </a:xfrm>
              <a:prstGeom prst="rect">
                <a:avLst/>
              </a:prstGeom>
              <a:blipFill>
                <a:blip r:embed="rId4"/>
                <a:stretch>
                  <a:fillRect l="-3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38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F571260-4CBC-4CEE-97F6-5FE18E7C4CA6}"/>
              </a:ext>
            </a:extLst>
          </p:cNvPr>
          <p:cNvSpPr txBox="1"/>
          <p:nvPr/>
        </p:nvSpPr>
        <p:spPr>
          <a:xfrm>
            <a:off x="2915816" y="2564904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/>
              <a:t>thanks</a:t>
            </a:r>
            <a:endParaRPr lang="zh-CN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547179713"/>
      </p:ext>
    </p:extLst>
  </p:cSld>
  <p:clrMapOvr>
    <a:masterClrMapping/>
  </p:clrMapOvr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水滴</Template>
  <TotalTime>263</TotalTime>
  <Words>354</Words>
  <Application>Microsoft Office PowerPoint</Application>
  <PresentationFormat>全屏显示(4:3)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华文楷体</vt:lpstr>
      <vt:lpstr>Arial</vt:lpstr>
      <vt:lpstr>Cambria Math</vt:lpstr>
      <vt:lpstr>Tw Cen MT</vt:lpstr>
      <vt:lpstr>水滴</vt:lpstr>
      <vt:lpstr>薛定谔方程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薛定谔方程</dc:title>
  <dc:creator>张颖</dc:creator>
  <cp:lastModifiedBy>张 颖</cp:lastModifiedBy>
  <cp:revision>17</cp:revision>
  <dcterms:created xsi:type="dcterms:W3CDTF">2020-12-05T05:16:47Z</dcterms:created>
  <dcterms:modified xsi:type="dcterms:W3CDTF">2020-12-08T13:19:41Z</dcterms:modified>
</cp:coreProperties>
</file>