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轻子数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轻子数守恒和轻子普适性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802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15472" y="2154535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谢谢聆听</a:t>
            </a:r>
            <a:endParaRPr lang="zh-CN" alt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439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53674" y="1736435"/>
            <a:ext cx="148705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目录</a:t>
            </a:r>
            <a:endParaRPr lang="zh-CN" altLang="en-US" sz="8800" dirty="0"/>
          </a:p>
        </p:txBody>
      </p:sp>
      <p:sp>
        <p:nvSpPr>
          <p:cNvPr id="3" name="文本框 2"/>
          <p:cNvSpPr txBox="1"/>
          <p:nvPr/>
        </p:nvSpPr>
        <p:spPr>
          <a:xfrm>
            <a:off x="6225308" y="264938"/>
            <a:ext cx="3262432" cy="5524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 smtClean="0"/>
              <a:t>Part1 </a:t>
            </a:r>
          </a:p>
          <a:p>
            <a:pPr>
              <a:lnSpc>
                <a:spcPct val="150000"/>
              </a:lnSpc>
            </a:pPr>
            <a:r>
              <a:rPr lang="zh-CN" altLang="en-US" sz="4000" dirty="0"/>
              <a:t>轻子数</a:t>
            </a:r>
            <a:r>
              <a:rPr lang="zh-CN" altLang="en-US" sz="4000" dirty="0" smtClean="0"/>
              <a:t>的概念</a:t>
            </a:r>
            <a:endParaRPr lang="en-US" altLang="zh-CN" sz="4000" dirty="0" smtClean="0"/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Part 2</a:t>
            </a:r>
          </a:p>
          <a:p>
            <a:pPr>
              <a:lnSpc>
                <a:spcPct val="150000"/>
              </a:lnSpc>
            </a:pPr>
            <a:r>
              <a:rPr lang="zh-CN" altLang="en-US" sz="4000" dirty="0"/>
              <a:t>轻子数</a:t>
            </a:r>
            <a:r>
              <a:rPr lang="zh-CN" altLang="en-US" sz="4000" dirty="0" smtClean="0"/>
              <a:t>守恒</a:t>
            </a:r>
            <a:endParaRPr lang="en-US" altLang="zh-CN" sz="4000" dirty="0" smtClean="0"/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Part 3</a:t>
            </a:r>
          </a:p>
          <a:p>
            <a:pPr>
              <a:lnSpc>
                <a:spcPct val="150000"/>
              </a:lnSpc>
            </a:pPr>
            <a:r>
              <a:rPr lang="zh-CN" altLang="en-US" sz="4000" dirty="0"/>
              <a:t>轻</a:t>
            </a:r>
            <a:r>
              <a:rPr lang="zh-CN" altLang="en-US" sz="4000" dirty="0" smtClean="0"/>
              <a:t>子普适性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8508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31175" y="572687"/>
            <a:ext cx="157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引入</a:t>
            </a:r>
            <a:endParaRPr lang="zh-CN" alt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9726" y="1380514"/>
            <a:ext cx="107158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用高能质子打击</a:t>
            </a:r>
            <a:r>
              <a:rPr lang="en-US" altLang="zh-CN" sz="2800" dirty="0"/>
              <a:t>Be</a:t>
            </a:r>
            <a:r>
              <a:rPr lang="zh-CN" altLang="en-US" sz="2800" dirty="0"/>
              <a:t>靶，</a:t>
            </a:r>
          </a:p>
          <a:p>
            <a:r>
              <a:rPr lang="zh-CN" altLang="en-US" sz="2800" dirty="0"/>
              <a:t>产生大量的次级带电粒子</a:t>
            </a:r>
            <a:r>
              <a:rPr lang="en-US" altLang="zh-CN" sz="2800" dirty="0" smtClean="0"/>
              <a:t>π±, </a:t>
            </a:r>
            <a:r>
              <a:rPr lang="en-US" altLang="zh-CN" sz="2800" dirty="0"/>
              <a:t>K±</a:t>
            </a:r>
            <a:r>
              <a:rPr lang="zh-CN" altLang="en-US" sz="2800" dirty="0"/>
              <a:t>，这些粒子衰变产生</a:t>
            </a:r>
            <a:r>
              <a:rPr lang="en-US" altLang="zh-CN" sz="2800" dirty="0" smtClean="0"/>
              <a:t>µ±</a:t>
            </a:r>
            <a:r>
              <a:rPr lang="zh-CN" altLang="en-US" sz="2800" dirty="0"/>
              <a:t>和正反中微子</a:t>
            </a:r>
            <a:r>
              <a:rPr lang="en-US" altLang="zh-CN" sz="2800" dirty="0"/>
              <a:t>νµ</a:t>
            </a:r>
            <a:r>
              <a:rPr lang="zh-CN" altLang="en-US" sz="2800" dirty="0"/>
              <a:t>，带电的粒子</a:t>
            </a:r>
            <a:r>
              <a:rPr lang="zh-CN" altLang="en-US" sz="2800" dirty="0" smtClean="0"/>
              <a:t>通过屏蔽</a:t>
            </a:r>
            <a:r>
              <a:rPr lang="zh-CN" altLang="en-US" sz="2800" dirty="0"/>
              <a:t>墙被吸收掉，只让中微子进入探测器</a:t>
            </a:r>
            <a:r>
              <a:rPr lang="en-US" altLang="zh-CN" sz="2800" dirty="0"/>
              <a:t>, </a:t>
            </a:r>
            <a:r>
              <a:rPr lang="zh-CN" altLang="en-US" sz="2800" dirty="0"/>
              <a:t>实验上探测到了反应</a:t>
            </a:r>
          </a:p>
          <a:p>
            <a:r>
              <a:rPr lang="en-US" altLang="zh-CN" sz="2800" dirty="0"/>
              <a:t>νµ + N → </a:t>
            </a:r>
            <a:r>
              <a:rPr lang="en-US" altLang="zh-CN" sz="2800" dirty="0" smtClean="0"/>
              <a:t>µ− </a:t>
            </a:r>
            <a:r>
              <a:rPr lang="en-US" altLang="zh-CN" sz="2800" dirty="0"/>
              <a:t>+ X, </a:t>
            </a:r>
            <a:endParaRPr lang="en-US" altLang="zh-CN" sz="2800" dirty="0" smtClean="0"/>
          </a:p>
          <a:p>
            <a:r>
              <a:rPr lang="zh-CN" altLang="en-US" sz="2800" dirty="0" smtClean="0"/>
              <a:t>而</a:t>
            </a:r>
            <a:r>
              <a:rPr lang="zh-CN" altLang="en-US" sz="2800" dirty="0"/>
              <a:t>没有观测到</a:t>
            </a:r>
          </a:p>
          <a:p>
            <a:r>
              <a:rPr lang="en-US" altLang="zh-CN" sz="2800" dirty="0"/>
              <a:t>νµ + N → </a:t>
            </a:r>
            <a:r>
              <a:rPr lang="en-US" altLang="zh-CN" sz="2800" dirty="0" smtClean="0"/>
              <a:t>e− </a:t>
            </a:r>
            <a:r>
              <a:rPr lang="en-US" altLang="zh-CN" sz="2800" dirty="0"/>
              <a:t>+ X. </a:t>
            </a:r>
            <a:endParaRPr lang="en-US" altLang="zh-CN" sz="2800" dirty="0" smtClean="0"/>
          </a:p>
          <a:p>
            <a:r>
              <a:rPr lang="zh-CN" altLang="en-US" sz="2800" dirty="0" smtClean="0"/>
              <a:t>另外</a:t>
            </a:r>
            <a:r>
              <a:rPr lang="en-US" altLang="zh-CN" sz="2800" dirty="0"/>
              <a:t>β</a:t>
            </a:r>
            <a:r>
              <a:rPr lang="zh-CN" altLang="en-US" sz="2800" dirty="0"/>
              <a:t>衰变中产生的电子中微子只能发生</a:t>
            </a:r>
            <a:r>
              <a:rPr lang="zh-CN" altLang="en-US" sz="2800" dirty="0" smtClean="0"/>
              <a:t>反应</a:t>
            </a:r>
            <a:endParaRPr lang="en-US" altLang="zh-CN" sz="2800" dirty="0" smtClean="0"/>
          </a:p>
          <a:p>
            <a:r>
              <a:rPr lang="en-US" altLang="zh-CN" sz="2800" dirty="0" err="1" smtClean="0"/>
              <a:t>νe</a:t>
            </a:r>
            <a:r>
              <a:rPr lang="en-US" altLang="zh-CN" sz="2800" dirty="0" smtClean="0"/>
              <a:t> </a:t>
            </a:r>
            <a:r>
              <a:rPr lang="en-US" altLang="zh-CN" sz="2800" dirty="0"/>
              <a:t>+ N → </a:t>
            </a:r>
            <a:r>
              <a:rPr lang="en-US" altLang="zh-CN" sz="2800" dirty="0" smtClean="0"/>
              <a:t>e− </a:t>
            </a:r>
            <a:r>
              <a:rPr lang="en-US" altLang="zh-CN" sz="2800" dirty="0"/>
              <a:t>+ X </a:t>
            </a:r>
            <a:endParaRPr lang="en-US" altLang="zh-CN" sz="2800" dirty="0" smtClean="0"/>
          </a:p>
          <a:p>
            <a:r>
              <a:rPr lang="zh-CN" altLang="en-US" sz="2800" dirty="0" smtClean="0"/>
              <a:t>却</a:t>
            </a:r>
            <a:r>
              <a:rPr lang="zh-CN" altLang="en-US" sz="2800" dirty="0"/>
              <a:t>没有</a:t>
            </a:r>
            <a:r>
              <a:rPr lang="en-US" altLang="zh-CN" sz="2800" dirty="0"/>
              <a:t>µ</a:t>
            </a:r>
            <a:r>
              <a:rPr lang="zh-CN" altLang="en-US" sz="2800" dirty="0"/>
              <a:t>子产生，实验证实：</a:t>
            </a:r>
          </a:p>
          <a:p>
            <a:r>
              <a:rPr lang="en-US" altLang="zh-CN" sz="2800" dirty="0" err="1"/>
              <a:t>νe</a:t>
            </a:r>
            <a:r>
              <a:rPr lang="zh-CN" altLang="en-US" sz="2800" dirty="0"/>
              <a:t>和</a:t>
            </a:r>
            <a:r>
              <a:rPr lang="en-US" altLang="zh-CN" sz="2800" dirty="0"/>
              <a:t>νµ</a:t>
            </a:r>
            <a:r>
              <a:rPr lang="zh-CN" altLang="en-US" sz="2800" dirty="0"/>
              <a:t>是两种不同的中微子。</a:t>
            </a:r>
          </a:p>
          <a:p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7925428" y="3585265"/>
            <a:ext cx="39432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不同代的轻子是不会互相混合的。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endParaRPr lang="zh-CN" altLang="en-US" sz="3200" dirty="0"/>
          </a:p>
          <a:p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2403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1776" y="75077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轻子数的概念</a:t>
            </a:r>
            <a:endParaRPr lang="zh-CN" altLang="en-US" sz="4000" dirty="0"/>
          </a:p>
        </p:txBody>
      </p:sp>
      <p:sp>
        <p:nvSpPr>
          <p:cNvPr id="3" name="文本框 2"/>
          <p:cNvSpPr txBox="1"/>
          <p:nvPr/>
        </p:nvSpPr>
        <p:spPr>
          <a:xfrm>
            <a:off x="1338008" y="1575432"/>
            <a:ext cx="979180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为了</a:t>
            </a:r>
            <a:r>
              <a:rPr lang="zh-CN" altLang="en-US" sz="2800" dirty="0"/>
              <a:t>描写轻子的这个性质，我们引入了轻子数的概念</a:t>
            </a:r>
            <a:r>
              <a:rPr lang="zh-CN" altLang="en-US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zh-CN" altLang="en-US" sz="2800" b="1" dirty="0">
                <a:solidFill>
                  <a:srgbClr val="FF0000"/>
                </a:solidFill>
              </a:rPr>
              <a:t>轻子参与的所有弱相互作用和电磁相互作用过程中，发现存在一个守恒的量子数，称为轻子数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。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zh-CN" altLang="en-US" sz="2800" dirty="0"/>
          </a:p>
          <a:p>
            <a:r>
              <a:rPr lang="en-US" altLang="zh-CN" sz="2800" dirty="0"/>
              <a:t>1. </a:t>
            </a:r>
            <a:r>
              <a:rPr lang="en-US" altLang="zh-CN" sz="2800" dirty="0" smtClean="0"/>
              <a:t>e−, </a:t>
            </a:r>
            <a:r>
              <a:rPr lang="en-US" altLang="zh-CN" sz="2800" dirty="0" err="1"/>
              <a:t>νe</a:t>
            </a:r>
            <a:r>
              <a:rPr lang="zh-CN" altLang="en-US" sz="2800" dirty="0"/>
              <a:t>的轻子数</a:t>
            </a:r>
            <a:r>
              <a:rPr lang="en-US" altLang="zh-CN" sz="2800" dirty="0"/>
              <a:t>Le = 1</a:t>
            </a:r>
            <a:r>
              <a:rPr lang="zh-CN" altLang="en-US" sz="2800" dirty="0"/>
              <a:t>，它们的反粒子的轻子数为</a:t>
            </a:r>
            <a:r>
              <a:rPr lang="en-US" altLang="zh-CN" sz="2800" dirty="0"/>
              <a:t>Le = −1</a:t>
            </a:r>
            <a:r>
              <a:rPr lang="zh-CN" altLang="en-US" sz="2800" dirty="0"/>
              <a:t>。</a:t>
            </a:r>
          </a:p>
          <a:p>
            <a:r>
              <a:rPr lang="en-US" altLang="zh-CN" sz="2800" dirty="0"/>
              <a:t>2. </a:t>
            </a:r>
            <a:r>
              <a:rPr lang="en-US" altLang="zh-CN" sz="2800" dirty="0" smtClean="0"/>
              <a:t>µ−, </a:t>
            </a:r>
            <a:r>
              <a:rPr lang="en-US" altLang="zh-CN" sz="2800" dirty="0"/>
              <a:t>νµ</a:t>
            </a:r>
            <a:r>
              <a:rPr lang="zh-CN" altLang="en-US" sz="2800" dirty="0"/>
              <a:t>的轻子数</a:t>
            </a:r>
            <a:r>
              <a:rPr lang="en-US" altLang="zh-CN" sz="2800" dirty="0"/>
              <a:t>Lµ = 1</a:t>
            </a:r>
            <a:r>
              <a:rPr lang="zh-CN" altLang="en-US" sz="2800" dirty="0"/>
              <a:t>，它们的反粒子的轻子数为</a:t>
            </a:r>
            <a:r>
              <a:rPr lang="en-US" altLang="zh-CN" sz="2800" dirty="0"/>
              <a:t>Lµ = −1</a:t>
            </a:r>
            <a:r>
              <a:rPr lang="zh-CN" altLang="en-US" sz="2800" dirty="0"/>
              <a:t>。</a:t>
            </a:r>
          </a:p>
          <a:p>
            <a:r>
              <a:rPr lang="en-US" altLang="zh-CN" sz="2800" dirty="0"/>
              <a:t>3. </a:t>
            </a:r>
            <a:r>
              <a:rPr lang="en-US" altLang="zh-CN" sz="2800" dirty="0" smtClean="0"/>
              <a:t>τ−, </a:t>
            </a:r>
            <a:r>
              <a:rPr lang="en-US" altLang="zh-CN" sz="2800" dirty="0" err="1"/>
              <a:t>ντ</a:t>
            </a:r>
            <a:r>
              <a:rPr lang="zh-CN" altLang="en-US" sz="2800" dirty="0"/>
              <a:t>的轻子数</a:t>
            </a:r>
            <a:r>
              <a:rPr lang="en-US" altLang="zh-CN" sz="2800" dirty="0" err="1"/>
              <a:t>Lτ</a:t>
            </a:r>
            <a:r>
              <a:rPr lang="en-US" altLang="zh-CN" sz="2800" dirty="0"/>
              <a:t> = 1</a:t>
            </a:r>
            <a:r>
              <a:rPr lang="zh-CN" altLang="en-US" sz="2800" dirty="0"/>
              <a:t>，它们的反粒子的轻子数为</a:t>
            </a:r>
            <a:r>
              <a:rPr lang="en-US" altLang="zh-CN" sz="2800" dirty="0" err="1" smtClean="0"/>
              <a:t>Lτ</a:t>
            </a:r>
            <a:r>
              <a:rPr lang="en-US" altLang="zh-CN" sz="2800" dirty="0" smtClean="0"/>
              <a:t>= </a:t>
            </a:r>
            <a:r>
              <a:rPr lang="en-US" altLang="zh-CN" sz="2800" dirty="0"/>
              <a:t>−1</a:t>
            </a:r>
            <a:r>
              <a:rPr lang="zh-CN" altLang="en-US" sz="2800" dirty="0"/>
              <a:t>。</a:t>
            </a:r>
          </a:p>
          <a:p>
            <a:endParaRPr lang="en-US" altLang="zh-CN" dirty="0" smtClean="0"/>
          </a:p>
          <a:p>
            <a:r>
              <a:rPr lang="zh-CN" altLang="en-US" sz="2400" dirty="0">
                <a:latin typeface="+mn-ea"/>
              </a:rPr>
              <a:t>为了</a:t>
            </a:r>
            <a:r>
              <a:rPr lang="zh-CN" altLang="en-US" sz="2400" dirty="0" smtClean="0">
                <a:latin typeface="+mn-ea"/>
              </a:rPr>
              <a:t>区别轻子中</a:t>
            </a:r>
            <a:r>
              <a:rPr lang="zh-CN" altLang="en-US" sz="2400" dirty="0">
                <a:latin typeface="+mn-ea"/>
              </a:rPr>
              <a:t>的</a:t>
            </a:r>
            <a:r>
              <a:rPr lang="zh-CN" altLang="en-US" sz="2400" dirty="0" smtClean="0">
                <a:latin typeface="+mn-ea"/>
              </a:rPr>
              <a:t>正反粒子，</a:t>
            </a:r>
            <a:r>
              <a:rPr lang="zh-CN" altLang="en-US" sz="2400" dirty="0">
                <a:latin typeface="+mn-ea"/>
              </a:rPr>
              <a:t>可以用轻子数来表征轻子</a:t>
            </a:r>
            <a:r>
              <a:rPr lang="zh-CN" altLang="en-US" sz="2400" dirty="0" smtClean="0">
                <a:latin typeface="+mn-ea"/>
              </a:rPr>
              <a:t>。轻子数用</a:t>
            </a:r>
            <a:r>
              <a:rPr lang="en-US" altLang="zh-CN" sz="2400" dirty="0">
                <a:latin typeface="+mn-ea"/>
              </a:rPr>
              <a:t>L</a:t>
            </a:r>
            <a:r>
              <a:rPr lang="zh-CN" altLang="en-US" sz="2400" dirty="0">
                <a:latin typeface="+mn-ea"/>
              </a:rPr>
              <a:t>表示，凡是轻子，</a:t>
            </a:r>
            <a:r>
              <a:rPr lang="en-US" altLang="zh-CN" sz="2400" dirty="0">
                <a:latin typeface="+mn-ea"/>
              </a:rPr>
              <a:t>L=+1;</a:t>
            </a:r>
            <a:r>
              <a:rPr lang="zh-CN" altLang="en-US" sz="2400" dirty="0">
                <a:latin typeface="+mn-ea"/>
              </a:rPr>
              <a:t>凡是反轻子，</a:t>
            </a:r>
            <a:r>
              <a:rPr lang="en-US" altLang="zh-CN" sz="2400" dirty="0">
                <a:latin typeface="+mn-ea"/>
              </a:rPr>
              <a:t>L=-1;</a:t>
            </a:r>
            <a:r>
              <a:rPr lang="zh-CN" altLang="en-US" sz="2400" dirty="0">
                <a:latin typeface="+mn-ea"/>
              </a:rPr>
              <a:t>轻子以外的粒子，</a:t>
            </a:r>
            <a:r>
              <a:rPr lang="en-US" altLang="zh-CN" sz="2400" dirty="0">
                <a:latin typeface="+mn-ea"/>
              </a:rPr>
              <a:t>L=0</a:t>
            </a:r>
            <a:r>
              <a:rPr lang="zh-CN" altLang="en-US" sz="2400" dirty="0">
                <a:latin typeface="+mn-ea"/>
              </a:rPr>
              <a:t>。</a:t>
            </a:r>
          </a:p>
          <a:p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152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9109" y="2136322"/>
            <a:ext cx="114950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如果所有的中微子质量都为</a:t>
            </a:r>
            <a:r>
              <a:rPr lang="en-US" altLang="zh-CN" sz="2400" dirty="0"/>
              <a:t>0</a:t>
            </a:r>
            <a:r>
              <a:rPr lang="zh-CN" altLang="en-US" sz="2400" dirty="0"/>
              <a:t>，则三代轻子数</a:t>
            </a:r>
            <a:r>
              <a:rPr lang="en-US" altLang="zh-CN" sz="2400" dirty="0"/>
              <a:t>Le, Lµ 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Lτ</a:t>
            </a:r>
            <a:r>
              <a:rPr lang="en-US" altLang="zh-CN" sz="2400" dirty="0"/>
              <a:t> </a:t>
            </a:r>
            <a:r>
              <a:rPr lang="zh-CN" altLang="en-US" sz="2400" dirty="0"/>
              <a:t>是对所有相互作用分别守恒</a:t>
            </a:r>
            <a:r>
              <a:rPr lang="zh-CN" altLang="en-US" sz="2400" dirty="0" smtClean="0"/>
              <a:t>的好量子数</a:t>
            </a:r>
            <a:r>
              <a:rPr lang="zh-CN" altLang="en-US" sz="2400" dirty="0"/>
              <a:t>。如果中微子有质量，哪怕是很小的质量，则会发生代与代的混合</a:t>
            </a:r>
            <a:r>
              <a:rPr lang="zh-CN" altLang="en-US" sz="2400" dirty="0" smtClean="0"/>
              <a:t>，像夸克</a:t>
            </a:r>
            <a:r>
              <a:rPr lang="zh-CN" altLang="en-US" sz="2400" dirty="0"/>
              <a:t>混合</a:t>
            </a:r>
            <a:r>
              <a:rPr lang="zh-CN" altLang="en-US" sz="2400" dirty="0" smtClean="0"/>
              <a:t>矩阵</a:t>
            </a:r>
            <a:r>
              <a:rPr lang="zh-CN" altLang="en-US" sz="2400" dirty="0"/>
              <a:t>一样，也会有</a:t>
            </a:r>
            <a:r>
              <a:rPr lang="en-US" altLang="zh-CN" sz="2400" dirty="0">
                <a:hlinkClick r:id="rId2" action="ppaction://hlinksldjump"/>
              </a:rPr>
              <a:t>CP</a:t>
            </a:r>
            <a:r>
              <a:rPr lang="zh-CN" altLang="en-US" sz="2400" dirty="0">
                <a:hlinkClick r:id="rId2" action="ppaction://hlinksldjump"/>
              </a:rPr>
              <a:t>破坏现象</a:t>
            </a:r>
            <a:r>
              <a:rPr lang="zh-CN" altLang="en-US" sz="2400" dirty="0"/>
              <a:t>发生。这时轻子数</a:t>
            </a:r>
            <a:r>
              <a:rPr lang="en-US" altLang="zh-CN" sz="2400" dirty="0"/>
              <a:t>Le, Lµ 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Lτ</a:t>
            </a:r>
            <a:r>
              <a:rPr lang="zh-CN" altLang="en-US" sz="2400" dirty="0"/>
              <a:t>将不是好的的守恒量子数。但</a:t>
            </a:r>
            <a:r>
              <a:rPr lang="zh-CN" altLang="en-US" sz="2400" dirty="0" smtClean="0"/>
              <a:t>它们</a:t>
            </a:r>
            <a:r>
              <a:rPr lang="zh-CN" altLang="en-US" sz="2400" dirty="0"/>
              <a:t>的和，也就是总轻子数</a:t>
            </a:r>
            <a:r>
              <a:rPr lang="en-US" altLang="zh-CN" sz="2400" dirty="0"/>
              <a:t>L = Le + Lµ + </a:t>
            </a:r>
            <a:r>
              <a:rPr lang="en-US" altLang="zh-CN" sz="2400" dirty="0" err="1"/>
              <a:t>Lτ</a:t>
            </a:r>
            <a:r>
              <a:rPr lang="zh-CN" altLang="en-US" sz="2400" dirty="0"/>
              <a:t>仍然是守恒量。</a:t>
            </a:r>
          </a:p>
        </p:txBody>
      </p:sp>
      <p:sp>
        <p:nvSpPr>
          <p:cNvPr id="3" name="右箭头 2">
            <a:hlinkClick r:id="rId3" action="ppaction://hlinksldjump"/>
          </p:cNvPr>
          <p:cNvSpPr/>
          <p:nvPr/>
        </p:nvSpPr>
        <p:spPr>
          <a:xfrm>
            <a:off x="9799782" y="5883564"/>
            <a:ext cx="637309" cy="461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69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99809" y="1311901"/>
            <a:ext cx="73332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它说明弱相互作用下，宇称不守恒</a:t>
            </a:r>
            <a:r>
              <a:rPr lang="zh-CN" altLang="en-US" sz="2400" dirty="0" smtClean="0"/>
              <a:t>。</a:t>
            </a:r>
            <a:r>
              <a:rPr lang="en-US" altLang="zh-CN" sz="2400" dirty="0" smtClean="0"/>
              <a:t>1980</a:t>
            </a:r>
            <a:r>
              <a:rPr lang="zh-CN" altLang="en-US" sz="2400" dirty="0" smtClean="0"/>
              <a:t>年的诺贝尔物理学奖得主詹</a:t>
            </a:r>
            <a:r>
              <a:rPr lang="zh-CN" altLang="en-US" sz="2400" dirty="0"/>
              <a:t>姆斯</a:t>
            </a:r>
            <a:r>
              <a:rPr lang="en-US" altLang="zh-CN" sz="2400" dirty="0"/>
              <a:t>·</a:t>
            </a:r>
            <a:r>
              <a:rPr lang="zh-CN" altLang="en-US" sz="2400" dirty="0"/>
              <a:t>克罗宁和瓦尔</a:t>
            </a:r>
            <a:r>
              <a:rPr lang="en-US" altLang="zh-CN" sz="2400" dirty="0"/>
              <a:t>·</a:t>
            </a:r>
            <a:r>
              <a:rPr lang="zh-CN" altLang="en-US" sz="2400" dirty="0"/>
              <a:t>菲奇提供了明显的</a:t>
            </a:r>
            <a:r>
              <a:rPr lang="en-US" altLang="zh-CN" sz="2400" dirty="0"/>
              <a:t>CP</a:t>
            </a:r>
            <a:r>
              <a:rPr lang="zh-CN" altLang="en-US" sz="2400" dirty="0"/>
              <a:t>对称也被破坏的</a:t>
            </a:r>
            <a:r>
              <a:rPr lang="zh-CN" altLang="en-US" sz="2400" dirty="0" smtClean="0"/>
              <a:t>迹象，</a:t>
            </a:r>
            <a:r>
              <a:rPr lang="zh-CN" altLang="en-US" sz="2400" dirty="0"/>
              <a:t>他们的发现显示弱相互作用既破坏了反粒子</a:t>
            </a:r>
            <a:r>
              <a:rPr lang="zh-CN" altLang="en-US" sz="2400" dirty="0">
                <a:hlinkClick r:id="rId2" action="ppaction://hlinksldjump"/>
              </a:rPr>
              <a:t>共轭</a:t>
            </a:r>
            <a:r>
              <a:rPr lang="zh-CN" altLang="en-US" sz="2400" dirty="0" smtClean="0">
                <a:hlinkClick r:id="rId2" action="ppaction://hlinksldjump"/>
              </a:rPr>
              <a:t>运算</a:t>
            </a:r>
            <a:r>
              <a:rPr lang="zh-CN" altLang="en-US" sz="2400" dirty="0" smtClean="0"/>
              <a:t>，</a:t>
            </a:r>
            <a:r>
              <a:rPr lang="zh-CN" altLang="en-US" sz="2400" dirty="0"/>
              <a:t>同时也破坏了</a:t>
            </a:r>
            <a:r>
              <a:rPr lang="zh-CN" altLang="en-US" sz="2400" dirty="0" smtClean="0"/>
              <a:t>宇称。</a:t>
            </a:r>
            <a:r>
              <a:rPr lang="zh-CN" altLang="en-US" sz="2400" dirty="0"/>
              <a:t>这个发现对粒子物理学带来了巨大的冲击，至今为止它为粒子物理学和宇宙学的核心问题打开了大门。</a:t>
            </a:r>
            <a:r>
              <a:rPr lang="en-US" altLang="zh-CN" sz="2400" dirty="0"/>
              <a:t>CP</a:t>
            </a:r>
            <a:r>
              <a:rPr lang="zh-CN" altLang="en-US" sz="2400" dirty="0"/>
              <a:t>被微弱地破坏了，但是与此同时又几乎保持了守恒是一个重要的未解之谜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/>
              <a:t>克罗宁、菲奇等在一个</a:t>
            </a:r>
            <a:r>
              <a:rPr lang="en-US" altLang="zh-CN" sz="2400" dirty="0"/>
              <a:t>K</a:t>
            </a:r>
            <a:r>
              <a:rPr lang="zh-CN" altLang="en-US" sz="2400" dirty="0"/>
              <a:t>介子衰变的实验中发现了</a:t>
            </a:r>
            <a:r>
              <a:rPr lang="en-US" altLang="zh-CN" sz="2400" dirty="0"/>
              <a:t>CP</a:t>
            </a:r>
            <a:r>
              <a:rPr lang="zh-CN" altLang="en-US" sz="2400" dirty="0"/>
              <a:t>对称的破坏，在这个物理现象中只有一个更弱的对称被保存了，即</a:t>
            </a:r>
            <a:r>
              <a:rPr lang="en-US" altLang="zh-CN" sz="2400" dirty="0"/>
              <a:t>CPT</a:t>
            </a:r>
            <a:r>
              <a:rPr lang="zh-CN" altLang="en-US" sz="2400" dirty="0"/>
              <a:t>对称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3" name="右箭头 2">
            <a:hlinkClick r:id="rId3" action="ppaction://hlinksldjump"/>
          </p:cNvPr>
          <p:cNvSpPr/>
          <p:nvPr/>
        </p:nvSpPr>
        <p:spPr>
          <a:xfrm>
            <a:off x="480291" y="5689600"/>
            <a:ext cx="877454" cy="535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back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80291" y="2041236"/>
            <a:ext cx="2802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CP</a:t>
            </a:r>
            <a:r>
              <a:rPr lang="zh-CN" altLang="en-US" sz="4000" dirty="0" smtClean="0"/>
              <a:t>破坏现象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9250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7234" y="1169421"/>
            <a:ext cx="795727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电荷共轭</a:t>
            </a:r>
            <a:r>
              <a:rPr lang="en-US" altLang="zh-CN" sz="2400" dirty="0">
                <a:latin typeface="+mn-ea"/>
              </a:rPr>
              <a:t>C</a:t>
            </a:r>
            <a:r>
              <a:rPr lang="zh-CN" altLang="en-US" sz="2400" dirty="0">
                <a:latin typeface="+mn-ea"/>
              </a:rPr>
              <a:t>（</a:t>
            </a:r>
            <a:r>
              <a:rPr lang="en-US" altLang="zh-CN" sz="2400" dirty="0">
                <a:latin typeface="+mn-ea"/>
              </a:rPr>
              <a:t>charge conjugation C</a:t>
            </a:r>
            <a:r>
              <a:rPr lang="zh-CN" altLang="en-US" sz="2400" dirty="0">
                <a:latin typeface="+mn-ea"/>
              </a:rPr>
              <a:t>）是指电荷共轭变换。又称</a:t>
            </a:r>
            <a:r>
              <a:rPr lang="en-US" altLang="zh-CN" sz="2400" dirty="0">
                <a:latin typeface="+mn-ea"/>
              </a:rPr>
              <a:t>C</a:t>
            </a:r>
            <a:r>
              <a:rPr lang="zh-CN" altLang="en-US" sz="2400" dirty="0">
                <a:latin typeface="+mn-ea"/>
              </a:rPr>
              <a:t>变换，即正反粒子变换</a:t>
            </a:r>
            <a:r>
              <a:rPr lang="en-US" altLang="zh-CN" sz="2400" dirty="0">
                <a:latin typeface="+mn-ea"/>
              </a:rPr>
              <a:t>——</a:t>
            </a:r>
            <a:r>
              <a:rPr lang="zh-CN" altLang="en-US" sz="2400" dirty="0">
                <a:latin typeface="+mn-ea"/>
              </a:rPr>
              <a:t>正粒子换成对应的反粒子，反粒子换成对应的正粒子。这种变换下相加性量子数（一个复合体系的总量子数为其各组成部分该量子数的代数和）如电荷、重子数、轻子数、奇异数等都改变符号</a:t>
            </a:r>
            <a:r>
              <a:rPr lang="zh-CN" altLang="en-US" sz="2400" dirty="0" smtClean="0">
                <a:latin typeface="+mn-ea"/>
              </a:rPr>
              <a:t>。</a:t>
            </a:r>
            <a:endParaRPr lang="en-US" altLang="zh-CN" sz="2400" dirty="0" smtClean="0">
              <a:latin typeface="+mn-ea"/>
            </a:endParaRPr>
          </a:p>
          <a:p>
            <a:r>
              <a:rPr lang="zh-CN" altLang="en-US" sz="2400" dirty="0"/>
              <a:t>强相互作用和电磁相互作用保持</a:t>
            </a:r>
            <a:r>
              <a:rPr lang="en-US" altLang="zh-CN" sz="2400" dirty="0"/>
              <a:t>C</a:t>
            </a:r>
            <a:r>
              <a:rPr lang="zh-CN" altLang="en-US" sz="2400" dirty="0"/>
              <a:t>变换不变，即</a:t>
            </a:r>
            <a:r>
              <a:rPr lang="en-US" altLang="zh-CN" sz="2400" dirty="0"/>
              <a:t>C</a:t>
            </a:r>
            <a:r>
              <a:rPr lang="zh-CN" altLang="en-US" sz="2400" dirty="0"/>
              <a:t>宇称守恒。而弱相互作用</a:t>
            </a:r>
            <a:r>
              <a:rPr lang="en-US" altLang="zh-CN" sz="2400" dirty="0"/>
              <a:t>C</a:t>
            </a:r>
            <a:r>
              <a:rPr lang="zh-CN" altLang="en-US" sz="2400" dirty="0"/>
              <a:t>宇称不守恒。</a:t>
            </a:r>
            <a:endParaRPr lang="zh-CN" altLang="en-US" sz="2400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514763" y="4470400"/>
            <a:ext cx="10033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在强相</a:t>
            </a:r>
            <a:r>
              <a:rPr lang="zh-CN" altLang="en-US" sz="2400" dirty="0"/>
              <a:t>互作用和电磁</a:t>
            </a:r>
            <a:r>
              <a:rPr lang="zh-CN" altLang="en-US" sz="2400" dirty="0" smtClean="0"/>
              <a:t>作用</a:t>
            </a:r>
            <a:r>
              <a:rPr lang="zh-CN" altLang="en-US" sz="2400" dirty="0"/>
              <a:t>过程中宇称守恒，在弱作用过程中宇称不守恒。</a:t>
            </a:r>
          </a:p>
        </p:txBody>
      </p:sp>
      <p:sp>
        <p:nvSpPr>
          <p:cNvPr id="6" name="右箭头 5"/>
          <p:cNvSpPr/>
          <p:nvPr/>
        </p:nvSpPr>
        <p:spPr>
          <a:xfrm>
            <a:off x="554182" y="5772727"/>
            <a:ext cx="1089891" cy="637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hlinkClick r:id="rId2" action="ppaction://hlinksldjump"/>
              </a:rPr>
              <a:t>back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78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9346" y="683491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轻子数守恒</a:t>
            </a:r>
            <a:endParaRPr lang="zh-CN" altLang="en-US" sz="4000" dirty="0"/>
          </a:p>
        </p:txBody>
      </p:sp>
      <p:sp>
        <p:nvSpPr>
          <p:cNvPr id="3" name="文本框 2"/>
          <p:cNvSpPr txBox="1"/>
          <p:nvPr/>
        </p:nvSpPr>
        <p:spPr>
          <a:xfrm>
            <a:off x="1080654" y="1659645"/>
            <a:ext cx="1003992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到目前为止，所有实验事实都表明，在各类相互作用中，电子轻子数</a:t>
            </a:r>
            <a:r>
              <a:rPr lang="en-US" altLang="zh-CN" sz="2400" dirty="0"/>
              <a:t>Le</a:t>
            </a:r>
            <a:r>
              <a:rPr lang="zh-CN" altLang="en-US" sz="2400" dirty="0"/>
              <a:t>，</a:t>
            </a:r>
            <a:r>
              <a:rPr lang="en-US" altLang="zh-CN" sz="2400" dirty="0"/>
              <a:t>µ</a:t>
            </a:r>
            <a:r>
              <a:rPr lang="zh-CN" altLang="en-US" sz="2400" dirty="0"/>
              <a:t>子轻子数</a:t>
            </a:r>
            <a:r>
              <a:rPr lang="en-US" altLang="zh-CN" sz="2400" dirty="0"/>
              <a:t>Lµ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τ</a:t>
            </a:r>
            <a:r>
              <a:rPr lang="zh-CN" altLang="en-US" sz="2400" dirty="0"/>
              <a:t>子轻子数</a:t>
            </a:r>
            <a:r>
              <a:rPr lang="en-US" altLang="zh-CN" sz="2400" dirty="0" err="1"/>
              <a:t>Lτ</a:t>
            </a:r>
            <a:r>
              <a:rPr lang="zh-CN" altLang="en-US" sz="2400" dirty="0"/>
              <a:t>总是分别守恒的。轻子不能单独地产生或湮灭，只能和其它轻子同时产生或</a:t>
            </a:r>
            <a:r>
              <a:rPr lang="zh-CN" altLang="en-US" sz="2400" dirty="0" smtClean="0"/>
              <a:t>湮灭</a:t>
            </a:r>
            <a:r>
              <a:rPr lang="zh-CN" altLang="en-US" sz="2400" dirty="0"/>
              <a:t>，以保持轻子数守恒。即反应前后的轻子数</a:t>
            </a:r>
            <a:r>
              <a:rPr lang="en-US" altLang="zh-CN" sz="2400" dirty="0"/>
              <a:t>Le, Lµ, </a:t>
            </a:r>
            <a:r>
              <a:rPr lang="en-US" altLang="zh-CN" sz="2400" dirty="0" err="1"/>
              <a:t>Lτ</a:t>
            </a:r>
            <a:r>
              <a:rPr lang="en-US" altLang="zh-CN" sz="2400" dirty="0"/>
              <a:t> </a:t>
            </a:r>
            <a:r>
              <a:rPr lang="zh-CN" altLang="en-US" sz="2400" dirty="0"/>
              <a:t>分别守恒。根据轻子数守恒规律</a:t>
            </a:r>
            <a:r>
              <a:rPr lang="zh-CN" altLang="en-US" sz="2400" dirty="0" smtClean="0"/>
              <a:t>，我们</a:t>
            </a:r>
            <a:r>
              <a:rPr lang="zh-CN" altLang="en-US" sz="2400" dirty="0"/>
              <a:t>就不难理解下列的反应过程为什么没有在实验上看到</a:t>
            </a:r>
          </a:p>
          <a:p>
            <a:r>
              <a:rPr lang="en-US" altLang="zh-CN" sz="2400" dirty="0" smtClean="0"/>
              <a:t>e− </a:t>
            </a:r>
            <a:r>
              <a:rPr lang="en-US" altLang="zh-CN" sz="2400" dirty="0"/>
              <a:t>+ </a:t>
            </a:r>
            <a:r>
              <a:rPr lang="en-US" altLang="zh-CN" sz="2400" dirty="0" smtClean="0"/>
              <a:t>e−→</a:t>
            </a:r>
            <a:r>
              <a:rPr lang="en-US" altLang="zh-CN" sz="2400" dirty="0"/>
              <a:t>/ π− + </a:t>
            </a:r>
            <a:r>
              <a:rPr lang="en-US" altLang="zh-CN" sz="2400" dirty="0" smtClean="0"/>
              <a:t>π−,</a:t>
            </a:r>
            <a:endParaRPr lang="en-US" altLang="zh-CN" sz="2400" dirty="0"/>
          </a:p>
          <a:p>
            <a:r>
              <a:rPr lang="en-US" altLang="zh-CN" sz="2400" dirty="0" smtClean="0"/>
              <a:t>µ± →</a:t>
            </a:r>
            <a:r>
              <a:rPr lang="en-US" altLang="zh-CN" sz="2400" dirty="0"/>
              <a:t>/ e± + γ,</a:t>
            </a:r>
          </a:p>
          <a:p>
            <a:r>
              <a:rPr lang="en-US" altLang="zh-CN" sz="2400" dirty="0"/>
              <a:t>νµ + N </a:t>
            </a:r>
            <a:r>
              <a:rPr lang="en-US" altLang="zh-CN" sz="2400" dirty="0" smtClean="0"/>
              <a:t>→</a:t>
            </a:r>
            <a:r>
              <a:rPr lang="en-US" altLang="zh-CN" sz="2400" dirty="0"/>
              <a:t>/ e− + </a:t>
            </a:r>
            <a:r>
              <a:rPr lang="en-US" altLang="zh-CN" sz="2400" dirty="0" smtClean="0"/>
              <a:t>N′</a:t>
            </a:r>
            <a:endParaRPr lang="en-US" altLang="zh-CN" sz="2400" dirty="0"/>
          </a:p>
          <a:p>
            <a:r>
              <a:rPr lang="zh-CN" altLang="en-US" sz="2400" dirty="0" smtClean="0"/>
              <a:t>事实上</a:t>
            </a:r>
            <a:r>
              <a:rPr lang="zh-CN" altLang="en-US" sz="2400" dirty="0"/>
              <a:t>，当初正是因为看不到这些反应过程，启发人们设想有某种量子数的守恒禁戒了</a:t>
            </a:r>
            <a:r>
              <a:rPr lang="zh-CN" altLang="en-US" sz="2400" dirty="0" smtClean="0"/>
              <a:t>这些反应</a:t>
            </a:r>
            <a:r>
              <a:rPr lang="zh-CN" altLang="en-US" sz="2400" dirty="0"/>
              <a:t>过程，从而引入了轻子数的概念。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997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 rot="10800000" flipV="1">
            <a:off x="2512291" y="2447681"/>
            <a:ext cx="74146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在标准模型中，共有四种基本的相互作用，传递基本相互作用的媒介子被称为规范玻色子。轻子是标准模型中的基本粒子，根据味道不同，轻子可分为三代。轻子普适性是指轻子与</a:t>
            </a:r>
            <a:r>
              <a:rPr lang="zh-CN" altLang="en-US" sz="2400" dirty="0" smtClean="0"/>
              <a:t>规范</a:t>
            </a:r>
            <a:r>
              <a:rPr lang="zh-CN" altLang="en-US" sz="2400" dirty="0"/>
              <a:t>玻</a:t>
            </a:r>
            <a:r>
              <a:rPr lang="zh-CN" altLang="en-US" sz="2400" dirty="0" smtClean="0"/>
              <a:t>色子</a:t>
            </a:r>
            <a:r>
              <a:rPr lang="zh-CN" altLang="en-US" sz="2400" dirty="0"/>
              <a:t>的耦合与其味道无关。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76218" y="932873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轻子的普适性</a:t>
            </a:r>
          </a:p>
        </p:txBody>
      </p:sp>
    </p:spTree>
    <p:extLst>
      <p:ext uri="{BB962C8B-B14F-4D97-AF65-F5344CB8AC3E}">
        <p14:creationId xmlns:p14="http://schemas.microsoft.com/office/powerpoint/2010/main" val="109751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水滴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水滴</Template>
  <TotalTime>218</TotalTime>
  <Words>944</Words>
  <Application>Microsoft Office PowerPoint</Application>
  <PresentationFormat>宽屏</PresentationFormat>
  <Paragraphs>49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宋体</vt:lpstr>
      <vt:lpstr>Arial</vt:lpstr>
      <vt:lpstr>Tw Cen MT</vt:lpstr>
      <vt:lpstr>水滴</vt:lpstr>
      <vt:lpstr>轻子数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轻子数</dc:title>
  <dc:creator>CHEN</dc:creator>
  <cp:lastModifiedBy>CHEN</cp:lastModifiedBy>
  <cp:revision>12</cp:revision>
  <dcterms:created xsi:type="dcterms:W3CDTF">2020-12-05T02:24:10Z</dcterms:created>
  <dcterms:modified xsi:type="dcterms:W3CDTF">2020-12-06T03:12:44Z</dcterms:modified>
</cp:coreProperties>
</file>