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85" r:id="rId4"/>
    <p:sldId id="267" r:id="rId5"/>
    <p:sldId id="266" r:id="rId6"/>
    <p:sldId id="286" r:id="rId7"/>
    <p:sldId id="273" r:id="rId8"/>
    <p:sldId id="277" r:id="rId9"/>
    <p:sldId id="288" r:id="rId10"/>
    <p:sldId id="289" r:id="rId11"/>
    <p:sldId id="290" r:id="rId12"/>
    <p:sldId id="28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946B"/>
    <a:srgbClr val="8C2C2C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50552" autoAdjust="0"/>
  </p:normalViewPr>
  <p:slideViewPr>
    <p:cSldViewPr snapToGrid="0" showGuides="1">
      <p:cViewPr varScale="1">
        <p:scale>
          <a:sx n="86" d="100"/>
          <a:sy n="86" d="100"/>
        </p:scale>
        <p:origin x="547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3C7FC-3CC8-4214-AAB7-B272A27C17B9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451CE-A8AC-4D3B-9A1F-4813FF819B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026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9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9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33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54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5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5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9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2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82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73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4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39C1-9380-4261-8626-06D21037FD93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15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94%B5%E6%B5%81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37660" r="12872" b="44468"/>
          <a:stretch/>
        </p:blipFill>
        <p:spPr>
          <a:xfrm>
            <a:off x="1845012" y="2816157"/>
            <a:ext cx="9377464" cy="12256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95727" y="1905506"/>
            <a:ext cx="941796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吴健雄先生如何证明</a:t>
            </a:r>
            <a:endParaRPr lang="en-US" altLang="zh-CN" sz="66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“宇称不守恒”？</a:t>
            </a:r>
          </a:p>
        </p:txBody>
      </p:sp>
    </p:spTree>
    <p:extLst>
      <p:ext uri="{BB962C8B-B14F-4D97-AF65-F5344CB8AC3E}">
        <p14:creationId xmlns:p14="http://schemas.microsoft.com/office/powerpoint/2010/main" val="227261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FECFC71C-9A30-4FE2-A7A8-05158F0895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80826" y="872991"/>
            <a:ext cx="5810559" cy="51727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11174" y="-3615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86213" y="761452"/>
            <a:ext cx="3909570" cy="594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吴健雄用两套实验装置观测钴</a:t>
            </a:r>
            <a:r>
              <a:rPr lang="en-US" altLang="zh-CN" sz="1600" dirty="0"/>
              <a:t>60</a:t>
            </a:r>
            <a:r>
              <a:rPr lang="zh-CN" altLang="en-US" sz="1600" dirty="0"/>
              <a:t>的衰变，它们的初态是完全一样的，都没有</a:t>
            </a:r>
            <a:r>
              <a:rPr lang="zh-CN" altLang="en-US" sz="1600" dirty="0">
                <a:hlinkClick r:id="rId3" action="ppaction://hlinksldjump"/>
              </a:rPr>
              <a:t>极化</a:t>
            </a:r>
            <a:r>
              <a:rPr lang="zh-CN" altLang="en-US" sz="1600" dirty="0"/>
              <a:t>。现对它们都加一个电流，但是两者方向相反。这样，就造成它们互为镜像，好像中间放了一面镜子。外加的电流使得钴</a:t>
            </a:r>
            <a:r>
              <a:rPr lang="en-US" altLang="zh-CN" sz="1600" dirty="0"/>
              <a:t>60</a:t>
            </a:r>
            <a:r>
              <a:rPr lang="zh-CN" altLang="en-US" sz="1600" dirty="0"/>
              <a:t>极化，由于电流方向左右相反，两个钴</a:t>
            </a:r>
            <a:r>
              <a:rPr lang="en-US" altLang="zh-CN" sz="1600" dirty="0"/>
              <a:t>60</a:t>
            </a:r>
            <a:r>
              <a:rPr lang="zh-CN" altLang="en-US" sz="1600" dirty="0"/>
              <a:t>的极化方向也就相反。两个钴</a:t>
            </a:r>
            <a:r>
              <a:rPr lang="en-US" altLang="zh-CN" sz="1600" dirty="0"/>
              <a:t>60</a:t>
            </a:r>
            <a:r>
              <a:rPr lang="zh-CN" altLang="en-US" sz="1600" dirty="0"/>
              <a:t>都衰变出电子，按通常的想法，它们衰变出来的电子数应该一样多，与外加电流的左右方向无关。但是结果却完全不一样。实验结果表明，这两套装置中的钴</a:t>
            </a:r>
            <a:r>
              <a:rPr lang="en-US" altLang="zh-CN" sz="1600" dirty="0"/>
              <a:t>60</a:t>
            </a:r>
            <a:r>
              <a:rPr lang="zh-CN" altLang="en-US" sz="1600" dirty="0"/>
              <a:t>放射出来的电子数有很大差异，而且电子放射的方向也不能互相对称。实验结果证实了弱相互作用中的宇称不守恒。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endParaRPr lang="en-US" altLang="zh-CN" sz="1600" dirty="0"/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284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A3DFE23-C1C3-4645-8033-D8DBC33A7967}"/>
              </a:ext>
            </a:extLst>
          </p:cNvPr>
          <p:cNvSpPr txBox="1"/>
          <p:nvPr/>
        </p:nvSpPr>
        <p:spPr>
          <a:xfrm>
            <a:off x="3666207" y="1615737"/>
            <a:ext cx="68180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三位华裔物理学家用他们的智慧赢得了巨大的声誉，</a:t>
            </a:r>
            <a:r>
              <a:rPr lang="en-US" altLang="zh-CN" sz="3200" dirty="0"/>
              <a:t>1957</a:t>
            </a:r>
            <a:r>
              <a:rPr lang="zh-CN" altLang="en-US" sz="3200" dirty="0"/>
              <a:t>年，李政道和杨振宁获得诺贝尔物理学奖，一项科学理论，在发表的第二年就获得诺贝尔奖是史无前例的。很遗憾的是，用精妙绝伦的实验证实了宇称不守恒的吴健雄一直没能获奖。</a:t>
            </a:r>
            <a:endParaRPr lang="zh-CN" alt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32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37F3575-6095-4D46-BD4E-AAC672B758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5" t="14950" r="10454" b="31043"/>
          <a:stretch/>
        </p:blipFill>
        <p:spPr>
          <a:xfrm rot="5106185">
            <a:off x="-293971" y="2422975"/>
            <a:ext cx="5450388" cy="201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37660" r="12872" b="44468"/>
          <a:stretch/>
        </p:blipFill>
        <p:spPr>
          <a:xfrm>
            <a:off x="1845012" y="2816157"/>
            <a:ext cx="9377464" cy="12256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66418" y="1905505"/>
            <a:ext cx="51090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96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谢谢 </a:t>
            </a:r>
            <a:endParaRPr lang="en-US" altLang="zh-CN" sz="9600" dirty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6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sz="96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观看</a:t>
            </a:r>
            <a:endParaRPr kumimoji="0" lang="en-US" altLang="zh-CN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277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000">
        <p15:prstTrans prst="airplane"/>
      </p:transition>
    </mc:Choice>
    <mc:Fallback xmlns="">
      <p:transition spd="slow" advTm="9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1" t="28085" r="42235" b="39574"/>
          <a:stretch/>
        </p:blipFill>
        <p:spPr>
          <a:xfrm>
            <a:off x="5541523" y="2268739"/>
            <a:ext cx="1147865" cy="12344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41523" y="0"/>
            <a:ext cx="11089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 </a:t>
            </a:r>
            <a:endParaRPr lang="en-US" altLang="zh-CN" sz="7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51184" y="3429000"/>
            <a:ext cx="615553" cy="2605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宇称不守恒定律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40954" y="3452610"/>
            <a:ext cx="1046440" cy="26058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证明宇称不守恒定律的过程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93690" y="2935365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1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90970" y="3001835"/>
            <a:ext cx="314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3385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75539" y="117393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01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4003" y="1468722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宇称不守恒的定义</a:t>
            </a:r>
          </a:p>
        </p:txBody>
      </p:sp>
    </p:spTree>
    <p:extLst>
      <p:ext uri="{BB962C8B-B14F-4D97-AF65-F5344CB8AC3E}">
        <p14:creationId xmlns:p14="http://schemas.microsoft.com/office/powerpoint/2010/main" val="2114270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$líḓê">
            <a:extLst>
              <a:ext uri="{FF2B5EF4-FFF2-40B4-BE49-F238E27FC236}">
                <a16:creationId xmlns:a16="http://schemas.microsoft.com/office/drawing/2014/main" id="{A536DC16-32AE-44D5-9326-082A5DD1720F}"/>
              </a:ext>
            </a:extLst>
          </p:cNvPr>
          <p:cNvSpPr/>
          <p:nvPr/>
        </p:nvSpPr>
        <p:spPr bwMode="auto">
          <a:xfrm>
            <a:off x="5104308" y="2410264"/>
            <a:ext cx="2082479" cy="2083155"/>
          </a:xfrm>
          <a:custGeom>
            <a:avLst/>
            <a:gdLst>
              <a:gd name="T0" fmla="*/ 1287 w 1289"/>
              <a:gd name="T1" fmla="*/ 626 h 1289"/>
              <a:gd name="T2" fmla="*/ 1273 w 1289"/>
              <a:gd name="T3" fmla="*/ 520 h 1289"/>
              <a:gd name="T4" fmla="*/ 1236 w 1289"/>
              <a:gd name="T5" fmla="*/ 421 h 1289"/>
              <a:gd name="T6" fmla="*/ 1184 w 1289"/>
              <a:gd name="T7" fmla="*/ 327 h 1289"/>
              <a:gd name="T8" fmla="*/ 1163 w 1289"/>
              <a:gd name="T9" fmla="*/ 324 h 1289"/>
              <a:gd name="T10" fmla="*/ 1140 w 1289"/>
              <a:gd name="T11" fmla="*/ 289 h 1289"/>
              <a:gd name="T12" fmla="*/ 1150 w 1289"/>
              <a:gd name="T13" fmla="*/ 279 h 1289"/>
              <a:gd name="T14" fmla="*/ 1134 w 1289"/>
              <a:gd name="T15" fmla="*/ 283 h 1289"/>
              <a:gd name="T16" fmla="*/ 1129 w 1289"/>
              <a:gd name="T17" fmla="*/ 301 h 1289"/>
              <a:gd name="T18" fmla="*/ 1192 w 1289"/>
              <a:gd name="T19" fmla="*/ 408 h 1289"/>
              <a:gd name="T20" fmla="*/ 1228 w 1289"/>
              <a:gd name="T21" fmla="*/ 566 h 1289"/>
              <a:gd name="T22" fmla="*/ 1203 w 1289"/>
              <a:gd name="T23" fmla="*/ 769 h 1289"/>
              <a:gd name="T24" fmla="*/ 1134 w 1289"/>
              <a:gd name="T25" fmla="*/ 831 h 1289"/>
              <a:gd name="T26" fmla="*/ 1037 w 1289"/>
              <a:gd name="T27" fmla="*/ 886 h 1289"/>
              <a:gd name="T28" fmla="*/ 1003 w 1289"/>
              <a:gd name="T29" fmla="*/ 924 h 1289"/>
              <a:gd name="T30" fmla="*/ 981 w 1289"/>
              <a:gd name="T31" fmla="*/ 976 h 1289"/>
              <a:gd name="T32" fmla="*/ 956 w 1289"/>
              <a:gd name="T33" fmla="*/ 1089 h 1289"/>
              <a:gd name="T34" fmla="*/ 932 w 1289"/>
              <a:gd name="T35" fmla="*/ 1125 h 1289"/>
              <a:gd name="T36" fmla="*/ 802 w 1289"/>
              <a:gd name="T37" fmla="*/ 1216 h 1289"/>
              <a:gd name="T38" fmla="*/ 722 w 1289"/>
              <a:gd name="T39" fmla="*/ 1245 h 1289"/>
              <a:gd name="T40" fmla="*/ 633 w 1289"/>
              <a:gd name="T41" fmla="*/ 1248 h 1289"/>
              <a:gd name="T42" fmla="*/ 500 w 1289"/>
              <a:gd name="T43" fmla="*/ 1235 h 1289"/>
              <a:gd name="T44" fmla="*/ 350 w 1289"/>
              <a:gd name="T45" fmla="*/ 1181 h 1289"/>
              <a:gd name="T46" fmla="*/ 254 w 1289"/>
              <a:gd name="T47" fmla="*/ 1111 h 1289"/>
              <a:gd name="T48" fmla="*/ 250 w 1289"/>
              <a:gd name="T49" fmla="*/ 1103 h 1289"/>
              <a:gd name="T50" fmla="*/ 198 w 1289"/>
              <a:gd name="T51" fmla="*/ 1068 h 1289"/>
              <a:gd name="T52" fmla="*/ 67 w 1289"/>
              <a:gd name="T53" fmla="*/ 858 h 1289"/>
              <a:gd name="T54" fmla="*/ 33 w 1289"/>
              <a:gd name="T55" fmla="*/ 684 h 1289"/>
              <a:gd name="T56" fmla="*/ 50 w 1289"/>
              <a:gd name="T57" fmla="*/ 522 h 1289"/>
              <a:gd name="T58" fmla="*/ 122 w 1289"/>
              <a:gd name="T59" fmla="*/ 347 h 1289"/>
              <a:gd name="T60" fmla="*/ 257 w 1289"/>
              <a:gd name="T61" fmla="*/ 198 h 1289"/>
              <a:gd name="T62" fmla="*/ 466 w 1289"/>
              <a:gd name="T63" fmla="*/ 78 h 1289"/>
              <a:gd name="T64" fmla="*/ 711 w 1289"/>
              <a:gd name="T65" fmla="*/ 61 h 1289"/>
              <a:gd name="T66" fmla="*/ 890 w 1289"/>
              <a:gd name="T67" fmla="*/ 107 h 1289"/>
              <a:gd name="T68" fmla="*/ 1083 w 1289"/>
              <a:gd name="T69" fmla="*/ 245 h 1289"/>
              <a:gd name="T70" fmla="*/ 1118 w 1289"/>
              <a:gd name="T71" fmla="*/ 283 h 1289"/>
              <a:gd name="T72" fmla="*/ 1104 w 1289"/>
              <a:gd name="T73" fmla="*/ 250 h 1289"/>
              <a:gd name="T74" fmla="*/ 1077 w 1289"/>
              <a:gd name="T75" fmla="*/ 206 h 1289"/>
              <a:gd name="T76" fmla="*/ 1017 w 1289"/>
              <a:gd name="T77" fmla="*/ 152 h 1289"/>
              <a:gd name="T78" fmla="*/ 790 w 1289"/>
              <a:gd name="T79" fmla="*/ 43 h 1289"/>
              <a:gd name="T80" fmla="*/ 593 w 1289"/>
              <a:gd name="T81" fmla="*/ 11 h 1289"/>
              <a:gd name="T82" fmla="*/ 283 w 1289"/>
              <a:gd name="T83" fmla="*/ 126 h 1289"/>
              <a:gd name="T84" fmla="*/ 160 w 1289"/>
              <a:gd name="T85" fmla="*/ 228 h 1289"/>
              <a:gd name="T86" fmla="*/ 135 w 1289"/>
              <a:gd name="T87" fmla="*/ 264 h 1289"/>
              <a:gd name="T88" fmla="*/ 1 w 1289"/>
              <a:gd name="T89" fmla="*/ 654 h 1289"/>
              <a:gd name="T90" fmla="*/ 70 w 1289"/>
              <a:gd name="T91" fmla="*/ 936 h 1289"/>
              <a:gd name="T92" fmla="*/ 196 w 1289"/>
              <a:gd name="T93" fmla="*/ 1104 h 1289"/>
              <a:gd name="T94" fmla="*/ 283 w 1289"/>
              <a:gd name="T95" fmla="*/ 1163 h 1289"/>
              <a:gd name="T96" fmla="*/ 388 w 1289"/>
              <a:gd name="T97" fmla="*/ 1225 h 1289"/>
              <a:gd name="T98" fmla="*/ 395 w 1289"/>
              <a:gd name="T99" fmla="*/ 1219 h 1289"/>
              <a:gd name="T100" fmla="*/ 410 w 1289"/>
              <a:gd name="T101" fmla="*/ 1233 h 1289"/>
              <a:gd name="T102" fmla="*/ 575 w 1289"/>
              <a:gd name="T103" fmla="*/ 1280 h 1289"/>
              <a:gd name="T104" fmla="*/ 731 w 1289"/>
              <a:gd name="T105" fmla="*/ 1279 h 1289"/>
              <a:gd name="T106" fmla="*/ 830 w 1289"/>
              <a:gd name="T107" fmla="*/ 1252 h 1289"/>
              <a:gd name="T108" fmla="*/ 1003 w 1289"/>
              <a:gd name="T109" fmla="*/ 1175 h 1289"/>
              <a:gd name="T110" fmla="*/ 1176 w 1289"/>
              <a:gd name="T111" fmla="*/ 1013 h 1289"/>
              <a:gd name="T112" fmla="*/ 1273 w 1289"/>
              <a:gd name="T113" fmla="*/ 858 h 1289"/>
              <a:gd name="T114" fmla="*/ 1270 w 1289"/>
              <a:gd name="T115" fmla="*/ 826 h 1289"/>
              <a:gd name="T116" fmla="*/ 449 w 1289"/>
              <a:gd name="T117" fmla="*/ 1235 h 1289"/>
              <a:gd name="T118" fmla="*/ 449 w 1289"/>
              <a:gd name="T119" fmla="*/ 1235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9" h="1289">
                <a:moveTo>
                  <a:pt x="1280" y="766"/>
                </a:moveTo>
                <a:cubicBezTo>
                  <a:pt x="1289" y="720"/>
                  <a:pt x="1286" y="673"/>
                  <a:pt x="1287" y="626"/>
                </a:cubicBezTo>
                <a:cubicBezTo>
                  <a:pt x="1288" y="611"/>
                  <a:pt x="1281" y="598"/>
                  <a:pt x="1281" y="583"/>
                </a:cubicBezTo>
                <a:cubicBezTo>
                  <a:pt x="1281" y="562"/>
                  <a:pt x="1283" y="540"/>
                  <a:pt x="1273" y="520"/>
                </a:cubicBezTo>
                <a:cubicBezTo>
                  <a:pt x="1271" y="514"/>
                  <a:pt x="1270" y="508"/>
                  <a:pt x="1270" y="502"/>
                </a:cubicBezTo>
                <a:cubicBezTo>
                  <a:pt x="1269" y="470"/>
                  <a:pt x="1259" y="443"/>
                  <a:pt x="1236" y="421"/>
                </a:cubicBezTo>
                <a:cubicBezTo>
                  <a:pt x="1227" y="413"/>
                  <a:pt x="1221" y="402"/>
                  <a:pt x="1216" y="391"/>
                </a:cubicBezTo>
                <a:cubicBezTo>
                  <a:pt x="1205" y="370"/>
                  <a:pt x="1195" y="348"/>
                  <a:pt x="1184" y="327"/>
                </a:cubicBezTo>
                <a:cubicBezTo>
                  <a:pt x="1181" y="322"/>
                  <a:pt x="1180" y="314"/>
                  <a:pt x="1173" y="312"/>
                </a:cubicBezTo>
                <a:cubicBezTo>
                  <a:pt x="1168" y="315"/>
                  <a:pt x="1172" y="324"/>
                  <a:pt x="1163" y="324"/>
                </a:cubicBezTo>
                <a:cubicBezTo>
                  <a:pt x="1162" y="320"/>
                  <a:pt x="1163" y="317"/>
                  <a:pt x="1157" y="313"/>
                </a:cubicBezTo>
                <a:cubicBezTo>
                  <a:pt x="1149" y="309"/>
                  <a:pt x="1135" y="305"/>
                  <a:pt x="1140" y="289"/>
                </a:cubicBezTo>
                <a:cubicBezTo>
                  <a:pt x="1141" y="285"/>
                  <a:pt x="1139" y="280"/>
                  <a:pt x="1138" y="275"/>
                </a:cubicBezTo>
                <a:cubicBezTo>
                  <a:pt x="1142" y="277"/>
                  <a:pt x="1146" y="278"/>
                  <a:pt x="1150" y="279"/>
                </a:cubicBezTo>
                <a:cubicBezTo>
                  <a:pt x="1146" y="268"/>
                  <a:pt x="1146" y="268"/>
                  <a:pt x="1136" y="267"/>
                </a:cubicBezTo>
                <a:cubicBezTo>
                  <a:pt x="1133" y="272"/>
                  <a:pt x="1135" y="277"/>
                  <a:pt x="1134" y="283"/>
                </a:cubicBezTo>
                <a:cubicBezTo>
                  <a:pt x="1133" y="291"/>
                  <a:pt x="1129" y="294"/>
                  <a:pt x="1122" y="287"/>
                </a:cubicBezTo>
                <a:cubicBezTo>
                  <a:pt x="1123" y="292"/>
                  <a:pt x="1126" y="297"/>
                  <a:pt x="1129" y="301"/>
                </a:cubicBezTo>
                <a:cubicBezTo>
                  <a:pt x="1147" y="323"/>
                  <a:pt x="1162" y="347"/>
                  <a:pt x="1176" y="372"/>
                </a:cubicBezTo>
                <a:cubicBezTo>
                  <a:pt x="1182" y="384"/>
                  <a:pt x="1185" y="397"/>
                  <a:pt x="1192" y="408"/>
                </a:cubicBezTo>
                <a:cubicBezTo>
                  <a:pt x="1201" y="423"/>
                  <a:pt x="1206" y="440"/>
                  <a:pt x="1210" y="456"/>
                </a:cubicBezTo>
                <a:cubicBezTo>
                  <a:pt x="1217" y="493"/>
                  <a:pt x="1221" y="529"/>
                  <a:pt x="1228" y="566"/>
                </a:cubicBezTo>
                <a:cubicBezTo>
                  <a:pt x="1237" y="614"/>
                  <a:pt x="1245" y="663"/>
                  <a:pt x="1240" y="713"/>
                </a:cubicBezTo>
                <a:cubicBezTo>
                  <a:pt x="1237" y="740"/>
                  <a:pt x="1223" y="756"/>
                  <a:pt x="1203" y="769"/>
                </a:cubicBezTo>
                <a:cubicBezTo>
                  <a:pt x="1190" y="777"/>
                  <a:pt x="1177" y="785"/>
                  <a:pt x="1169" y="798"/>
                </a:cubicBezTo>
                <a:cubicBezTo>
                  <a:pt x="1160" y="812"/>
                  <a:pt x="1146" y="821"/>
                  <a:pt x="1134" y="831"/>
                </a:cubicBezTo>
                <a:cubicBezTo>
                  <a:pt x="1119" y="845"/>
                  <a:pt x="1097" y="851"/>
                  <a:pt x="1080" y="865"/>
                </a:cubicBezTo>
                <a:cubicBezTo>
                  <a:pt x="1069" y="874"/>
                  <a:pt x="1052" y="880"/>
                  <a:pt x="1037" y="886"/>
                </a:cubicBezTo>
                <a:cubicBezTo>
                  <a:pt x="1023" y="891"/>
                  <a:pt x="1018" y="900"/>
                  <a:pt x="1012" y="911"/>
                </a:cubicBezTo>
                <a:cubicBezTo>
                  <a:pt x="1010" y="916"/>
                  <a:pt x="1007" y="920"/>
                  <a:pt x="1003" y="924"/>
                </a:cubicBezTo>
                <a:cubicBezTo>
                  <a:pt x="989" y="935"/>
                  <a:pt x="972" y="944"/>
                  <a:pt x="982" y="966"/>
                </a:cubicBezTo>
                <a:cubicBezTo>
                  <a:pt x="983" y="969"/>
                  <a:pt x="983" y="973"/>
                  <a:pt x="981" y="976"/>
                </a:cubicBezTo>
                <a:cubicBezTo>
                  <a:pt x="968" y="996"/>
                  <a:pt x="970" y="1018"/>
                  <a:pt x="971" y="1041"/>
                </a:cubicBezTo>
                <a:cubicBezTo>
                  <a:pt x="972" y="1059"/>
                  <a:pt x="972" y="1077"/>
                  <a:pt x="956" y="1089"/>
                </a:cubicBezTo>
                <a:cubicBezTo>
                  <a:pt x="946" y="1096"/>
                  <a:pt x="938" y="1103"/>
                  <a:pt x="939" y="1117"/>
                </a:cubicBezTo>
                <a:cubicBezTo>
                  <a:pt x="939" y="1121"/>
                  <a:pt x="935" y="1123"/>
                  <a:pt x="932" y="1125"/>
                </a:cubicBezTo>
                <a:cubicBezTo>
                  <a:pt x="910" y="1140"/>
                  <a:pt x="888" y="1155"/>
                  <a:pt x="866" y="1170"/>
                </a:cubicBezTo>
                <a:cubicBezTo>
                  <a:pt x="844" y="1184"/>
                  <a:pt x="818" y="1194"/>
                  <a:pt x="802" y="1216"/>
                </a:cubicBezTo>
                <a:cubicBezTo>
                  <a:pt x="792" y="1229"/>
                  <a:pt x="780" y="1235"/>
                  <a:pt x="764" y="1236"/>
                </a:cubicBezTo>
                <a:cubicBezTo>
                  <a:pt x="750" y="1237"/>
                  <a:pt x="736" y="1240"/>
                  <a:pt x="722" y="1245"/>
                </a:cubicBezTo>
                <a:cubicBezTo>
                  <a:pt x="717" y="1246"/>
                  <a:pt x="713" y="1246"/>
                  <a:pt x="708" y="1246"/>
                </a:cubicBezTo>
                <a:cubicBezTo>
                  <a:pt x="683" y="1247"/>
                  <a:pt x="658" y="1248"/>
                  <a:pt x="633" y="1248"/>
                </a:cubicBezTo>
                <a:cubicBezTo>
                  <a:pt x="621" y="1248"/>
                  <a:pt x="611" y="1255"/>
                  <a:pt x="600" y="1253"/>
                </a:cubicBezTo>
                <a:cubicBezTo>
                  <a:pt x="567" y="1245"/>
                  <a:pt x="534" y="1240"/>
                  <a:pt x="500" y="1235"/>
                </a:cubicBezTo>
                <a:cubicBezTo>
                  <a:pt x="466" y="1229"/>
                  <a:pt x="435" y="1212"/>
                  <a:pt x="400" y="1211"/>
                </a:cubicBezTo>
                <a:cubicBezTo>
                  <a:pt x="386" y="1196"/>
                  <a:pt x="368" y="1188"/>
                  <a:pt x="350" y="1181"/>
                </a:cubicBezTo>
                <a:cubicBezTo>
                  <a:pt x="314" y="1167"/>
                  <a:pt x="285" y="1144"/>
                  <a:pt x="256" y="1121"/>
                </a:cubicBezTo>
                <a:cubicBezTo>
                  <a:pt x="252" y="1118"/>
                  <a:pt x="248" y="1115"/>
                  <a:pt x="254" y="1111"/>
                </a:cubicBezTo>
                <a:cubicBezTo>
                  <a:pt x="256" y="1110"/>
                  <a:pt x="260" y="1109"/>
                  <a:pt x="259" y="1105"/>
                </a:cubicBezTo>
                <a:cubicBezTo>
                  <a:pt x="257" y="1102"/>
                  <a:pt x="253" y="1102"/>
                  <a:pt x="250" y="1103"/>
                </a:cubicBezTo>
                <a:cubicBezTo>
                  <a:pt x="243" y="1106"/>
                  <a:pt x="238" y="1104"/>
                  <a:pt x="233" y="1100"/>
                </a:cubicBezTo>
                <a:cubicBezTo>
                  <a:pt x="221" y="1089"/>
                  <a:pt x="207" y="1080"/>
                  <a:pt x="198" y="1068"/>
                </a:cubicBezTo>
                <a:cubicBezTo>
                  <a:pt x="169" y="1028"/>
                  <a:pt x="131" y="995"/>
                  <a:pt x="109" y="949"/>
                </a:cubicBezTo>
                <a:cubicBezTo>
                  <a:pt x="94" y="919"/>
                  <a:pt x="80" y="889"/>
                  <a:pt x="67" y="858"/>
                </a:cubicBezTo>
                <a:cubicBezTo>
                  <a:pt x="56" y="831"/>
                  <a:pt x="51" y="802"/>
                  <a:pt x="43" y="775"/>
                </a:cubicBezTo>
                <a:cubicBezTo>
                  <a:pt x="35" y="745"/>
                  <a:pt x="35" y="714"/>
                  <a:pt x="33" y="684"/>
                </a:cubicBezTo>
                <a:cubicBezTo>
                  <a:pt x="32" y="659"/>
                  <a:pt x="35" y="633"/>
                  <a:pt x="35" y="608"/>
                </a:cubicBezTo>
                <a:cubicBezTo>
                  <a:pt x="35" y="578"/>
                  <a:pt x="43" y="550"/>
                  <a:pt x="50" y="522"/>
                </a:cubicBezTo>
                <a:cubicBezTo>
                  <a:pt x="56" y="498"/>
                  <a:pt x="63" y="473"/>
                  <a:pt x="72" y="449"/>
                </a:cubicBezTo>
                <a:cubicBezTo>
                  <a:pt x="86" y="413"/>
                  <a:pt x="104" y="380"/>
                  <a:pt x="122" y="347"/>
                </a:cubicBezTo>
                <a:cubicBezTo>
                  <a:pt x="133" y="325"/>
                  <a:pt x="150" y="308"/>
                  <a:pt x="164" y="289"/>
                </a:cubicBezTo>
                <a:cubicBezTo>
                  <a:pt x="191" y="255"/>
                  <a:pt x="224" y="226"/>
                  <a:pt x="257" y="198"/>
                </a:cubicBezTo>
                <a:cubicBezTo>
                  <a:pt x="287" y="172"/>
                  <a:pt x="320" y="152"/>
                  <a:pt x="353" y="133"/>
                </a:cubicBezTo>
                <a:cubicBezTo>
                  <a:pt x="390" y="111"/>
                  <a:pt x="425" y="88"/>
                  <a:pt x="466" y="78"/>
                </a:cubicBezTo>
                <a:cubicBezTo>
                  <a:pt x="509" y="67"/>
                  <a:pt x="552" y="62"/>
                  <a:pt x="595" y="58"/>
                </a:cubicBezTo>
                <a:cubicBezTo>
                  <a:pt x="633" y="54"/>
                  <a:pt x="672" y="57"/>
                  <a:pt x="711" y="61"/>
                </a:cubicBezTo>
                <a:cubicBezTo>
                  <a:pt x="736" y="63"/>
                  <a:pt x="761" y="70"/>
                  <a:pt x="785" y="75"/>
                </a:cubicBezTo>
                <a:cubicBezTo>
                  <a:pt x="821" y="83"/>
                  <a:pt x="856" y="93"/>
                  <a:pt x="890" y="107"/>
                </a:cubicBezTo>
                <a:cubicBezTo>
                  <a:pt x="918" y="120"/>
                  <a:pt x="946" y="134"/>
                  <a:pt x="973" y="152"/>
                </a:cubicBezTo>
                <a:cubicBezTo>
                  <a:pt x="1013" y="179"/>
                  <a:pt x="1050" y="210"/>
                  <a:pt x="1083" y="245"/>
                </a:cubicBezTo>
                <a:cubicBezTo>
                  <a:pt x="1087" y="250"/>
                  <a:pt x="1091" y="253"/>
                  <a:pt x="1097" y="255"/>
                </a:cubicBezTo>
                <a:cubicBezTo>
                  <a:pt x="1099" y="268"/>
                  <a:pt x="1111" y="273"/>
                  <a:pt x="1118" y="283"/>
                </a:cubicBezTo>
                <a:cubicBezTo>
                  <a:pt x="1120" y="279"/>
                  <a:pt x="1126" y="279"/>
                  <a:pt x="1127" y="273"/>
                </a:cubicBezTo>
                <a:cubicBezTo>
                  <a:pt x="1111" y="273"/>
                  <a:pt x="1108" y="261"/>
                  <a:pt x="1104" y="250"/>
                </a:cubicBezTo>
                <a:cubicBezTo>
                  <a:pt x="1115" y="243"/>
                  <a:pt x="1114" y="234"/>
                  <a:pt x="1106" y="227"/>
                </a:cubicBezTo>
                <a:cubicBezTo>
                  <a:pt x="1097" y="219"/>
                  <a:pt x="1088" y="210"/>
                  <a:pt x="1077" y="206"/>
                </a:cubicBezTo>
                <a:cubicBezTo>
                  <a:pt x="1069" y="204"/>
                  <a:pt x="1062" y="199"/>
                  <a:pt x="1058" y="192"/>
                </a:cubicBezTo>
                <a:cubicBezTo>
                  <a:pt x="1047" y="176"/>
                  <a:pt x="1031" y="165"/>
                  <a:pt x="1017" y="152"/>
                </a:cubicBezTo>
                <a:cubicBezTo>
                  <a:pt x="991" y="128"/>
                  <a:pt x="960" y="113"/>
                  <a:pt x="928" y="97"/>
                </a:cubicBezTo>
                <a:cubicBezTo>
                  <a:pt x="884" y="74"/>
                  <a:pt x="837" y="58"/>
                  <a:pt x="790" y="43"/>
                </a:cubicBezTo>
                <a:cubicBezTo>
                  <a:pt x="770" y="37"/>
                  <a:pt x="749" y="36"/>
                  <a:pt x="730" y="27"/>
                </a:cubicBezTo>
                <a:cubicBezTo>
                  <a:pt x="686" y="9"/>
                  <a:pt x="640" y="0"/>
                  <a:pt x="593" y="11"/>
                </a:cubicBezTo>
                <a:cubicBezTo>
                  <a:pt x="544" y="23"/>
                  <a:pt x="494" y="32"/>
                  <a:pt x="446" y="48"/>
                </a:cubicBezTo>
                <a:cubicBezTo>
                  <a:pt x="389" y="68"/>
                  <a:pt x="334" y="92"/>
                  <a:pt x="283" y="126"/>
                </a:cubicBezTo>
                <a:cubicBezTo>
                  <a:pt x="245" y="151"/>
                  <a:pt x="208" y="180"/>
                  <a:pt x="178" y="215"/>
                </a:cubicBezTo>
                <a:cubicBezTo>
                  <a:pt x="173" y="221"/>
                  <a:pt x="168" y="226"/>
                  <a:pt x="160" y="228"/>
                </a:cubicBezTo>
                <a:cubicBezTo>
                  <a:pt x="156" y="229"/>
                  <a:pt x="153" y="232"/>
                  <a:pt x="152" y="236"/>
                </a:cubicBezTo>
                <a:cubicBezTo>
                  <a:pt x="149" y="247"/>
                  <a:pt x="141" y="255"/>
                  <a:pt x="135" y="264"/>
                </a:cubicBezTo>
                <a:cubicBezTo>
                  <a:pt x="81" y="340"/>
                  <a:pt x="37" y="420"/>
                  <a:pt x="17" y="512"/>
                </a:cubicBezTo>
                <a:cubicBezTo>
                  <a:pt x="8" y="559"/>
                  <a:pt x="0" y="607"/>
                  <a:pt x="1" y="654"/>
                </a:cubicBezTo>
                <a:cubicBezTo>
                  <a:pt x="2" y="722"/>
                  <a:pt x="15" y="788"/>
                  <a:pt x="36" y="851"/>
                </a:cubicBezTo>
                <a:cubicBezTo>
                  <a:pt x="45" y="880"/>
                  <a:pt x="61" y="907"/>
                  <a:pt x="70" y="936"/>
                </a:cubicBezTo>
                <a:cubicBezTo>
                  <a:pt x="82" y="981"/>
                  <a:pt x="106" y="1019"/>
                  <a:pt x="139" y="1051"/>
                </a:cubicBezTo>
                <a:cubicBezTo>
                  <a:pt x="157" y="1070"/>
                  <a:pt x="176" y="1088"/>
                  <a:pt x="196" y="1104"/>
                </a:cubicBezTo>
                <a:cubicBezTo>
                  <a:pt x="216" y="1120"/>
                  <a:pt x="234" y="1138"/>
                  <a:pt x="258" y="1148"/>
                </a:cubicBezTo>
                <a:cubicBezTo>
                  <a:pt x="266" y="1152"/>
                  <a:pt x="277" y="1156"/>
                  <a:pt x="283" y="1163"/>
                </a:cubicBezTo>
                <a:cubicBezTo>
                  <a:pt x="300" y="1181"/>
                  <a:pt x="321" y="1192"/>
                  <a:pt x="342" y="1202"/>
                </a:cubicBezTo>
                <a:cubicBezTo>
                  <a:pt x="358" y="1209"/>
                  <a:pt x="371" y="1220"/>
                  <a:pt x="388" y="1225"/>
                </a:cubicBezTo>
                <a:cubicBezTo>
                  <a:pt x="391" y="1226"/>
                  <a:pt x="394" y="1229"/>
                  <a:pt x="397" y="1226"/>
                </a:cubicBezTo>
                <a:cubicBezTo>
                  <a:pt x="402" y="1223"/>
                  <a:pt x="396" y="1221"/>
                  <a:pt x="395" y="1219"/>
                </a:cubicBezTo>
                <a:cubicBezTo>
                  <a:pt x="392" y="1213"/>
                  <a:pt x="397" y="1213"/>
                  <a:pt x="400" y="1211"/>
                </a:cubicBezTo>
                <a:cubicBezTo>
                  <a:pt x="406" y="1217"/>
                  <a:pt x="402" y="1229"/>
                  <a:pt x="410" y="1233"/>
                </a:cubicBezTo>
                <a:cubicBezTo>
                  <a:pt x="437" y="1244"/>
                  <a:pt x="463" y="1255"/>
                  <a:pt x="490" y="1263"/>
                </a:cubicBezTo>
                <a:cubicBezTo>
                  <a:pt x="518" y="1271"/>
                  <a:pt x="546" y="1278"/>
                  <a:pt x="575" y="1280"/>
                </a:cubicBezTo>
                <a:cubicBezTo>
                  <a:pt x="597" y="1280"/>
                  <a:pt x="619" y="1284"/>
                  <a:pt x="642" y="1286"/>
                </a:cubicBezTo>
                <a:cubicBezTo>
                  <a:pt x="672" y="1289"/>
                  <a:pt x="702" y="1283"/>
                  <a:pt x="731" y="1279"/>
                </a:cubicBezTo>
                <a:cubicBezTo>
                  <a:pt x="757" y="1275"/>
                  <a:pt x="784" y="1276"/>
                  <a:pt x="808" y="1263"/>
                </a:cubicBezTo>
                <a:cubicBezTo>
                  <a:pt x="815" y="1259"/>
                  <a:pt x="822" y="1254"/>
                  <a:pt x="830" y="1252"/>
                </a:cubicBezTo>
                <a:cubicBezTo>
                  <a:pt x="858" y="1249"/>
                  <a:pt x="883" y="1237"/>
                  <a:pt x="907" y="1226"/>
                </a:cubicBezTo>
                <a:cubicBezTo>
                  <a:pt x="940" y="1212"/>
                  <a:pt x="973" y="1196"/>
                  <a:pt x="1003" y="1175"/>
                </a:cubicBezTo>
                <a:cubicBezTo>
                  <a:pt x="1030" y="1156"/>
                  <a:pt x="1062" y="1144"/>
                  <a:pt x="1084" y="1116"/>
                </a:cubicBezTo>
                <a:cubicBezTo>
                  <a:pt x="1113" y="1080"/>
                  <a:pt x="1147" y="1049"/>
                  <a:pt x="1176" y="1013"/>
                </a:cubicBezTo>
                <a:cubicBezTo>
                  <a:pt x="1209" y="972"/>
                  <a:pt x="1234" y="929"/>
                  <a:pt x="1253" y="881"/>
                </a:cubicBezTo>
                <a:cubicBezTo>
                  <a:pt x="1257" y="871"/>
                  <a:pt x="1262" y="862"/>
                  <a:pt x="1273" y="858"/>
                </a:cubicBezTo>
                <a:cubicBezTo>
                  <a:pt x="1281" y="856"/>
                  <a:pt x="1282" y="850"/>
                  <a:pt x="1276" y="845"/>
                </a:cubicBezTo>
                <a:cubicBezTo>
                  <a:pt x="1270" y="840"/>
                  <a:pt x="1270" y="833"/>
                  <a:pt x="1270" y="826"/>
                </a:cubicBezTo>
                <a:cubicBezTo>
                  <a:pt x="1271" y="806"/>
                  <a:pt x="1276" y="786"/>
                  <a:pt x="1280" y="766"/>
                </a:cubicBezTo>
                <a:close/>
                <a:moveTo>
                  <a:pt x="449" y="1235"/>
                </a:moveTo>
                <a:cubicBezTo>
                  <a:pt x="459" y="1232"/>
                  <a:pt x="464" y="1236"/>
                  <a:pt x="469" y="1242"/>
                </a:cubicBezTo>
                <a:cubicBezTo>
                  <a:pt x="463" y="1241"/>
                  <a:pt x="456" y="1242"/>
                  <a:pt x="449" y="1235"/>
                </a:cubicBezTo>
                <a:close/>
              </a:path>
            </a:pathLst>
          </a:custGeom>
          <a:solidFill>
            <a:srgbClr val="8C2C2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66945" y="277238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</a:rPr>
              <a:t>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26866" y="363290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</a:rPr>
              <a:t>贰</a:t>
            </a:r>
          </a:p>
        </p:txBody>
      </p:sp>
      <p:sp>
        <p:nvSpPr>
          <p:cNvPr id="10" name="矩形 9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00459" y="2350794"/>
            <a:ext cx="2970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定义：一个基本粒子与它的“镜像”粒子的所有性质也完全相同，它们的运动规律也完全一致。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69347" y="2255908"/>
            <a:ext cx="30027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假如一个粒子顺时针旋转，它的镜像粒子从镜中看起来就是逆时针旋转，但是这个旋转的所有定律都是相同的，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0684" y="5560979"/>
            <a:ext cx="195563" cy="1297021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715548" y="850897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插播：“宇称守恒定律”</a:t>
            </a:r>
          </a:p>
        </p:txBody>
      </p:sp>
    </p:spTree>
    <p:extLst>
      <p:ext uri="{BB962C8B-B14F-4D97-AF65-F5344CB8AC3E}">
        <p14:creationId xmlns:p14="http://schemas.microsoft.com/office/powerpoint/2010/main" val="1382093473"/>
      </p:ext>
    </p:extLst>
  </p:cSld>
  <p:clrMapOvr>
    <a:masterClrMapping/>
  </p:clrMapOvr>
  <p:transition spd="slow" advTm="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8617721">
            <a:off x="-126460" y="1673156"/>
            <a:ext cx="5204298" cy="3511685"/>
          </a:xfrm>
          <a:prstGeom prst="rect">
            <a:avLst/>
          </a:prstGeom>
          <a:blipFill dpi="0" rotWithShape="1">
            <a:blip r:embed="rId2">
              <a:alphaModFix amt="7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472505" y="83885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宇称不守恒定律</a:t>
            </a:r>
          </a:p>
        </p:txBody>
      </p:sp>
      <p:sp>
        <p:nvSpPr>
          <p:cNvPr id="5" name="矩形 4"/>
          <p:cNvSpPr/>
          <p:nvPr/>
        </p:nvSpPr>
        <p:spPr>
          <a:xfrm>
            <a:off x="5710923" y="1581402"/>
            <a:ext cx="52929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即在弱相互作用力下，互为镜像的物质的运动不对称</a:t>
            </a:r>
            <a:r>
              <a:rPr lang="zh-CN" altLang="en-US" sz="2000" dirty="0"/>
              <a:t>。</a:t>
            </a:r>
          </a:p>
          <a:p>
            <a:br>
              <a:rPr lang="zh-CN" altLang="en-US" sz="2000" dirty="0"/>
            </a:b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623436" y="3927512"/>
            <a:ext cx="24476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zh-CN" altLang="en-US" sz="1400" dirty="0"/>
            </a:b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26" name="Picture 2" descr="https://ss0.baidu.com/6ONWsjip0QIZ8tyhnq/it/u=187875309,3617745874&amp;fm=173&amp;app=25&amp;f=JPEG?w=640&amp;h=457&amp;s=96945784421069D85E358CD4030010B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30" y="2348228"/>
            <a:ext cx="6096000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946704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31655" y="1246279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02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4009" y="1477111"/>
            <a:ext cx="9494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6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证明“宇称不守恒定律”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6706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4" t="22979" r="35612" b="27092"/>
          <a:stretch/>
        </p:blipFill>
        <p:spPr>
          <a:xfrm>
            <a:off x="1634836" y="1682021"/>
            <a:ext cx="522276" cy="5193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198795" y="1606520"/>
            <a:ext cx="799789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20</a:t>
            </a:r>
            <a:r>
              <a:rPr lang="zh-CN" altLang="en-US" dirty="0"/>
              <a:t>世纪</a:t>
            </a:r>
            <a:r>
              <a:rPr lang="en-US" altLang="zh-CN" dirty="0"/>
              <a:t>50</a:t>
            </a:r>
            <a:r>
              <a:rPr lang="zh-CN" altLang="en-US" dirty="0"/>
              <a:t>年代初，科学家们从宇宙射线里观察到两种新的介子（即质量介于质子和电子之间的粒子）：</a:t>
            </a:r>
            <a:r>
              <a:rPr lang="en-US" altLang="zh-CN" dirty="0"/>
              <a:t>θ</a:t>
            </a:r>
            <a:r>
              <a:rPr lang="zh-CN" altLang="en-US" dirty="0"/>
              <a:t>介子和</a:t>
            </a:r>
            <a:r>
              <a:rPr lang="en-US" altLang="zh-CN" dirty="0"/>
              <a:t>τ</a:t>
            </a:r>
            <a:r>
              <a:rPr lang="zh-CN" altLang="en-US" dirty="0"/>
              <a:t>介子。这两种介子的自旋、质量、寿命电荷等完全相同，很多人都认为它们是同一种粒子。但是，它们却具有不同的衰变模式，</a:t>
            </a:r>
            <a:r>
              <a:rPr lang="en-US" altLang="zh-CN" dirty="0"/>
              <a:t>θ</a:t>
            </a:r>
            <a:r>
              <a:rPr lang="zh-CN" altLang="en-US" dirty="0"/>
              <a:t>衰变时会产生两个</a:t>
            </a:r>
            <a:r>
              <a:rPr lang="en-US" altLang="zh-CN" dirty="0"/>
              <a:t>π</a:t>
            </a:r>
            <a:r>
              <a:rPr lang="zh-CN" altLang="en-US" dirty="0"/>
              <a:t>介子，</a:t>
            </a:r>
            <a:r>
              <a:rPr lang="en-US" altLang="zh-CN" dirty="0"/>
              <a:t>τ</a:t>
            </a:r>
            <a:r>
              <a:rPr lang="zh-CN" altLang="en-US" dirty="0"/>
              <a:t>则衰变成三个</a:t>
            </a:r>
            <a:r>
              <a:rPr lang="en-US" altLang="zh-CN" dirty="0"/>
              <a:t>π</a:t>
            </a:r>
            <a:r>
              <a:rPr lang="zh-CN" altLang="en-US" dirty="0"/>
              <a:t>介子，这说明它们遵循着不同的运动规律。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15362" y="4107441"/>
            <a:ext cx="7046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1956</a:t>
            </a:r>
            <a:r>
              <a:rPr lang="zh-CN" altLang="en-US" dirty="0"/>
              <a:t>年，李政道和杨振宁在深入细致地研究了各种因素之后，大胆地断言：</a:t>
            </a:r>
            <a:r>
              <a:rPr lang="en-US" altLang="zh-CN" dirty="0"/>
              <a:t>τ</a:t>
            </a:r>
            <a:r>
              <a:rPr lang="zh-CN" altLang="en-US" dirty="0"/>
              <a:t>和</a:t>
            </a:r>
            <a:r>
              <a:rPr lang="en-US" altLang="zh-CN" dirty="0"/>
              <a:t>θ</a:t>
            </a:r>
            <a:r>
              <a:rPr lang="zh-CN" altLang="en-US" dirty="0"/>
              <a:t>是完全相同的同一种粒子（后来被称为</a:t>
            </a:r>
            <a:r>
              <a:rPr lang="en-US" altLang="zh-CN" dirty="0"/>
              <a:t>K</a:t>
            </a:r>
            <a:r>
              <a:rPr lang="zh-CN" altLang="en-US" dirty="0"/>
              <a:t>介子），但在弱相互作用的环境中，它们的运动规律却不一定完全相同，即</a:t>
            </a:r>
            <a:r>
              <a:rPr lang="el-GR" altLang="zh-CN" dirty="0"/>
              <a:t>“θ-τ”</a:t>
            </a:r>
            <a:r>
              <a:rPr lang="zh-CN" altLang="en-US" dirty="0"/>
              <a:t>粒子在弱相互作用下是宇称不守恒的。</a:t>
            </a:r>
          </a:p>
        </p:txBody>
      </p:sp>
      <p:pic>
        <p:nvPicPr>
          <p:cNvPr id="2050" name="Picture 2" descr="https://dss1.bdstatic.com/70cFuXSh_Q1YnxGkpoWK1HF6hhy/it/u=1471135520,801471411&amp;fm=26&amp;gp=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096" y="4154881"/>
            <a:ext cx="577699" cy="67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8845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FECFC71C-9A30-4FE2-A7A8-05158F0895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80826" y="872991"/>
            <a:ext cx="5810559" cy="51727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11174" y="-3615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86213" y="761452"/>
            <a:ext cx="3909570" cy="594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吴健雄用两套实验装置观测钴</a:t>
            </a:r>
            <a:r>
              <a:rPr lang="en-US" altLang="zh-CN" sz="1600" dirty="0"/>
              <a:t>60</a:t>
            </a:r>
            <a:r>
              <a:rPr lang="zh-CN" altLang="en-US" sz="1600" dirty="0"/>
              <a:t>的衰变，它们的初态是完全一样的，都没有</a:t>
            </a:r>
            <a:r>
              <a:rPr lang="zh-CN" altLang="en-US" sz="1600" dirty="0">
                <a:hlinkClick r:id="rId3" action="ppaction://hlinksldjump"/>
              </a:rPr>
              <a:t>极化</a:t>
            </a:r>
            <a:r>
              <a:rPr lang="zh-CN" altLang="en-US" sz="1600" dirty="0"/>
              <a:t>。现对它们都加一个电流，但是两者方向相反。这样，就造成它们互为镜像，好像中间放了一面镜子。外加的电流使得钴</a:t>
            </a:r>
            <a:r>
              <a:rPr lang="en-US" altLang="zh-CN" sz="1600" dirty="0"/>
              <a:t>60</a:t>
            </a:r>
            <a:r>
              <a:rPr lang="zh-CN" altLang="en-US" sz="1600" dirty="0"/>
              <a:t>极化，由于电流方向左右相反，两个钴</a:t>
            </a:r>
            <a:r>
              <a:rPr lang="en-US" altLang="zh-CN" sz="1600" dirty="0"/>
              <a:t>60</a:t>
            </a:r>
            <a:r>
              <a:rPr lang="zh-CN" altLang="en-US" sz="1600" dirty="0"/>
              <a:t>的极化方向也就相反。两个钴</a:t>
            </a:r>
            <a:r>
              <a:rPr lang="en-US" altLang="zh-CN" sz="1600" dirty="0"/>
              <a:t>60</a:t>
            </a:r>
            <a:r>
              <a:rPr lang="zh-CN" altLang="en-US" sz="1600" dirty="0"/>
              <a:t>都衰变出电子，按通常的想法，它们衰变出来的电子数应该一样多，与外加电流的左右方向无关。但是结果却完全不一样。实验结果表明，这两套装置中的钴</a:t>
            </a:r>
            <a:r>
              <a:rPr lang="en-US" altLang="zh-CN" sz="1600" dirty="0"/>
              <a:t>60</a:t>
            </a:r>
            <a:r>
              <a:rPr lang="zh-CN" altLang="en-US" sz="1600" dirty="0"/>
              <a:t>放射出来的电子数有很大差异，而且电子放射的方向也不能互相对称。实验结果证实了弱相互作用中的宇称不守恒。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endParaRPr lang="en-US" altLang="zh-CN" sz="1600" dirty="0"/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8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41544AB-BDCC-4926-A6AD-3FC0BB0FAB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5" t="14950" r="10454" b="31043"/>
          <a:stretch/>
        </p:blipFill>
        <p:spPr>
          <a:xfrm rot="5106185">
            <a:off x="-293971" y="2422975"/>
            <a:ext cx="5450388" cy="201204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6DE0A7F9-99B5-42AC-9CE9-1548CB5B9798}"/>
              </a:ext>
            </a:extLst>
          </p:cNvPr>
          <p:cNvSpPr txBox="1"/>
          <p:nvPr/>
        </p:nvSpPr>
        <p:spPr>
          <a:xfrm>
            <a:off x="3897298" y="2090171"/>
            <a:ext cx="68624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极化 </a:t>
            </a:r>
            <a:r>
              <a:rPr lang="en-US" altLang="zh-CN" sz="2800" dirty="0" err="1"/>
              <a:t>polarisation</a:t>
            </a:r>
            <a:r>
              <a:rPr lang="zh-CN" altLang="en-US" sz="2800" dirty="0"/>
              <a:t>，指事物在一定条件下发生两极分化，使其性质相对于原来状态有所偏离的现象。极化是因为</a:t>
            </a:r>
            <a:r>
              <a:rPr lang="zh-CN" altLang="en-US" sz="2800" dirty="0">
                <a:hlinkClick r:id="rId3"/>
              </a:rPr>
              <a:t>电流</a:t>
            </a:r>
            <a:r>
              <a:rPr lang="zh-CN" altLang="en-US" sz="2800" dirty="0"/>
              <a:t>的移动而最终导致电位偏离电极开路电位的现象。当电流不停移动的时候，阴极和阳极都会出现极化现象。</a:t>
            </a:r>
          </a:p>
        </p:txBody>
      </p:sp>
    </p:spTree>
    <p:extLst>
      <p:ext uri="{BB962C8B-B14F-4D97-AF65-F5344CB8AC3E}">
        <p14:creationId xmlns:p14="http://schemas.microsoft.com/office/powerpoint/2010/main" val="331983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717</Words>
  <Application>Microsoft Office PowerPoint</Application>
  <PresentationFormat>宽屏</PresentationFormat>
  <Paragraphs>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等线</vt:lpstr>
      <vt:lpstr>等线 Light</vt:lpstr>
      <vt:lpstr>华文琥珀</vt:lpstr>
      <vt:lpstr>楷体</vt:lpstr>
      <vt:lpstr>幼圆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XY</cp:lastModifiedBy>
  <cp:revision>62</cp:revision>
  <dcterms:created xsi:type="dcterms:W3CDTF">2020-06-27T07:35:23Z</dcterms:created>
  <dcterms:modified xsi:type="dcterms:W3CDTF">2020-12-09T09:21:17Z</dcterms:modified>
</cp:coreProperties>
</file>