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6" r:id="rId2"/>
  </p:sldMasterIdLst>
  <p:notesMasterIdLst>
    <p:notesMasterId r:id="rId8"/>
  </p:notesMasterIdLst>
  <p:handoutMasterIdLst>
    <p:handoutMasterId r:id="rId9"/>
  </p:handoutMasterIdLst>
  <p:sldIdLst>
    <p:sldId id="2094" r:id="rId3"/>
    <p:sldId id="2154" r:id="rId4"/>
    <p:sldId id="2155" r:id="rId5"/>
    <p:sldId id="2156" r:id="rId6"/>
    <p:sldId id="2157" r:id="rId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  <a:srgbClr val="3366FF"/>
    <a:srgbClr val="B319B7"/>
    <a:srgbClr val="0099FF"/>
    <a:srgbClr val="66FF33"/>
    <a:srgbClr val="0000FF"/>
    <a:srgbClr val="FFFF00"/>
    <a:srgbClr val="00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11" autoAdjust="0"/>
    <p:restoredTop sz="88156" autoAdjust="0"/>
  </p:normalViewPr>
  <p:slideViewPr>
    <p:cSldViewPr>
      <p:cViewPr varScale="1">
        <p:scale>
          <a:sx n="42" d="100"/>
          <a:sy n="42" d="100"/>
        </p:scale>
        <p:origin x="87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3065" y="2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GB" altLang="en-US"/>
          </a:p>
        </p:txBody>
      </p:sp>
      <p:sp>
        <p:nvSpPr>
          <p:cNvPr id="75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GB" altLang="en-US"/>
          </a:p>
        </p:txBody>
      </p:sp>
      <p:sp>
        <p:nvSpPr>
          <p:cNvPr id="75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GB" altLang="en-US"/>
          </a:p>
        </p:txBody>
      </p:sp>
      <p:sp>
        <p:nvSpPr>
          <p:cNvPr id="75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8F87108-BF65-4F21-A148-924C46C5E16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302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 alt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Textmasterformate durch Klicken bearbeiten</a:t>
            </a:r>
          </a:p>
          <a:p>
            <a:pPr lvl="1"/>
            <a:r>
              <a:rPr lang="en-US" altLang="en-US"/>
              <a:t>Zweite Ebene</a:t>
            </a:r>
          </a:p>
          <a:p>
            <a:pPr lvl="2"/>
            <a:r>
              <a:rPr lang="en-US" altLang="en-US"/>
              <a:t>Dritte Ebene</a:t>
            </a:r>
          </a:p>
          <a:p>
            <a:pPr lvl="3"/>
            <a:r>
              <a:rPr lang="en-US" altLang="en-US"/>
              <a:t>Vierte Ebene</a:t>
            </a:r>
          </a:p>
          <a:p>
            <a:pPr lvl="4"/>
            <a:r>
              <a:rPr lang="en-US" altLang="en-US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02D1B85-6122-42A9-BFBE-6374EAAF28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196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B58623-5B6A-4BA4-A1E2-51C67B5C73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569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8DC086-F8E2-46A0-811B-B7B771D4E7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085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B0008F-8414-4FB0-B0C0-8D40C590F3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4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79391"/>
            <a:ext cx="2743200" cy="6129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79391"/>
            <a:ext cx="8026400" cy="6129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8FC4DA-90CA-48DA-8C97-08F66951C6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871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57728F-64E0-4C03-AE32-48708EEA76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79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EF4FA6-C3FB-4517-86AB-2276D9DDFBB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7932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E6F5B6-3B30-4C27-A6D9-C4F4EBACF9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0404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777955-76B0-45ED-BE5E-1397CB81F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573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F74540-2731-48F9-8364-B2E1E83EC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0591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1B6EF2-76DC-49B2-8216-756444940F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53611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48A575-E642-4DAF-9BD3-2CAE4FB3C6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13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971B59-487D-4A77-B24D-D88B7EDCD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700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0F5B96-6633-43D8-A0F6-9DE9DDE73F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8099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39610D-BCD3-4057-9FC3-40B0C34D7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10741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EAA7C0-8A91-448A-8850-B1C98C1A1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2743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79391"/>
            <a:ext cx="2743200" cy="6129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79391"/>
            <a:ext cx="8026400" cy="6129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2BB7D-383C-469B-8F9D-5256B25DA7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650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C9D833-51B1-4C42-8453-F32DCB0AAE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454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5FBB0F-C507-4382-90DA-5B78D444E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8093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416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416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5FBB0F-C507-4382-90DA-5B78D444EF4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609600" y="3810003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6197600" y="3810003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8093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7BADC6-A9A8-40F0-BD3A-0A25502B61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2735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F66DD3-A7CF-4AF8-9500-F0BC3DE669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516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84EC71-5620-46B0-9D7C-9201D5D405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18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3FD88A-3190-4271-9CE1-22E965C36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445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2" name="Rectangle 2"/>
          <p:cNvSpPr>
            <a:spLocks noChangeArrowheads="1"/>
          </p:cNvSpPr>
          <p:nvPr userDrawn="1"/>
        </p:nvSpPr>
        <p:spPr bwMode="auto">
          <a:xfrm>
            <a:off x="0" y="6467478"/>
            <a:ext cx="12192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419" y="6507163"/>
            <a:ext cx="102743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1039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507163"/>
            <a:ext cx="28448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fld id="{68607151-4720-4FA3-B841-E0F060FF7D8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9368" name="Rectangle 8"/>
          <p:cNvSpPr>
            <a:spLocks noChangeArrowheads="1"/>
          </p:cNvSpPr>
          <p:nvPr/>
        </p:nvSpPr>
        <p:spPr bwMode="auto">
          <a:xfrm>
            <a:off x="624419" y="179388"/>
            <a:ext cx="10943167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de-DE" altLang="en-US" sz="4000" b="0"/>
          </a:p>
        </p:txBody>
      </p:sp>
      <p:sp>
        <p:nvSpPr>
          <p:cNvPr id="103936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3"/>
            <a:ext cx="109728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937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24419" y="179388"/>
            <a:ext cx="10943167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92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611" name="Rectangle 3"/>
          <p:cNvSpPr>
            <a:spLocks noChangeArrowheads="1"/>
          </p:cNvSpPr>
          <p:nvPr userDrawn="1"/>
        </p:nvSpPr>
        <p:spPr bwMode="auto">
          <a:xfrm>
            <a:off x="0" y="6467478"/>
            <a:ext cx="12192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2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66779" y="179388"/>
            <a:ext cx="10400806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en-US" dirty="0"/>
          </a:p>
        </p:txBody>
      </p:sp>
      <p:sp>
        <p:nvSpPr>
          <p:cNvPr id="10926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3"/>
            <a:ext cx="109728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419" y="6507163"/>
            <a:ext cx="102743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507163"/>
            <a:ext cx="28448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fld id="{ADA8769D-26C3-4627-876F-C8242DC0353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8" name="Picture 1" descr="2011-Nov-24-thumb-ALICE_logo_WithoutStrapline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1" y="60325"/>
            <a:ext cx="75565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469E6D-9AA1-47F4-A7A4-6B3288BB35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/>
              <a:t>Hyperloop Datasets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E0D9CB50-040B-40E9-ADA6-B8CC4644D5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37112"/>
            <a:ext cx="9144000" cy="1655762"/>
          </a:xfrm>
        </p:spPr>
        <p:txBody>
          <a:bodyPr/>
          <a:lstStyle/>
          <a:p>
            <a:r>
              <a:rPr lang="en-US" dirty="0"/>
              <a:t>Jan Fiete Grosse-Oetringhaus (CERN)</a:t>
            </a:r>
          </a:p>
          <a:p>
            <a:endParaRPr lang="en-US" dirty="0"/>
          </a:p>
          <a:p>
            <a:r>
              <a:rPr lang="en-US" dirty="0"/>
              <a:t>08.12.2020</a:t>
            </a:r>
          </a:p>
        </p:txBody>
      </p:sp>
    </p:spTree>
    <p:extLst>
      <p:ext uri="{BB962C8B-B14F-4D97-AF65-F5344CB8AC3E}">
        <p14:creationId xmlns:p14="http://schemas.microsoft.com/office/powerpoint/2010/main" val="3940740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82562A-EC1C-403F-8C52-61F6CE2C1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Hyperloop Datasets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C04B9-AF80-41B1-A6C0-E898342F9F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E92F12-2C95-463F-B6C4-68B7350EEB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2CEBC5-3A28-445A-AC50-FE04813D1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565" y="864156"/>
            <a:ext cx="9643154" cy="1152128"/>
          </a:xfrm>
          <a:prstGeom prst="rect">
            <a:avLst/>
          </a:prstGeom>
        </p:spPr>
      </p:pic>
      <p:sp>
        <p:nvSpPr>
          <p:cNvPr id="16" name="Left Brace 15">
            <a:extLst>
              <a:ext uri="{FF2B5EF4-FFF2-40B4-BE49-F238E27FC236}">
                <a16:creationId xmlns:a16="http://schemas.microsoft.com/office/drawing/2014/main" id="{36FC8888-FA10-4162-9579-1E8D3E97E8C0}"/>
              </a:ext>
            </a:extLst>
          </p:cNvPr>
          <p:cNvSpPr/>
          <p:nvPr/>
        </p:nvSpPr>
        <p:spPr bwMode="auto">
          <a:xfrm rot="16200000">
            <a:off x="2623300" y="357242"/>
            <a:ext cx="298847" cy="2858503"/>
          </a:xfrm>
          <a:prstGeom prst="leftBrace">
            <a:avLst>
              <a:gd name="adj1" fmla="val 61329"/>
              <a:gd name="adj2" fmla="val 5000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35ED1C-9502-4F33-B4DA-BD3C0D37111A}"/>
              </a:ext>
            </a:extLst>
          </p:cNvPr>
          <p:cNvSpPr txBox="1"/>
          <p:nvPr/>
        </p:nvSpPr>
        <p:spPr>
          <a:xfrm>
            <a:off x="2071249" y="2051556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Production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B5231C-EE1F-44C6-A413-D879C8AD37A4}"/>
              </a:ext>
            </a:extLst>
          </p:cNvPr>
          <p:cNvSpPr txBox="1"/>
          <p:nvPr/>
        </p:nvSpPr>
        <p:spPr>
          <a:xfrm>
            <a:off x="5132011" y="205155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Hyperloop train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3418F1-B077-4546-AF75-20E4064ECEA6}"/>
              </a:ext>
            </a:extLst>
          </p:cNvPr>
          <p:cNvSpPr txBox="1"/>
          <p:nvPr/>
        </p:nvSpPr>
        <p:spPr>
          <a:xfrm>
            <a:off x="7464152" y="2051556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LEGO train (train: Run3_Conversion)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B6D2937-1569-433A-BE79-BD3BA3CCA6B5}"/>
              </a:ext>
            </a:extLst>
          </p:cNvPr>
          <p:cNvCxnSpPr>
            <a:endCxn id="18" idx="0"/>
          </p:cNvCxnSpPr>
          <p:nvPr/>
        </p:nvCxnSpPr>
        <p:spPr bwMode="auto">
          <a:xfrm>
            <a:off x="6077141" y="1637069"/>
            <a:ext cx="1" cy="41448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7E5E031-93AA-4767-991E-2A5FE369F94C}"/>
              </a:ext>
            </a:extLst>
          </p:cNvPr>
          <p:cNvCxnSpPr/>
          <p:nvPr/>
        </p:nvCxnSpPr>
        <p:spPr bwMode="auto">
          <a:xfrm>
            <a:off x="8904312" y="1637069"/>
            <a:ext cx="0" cy="41448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CA2FEDC-6045-4DEB-BB3C-BB2E309B45C6}"/>
              </a:ext>
            </a:extLst>
          </p:cNvPr>
          <p:cNvSpPr txBox="1"/>
          <p:nvPr/>
        </p:nvSpPr>
        <p:spPr>
          <a:xfrm>
            <a:off x="104231" y="1255554"/>
            <a:ext cx="1026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3 Types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4DBCAD-3022-4FCD-9603-43219BDEE812}"/>
              </a:ext>
            </a:extLst>
          </p:cNvPr>
          <p:cNvSpPr txBox="1"/>
          <p:nvPr/>
        </p:nvSpPr>
        <p:spPr>
          <a:xfrm>
            <a:off x="104231" y="2563603"/>
            <a:ext cx="72699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dataset, can contain several elements (of the same type)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element processes either all runs, or a subset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5443BC0-75C9-494D-A103-CF57ACB7B2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429"/>
          <a:stretch/>
        </p:blipFill>
        <p:spPr>
          <a:xfrm>
            <a:off x="1991544" y="3672683"/>
            <a:ext cx="2088232" cy="217420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5EE359A-8BAE-4874-A6C4-0D7A086F3E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429"/>
          <a:stretch/>
        </p:blipFill>
        <p:spPr>
          <a:xfrm>
            <a:off x="4511824" y="3648838"/>
            <a:ext cx="2088232" cy="2174206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68A5C015-4D30-4137-95C8-7C1808302D65}"/>
              </a:ext>
            </a:extLst>
          </p:cNvPr>
          <p:cNvSpPr/>
          <p:nvPr/>
        </p:nvSpPr>
        <p:spPr bwMode="auto">
          <a:xfrm>
            <a:off x="624415" y="3314601"/>
            <a:ext cx="6335681" cy="259228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59ABEE5-BC4C-416E-B8D2-619F4BD229F3}"/>
              </a:ext>
            </a:extLst>
          </p:cNvPr>
          <p:cNvSpPr txBox="1"/>
          <p:nvPr/>
        </p:nvSpPr>
        <p:spPr>
          <a:xfrm>
            <a:off x="657665" y="334125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Dataset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DAD029-71CA-456D-9235-5578EEE685DB}"/>
              </a:ext>
            </a:extLst>
          </p:cNvPr>
          <p:cNvSpPr txBox="1"/>
          <p:nvPr/>
        </p:nvSpPr>
        <p:spPr>
          <a:xfrm>
            <a:off x="2353684" y="3377317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Element 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1AD1B74-1CD8-413A-945C-81D1E4C51AE4}"/>
              </a:ext>
            </a:extLst>
          </p:cNvPr>
          <p:cNvSpPr txBox="1"/>
          <p:nvPr/>
        </p:nvSpPr>
        <p:spPr>
          <a:xfrm>
            <a:off x="4904486" y="3349873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Element 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748058A-A871-4E13-B1BF-94024A8AAF83}"/>
              </a:ext>
            </a:extLst>
          </p:cNvPr>
          <p:cNvSpPr txBox="1"/>
          <p:nvPr/>
        </p:nvSpPr>
        <p:spPr>
          <a:xfrm>
            <a:off x="2469100" y="519899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lists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A68B8A-1585-4B5E-8759-C5A1052DF7B7}"/>
              </a:ext>
            </a:extLst>
          </p:cNvPr>
          <p:cNvSpPr txBox="1"/>
          <p:nvPr/>
        </p:nvSpPr>
        <p:spPr>
          <a:xfrm>
            <a:off x="4908932" y="519899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lists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C172EF7-E8BF-4953-9C56-CA697DC894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6230" y="4858081"/>
            <a:ext cx="4652900" cy="941338"/>
          </a:xfrm>
          <a:prstGeom prst="rect">
            <a:avLst/>
          </a:prstGeom>
        </p:spPr>
      </p:pic>
      <p:sp>
        <p:nvSpPr>
          <p:cNvPr id="41" name="Arrow: Right 40">
            <a:extLst>
              <a:ext uri="{FF2B5EF4-FFF2-40B4-BE49-F238E27FC236}">
                <a16:creationId xmlns:a16="http://schemas.microsoft.com/office/drawing/2014/main" id="{D6C5C898-4E91-453B-A560-E6FE905F8A12}"/>
              </a:ext>
            </a:extLst>
          </p:cNvPr>
          <p:cNvSpPr/>
          <p:nvPr/>
        </p:nvSpPr>
        <p:spPr bwMode="auto">
          <a:xfrm>
            <a:off x="7270304" y="3753848"/>
            <a:ext cx="1152128" cy="576064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0608A8-62E1-449D-994D-F6E7E6C538DF}"/>
              </a:ext>
            </a:extLst>
          </p:cNvPr>
          <p:cNvSpPr txBox="1"/>
          <p:nvPr/>
        </p:nvSpPr>
        <p:spPr>
          <a:xfrm>
            <a:off x="8509716" y="3491435"/>
            <a:ext cx="28488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List of directories</a:t>
            </a:r>
            <a:br>
              <a:rPr lang="en-US" dirty="0"/>
            </a:br>
            <a:r>
              <a:rPr lang="en-US" sz="1200" dirty="0"/>
              <a:t>(code that extracts directory list </a:t>
            </a:r>
            <a:br>
              <a:rPr lang="en-US" sz="1200" dirty="0"/>
            </a:br>
            <a:r>
              <a:rPr lang="en-US" sz="1200" dirty="0"/>
              <a:t>from dataset exists in ML)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File pattern</a:t>
            </a:r>
            <a:br>
              <a:rPr lang="en-US" dirty="0"/>
            </a:br>
            <a:r>
              <a:rPr lang="en-US" sz="1200" dirty="0"/>
              <a:t>(for now fixed to: AO2D.root)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72DAB0C-AE43-4E60-BDE1-1E4F1B3A2D15}"/>
              </a:ext>
            </a:extLst>
          </p:cNvPr>
          <p:cNvSpPr txBox="1"/>
          <p:nvPr/>
        </p:nvSpPr>
        <p:spPr>
          <a:xfrm>
            <a:off x="129891" y="6084004"/>
            <a:ext cx="12132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NB. The hyperloop database is change aware (we store the full history, and the timestamp of the last change)</a:t>
            </a:r>
          </a:p>
        </p:txBody>
      </p:sp>
    </p:spTree>
    <p:extLst>
      <p:ext uri="{BB962C8B-B14F-4D97-AF65-F5344CB8AC3E}">
        <p14:creationId xmlns:p14="http://schemas.microsoft.com/office/powerpoint/2010/main" val="2915404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70F3FA4-766F-4743-BA80-787BDE505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Staging should be for entire Hyperloop datasets</a:t>
            </a:r>
          </a:p>
          <a:p>
            <a:r>
              <a:rPr lang="en-US" sz="2400" dirty="0"/>
              <a:t>Staging status of a Hyperloop dataset needs to be available machine readable (we have to restrict submission to where the dataset is)</a:t>
            </a:r>
          </a:p>
          <a:p>
            <a:r>
              <a:rPr lang="en-US" sz="2400" dirty="0"/>
              <a:t>Changes of Hyperloop datasets should be taken into account</a:t>
            </a:r>
          </a:p>
          <a:p>
            <a:pPr lvl="1"/>
            <a:r>
              <a:rPr lang="en-US" sz="2000" dirty="0"/>
              <a:t>Database contains already history and last change data of a dataset</a:t>
            </a:r>
          </a:p>
          <a:p>
            <a:pPr lvl="1"/>
            <a:r>
              <a:rPr lang="en-US" sz="2000" dirty="0"/>
              <a:t>Typical use case (Run 2 example): Dataset “LHC15o” always traces the last related production</a:t>
            </a:r>
          </a:p>
          <a:p>
            <a:r>
              <a:rPr lang="en-US" sz="2400" dirty="0"/>
              <a:t>There can be overlaps between datasets (data should only be staged once)</a:t>
            </a:r>
          </a:p>
          <a:p>
            <a:pPr lvl="1"/>
            <a:r>
              <a:rPr lang="en-US" sz="2000" dirty="0"/>
              <a:t>Example: </a:t>
            </a:r>
          </a:p>
          <a:p>
            <a:pPr lvl="2"/>
            <a:r>
              <a:rPr lang="en-US" sz="1800" dirty="0"/>
              <a:t>LHC15o_test (few runs for pilot trains)</a:t>
            </a:r>
          </a:p>
          <a:p>
            <a:pPr lvl="2"/>
            <a:r>
              <a:rPr lang="en-US" sz="1800" dirty="0"/>
              <a:t>LHC15o_af (10% of the runs of the full production, each run is fully available)</a:t>
            </a:r>
          </a:p>
          <a:p>
            <a:pPr lvl="2"/>
            <a:r>
              <a:rPr lang="en-US" sz="1800" dirty="0"/>
              <a:t>LHC15o (all runs)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D214C-FF4C-49FD-92D0-CCB459A351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41007E-16FC-4195-87BB-554F37A2F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52B25F-93AF-4CDB-83F3-C36C011627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17882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2C989A-6B8C-403C-AB51-2B35EF61A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Yesterday: Dataset A : 1 2 3 | Pin (set by op.): </a:t>
            </a:r>
            <a:r>
              <a:rPr lang="en-US" sz="2000" b="1" dirty="0"/>
              <a:t>Yes</a:t>
            </a:r>
            <a:r>
              <a:rPr lang="en-US" sz="2000" dirty="0"/>
              <a:t>/No | Status: Ready/</a:t>
            </a:r>
            <a:r>
              <a:rPr lang="en-US" sz="2000" b="1" dirty="0"/>
              <a:t>In Progress</a:t>
            </a:r>
          </a:p>
          <a:p>
            <a:r>
              <a:rPr lang="en-US" sz="2000" dirty="0"/>
              <a:t>Today: Dataset A : 1 2 3 | Pin (set by op.): </a:t>
            </a:r>
            <a:r>
              <a:rPr lang="en-US" sz="2000" b="1" dirty="0"/>
              <a:t>Yes</a:t>
            </a:r>
            <a:r>
              <a:rPr lang="en-US" sz="2000" dirty="0"/>
              <a:t>/No | Status: </a:t>
            </a:r>
            <a:r>
              <a:rPr lang="en-US" sz="2000" b="1" dirty="0"/>
              <a:t>Ready</a:t>
            </a:r>
            <a:r>
              <a:rPr lang="en-US" sz="2000" dirty="0"/>
              <a:t>/In Progress</a:t>
            </a:r>
          </a:p>
          <a:p>
            <a:pPr lvl="1"/>
            <a:r>
              <a:rPr lang="en-US" sz="1800" dirty="0"/>
              <a:t>Train run 7, 8, 9</a:t>
            </a:r>
          </a:p>
          <a:p>
            <a:r>
              <a:rPr lang="en-US" sz="2000" dirty="0"/>
              <a:t>Operator change dataset A </a:t>
            </a:r>
            <a:r>
              <a:rPr lang="en-US" sz="2000" dirty="0">
                <a:sym typeface="Wingdings" panose="05000000000000000000" pitchFamily="2" charset="2"/>
              </a:rPr>
              <a:t> A’: (add run 4) | Pin: </a:t>
            </a:r>
            <a:r>
              <a:rPr lang="en-US" sz="2000" b="1" dirty="0">
                <a:sym typeface="Wingdings" panose="05000000000000000000" pitchFamily="2" charset="2"/>
              </a:rPr>
              <a:t>Yes</a:t>
            </a:r>
            <a:r>
              <a:rPr lang="en-US" sz="2000" dirty="0">
                <a:sym typeface="Wingdings" panose="05000000000000000000" pitchFamily="2" charset="2"/>
              </a:rPr>
              <a:t> | Status: </a:t>
            </a:r>
            <a:r>
              <a:rPr lang="en-US" sz="2000" b="1" dirty="0">
                <a:sym typeface="Wingdings" panose="05000000000000000000" pitchFamily="2" charset="2"/>
              </a:rPr>
              <a:t>In Progress</a:t>
            </a:r>
          </a:p>
          <a:p>
            <a:r>
              <a:rPr lang="en-US" sz="2000" dirty="0"/>
              <a:t>Tomorrow: Dataset A’: 1 2 3 4</a:t>
            </a:r>
          </a:p>
          <a:p>
            <a:pPr lvl="1"/>
            <a:r>
              <a:rPr lang="en-US" sz="1800" dirty="0"/>
              <a:t>Train run 10, 11, 12</a:t>
            </a:r>
          </a:p>
          <a:p>
            <a:pPr lvl="1"/>
            <a:endParaRPr lang="en-US" sz="1800" dirty="0"/>
          </a:p>
          <a:p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616380-C3DB-4237-959C-65EE26308C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3945A8-3434-4F13-86E1-2640B291C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B2C6F-B4C3-4183-BCC1-833CAFA487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52242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2C989A-6B8C-403C-AB51-2B35EF61A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Datasets retrieved from hyperloop database (current state)</a:t>
            </a:r>
          </a:p>
          <a:p>
            <a:r>
              <a:rPr lang="en-US" sz="2200" dirty="0"/>
              <a:t>Each dataset </a:t>
            </a:r>
          </a:p>
          <a:p>
            <a:pPr lvl="1"/>
            <a:r>
              <a:rPr lang="en-US" sz="1800" dirty="0"/>
              <a:t>Can be pinned to AFs (one pin per AF)</a:t>
            </a:r>
          </a:p>
          <a:p>
            <a:pPr lvl="1"/>
            <a:r>
              <a:rPr lang="en-US" sz="1800" dirty="0"/>
              <a:t>Total size displayed</a:t>
            </a:r>
          </a:p>
          <a:p>
            <a:pPr lvl="1"/>
            <a:r>
              <a:rPr lang="en-US" sz="1800" dirty="0"/>
              <a:t>Status of staging (one status per AF)</a:t>
            </a:r>
          </a:p>
          <a:p>
            <a:r>
              <a:rPr lang="en-US" sz="2200" dirty="0"/>
              <a:t>Available space displayed per AF</a:t>
            </a:r>
          </a:p>
          <a:p>
            <a:r>
              <a:rPr lang="en-US" sz="2200" dirty="0"/>
              <a:t>Staging tool</a:t>
            </a:r>
          </a:p>
          <a:p>
            <a:pPr lvl="1"/>
            <a:r>
              <a:rPr lang="en-US" sz="1800" dirty="0"/>
              <a:t>Generates the necessary (copy, remove) operations to achieve the pinning status</a:t>
            </a:r>
          </a:p>
          <a:p>
            <a:pPr lvl="2"/>
            <a:r>
              <a:rPr lang="en-US" sz="1600" dirty="0"/>
              <a:t>Take into account that a directory can be pinned by several datasets</a:t>
            </a:r>
          </a:p>
          <a:p>
            <a:pPr lvl="1"/>
            <a:r>
              <a:rPr lang="en-US" sz="1800" dirty="0"/>
              <a:t>Processes them in the order of request</a:t>
            </a:r>
          </a:p>
          <a:p>
            <a:pPr lvl="1"/>
            <a:r>
              <a:rPr lang="en-US" sz="1800" dirty="0"/>
              <a:t>Updated the pinning status when transfers are done</a:t>
            </a:r>
          </a:p>
          <a:p>
            <a:endParaRPr lang="en-US" sz="2200" dirty="0"/>
          </a:p>
          <a:p>
            <a:r>
              <a:rPr lang="en-US" sz="2200" dirty="0"/>
              <a:t>Display what a change of pin status will imply </a:t>
            </a:r>
            <a:r>
              <a:rPr lang="en-US" sz="2200" dirty="0" err="1"/>
              <a:t>wrt</a:t>
            </a:r>
            <a:r>
              <a:rPr lang="en-US" sz="2200" dirty="0"/>
              <a:t> available space</a:t>
            </a:r>
          </a:p>
          <a:p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616380-C3DB-4237-959C-65EE26308C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3945A8-3434-4F13-86E1-2640B291C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notes on staging tool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B2C6F-B4C3-4183-BCC1-833CAFA487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Jan Fiete Grosse-Oetringhaus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9281679"/>
      </p:ext>
    </p:extLst>
  </p:cSld>
  <p:clrMapOvr>
    <a:masterClrMapping/>
  </p:clrMapOvr>
</p:sld>
</file>

<file path=ppt/theme/theme1.xml><?xml version="1.0" encoding="utf-8"?>
<a:theme xmlns:a="http://schemas.openxmlformats.org/drawingml/2006/main" name="3_Standarddesign">
  <a:themeElements>
    <a:clrScheme name="3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3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47083</TotalTime>
  <Words>441</Words>
  <Application>Microsoft Office PowerPoint</Application>
  <PresentationFormat>Widescreen</PresentationFormat>
  <Paragraphs>59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3_Standarddesign</vt:lpstr>
      <vt:lpstr>4_Standarddesign</vt:lpstr>
      <vt:lpstr>Hyperloop Datasets</vt:lpstr>
      <vt:lpstr>Hyperloop Datasets</vt:lpstr>
      <vt:lpstr>Requirements</vt:lpstr>
      <vt:lpstr>Example</vt:lpstr>
      <vt:lpstr>Some notes on staging tool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jfgrosse</dc:creator>
  <cp:lastModifiedBy>jfgrosse</cp:lastModifiedBy>
  <cp:revision>7733</cp:revision>
  <dcterms:created xsi:type="dcterms:W3CDTF">2006-09-05T14:03:07Z</dcterms:created>
  <dcterms:modified xsi:type="dcterms:W3CDTF">2020-12-08T10:43:29Z</dcterms:modified>
</cp:coreProperties>
</file>