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m4v" ContentType="video/mp4"/>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9"/>
  </p:notesMasterIdLst>
  <p:sldIdLst>
    <p:sldId id="257" r:id="rId2"/>
    <p:sldId id="275" r:id="rId3"/>
    <p:sldId id="284" r:id="rId4"/>
    <p:sldId id="285" r:id="rId5"/>
    <p:sldId id="272" r:id="rId6"/>
    <p:sldId id="260" r:id="rId7"/>
    <p:sldId id="273" r:id="rId8"/>
    <p:sldId id="267" r:id="rId9"/>
    <p:sldId id="268" r:id="rId10"/>
    <p:sldId id="276" r:id="rId11"/>
    <p:sldId id="261" r:id="rId12"/>
    <p:sldId id="262" r:id="rId13"/>
    <p:sldId id="301" r:id="rId14"/>
    <p:sldId id="286" r:id="rId15"/>
    <p:sldId id="303" r:id="rId16"/>
    <p:sldId id="278" r:id="rId17"/>
    <p:sldId id="277" r:id="rId18"/>
    <p:sldId id="263" r:id="rId19"/>
    <p:sldId id="294" r:id="rId20"/>
    <p:sldId id="297" r:id="rId21"/>
    <p:sldId id="298" r:id="rId22"/>
    <p:sldId id="295" r:id="rId23"/>
    <p:sldId id="296" r:id="rId24"/>
    <p:sldId id="266" r:id="rId25"/>
    <p:sldId id="269" r:id="rId26"/>
    <p:sldId id="300" r:id="rId27"/>
    <p:sldId id="271" r:id="rId28"/>
    <p:sldId id="299" r:id="rId29"/>
    <p:sldId id="274" r:id="rId30"/>
    <p:sldId id="280" r:id="rId31"/>
    <p:sldId id="291" r:id="rId32"/>
    <p:sldId id="292" r:id="rId33"/>
    <p:sldId id="302" r:id="rId34"/>
    <p:sldId id="287" r:id="rId35"/>
    <p:sldId id="288" r:id="rId36"/>
    <p:sldId id="293" r:id="rId37"/>
    <p:sldId id="256" r:id="rId3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0" autoAdjust="0"/>
    <p:restoredTop sz="94660" autoAdjust="0"/>
  </p:normalViewPr>
  <p:slideViewPr>
    <p:cSldViewPr snapToGrid="0" snapToObjects="1">
      <p:cViewPr varScale="1">
        <p:scale>
          <a:sx n="147" d="100"/>
          <a:sy n="147" d="100"/>
        </p:scale>
        <p:origin x="234" y="108"/>
      </p:cViewPr>
      <p:guideLst>
        <p:guide orient="horz" pos="1620"/>
        <p:guide pos="28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65" d="100"/>
          <a:sy n="65" d="100"/>
        </p:scale>
        <p:origin x="170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EF5907-C4CB-4D2D-99B4-7533F7EE6B9B}" type="doc">
      <dgm:prSet loTypeId="urn:microsoft.com/office/officeart/2005/8/layout/process1" loCatId="process" qsTypeId="urn:microsoft.com/office/officeart/2005/8/quickstyle/simple2" qsCatId="simple" csTypeId="urn:microsoft.com/office/officeart/2005/8/colors/accent0_3" csCatId="mainScheme" phldr="1"/>
      <dgm:spPr/>
    </dgm:pt>
    <dgm:pt modelId="{24896365-EDEB-4BC0-BCEA-E753B1CD0BD1}">
      <dgm:prSet phldrT="[Text]" custT="1"/>
      <dgm:spPr/>
      <dgm:t>
        <a:bodyPr/>
        <a:lstStyle/>
        <a:p>
          <a:r>
            <a:rPr lang="en-US" sz="1600" dirty="0" smtClean="0"/>
            <a:t>Item Registration</a:t>
          </a:r>
          <a:endParaRPr lang="en-US" sz="1600" dirty="0"/>
        </a:p>
      </dgm:t>
    </dgm:pt>
    <dgm:pt modelId="{00C53E4C-B942-46E1-B36E-DEC314BD2AEB}" type="parTrans" cxnId="{7CEECAB8-FF16-480D-AC18-43DC4D1CE70A}">
      <dgm:prSet/>
      <dgm:spPr/>
      <dgm:t>
        <a:bodyPr/>
        <a:lstStyle/>
        <a:p>
          <a:endParaRPr lang="en-US" sz="1600"/>
        </a:p>
      </dgm:t>
    </dgm:pt>
    <dgm:pt modelId="{7ADC7BC9-61E8-4338-BDB3-1119767A6AAC}" type="sibTrans" cxnId="{7CEECAB8-FF16-480D-AC18-43DC4D1CE70A}">
      <dgm:prSet custT="1"/>
      <dgm:spPr/>
      <dgm:t>
        <a:bodyPr/>
        <a:lstStyle/>
        <a:p>
          <a:endParaRPr lang="en-US" sz="1600"/>
        </a:p>
      </dgm:t>
    </dgm:pt>
    <dgm:pt modelId="{AAB2524E-D8AE-46CB-97ED-E47D95ADD387}">
      <dgm:prSet phldrT="[Text]" custT="1"/>
      <dgm:spPr/>
      <dgm:t>
        <a:bodyPr/>
        <a:lstStyle/>
        <a:p>
          <a:r>
            <a:rPr lang="en-US" sz="1600" dirty="0" smtClean="0"/>
            <a:t>Assembly Setup</a:t>
          </a:r>
          <a:endParaRPr lang="en-US" sz="1600" dirty="0"/>
        </a:p>
      </dgm:t>
    </dgm:pt>
    <dgm:pt modelId="{A475FF72-45E8-48E4-86AE-C73C20DAC437}" type="parTrans" cxnId="{90FADE40-8DDC-4436-966C-F7C8288AB5C5}">
      <dgm:prSet/>
      <dgm:spPr/>
      <dgm:t>
        <a:bodyPr/>
        <a:lstStyle/>
        <a:p>
          <a:endParaRPr lang="en-US" sz="1600"/>
        </a:p>
      </dgm:t>
    </dgm:pt>
    <dgm:pt modelId="{B103CC01-8468-4AF7-85E0-7D8A9950348B}" type="sibTrans" cxnId="{90FADE40-8DDC-4436-966C-F7C8288AB5C5}">
      <dgm:prSet custT="1"/>
      <dgm:spPr/>
      <dgm:t>
        <a:bodyPr/>
        <a:lstStyle/>
        <a:p>
          <a:endParaRPr lang="en-US" sz="1600"/>
        </a:p>
      </dgm:t>
    </dgm:pt>
    <dgm:pt modelId="{A6C9857F-A36F-4B66-8E6D-F81988AC8353}">
      <dgm:prSet phldrT="[Text]" custT="1"/>
      <dgm:spPr/>
      <dgm:t>
        <a:bodyPr/>
        <a:lstStyle/>
        <a:p>
          <a:r>
            <a:rPr lang="en-US" sz="1600" dirty="0" smtClean="0"/>
            <a:t>Testplan Creation</a:t>
          </a:r>
          <a:endParaRPr lang="en-US" sz="1600" dirty="0"/>
        </a:p>
      </dgm:t>
    </dgm:pt>
    <dgm:pt modelId="{7E054061-71A5-45F9-9C23-0E8534C99D5C}" type="parTrans" cxnId="{9AF7608C-DEEF-4984-8095-96B3F80DF2E0}">
      <dgm:prSet/>
      <dgm:spPr/>
      <dgm:t>
        <a:bodyPr/>
        <a:lstStyle/>
        <a:p>
          <a:endParaRPr lang="en-US" sz="1600"/>
        </a:p>
      </dgm:t>
    </dgm:pt>
    <dgm:pt modelId="{D618C6EB-DA60-4D56-8E2D-D068F8993B85}" type="sibTrans" cxnId="{9AF7608C-DEEF-4984-8095-96B3F80DF2E0}">
      <dgm:prSet/>
      <dgm:spPr/>
      <dgm:t>
        <a:bodyPr/>
        <a:lstStyle/>
        <a:p>
          <a:endParaRPr lang="en-US" sz="1600"/>
        </a:p>
      </dgm:t>
    </dgm:pt>
    <dgm:pt modelId="{6841939F-BDB1-4034-A5E9-A7110283F02C}">
      <dgm:prSet phldrT="[Text]" custT="1"/>
      <dgm:spPr/>
      <dgm:t>
        <a:bodyPr/>
        <a:lstStyle/>
        <a:p>
          <a:r>
            <a:rPr lang="en-US" sz="1600" dirty="0" smtClean="0"/>
            <a:t>Assembly Creation</a:t>
          </a:r>
          <a:endParaRPr lang="en-US" sz="1600" dirty="0"/>
        </a:p>
      </dgm:t>
    </dgm:pt>
    <dgm:pt modelId="{C8EBDA75-6C27-49C1-A727-CEDB2E55AD0B}" type="parTrans" cxnId="{9BBAD9D5-5335-472D-9F83-540A13E6315A}">
      <dgm:prSet/>
      <dgm:spPr/>
      <dgm:t>
        <a:bodyPr/>
        <a:lstStyle/>
        <a:p>
          <a:endParaRPr lang="en-US" sz="1600"/>
        </a:p>
      </dgm:t>
    </dgm:pt>
    <dgm:pt modelId="{65BC5316-E3FF-41CC-A033-C5548FBE115F}" type="sibTrans" cxnId="{9BBAD9D5-5335-472D-9F83-540A13E6315A}">
      <dgm:prSet custT="1"/>
      <dgm:spPr/>
      <dgm:t>
        <a:bodyPr/>
        <a:lstStyle/>
        <a:p>
          <a:endParaRPr lang="en-US" sz="1600"/>
        </a:p>
      </dgm:t>
    </dgm:pt>
    <dgm:pt modelId="{163B57C1-37F7-45F1-AD57-33B6E7F93900}" type="pres">
      <dgm:prSet presAssocID="{81EF5907-C4CB-4D2D-99B4-7533F7EE6B9B}" presName="Name0" presStyleCnt="0">
        <dgm:presLayoutVars>
          <dgm:dir/>
          <dgm:resizeHandles val="exact"/>
        </dgm:presLayoutVars>
      </dgm:prSet>
      <dgm:spPr/>
    </dgm:pt>
    <dgm:pt modelId="{1C8B90DE-9D86-4B6F-A6C7-DD1114C0E636}" type="pres">
      <dgm:prSet presAssocID="{24896365-EDEB-4BC0-BCEA-E753B1CD0BD1}" presName="node" presStyleLbl="node1" presStyleIdx="0" presStyleCnt="4">
        <dgm:presLayoutVars>
          <dgm:bulletEnabled val="1"/>
        </dgm:presLayoutVars>
      </dgm:prSet>
      <dgm:spPr/>
      <dgm:t>
        <a:bodyPr/>
        <a:lstStyle/>
        <a:p>
          <a:endParaRPr lang="en-US"/>
        </a:p>
      </dgm:t>
    </dgm:pt>
    <dgm:pt modelId="{D8AE9617-36C9-4991-BB34-1E3327BCA394}" type="pres">
      <dgm:prSet presAssocID="{7ADC7BC9-61E8-4338-BDB3-1119767A6AAC}" presName="sibTrans" presStyleLbl="sibTrans2D1" presStyleIdx="0" presStyleCnt="3"/>
      <dgm:spPr/>
      <dgm:t>
        <a:bodyPr/>
        <a:lstStyle/>
        <a:p>
          <a:endParaRPr lang="en-US"/>
        </a:p>
      </dgm:t>
    </dgm:pt>
    <dgm:pt modelId="{443D321A-6650-4797-9CF8-43318193136C}" type="pres">
      <dgm:prSet presAssocID="{7ADC7BC9-61E8-4338-BDB3-1119767A6AAC}" presName="connectorText" presStyleLbl="sibTrans2D1" presStyleIdx="0" presStyleCnt="3"/>
      <dgm:spPr/>
      <dgm:t>
        <a:bodyPr/>
        <a:lstStyle/>
        <a:p>
          <a:endParaRPr lang="en-US"/>
        </a:p>
      </dgm:t>
    </dgm:pt>
    <dgm:pt modelId="{C392D796-51A9-4CA5-8539-687B020540AA}" type="pres">
      <dgm:prSet presAssocID="{6841939F-BDB1-4034-A5E9-A7110283F02C}" presName="node" presStyleLbl="node1" presStyleIdx="1" presStyleCnt="4">
        <dgm:presLayoutVars>
          <dgm:bulletEnabled val="1"/>
        </dgm:presLayoutVars>
      </dgm:prSet>
      <dgm:spPr/>
      <dgm:t>
        <a:bodyPr/>
        <a:lstStyle/>
        <a:p>
          <a:endParaRPr lang="en-US"/>
        </a:p>
      </dgm:t>
    </dgm:pt>
    <dgm:pt modelId="{304C45F7-122B-4890-B627-836D3A86BBAB}" type="pres">
      <dgm:prSet presAssocID="{65BC5316-E3FF-41CC-A033-C5548FBE115F}" presName="sibTrans" presStyleLbl="sibTrans2D1" presStyleIdx="1" presStyleCnt="3"/>
      <dgm:spPr/>
      <dgm:t>
        <a:bodyPr/>
        <a:lstStyle/>
        <a:p>
          <a:endParaRPr lang="en-US"/>
        </a:p>
      </dgm:t>
    </dgm:pt>
    <dgm:pt modelId="{AAADE69C-0C47-427E-8665-E74E21BD8492}" type="pres">
      <dgm:prSet presAssocID="{65BC5316-E3FF-41CC-A033-C5548FBE115F}" presName="connectorText" presStyleLbl="sibTrans2D1" presStyleIdx="1" presStyleCnt="3"/>
      <dgm:spPr/>
      <dgm:t>
        <a:bodyPr/>
        <a:lstStyle/>
        <a:p>
          <a:endParaRPr lang="en-US"/>
        </a:p>
      </dgm:t>
    </dgm:pt>
    <dgm:pt modelId="{B0A83108-345A-4564-8CA7-FFD36E4012ED}" type="pres">
      <dgm:prSet presAssocID="{AAB2524E-D8AE-46CB-97ED-E47D95ADD387}" presName="node" presStyleLbl="node1" presStyleIdx="2" presStyleCnt="4">
        <dgm:presLayoutVars>
          <dgm:bulletEnabled val="1"/>
        </dgm:presLayoutVars>
      </dgm:prSet>
      <dgm:spPr/>
      <dgm:t>
        <a:bodyPr/>
        <a:lstStyle/>
        <a:p>
          <a:endParaRPr lang="en-US"/>
        </a:p>
      </dgm:t>
    </dgm:pt>
    <dgm:pt modelId="{011D447D-8270-447B-B55A-E97C459F6984}" type="pres">
      <dgm:prSet presAssocID="{B103CC01-8468-4AF7-85E0-7D8A9950348B}" presName="sibTrans" presStyleLbl="sibTrans2D1" presStyleIdx="2" presStyleCnt="3"/>
      <dgm:spPr/>
      <dgm:t>
        <a:bodyPr/>
        <a:lstStyle/>
        <a:p>
          <a:endParaRPr lang="en-US"/>
        </a:p>
      </dgm:t>
    </dgm:pt>
    <dgm:pt modelId="{2A72E9F1-4912-45DC-8BF2-617D0EBEB666}" type="pres">
      <dgm:prSet presAssocID="{B103CC01-8468-4AF7-85E0-7D8A9950348B}" presName="connectorText" presStyleLbl="sibTrans2D1" presStyleIdx="2" presStyleCnt="3"/>
      <dgm:spPr/>
      <dgm:t>
        <a:bodyPr/>
        <a:lstStyle/>
        <a:p>
          <a:endParaRPr lang="en-US"/>
        </a:p>
      </dgm:t>
    </dgm:pt>
    <dgm:pt modelId="{9258707E-F49A-493C-9C31-0A96FB4E13AD}" type="pres">
      <dgm:prSet presAssocID="{A6C9857F-A36F-4B66-8E6D-F81988AC8353}" presName="node" presStyleLbl="node1" presStyleIdx="3" presStyleCnt="4">
        <dgm:presLayoutVars>
          <dgm:bulletEnabled val="1"/>
        </dgm:presLayoutVars>
      </dgm:prSet>
      <dgm:spPr/>
      <dgm:t>
        <a:bodyPr/>
        <a:lstStyle/>
        <a:p>
          <a:endParaRPr lang="en-US"/>
        </a:p>
      </dgm:t>
    </dgm:pt>
  </dgm:ptLst>
  <dgm:cxnLst>
    <dgm:cxn modelId="{9AF7608C-DEEF-4984-8095-96B3F80DF2E0}" srcId="{81EF5907-C4CB-4D2D-99B4-7533F7EE6B9B}" destId="{A6C9857F-A36F-4B66-8E6D-F81988AC8353}" srcOrd="3" destOrd="0" parTransId="{7E054061-71A5-45F9-9C23-0E8534C99D5C}" sibTransId="{D618C6EB-DA60-4D56-8E2D-D068F8993B85}"/>
    <dgm:cxn modelId="{CB68443F-23D9-41B2-A75D-E4A9466021E4}" type="presOf" srcId="{6841939F-BDB1-4034-A5E9-A7110283F02C}" destId="{C392D796-51A9-4CA5-8539-687B020540AA}" srcOrd="0" destOrd="0" presId="urn:microsoft.com/office/officeart/2005/8/layout/process1"/>
    <dgm:cxn modelId="{3B76AF91-0584-479F-9F26-E9FED808FEF9}" type="presOf" srcId="{A6C9857F-A36F-4B66-8E6D-F81988AC8353}" destId="{9258707E-F49A-493C-9C31-0A96FB4E13AD}" srcOrd="0" destOrd="0" presId="urn:microsoft.com/office/officeart/2005/8/layout/process1"/>
    <dgm:cxn modelId="{C3F2934F-A2C0-4D27-8AFF-92487DF0803F}" type="presOf" srcId="{65BC5316-E3FF-41CC-A033-C5548FBE115F}" destId="{304C45F7-122B-4890-B627-836D3A86BBAB}" srcOrd="0" destOrd="0" presId="urn:microsoft.com/office/officeart/2005/8/layout/process1"/>
    <dgm:cxn modelId="{9BBAD9D5-5335-472D-9F83-540A13E6315A}" srcId="{81EF5907-C4CB-4D2D-99B4-7533F7EE6B9B}" destId="{6841939F-BDB1-4034-A5E9-A7110283F02C}" srcOrd="1" destOrd="0" parTransId="{C8EBDA75-6C27-49C1-A727-CEDB2E55AD0B}" sibTransId="{65BC5316-E3FF-41CC-A033-C5548FBE115F}"/>
    <dgm:cxn modelId="{AA12596D-0EE9-40CD-81A6-435FB654C59E}" type="presOf" srcId="{B103CC01-8468-4AF7-85E0-7D8A9950348B}" destId="{011D447D-8270-447B-B55A-E97C459F6984}" srcOrd="0" destOrd="0" presId="urn:microsoft.com/office/officeart/2005/8/layout/process1"/>
    <dgm:cxn modelId="{6772FD52-473C-43A0-A22E-CF9B4C9C593A}" type="presOf" srcId="{AAB2524E-D8AE-46CB-97ED-E47D95ADD387}" destId="{B0A83108-345A-4564-8CA7-FFD36E4012ED}" srcOrd="0" destOrd="0" presId="urn:microsoft.com/office/officeart/2005/8/layout/process1"/>
    <dgm:cxn modelId="{90FADE40-8DDC-4436-966C-F7C8288AB5C5}" srcId="{81EF5907-C4CB-4D2D-99B4-7533F7EE6B9B}" destId="{AAB2524E-D8AE-46CB-97ED-E47D95ADD387}" srcOrd="2" destOrd="0" parTransId="{A475FF72-45E8-48E4-86AE-C73C20DAC437}" sibTransId="{B103CC01-8468-4AF7-85E0-7D8A9950348B}"/>
    <dgm:cxn modelId="{1EB34625-097A-4C9A-81EF-D190D054C789}" type="presOf" srcId="{B103CC01-8468-4AF7-85E0-7D8A9950348B}" destId="{2A72E9F1-4912-45DC-8BF2-617D0EBEB666}" srcOrd="1" destOrd="0" presId="urn:microsoft.com/office/officeart/2005/8/layout/process1"/>
    <dgm:cxn modelId="{4EF4C6F7-9232-44F0-B49E-328EF8E45D05}" type="presOf" srcId="{81EF5907-C4CB-4D2D-99B4-7533F7EE6B9B}" destId="{163B57C1-37F7-45F1-AD57-33B6E7F93900}" srcOrd="0" destOrd="0" presId="urn:microsoft.com/office/officeart/2005/8/layout/process1"/>
    <dgm:cxn modelId="{EAF4D13A-7E73-41BE-B999-C2FFF0B91487}" type="presOf" srcId="{7ADC7BC9-61E8-4338-BDB3-1119767A6AAC}" destId="{D8AE9617-36C9-4991-BB34-1E3327BCA394}" srcOrd="0" destOrd="0" presId="urn:microsoft.com/office/officeart/2005/8/layout/process1"/>
    <dgm:cxn modelId="{C11418D7-8472-4C8E-8CD2-6B7BBCB0638A}" type="presOf" srcId="{65BC5316-E3FF-41CC-A033-C5548FBE115F}" destId="{AAADE69C-0C47-427E-8665-E74E21BD8492}" srcOrd="1" destOrd="0" presId="urn:microsoft.com/office/officeart/2005/8/layout/process1"/>
    <dgm:cxn modelId="{BDE620DC-69A6-4BEE-A4A7-692AB425A875}" type="presOf" srcId="{24896365-EDEB-4BC0-BCEA-E753B1CD0BD1}" destId="{1C8B90DE-9D86-4B6F-A6C7-DD1114C0E636}" srcOrd="0" destOrd="0" presId="urn:microsoft.com/office/officeart/2005/8/layout/process1"/>
    <dgm:cxn modelId="{4469F587-B41A-4B2B-B4E2-BCF6ACD88DBC}" type="presOf" srcId="{7ADC7BC9-61E8-4338-BDB3-1119767A6AAC}" destId="{443D321A-6650-4797-9CF8-43318193136C}" srcOrd="1" destOrd="0" presId="urn:microsoft.com/office/officeart/2005/8/layout/process1"/>
    <dgm:cxn modelId="{7CEECAB8-FF16-480D-AC18-43DC4D1CE70A}" srcId="{81EF5907-C4CB-4D2D-99B4-7533F7EE6B9B}" destId="{24896365-EDEB-4BC0-BCEA-E753B1CD0BD1}" srcOrd="0" destOrd="0" parTransId="{00C53E4C-B942-46E1-B36E-DEC314BD2AEB}" sibTransId="{7ADC7BC9-61E8-4338-BDB3-1119767A6AAC}"/>
    <dgm:cxn modelId="{B6875FEF-1B36-48A5-AD3F-B4C47CA4A846}" type="presParOf" srcId="{163B57C1-37F7-45F1-AD57-33B6E7F93900}" destId="{1C8B90DE-9D86-4B6F-A6C7-DD1114C0E636}" srcOrd="0" destOrd="0" presId="urn:microsoft.com/office/officeart/2005/8/layout/process1"/>
    <dgm:cxn modelId="{5353AAFF-AC68-4278-AB3B-B9BFC552A795}" type="presParOf" srcId="{163B57C1-37F7-45F1-AD57-33B6E7F93900}" destId="{D8AE9617-36C9-4991-BB34-1E3327BCA394}" srcOrd="1" destOrd="0" presId="urn:microsoft.com/office/officeart/2005/8/layout/process1"/>
    <dgm:cxn modelId="{E90FC301-B3B9-4B03-9F29-46C75FDF7A1D}" type="presParOf" srcId="{D8AE9617-36C9-4991-BB34-1E3327BCA394}" destId="{443D321A-6650-4797-9CF8-43318193136C}" srcOrd="0" destOrd="0" presId="urn:microsoft.com/office/officeart/2005/8/layout/process1"/>
    <dgm:cxn modelId="{9B25331E-183E-48E0-AC72-AEFF0F909B1F}" type="presParOf" srcId="{163B57C1-37F7-45F1-AD57-33B6E7F93900}" destId="{C392D796-51A9-4CA5-8539-687B020540AA}" srcOrd="2" destOrd="0" presId="urn:microsoft.com/office/officeart/2005/8/layout/process1"/>
    <dgm:cxn modelId="{BDF95AB0-12A1-4851-A552-4DD9B9192E62}" type="presParOf" srcId="{163B57C1-37F7-45F1-AD57-33B6E7F93900}" destId="{304C45F7-122B-4890-B627-836D3A86BBAB}" srcOrd="3" destOrd="0" presId="urn:microsoft.com/office/officeart/2005/8/layout/process1"/>
    <dgm:cxn modelId="{87EBFC9D-6D5F-46AE-A6A7-E72A4BC18932}" type="presParOf" srcId="{304C45F7-122B-4890-B627-836D3A86BBAB}" destId="{AAADE69C-0C47-427E-8665-E74E21BD8492}" srcOrd="0" destOrd="0" presId="urn:microsoft.com/office/officeart/2005/8/layout/process1"/>
    <dgm:cxn modelId="{60176D4F-E33D-4949-AF2B-6C15E33FB05A}" type="presParOf" srcId="{163B57C1-37F7-45F1-AD57-33B6E7F93900}" destId="{B0A83108-345A-4564-8CA7-FFD36E4012ED}" srcOrd="4" destOrd="0" presId="urn:microsoft.com/office/officeart/2005/8/layout/process1"/>
    <dgm:cxn modelId="{FD1C6B80-648B-4844-8410-02983D74F931}" type="presParOf" srcId="{163B57C1-37F7-45F1-AD57-33B6E7F93900}" destId="{011D447D-8270-447B-B55A-E97C459F6984}" srcOrd="5" destOrd="0" presId="urn:microsoft.com/office/officeart/2005/8/layout/process1"/>
    <dgm:cxn modelId="{92ECFBA7-D471-426B-A0A9-DC6530DEA4B0}" type="presParOf" srcId="{011D447D-8270-447B-B55A-E97C459F6984}" destId="{2A72E9F1-4912-45DC-8BF2-617D0EBEB666}" srcOrd="0" destOrd="0" presId="urn:microsoft.com/office/officeart/2005/8/layout/process1"/>
    <dgm:cxn modelId="{5D0AD3F2-6191-421C-9331-900432CC5ACF}" type="presParOf" srcId="{163B57C1-37F7-45F1-AD57-33B6E7F93900}" destId="{9258707E-F49A-493C-9C31-0A96FB4E13AD}" srcOrd="6"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8B90DE-9D86-4B6F-A6C7-DD1114C0E636}">
      <dsp:nvSpPr>
        <dsp:cNvPr id="0" name=""/>
        <dsp:cNvSpPr/>
      </dsp:nvSpPr>
      <dsp:spPr>
        <a:xfrm>
          <a:off x="3705" y="0"/>
          <a:ext cx="1620266" cy="704580"/>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Item Registration</a:t>
          </a:r>
          <a:endParaRPr lang="en-US" sz="1600" kern="1200" dirty="0"/>
        </a:p>
      </dsp:txBody>
      <dsp:txXfrm>
        <a:off x="24341" y="20636"/>
        <a:ext cx="1578994" cy="663308"/>
      </dsp:txXfrm>
    </dsp:sp>
    <dsp:sp modelId="{D8AE9617-36C9-4991-BB34-1E3327BCA394}">
      <dsp:nvSpPr>
        <dsp:cNvPr id="0" name=""/>
        <dsp:cNvSpPr/>
      </dsp:nvSpPr>
      <dsp:spPr>
        <a:xfrm>
          <a:off x="1785999" y="151377"/>
          <a:ext cx="343496" cy="401826"/>
        </a:xfrm>
        <a:prstGeom prst="rightArrow">
          <a:avLst>
            <a:gd name="adj1" fmla="val 60000"/>
            <a:gd name="adj2" fmla="val 50000"/>
          </a:avLst>
        </a:prstGeom>
        <a:solidFill>
          <a:schemeClr val="dk2">
            <a:tint val="60000"/>
            <a:hueOff val="0"/>
            <a:satOff val="0"/>
            <a:lumOff val="0"/>
            <a:alphaOff val="0"/>
          </a:schemeClr>
        </a:solidFill>
        <a:ln>
          <a:noFill/>
        </a:ln>
        <a:effectLst>
          <a:glow rad="63500">
            <a:schemeClr val="dk2">
              <a:tint val="60000"/>
              <a:hueOff val="0"/>
              <a:satOff val="0"/>
              <a:lumOff val="0"/>
              <a:alphaOff val="0"/>
              <a:tint val="30000"/>
              <a:shade val="95000"/>
              <a:satMod val="300000"/>
              <a:alpha val="50000"/>
            </a:schemeClr>
          </a:glo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1785999" y="231742"/>
        <a:ext cx="240447" cy="241096"/>
      </dsp:txXfrm>
    </dsp:sp>
    <dsp:sp modelId="{C392D796-51A9-4CA5-8539-687B020540AA}">
      <dsp:nvSpPr>
        <dsp:cNvPr id="0" name=""/>
        <dsp:cNvSpPr/>
      </dsp:nvSpPr>
      <dsp:spPr>
        <a:xfrm>
          <a:off x="2272079" y="0"/>
          <a:ext cx="1620266" cy="704580"/>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Assembly Creation</a:t>
          </a:r>
          <a:endParaRPr lang="en-US" sz="1600" kern="1200" dirty="0"/>
        </a:p>
      </dsp:txBody>
      <dsp:txXfrm>
        <a:off x="2292715" y="20636"/>
        <a:ext cx="1578994" cy="663308"/>
      </dsp:txXfrm>
    </dsp:sp>
    <dsp:sp modelId="{304C45F7-122B-4890-B627-836D3A86BBAB}">
      <dsp:nvSpPr>
        <dsp:cNvPr id="0" name=""/>
        <dsp:cNvSpPr/>
      </dsp:nvSpPr>
      <dsp:spPr>
        <a:xfrm>
          <a:off x="4054372" y="151377"/>
          <a:ext cx="343496" cy="401826"/>
        </a:xfrm>
        <a:prstGeom prst="rightArrow">
          <a:avLst>
            <a:gd name="adj1" fmla="val 60000"/>
            <a:gd name="adj2" fmla="val 50000"/>
          </a:avLst>
        </a:prstGeom>
        <a:solidFill>
          <a:schemeClr val="dk2">
            <a:tint val="60000"/>
            <a:hueOff val="0"/>
            <a:satOff val="0"/>
            <a:lumOff val="0"/>
            <a:alphaOff val="0"/>
          </a:schemeClr>
        </a:solidFill>
        <a:ln>
          <a:noFill/>
        </a:ln>
        <a:effectLst>
          <a:glow rad="63500">
            <a:schemeClr val="dk2">
              <a:tint val="60000"/>
              <a:hueOff val="0"/>
              <a:satOff val="0"/>
              <a:lumOff val="0"/>
              <a:alphaOff val="0"/>
              <a:tint val="30000"/>
              <a:shade val="95000"/>
              <a:satMod val="300000"/>
              <a:alpha val="50000"/>
            </a:schemeClr>
          </a:glo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4054372" y="231742"/>
        <a:ext cx="240447" cy="241096"/>
      </dsp:txXfrm>
    </dsp:sp>
    <dsp:sp modelId="{B0A83108-345A-4564-8CA7-FFD36E4012ED}">
      <dsp:nvSpPr>
        <dsp:cNvPr id="0" name=""/>
        <dsp:cNvSpPr/>
      </dsp:nvSpPr>
      <dsp:spPr>
        <a:xfrm>
          <a:off x="4540452" y="0"/>
          <a:ext cx="1620266" cy="704580"/>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Assembly Setup</a:t>
          </a:r>
          <a:endParaRPr lang="en-US" sz="1600" kern="1200" dirty="0"/>
        </a:p>
      </dsp:txBody>
      <dsp:txXfrm>
        <a:off x="4561088" y="20636"/>
        <a:ext cx="1578994" cy="663308"/>
      </dsp:txXfrm>
    </dsp:sp>
    <dsp:sp modelId="{011D447D-8270-447B-B55A-E97C459F6984}">
      <dsp:nvSpPr>
        <dsp:cNvPr id="0" name=""/>
        <dsp:cNvSpPr/>
      </dsp:nvSpPr>
      <dsp:spPr>
        <a:xfrm>
          <a:off x="6322746" y="151377"/>
          <a:ext cx="343496" cy="401826"/>
        </a:xfrm>
        <a:prstGeom prst="rightArrow">
          <a:avLst>
            <a:gd name="adj1" fmla="val 60000"/>
            <a:gd name="adj2" fmla="val 50000"/>
          </a:avLst>
        </a:prstGeom>
        <a:solidFill>
          <a:schemeClr val="dk2">
            <a:tint val="60000"/>
            <a:hueOff val="0"/>
            <a:satOff val="0"/>
            <a:lumOff val="0"/>
            <a:alphaOff val="0"/>
          </a:schemeClr>
        </a:solidFill>
        <a:ln>
          <a:noFill/>
        </a:ln>
        <a:effectLst>
          <a:glow rad="63500">
            <a:schemeClr val="dk2">
              <a:tint val="60000"/>
              <a:hueOff val="0"/>
              <a:satOff val="0"/>
              <a:lumOff val="0"/>
              <a:alphaOff val="0"/>
              <a:tint val="30000"/>
              <a:shade val="95000"/>
              <a:satMod val="300000"/>
              <a:alpha val="50000"/>
            </a:schemeClr>
          </a:glo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6322746" y="231742"/>
        <a:ext cx="240447" cy="241096"/>
      </dsp:txXfrm>
    </dsp:sp>
    <dsp:sp modelId="{9258707E-F49A-493C-9C31-0A96FB4E13AD}">
      <dsp:nvSpPr>
        <dsp:cNvPr id="0" name=""/>
        <dsp:cNvSpPr/>
      </dsp:nvSpPr>
      <dsp:spPr>
        <a:xfrm>
          <a:off x="6808826" y="0"/>
          <a:ext cx="1620266" cy="704580"/>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Testplan Creation</a:t>
          </a:r>
          <a:endParaRPr lang="en-US" sz="1600" kern="1200" dirty="0"/>
        </a:p>
      </dsp:txBody>
      <dsp:txXfrm>
        <a:off x="6829462" y="20636"/>
        <a:ext cx="1578994" cy="66330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4598F1-A6DD-45A5-80D9-7CF6CD8EB63E}" type="datetimeFigureOut">
              <a:rPr lang="en-GB" smtClean="0"/>
              <a:t>07/12/2020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A90D17-EA27-48AA-939E-DB58FACB148D}" type="slidenum">
              <a:rPr lang="en-GB" smtClean="0"/>
              <a:t>‹#›</a:t>
            </a:fld>
            <a:endParaRPr lang="en-GB"/>
          </a:p>
        </p:txBody>
      </p:sp>
    </p:spTree>
    <p:extLst>
      <p:ext uri="{BB962C8B-B14F-4D97-AF65-F5344CB8AC3E}">
        <p14:creationId xmlns:p14="http://schemas.microsoft.com/office/powerpoint/2010/main" val="2891244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2</a:t>
            </a:fld>
            <a:endParaRPr lang="en-GB"/>
          </a:p>
        </p:txBody>
      </p:sp>
    </p:spTree>
    <p:extLst>
      <p:ext uri="{BB962C8B-B14F-4D97-AF65-F5344CB8AC3E}">
        <p14:creationId xmlns:p14="http://schemas.microsoft.com/office/powerpoint/2010/main" val="1817939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12</a:t>
            </a:fld>
            <a:endParaRPr lang="en-GB"/>
          </a:p>
        </p:txBody>
      </p:sp>
    </p:spTree>
    <p:extLst>
      <p:ext uri="{BB962C8B-B14F-4D97-AF65-F5344CB8AC3E}">
        <p14:creationId xmlns:p14="http://schemas.microsoft.com/office/powerpoint/2010/main" val="3735686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13</a:t>
            </a:fld>
            <a:endParaRPr lang="en-GB"/>
          </a:p>
        </p:txBody>
      </p:sp>
    </p:spTree>
    <p:extLst>
      <p:ext uri="{BB962C8B-B14F-4D97-AF65-F5344CB8AC3E}">
        <p14:creationId xmlns:p14="http://schemas.microsoft.com/office/powerpoint/2010/main" val="4205344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14</a:t>
            </a:fld>
            <a:endParaRPr lang="en-GB"/>
          </a:p>
        </p:txBody>
      </p:sp>
    </p:spTree>
    <p:extLst>
      <p:ext uri="{BB962C8B-B14F-4D97-AF65-F5344CB8AC3E}">
        <p14:creationId xmlns:p14="http://schemas.microsoft.com/office/powerpoint/2010/main" val="12133313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15</a:t>
            </a:fld>
            <a:endParaRPr lang="en-GB"/>
          </a:p>
        </p:txBody>
      </p:sp>
    </p:spTree>
    <p:extLst>
      <p:ext uri="{BB962C8B-B14F-4D97-AF65-F5344CB8AC3E}">
        <p14:creationId xmlns:p14="http://schemas.microsoft.com/office/powerpoint/2010/main" val="2569856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16</a:t>
            </a:fld>
            <a:endParaRPr lang="en-GB"/>
          </a:p>
        </p:txBody>
      </p:sp>
    </p:spTree>
    <p:extLst>
      <p:ext uri="{BB962C8B-B14F-4D97-AF65-F5344CB8AC3E}">
        <p14:creationId xmlns:p14="http://schemas.microsoft.com/office/powerpoint/2010/main" val="2811402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17</a:t>
            </a:fld>
            <a:endParaRPr lang="en-GB"/>
          </a:p>
        </p:txBody>
      </p:sp>
    </p:spTree>
    <p:extLst>
      <p:ext uri="{BB962C8B-B14F-4D97-AF65-F5344CB8AC3E}">
        <p14:creationId xmlns:p14="http://schemas.microsoft.com/office/powerpoint/2010/main" val="2245409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18</a:t>
            </a:fld>
            <a:endParaRPr lang="en-GB"/>
          </a:p>
        </p:txBody>
      </p:sp>
    </p:spTree>
    <p:extLst>
      <p:ext uri="{BB962C8B-B14F-4D97-AF65-F5344CB8AC3E}">
        <p14:creationId xmlns:p14="http://schemas.microsoft.com/office/powerpoint/2010/main" val="742439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19</a:t>
            </a:fld>
            <a:endParaRPr lang="en-GB"/>
          </a:p>
        </p:txBody>
      </p:sp>
    </p:spTree>
    <p:extLst>
      <p:ext uri="{BB962C8B-B14F-4D97-AF65-F5344CB8AC3E}">
        <p14:creationId xmlns:p14="http://schemas.microsoft.com/office/powerpoint/2010/main" val="13054746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20</a:t>
            </a:fld>
            <a:endParaRPr lang="en-GB"/>
          </a:p>
        </p:txBody>
      </p:sp>
    </p:spTree>
    <p:extLst>
      <p:ext uri="{BB962C8B-B14F-4D97-AF65-F5344CB8AC3E}">
        <p14:creationId xmlns:p14="http://schemas.microsoft.com/office/powerpoint/2010/main" val="859165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21</a:t>
            </a:fld>
            <a:endParaRPr lang="en-GB"/>
          </a:p>
        </p:txBody>
      </p:sp>
    </p:spTree>
    <p:extLst>
      <p:ext uri="{BB962C8B-B14F-4D97-AF65-F5344CB8AC3E}">
        <p14:creationId xmlns:p14="http://schemas.microsoft.com/office/powerpoint/2010/main" val="1757179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3</a:t>
            </a:fld>
            <a:endParaRPr lang="en-GB"/>
          </a:p>
        </p:txBody>
      </p:sp>
    </p:spTree>
    <p:extLst>
      <p:ext uri="{BB962C8B-B14F-4D97-AF65-F5344CB8AC3E}">
        <p14:creationId xmlns:p14="http://schemas.microsoft.com/office/powerpoint/2010/main" val="34139886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22</a:t>
            </a:fld>
            <a:endParaRPr lang="en-GB"/>
          </a:p>
        </p:txBody>
      </p:sp>
    </p:spTree>
    <p:extLst>
      <p:ext uri="{BB962C8B-B14F-4D97-AF65-F5344CB8AC3E}">
        <p14:creationId xmlns:p14="http://schemas.microsoft.com/office/powerpoint/2010/main" val="7397820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23</a:t>
            </a:fld>
            <a:endParaRPr lang="en-GB"/>
          </a:p>
        </p:txBody>
      </p:sp>
    </p:spTree>
    <p:extLst>
      <p:ext uri="{BB962C8B-B14F-4D97-AF65-F5344CB8AC3E}">
        <p14:creationId xmlns:p14="http://schemas.microsoft.com/office/powerpoint/2010/main" val="1642087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24</a:t>
            </a:fld>
            <a:endParaRPr lang="en-GB"/>
          </a:p>
        </p:txBody>
      </p:sp>
    </p:spTree>
    <p:extLst>
      <p:ext uri="{BB962C8B-B14F-4D97-AF65-F5344CB8AC3E}">
        <p14:creationId xmlns:p14="http://schemas.microsoft.com/office/powerpoint/2010/main" val="32928773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28</a:t>
            </a:fld>
            <a:endParaRPr lang="en-GB"/>
          </a:p>
        </p:txBody>
      </p:sp>
    </p:spTree>
    <p:extLst>
      <p:ext uri="{BB962C8B-B14F-4D97-AF65-F5344CB8AC3E}">
        <p14:creationId xmlns:p14="http://schemas.microsoft.com/office/powerpoint/2010/main" val="6395940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29</a:t>
            </a:fld>
            <a:endParaRPr lang="en-GB"/>
          </a:p>
        </p:txBody>
      </p:sp>
    </p:spTree>
    <p:extLst>
      <p:ext uri="{BB962C8B-B14F-4D97-AF65-F5344CB8AC3E}">
        <p14:creationId xmlns:p14="http://schemas.microsoft.com/office/powerpoint/2010/main" val="33493853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30</a:t>
            </a:fld>
            <a:endParaRPr lang="en-GB"/>
          </a:p>
        </p:txBody>
      </p:sp>
    </p:spTree>
    <p:extLst>
      <p:ext uri="{BB962C8B-B14F-4D97-AF65-F5344CB8AC3E}">
        <p14:creationId xmlns:p14="http://schemas.microsoft.com/office/powerpoint/2010/main" val="34543984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31</a:t>
            </a:fld>
            <a:endParaRPr lang="en-GB"/>
          </a:p>
        </p:txBody>
      </p:sp>
    </p:spTree>
    <p:extLst>
      <p:ext uri="{BB962C8B-B14F-4D97-AF65-F5344CB8AC3E}">
        <p14:creationId xmlns:p14="http://schemas.microsoft.com/office/powerpoint/2010/main" val="25006852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32</a:t>
            </a:fld>
            <a:endParaRPr lang="en-GB"/>
          </a:p>
        </p:txBody>
      </p:sp>
    </p:spTree>
    <p:extLst>
      <p:ext uri="{BB962C8B-B14F-4D97-AF65-F5344CB8AC3E}">
        <p14:creationId xmlns:p14="http://schemas.microsoft.com/office/powerpoint/2010/main" val="27980272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33</a:t>
            </a:fld>
            <a:endParaRPr lang="en-GB"/>
          </a:p>
        </p:txBody>
      </p:sp>
    </p:spTree>
    <p:extLst>
      <p:ext uri="{BB962C8B-B14F-4D97-AF65-F5344CB8AC3E}">
        <p14:creationId xmlns:p14="http://schemas.microsoft.com/office/powerpoint/2010/main" val="2021155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34</a:t>
            </a:fld>
            <a:endParaRPr lang="en-GB"/>
          </a:p>
        </p:txBody>
      </p:sp>
    </p:spTree>
    <p:extLst>
      <p:ext uri="{BB962C8B-B14F-4D97-AF65-F5344CB8AC3E}">
        <p14:creationId xmlns:p14="http://schemas.microsoft.com/office/powerpoint/2010/main" val="3995238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4</a:t>
            </a:fld>
            <a:endParaRPr lang="en-GB"/>
          </a:p>
        </p:txBody>
      </p:sp>
    </p:spTree>
    <p:extLst>
      <p:ext uri="{BB962C8B-B14F-4D97-AF65-F5344CB8AC3E}">
        <p14:creationId xmlns:p14="http://schemas.microsoft.com/office/powerpoint/2010/main" val="13657518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35</a:t>
            </a:fld>
            <a:endParaRPr lang="en-GB"/>
          </a:p>
        </p:txBody>
      </p:sp>
    </p:spTree>
    <p:extLst>
      <p:ext uri="{BB962C8B-B14F-4D97-AF65-F5344CB8AC3E}">
        <p14:creationId xmlns:p14="http://schemas.microsoft.com/office/powerpoint/2010/main" val="35229125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36</a:t>
            </a:fld>
            <a:endParaRPr lang="en-GB"/>
          </a:p>
        </p:txBody>
      </p:sp>
    </p:spTree>
    <p:extLst>
      <p:ext uri="{BB962C8B-B14F-4D97-AF65-F5344CB8AC3E}">
        <p14:creationId xmlns:p14="http://schemas.microsoft.com/office/powerpoint/2010/main" val="3552532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6</a:t>
            </a:fld>
            <a:endParaRPr lang="en-GB"/>
          </a:p>
        </p:txBody>
      </p:sp>
    </p:spTree>
    <p:extLst>
      <p:ext uri="{BB962C8B-B14F-4D97-AF65-F5344CB8AC3E}">
        <p14:creationId xmlns:p14="http://schemas.microsoft.com/office/powerpoint/2010/main" val="2356574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7</a:t>
            </a:fld>
            <a:endParaRPr lang="en-GB"/>
          </a:p>
        </p:txBody>
      </p:sp>
    </p:spTree>
    <p:extLst>
      <p:ext uri="{BB962C8B-B14F-4D97-AF65-F5344CB8AC3E}">
        <p14:creationId xmlns:p14="http://schemas.microsoft.com/office/powerpoint/2010/main" val="1336662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8</a:t>
            </a:fld>
            <a:endParaRPr lang="en-GB"/>
          </a:p>
        </p:txBody>
      </p:sp>
    </p:spTree>
    <p:extLst>
      <p:ext uri="{BB962C8B-B14F-4D97-AF65-F5344CB8AC3E}">
        <p14:creationId xmlns:p14="http://schemas.microsoft.com/office/powerpoint/2010/main" val="2742250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9</a:t>
            </a:fld>
            <a:endParaRPr lang="en-GB"/>
          </a:p>
        </p:txBody>
      </p:sp>
    </p:spTree>
    <p:extLst>
      <p:ext uri="{BB962C8B-B14F-4D97-AF65-F5344CB8AC3E}">
        <p14:creationId xmlns:p14="http://schemas.microsoft.com/office/powerpoint/2010/main" val="2819163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10</a:t>
            </a:fld>
            <a:endParaRPr lang="en-GB"/>
          </a:p>
        </p:txBody>
      </p:sp>
    </p:spTree>
    <p:extLst>
      <p:ext uri="{BB962C8B-B14F-4D97-AF65-F5344CB8AC3E}">
        <p14:creationId xmlns:p14="http://schemas.microsoft.com/office/powerpoint/2010/main" val="2547362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A90D17-EA27-48AA-939E-DB58FACB148D}" type="slidenum">
              <a:rPr lang="en-GB" smtClean="0"/>
              <a:t>11</a:t>
            </a:fld>
            <a:endParaRPr lang="en-GB"/>
          </a:p>
        </p:txBody>
      </p:sp>
    </p:spTree>
    <p:extLst>
      <p:ext uri="{BB962C8B-B14F-4D97-AF65-F5344CB8AC3E}">
        <p14:creationId xmlns:p14="http://schemas.microsoft.com/office/powerpoint/2010/main" val="9651913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07-Dec-20</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07-Dec-20</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07-Dec-20</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07-Dec-20</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07-Dec-20</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07-Dec-20</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07-Dec-20</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07-Dec-20</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4v"/><Relationship Id="rId1" Type="http://schemas.microsoft.com/office/2007/relationships/media" Target="../media/media1.m4v"/><Relationship Id="rId6" Type="http://schemas.openxmlformats.org/officeDocument/2006/relationships/image" Target="../media/image23.png"/><Relationship Id="rId5" Type="http://schemas.openxmlformats.org/officeDocument/2006/relationships/image" Target="../media/image7.png"/><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28.png"/><Relationship Id="rId3" Type="http://schemas.openxmlformats.org/officeDocument/2006/relationships/image" Target="../media/image7.png"/><Relationship Id="rId7" Type="http://schemas.openxmlformats.org/officeDocument/2006/relationships/diagramColors" Target="../diagrams/colors1.xml"/><Relationship Id="rId12"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image" Target="../media/image26.png"/><Relationship Id="rId5" Type="http://schemas.openxmlformats.org/officeDocument/2006/relationships/diagramLayout" Target="../diagrams/layout1.xml"/><Relationship Id="rId15" Type="http://schemas.openxmlformats.org/officeDocument/2006/relationships/image" Target="../media/image30.png"/><Relationship Id="rId10" Type="http://schemas.openxmlformats.org/officeDocument/2006/relationships/image" Target="../media/image25.jpeg"/><Relationship Id="rId4" Type="http://schemas.openxmlformats.org/officeDocument/2006/relationships/diagramData" Target="../diagrams/data1.xml"/><Relationship Id="rId9" Type="http://schemas.openxmlformats.org/officeDocument/2006/relationships/image" Target="../media/image24.png"/><Relationship Id="rId1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23.png"/><Relationship Id="rId5" Type="http://schemas.openxmlformats.org/officeDocument/2006/relationships/image" Target="../media/image7.png"/><Relationship Id="rId4"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23.png"/><Relationship Id="rId5" Type="http://schemas.openxmlformats.org/officeDocument/2006/relationships/image" Target="../media/image7.png"/><Relationship Id="rId4"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4.mp4"/><Relationship Id="rId1" Type="http://schemas.microsoft.com/office/2007/relationships/media" Target="../media/media4.mp4"/><Relationship Id="rId6" Type="http://schemas.openxmlformats.org/officeDocument/2006/relationships/image" Target="../media/image23.png"/><Relationship Id="rId5" Type="http://schemas.openxmlformats.org/officeDocument/2006/relationships/image" Target="../media/image7.png"/><Relationship Id="rId4"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54326"/>
            <a:ext cx="8226854" cy="1200329"/>
          </a:xfrm>
        </p:spPr>
        <p:txBody>
          <a:bodyPr>
            <a:spAutoFit/>
          </a:bodyPr>
          <a:lstStyle/>
          <a:p>
            <a:r>
              <a:rPr lang="en-US" sz="3600" dirty="0" smtClean="0"/>
              <a:t>Carpenter (Gen. 2): </a:t>
            </a:r>
            <a:br>
              <a:rPr lang="en-US" sz="3600" dirty="0" smtClean="0"/>
            </a:br>
            <a:r>
              <a:rPr lang="en-US" sz="3600" dirty="0" smtClean="0"/>
              <a:t>SM18’s test follow-up tool</a:t>
            </a:r>
            <a:endParaRPr lang="en-GB" sz="2000" u="sng" dirty="0"/>
          </a:p>
        </p:txBody>
      </p:sp>
      <p:sp>
        <p:nvSpPr>
          <p:cNvPr id="3" name="Text Placeholder 2"/>
          <p:cNvSpPr>
            <a:spLocks noGrp="1"/>
          </p:cNvSpPr>
          <p:nvPr>
            <p:ph type="body" idx="10"/>
          </p:nvPr>
        </p:nvSpPr>
        <p:spPr>
          <a:xfrm>
            <a:off x="457199" y="2354655"/>
            <a:ext cx="4075889" cy="492867"/>
          </a:xfrm>
        </p:spPr>
        <p:txBody>
          <a:bodyPr>
            <a:normAutofit/>
          </a:bodyPr>
          <a:lstStyle/>
          <a:p>
            <a:r>
              <a:rPr lang="en-US" dirty="0" smtClean="0"/>
              <a:t>Ioannis Koukovinis Platias (TE-MSC-TF)</a:t>
            </a:r>
          </a:p>
          <a:p>
            <a:r>
              <a:rPr lang="en-US" dirty="0" smtClean="0"/>
              <a:t>December 08 2020 for TE-MSC seminar</a:t>
            </a:r>
            <a:endParaRPr lang="en-GB" dirty="0"/>
          </a:p>
        </p:txBody>
      </p:sp>
    </p:spTree>
    <p:extLst>
      <p:ext uri="{BB962C8B-B14F-4D97-AF65-F5344CB8AC3E}">
        <p14:creationId xmlns:p14="http://schemas.microsoft.com/office/powerpoint/2010/main" val="16704769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dirty="0" smtClean="0"/>
              <a:t>Technology</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Tree>
    <p:extLst>
      <p:ext uri="{BB962C8B-B14F-4D97-AF65-F5344CB8AC3E}">
        <p14:creationId xmlns:p14="http://schemas.microsoft.com/office/powerpoint/2010/main" val="37716432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Carvings DB</a:t>
            </a:r>
            <a:endParaRPr lang="en-GB" sz="2800" dirty="0"/>
          </a:p>
        </p:txBody>
      </p:sp>
      <p:sp>
        <p:nvSpPr>
          <p:cNvPr id="8" name="Content Placeholder 7"/>
          <p:cNvSpPr>
            <a:spLocks noGrp="1"/>
          </p:cNvSpPr>
          <p:nvPr>
            <p:ph idx="1"/>
          </p:nvPr>
        </p:nvSpPr>
        <p:spPr>
          <a:xfrm>
            <a:off x="0" y="1190625"/>
            <a:ext cx="3250276" cy="3229464"/>
          </a:xfrm>
        </p:spPr>
        <p:txBody>
          <a:bodyPr>
            <a:noAutofit/>
          </a:bodyPr>
          <a:lstStyle/>
          <a:p>
            <a:pPr marL="288925" indent="-252413">
              <a:tabLst>
                <a:tab pos="288925" algn="l"/>
              </a:tabLst>
            </a:pPr>
            <a:r>
              <a:rPr lang="en-US" sz="1600" b="1" dirty="0" smtClean="0"/>
              <a:t>Oracle</a:t>
            </a:r>
            <a:r>
              <a:rPr lang="en-US" sz="1600" dirty="0" smtClean="0"/>
              <a:t> Database</a:t>
            </a:r>
          </a:p>
          <a:p>
            <a:pPr marL="288925" indent="-252413"/>
            <a:r>
              <a:rPr lang="en-US" sz="1600" dirty="0" smtClean="0"/>
              <a:t>At the moment consists of </a:t>
            </a:r>
            <a:br>
              <a:rPr lang="en-US" sz="1600" dirty="0" smtClean="0"/>
            </a:br>
            <a:r>
              <a:rPr lang="en-US" sz="1600" b="1" dirty="0" smtClean="0"/>
              <a:t>&gt; 40 tables </a:t>
            </a:r>
            <a:r>
              <a:rPr lang="en-US" sz="1600" dirty="0" smtClean="0"/>
              <a:t>and </a:t>
            </a:r>
            <a:r>
              <a:rPr lang="en-US" sz="1600" b="1" dirty="0" smtClean="0"/>
              <a:t>&gt; 60 views</a:t>
            </a:r>
          </a:p>
          <a:p>
            <a:pPr marL="288925" indent="-252413"/>
            <a:r>
              <a:rPr lang="en-US" sz="1600" dirty="0"/>
              <a:t>Constantly evolving and </a:t>
            </a:r>
            <a:r>
              <a:rPr lang="en-US" sz="1600" dirty="0" smtClean="0"/>
              <a:t>expanding</a:t>
            </a:r>
            <a:endParaRPr lang="en-US" sz="1600" b="1" dirty="0" smtClean="0"/>
          </a:p>
          <a:p>
            <a:pPr marL="288925" indent="-252413"/>
            <a:r>
              <a:rPr lang="en-US" sz="1600" dirty="0" smtClean="0"/>
              <a:t>Currently holding </a:t>
            </a:r>
            <a:r>
              <a:rPr lang="en-US" sz="1600" b="1" dirty="0" smtClean="0"/>
              <a:t>&gt; 380.000 result entries</a:t>
            </a:r>
            <a:endParaRPr lang="en-GB" sz="1600" b="1"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04889" y="175121"/>
            <a:ext cx="5703015" cy="4139966"/>
          </a:xfrm>
          <a:prstGeom prst="rect">
            <a:avLst/>
          </a:prstGeom>
        </p:spPr>
      </p:pic>
    </p:spTree>
    <p:extLst>
      <p:ext uri="{BB962C8B-B14F-4D97-AF65-F5344CB8AC3E}">
        <p14:creationId xmlns:p14="http://schemas.microsoft.com/office/powerpoint/2010/main" val="28342063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Web hosting options</a:t>
            </a:r>
            <a:endParaRPr lang="en-GB" sz="2800"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858349397"/>
              </p:ext>
            </p:extLst>
          </p:nvPr>
        </p:nvGraphicFramePr>
        <p:xfrm>
          <a:off x="105796" y="767833"/>
          <a:ext cx="8887065" cy="3218614"/>
        </p:xfrm>
        <a:graphic>
          <a:graphicData uri="http://schemas.openxmlformats.org/drawingml/2006/table">
            <a:tbl>
              <a:tblPr firstRow="1" firstCol="1" bandRow="1">
                <a:tableStyleId>{073A0DAA-6AF3-43AB-8588-CEC1D06C72B9}</a:tableStyleId>
              </a:tblPr>
              <a:tblGrid>
                <a:gridCol w="775705">
                  <a:extLst>
                    <a:ext uri="{9D8B030D-6E8A-4147-A177-3AD203B41FA5}">
                      <a16:colId xmlns:a16="http://schemas.microsoft.com/office/drawing/2014/main" val="1156313208"/>
                    </a:ext>
                  </a:extLst>
                </a:gridCol>
                <a:gridCol w="1914598">
                  <a:extLst>
                    <a:ext uri="{9D8B030D-6E8A-4147-A177-3AD203B41FA5}">
                      <a16:colId xmlns:a16="http://schemas.microsoft.com/office/drawing/2014/main" val="3759813488"/>
                    </a:ext>
                  </a:extLst>
                </a:gridCol>
                <a:gridCol w="1833501">
                  <a:extLst>
                    <a:ext uri="{9D8B030D-6E8A-4147-A177-3AD203B41FA5}">
                      <a16:colId xmlns:a16="http://schemas.microsoft.com/office/drawing/2014/main" val="112799563"/>
                    </a:ext>
                  </a:extLst>
                </a:gridCol>
                <a:gridCol w="2224621">
                  <a:extLst>
                    <a:ext uri="{9D8B030D-6E8A-4147-A177-3AD203B41FA5}">
                      <a16:colId xmlns:a16="http://schemas.microsoft.com/office/drawing/2014/main" val="2047126353"/>
                    </a:ext>
                  </a:extLst>
                </a:gridCol>
                <a:gridCol w="2138640">
                  <a:extLst>
                    <a:ext uri="{9D8B030D-6E8A-4147-A177-3AD203B41FA5}">
                      <a16:colId xmlns:a16="http://schemas.microsoft.com/office/drawing/2014/main" val="1487839260"/>
                    </a:ext>
                  </a:extLst>
                </a:gridCol>
              </a:tblGrid>
              <a:tr h="732347">
                <a:tc>
                  <a:txBody>
                    <a:bodyPr/>
                    <a:lstStyle/>
                    <a:p>
                      <a:endParaRPr lang="en-GB" dirty="0"/>
                    </a:p>
                  </a:txBody>
                  <a:tcPr/>
                </a:tc>
                <a:tc>
                  <a:txBody>
                    <a:bodyPr/>
                    <a:lstStyle/>
                    <a:p>
                      <a:pPr algn="ctr"/>
                      <a:r>
                        <a:rPr lang="en-US" sz="1600" dirty="0" smtClean="0"/>
                        <a:t>DFS hosting, EOS</a:t>
                      </a:r>
                      <a:r>
                        <a:rPr lang="en-US" sz="1600" baseline="0" dirty="0" smtClean="0"/>
                        <a:t> hosting</a:t>
                      </a:r>
                      <a:endParaRPr lang="en-GB" sz="1600" dirty="0"/>
                    </a:p>
                  </a:txBody>
                  <a:tcPr anchor="ctr"/>
                </a:tc>
                <a:tc>
                  <a:txBody>
                    <a:bodyPr/>
                    <a:lstStyle/>
                    <a:p>
                      <a:pPr algn="ctr"/>
                      <a:r>
                        <a:rPr lang="en-US" sz="1600" dirty="0" err="1" smtClean="0"/>
                        <a:t>Sharepoint</a:t>
                      </a:r>
                      <a:r>
                        <a:rPr lang="en-US" sz="1600" dirty="0" smtClean="0"/>
                        <a:t>,</a:t>
                      </a:r>
                      <a:r>
                        <a:rPr lang="en-GB" sz="1600" baseline="0" dirty="0" smtClean="0"/>
                        <a:t> Drupal, Social</a:t>
                      </a:r>
                      <a:endParaRPr lang="en-GB"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t>PaaS/</a:t>
                      </a:r>
                      <a:r>
                        <a:rPr lang="en-US" sz="1600" dirty="0" err="1" smtClean="0"/>
                        <a:t>OpenShift</a:t>
                      </a:r>
                      <a:endParaRPr lang="en-GB" sz="1600" dirty="0" smtClean="0"/>
                    </a:p>
                  </a:txBody>
                  <a:tcPr anchor="ctr"/>
                </a:tc>
                <a:tc>
                  <a:txBody>
                    <a:bodyPr/>
                    <a:lstStyle/>
                    <a:p>
                      <a:pPr algn="ctr"/>
                      <a:r>
                        <a:rPr lang="en-US" sz="1600" dirty="0" err="1" smtClean="0"/>
                        <a:t>Openstack</a:t>
                      </a:r>
                      <a:r>
                        <a:rPr lang="en-US" sz="1600" dirty="0" smtClean="0"/>
                        <a:t> Virtual CENTOS7 Server</a:t>
                      </a:r>
                      <a:endParaRPr lang="en-GB" sz="1600" dirty="0"/>
                    </a:p>
                  </a:txBody>
                  <a:tcPr anchor="ctr"/>
                </a:tc>
                <a:extLst>
                  <a:ext uri="{0D108BD9-81ED-4DB2-BD59-A6C34878D82A}">
                    <a16:rowId xmlns:a16="http://schemas.microsoft.com/office/drawing/2014/main" val="2671874781"/>
                  </a:ext>
                </a:extLst>
              </a:tr>
              <a:tr h="1070220">
                <a:tc>
                  <a:txBody>
                    <a:bodyPr/>
                    <a:lstStyle/>
                    <a:p>
                      <a:pPr algn="ctr"/>
                      <a:r>
                        <a:rPr lang="en-US" sz="1600" dirty="0" smtClean="0"/>
                        <a:t>Pros</a:t>
                      </a:r>
                      <a:endParaRPr lang="en-GB" sz="1600" dirty="0"/>
                    </a:p>
                  </a:txBody>
                  <a:tcPr anchor="ctr"/>
                </a:tc>
                <a:tc>
                  <a:txBody>
                    <a:bodyPr/>
                    <a:lstStyle/>
                    <a:p>
                      <a:pPr marL="112713" indent="-112713">
                        <a:buFont typeface="Arial" panose="020B0604020202020204" pitchFamily="34" charset="0"/>
                        <a:buChar char="•"/>
                      </a:pPr>
                      <a:r>
                        <a:rPr lang="en-US" sz="1400" dirty="0" smtClean="0"/>
                        <a:t>Simple</a:t>
                      </a:r>
                      <a:r>
                        <a:rPr lang="en-US" sz="1400" baseline="0" dirty="0" smtClean="0"/>
                        <a:t> deployment (copy-paste)</a:t>
                      </a:r>
                    </a:p>
                    <a:p>
                      <a:pPr marL="112713" indent="-112713">
                        <a:buFont typeface="Arial" panose="020B0604020202020204" pitchFamily="34" charset="0"/>
                        <a:buChar char="•"/>
                      </a:pPr>
                      <a:r>
                        <a:rPr lang="en-US" sz="1400" baseline="0" dirty="0" smtClean="0"/>
                        <a:t>Easy to setup CERN SSO</a:t>
                      </a:r>
                      <a:endParaRPr lang="en-GB" sz="1400" dirty="0"/>
                    </a:p>
                  </a:txBody>
                  <a:tcPr anchor="ctr"/>
                </a:tc>
                <a:tc>
                  <a:txBody>
                    <a:bodyPr/>
                    <a:lstStyle/>
                    <a:p>
                      <a:pPr marL="112713" indent="-112713">
                        <a:buFont typeface="Arial" panose="020B0604020202020204" pitchFamily="34" charset="0"/>
                        <a:buChar char="•"/>
                      </a:pPr>
                      <a:r>
                        <a:rPr lang="en-GB" sz="1400" dirty="0" smtClean="0"/>
                        <a:t>Simple setup</a:t>
                      </a:r>
                    </a:p>
                    <a:p>
                      <a:pPr marL="112713" indent="-112713">
                        <a:buFont typeface="Arial" panose="020B0604020202020204" pitchFamily="34" charset="0"/>
                        <a:buChar char="•"/>
                      </a:pPr>
                      <a:r>
                        <a:rPr lang="en-GB" sz="1400" dirty="0" smtClean="0"/>
                        <a:t>Straightforward development</a:t>
                      </a:r>
                    </a:p>
                  </a:txBody>
                  <a:tcPr anchor="ctr"/>
                </a:tc>
                <a:tc>
                  <a:txBody>
                    <a:bodyPr/>
                    <a:lstStyle/>
                    <a:p>
                      <a:pPr marL="112713" indent="-112713">
                        <a:buFont typeface="Arial" panose="020B0604020202020204" pitchFamily="34" charset="0"/>
                        <a:buChar char="•"/>
                      </a:pPr>
                      <a:r>
                        <a:rPr lang="en-US" sz="1400" dirty="0" smtClean="0"/>
                        <a:t>Totally</a:t>
                      </a:r>
                      <a:r>
                        <a:rPr lang="en-US" sz="1400" baseline="0" dirty="0" smtClean="0"/>
                        <a:t> configurable and expandable</a:t>
                      </a:r>
                    </a:p>
                    <a:p>
                      <a:pPr marL="112713" indent="-112713">
                        <a:buFont typeface="Arial" panose="020B0604020202020204" pitchFamily="34" charset="0"/>
                        <a:buChar char="•"/>
                      </a:pPr>
                      <a:r>
                        <a:rPr lang="en-US" sz="1400" baseline="0" dirty="0" smtClean="0"/>
                        <a:t>Easy to setup CERN SSO</a:t>
                      </a:r>
                    </a:p>
                  </a:txBody>
                  <a:tcPr anchor="ctr"/>
                </a:tc>
                <a:tc>
                  <a:txBody>
                    <a:bodyPr/>
                    <a:lstStyle/>
                    <a:p>
                      <a:pPr marL="112713" indent="-112713">
                        <a:buFont typeface="Arial" panose="020B0604020202020204" pitchFamily="34" charset="0"/>
                        <a:buChar char="•"/>
                      </a:pPr>
                      <a:r>
                        <a:rPr lang="en-US" sz="1400" dirty="0" smtClean="0"/>
                        <a:t>Totally configurable and expandable</a:t>
                      </a:r>
                    </a:p>
                    <a:p>
                      <a:pPr marL="112713" indent="-112713">
                        <a:buFont typeface="Arial" panose="020B0604020202020204" pitchFamily="34" charset="0"/>
                        <a:buChar char="•"/>
                      </a:pPr>
                      <a:r>
                        <a:rPr lang="en-US" sz="1400" baseline="0" dirty="0" smtClean="0"/>
                        <a:t>Total control of server</a:t>
                      </a:r>
                      <a:endParaRPr lang="en-GB" sz="1400" dirty="0" smtClean="0"/>
                    </a:p>
                  </a:txBody>
                  <a:tcPr anchor="ctr"/>
                </a:tc>
                <a:extLst>
                  <a:ext uri="{0D108BD9-81ED-4DB2-BD59-A6C34878D82A}">
                    <a16:rowId xmlns:a16="http://schemas.microsoft.com/office/drawing/2014/main" val="3938602483"/>
                  </a:ext>
                </a:extLst>
              </a:tr>
              <a:tr h="1416047">
                <a:tc>
                  <a:txBody>
                    <a:bodyPr/>
                    <a:lstStyle/>
                    <a:p>
                      <a:pPr algn="ctr"/>
                      <a:r>
                        <a:rPr lang="en-US" sz="1600" dirty="0" smtClean="0"/>
                        <a:t>Cons</a:t>
                      </a:r>
                      <a:endParaRPr lang="en-GB" sz="1600" dirty="0"/>
                    </a:p>
                  </a:txBody>
                  <a:tcPr anchor="ctr"/>
                </a:tc>
                <a:tc>
                  <a:txBody>
                    <a:bodyPr/>
                    <a:lstStyle/>
                    <a:p>
                      <a:pPr marL="112713" indent="-112713">
                        <a:buFont typeface="Arial" panose="020B0604020202020204" pitchFamily="34" charset="0"/>
                        <a:buChar char="•"/>
                      </a:pPr>
                      <a:r>
                        <a:rPr lang="en-US" sz="1400" dirty="0" smtClean="0"/>
                        <a:t>PHP v5.6</a:t>
                      </a:r>
                      <a:endParaRPr lang="en-US" sz="1400" baseline="0" dirty="0" smtClean="0"/>
                    </a:p>
                    <a:p>
                      <a:pPr marL="112713" indent="-112713">
                        <a:buFont typeface="Arial" panose="020B0604020202020204" pitchFamily="34" charset="0"/>
                        <a:buChar char="•"/>
                      </a:pPr>
                      <a:r>
                        <a:rPr lang="en-US" sz="1400" baseline="0" dirty="0" smtClean="0"/>
                        <a:t>Server not really configurable</a:t>
                      </a:r>
                      <a:endParaRPr lang="en-GB" sz="1400" dirty="0"/>
                    </a:p>
                  </a:txBody>
                  <a:tcPr anchor="ctr"/>
                </a:tc>
                <a:tc>
                  <a:txBody>
                    <a:bodyPr/>
                    <a:lstStyle/>
                    <a:p>
                      <a:pPr marL="112713" marR="0" lvl="0" indent="-1127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Limited options for customization</a:t>
                      </a:r>
                      <a:endParaRPr lang="en-GB" sz="1800" dirty="0" smtClean="0"/>
                    </a:p>
                  </a:txBody>
                  <a:tcPr anchor="ctr"/>
                </a:tc>
                <a:tc>
                  <a:txBody>
                    <a:bodyPr/>
                    <a:lstStyle/>
                    <a:p>
                      <a:pPr marL="112713" indent="-112713">
                        <a:buFont typeface="Arial" panose="020B0604020202020204" pitchFamily="34" charset="0"/>
                        <a:buChar char="•"/>
                      </a:pPr>
                      <a:r>
                        <a:rPr lang="en-US" sz="1400" dirty="0" smtClean="0"/>
                        <a:t>More</a:t>
                      </a:r>
                      <a:r>
                        <a:rPr lang="en-US" sz="1400" baseline="0" dirty="0" smtClean="0"/>
                        <a:t> complex setup</a:t>
                      </a:r>
                      <a:endParaRPr lang="en-GB" sz="1400" dirty="0" smtClean="0"/>
                    </a:p>
                  </a:txBody>
                  <a:tcPr anchor="ctr"/>
                </a:tc>
                <a:tc>
                  <a:txBody>
                    <a:bodyPr/>
                    <a:lstStyle/>
                    <a:p>
                      <a:pPr marL="112713" indent="-112713">
                        <a:buFont typeface="Arial" panose="020B0604020202020204" pitchFamily="34" charset="0"/>
                        <a:buChar char="•"/>
                      </a:pPr>
                      <a:r>
                        <a:rPr lang="en-US" sz="1400" dirty="0" smtClean="0"/>
                        <a:t>Responsibility</a:t>
                      </a:r>
                      <a:r>
                        <a:rPr lang="en-US" sz="1400" baseline="0" dirty="0" smtClean="0"/>
                        <a:t> to keep server running, safe and secure</a:t>
                      </a:r>
                    </a:p>
                    <a:p>
                      <a:pPr marL="112713" indent="-112713">
                        <a:buFont typeface="Arial" panose="020B0604020202020204" pitchFamily="34" charset="0"/>
                        <a:buChar char="•"/>
                      </a:pPr>
                      <a:r>
                        <a:rPr lang="en-US" sz="1400" baseline="0" dirty="0" smtClean="0"/>
                        <a:t>Not easy to setup CERN SSO</a:t>
                      </a:r>
                    </a:p>
                    <a:p>
                      <a:pPr marL="112713" indent="-112713">
                        <a:buFont typeface="Arial" panose="020B0604020202020204" pitchFamily="34" charset="0"/>
                        <a:buChar char="•"/>
                      </a:pPr>
                      <a:r>
                        <a:rPr lang="en-US" sz="1400" baseline="0" dirty="0" smtClean="0"/>
                        <a:t>Not officially supported</a:t>
                      </a:r>
                      <a:endParaRPr lang="en-GB" sz="1400" dirty="0" smtClean="0"/>
                    </a:p>
                  </a:txBody>
                  <a:tcPr anchor="ctr"/>
                </a:tc>
                <a:extLst>
                  <a:ext uri="{0D108BD9-81ED-4DB2-BD59-A6C34878D82A}">
                    <a16:rowId xmlns:a16="http://schemas.microsoft.com/office/drawing/2014/main" val="4252912527"/>
                  </a:ext>
                </a:extLst>
              </a:tr>
            </a:tbl>
          </a:graphicData>
        </a:graphic>
      </p:graphicFrame>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4" name="Right Arrow 3"/>
          <p:cNvSpPr/>
          <p:nvPr/>
        </p:nvSpPr>
        <p:spPr>
          <a:xfrm>
            <a:off x="1105200" y="4068291"/>
            <a:ext cx="7488000" cy="350157"/>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100" dirty="0" smtClean="0"/>
              <a:t>Complexity</a:t>
            </a:r>
            <a:endParaRPr lang="en-GB" dirty="0"/>
          </a:p>
        </p:txBody>
      </p:sp>
      <p:sp>
        <p:nvSpPr>
          <p:cNvPr id="6" name="10-Point Star 5"/>
          <p:cNvSpPr/>
          <p:nvPr/>
        </p:nvSpPr>
        <p:spPr>
          <a:xfrm>
            <a:off x="1489027" y="3620566"/>
            <a:ext cx="493200" cy="493200"/>
          </a:xfrm>
          <a:prstGeom prst="star10">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100" b="1" dirty="0" smtClean="0"/>
              <a:t>V1</a:t>
            </a:r>
            <a:endParaRPr lang="en-GB" b="1" dirty="0"/>
          </a:p>
        </p:txBody>
      </p:sp>
      <p:sp>
        <p:nvSpPr>
          <p:cNvPr id="9" name="10-Point Star 8"/>
          <p:cNvSpPr/>
          <p:nvPr/>
        </p:nvSpPr>
        <p:spPr>
          <a:xfrm>
            <a:off x="5464627" y="3620566"/>
            <a:ext cx="493200" cy="493200"/>
          </a:xfrm>
          <a:prstGeom prst="star10">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100" b="1" dirty="0" smtClean="0"/>
              <a:t>V2</a:t>
            </a:r>
            <a:endParaRPr lang="en-GB" b="1" dirty="0"/>
          </a:p>
        </p:txBody>
      </p:sp>
    </p:spTree>
    <p:extLst>
      <p:ext uri="{BB962C8B-B14F-4D97-AF65-F5344CB8AC3E}">
        <p14:creationId xmlns:p14="http://schemas.microsoft.com/office/powerpoint/2010/main" val="160440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PaaS with </a:t>
            </a:r>
            <a:r>
              <a:rPr lang="en-US" sz="2800" dirty="0" err="1" smtClean="0"/>
              <a:t>OpenShift</a:t>
            </a:r>
            <a:r>
              <a:rPr lang="en-US" sz="2800" dirty="0" smtClean="0"/>
              <a:t>/Kubernetes/Docker</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644304" y="1134990"/>
            <a:ext cx="4409692" cy="3067357"/>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7"/>
          <p:cNvSpPr>
            <a:spLocks noGrp="1"/>
          </p:cNvSpPr>
          <p:nvPr>
            <p:ph idx="1"/>
          </p:nvPr>
        </p:nvSpPr>
        <p:spPr>
          <a:xfrm>
            <a:off x="0" y="907247"/>
            <a:ext cx="4644304" cy="3535152"/>
          </a:xfrm>
        </p:spPr>
        <p:txBody>
          <a:bodyPr>
            <a:noAutofit/>
          </a:bodyPr>
          <a:lstStyle/>
          <a:p>
            <a:pPr marL="288925" indent="-252413">
              <a:tabLst>
                <a:tab pos="288925" algn="l"/>
              </a:tabLst>
            </a:pPr>
            <a:r>
              <a:rPr lang="en-US" sz="1600" b="1" dirty="0" smtClean="0"/>
              <a:t>Docker</a:t>
            </a:r>
            <a:r>
              <a:rPr lang="en-US" sz="1600" dirty="0" smtClean="0"/>
              <a:t> containers resemble Virtual Machines but are more lightweight, smaller and have better performance</a:t>
            </a:r>
          </a:p>
          <a:p>
            <a:pPr marL="288925" indent="-252413">
              <a:tabLst>
                <a:tab pos="288925" algn="l"/>
              </a:tabLst>
            </a:pPr>
            <a:r>
              <a:rPr lang="en-GB" sz="1600" b="1" dirty="0"/>
              <a:t>Kubernetes</a:t>
            </a:r>
            <a:r>
              <a:rPr lang="en-GB" sz="1600" dirty="0"/>
              <a:t> </a:t>
            </a:r>
            <a:r>
              <a:rPr lang="en-GB" sz="1600" dirty="0" smtClean="0"/>
              <a:t>provides orchestration</a:t>
            </a:r>
            <a:r>
              <a:rPr lang="en-GB" sz="1600" dirty="0"/>
              <a:t>, scheduling, and management of Docker </a:t>
            </a:r>
            <a:r>
              <a:rPr lang="en-GB" sz="1600" dirty="0" smtClean="0"/>
              <a:t>containers (e.g. auto-scaling, load distribution, failure protection)</a:t>
            </a:r>
          </a:p>
          <a:p>
            <a:pPr marL="288925" indent="-252413">
              <a:tabLst>
                <a:tab pos="288925" algn="l"/>
              </a:tabLst>
            </a:pPr>
            <a:r>
              <a:rPr lang="en-GB" sz="1600" dirty="0" smtClean="0"/>
              <a:t>Simplistically </a:t>
            </a:r>
            <a:r>
              <a:rPr lang="en-GB" sz="1600" dirty="0"/>
              <a:t>put, </a:t>
            </a:r>
            <a:r>
              <a:rPr lang="en-GB" sz="1600" b="1" dirty="0" err="1"/>
              <a:t>OpenShift</a:t>
            </a:r>
            <a:r>
              <a:rPr lang="en-GB" sz="1600" dirty="0"/>
              <a:t> is a front-end management tool built on top of </a:t>
            </a:r>
            <a:r>
              <a:rPr lang="en-GB" sz="1600" dirty="0" smtClean="0"/>
              <a:t>Kubernetes</a:t>
            </a:r>
          </a:p>
          <a:p>
            <a:pPr marL="288925" indent="-252413">
              <a:tabLst>
                <a:tab pos="288925" algn="l"/>
              </a:tabLst>
            </a:pPr>
            <a:r>
              <a:rPr lang="en-GB" sz="1600" b="1" dirty="0"/>
              <a:t>Platform as a service (PaaS) </a:t>
            </a:r>
            <a:r>
              <a:rPr lang="en-GB" sz="1600" dirty="0"/>
              <a:t>is a cloud computing model where a third-party provider delivers </a:t>
            </a:r>
            <a:r>
              <a:rPr lang="en-GB" sz="1600" dirty="0" smtClean="0"/>
              <a:t>software tools (and even hardware) </a:t>
            </a:r>
            <a:r>
              <a:rPr lang="en-GB" sz="1600" dirty="0"/>
              <a:t>to users over the </a:t>
            </a:r>
            <a:r>
              <a:rPr lang="en-GB" sz="1600" dirty="0" smtClean="0"/>
              <a:t>internet</a:t>
            </a:r>
            <a:endParaRPr lang="en-GB" sz="1600" dirty="0"/>
          </a:p>
        </p:txBody>
      </p:sp>
    </p:spTree>
    <p:extLst>
      <p:ext uri="{BB962C8B-B14F-4D97-AF65-F5344CB8AC3E}">
        <p14:creationId xmlns:p14="http://schemas.microsoft.com/office/powerpoint/2010/main" val="15136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err="1" smtClean="0"/>
              <a:t>Gitlab</a:t>
            </a:r>
            <a:r>
              <a:rPr lang="en-US" sz="2800" dirty="0" smtClean="0"/>
              <a:t>, CI/CD, CERN SSO</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 name="Picture 1"/>
          <p:cNvPicPr>
            <a:picLocks noChangeAspect="1"/>
          </p:cNvPicPr>
          <p:nvPr/>
        </p:nvPicPr>
        <p:blipFill>
          <a:blip r:embed="rId4"/>
          <a:stretch>
            <a:fillRect/>
          </a:stretch>
        </p:blipFill>
        <p:spPr>
          <a:xfrm>
            <a:off x="6553979" y="1001401"/>
            <a:ext cx="1678828" cy="740659"/>
          </a:xfrm>
          <a:prstGeom prst="rect">
            <a:avLst/>
          </a:prstGeom>
        </p:spPr>
      </p:pic>
      <p:sp>
        <p:nvSpPr>
          <p:cNvPr id="9" name="Content Placeholder 7"/>
          <p:cNvSpPr>
            <a:spLocks noGrp="1"/>
          </p:cNvSpPr>
          <p:nvPr>
            <p:ph idx="1"/>
          </p:nvPr>
        </p:nvSpPr>
        <p:spPr>
          <a:xfrm>
            <a:off x="0" y="842399"/>
            <a:ext cx="6588000" cy="3606383"/>
          </a:xfrm>
        </p:spPr>
        <p:txBody>
          <a:bodyPr>
            <a:noAutofit/>
          </a:bodyPr>
          <a:lstStyle/>
          <a:p>
            <a:pPr marL="288925" indent="-252413">
              <a:tabLst>
                <a:tab pos="288925" algn="l"/>
              </a:tabLst>
            </a:pPr>
            <a:r>
              <a:rPr lang="en-GB" sz="1600" b="1" dirty="0" smtClean="0"/>
              <a:t>Two </a:t>
            </a:r>
            <a:r>
              <a:rPr lang="en-GB" sz="1600" b="1" dirty="0" err="1" smtClean="0"/>
              <a:t>Gitlab</a:t>
            </a:r>
            <a:r>
              <a:rPr lang="en-GB" sz="1600" b="1" dirty="0" smtClean="0"/>
              <a:t> repositories</a:t>
            </a:r>
            <a:r>
              <a:rPr lang="en-GB" sz="1600" dirty="0" smtClean="0"/>
              <a:t> used: one for the </a:t>
            </a:r>
            <a:r>
              <a:rPr lang="en-GB" sz="1600" b="1" dirty="0" err="1" smtClean="0"/>
              <a:t>Dockerfile</a:t>
            </a:r>
            <a:r>
              <a:rPr lang="en-GB" sz="1600" dirty="0" smtClean="0"/>
              <a:t> (system recipe) and another for the </a:t>
            </a:r>
            <a:r>
              <a:rPr lang="en-GB" sz="1600" b="1" dirty="0" smtClean="0"/>
              <a:t>Carpenter source code</a:t>
            </a:r>
          </a:p>
          <a:p>
            <a:pPr marL="288925" indent="-252413">
              <a:tabLst>
                <a:tab pos="288925" algn="l"/>
              </a:tabLst>
            </a:pPr>
            <a:r>
              <a:rPr lang="en-US" sz="1600" dirty="0" smtClean="0"/>
              <a:t>Continuous Integration/Continuous Delivery (</a:t>
            </a:r>
            <a:r>
              <a:rPr lang="en-US" sz="1600" b="1" dirty="0" smtClean="0"/>
              <a:t>CI/CD</a:t>
            </a:r>
            <a:r>
              <a:rPr lang="en-US" sz="1600" dirty="0" smtClean="0"/>
              <a:t>) with </a:t>
            </a:r>
            <a:r>
              <a:rPr lang="en-US" sz="1600" b="1" dirty="0" err="1" smtClean="0"/>
              <a:t>Gitlab</a:t>
            </a:r>
            <a:r>
              <a:rPr lang="en-US" sz="1600" b="1" dirty="0" smtClean="0"/>
              <a:t> </a:t>
            </a:r>
            <a:r>
              <a:rPr lang="en-US" sz="1600" b="1" dirty="0" err="1" smtClean="0"/>
              <a:t>Webhooks</a:t>
            </a:r>
            <a:r>
              <a:rPr lang="en-US" sz="1600" dirty="0" smtClean="0"/>
              <a:t>:</a:t>
            </a:r>
          </a:p>
          <a:p>
            <a:pPr marL="700405" lvl="1" indent="-252413">
              <a:tabLst>
                <a:tab pos="288925" algn="l"/>
              </a:tabLst>
            </a:pPr>
            <a:r>
              <a:rPr lang="en-US" sz="1200" dirty="0" smtClean="0"/>
              <a:t>A push to the </a:t>
            </a:r>
            <a:r>
              <a:rPr lang="en-US" sz="1200" dirty="0" err="1" smtClean="0"/>
              <a:t>Dockerfile</a:t>
            </a:r>
            <a:r>
              <a:rPr lang="en-US" sz="1200" dirty="0" smtClean="0"/>
              <a:t> repository triggers a new image (system) build. A successful image build triggers an application build using the latest commit to the source code repository</a:t>
            </a:r>
          </a:p>
          <a:p>
            <a:pPr marL="700405" lvl="1" indent="-252413">
              <a:tabLst>
                <a:tab pos="288925" algn="l"/>
              </a:tabLst>
            </a:pPr>
            <a:r>
              <a:rPr lang="en-US" sz="1200" dirty="0" smtClean="0"/>
              <a:t>A push to the source code repository triggers a new application build (injecting newly-submitted source code), using the latest image as basis</a:t>
            </a:r>
          </a:p>
          <a:p>
            <a:pPr marL="700405" lvl="1" indent="-252413">
              <a:tabLst>
                <a:tab pos="288925" algn="l"/>
              </a:tabLst>
            </a:pPr>
            <a:r>
              <a:rPr lang="en-US" sz="1200" dirty="0" smtClean="0"/>
              <a:t>If a new pod is successfully created, previous pods are terminated</a:t>
            </a:r>
          </a:p>
          <a:p>
            <a:pPr marL="288925" indent="-252413">
              <a:tabLst>
                <a:tab pos="288925" algn="l"/>
              </a:tabLst>
            </a:pPr>
            <a:r>
              <a:rPr lang="en-GB" sz="1600" b="1" dirty="0" smtClean="0"/>
              <a:t>CERN-SSO-PROXY:</a:t>
            </a:r>
          </a:p>
          <a:p>
            <a:pPr marL="700405" lvl="1" indent="-252413">
              <a:tabLst>
                <a:tab pos="288925" algn="l"/>
              </a:tabLst>
            </a:pPr>
            <a:r>
              <a:rPr lang="en-GB" sz="1200" dirty="0" smtClean="0"/>
              <a:t>Builds </a:t>
            </a:r>
            <a:r>
              <a:rPr lang="en-GB" sz="1200" dirty="0"/>
              <a:t>and hosts a Docker image that provides an Apache reverse proxy that does Single Sign-On authentication</a:t>
            </a:r>
          </a:p>
          <a:p>
            <a:pPr marL="700405" lvl="1" indent="-252413">
              <a:tabLst>
                <a:tab pos="288925" algn="l"/>
              </a:tabLst>
            </a:pPr>
            <a:r>
              <a:rPr lang="en-US" sz="1200" dirty="0"/>
              <a:t>Acts as middleware for requests to our website → they pass through </a:t>
            </a:r>
            <a:r>
              <a:rPr lang="en-US" sz="1200" dirty="0" err="1"/>
              <a:t>cern</a:t>
            </a:r>
            <a:r>
              <a:rPr lang="en-US" sz="1200" dirty="0"/>
              <a:t>-</a:t>
            </a:r>
            <a:r>
              <a:rPr lang="en-US" sz="1200" dirty="0" err="1"/>
              <a:t>sso</a:t>
            </a:r>
            <a:r>
              <a:rPr lang="en-US" sz="1200" dirty="0"/>
              <a:t>-proxy pod before reaching our application pod</a:t>
            </a:r>
          </a:p>
          <a:p>
            <a:pPr marL="700405" lvl="1" indent="-252413">
              <a:tabLst>
                <a:tab pos="288925" algn="l"/>
              </a:tabLst>
            </a:pPr>
            <a:r>
              <a:rPr lang="en-US" sz="1200" dirty="0"/>
              <a:t>Flexible configuration</a:t>
            </a:r>
            <a:endParaRPr lang="en-GB" sz="1200" dirty="0"/>
          </a:p>
          <a:p>
            <a:pPr marL="700405" lvl="1" indent="-252413">
              <a:tabLst>
                <a:tab pos="288925" algn="l"/>
              </a:tabLst>
            </a:pPr>
            <a:endParaRPr lang="en-US" sz="1200" dirty="0" smtClean="0"/>
          </a:p>
          <a:p>
            <a:pPr marL="700405" lvl="1" indent="-252413">
              <a:tabLst>
                <a:tab pos="288925" algn="l"/>
              </a:tabLst>
            </a:pPr>
            <a:endParaRPr lang="en-GB" sz="1200" dirty="0" smtClean="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3979" y="2275200"/>
            <a:ext cx="2590021" cy="2045062"/>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12566" y="757990"/>
            <a:ext cx="831434" cy="1168088"/>
          </a:xfrm>
          <a:prstGeom prst="rect">
            <a:avLst/>
          </a:prstGeom>
        </p:spPr>
      </p:pic>
    </p:spTree>
    <p:extLst>
      <p:ext uri="{BB962C8B-B14F-4D97-AF65-F5344CB8AC3E}">
        <p14:creationId xmlns:p14="http://schemas.microsoft.com/office/powerpoint/2010/main" val="34011174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Frameworks and libraries</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932985" y="1241510"/>
            <a:ext cx="1965810" cy="637690"/>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7"/>
          <p:cNvSpPr>
            <a:spLocks noGrp="1"/>
          </p:cNvSpPr>
          <p:nvPr>
            <p:ph idx="1"/>
          </p:nvPr>
        </p:nvSpPr>
        <p:spPr>
          <a:xfrm>
            <a:off x="208800" y="928800"/>
            <a:ext cx="6588000" cy="3342788"/>
          </a:xfrm>
        </p:spPr>
        <p:txBody>
          <a:bodyPr>
            <a:noAutofit/>
          </a:bodyPr>
          <a:lstStyle/>
          <a:p>
            <a:pPr marL="288925" indent="-252413">
              <a:tabLst>
                <a:tab pos="288925" algn="l"/>
              </a:tabLst>
            </a:pPr>
            <a:r>
              <a:rPr lang="en-US" sz="1600" b="1" dirty="0" smtClean="0"/>
              <a:t>Back-end </a:t>
            </a:r>
            <a:r>
              <a:rPr lang="en-US" sz="1600" dirty="0" smtClean="0"/>
              <a:t>(server-side):</a:t>
            </a:r>
            <a:r>
              <a:rPr lang="en-US" sz="1600" b="1" dirty="0" smtClean="0"/>
              <a:t> Laravel</a:t>
            </a:r>
            <a:r>
              <a:rPr lang="en-US" sz="1600" dirty="0" smtClean="0"/>
              <a:t> (PHP)</a:t>
            </a:r>
            <a:endParaRPr lang="en-US" sz="1600" b="1" dirty="0" smtClean="0"/>
          </a:p>
          <a:p>
            <a:pPr marL="700405" lvl="1" indent="-252413">
              <a:tabLst>
                <a:tab pos="288925" algn="l"/>
              </a:tabLst>
            </a:pPr>
            <a:r>
              <a:rPr lang="en-GB" sz="1200" dirty="0"/>
              <a:t>Most popular PHP </a:t>
            </a:r>
            <a:r>
              <a:rPr lang="en-GB" sz="1200" dirty="0" smtClean="0"/>
              <a:t>framework</a:t>
            </a:r>
          </a:p>
          <a:p>
            <a:pPr marL="700405" lvl="1" indent="-252413">
              <a:tabLst>
                <a:tab pos="288925" algn="l"/>
              </a:tabLst>
            </a:pPr>
            <a:r>
              <a:rPr lang="en-GB" sz="1200" dirty="0"/>
              <a:t>Follows the model–view–controller (</a:t>
            </a:r>
            <a:r>
              <a:rPr lang="en-GB" sz="1200" b="1" dirty="0"/>
              <a:t>MVC</a:t>
            </a:r>
            <a:r>
              <a:rPr lang="en-GB" sz="1200" dirty="0"/>
              <a:t>) architectural </a:t>
            </a:r>
            <a:r>
              <a:rPr lang="en-GB" sz="1200" dirty="0" smtClean="0"/>
              <a:t>pattern</a:t>
            </a:r>
          </a:p>
          <a:p>
            <a:pPr marL="700405" lvl="1" indent="-252413">
              <a:tabLst>
                <a:tab pos="288925" algn="l"/>
              </a:tabLst>
            </a:pPr>
            <a:r>
              <a:rPr lang="en-US" sz="1200" dirty="0"/>
              <a:t>Highly robust and </a:t>
            </a:r>
            <a:r>
              <a:rPr lang="en-US" sz="1200" dirty="0" smtClean="0"/>
              <a:t>secure</a:t>
            </a:r>
          </a:p>
          <a:p>
            <a:pPr marL="700405" lvl="1" indent="-252413">
              <a:tabLst>
                <a:tab pos="288925" algn="l"/>
              </a:tabLst>
            </a:pPr>
            <a:r>
              <a:rPr lang="en-US" sz="1200" dirty="0"/>
              <a:t>Straightforward syntax and enforced project structure → maintainability</a:t>
            </a:r>
          </a:p>
          <a:p>
            <a:pPr marL="700405" lvl="1" indent="-252413">
              <a:tabLst>
                <a:tab pos="288925" algn="l"/>
              </a:tabLst>
            </a:pPr>
            <a:r>
              <a:rPr lang="en-US" sz="1200" dirty="0" smtClean="0"/>
              <a:t>Easy to install additional PHP &amp; JS packages with included dependency management tools</a:t>
            </a:r>
            <a:endParaRPr lang="en-US" sz="1200" dirty="0"/>
          </a:p>
          <a:p>
            <a:pPr marL="288925" indent="-252413">
              <a:tabLst>
                <a:tab pos="288925" algn="l"/>
              </a:tabLst>
            </a:pPr>
            <a:r>
              <a:rPr lang="en-US" sz="1600" b="1" dirty="0" smtClean="0"/>
              <a:t>Front-end</a:t>
            </a:r>
            <a:r>
              <a:rPr lang="en-US" sz="1600" dirty="0" smtClean="0"/>
              <a:t> (client-side): </a:t>
            </a:r>
            <a:r>
              <a:rPr lang="en-US" sz="1600" b="1" dirty="0" smtClean="0"/>
              <a:t>Bootstrap</a:t>
            </a:r>
            <a:r>
              <a:rPr lang="en-US" sz="1600" dirty="0" smtClean="0"/>
              <a:t> (CSS), </a:t>
            </a:r>
            <a:r>
              <a:rPr lang="en-US" sz="1600" b="1" dirty="0" smtClean="0"/>
              <a:t>Vue.js</a:t>
            </a:r>
            <a:r>
              <a:rPr lang="en-US" sz="1600" dirty="0" smtClean="0"/>
              <a:t> (JavaScript)</a:t>
            </a:r>
          </a:p>
          <a:p>
            <a:pPr marL="700405" lvl="1" indent="-252413">
              <a:tabLst>
                <a:tab pos="288925" algn="l"/>
              </a:tabLst>
            </a:pPr>
            <a:r>
              <a:rPr lang="en-GB" sz="1200" b="1" dirty="0"/>
              <a:t>Bootstrap</a:t>
            </a:r>
            <a:r>
              <a:rPr lang="en-GB" sz="1200" dirty="0"/>
              <a:t> is the most popular CSS Framework for developing responsive and </a:t>
            </a:r>
            <a:r>
              <a:rPr lang="en-GB" sz="1200" dirty="0" smtClean="0"/>
              <a:t>mobile-friendly websites</a:t>
            </a:r>
            <a:endParaRPr lang="en-US" sz="1200" dirty="0" smtClean="0"/>
          </a:p>
          <a:p>
            <a:pPr marL="700405" lvl="1" indent="-252413">
              <a:tabLst>
                <a:tab pos="288925" algn="l"/>
              </a:tabLst>
            </a:pPr>
            <a:r>
              <a:rPr lang="en-US" sz="1200" b="1" dirty="0"/>
              <a:t>Vue.js</a:t>
            </a:r>
            <a:r>
              <a:rPr lang="en-US" sz="1200" dirty="0"/>
              <a:t> </a:t>
            </a:r>
            <a:r>
              <a:rPr lang="en-GB" sz="1200" dirty="0" smtClean="0"/>
              <a:t>is a progressive front-end framework and one of most popular JS frameworks</a:t>
            </a:r>
            <a:endParaRPr lang="en-US" sz="1200" dirty="0"/>
          </a:p>
          <a:p>
            <a:pPr marL="700405" lvl="1" indent="-252413">
              <a:tabLst>
                <a:tab pos="288925" algn="l"/>
              </a:tabLst>
            </a:pPr>
            <a:r>
              <a:rPr lang="en-US" sz="1200" dirty="0"/>
              <a:t>Reactive → </a:t>
            </a:r>
            <a:r>
              <a:rPr lang="en-GB" sz="1200" dirty="0"/>
              <a:t>makes state management simple and </a:t>
            </a:r>
            <a:r>
              <a:rPr lang="en-GB" sz="1200" dirty="0" smtClean="0"/>
              <a:t>intuitive</a:t>
            </a:r>
          </a:p>
          <a:p>
            <a:pPr marL="700405" lvl="1" indent="-252413">
              <a:tabLst>
                <a:tab pos="288925" algn="l"/>
              </a:tabLst>
            </a:pPr>
            <a:r>
              <a:rPr lang="en-US" sz="1200" dirty="0" smtClean="0"/>
              <a:t>Both </a:t>
            </a:r>
            <a:r>
              <a:rPr lang="en-US" sz="1200" dirty="0"/>
              <a:t>c</a:t>
            </a:r>
            <a:r>
              <a:rPr lang="en-US" sz="1200" dirty="0" smtClean="0"/>
              <a:t>ome pre-installed with </a:t>
            </a:r>
            <a:r>
              <a:rPr lang="en-US" sz="1200" dirty="0"/>
              <a:t>Laravel → tight integration</a:t>
            </a:r>
            <a:endParaRPr lang="en-GB" sz="1200" dirty="0"/>
          </a:p>
          <a:p>
            <a:pPr marL="288925" indent="-252413">
              <a:tabLst>
                <a:tab pos="288925" algn="l"/>
              </a:tabLst>
            </a:pPr>
            <a:r>
              <a:rPr lang="en-US" sz="1600" dirty="0" smtClean="0"/>
              <a:t>Various JS libraries </a:t>
            </a:r>
            <a:r>
              <a:rPr lang="en-US" sz="1600" dirty="0"/>
              <a:t>like: jQuery, </a:t>
            </a:r>
            <a:r>
              <a:rPr lang="en-US" sz="1600" dirty="0" err="1"/>
              <a:t>DataTables</a:t>
            </a:r>
            <a:r>
              <a:rPr lang="en-US" sz="1600" dirty="0"/>
              <a:t>, handlebars.js, etc.</a:t>
            </a:r>
          </a:p>
          <a:p>
            <a:pPr marL="288925" indent="-252413">
              <a:tabLst>
                <a:tab pos="288925" algn="l"/>
              </a:tabLst>
            </a:pPr>
            <a:endParaRPr lang="en-GB" sz="1600" dirty="0"/>
          </a:p>
          <a:p>
            <a:pPr marL="700405" lvl="1" indent="-252413">
              <a:tabLst>
                <a:tab pos="288925" algn="l"/>
              </a:tabLst>
            </a:pPr>
            <a:endParaRPr lang="en-GB" sz="1200" dirty="0"/>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44917" y="2140802"/>
            <a:ext cx="2347200" cy="1679698"/>
          </a:xfrm>
          <a:prstGeom prst="rect">
            <a:avLst/>
          </a:prstGeom>
        </p:spPr>
      </p:pic>
    </p:spTree>
    <p:extLst>
      <p:ext uri="{BB962C8B-B14F-4D97-AF65-F5344CB8AC3E}">
        <p14:creationId xmlns:p14="http://schemas.microsoft.com/office/powerpoint/2010/main" val="12619842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dirty="0" smtClean="0"/>
              <a:t>Functionality</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Tree>
    <p:extLst>
      <p:ext uri="{BB962C8B-B14F-4D97-AF65-F5344CB8AC3E}">
        <p14:creationId xmlns:p14="http://schemas.microsoft.com/office/powerpoint/2010/main" val="4118776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Overview</a:t>
            </a:r>
            <a:endParaRPr lang="en-GB" sz="2800" dirty="0"/>
          </a:p>
        </p:txBody>
      </p:sp>
      <p:sp>
        <p:nvSpPr>
          <p:cNvPr id="8" name="Content Placeholder 7"/>
          <p:cNvSpPr>
            <a:spLocks noGrp="1"/>
          </p:cNvSpPr>
          <p:nvPr>
            <p:ph idx="1"/>
          </p:nvPr>
        </p:nvSpPr>
        <p:spPr>
          <a:xfrm>
            <a:off x="122400" y="1180800"/>
            <a:ext cx="3146400" cy="3239290"/>
          </a:xfrm>
        </p:spPr>
        <p:txBody>
          <a:bodyPr>
            <a:noAutofit/>
          </a:bodyPr>
          <a:lstStyle/>
          <a:p>
            <a:pPr marL="288925" indent="-252413">
              <a:tabLst>
                <a:tab pos="288925" algn="l"/>
              </a:tabLst>
            </a:pPr>
            <a:r>
              <a:rPr lang="en-US" sz="1600" dirty="0" smtClean="0"/>
              <a:t>Four categories in navigation bar:</a:t>
            </a:r>
          </a:p>
          <a:p>
            <a:pPr marL="700405" lvl="1" indent="-252413">
              <a:tabLst>
                <a:tab pos="288925" algn="l"/>
              </a:tabLst>
            </a:pPr>
            <a:r>
              <a:rPr lang="en-US" sz="1200" b="1" dirty="0" err="1" smtClean="0"/>
              <a:t>Testplans</a:t>
            </a:r>
            <a:endParaRPr lang="en-US" sz="1200" b="1" dirty="0" smtClean="0"/>
          </a:p>
          <a:p>
            <a:pPr marL="700405" lvl="1" indent="-252413">
              <a:tabLst>
                <a:tab pos="288925" algn="l"/>
              </a:tabLst>
            </a:pPr>
            <a:r>
              <a:rPr lang="en-US" sz="1200" b="1" dirty="0" smtClean="0"/>
              <a:t>Test Objects</a:t>
            </a:r>
          </a:p>
          <a:p>
            <a:pPr marL="700405" lvl="1" indent="-252413">
              <a:tabLst>
                <a:tab pos="288925" algn="l"/>
              </a:tabLst>
            </a:pPr>
            <a:r>
              <a:rPr lang="en-US" sz="1200" b="1" dirty="0" smtClean="0"/>
              <a:t>Tools</a:t>
            </a:r>
            <a:r>
              <a:rPr lang="en-US" sz="1200" dirty="0" smtClean="0"/>
              <a:t> (work in progress)</a:t>
            </a:r>
          </a:p>
          <a:p>
            <a:pPr marL="700405" lvl="1" indent="-252413">
              <a:tabLst>
                <a:tab pos="288925" algn="l"/>
              </a:tabLst>
            </a:pPr>
            <a:r>
              <a:rPr lang="en-US" sz="1200" b="1" dirty="0" smtClean="0"/>
              <a:t>Admin Tools</a:t>
            </a:r>
            <a:br>
              <a:rPr lang="en-US" sz="1200" b="1" dirty="0" smtClean="0"/>
            </a:br>
            <a:endParaRPr lang="en-US" sz="1000" dirty="0" smtClean="0"/>
          </a:p>
          <a:p>
            <a:pPr marL="288925" indent="-252413">
              <a:tabLst>
                <a:tab pos="288925" algn="l"/>
              </a:tabLst>
            </a:pPr>
            <a:r>
              <a:rPr lang="en-US" sz="1600" dirty="0" smtClean="0"/>
              <a:t>Interactive tables &amp; links</a:t>
            </a:r>
            <a:endParaRPr lang="en-GB" sz="16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4" name="general_tour_cut_edit_compressed_108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347999" y="757989"/>
            <a:ext cx="5707617" cy="3328416"/>
          </a:xfrm>
          <a:prstGeom prst="rect">
            <a:avLst/>
          </a:prstGeom>
        </p:spPr>
      </p:pic>
    </p:spTree>
    <p:extLst>
      <p:ext uri="{BB962C8B-B14F-4D97-AF65-F5344CB8AC3E}">
        <p14:creationId xmlns:p14="http://schemas.microsoft.com/office/powerpoint/2010/main" val="17293802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Items / Assemblies / Setups / </a:t>
            </a:r>
            <a:r>
              <a:rPr lang="en-US" sz="2800" dirty="0" err="1" smtClean="0"/>
              <a:t>Testplans</a:t>
            </a:r>
            <a:endParaRPr lang="en-GB" sz="2800" dirty="0"/>
          </a:p>
        </p:txBody>
      </p:sp>
      <p:sp>
        <p:nvSpPr>
          <p:cNvPr id="8" name="Content Placeholder 7"/>
          <p:cNvSpPr>
            <a:spLocks noGrp="1"/>
          </p:cNvSpPr>
          <p:nvPr>
            <p:ph idx="1"/>
          </p:nvPr>
        </p:nvSpPr>
        <p:spPr>
          <a:xfrm>
            <a:off x="204538" y="933450"/>
            <a:ext cx="4271210" cy="3486639"/>
          </a:xfrm>
        </p:spPr>
        <p:txBody>
          <a:bodyPr>
            <a:noAutofit/>
          </a:bodyPr>
          <a:lstStyle/>
          <a:p>
            <a:pPr marL="700405" lvl="1" indent="-252413">
              <a:tabLst>
                <a:tab pos="288925" algn="l"/>
              </a:tabLst>
            </a:pPr>
            <a:endParaRPr lang="en-US" sz="1200" dirty="0"/>
          </a:p>
          <a:p>
            <a:pPr marL="288925" indent="-252413">
              <a:tabLst>
                <a:tab pos="288925" algn="l"/>
              </a:tabLst>
            </a:pPr>
            <a:endParaRPr lang="en-GB" sz="16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graphicFrame>
        <p:nvGraphicFramePr>
          <p:cNvPr id="11" name="Diagram 10"/>
          <p:cNvGraphicFramePr/>
          <p:nvPr>
            <p:extLst>
              <p:ext uri="{D42A27DB-BD31-4B8C-83A1-F6EECF244321}">
                <p14:modId xmlns:p14="http://schemas.microsoft.com/office/powerpoint/2010/main" val="2069489245"/>
              </p:ext>
            </p:extLst>
          </p:nvPr>
        </p:nvGraphicFramePr>
        <p:xfrm>
          <a:off x="408957" y="775133"/>
          <a:ext cx="8432799" cy="7045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2" name="Picture 11"/>
          <p:cNvPicPr>
            <a:picLocks noChangeAspect="1"/>
          </p:cNvPicPr>
          <p:nvPr/>
        </p:nvPicPr>
        <p:blipFill>
          <a:blip r:embed="rId9"/>
          <a:stretch>
            <a:fillRect/>
          </a:stretch>
        </p:blipFill>
        <p:spPr>
          <a:xfrm>
            <a:off x="380756" y="1556175"/>
            <a:ext cx="1597957" cy="1920774"/>
          </a:xfrm>
          <a:prstGeom prst="rect">
            <a:avLst/>
          </a:prstGeom>
        </p:spPr>
      </p:pic>
      <p:pic>
        <p:nvPicPr>
          <p:cNvPr id="13" name="Picture 6" descr="https://scontent.flhr5-1.fna.fbcdn.net/v/t35.0-12/23798715_10157493418903973_1924656398_o.jpg?oh=e9124f302dd12630021ffbfe3235d4cf&amp;oe=5A14EC08"/>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80756" y="3517798"/>
            <a:ext cx="1558917" cy="876891"/>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a:blip r:embed="rId11"/>
          <a:stretch>
            <a:fillRect/>
          </a:stretch>
        </p:blipFill>
        <p:spPr>
          <a:xfrm>
            <a:off x="3921516" y="1955165"/>
            <a:ext cx="767724" cy="2400789"/>
          </a:xfrm>
          <a:prstGeom prst="rect">
            <a:avLst/>
          </a:prstGeom>
        </p:spPr>
      </p:pic>
      <p:sp>
        <p:nvSpPr>
          <p:cNvPr id="15" name="TextBox 14"/>
          <p:cNvSpPr txBox="1"/>
          <p:nvPr/>
        </p:nvSpPr>
        <p:spPr>
          <a:xfrm>
            <a:off x="2193056" y="1565874"/>
            <a:ext cx="1958533" cy="1169551"/>
          </a:xfrm>
          <a:prstGeom prst="rect">
            <a:avLst/>
          </a:prstGeom>
          <a:noFill/>
        </p:spPr>
        <p:txBody>
          <a:bodyPr wrap="square" rtlCol="0">
            <a:spAutoFit/>
          </a:bodyPr>
          <a:lstStyle/>
          <a:p>
            <a:pPr marL="177800" indent="-177800">
              <a:buFont typeface="Arial" panose="020B0604020202020204" pitchFamily="34" charset="0"/>
              <a:buChar char="•"/>
            </a:pPr>
            <a:r>
              <a:rPr lang="en-US" sz="1400" dirty="0"/>
              <a:t>Multiple magnets </a:t>
            </a:r>
            <a:r>
              <a:rPr lang="en-US" sz="1400" dirty="0" smtClean="0"/>
              <a:t>on one </a:t>
            </a:r>
            <a:r>
              <a:rPr lang="en-US" sz="1400" dirty="0"/>
              <a:t>insert</a:t>
            </a:r>
          </a:p>
          <a:p>
            <a:pPr marL="177800" indent="-177800">
              <a:buFont typeface="Arial" panose="020B0604020202020204" pitchFamily="34" charset="0"/>
              <a:buChar char="•"/>
            </a:pPr>
            <a:r>
              <a:rPr lang="en-US" sz="1400" dirty="0" smtClean="0"/>
              <a:t>Stack of diodes</a:t>
            </a:r>
          </a:p>
          <a:p>
            <a:pPr marL="177800" indent="-177800">
              <a:buFont typeface="Arial" panose="020B0604020202020204" pitchFamily="34" charset="0"/>
              <a:buChar char="•"/>
            </a:pPr>
            <a:r>
              <a:rPr lang="en-US" sz="1400" dirty="0" smtClean="0"/>
              <a:t>Cryomodule assembly</a:t>
            </a:r>
          </a:p>
        </p:txBody>
      </p:sp>
      <p:pic>
        <p:nvPicPr>
          <p:cNvPr id="16" name="Picture 15"/>
          <p:cNvPicPr>
            <a:picLocks noChangeAspect="1"/>
          </p:cNvPicPr>
          <p:nvPr/>
        </p:nvPicPr>
        <p:blipFill rotWithShape="1">
          <a:blip r:embed="rId12" cstate="email">
            <a:extLst>
              <a:ext uri="{28A0092B-C50C-407E-A947-70E740481C1C}">
                <a14:useLocalDpi xmlns:a14="http://schemas.microsoft.com/office/drawing/2010/main" val="0"/>
              </a:ext>
            </a:extLst>
          </a:blip>
          <a:srcRect l="802" r="5836"/>
          <a:stretch/>
        </p:blipFill>
        <p:spPr>
          <a:xfrm>
            <a:off x="2289175" y="2805939"/>
            <a:ext cx="1446505" cy="1601481"/>
          </a:xfrm>
          <a:prstGeom prst="rect">
            <a:avLst/>
          </a:prstGeom>
          <a:noFill/>
          <a:ln w="38100">
            <a:solidFill>
              <a:schemeClr val="tx1"/>
            </a:solidFill>
          </a:ln>
        </p:spPr>
      </p:pic>
      <p:pic>
        <p:nvPicPr>
          <p:cNvPr id="17" name="Picture 16"/>
          <p:cNvPicPr>
            <a:picLocks noChangeAspect="1"/>
          </p:cNvPicPr>
          <p:nvPr/>
        </p:nvPicPr>
        <p:blipFill>
          <a:blip r:embed="rId13"/>
          <a:stretch>
            <a:fillRect/>
          </a:stretch>
        </p:blipFill>
        <p:spPr>
          <a:xfrm>
            <a:off x="5023902" y="1553174"/>
            <a:ext cx="1686007" cy="1494334"/>
          </a:xfrm>
          <a:prstGeom prst="rect">
            <a:avLst/>
          </a:prstGeom>
        </p:spPr>
      </p:pic>
      <p:pic>
        <p:nvPicPr>
          <p:cNvPr id="18" name="Picture 17"/>
          <p:cNvPicPr>
            <a:picLocks noChangeAspect="1"/>
          </p:cNvPicPr>
          <p:nvPr/>
        </p:nvPicPr>
        <p:blipFill rotWithShape="1">
          <a:blip r:embed="rId14" cstate="email">
            <a:extLst>
              <a:ext uri="{28A0092B-C50C-407E-A947-70E740481C1C}">
                <a14:useLocalDpi xmlns:a14="http://schemas.microsoft.com/office/drawing/2010/main" val="0"/>
              </a:ext>
            </a:extLst>
          </a:blip>
          <a:srcRect t="13250" b="4089"/>
          <a:stretch/>
        </p:blipFill>
        <p:spPr>
          <a:xfrm>
            <a:off x="4815915" y="3099400"/>
            <a:ext cx="2109804" cy="1307989"/>
          </a:xfrm>
          <a:prstGeom prst="rect">
            <a:avLst/>
          </a:prstGeom>
          <a:noFill/>
          <a:ln w="38100">
            <a:solidFill>
              <a:schemeClr val="tx1"/>
            </a:solidFill>
          </a:ln>
        </p:spPr>
      </p:pic>
      <p:pic>
        <p:nvPicPr>
          <p:cNvPr id="19" name="Picture 18"/>
          <p:cNvPicPr>
            <a:picLocks noChangeAspect="1"/>
          </p:cNvPicPr>
          <p:nvPr/>
        </p:nvPicPr>
        <p:blipFill>
          <a:blip r:embed="rId15"/>
          <a:stretch>
            <a:fillRect/>
          </a:stretch>
        </p:blipFill>
        <p:spPr>
          <a:xfrm>
            <a:off x="7071445" y="1599517"/>
            <a:ext cx="2012230" cy="27571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583685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ppt_x"/>
                                          </p:val>
                                        </p:tav>
                                        <p:tav tm="100000">
                                          <p:val>
                                            <p:strVal val="#ppt_x"/>
                                          </p:val>
                                        </p:tav>
                                      </p:tavLst>
                                    </p:anim>
                                    <p:anim calcmode="lin" valueType="num">
                                      <p:cBhvr additive="base">
                                        <p:cTn id="4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Interactive wizard</a:t>
            </a:r>
            <a:endParaRPr lang="en-GB" sz="2800" dirty="0"/>
          </a:p>
        </p:txBody>
      </p:sp>
      <p:sp>
        <p:nvSpPr>
          <p:cNvPr id="8" name="Content Placeholder 7"/>
          <p:cNvSpPr>
            <a:spLocks noGrp="1"/>
          </p:cNvSpPr>
          <p:nvPr>
            <p:ph idx="1"/>
          </p:nvPr>
        </p:nvSpPr>
        <p:spPr>
          <a:xfrm>
            <a:off x="0" y="757989"/>
            <a:ext cx="3340802" cy="3662101"/>
          </a:xfrm>
        </p:spPr>
        <p:txBody>
          <a:bodyPr>
            <a:noAutofit/>
          </a:bodyPr>
          <a:lstStyle/>
          <a:p>
            <a:pPr marL="288925" indent="-252413">
              <a:tabLst>
                <a:tab pos="288925" algn="l"/>
              </a:tabLst>
            </a:pPr>
            <a:r>
              <a:rPr lang="en-US" sz="1600" dirty="0" smtClean="0"/>
              <a:t>Smallest unit: Assembly containing one or more Items</a:t>
            </a:r>
          </a:p>
          <a:p>
            <a:pPr marL="288925" indent="-252413">
              <a:tabLst>
                <a:tab pos="288925" algn="l"/>
              </a:tabLst>
            </a:pPr>
            <a:r>
              <a:rPr lang="en-US" sz="1600" dirty="0" smtClean="0"/>
              <a:t>Each Assembly needs to be assigned a Setup before a Testplan can be created</a:t>
            </a:r>
          </a:p>
          <a:p>
            <a:pPr marL="288925" indent="-252413">
              <a:tabLst>
                <a:tab pos="288925" algn="l"/>
              </a:tabLst>
            </a:pPr>
            <a:r>
              <a:rPr lang="en-US" sz="1600" dirty="0" smtClean="0"/>
              <a:t>Setup affects available/mandatory Testplan activities</a:t>
            </a:r>
          </a:p>
          <a:p>
            <a:pPr marL="288925" indent="-252413">
              <a:tabLst>
                <a:tab pos="288925" algn="l"/>
              </a:tabLst>
            </a:pPr>
            <a:r>
              <a:rPr lang="en-US" sz="1600" dirty="0" smtClean="0"/>
              <a:t>Form validation</a:t>
            </a:r>
          </a:p>
          <a:p>
            <a:pPr marL="288925" indent="-252413">
              <a:tabLst>
                <a:tab pos="288925" algn="l"/>
              </a:tabLst>
            </a:pPr>
            <a:r>
              <a:rPr lang="en-US" sz="1600" dirty="0" smtClean="0"/>
              <a:t>Recipes: pre-filled forms</a:t>
            </a:r>
          </a:p>
          <a:p>
            <a:pPr marL="288925" indent="-252413">
              <a:tabLst>
                <a:tab pos="288925" algn="l"/>
              </a:tabLst>
            </a:pPr>
            <a:r>
              <a:rPr lang="en-US" sz="1600" dirty="0" smtClean="0"/>
              <a:t>Available features depending on user permission level</a:t>
            </a:r>
            <a:endParaRPr lang="en-US" sz="1400" dirty="0" smtClean="0"/>
          </a:p>
          <a:p>
            <a:pPr marL="288925" indent="-252413">
              <a:tabLst>
                <a:tab pos="288925" algn="l"/>
              </a:tabLst>
            </a:pPr>
            <a:endParaRPr lang="en-GB" sz="16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3" name="interactive_wizard_edit_compressed_108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340802" y="757990"/>
            <a:ext cx="5713272" cy="3331714"/>
          </a:xfrm>
          <a:prstGeom prst="rect">
            <a:avLst/>
          </a:prstGeom>
        </p:spPr>
      </p:pic>
    </p:spTree>
    <p:extLst>
      <p:ext uri="{BB962C8B-B14F-4D97-AF65-F5344CB8AC3E}">
        <p14:creationId xmlns:p14="http://schemas.microsoft.com/office/powerpoint/2010/main" val="14147864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a:t>Magnet is a complex device</a:t>
            </a:r>
            <a:endParaRPr lang="en-GB" sz="2800" dirty="0"/>
          </a:p>
        </p:txBody>
      </p:sp>
      <p:sp>
        <p:nvSpPr>
          <p:cNvPr id="8" name="Content Placeholder 7"/>
          <p:cNvSpPr>
            <a:spLocks noGrp="1"/>
          </p:cNvSpPr>
          <p:nvPr>
            <p:ph idx="1"/>
          </p:nvPr>
        </p:nvSpPr>
        <p:spPr>
          <a:xfrm>
            <a:off x="66675" y="1118440"/>
            <a:ext cx="6145199" cy="3301650"/>
          </a:xfrm>
        </p:spPr>
        <p:txBody>
          <a:bodyPr>
            <a:noAutofit/>
          </a:bodyPr>
          <a:lstStyle/>
          <a:p>
            <a:r>
              <a:rPr lang="en-US" sz="1800" dirty="0"/>
              <a:t>Test facility needs input from other sections</a:t>
            </a:r>
          </a:p>
          <a:p>
            <a:pPr lvl="1"/>
            <a:r>
              <a:rPr lang="en-US" sz="1400" dirty="0"/>
              <a:t>Superconductor limits</a:t>
            </a:r>
          </a:p>
          <a:p>
            <a:pPr lvl="1"/>
            <a:r>
              <a:rPr lang="en-US" sz="1400" dirty="0"/>
              <a:t>Max allowed HV for insulation test</a:t>
            </a:r>
          </a:p>
          <a:p>
            <a:pPr lvl="1"/>
            <a:r>
              <a:rPr lang="en-US" sz="1400" dirty="0"/>
              <a:t>Magnet inductance</a:t>
            </a:r>
          </a:p>
          <a:p>
            <a:pPr lvl="1"/>
            <a:r>
              <a:rPr lang="en-US" sz="1400" dirty="0"/>
              <a:t>Details about powering (nominal current and ramp rate…)</a:t>
            </a:r>
          </a:p>
          <a:p>
            <a:pPr lvl="1"/>
            <a:r>
              <a:rPr lang="en-US" sz="1400" dirty="0"/>
              <a:t>Max hotspot temperature, quench integral</a:t>
            </a:r>
          </a:p>
          <a:p>
            <a:pPr lvl="1"/>
            <a:r>
              <a:rPr lang="en-US" sz="1400" dirty="0"/>
              <a:t>Magnet instrumentation</a:t>
            </a:r>
          </a:p>
          <a:p>
            <a:pPr lvl="1"/>
            <a:r>
              <a:rPr lang="en-US" sz="1400" dirty="0"/>
              <a:t>…</a:t>
            </a:r>
          </a:p>
          <a:p>
            <a:r>
              <a:rPr lang="en-US" sz="1800" dirty="0"/>
              <a:t>Many people interested in test progress and results</a:t>
            </a:r>
          </a:p>
          <a:p>
            <a:pPr marL="288925" indent="-252413"/>
            <a:endParaRPr lang="en-GB" sz="10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6" name="Content Placeholder 9"/>
          <p:cNvPicPr>
            <a:picLocks noChangeAspect="1"/>
          </p:cNvPicPr>
          <p:nvPr/>
        </p:nvPicPr>
        <p:blipFill rotWithShape="1">
          <a:blip r:embed="rId4" cstate="print">
            <a:extLst>
              <a:ext uri="{28A0092B-C50C-407E-A947-70E740481C1C}">
                <a14:useLocalDpi xmlns:a14="http://schemas.microsoft.com/office/drawing/2010/main" val="0"/>
              </a:ext>
            </a:extLst>
          </a:blip>
          <a:srcRect r="9737"/>
          <a:stretch/>
        </p:blipFill>
        <p:spPr>
          <a:xfrm>
            <a:off x="6211874" y="119003"/>
            <a:ext cx="2811215" cy="4301087"/>
          </a:xfrm>
          <a:prstGeom prst="rect">
            <a:avLst/>
          </a:prstGeom>
        </p:spPr>
      </p:pic>
    </p:spTree>
    <p:extLst>
      <p:ext uri="{BB962C8B-B14F-4D97-AF65-F5344CB8AC3E}">
        <p14:creationId xmlns:p14="http://schemas.microsoft.com/office/powerpoint/2010/main" val="36446169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Testplan view terms</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8" name="Content Placeholder 7"/>
          <p:cNvSpPr>
            <a:spLocks noGrp="1"/>
          </p:cNvSpPr>
          <p:nvPr>
            <p:ph idx="1"/>
          </p:nvPr>
        </p:nvSpPr>
        <p:spPr>
          <a:xfrm>
            <a:off x="0" y="757989"/>
            <a:ext cx="4356000" cy="3691611"/>
          </a:xfrm>
        </p:spPr>
        <p:txBody>
          <a:bodyPr>
            <a:noAutofit/>
          </a:bodyPr>
          <a:lstStyle/>
          <a:p>
            <a:pPr marL="173038" indent="-115888">
              <a:tabLst>
                <a:tab pos="173038" algn="l"/>
              </a:tabLst>
            </a:pPr>
            <a:r>
              <a:rPr lang="en-US" sz="1600" dirty="0" smtClean="0"/>
              <a:t>A </a:t>
            </a:r>
            <a:r>
              <a:rPr lang="en-US" sz="1600" dirty="0"/>
              <a:t>T</a:t>
            </a:r>
            <a:r>
              <a:rPr lang="en-US" sz="1600" dirty="0" smtClean="0"/>
              <a:t>estplan can consist of more than one </a:t>
            </a:r>
            <a:r>
              <a:rPr lang="en-US" sz="1600" b="1" dirty="0" err="1" smtClean="0"/>
              <a:t>Cooldowns</a:t>
            </a:r>
            <a:endParaRPr lang="en-GB" sz="1600" b="1" dirty="0" smtClean="0"/>
          </a:p>
          <a:p>
            <a:pPr marL="173038" indent="-115888">
              <a:tabLst>
                <a:tab pos="173038" algn="l"/>
              </a:tabLst>
            </a:pPr>
            <a:r>
              <a:rPr lang="en-US" sz="1600" dirty="0" smtClean="0"/>
              <a:t>Each </a:t>
            </a:r>
            <a:r>
              <a:rPr lang="en-US" sz="1600" dirty="0" err="1" smtClean="0"/>
              <a:t>Cooldown</a:t>
            </a:r>
            <a:r>
              <a:rPr lang="en-US" sz="1600" smtClean="0"/>
              <a:t> </a:t>
            </a:r>
            <a:r>
              <a:rPr lang="en-US" sz="1600" smtClean="0"/>
              <a:t>consists </a:t>
            </a:r>
            <a:r>
              <a:rPr lang="en-US" sz="1600" dirty="0" smtClean="0"/>
              <a:t>of </a:t>
            </a:r>
            <a:r>
              <a:rPr lang="en-US" sz="1600" b="1" dirty="0" smtClean="0"/>
              <a:t>Steps</a:t>
            </a:r>
            <a:r>
              <a:rPr lang="en-US" sz="1600" dirty="0" smtClean="0"/>
              <a:t>, which are a collection of related </a:t>
            </a:r>
            <a:r>
              <a:rPr lang="en-US" sz="1600" b="1" dirty="0" smtClean="0"/>
              <a:t>Activities</a:t>
            </a:r>
          </a:p>
          <a:p>
            <a:pPr marL="173038" indent="-115888">
              <a:tabLst>
                <a:tab pos="173038" algn="l"/>
              </a:tabLst>
            </a:pPr>
            <a:r>
              <a:rPr lang="en-US" sz="1600" b="1" dirty="0" smtClean="0"/>
              <a:t>Results</a:t>
            </a:r>
            <a:r>
              <a:rPr lang="en-US" sz="1600" dirty="0" smtClean="0"/>
              <a:t> can be added to activities</a:t>
            </a:r>
          </a:p>
          <a:p>
            <a:pPr marL="173038" indent="-115888">
              <a:tabLst>
                <a:tab pos="173038" algn="l"/>
              </a:tabLst>
            </a:pPr>
            <a:r>
              <a:rPr lang="en-US" sz="1600" dirty="0" smtClean="0"/>
              <a:t>Depending on the activity, the </a:t>
            </a:r>
            <a:r>
              <a:rPr lang="en-US" sz="1600" b="1" dirty="0" smtClean="0"/>
              <a:t>result type varies</a:t>
            </a:r>
            <a:r>
              <a:rPr lang="en-US" sz="1600" dirty="0" smtClean="0"/>
              <a:t> from simple checkbox to values from a list, to input fields/file input or both</a:t>
            </a:r>
          </a:p>
          <a:p>
            <a:pPr marL="173038" indent="-115888">
              <a:tabLst>
                <a:tab pos="173038" algn="l"/>
              </a:tabLst>
            </a:pPr>
            <a:r>
              <a:rPr lang="en-US" sz="1600" dirty="0" smtClean="0"/>
              <a:t>Results have a </a:t>
            </a:r>
            <a:r>
              <a:rPr lang="en-US" sz="1600" b="1" dirty="0" smtClean="0"/>
              <a:t>result status</a:t>
            </a:r>
            <a:r>
              <a:rPr lang="en-US" sz="1600" dirty="0" smtClean="0"/>
              <a:t> and an </a:t>
            </a:r>
            <a:r>
              <a:rPr lang="en-US" sz="1600" b="1" dirty="0" smtClean="0"/>
              <a:t>acceptance status</a:t>
            </a:r>
            <a:r>
              <a:rPr lang="en-US" sz="1600" dirty="0"/>
              <a:t> </a:t>
            </a:r>
            <a:r>
              <a:rPr lang="en-US" sz="1600" dirty="0" smtClean="0"/>
              <a:t>(e.g. it might be desirable to accept a result even though it failed)</a:t>
            </a:r>
          </a:p>
          <a:p>
            <a:pPr marL="173038" indent="-115888">
              <a:tabLst>
                <a:tab pos="173038" algn="l"/>
              </a:tabLst>
            </a:pPr>
            <a:r>
              <a:rPr lang="en-US" sz="1600" dirty="0" smtClean="0"/>
              <a:t>Multiple results can be added to an activity until one is “Accepted”</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5600" y="757989"/>
            <a:ext cx="4478400" cy="3048757"/>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0627" y="871200"/>
            <a:ext cx="4469370" cy="3044952"/>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66624" y="992312"/>
            <a:ext cx="4471200" cy="3044952"/>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62621" y="1126794"/>
            <a:ext cx="4448726" cy="3044952"/>
          </a:xfrm>
          <a:prstGeom prst="rect">
            <a:avLst/>
          </a:prstGeom>
        </p:spPr>
      </p:pic>
    </p:spTree>
    <p:extLst>
      <p:ext uri="{BB962C8B-B14F-4D97-AF65-F5344CB8AC3E}">
        <p14:creationId xmlns:p14="http://schemas.microsoft.com/office/powerpoint/2010/main" val="4082546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2"/>
                                        </p:tgtEl>
                                        <p:attrNameLst>
                                          <p:attrName>style.opacity</p:attrName>
                                        </p:attrNameLst>
                                      </p:cBhvr>
                                      <p:to>
                                        <p:strVal val="0.5"/>
                                      </p:to>
                                    </p:set>
                                    <p:animEffect filter="image" prLst="opacity: 0.5">
                                      <p:cBhvr rctx="IE">
                                        <p:cTn id="7" dur="indefinite"/>
                                        <p:tgtEl>
                                          <p:spTgt spid="2"/>
                                        </p:tgtEl>
                                      </p:cBhvr>
                                    </p:animEffect>
                                  </p:childTnLst>
                                </p:cTn>
                              </p:par>
                            </p:childTnLst>
                          </p:cTn>
                        </p:par>
                        <p:par>
                          <p:cTn id="8" fill="hold">
                            <p:stCondLst>
                              <p:cond delay="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mph" presetSubtype="0" nodeType="clickEffect">
                                  <p:stCondLst>
                                    <p:cond delay="0"/>
                                  </p:stCondLst>
                                  <p:childTnLst>
                                    <p:set>
                                      <p:cBhvr rctx="PPT">
                                        <p:cTn id="15" dur="indefinite"/>
                                        <p:tgtEl>
                                          <p:spTgt spid="3"/>
                                        </p:tgtEl>
                                        <p:attrNameLst>
                                          <p:attrName>style.opacity</p:attrName>
                                        </p:attrNameLst>
                                      </p:cBhvr>
                                      <p:to>
                                        <p:strVal val="0.5"/>
                                      </p:to>
                                    </p:set>
                                    <p:animEffect filter="image" prLst="opacity: 0.5">
                                      <p:cBhvr rctx="IE">
                                        <p:cTn id="16" dur="indefinite"/>
                                        <p:tgtEl>
                                          <p:spTgt spid="3"/>
                                        </p:tgtEl>
                                      </p:cBhvr>
                                    </p:animEffect>
                                  </p:childTnLst>
                                </p:cTn>
                              </p:par>
                            </p:childTnLst>
                          </p:cTn>
                        </p:par>
                        <p:par>
                          <p:cTn id="17" fill="hold">
                            <p:stCondLst>
                              <p:cond delay="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4"/>
                                        </p:tgtEl>
                                        <p:attrNameLst>
                                          <p:attrName>style.opacity</p:attrName>
                                        </p:attrNameLst>
                                      </p:cBhvr>
                                      <p:to>
                                        <p:strVal val="0.5"/>
                                      </p:to>
                                    </p:set>
                                    <p:animEffect filter="image" prLst="opacity: 0.5">
                                      <p:cBhvr rctx="IE">
                                        <p:cTn id="25" dur="indefinite"/>
                                        <p:tgtEl>
                                          <p:spTgt spid="4"/>
                                        </p:tgtEl>
                                      </p:cBhvr>
                                    </p:animEffect>
                                  </p:childTnLst>
                                </p:cTn>
                              </p:par>
                            </p:childTnLst>
                          </p:cTn>
                        </p:par>
                        <p:par>
                          <p:cTn id="26" fill="hold">
                            <p:stCondLst>
                              <p:cond delay="0"/>
                            </p:stCondLst>
                            <p:childTnLst>
                              <p:par>
                                <p:cTn id="27" presetID="10"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Archetypes</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8" name="Content Placeholder 7"/>
          <p:cNvSpPr>
            <a:spLocks noGrp="1"/>
          </p:cNvSpPr>
          <p:nvPr>
            <p:ph idx="1"/>
          </p:nvPr>
        </p:nvSpPr>
        <p:spPr>
          <a:xfrm>
            <a:off x="129600" y="1130400"/>
            <a:ext cx="4112202" cy="3002400"/>
          </a:xfrm>
        </p:spPr>
        <p:txBody>
          <a:bodyPr>
            <a:noAutofit/>
          </a:bodyPr>
          <a:lstStyle/>
          <a:p>
            <a:pPr marL="173038" indent="-115888">
              <a:tabLst>
                <a:tab pos="173038" algn="l"/>
              </a:tabLst>
            </a:pPr>
            <a:r>
              <a:rPr lang="en-US" sz="1600" dirty="0" smtClean="0"/>
              <a:t>Some activities can save values from input fields or values parsed from uploaded files</a:t>
            </a:r>
          </a:p>
          <a:p>
            <a:pPr marL="173038" indent="-115888">
              <a:tabLst>
                <a:tab pos="173038" algn="l"/>
              </a:tabLst>
            </a:pPr>
            <a:r>
              <a:rPr lang="en-US" sz="1600" dirty="0" smtClean="0"/>
              <a:t>The idea of </a:t>
            </a:r>
            <a:r>
              <a:rPr lang="en-US" sz="1600" b="1" dirty="0" smtClean="0"/>
              <a:t>Archetypes</a:t>
            </a:r>
            <a:r>
              <a:rPr lang="en-US" sz="1600" dirty="0" smtClean="0"/>
              <a:t> allows grouping of fields based on the activity type</a:t>
            </a:r>
          </a:p>
          <a:p>
            <a:pPr marL="173038" indent="-115888">
              <a:tabLst>
                <a:tab pos="173038" algn="l"/>
              </a:tabLst>
            </a:pPr>
            <a:r>
              <a:rPr lang="en-US" sz="1600" dirty="0" smtClean="0"/>
              <a:t>Nothing is hardcoded, archetypes fetched dynamically → flexible solution, makes adapting to new requirements easy</a:t>
            </a:r>
          </a:p>
          <a:p>
            <a:pPr marL="173038" indent="-115888">
              <a:tabLst>
                <a:tab pos="173038" algn="l"/>
              </a:tabLst>
            </a:pPr>
            <a:r>
              <a:rPr lang="en-US" sz="1600" dirty="0" smtClean="0"/>
              <a:t>Same idea applied to many tables used throughout the website</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4800" y="711317"/>
            <a:ext cx="3936626" cy="365458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41802" y="2036780"/>
            <a:ext cx="2511649" cy="1707219"/>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51392" y="0"/>
            <a:ext cx="4792608" cy="2786400"/>
          </a:xfrm>
          <a:prstGeom prst="rect">
            <a:avLst/>
          </a:prstGeom>
        </p:spPr>
      </p:pic>
    </p:spTree>
    <p:extLst>
      <p:ext uri="{BB962C8B-B14F-4D97-AF65-F5344CB8AC3E}">
        <p14:creationId xmlns:p14="http://schemas.microsoft.com/office/powerpoint/2010/main" val="39935267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Testplan view</a:t>
            </a:r>
            <a:endParaRPr lang="en-GB" sz="2800" dirty="0"/>
          </a:p>
        </p:txBody>
      </p:sp>
      <p:sp>
        <p:nvSpPr>
          <p:cNvPr id="8" name="Content Placeholder 7"/>
          <p:cNvSpPr>
            <a:spLocks noGrp="1"/>
          </p:cNvSpPr>
          <p:nvPr>
            <p:ph idx="1"/>
          </p:nvPr>
        </p:nvSpPr>
        <p:spPr>
          <a:xfrm>
            <a:off x="0" y="757989"/>
            <a:ext cx="3340802" cy="3662101"/>
          </a:xfrm>
        </p:spPr>
        <p:txBody>
          <a:bodyPr>
            <a:noAutofit/>
          </a:bodyPr>
          <a:lstStyle/>
          <a:p>
            <a:pPr marL="173038" indent="-114300"/>
            <a:r>
              <a:rPr lang="en-US" sz="1800" dirty="0"/>
              <a:t>Test progress tracking:</a:t>
            </a:r>
          </a:p>
          <a:p>
            <a:pPr marL="346075" lvl="1" indent="-114300"/>
            <a:r>
              <a:rPr lang="en-US" sz="1400" dirty="0"/>
              <a:t>Hierarchical structure to guide and follow the test</a:t>
            </a:r>
          </a:p>
          <a:p>
            <a:pPr marL="346075" lvl="1" indent="-114300"/>
            <a:r>
              <a:rPr lang="en-US" sz="1400" dirty="0"/>
              <a:t>Only test engineer and operators can input data</a:t>
            </a:r>
            <a:endParaRPr lang="en-GB" sz="1400" dirty="0"/>
          </a:p>
          <a:p>
            <a:pPr marL="346075" lvl="1" indent="-114300"/>
            <a:r>
              <a:rPr lang="en-US" sz="1400" dirty="0"/>
              <a:t>Keeps track of what has been done, when, by </a:t>
            </a:r>
            <a:r>
              <a:rPr lang="en-US" sz="1400" dirty="0" smtClean="0"/>
              <a:t>whom</a:t>
            </a:r>
          </a:p>
          <a:p>
            <a:pPr marL="173038" indent="-114300"/>
            <a:r>
              <a:rPr lang="en-US" sz="1800" dirty="0" smtClean="0"/>
              <a:t>Data Storage:</a:t>
            </a:r>
          </a:p>
          <a:p>
            <a:pPr marL="346075" lvl="1" indent="-114300"/>
            <a:r>
              <a:rPr lang="en-GB" sz="1400" dirty="0" smtClean="0"/>
              <a:t>Loaded files </a:t>
            </a:r>
            <a:r>
              <a:rPr lang="en-GB" sz="1400" dirty="0"/>
              <a:t>from analysis </a:t>
            </a:r>
            <a:r>
              <a:rPr lang="en-GB" sz="1400" dirty="0" smtClean="0"/>
              <a:t>software </a:t>
            </a:r>
            <a:r>
              <a:rPr lang="en-GB" sz="1400" dirty="0"/>
              <a:t>are automatically </a:t>
            </a:r>
            <a:r>
              <a:rPr lang="en-GB" sz="1400" dirty="0" smtClean="0"/>
              <a:t>parsed</a:t>
            </a:r>
          </a:p>
          <a:p>
            <a:pPr marL="0" indent="-179705"/>
            <a:r>
              <a:rPr lang="en-US" sz="1800" dirty="0" smtClean="0"/>
              <a:t>Smart features like:</a:t>
            </a:r>
          </a:p>
          <a:p>
            <a:pPr marL="411480" lvl="1" indent="-179705"/>
            <a:r>
              <a:rPr lang="en-US" sz="1400" dirty="0" smtClean="0"/>
              <a:t>Result submission control</a:t>
            </a:r>
          </a:p>
          <a:p>
            <a:pPr marL="411480" lvl="1" indent="-179705"/>
            <a:r>
              <a:rPr lang="en-US" sz="1400" dirty="0" smtClean="0"/>
              <a:t>Multi-value entries</a:t>
            </a:r>
          </a:p>
          <a:p>
            <a:pPr marL="411480" lvl="1" indent="-179705"/>
            <a:r>
              <a:rPr lang="en-US" sz="1400" dirty="0" smtClean="0"/>
              <a:t>User notification</a:t>
            </a:r>
            <a:endParaRPr lang="en-US" sz="1400" dirty="0"/>
          </a:p>
          <a:p>
            <a:pPr marL="0" indent="-179705"/>
            <a:endParaRPr lang="en-US" sz="1800" dirty="0"/>
          </a:p>
          <a:p>
            <a:pPr marL="288925" indent="-252413">
              <a:tabLst>
                <a:tab pos="288925" algn="l"/>
              </a:tabLst>
            </a:pPr>
            <a:endParaRPr lang="en-GB" sz="16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 name="tpv_edit_compressed_108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348000" y="757909"/>
            <a:ext cx="5706074" cy="3327516"/>
          </a:xfrm>
          <a:prstGeom prst="rect">
            <a:avLst/>
          </a:prstGeom>
        </p:spPr>
      </p:pic>
    </p:spTree>
    <p:extLst>
      <p:ext uri="{BB962C8B-B14F-4D97-AF65-F5344CB8AC3E}">
        <p14:creationId xmlns:p14="http://schemas.microsoft.com/office/powerpoint/2010/main" val="40345327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Events</a:t>
            </a:r>
            <a:endParaRPr lang="en-GB" sz="2800" dirty="0"/>
          </a:p>
        </p:txBody>
      </p:sp>
      <p:sp>
        <p:nvSpPr>
          <p:cNvPr id="8" name="Content Placeholder 7"/>
          <p:cNvSpPr>
            <a:spLocks noGrp="1"/>
          </p:cNvSpPr>
          <p:nvPr>
            <p:ph idx="1"/>
          </p:nvPr>
        </p:nvSpPr>
        <p:spPr>
          <a:xfrm>
            <a:off x="0" y="943200"/>
            <a:ext cx="3348000" cy="3476890"/>
          </a:xfrm>
        </p:spPr>
        <p:txBody>
          <a:bodyPr>
            <a:noAutofit/>
          </a:bodyPr>
          <a:lstStyle/>
          <a:p>
            <a:pPr marL="288925" indent="-252413">
              <a:tabLst>
                <a:tab pos="288925" algn="l"/>
              </a:tabLst>
            </a:pPr>
            <a:r>
              <a:rPr lang="en-US" sz="1600" b="1" dirty="0" smtClean="0"/>
              <a:t>Two types:</a:t>
            </a:r>
          </a:p>
          <a:p>
            <a:pPr marL="700405" lvl="1" indent="-252413">
              <a:tabLst>
                <a:tab pos="288925" algn="l"/>
              </a:tabLst>
            </a:pPr>
            <a:r>
              <a:rPr lang="en-US" sz="1000" dirty="0" smtClean="0"/>
              <a:t>Breakpoint</a:t>
            </a:r>
          </a:p>
          <a:p>
            <a:pPr marL="700405" lvl="1" indent="-252413">
              <a:tabLst>
                <a:tab pos="288925" algn="l"/>
              </a:tabLst>
            </a:pPr>
            <a:r>
              <a:rPr lang="en-US" sz="1000" dirty="0" smtClean="0"/>
              <a:t>Information</a:t>
            </a:r>
          </a:p>
          <a:p>
            <a:pPr marL="288925" indent="-252413">
              <a:tabLst>
                <a:tab pos="288925" algn="l"/>
              </a:tabLst>
            </a:pPr>
            <a:r>
              <a:rPr lang="en-US" sz="1400" b="1" dirty="0" smtClean="0"/>
              <a:t>Breakpoint Events </a:t>
            </a:r>
            <a:r>
              <a:rPr lang="en-US" sz="1400" dirty="0" smtClean="0"/>
              <a:t>prevent new results submission until resolved</a:t>
            </a:r>
          </a:p>
          <a:p>
            <a:pPr marL="288925" indent="-252413">
              <a:tabLst>
                <a:tab pos="288925" algn="l"/>
              </a:tabLst>
            </a:pPr>
            <a:r>
              <a:rPr lang="en-US" sz="1400" b="1" dirty="0" smtClean="0"/>
              <a:t>Information Events </a:t>
            </a:r>
            <a:r>
              <a:rPr lang="en-US" sz="1400" dirty="0" smtClean="0"/>
              <a:t>are simply for informational purposes </a:t>
            </a:r>
          </a:p>
          <a:p>
            <a:pPr marL="288925" indent="-252413">
              <a:tabLst>
                <a:tab pos="288925" algn="l"/>
              </a:tabLst>
            </a:pPr>
            <a:endParaRPr lang="en-GB" sz="16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3" name="events_edit_compressed_108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348000" y="761288"/>
            <a:ext cx="5707617" cy="3328416"/>
          </a:xfrm>
          <a:prstGeom prst="rect">
            <a:avLst/>
          </a:prstGeom>
        </p:spPr>
      </p:pic>
    </p:spTree>
    <p:extLst>
      <p:ext uri="{BB962C8B-B14F-4D97-AF65-F5344CB8AC3E}">
        <p14:creationId xmlns:p14="http://schemas.microsoft.com/office/powerpoint/2010/main" val="18753158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Tools</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0" name="Content Placeholder 2"/>
          <p:cNvSpPr txBox="1">
            <a:spLocks/>
          </p:cNvSpPr>
          <p:nvPr/>
        </p:nvSpPr>
        <p:spPr>
          <a:xfrm>
            <a:off x="124690" y="757989"/>
            <a:ext cx="8420793" cy="932983"/>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1313" indent="-114300"/>
            <a:r>
              <a:rPr lang="en-US" sz="1800" dirty="0" smtClean="0"/>
              <a:t>Data filtering/mining (existing in V1, work in progress in V2)</a:t>
            </a:r>
          </a:p>
          <a:p>
            <a:pPr marL="515938" lvl="1" indent="-114300"/>
            <a:r>
              <a:rPr lang="en-US" sz="1400" dirty="0" smtClean="0"/>
              <a:t>Data can be filtered and then downloaded for further offline analysis</a:t>
            </a:r>
          </a:p>
          <a:p>
            <a:pPr marL="515938" lvl="1" indent="-114300"/>
            <a:r>
              <a:rPr lang="en-GB" sz="1400" dirty="0"/>
              <a:t>Future: statistics, training plots, </a:t>
            </a:r>
            <a:r>
              <a:rPr lang="en-GB" sz="1400" dirty="0" smtClean="0"/>
              <a:t>etc.</a:t>
            </a:r>
            <a:endParaRPr lang="en-GB" sz="1400" dirty="0"/>
          </a:p>
          <a:p>
            <a:pPr marL="515938" lvl="1" indent="-114300"/>
            <a:endParaRPr lang="en-GB" sz="1400" dirty="0" smtClean="0"/>
          </a:p>
          <a:p>
            <a:pPr marL="515938" lvl="1" indent="-114300"/>
            <a:endParaRPr lang="en-US" sz="1400" dirty="0" smtClean="0"/>
          </a:p>
        </p:txBody>
      </p:sp>
      <p:pic>
        <p:nvPicPr>
          <p:cNvPr id="11" name="Picture 10"/>
          <p:cNvPicPr>
            <a:picLocks noChangeAspect="1"/>
          </p:cNvPicPr>
          <p:nvPr/>
        </p:nvPicPr>
        <p:blipFill rotWithShape="1">
          <a:blip r:embed="rId4"/>
          <a:srcRect b="4938"/>
          <a:stretch/>
        </p:blipFill>
        <p:spPr>
          <a:xfrm>
            <a:off x="182880" y="1690972"/>
            <a:ext cx="8362603" cy="2495379"/>
          </a:xfrm>
          <a:prstGeom prst="rect">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a:blip r:embed="rId5"/>
          <a:stretch>
            <a:fillRect/>
          </a:stretch>
        </p:blipFill>
        <p:spPr>
          <a:xfrm>
            <a:off x="1270213" y="2816456"/>
            <a:ext cx="7669483" cy="1548337"/>
          </a:xfrm>
          <a:prstGeom prst="rect">
            <a:avLst/>
          </a:prstGeom>
          <a:ln w="12700">
            <a:solidFill>
              <a:schemeClr val="accent6"/>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332900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dirty="0"/>
              <a:t>Next steps</a:t>
            </a:r>
            <a:endParaRPr lang="en-GB" sz="3200" dirty="0"/>
          </a:p>
        </p:txBody>
      </p:sp>
      <p:sp>
        <p:nvSpPr>
          <p:cNvPr id="8" name="Content Placeholder 7"/>
          <p:cNvSpPr>
            <a:spLocks noGrp="1"/>
          </p:cNvSpPr>
          <p:nvPr>
            <p:ph idx="1"/>
          </p:nvPr>
        </p:nvSpPr>
        <p:spPr>
          <a:xfrm>
            <a:off x="457200" y="1700696"/>
            <a:ext cx="8229600" cy="2496654"/>
          </a:xfrm>
        </p:spPr>
        <p:txBody>
          <a:bodyPr>
            <a:normAutofit/>
          </a:bodyPr>
          <a:lstStyle/>
          <a:p>
            <a:r>
              <a:rPr lang="en-US" sz="2000" dirty="0" smtClean="0"/>
              <a:t>Release Version 2 officially</a:t>
            </a:r>
          </a:p>
          <a:p>
            <a:r>
              <a:rPr lang="en-US" sz="2000" dirty="0" smtClean="0"/>
              <a:t>Reach 100% functionality of Version 1</a:t>
            </a:r>
          </a:p>
          <a:p>
            <a:r>
              <a:rPr lang="en-US" sz="2000" dirty="0" smtClean="0"/>
              <a:t>Advanced statistics and visualizations</a:t>
            </a:r>
          </a:p>
          <a:p>
            <a:r>
              <a:rPr lang="en-US" sz="2000" dirty="0" smtClean="0"/>
              <a:t>Automatic report generation / report filtering</a:t>
            </a:r>
          </a:p>
          <a:p>
            <a:r>
              <a:rPr lang="en-US" sz="2000" dirty="0" smtClean="0"/>
              <a:t>+ more new features</a:t>
            </a: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9" name="Content Placeholder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351427" y="175120"/>
            <a:ext cx="2332627" cy="1312103"/>
          </a:xfrm>
          <a:prstGeom prst="rect">
            <a:avLst/>
          </a:prstGeom>
        </p:spPr>
      </p:pic>
    </p:spTree>
    <p:extLst>
      <p:ext uri="{BB962C8B-B14F-4D97-AF65-F5344CB8AC3E}">
        <p14:creationId xmlns:p14="http://schemas.microsoft.com/office/powerpoint/2010/main" val="34944872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dirty="0" smtClean="0"/>
              <a:t>Summary</a:t>
            </a:r>
            <a:endParaRPr lang="en-GB" sz="3200" dirty="0"/>
          </a:p>
        </p:txBody>
      </p:sp>
      <p:sp>
        <p:nvSpPr>
          <p:cNvPr id="8" name="Content Placeholder 7"/>
          <p:cNvSpPr>
            <a:spLocks noGrp="1"/>
          </p:cNvSpPr>
          <p:nvPr>
            <p:ph idx="1"/>
          </p:nvPr>
        </p:nvSpPr>
        <p:spPr>
          <a:xfrm>
            <a:off x="249680" y="1005190"/>
            <a:ext cx="8229600" cy="3192159"/>
          </a:xfrm>
        </p:spPr>
        <p:txBody>
          <a:bodyPr>
            <a:normAutofit/>
          </a:bodyPr>
          <a:lstStyle/>
          <a:p>
            <a:r>
              <a:rPr lang="en-US" sz="2000" dirty="0" smtClean="0"/>
              <a:t>Carpenter is SM18’s test follow-up tool able to:</a:t>
            </a:r>
          </a:p>
          <a:p>
            <a:pPr lvl="1"/>
            <a:r>
              <a:rPr lang="en-GB" sz="1600" dirty="0" smtClean="0"/>
              <a:t>Track test </a:t>
            </a:r>
            <a:r>
              <a:rPr lang="en-GB" sz="1600" dirty="0"/>
              <a:t>progress </a:t>
            </a:r>
            <a:r>
              <a:rPr lang="en-GB" sz="1600" dirty="0" smtClean="0"/>
              <a:t>(</a:t>
            </a:r>
            <a:r>
              <a:rPr lang="en-GB" sz="1600" dirty="0"/>
              <a:t>who/when/what, results &amp; events</a:t>
            </a:r>
            <a:r>
              <a:rPr lang="en-GB" sz="1600" dirty="0" smtClean="0"/>
              <a:t>)</a:t>
            </a:r>
            <a:r>
              <a:rPr lang="en-US" sz="1600" dirty="0" smtClean="0"/>
              <a:t> </a:t>
            </a:r>
          </a:p>
          <a:p>
            <a:pPr lvl="1"/>
            <a:r>
              <a:rPr lang="en-US" sz="1600" dirty="0" smtClean="0"/>
              <a:t>Retrieve a wealth of information</a:t>
            </a:r>
          </a:p>
          <a:p>
            <a:pPr lvl="1"/>
            <a:r>
              <a:rPr lang="en-US" sz="1600" dirty="0" smtClean="0"/>
              <a:t>Add new/edit entries to Carvings database</a:t>
            </a:r>
          </a:p>
          <a:p>
            <a:pPr lvl="1"/>
            <a:r>
              <a:rPr lang="en-US" sz="1600" dirty="0" smtClean="0"/>
              <a:t>Filter and retrieve data</a:t>
            </a:r>
          </a:p>
          <a:p>
            <a:pPr lvl="1"/>
            <a:r>
              <a:rPr lang="en-US" sz="1600" dirty="0" smtClean="0"/>
              <a:t>Inform members</a:t>
            </a:r>
          </a:p>
          <a:p>
            <a:r>
              <a:rPr lang="en-US" sz="2000" dirty="0" smtClean="0"/>
              <a:t>Built with modern technology ensuring:</a:t>
            </a:r>
          </a:p>
          <a:p>
            <a:pPr lvl="1"/>
            <a:r>
              <a:rPr lang="en-US" sz="1600" dirty="0" smtClean="0"/>
              <a:t>User-friendliness</a:t>
            </a:r>
          </a:p>
          <a:p>
            <a:pPr lvl="1"/>
            <a:r>
              <a:rPr lang="en-US" sz="1600" dirty="0" smtClean="0"/>
              <a:t>Rich features</a:t>
            </a:r>
          </a:p>
          <a:p>
            <a:pPr lvl="1"/>
            <a:r>
              <a:rPr lang="en-US" sz="1600" dirty="0" smtClean="0"/>
              <a:t>Maintainability and project longevity</a:t>
            </a: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9" name="Content Placehold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4892" y="175120"/>
            <a:ext cx="1965697" cy="1312103"/>
          </a:xfrm>
          <a:prstGeom prst="rect">
            <a:avLst/>
          </a:prstGeom>
        </p:spPr>
      </p:pic>
    </p:spTree>
    <p:extLst>
      <p:ext uri="{BB962C8B-B14F-4D97-AF65-F5344CB8AC3E}">
        <p14:creationId xmlns:p14="http://schemas.microsoft.com/office/powerpoint/2010/main" val="30897141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dirty="0" smtClean="0"/>
              <a:t>Questions / Comments</a:t>
            </a:r>
            <a:endParaRPr lang="en-GB" sz="32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9" name="Content Placeholder 6" descr="93% Off Full Stack Developer 2016 Bundle"/>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832653" y="1696142"/>
            <a:ext cx="3479800" cy="1957388"/>
          </a:xfrm>
          <a:effectLst>
            <a:glow rad="228600">
              <a:schemeClr val="accent5">
                <a:satMod val="175000"/>
                <a:alpha val="40000"/>
              </a:schemeClr>
            </a:glow>
          </a:effectLst>
        </p:spPr>
      </p:pic>
    </p:spTree>
    <p:extLst>
      <p:ext uri="{BB962C8B-B14F-4D97-AF65-F5344CB8AC3E}">
        <p14:creationId xmlns:p14="http://schemas.microsoft.com/office/powerpoint/2010/main" val="32720472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4000" tmFilter="0, 0; .2, .5; .8, .5; 1, 0"/>
                                        <p:tgtEl>
                                          <p:spTgt spid="9"/>
                                        </p:tgtEl>
                                      </p:cBhvr>
                                    </p:animEffect>
                                    <p:animScale>
                                      <p:cBhvr>
                                        <p:cTn id="7" dur="20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dirty="0" smtClean="0"/>
              <a:t>Annex</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Tree>
    <p:extLst>
      <p:ext uri="{BB962C8B-B14F-4D97-AF65-F5344CB8AC3E}">
        <p14:creationId xmlns:p14="http://schemas.microsoft.com/office/powerpoint/2010/main" val="30706423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PaaS with </a:t>
            </a:r>
            <a:r>
              <a:rPr lang="en-US" sz="2800" dirty="0" err="1" smtClean="0"/>
              <a:t>OpenShift</a:t>
            </a:r>
            <a:r>
              <a:rPr lang="en-US" sz="2800" dirty="0" smtClean="0"/>
              <a:t>/Kubernetes/Docker</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080794" y="907247"/>
            <a:ext cx="4875928" cy="3391668"/>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7"/>
          <p:cNvSpPr>
            <a:spLocks noGrp="1"/>
          </p:cNvSpPr>
          <p:nvPr>
            <p:ph idx="1"/>
          </p:nvPr>
        </p:nvSpPr>
        <p:spPr>
          <a:xfrm>
            <a:off x="0" y="907247"/>
            <a:ext cx="4080794" cy="3535152"/>
          </a:xfrm>
        </p:spPr>
        <p:txBody>
          <a:bodyPr>
            <a:noAutofit/>
          </a:bodyPr>
          <a:lstStyle/>
          <a:p>
            <a:pPr marL="288925" indent="-252413">
              <a:tabLst>
                <a:tab pos="288925" algn="l"/>
              </a:tabLst>
            </a:pPr>
            <a:r>
              <a:rPr lang="en-GB" sz="1600" b="1" dirty="0"/>
              <a:t>Platform as a service (PaaS) </a:t>
            </a:r>
            <a:r>
              <a:rPr lang="en-GB" sz="1600" dirty="0"/>
              <a:t>is a complete development and deployment environment in the cloud</a:t>
            </a:r>
            <a:endParaRPr lang="en-US" sz="1600" dirty="0" smtClean="0"/>
          </a:p>
          <a:p>
            <a:pPr marL="288925" indent="-252413">
              <a:tabLst>
                <a:tab pos="288925" algn="l"/>
              </a:tabLst>
            </a:pPr>
            <a:r>
              <a:rPr lang="en-US" sz="1600" dirty="0" smtClean="0"/>
              <a:t>Red Hat </a:t>
            </a:r>
            <a:r>
              <a:rPr lang="en-US" sz="1600" b="1" dirty="0" err="1" smtClean="0"/>
              <a:t>OpenShift</a:t>
            </a:r>
            <a:r>
              <a:rPr lang="en-US" sz="1600" dirty="0" smtClean="0"/>
              <a:t> is a PaaS </a:t>
            </a:r>
            <a:r>
              <a:rPr lang="en-GB" sz="1600" dirty="0"/>
              <a:t>for organizations that deploy and manage </a:t>
            </a:r>
            <a:r>
              <a:rPr lang="en-GB" sz="1600" dirty="0" err="1"/>
              <a:t>OpenShift</a:t>
            </a:r>
            <a:r>
              <a:rPr lang="en-GB" sz="1600" dirty="0"/>
              <a:t> on their own on-premises hardware or on the infrastructure of a certified cloud provider</a:t>
            </a:r>
            <a:endParaRPr lang="en-US" sz="1600" dirty="0" smtClean="0"/>
          </a:p>
          <a:p>
            <a:pPr marL="288925" indent="-252413"/>
            <a:r>
              <a:rPr lang="en-US" sz="1600" dirty="0" err="1" smtClean="0"/>
              <a:t>OpenShift</a:t>
            </a:r>
            <a:r>
              <a:rPr lang="en-US" sz="1600" dirty="0" smtClean="0"/>
              <a:t> is built on top of </a:t>
            </a:r>
            <a:r>
              <a:rPr lang="en-US" sz="1600" b="1" dirty="0" smtClean="0"/>
              <a:t>Kubernetes</a:t>
            </a:r>
          </a:p>
          <a:p>
            <a:pPr marL="288925" indent="-252413"/>
            <a:r>
              <a:rPr lang="en-US" sz="1600" b="1" dirty="0" smtClean="0"/>
              <a:t>Kubernetes</a:t>
            </a:r>
            <a:r>
              <a:rPr lang="en-US" sz="1600" dirty="0" smtClean="0"/>
              <a:t> orchestrates Docker containers</a:t>
            </a:r>
            <a:endParaRPr lang="en-GB" sz="1600" b="1" dirty="0"/>
          </a:p>
        </p:txBody>
      </p:sp>
    </p:spTree>
    <p:extLst>
      <p:ext uri="{BB962C8B-B14F-4D97-AF65-F5344CB8AC3E}">
        <p14:creationId xmlns:p14="http://schemas.microsoft.com/office/powerpoint/2010/main" val="26796378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a:t>Testing is a complex process</a:t>
            </a:r>
            <a:endParaRPr lang="en-GB" sz="2800" dirty="0"/>
          </a:p>
        </p:txBody>
      </p:sp>
      <p:sp>
        <p:nvSpPr>
          <p:cNvPr id="8" name="Content Placeholder 7"/>
          <p:cNvSpPr>
            <a:spLocks noGrp="1"/>
          </p:cNvSpPr>
          <p:nvPr>
            <p:ph idx="1"/>
          </p:nvPr>
        </p:nvSpPr>
        <p:spPr>
          <a:xfrm>
            <a:off x="66676" y="1118440"/>
            <a:ext cx="4810124" cy="3301650"/>
          </a:xfrm>
        </p:spPr>
        <p:txBody>
          <a:bodyPr>
            <a:noAutofit/>
          </a:bodyPr>
          <a:lstStyle/>
          <a:p>
            <a:r>
              <a:rPr lang="en-US" sz="1800" dirty="0" smtClean="0"/>
              <a:t>Between ~50-150 different </a:t>
            </a:r>
            <a:r>
              <a:rPr lang="en-US" sz="1800" dirty="0"/>
              <a:t>activities to be </a:t>
            </a:r>
            <a:r>
              <a:rPr lang="en-US" sz="1800" dirty="0" smtClean="0"/>
              <a:t>done depending on item type</a:t>
            </a:r>
            <a:endParaRPr lang="en-US" sz="1800" dirty="0"/>
          </a:p>
          <a:p>
            <a:r>
              <a:rPr lang="en-US" sz="1800" dirty="0"/>
              <a:t>Keep track of:</a:t>
            </a:r>
          </a:p>
          <a:p>
            <a:pPr lvl="1"/>
            <a:r>
              <a:rPr lang="en-US" sz="1600" dirty="0"/>
              <a:t>Magnet basic information</a:t>
            </a:r>
          </a:p>
          <a:p>
            <a:pPr lvl="1"/>
            <a:r>
              <a:rPr lang="en-US" sz="1600" dirty="0"/>
              <a:t>Testing setup</a:t>
            </a:r>
          </a:p>
          <a:p>
            <a:pPr lvl="1"/>
            <a:r>
              <a:rPr lang="en-US" sz="1600" dirty="0"/>
              <a:t>Test plan procedure</a:t>
            </a:r>
          </a:p>
          <a:p>
            <a:pPr lvl="1"/>
            <a:r>
              <a:rPr lang="en-US" sz="1600" dirty="0"/>
              <a:t>Activities done, not finished, problems, comments…</a:t>
            </a:r>
            <a:endParaRPr lang="en-US" sz="1400" dirty="0"/>
          </a:p>
          <a:p>
            <a:r>
              <a:rPr lang="en-US" sz="1800" dirty="0"/>
              <a:t>Store measurements data</a:t>
            </a:r>
          </a:p>
          <a:p>
            <a:r>
              <a:rPr lang="en-US" sz="1800" dirty="0"/>
              <a:t>Reports, tables, </a:t>
            </a:r>
            <a:r>
              <a:rPr lang="en-US" sz="1800" dirty="0" smtClean="0"/>
              <a:t>summaries</a:t>
            </a:r>
            <a:endParaRPr lang="en-US" sz="1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 name="Picture 1"/>
          <p:cNvPicPr>
            <a:picLocks noChangeAspect="1"/>
          </p:cNvPicPr>
          <p:nvPr/>
        </p:nvPicPr>
        <p:blipFill>
          <a:blip r:embed="rId4"/>
          <a:stretch>
            <a:fillRect/>
          </a:stretch>
        </p:blipFill>
        <p:spPr>
          <a:xfrm>
            <a:off x="6619955" y="27247"/>
            <a:ext cx="2391042" cy="4392844"/>
          </a:xfrm>
          <a:prstGeom prst="rect">
            <a:avLst/>
          </a:prstGeom>
        </p:spPr>
      </p:pic>
      <p:pic>
        <p:nvPicPr>
          <p:cNvPr id="9" name="Content Placeholder 14"/>
          <p:cNvPicPr>
            <a:picLocks noChangeAspect="1"/>
          </p:cNvPicPr>
          <p:nvPr/>
        </p:nvPicPr>
        <p:blipFill rotWithShape="1">
          <a:blip r:embed="rId5" cstate="print">
            <a:extLst>
              <a:ext uri="{28A0092B-C50C-407E-A947-70E740481C1C}">
                <a14:useLocalDpi xmlns:a14="http://schemas.microsoft.com/office/drawing/2010/main" val="0"/>
              </a:ext>
            </a:extLst>
          </a:blip>
          <a:srcRect l="24188" t="61136" r="30074" b="32800"/>
          <a:stretch/>
        </p:blipFill>
        <p:spPr>
          <a:xfrm>
            <a:off x="4933950" y="1971675"/>
            <a:ext cx="1851025" cy="1498600"/>
          </a:xfrm>
          <a:prstGeom prst="rect">
            <a:avLst/>
          </a:prstGeom>
        </p:spPr>
      </p:pic>
    </p:spTree>
    <p:extLst>
      <p:ext uri="{BB962C8B-B14F-4D97-AF65-F5344CB8AC3E}">
        <p14:creationId xmlns:p14="http://schemas.microsoft.com/office/powerpoint/2010/main" val="29497346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What is Docker</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1026" name="Picture 2" descr="GitHub - renatovieiradesouza/docker-zabbix: Docker Compose para Zabbix We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4248" y="770494"/>
            <a:ext cx="1003680" cy="857311"/>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7"/>
          <p:cNvSpPr>
            <a:spLocks noGrp="1"/>
          </p:cNvSpPr>
          <p:nvPr>
            <p:ph idx="1"/>
          </p:nvPr>
        </p:nvSpPr>
        <p:spPr>
          <a:xfrm>
            <a:off x="0" y="820894"/>
            <a:ext cx="4342058" cy="3535152"/>
          </a:xfrm>
        </p:spPr>
        <p:txBody>
          <a:bodyPr>
            <a:noAutofit/>
          </a:bodyPr>
          <a:lstStyle/>
          <a:p>
            <a:pPr marL="173038" indent="-136525">
              <a:tabLst>
                <a:tab pos="288925" algn="l"/>
              </a:tabLst>
            </a:pPr>
            <a:r>
              <a:rPr lang="en-GB" sz="1600" dirty="0"/>
              <a:t>Docker provides containerization at the OS </a:t>
            </a:r>
            <a:r>
              <a:rPr lang="en-GB" sz="1600" dirty="0" smtClean="0"/>
              <a:t>level (a </a:t>
            </a:r>
            <a:r>
              <a:rPr lang="en-GB" sz="1600" dirty="0"/>
              <a:t>bit like a virtual </a:t>
            </a:r>
            <a:r>
              <a:rPr lang="en-GB" sz="1600" dirty="0" smtClean="0"/>
              <a:t>machine)</a:t>
            </a:r>
          </a:p>
          <a:p>
            <a:pPr marL="173038" indent="-136525">
              <a:tabLst>
                <a:tab pos="288925" algn="l"/>
              </a:tabLst>
            </a:pPr>
            <a:r>
              <a:rPr lang="en-GB" sz="1600" dirty="0" smtClean="0"/>
              <a:t>Unlike </a:t>
            </a:r>
            <a:r>
              <a:rPr lang="en-GB" sz="1600" dirty="0"/>
              <a:t>a virtual machine, rather than creating a whole virtual operating system, Docker allows applications to use the same Linux kernel as the system that they're running on and only requires applications be shipped with things not already running on the host </a:t>
            </a:r>
            <a:r>
              <a:rPr lang="en-GB" sz="1600" dirty="0" smtClean="0"/>
              <a:t>computer → similar to VMs but more lightweight</a:t>
            </a:r>
            <a:endParaRPr lang="en-US" sz="1600" b="1" dirty="0" smtClean="0"/>
          </a:p>
          <a:p>
            <a:pPr marL="173038" indent="-136525"/>
            <a:r>
              <a:rPr lang="en-GB" sz="1600" dirty="0" smtClean="0"/>
              <a:t>Significant </a:t>
            </a:r>
            <a:r>
              <a:rPr lang="en-GB" sz="1600" dirty="0"/>
              <a:t>performance boost </a:t>
            </a:r>
            <a:endParaRPr lang="en-GB" sz="1600" dirty="0" smtClean="0"/>
          </a:p>
          <a:p>
            <a:pPr marL="173038" indent="-136525"/>
            <a:r>
              <a:rPr lang="en-GB" sz="1600" dirty="0" smtClean="0"/>
              <a:t>Reduces </a:t>
            </a:r>
            <a:r>
              <a:rPr lang="en-GB" sz="1600" dirty="0"/>
              <a:t>the size of the </a:t>
            </a:r>
            <a:r>
              <a:rPr lang="en-GB" sz="1600" dirty="0" smtClean="0"/>
              <a:t>application</a:t>
            </a:r>
          </a:p>
          <a:p>
            <a:pPr marL="173038" indent="-136525"/>
            <a:r>
              <a:rPr lang="en-US" sz="1600" dirty="0" smtClean="0"/>
              <a:t>Docker Containers = Containerized Apps</a:t>
            </a:r>
            <a:endParaRPr lang="en-GB" sz="1600" dirty="0"/>
          </a:p>
        </p:txBody>
      </p:sp>
      <p:pic>
        <p:nvPicPr>
          <p:cNvPr id="1030" name="Picture 6" descr="https://www.docker.com/sites/default/files/d8/2018-11/container-vm-whatcontainer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2058" y="757989"/>
            <a:ext cx="3489325" cy="278738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docker.com/sites/default/files/d8/2018-11/docker-containerized-appliction-blue-border_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4675" y="1640310"/>
            <a:ext cx="3489325" cy="2787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02793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What is Kubernetes</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8" name="Content Placeholder 7"/>
          <p:cNvSpPr>
            <a:spLocks noGrp="1"/>
          </p:cNvSpPr>
          <p:nvPr>
            <p:ph idx="1"/>
          </p:nvPr>
        </p:nvSpPr>
        <p:spPr>
          <a:xfrm>
            <a:off x="396000" y="957600"/>
            <a:ext cx="5522400" cy="3312046"/>
          </a:xfrm>
        </p:spPr>
        <p:txBody>
          <a:bodyPr>
            <a:noAutofit/>
          </a:bodyPr>
          <a:lstStyle/>
          <a:p>
            <a:pPr marL="288925" indent="-252413">
              <a:tabLst>
                <a:tab pos="288925" algn="l"/>
              </a:tabLst>
            </a:pPr>
            <a:r>
              <a:rPr lang="en-GB" sz="1600" dirty="0"/>
              <a:t>Kubernetes is an open source container orchestration solution, </a:t>
            </a:r>
            <a:r>
              <a:rPr lang="en-GB" sz="1600" dirty="0" smtClean="0"/>
              <a:t>providing </a:t>
            </a:r>
            <a:r>
              <a:rPr lang="en-GB" sz="1600" dirty="0"/>
              <a:t>orchestration, scheduling, and management of </a:t>
            </a:r>
            <a:r>
              <a:rPr lang="en-GB" sz="1600" dirty="0" smtClean="0"/>
              <a:t>Docker </a:t>
            </a:r>
            <a:r>
              <a:rPr lang="en-GB" sz="1600" dirty="0"/>
              <a:t>containers</a:t>
            </a:r>
            <a:endParaRPr lang="en-GB" sz="1600" dirty="0" smtClean="0"/>
          </a:p>
          <a:p>
            <a:pPr marL="288925" indent="-252413">
              <a:tabLst>
                <a:tab pos="288925" algn="l"/>
              </a:tabLst>
            </a:pPr>
            <a:r>
              <a:rPr lang="en-GB" sz="1600" dirty="0"/>
              <a:t>Kubernetes </a:t>
            </a:r>
            <a:r>
              <a:rPr lang="en-GB" sz="1600" dirty="0" smtClean="0"/>
              <a:t>manages </a:t>
            </a:r>
            <a:r>
              <a:rPr lang="en-GB" sz="1600" dirty="0"/>
              <a:t>groups of containers called clusters.</a:t>
            </a:r>
            <a:endParaRPr lang="en-GB" sz="1600" dirty="0" smtClean="0"/>
          </a:p>
          <a:p>
            <a:pPr marL="288925" indent="-252413">
              <a:tabLst>
                <a:tab pos="288925" algn="l"/>
              </a:tabLst>
            </a:pPr>
            <a:r>
              <a:rPr lang="en-GB" sz="1600" dirty="0" smtClean="0"/>
              <a:t>Auto-scales </a:t>
            </a:r>
            <a:r>
              <a:rPr lang="en-GB" sz="1600" dirty="0"/>
              <a:t>containers</a:t>
            </a:r>
            <a:endParaRPr lang="en-US" sz="1600" b="1" dirty="0" smtClean="0"/>
          </a:p>
          <a:p>
            <a:pPr marL="288925" indent="-252413"/>
            <a:r>
              <a:rPr lang="en-GB" sz="1600" dirty="0" smtClean="0"/>
              <a:t>Distributes </a:t>
            </a:r>
            <a:r>
              <a:rPr lang="en-GB" sz="1600" dirty="0"/>
              <a:t>load between </a:t>
            </a:r>
            <a:r>
              <a:rPr lang="en-GB" sz="1600" dirty="0" smtClean="0"/>
              <a:t>containers</a:t>
            </a:r>
          </a:p>
          <a:p>
            <a:pPr marL="288925" indent="-252413"/>
            <a:r>
              <a:rPr lang="en-GB" sz="1600" dirty="0" smtClean="0"/>
              <a:t>Manages </a:t>
            </a:r>
            <a:r>
              <a:rPr lang="en-GB" sz="1600" dirty="0"/>
              <a:t>storage required by containers</a:t>
            </a:r>
            <a:endParaRPr lang="en-GB" sz="1600" dirty="0" smtClean="0"/>
          </a:p>
          <a:p>
            <a:pPr marL="288925" indent="-252413"/>
            <a:r>
              <a:rPr lang="en-US" sz="1600" dirty="0" smtClean="0"/>
              <a:t>Provides</a:t>
            </a:r>
            <a:r>
              <a:rPr lang="en-GB" sz="1600" dirty="0" smtClean="0"/>
              <a:t> </a:t>
            </a:r>
            <a:r>
              <a:rPr lang="en-GB" sz="1600" dirty="0"/>
              <a:t>resiliency of containers in case of failure</a:t>
            </a:r>
          </a:p>
        </p:txBody>
      </p:sp>
      <p:pic>
        <p:nvPicPr>
          <p:cNvPr id="2050" name="Picture 2" descr="DevBlog #5 - Kubernetes cluster on X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2627" y="957600"/>
            <a:ext cx="1851428" cy="14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94707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What is </a:t>
            </a:r>
            <a:r>
              <a:rPr lang="en-US" sz="2800" dirty="0" err="1" smtClean="0"/>
              <a:t>OpenShift</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8" name="Content Placeholder 7"/>
          <p:cNvSpPr>
            <a:spLocks noGrp="1"/>
          </p:cNvSpPr>
          <p:nvPr>
            <p:ph idx="1"/>
          </p:nvPr>
        </p:nvSpPr>
        <p:spPr>
          <a:xfrm>
            <a:off x="396000" y="957600"/>
            <a:ext cx="6076800" cy="3312046"/>
          </a:xfrm>
        </p:spPr>
        <p:txBody>
          <a:bodyPr>
            <a:noAutofit/>
          </a:bodyPr>
          <a:lstStyle/>
          <a:p>
            <a:pPr marL="288925" indent="-252413">
              <a:tabLst>
                <a:tab pos="288925" algn="l"/>
              </a:tabLst>
            </a:pPr>
            <a:r>
              <a:rPr lang="en-GB" sz="1600" dirty="0" err="1"/>
              <a:t>OpenShift</a:t>
            </a:r>
            <a:r>
              <a:rPr lang="en-GB" sz="1600" dirty="0"/>
              <a:t> is a </a:t>
            </a:r>
            <a:r>
              <a:rPr lang="en-GB" sz="1600" dirty="0" smtClean="0"/>
              <a:t>PaaS solution </a:t>
            </a:r>
            <a:r>
              <a:rPr lang="en-GB" sz="1600" dirty="0"/>
              <a:t>by Red Hat built upon Kubernetes and Docker </a:t>
            </a:r>
            <a:r>
              <a:rPr lang="en-GB" sz="1600" dirty="0" smtClean="0"/>
              <a:t>projects, adding </a:t>
            </a:r>
            <a:r>
              <a:rPr lang="en-GB" sz="1600" dirty="0"/>
              <a:t>deployment, orchestration and routing functionality on top of container scheduling and management provided by the Kubernetes core</a:t>
            </a:r>
            <a:endParaRPr lang="en-GB" sz="1600" dirty="0" smtClean="0"/>
          </a:p>
          <a:p>
            <a:pPr marL="288925" indent="-252413">
              <a:tabLst>
                <a:tab pos="288925" algn="l"/>
              </a:tabLst>
            </a:pPr>
            <a:r>
              <a:rPr lang="en-GB" sz="1600" dirty="0" smtClean="0"/>
              <a:t>Provides </a:t>
            </a:r>
            <a:r>
              <a:rPr lang="en-GB" sz="1600" dirty="0"/>
              <a:t>developers with an integrated development environment (IDE) for building and deploying Docker-formatted containers, and then managing them with the open source Kubernetes container orchestration </a:t>
            </a:r>
            <a:r>
              <a:rPr lang="en-GB" sz="1600" dirty="0" smtClean="0"/>
              <a:t>platform → simplistically put, </a:t>
            </a:r>
            <a:r>
              <a:rPr lang="en-GB" sz="1600" dirty="0" err="1"/>
              <a:t>OpenShift</a:t>
            </a:r>
            <a:r>
              <a:rPr lang="en-GB" sz="1600" dirty="0"/>
              <a:t> is a front-end management tool built on top of </a:t>
            </a:r>
            <a:r>
              <a:rPr lang="en-GB" sz="1600" dirty="0" smtClean="0"/>
              <a:t>Kubernetes</a:t>
            </a:r>
          </a:p>
        </p:txBody>
      </p:sp>
      <p:pic>
        <p:nvPicPr>
          <p:cNvPr id="2" name="Picture 1"/>
          <p:cNvPicPr>
            <a:picLocks noChangeAspect="1"/>
          </p:cNvPicPr>
          <p:nvPr/>
        </p:nvPicPr>
        <p:blipFill>
          <a:blip r:embed="rId4"/>
          <a:stretch>
            <a:fillRect/>
          </a:stretch>
        </p:blipFill>
        <p:spPr>
          <a:xfrm>
            <a:off x="6858000" y="957600"/>
            <a:ext cx="1828800" cy="1828800"/>
          </a:xfrm>
          <a:prstGeom prst="rect">
            <a:avLst/>
          </a:prstGeom>
        </p:spPr>
      </p:pic>
    </p:spTree>
    <p:extLst>
      <p:ext uri="{BB962C8B-B14F-4D97-AF65-F5344CB8AC3E}">
        <p14:creationId xmlns:p14="http://schemas.microsoft.com/office/powerpoint/2010/main" val="36045149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err="1" smtClean="0"/>
              <a:t>Gitlab</a:t>
            </a:r>
            <a:r>
              <a:rPr lang="en-US" sz="2800" dirty="0" smtClean="0"/>
              <a:t> </a:t>
            </a:r>
            <a:r>
              <a:rPr lang="en-US" sz="2800" dirty="0" err="1" smtClean="0"/>
              <a:t>Webhooks</a:t>
            </a:r>
            <a:r>
              <a:rPr lang="en-US" sz="2800" dirty="0" smtClean="0"/>
              <a:t> &amp; CI/CD</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 name="Picture 1"/>
          <p:cNvPicPr>
            <a:picLocks noChangeAspect="1"/>
          </p:cNvPicPr>
          <p:nvPr/>
        </p:nvPicPr>
        <p:blipFill>
          <a:blip r:embed="rId4"/>
          <a:stretch>
            <a:fillRect/>
          </a:stretch>
        </p:blipFill>
        <p:spPr>
          <a:xfrm>
            <a:off x="6868020" y="1130738"/>
            <a:ext cx="2039234" cy="899662"/>
          </a:xfrm>
          <a:prstGeom prst="rect">
            <a:avLst/>
          </a:prstGeom>
        </p:spPr>
      </p:pic>
      <p:sp>
        <p:nvSpPr>
          <p:cNvPr id="9" name="Content Placeholder 7"/>
          <p:cNvSpPr>
            <a:spLocks noGrp="1"/>
          </p:cNvSpPr>
          <p:nvPr>
            <p:ph idx="1"/>
          </p:nvPr>
        </p:nvSpPr>
        <p:spPr>
          <a:xfrm>
            <a:off x="0" y="842400"/>
            <a:ext cx="6588000" cy="3542400"/>
          </a:xfrm>
        </p:spPr>
        <p:txBody>
          <a:bodyPr>
            <a:noAutofit/>
          </a:bodyPr>
          <a:lstStyle/>
          <a:p>
            <a:pPr marL="288925" indent="-252413">
              <a:tabLst>
                <a:tab pos="288925" algn="l"/>
              </a:tabLst>
            </a:pPr>
            <a:r>
              <a:rPr lang="en-GB" sz="1600" b="1" dirty="0" smtClean="0"/>
              <a:t>Two </a:t>
            </a:r>
            <a:r>
              <a:rPr lang="en-GB" sz="1600" b="1" dirty="0" err="1" smtClean="0"/>
              <a:t>Gitlab</a:t>
            </a:r>
            <a:r>
              <a:rPr lang="en-GB" sz="1600" b="1" dirty="0" smtClean="0"/>
              <a:t> repositories</a:t>
            </a:r>
            <a:r>
              <a:rPr lang="en-GB" sz="1600" dirty="0" smtClean="0"/>
              <a:t> used: one for the </a:t>
            </a:r>
            <a:r>
              <a:rPr lang="en-GB" sz="1600" b="1" dirty="0" err="1" smtClean="0"/>
              <a:t>Dockerfile</a:t>
            </a:r>
            <a:r>
              <a:rPr lang="en-GB" sz="1600" dirty="0" smtClean="0"/>
              <a:t> and another for the </a:t>
            </a:r>
            <a:r>
              <a:rPr lang="en-GB" sz="1600" b="1" dirty="0" smtClean="0"/>
              <a:t>Carpenter source code</a:t>
            </a:r>
          </a:p>
          <a:p>
            <a:pPr marL="288925" indent="-252413">
              <a:tabLst>
                <a:tab pos="288925" algn="l"/>
              </a:tabLst>
            </a:pPr>
            <a:r>
              <a:rPr lang="en-GB" sz="1600" dirty="0"/>
              <a:t>Docker can build images automatically by reading the instructions from a </a:t>
            </a:r>
            <a:r>
              <a:rPr lang="en-GB" sz="1600" b="1" dirty="0" err="1"/>
              <a:t>Dockerfile</a:t>
            </a:r>
            <a:r>
              <a:rPr lang="en-GB" sz="1600" dirty="0"/>
              <a:t>. A </a:t>
            </a:r>
            <a:r>
              <a:rPr lang="en-GB" sz="1600" dirty="0" err="1"/>
              <a:t>Dockerfile</a:t>
            </a:r>
            <a:r>
              <a:rPr lang="en-GB" sz="1600" dirty="0"/>
              <a:t> is a text document that contains all the commands a user could call on the command line to assemble an </a:t>
            </a:r>
            <a:r>
              <a:rPr lang="en-GB" sz="1600" dirty="0" smtClean="0"/>
              <a:t>image</a:t>
            </a:r>
          </a:p>
          <a:p>
            <a:pPr marL="288925" indent="-252413">
              <a:tabLst>
                <a:tab pos="288925" algn="l"/>
              </a:tabLst>
            </a:pPr>
            <a:r>
              <a:rPr lang="en-US" sz="1600" dirty="0" smtClean="0"/>
              <a:t>Continuous Integration/Continuous Delivery (</a:t>
            </a:r>
            <a:r>
              <a:rPr lang="en-US" sz="1600" b="1" dirty="0" smtClean="0"/>
              <a:t>CI/CD</a:t>
            </a:r>
            <a:r>
              <a:rPr lang="en-US" sz="1600" dirty="0" smtClean="0"/>
              <a:t>) with </a:t>
            </a:r>
            <a:r>
              <a:rPr lang="en-US" sz="1600" b="1" dirty="0" err="1" smtClean="0"/>
              <a:t>Gitlab</a:t>
            </a:r>
            <a:r>
              <a:rPr lang="en-US" sz="1600" b="1" dirty="0" smtClean="0"/>
              <a:t> </a:t>
            </a:r>
            <a:r>
              <a:rPr lang="en-US" sz="1600" b="1" dirty="0" err="1" smtClean="0"/>
              <a:t>Webhooks</a:t>
            </a:r>
            <a:r>
              <a:rPr lang="en-US" sz="1600" dirty="0" smtClean="0"/>
              <a:t>:</a:t>
            </a:r>
          </a:p>
          <a:p>
            <a:pPr marL="700405" lvl="1" indent="-252413">
              <a:tabLst>
                <a:tab pos="288925" algn="l"/>
              </a:tabLst>
            </a:pPr>
            <a:r>
              <a:rPr lang="en-US" sz="1200" dirty="0" smtClean="0"/>
              <a:t>A push to the </a:t>
            </a:r>
            <a:r>
              <a:rPr lang="en-US" sz="1200" dirty="0" err="1" smtClean="0"/>
              <a:t>Dockerfile</a:t>
            </a:r>
            <a:r>
              <a:rPr lang="en-US" sz="1200" dirty="0" smtClean="0"/>
              <a:t> repository triggers a new image (system) build. A successful image build triggers an application build using the latest commit to the source code repository</a:t>
            </a:r>
          </a:p>
          <a:p>
            <a:pPr marL="700405" lvl="1" indent="-252413">
              <a:tabLst>
                <a:tab pos="288925" algn="l"/>
              </a:tabLst>
            </a:pPr>
            <a:r>
              <a:rPr lang="en-US" sz="1200" dirty="0" smtClean="0"/>
              <a:t>A push to the source code repository triggers a new application build (injecting newly-submitted source code), using the latest image as basis</a:t>
            </a:r>
          </a:p>
          <a:p>
            <a:pPr marL="700405" lvl="1" indent="-252413">
              <a:tabLst>
                <a:tab pos="288925" algn="l"/>
              </a:tabLst>
            </a:pPr>
            <a:r>
              <a:rPr lang="en-US" sz="1200" dirty="0" smtClean="0"/>
              <a:t>Our application is an instance of the application build, called an </a:t>
            </a:r>
            <a:r>
              <a:rPr lang="en-US" sz="1200" dirty="0" err="1" smtClean="0"/>
              <a:t>OpenShift</a:t>
            </a:r>
            <a:r>
              <a:rPr lang="en-US" sz="1200" dirty="0" smtClean="0"/>
              <a:t> pod</a:t>
            </a:r>
          </a:p>
          <a:p>
            <a:pPr marL="700405" lvl="1" indent="-252413">
              <a:tabLst>
                <a:tab pos="288925" algn="l"/>
              </a:tabLst>
            </a:pPr>
            <a:r>
              <a:rPr lang="en-US" sz="1200" dirty="0" smtClean="0"/>
              <a:t>If a new pod is successfully created, previous pods are terminated</a:t>
            </a:r>
          </a:p>
          <a:p>
            <a:pPr marL="700405" lvl="1" indent="-252413">
              <a:tabLst>
                <a:tab pos="288925" algn="l"/>
              </a:tabLst>
            </a:pPr>
            <a:endParaRPr lang="en-GB" sz="1200" dirty="0" smtClean="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3979" y="2275200"/>
            <a:ext cx="2590021" cy="2045062"/>
          </a:xfrm>
          <a:prstGeom prst="rect">
            <a:avLst/>
          </a:prstGeom>
        </p:spPr>
      </p:pic>
    </p:spTree>
    <p:extLst>
      <p:ext uri="{BB962C8B-B14F-4D97-AF65-F5344CB8AC3E}">
        <p14:creationId xmlns:p14="http://schemas.microsoft.com/office/powerpoint/2010/main" val="1201091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Adding CERN SSO</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3506" y="1286585"/>
            <a:ext cx="970181" cy="1363015"/>
          </a:xfrm>
          <a:prstGeom prst="rect">
            <a:avLst/>
          </a:prstGeom>
        </p:spPr>
      </p:pic>
      <p:sp>
        <p:nvSpPr>
          <p:cNvPr id="10" name="Content Placeholder 7"/>
          <p:cNvSpPr>
            <a:spLocks noGrp="1"/>
          </p:cNvSpPr>
          <p:nvPr>
            <p:ph idx="1"/>
          </p:nvPr>
        </p:nvSpPr>
        <p:spPr>
          <a:xfrm>
            <a:off x="208800" y="1123200"/>
            <a:ext cx="6588000" cy="3148388"/>
          </a:xfrm>
        </p:spPr>
        <p:txBody>
          <a:bodyPr>
            <a:noAutofit/>
          </a:bodyPr>
          <a:lstStyle/>
          <a:p>
            <a:pPr marL="288925" indent="-252413">
              <a:tabLst>
                <a:tab pos="288925" algn="l"/>
              </a:tabLst>
            </a:pPr>
            <a:r>
              <a:rPr lang="en-GB" sz="1600" dirty="0" smtClean="0"/>
              <a:t>The </a:t>
            </a:r>
            <a:r>
              <a:rPr lang="en-GB" sz="1600" b="1" dirty="0" smtClean="0"/>
              <a:t>CERN SSO </a:t>
            </a:r>
            <a:r>
              <a:rPr lang="en-GB" sz="1600" dirty="0" smtClean="0"/>
              <a:t>(Single Sign-On) </a:t>
            </a:r>
            <a:r>
              <a:rPr lang="en-GB" sz="1600" dirty="0"/>
              <a:t>service </a:t>
            </a:r>
            <a:r>
              <a:rPr lang="en-GB" sz="1600" dirty="0" smtClean="0"/>
              <a:t>allows Web </a:t>
            </a:r>
            <a:r>
              <a:rPr lang="en-GB" sz="1600" dirty="0"/>
              <a:t>based applications to authenticate users and retrieve their information including their group membership to manage authorizations</a:t>
            </a:r>
            <a:endParaRPr lang="en-GB" sz="1600" dirty="0" smtClean="0"/>
          </a:p>
          <a:p>
            <a:pPr marL="288925" indent="-252413">
              <a:tabLst>
                <a:tab pos="288925" algn="l"/>
              </a:tabLst>
            </a:pPr>
            <a:r>
              <a:rPr lang="en-GB" sz="1600" b="1" dirty="0" smtClean="0"/>
              <a:t>CERN-SSO-PROXY</a:t>
            </a:r>
            <a:r>
              <a:rPr lang="en-GB" sz="1600" dirty="0" smtClean="0"/>
              <a:t>:</a:t>
            </a:r>
          </a:p>
          <a:p>
            <a:pPr marL="700405" lvl="1" indent="-252413">
              <a:tabLst>
                <a:tab pos="288925" algn="l"/>
              </a:tabLst>
            </a:pPr>
            <a:r>
              <a:rPr lang="en-GB" sz="1200" dirty="0" smtClean="0"/>
              <a:t>A </a:t>
            </a:r>
            <a:r>
              <a:rPr lang="en-GB" sz="1200" dirty="0"/>
              <a:t>SSO authenticating proxy for </a:t>
            </a:r>
            <a:r>
              <a:rPr lang="en-GB" sz="1200" dirty="0" err="1" smtClean="0"/>
              <a:t>OpenShift</a:t>
            </a:r>
            <a:r>
              <a:rPr lang="en-GB" sz="1200" dirty="0" smtClean="0"/>
              <a:t> applications</a:t>
            </a:r>
          </a:p>
          <a:p>
            <a:pPr marL="700405" lvl="1" indent="-252413">
              <a:tabLst>
                <a:tab pos="288925" algn="l"/>
              </a:tabLst>
            </a:pPr>
            <a:r>
              <a:rPr lang="en-GB" sz="1200" dirty="0"/>
              <a:t>Builds and hosts a Docker </a:t>
            </a:r>
            <a:r>
              <a:rPr lang="en-GB" sz="1200" dirty="0" smtClean="0"/>
              <a:t>image </a:t>
            </a:r>
            <a:r>
              <a:rPr lang="en-GB" sz="1200" dirty="0"/>
              <a:t>that provides an Apache reverse proxy that does Single Sign-On authentication</a:t>
            </a:r>
          </a:p>
          <a:p>
            <a:pPr marL="700405" lvl="1" indent="-252413">
              <a:tabLst>
                <a:tab pos="288925" algn="l"/>
              </a:tabLst>
            </a:pPr>
            <a:r>
              <a:rPr lang="en-US" sz="1200" dirty="0" smtClean="0"/>
              <a:t>Acts as middleware for requests to our website → they pass through </a:t>
            </a:r>
            <a:r>
              <a:rPr lang="en-US" sz="1200" dirty="0" err="1" smtClean="0"/>
              <a:t>cern</a:t>
            </a:r>
            <a:r>
              <a:rPr lang="en-US" sz="1200" dirty="0" smtClean="0"/>
              <a:t>-</a:t>
            </a:r>
            <a:r>
              <a:rPr lang="en-US" sz="1200" dirty="0" err="1" smtClean="0"/>
              <a:t>sso</a:t>
            </a:r>
            <a:r>
              <a:rPr lang="en-US" sz="1200" dirty="0" smtClean="0"/>
              <a:t>-proxy pod before reaching our application pod</a:t>
            </a:r>
          </a:p>
          <a:p>
            <a:pPr marL="700405" lvl="1" indent="-252413">
              <a:tabLst>
                <a:tab pos="288925" algn="l"/>
              </a:tabLst>
            </a:pPr>
            <a:r>
              <a:rPr lang="en-US" sz="1200" dirty="0" smtClean="0"/>
              <a:t>Flexible configuration</a:t>
            </a:r>
            <a:endParaRPr lang="en-GB" sz="1200" dirty="0" smtClean="0"/>
          </a:p>
        </p:txBody>
      </p:sp>
    </p:spTree>
    <p:extLst>
      <p:ext uri="{BB962C8B-B14F-4D97-AF65-F5344CB8AC3E}">
        <p14:creationId xmlns:p14="http://schemas.microsoft.com/office/powerpoint/2010/main" val="17252755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What is Laravel Framework</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796800" y="1241510"/>
            <a:ext cx="1965810" cy="637690"/>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7"/>
          <p:cNvSpPr>
            <a:spLocks noGrp="1"/>
          </p:cNvSpPr>
          <p:nvPr>
            <p:ph idx="1"/>
          </p:nvPr>
        </p:nvSpPr>
        <p:spPr>
          <a:xfrm>
            <a:off x="208800" y="928800"/>
            <a:ext cx="6588000" cy="3342788"/>
          </a:xfrm>
        </p:spPr>
        <p:txBody>
          <a:bodyPr>
            <a:noAutofit/>
          </a:bodyPr>
          <a:lstStyle/>
          <a:p>
            <a:pPr marL="288925" indent="-252413">
              <a:tabLst>
                <a:tab pos="288925" algn="l"/>
              </a:tabLst>
            </a:pPr>
            <a:r>
              <a:rPr lang="en-GB" sz="1600" b="1" dirty="0"/>
              <a:t>Laravel</a:t>
            </a:r>
            <a:r>
              <a:rPr lang="en-GB" sz="1600" dirty="0"/>
              <a:t> </a:t>
            </a:r>
            <a:r>
              <a:rPr lang="en-GB" sz="1600" dirty="0" smtClean="0"/>
              <a:t>is </a:t>
            </a:r>
            <a:r>
              <a:rPr lang="en-GB" sz="1600" dirty="0"/>
              <a:t>a free, </a:t>
            </a:r>
            <a:r>
              <a:rPr lang="en-GB" sz="1600" dirty="0" smtClean="0"/>
              <a:t>open-source </a:t>
            </a:r>
            <a:r>
              <a:rPr lang="en-GB" sz="1600" dirty="0"/>
              <a:t>PHP web </a:t>
            </a:r>
            <a:r>
              <a:rPr lang="en-GB" sz="1600" dirty="0" smtClean="0"/>
              <a:t>framework </a:t>
            </a:r>
            <a:r>
              <a:rPr lang="en-GB" sz="1600" dirty="0"/>
              <a:t>based on Symfony</a:t>
            </a:r>
            <a:r>
              <a:rPr lang="en-GB" sz="1600" dirty="0" smtClean="0"/>
              <a:t> </a:t>
            </a:r>
            <a:r>
              <a:rPr lang="en-GB" sz="1600" dirty="0"/>
              <a:t>intended for the development of web </a:t>
            </a:r>
            <a:r>
              <a:rPr lang="en-GB" sz="1600" dirty="0" smtClean="0"/>
              <a:t>applications</a:t>
            </a:r>
          </a:p>
          <a:p>
            <a:pPr marL="288925" indent="-252413">
              <a:tabLst>
                <a:tab pos="288925" algn="l"/>
              </a:tabLst>
            </a:pPr>
            <a:r>
              <a:rPr lang="en-GB" sz="1600" dirty="0"/>
              <a:t>Most popular PHP </a:t>
            </a:r>
            <a:r>
              <a:rPr lang="en-GB" sz="1600" dirty="0" smtClean="0"/>
              <a:t>framework</a:t>
            </a:r>
            <a:endParaRPr lang="en-GB" sz="1600" dirty="0"/>
          </a:p>
          <a:p>
            <a:pPr marL="288925" indent="-252413">
              <a:tabLst>
                <a:tab pos="288925" algn="l"/>
              </a:tabLst>
            </a:pPr>
            <a:r>
              <a:rPr lang="en-GB" sz="1600" dirty="0"/>
              <a:t>F</a:t>
            </a:r>
            <a:r>
              <a:rPr lang="en-GB" sz="1600" dirty="0" smtClean="0"/>
              <a:t>ollows </a:t>
            </a:r>
            <a:r>
              <a:rPr lang="en-GB" sz="1600" dirty="0"/>
              <a:t>the model–view–controller (</a:t>
            </a:r>
            <a:r>
              <a:rPr lang="en-GB" sz="1600" b="1" dirty="0"/>
              <a:t>MVC</a:t>
            </a:r>
            <a:r>
              <a:rPr lang="en-GB" sz="1600" dirty="0"/>
              <a:t>) architectural </a:t>
            </a:r>
            <a:r>
              <a:rPr lang="en-GB" sz="1600" dirty="0" smtClean="0"/>
              <a:t>pattern</a:t>
            </a:r>
          </a:p>
          <a:p>
            <a:pPr marL="288925" indent="-252413">
              <a:tabLst>
                <a:tab pos="288925" algn="l"/>
              </a:tabLst>
            </a:pPr>
            <a:r>
              <a:rPr lang="en-GB" sz="1600" dirty="0" smtClean="0"/>
              <a:t>Has its </a:t>
            </a:r>
            <a:r>
              <a:rPr lang="en-GB" sz="1600" dirty="0"/>
              <a:t>own templating language called </a:t>
            </a:r>
            <a:r>
              <a:rPr lang="en-GB" sz="1600" b="1" dirty="0" smtClean="0"/>
              <a:t>Blade</a:t>
            </a:r>
            <a:r>
              <a:rPr lang="en-GB" sz="1600" dirty="0" smtClean="0"/>
              <a:t> to create HTML layouts</a:t>
            </a:r>
            <a:endParaRPr lang="en-GB" sz="1600" b="1" dirty="0" smtClean="0"/>
          </a:p>
          <a:p>
            <a:pPr marL="288925" indent="-252413">
              <a:tabLst>
                <a:tab pos="288925" algn="l"/>
              </a:tabLst>
            </a:pPr>
            <a:r>
              <a:rPr lang="en-US" sz="1600" dirty="0" smtClean="0"/>
              <a:t>Comes with </a:t>
            </a:r>
            <a:r>
              <a:rPr lang="en-GB" sz="1600" b="1" dirty="0" smtClean="0"/>
              <a:t>Composer</a:t>
            </a:r>
            <a:r>
              <a:rPr lang="en-GB" sz="1600" dirty="0" smtClean="0"/>
              <a:t>, a PHP </a:t>
            </a:r>
            <a:r>
              <a:rPr lang="en-GB" sz="1600" dirty="0"/>
              <a:t>dependency management </a:t>
            </a:r>
            <a:r>
              <a:rPr lang="en-GB" sz="1600" dirty="0" smtClean="0"/>
              <a:t>tool, as well as </a:t>
            </a:r>
            <a:r>
              <a:rPr lang="en-GB" sz="1600" b="1" dirty="0" smtClean="0"/>
              <a:t>NPM</a:t>
            </a:r>
            <a:r>
              <a:rPr lang="en-GB" sz="1600" dirty="0" smtClean="0"/>
              <a:t>, used to manage </a:t>
            </a:r>
            <a:r>
              <a:rPr lang="en-GB" sz="1600" dirty="0"/>
              <a:t>JavaScript </a:t>
            </a:r>
            <a:r>
              <a:rPr lang="en-GB" sz="1600" dirty="0" smtClean="0"/>
              <a:t>dependencies → easy to add functionalities by installing additional packages</a:t>
            </a:r>
          </a:p>
          <a:p>
            <a:pPr marL="288925" indent="-252413">
              <a:tabLst>
                <a:tab pos="288925" algn="l"/>
              </a:tabLst>
            </a:pPr>
            <a:r>
              <a:rPr lang="en-US" sz="1600" dirty="0" smtClean="0"/>
              <a:t>Highly </a:t>
            </a:r>
            <a:r>
              <a:rPr lang="en-US" sz="1600" dirty="0"/>
              <a:t>robust and </a:t>
            </a:r>
            <a:r>
              <a:rPr lang="en-US" sz="1600" dirty="0" smtClean="0"/>
              <a:t>secure</a:t>
            </a:r>
          </a:p>
          <a:p>
            <a:pPr marL="288925" indent="-252413">
              <a:tabLst>
                <a:tab pos="288925" algn="l"/>
              </a:tabLst>
            </a:pPr>
            <a:r>
              <a:rPr lang="en-US" sz="1600" dirty="0"/>
              <a:t>Straightforward syntax and </a:t>
            </a:r>
            <a:r>
              <a:rPr lang="en-US" sz="1600" dirty="0" smtClean="0"/>
              <a:t>enforced project </a:t>
            </a:r>
            <a:r>
              <a:rPr lang="en-US" sz="1600" dirty="0"/>
              <a:t>structure </a:t>
            </a:r>
            <a:r>
              <a:rPr lang="en-US" sz="1600" dirty="0" smtClean="0"/>
              <a:t>→ maintainability</a:t>
            </a:r>
          </a:p>
        </p:txBody>
      </p:sp>
    </p:spTree>
    <p:extLst>
      <p:ext uri="{BB962C8B-B14F-4D97-AF65-F5344CB8AC3E}">
        <p14:creationId xmlns:p14="http://schemas.microsoft.com/office/powerpoint/2010/main" val="12903307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Bootstrap, Vue.js + additional JavaScript packages</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8" name="Content Placeholder 7"/>
          <p:cNvSpPr>
            <a:spLocks noGrp="1"/>
          </p:cNvSpPr>
          <p:nvPr>
            <p:ph idx="1"/>
          </p:nvPr>
        </p:nvSpPr>
        <p:spPr>
          <a:xfrm>
            <a:off x="223200" y="1068432"/>
            <a:ext cx="6037490" cy="3203156"/>
          </a:xfrm>
        </p:spPr>
        <p:txBody>
          <a:bodyPr>
            <a:noAutofit/>
          </a:bodyPr>
          <a:lstStyle/>
          <a:p>
            <a:pPr marL="288925" indent="-252413">
              <a:tabLst>
                <a:tab pos="288925" algn="l"/>
              </a:tabLst>
            </a:pPr>
            <a:r>
              <a:rPr lang="en-GB" sz="1600" b="1" dirty="0"/>
              <a:t>Bootstrap</a:t>
            </a:r>
            <a:r>
              <a:rPr lang="en-GB" sz="1600" dirty="0"/>
              <a:t> is the most popular CSS Framework for developing responsive and mobile-first </a:t>
            </a:r>
            <a:r>
              <a:rPr lang="en-GB" sz="1600" dirty="0" smtClean="0"/>
              <a:t>websites</a:t>
            </a:r>
          </a:p>
          <a:p>
            <a:pPr marL="288925" indent="-252413">
              <a:tabLst>
                <a:tab pos="288925" algn="l"/>
              </a:tabLst>
            </a:pPr>
            <a:r>
              <a:rPr lang="en-US" sz="1600" dirty="0" smtClean="0"/>
              <a:t>Comes with Laravel → tight integration</a:t>
            </a:r>
          </a:p>
          <a:p>
            <a:pPr marL="288925" indent="-252413">
              <a:tabLst>
                <a:tab pos="288925" algn="l"/>
              </a:tabLst>
            </a:pPr>
            <a:r>
              <a:rPr lang="en-US" sz="1600" b="1" dirty="0" smtClean="0"/>
              <a:t>Vue.js</a:t>
            </a:r>
            <a:r>
              <a:rPr lang="en-US" sz="1600" dirty="0" smtClean="0"/>
              <a:t> </a:t>
            </a:r>
            <a:r>
              <a:rPr lang="en-GB" sz="1600" dirty="0"/>
              <a:t>is an open-source model–view–</a:t>
            </a:r>
            <a:r>
              <a:rPr lang="en-GB" sz="1600" dirty="0" err="1"/>
              <a:t>viewmodel</a:t>
            </a:r>
            <a:r>
              <a:rPr lang="en-GB" sz="1600" dirty="0"/>
              <a:t> </a:t>
            </a:r>
            <a:r>
              <a:rPr lang="en-GB" sz="1600" dirty="0" smtClean="0"/>
              <a:t>(MVVM) front </a:t>
            </a:r>
            <a:r>
              <a:rPr lang="en-GB" sz="1600" dirty="0"/>
              <a:t>end JavaScript framework for building user </a:t>
            </a:r>
            <a:r>
              <a:rPr lang="en-GB" sz="1600" dirty="0" smtClean="0"/>
              <a:t>interfaces</a:t>
            </a:r>
          </a:p>
          <a:p>
            <a:pPr marL="288925" indent="-252413">
              <a:tabLst>
                <a:tab pos="288925" algn="l"/>
              </a:tabLst>
            </a:pPr>
            <a:r>
              <a:rPr lang="en-US" sz="1600" dirty="0" smtClean="0"/>
              <a:t>Incrementally adoptable → can be integrated into </a:t>
            </a:r>
            <a:r>
              <a:rPr lang="en-US" sz="1600" dirty="0"/>
              <a:t>existing projects or </a:t>
            </a:r>
            <a:r>
              <a:rPr lang="en-US" sz="1600" dirty="0" smtClean="0"/>
              <a:t>exclusively used </a:t>
            </a:r>
            <a:r>
              <a:rPr lang="en-US" sz="1600" dirty="0"/>
              <a:t>to </a:t>
            </a:r>
            <a:r>
              <a:rPr lang="en-US" sz="1600" dirty="0" smtClean="0"/>
              <a:t>power Single-Page Applications</a:t>
            </a:r>
          </a:p>
          <a:p>
            <a:pPr marL="288925" indent="-252413">
              <a:tabLst>
                <a:tab pos="288925" algn="l"/>
              </a:tabLst>
            </a:pPr>
            <a:r>
              <a:rPr lang="en-US" sz="1600" dirty="0" smtClean="0"/>
              <a:t>Reactive → </a:t>
            </a:r>
            <a:r>
              <a:rPr lang="en-GB" sz="1600" dirty="0"/>
              <a:t>makes state management simple and </a:t>
            </a:r>
            <a:r>
              <a:rPr lang="en-GB" sz="1600" dirty="0" smtClean="0"/>
              <a:t>intuitive</a:t>
            </a:r>
          </a:p>
          <a:p>
            <a:pPr marL="288925" indent="-252413">
              <a:tabLst>
                <a:tab pos="288925" algn="l"/>
              </a:tabLst>
            </a:pPr>
            <a:r>
              <a:rPr lang="en-US" sz="1600" dirty="0" smtClean="0"/>
              <a:t>Many more JavaScript packages used, like: jQuery, </a:t>
            </a:r>
            <a:r>
              <a:rPr lang="en-US" sz="1600" dirty="0" err="1" smtClean="0"/>
              <a:t>DataTables</a:t>
            </a:r>
            <a:r>
              <a:rPr lang="en-US" sz="1600" dirty="0" smtClean="0"/>
              <a:t>, handlebars.js, etc.</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3890" y="1147632"/>
            <a:ext cx="2823250" cy="2020368"/>
          </a:xfrm>
          <a:prstGeom prst="rect">
            <a:avLst/>
          </a:prstGeom>
        </p:spPr>
      </p:pic>
    </p:spTree>
    <p:extLst>
      <p:ext uri="{BB962C8B-B14F-4D97-AF65-F5344CB8AC3E}">
        <p14:creationId xmlns:p14="http://schemas.microsoft.com/office/powerpoint/2010/main" val="7144999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Carpenter solution</a:t>
            </a:r>
            <a:endParaRPr lang="en-GB" sz="2800" dirty="0"/>
          </a:p>
        </p:txBody>
      </p:sp>
      <p:sp>
        <p:nvSpPr>
          <p:cNvPr id="8" name="Content Placeholder 7"/>
          <p:cNvSpPr>
            <a:spLocks noGrp="1"/>
          </p:cNvSpPr>
          <p:nvPr>
            <p:ph idx="1"/>
          </p:nvPr>
        </p:nvSpPr>
        <p:spPr>
          <a:xfrm>
            <a:off x="60457" y="867752"/>
            <a:ext cx="4126136" cy="3552338"/>
          </a:xfrm>
        </p:spPr>
        <p:txBody>
          <a:bodyPr>
            <a:noAutofit/>
          </a:bodyPr>
          <a:lstStyle/>
          <a:p>
            <a:pPr marL="288925" indent="-252413">
              <a:tabLst>
                <a:tab pos="288925" algn="l"/>
              </a:tabLst>
            </a:pPr>
            <a:r>
              <a:rPr lang="en-US" sz="1600" b="1" dirty="0" smtClean="0"/>
              <a:t>Quality Assurance / Quality Control:</a:t>
            </a:r>
            <a:endParaRPr lang="en-US" sz="1600" b="1" dirty="0"/>
          </a:p>
          <a:p>
            <a:pPr marL="700405" lvl="1" indent="-252413">
              <a:tabLst>
                <a:tab pos="288925" algn="l"/>
              </a:tabLst>
            </a:pPr>
            <a:r>
              <a:rPr lang="en-US" sz="1400" dirty="0"/>
              <a:t>Test progress tracking </a:t>
            </a:r>
            <a:r>
              <a:rPr lang="en-US" sz="1400" dirty="0" smtClean="0"/>
              <a:t>(who/when/what, results </a:t>
            </a:r>
            <a:r>
              <a:rPr lang="en-US" sz="1400" dirty="0"/>
              <a:t>&amp; events)</a:t>
            </a:r>
          </a:p>
          <a:p>
            <a:pPr marL="700405" lvl="1" indent="-252413">
              <a:tabLst>
                <a:tab pos="288925" algn="l"/>
              </a:tabLst>
            </a:pPr>
            <a:r>
              <a:rPr lang="en-US" sz="1400" dirty="0"/>
              <a:t>Efficient communication between ourselves and </a:t>
            </a:r>
            <a:r>
              <a:rPr lang="en-US" sz="1400" dirty="0" smtClean="0"/>
              <a:t>with other </a:t>
            </a:r>
            <a:r>
              <a:rPr lang="en-US" sz="1400" dirty="0"/>
              <a:t>groups</a:t>
            </a:r>
          </a:p>
          <a:p>
            <a:pPr marL="700405" lvl="1" indent="-252413">
              <a:tabLst>
                <a:tab pos="288925" algn="l"/>
              </a:tabLst>
            </a:pPr>
            <a:r>
              <a:rPr lang="en-US" sz="1400" dirty="0"/>
              <a:t>Allow </a:t>
            </a:r>
            <a:r>
              <a:rPr lang="en-US" sz="1400" dirty="0" smtClean="0"/>
              <a:t>authorized users to see what </a:t>
            </a:r>
            <a:r>
              <a:rPr lang="en-US" sz="1400" dirty="0"/>
              <a:t>we are </a:t>
            </a:r>
            <a:r>
              <a:rPr lang="en-US" sz="1400" dirty="0" smtClean="0"/>
              <a:t>doing</a:t>
            </a:r>
            <a:endParaRPr lang="en-US" sz="1400" dirty="0"/>
          </a:p>
          <a:p>
            <a:pPr marL="700405" lvl="1" indent="-252413">
              <a:tabLst>
                <a:tab pos="288925" algn="l"/>
              </a:tabLst>
            </a:pPr>
            <a:endParaRPr lang="en-US" sz="1200" dirty="0"/>
          </a:p>
          <a:p>
            <a:pPr marL="288925" indent="-252413">
              <a:tabLst>
                <a:tab pos="288925" algn="l"/>
              </a:tabLst>
            </a:pPr>
            <a:r>
              <a:rPr lang="en-US" sz="1600" b="1" dirty="0"/>
              <a:t>Data processing and storage:</a:t>
            </a:r>
          </a:p>
          <a:p>
            <a:pPr marL="700405" lvl="1" indent="-252413">
              <a:tabLst>
                <a:tab pos="288925" algn="l"/>
              </a:tabLst>
            </a:pPr>
            <a:r>
              <a:rPr lang="en-US" sz="1400" dirty="0"/>
              <a:t>Store data from selected activities (e.g. quench, HV test)</a:t>
            </a:r>
          </a:p>
          <a:p>
            <a:pPr marL="700405" lvl="1" indent="-252413">
              <a:tabLst>
                <a:tab pos="288925" algn="l"/>
              </a:tabLst>
            </a:pPr>
            <a:r>
              <a:rPr lang="en-US" sz="1400" dirty="0"/>
              <a:t>Easy statistics and data filtering/mining</a:t>
            </a:r>
          </a:p>
          <a:p>
            <a:pPr marL="700405" lvl="1" indent="-252413">
              <a:tabLst>
                <a:tab pos="288925" algn="l"/>
              </a:tabLst>
            </a:pPr>
            <a:r>
              <a:rPr lang="en-US" sz="1400" dirty="0" smtClean="0"/>
              <a:t>Reporting options</a:t>
            </a:r>
            <a:endParaRPr lang="en-US" sz="14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07006" y="913094"/>
            <a:ext cx="4899209" cy="3348299"/>
          </a:xfrm>
          <a:prstGeom prst="rect">
            <a:avLst/>
          </a:prstGeom>
        </p:spPr>
      </p:pic>
    </p:spTree>
    <p:extLst>
      <p:ext uri="{BB962C8B-B14F-4D97-AF65-F5344CB8AC3E}">
        <p14:creationId xmlns:p14="http://schemas.microsoft.com/office/powerpoint/2010/main" val="15950411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extLst>
              <a:ext uri="{BEBA8EAE-BF5A-486C-A8C5-ECC9F3942E4B}">
                <a14:imgProps xmlns:a14="http://schemas.microsoft.com/office/drawing/2010/main">
                  <a14:imgLayer r:embed="rId3">
                    <a14:imgEffect>
                      <a14:sharpenSoften amount="-15000"/>
                    </a14:imgEffect>
                    <a14:imgEffect>
                      <a14:saturation sat="70000"/>
                    </a14:imgEffect>
                    <a14:imgEffect>
                      <a14:brightnessContrast contrast="-15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dirty="0" smtClean="0"/>
              <a:t>Table of contents</a:t>
            </a:r>
            <a:endParaRPr lang="en-GB" sz="2800" dirty="0"/>
          </a:p>
        </p:txBody>
      </p:sp>
      <p:sp>
        <p:nvSpPr>
          <p:cNvPr id="8" name="Content Placeholder 7"/>
          <p:cNvSpPr>
            <a:spLocks noGrp="1"/>
          </p:cNvSpPr>
          <p:nvPr>
            <p:ph idx="1"/>
          </p:nvPr>
        </p:nvSpPr>
        <p:spPr>
          <a:xfrm>
            <a:off x="457200" y="1346400"/>
            <a:ext cx="8229600" cy="2850950"/>
          </a:xfrm>
        </p:spPr>
        <p:txBody>
          <a:bodyPr>
            <a:normAutofit/>
          </a:bodyPr>
          <a:lstStyle/>
          <a:p>
            <a:r>
              <a:rPr lang="en-US" sz="2000" dirty="0" smtClean="0"/>
              <a:t>Introduction to Carpenter</a:t>
            </a:r>
          </a:p>
          <a:p>
            <a:r>
              <a:rPr lang="en-US" sz="2000" dirty="0" smtClean="0"/>
              <a:t>What technology is behind Carpenter V2</a:t>
            </a:r>
          </a:p>
          <a:p>
            <a:r>
              <a:rPr lang="en-US" sz="2000" dirty="0" smtClean="0"/>
              <a:t>Carpenter V2 functionality and demonstration</a:t>
            </a:r>
          </a:p>
          <a:p>
            <a:r>
              <a:rPr lang="en-US" sz="2000" dirty="0" smtClean="0"/>
              <a:t>Next steps</a:t>
            </a:r>
          </a:p>
          <a:p>
            <a:r>
              <a:rPr lang="en-US" sz="2000" dirty="0" smtClean="0"/>
              <a:t>Summary</a:t>
            </a:r>
          </a:p>
          <a:p>
            <a:r>
              <a:rPr lang="en-US" sz="2000" dirty="0" smtClean="0"/>
              <a:t>Annex</a:t>
            </a:r>
            <a:endParaRPr lang="en-GB" sz="20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Tree>
    <p:extLst>
      <p:ext uri="{BB962C8B-B14F-4D97-AF65-F5344CB8AC3E}">
        <p14:creationId xmlns:p14="http://schemas.microsoft.com/office/powerpoint/2010/main" val="122167211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dirty="0" smtClean="0"/>
              <a:t>Introduction</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Tree>
    <p:extLst>
      <p:ext uri="{BB962C8B-B14F-4D97-AF65-F5344CB8AC3E}">
        <p14:creationId xmlns:p14="http://schemas.microsoft.com/office/powerpoint/2010/main" val="31089252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Carpenter ecosystem</a:t>
            </a:r>
            <a:endParaRPr lang="en-GB" sz="2800" dirty="0"/>
          </a:p>
        </p:txBody>
      </p:sp>
      <p:sp>
        <p:nvSpPr>
          <p:cNvPr id="8" name="Content Placeholder 7"/>
          <p:cNvSpPr>
            <a:spLocks noGrp="1"/>
          </p:cNvSpPr>
          <p:nvPr>
            <p:ph idx="1"/>
          </p:nvPr>
        </p:nvSpPr>
        <p:spPr>
          <a:xfrm>
            <a:off x="66675" y="1085850"/>
            <a:ext cx="4219575" cy="3334239"/>
          </a:xfrm>
        </p:spPr>
        <p:txBody>
          <a:bodyPr>
            <a:noAutofit/>
          </a:bodyPr>
          <a:lstStyle/>
          <a:p>
            <a:pPr marL="288925" indent="-252413">
              <a:tabLst>
                <a:tab pos="288925" algn="l"/>
              </a:tabLst>
            </a:pPr>
            <a:r>
              <a:rPr lang="en-US" sz="1600" dirty="0" smtClean="0"/>
              <a:t>Main two parts of </a:t>
            </a:r>
            <a:r>
              <a:rPr lang="en-US" sz="1600" b="1" dirty="0" smtClean="0"/>
              <a:t>Carpenter ecosystem</a:t>
            </a:r>
            <a:r>
              <a:rPr lang="en-US" sz="1600" dirty="0" smtClean="0"/>
              <a:t>:</a:t>
            </a:r>
          </a:p>
          <a:p>
            <a:pPr marL="700405" lvl="1" indent="-252413">
              <a:tabLst>
                <a:tab pos="288925" algn="l"/>
              </a:tabLst>
            </a:pPr>
            <a:r>
              <a:rPr lang="en-US" sz="1600" b="1" dirty="0" smtClean="0"/>
              <a:t>Carvings DB</a:t>
            </a:r>
            <a:r>
              <a:rPr lang="en-US" sz="1600" dirty="0" smtClean="0"/>
              <a:t>: Oracle Database</a:t>
            </a:r>
          </a:p>
          <a:p>
            <a:pPr marL="700405" lvl="1" indent="-252413"/>
            <a:r>
              <a:rPr lang="en-US" sz="1600" b="1" dirty="0" smtClean="0"/>
              <a:t>Carpenter</a:t>
            </a:r>
            <a:r>
              <a:rPr lang="en-US" sz="1600" dirty="0" smtClean="0"/>
              <a:t>: web interface to interact with Carvings DB</a:t>
            </a:r>
            <a:br>
              <a:rPr lang="en-US" sz="1600" dirty="0" smtClean="0"/>
            </a:br>
            <a:endParaRPr lang="en-US" sz="1600" dirty="0" smtClean="0"/>
          </a:p>
          <a:p>
            <a:pPr marL="288925" indent="-252413"/>
            <a:r>
              <a:rPr lang="en-US" sz="1600" dirty="0"/>
              <a:t>Other </a:t>
            </a:r>
            <a:r>
              <a:rPr lang="en-US" sz="1600" dirty="0" smtClean="0"/>
              <a:t>DB access </a:t>
            </a:r>
            <a:r>
              <a:rPr lang="en-US" sz="1600" dirty="0"/>
              <a:t>points: </a:t>
            </a:r>
            <a:r>
              <a:rPr lang="en-US" sz="1600" i="1" dirty="0"/>
              <a:t>OAQ, Wooden Bridge, Status board</a:t>
            </a:r>
          </a:p>
          <a:p>
            <a:pPr marL="288925" indent="-252413"/>
            <a:endParaRPr lang="en-GB" sz="16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5748" y="760686"/>
            <a:ext cx="4632156" cy="3659402"/>
          </a:xfrm>
          <a:prstGeom prst="rect">
            <a:avLst/>
          </a:prstGeom>
        </p:spPr>
      </p:pic>
    </p:spTree>
    <p:extLst>
      <p:ext uri="{BB962C8B-B14F-4D97-AF65-F5344CB8AC3E}">
        <p14:creationId xmlns:p14="http://schemas.microsoft.com/office/powerpoint/2010/main" val="26034707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Carpenter Versions</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0" name="Content Placeholder 2"/>
          <p:cNvSpPr txBox="1">
            <a:spLocks/>
          </p:cNvSpPr>
          <p:nvPr/>
        </p:nvSpPr>
        <p:spPr>
          <a:xfrm>
            <a:off x="124690" y="1065600"/>
            <a:ext cx="4842901" cy="3319200"/>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1313" indent="-114300"/>
            <a:r>
              <a:rPr lang="en-US" sz="2000" u="sng" dirty="0" smtClean="0"/>
              <a:t>Version 1</a:t>
            </a:r>
            <a:r>
              <a:rPr lang="en-US" sz="2000" dirty="0" smtClean="0"/>
              <a:t>:</a:t>
            </a:r>
          </a:p>
          <a:p>
            <a:pPr marL="515938" lvl="1" indent="-114300"/>
            <a:r>
              <a:rPr lang="en-US" sz="1600" dirty="0" smtClean="0"/>
              <a:t>In development from mid-2017 to Q1-2019 by two developers</a:t>
            </a:r>
          </a:p>
          <a:p>
            <a:pPr marL="515938" lvl="1" indent="-114300"/>
            <a:r>
              <a:rPr lang="en-US" sz="1600" dirty="0" smtClean="0"/>
              <a:t>Entirely written in </a:t>
            </a:r>
            <a:r>
              <a:rPr lang="en-US" sz="1600" b="1" dirty="0" smtClean="0"/>
              <a:t>PHP</a:t>
            </a:r>
          </a:p>
          <a:p>
            <a:pPr marL="515938" lvl="1" indent="-114300"/>
            <a:r>
              <a:rPr lang="en-US" sz="1600" b="1" dirty="0" smtClean="0"/>
              <a:t>DFS</a:t>
            </a:r>
            <a:r>
              <a:rPr lang="en-US" sz="1600" b="1" dirty="0"/>
              <a:t>-</a:t>
            </a:r>
            <a:r>
              <a:rPr lang="en-US" sz="1600" b="1" dirty="0" smtClean="0"/>
              <a:t>hosted</a:t>
            </a:r>
            <a:r>
              <a:rPr lang="en-US" sz="1600" dirty="0" smtClean="0"/>
              <a:t> website</a:t>
            </a:r>
          </a:p>
          <a:p>
            <a:pPr marL="515938" lvl="1" indent="-114300"/>
            <a:r>
              <a:rPr lang="en-US" sz="1600" dirty="0" smtClean="0"/>
              <a:t>Quick deployment</a:t>
            </a:r>
          </a:p>
          <a:p>
            <a:pPr marL="515938" lvl="1" indent="-114300"/>
            <a:r>
              <a:rPr lang="en-GB" sz="1600" dirty="0" smtClean="0"/>
              <a:t>Technical limitations on technology utilized due to DFS hosting (e.g. PHP v5.6 → no MVC framework can be utilized)</a:t>
            </a:r>
          </a:p>
          <a:p>
            <a:pPr marL="515938" lvl="1" indent="-114300"/>
            <a:r>
              <a:rPr lang="en-US" sz="1600" dirty="0" smtClean="0"/>
              <a:t>Server not configurable</a:t>
            </a:r>
          </a:p>
          <a:p>
            <a:pPr marL="515938" lvl="1" indent="-114300"/>
            <a:r>
              <a:rPr lang="en-US" sz="1600" dirty="0" smtClean="0"/>
              <a:t>Lack of standardization</a:t>
            </a:r>
            <a:endParaRPr lang="en-GB" sz="1600" dirty="0"/>
          </a:p>
          <a:p>
            <a:pPr marL="515938" lvl="1" indent="-114300"/>
            <a:endParaRPr lang="en-GB" sz="1400" dirty="0" smtClean="0"/>
          </a:p>
          <a:p>
            <a:pPr marL="515938" lvl="1" indent="-114300"/>
            <a:endParaRPr lang="en-US" sz="1400"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155370" y="898667"/>
            <a:ext cx="880114" cy="47526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5"/>
          <a:stretch>
            <a:fillRect/>
          </a:stretch>
        </p:blipFill>
        <p:spPr>
          <a:xfrm>
            <a:off x="4967591" y="757989"/>
            <a:ext cx="4288516" cy="3840044"/>
          </a:xfrm>
          <a:prstGeom prst="rect">
            <a:avLst/>
          </a:prstGeom>
        </p:spPr>
      </p:pic>
    </p:spTree>
    <p:extLst>
      <p:ext uri="{BB962C8B-B14F-4D97-AF65-F5344CB8AC3E}">
        <p14:creationId xmlns:p14="http://schemas.microsoft.com/office/powerpoint/2010/main" val="4234014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5000"/>
            <a:extLst/>
          </a:blip>
          <a:srcRect/>
          <a:stretch>
            <a:fillRect t="-9000" b="-9000"/>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457200" y="175121"/>
            <a:ext cx="8226854" cy="582868"/>
          </a:xfrm>
        </p:spPr>
        <p:txBody>
          <a:bodyPr>
            <a:normAutofit/>
          </a:bodyPr>
          <a:lstStyle/>
          <a:p>
            <a:r>
              <a:rPr lang="en-US" sz="2800" dirty="0" smtClean="0"/>
              <a:t>Carpenter Versions</a:t>
            </a:r>
            <a:endParaRPr lang="en-GB" sz="28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0" name="Content Placeholder 2"/>
          <p:cNvSpPr txBox="1">
            <a:spLocks/>
          </p:cNvSpPr>
          <p:nvPr/>
        </p:nvSpPr>
        <p:spPr>
          <a:xfrm>
            <a:off x="0" y="1166400"/>
            <a:ext cx="3783725" cy="3238576"/>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30188" indent="-114300"/>
            <a:r>
              <a:rPr lang="en-US" sz="2000" u="sng" dirty="0" smtClean="0"/>
              <a:t>Version 2 improvements</a:t>
            </a:r>
            <a:r>
              <a:rPr lang="en-US" sz="2000" dirty="0" smtClean="0"/>
              <a:t>:</a:t>
            </a:r>
          </a:p>
          <a:p>
            <a:pPr marL="460375" lvl="1" indent="-114300"/>
            <a:r>
              <a:rPr lang="en-US" sz="1600" dirty="0" smtClean="0"/>
              <a:t>User friendliness: Highly interactive and mobile-friendly</a:t>
            </a:r>
            <a:endParaRPr lang="en-GB" sz="1600" dirty="0" smtClean="0"/>
          </a:p>
          <a:p>
            <a:pPr marL="460375" lvl="1" indent="-114300"/>
            <a:r>
              <a:rPr lang="en-US" sz="1600" dirty="0" smtClean="0"/>
              <a:t>Feature-richness: Server totally configurable &amp; expandable to current &amp; future needs</a:t>
            </a:r>
          </a:p>
          <a:p>
            <a:pPr marL="460375" lvl="1" indent="-114300"/>
            <a:r>
              <a:rPr lang="en-US" sz="1600" dirty="0" smtClean="0"/>
              <a:t>Standardization: Maintainability, ensures project’s longevity</a:t>
            </a:r>
            <a:endParaRPr lang="en-GB" sz="1600" dirty="0"/>
          </a:p>
          <a:p>
            <a:pPr marL="515938" lvl="1" indent="-114300"/>
            <a:endParaRPr lang="en-GB" sz="1400" dirty="0" smtClean="0"/>
          </a:p>
          <a:p>
            <a:pPr marL="515938" lvl="1" indent="-114300"/>
            <a:endParaRPr lang="en-US" sz="1400" dirty="0" smtClean="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8290" y="763558"/>
            <a:ext cx="5212081" cy="3572960"/>
          </a:xfrm>
          <a:prstGeom prst="rect">
            <a:avLst/>
          </a:prstGeom>
        </p:spPr>
      </p:pic>
    </p:spTree>
    <p:extLst>
      <p:ext uri="{BB962C8B-B14F-4D97-AF65-F5344CB8AC3E}">
        <p14:creationId xmlns:p14="http://schemas.microsoft.com/office/powerpoint/2010/main" val="686382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Template>
  <TotalTime>7196</TotalTime>
  <Words>1938</Words>
  <Application>Microsoft Office PowerPoint</Application>
  <PresentationFormat>On-screen Show (16:9)</PresentationFormat>
  <Paragraphs>310</Paragraphs>
  <Slides>37</Slides>
  <Notes>31</Notes>
  <HiddenSlides>0</HiddenSlides>
  <MMClips>4</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37</vt:i4>
      </vt:variant>
    </vt:vector>
  </HeadingPairs>
  <TitlesOfParts>
    <vt:vector size="40" baseType="lpstr">
      <vt:lpstr>Arial</vt:lpstr>
      <vt:lpstr>Calibri</vt:lpstr>
      <vt:lpstr>CERNCorporate16-9</vt:lpstr>
      <vt:lpstr>Carpenter (Gen. 2):  SM18’s test follow-up tool</vt:lpstr>
      <vt:lpstr>Magnet is a complex device</vt:lpstr>
      <vt:lpstr>Testing is a complex process</vt:lpstr>
      <vt:lpstr>Carpenter solution</vt:lpstr>
      <vt:lpstr>Table of contents</vt:lpstr>
      <vt:lpstr>Introduction</vt:lpstr>
      <vt:lpstr>Carpenter ecosystem</vt:lpstr>
      <vt:lpstr>Carpenter Versions</vt:lpstr>
      <vt:lpstr>Carpenter Versions</vt:lpstr>
      <vt:lpstr>Technology</vt:lpstr>
      <vt:lpstr>Carvings DB</vt:lpstr>
      <vt:lpstr>Web hosting options</vt:lpstr>
      <vt:lpstr>PaaS with OpenShift/Kubernetes/Docker</vt:lpstr>
      <vt:lpstr>Gitlab, CI/CD, CERN SSO</vt:lpstr>
      <vt:lpstr>Frameworks and libraries</vt:lpstr>
      <vt:lpstr>Functionality</vt:lpstr>
      <vt:lpstr>Overview</vt:lpstr>
      <vt:lpstr>Items / Assemblies / Setups / Testplans</vt:lpstr>
      <vt:lpstr>Interactive wizard</vt:lpstr>
      <vt:lpstr>Testplan view terms</vt:lpstr>
      <vt:lpstr>Archetypes</vt:lpstr>
      <vt:lpstr>Testplan view</vt:lpstr>
      <vt:lpstr>Events</vt:lpstr>
      <vt:lpstr>Tools</vt:lpstr>
      <vt:lpstr>Next steps</vt:lpstr>
      <vt:lpstr>Summary</vt:lpstr>
      <vt:lpstr>Questions / Comments</vt:lpstr>
      <vt:lpstr>Annex</vt:lpstr>
      <vt:lpstr>PaaS with OpenShift/Kubernetes/Docker</vt:lpstr>
      <vt:lpstr>What is Docker</vt:lpstr>
      <vt:lpstr>What is Kubernetes</vt:lpstr>
      <vt:lpstr>What is OpenShift</vt:lpstr>
      <vt:lpstr>Gitlab Webhooks &amp; CI/CD</vt:lpstr>
      <vt:lpstr>Adding CERN SSO</vt:lpstr>
      <vt:lpstr>What is Laravel Framework</vt:lpstr>
      <vt:lpstr>Bootstrap, Vue.js + additional JavaScript packages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Ioannis Koukovinis Platias</dc:creator>
  <cp:lastModifiedBy>Ioannis Koukovinis Platias</cp:lastModifiedBy>
  <cp:revision>422</cp:revision>
  <dcterms:created xsi:type="dcterms:W3CDTF">2020-11-24T15:49:03Z</dcterms:created>
  <dcterms:modified xsi:type="dcterms:W3CDTF">2020-12-08T11:27:45Z</dcterms:modified>
</cp:coreProperties>
</file>