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7" r:id="rId4"/>
    <p:sldId id="269" r:id="rId5"/>
    <p:sldId id="270" r:id="rId6"/>
    <p:sldId id="268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C67AFC-869C-9D49-B6E2-CB1E58A08333}" v="9" dt="2020-12-07T03:11:40.6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104" d="100"/>
          <a:sy n="104" d="100"/>
        </p:scale>
        <p:origin x="2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oit, Mathieu" userId="4c112be8-b065-4fcb-b974-1904c01879a7" providerId="ADAL" clId="{ADC67AFC-869C-9D49-B6E2-CB1E58A08333}"/>
    <pc:docChg chg="custSel addSld delSld modSld">
      <pc:chgData name="Benoit, Mathieu" userId="4c112be8-b065-4fcb-b974-1904c01879a7" providerId="ADAL" clId="{ADC67AFC-869C-9D49-B6E2-CB1E58A08333}" dt="2020-12-07T03:11:59.188" v="36" actId="1076"/>
      <pc:docMkLst>
        <pc:docMk/>
      </pc:docMkLst>
      <pc:sldChg chg="addSp delSp modSp new mod">
        <pc:chgData name="Benoit, Mathieu" userId="4c112be8-b065-4fcb-b974-1904c01879a7" providerId="ADAL" clId="{ADC67AFC-869C-9D49-B6E2-CB1E58A08333}" dt="2020-12-07T03:11:59.188" v="36" actId="1076"/>
        <pc:sldMkLst>
          <pc:docMk/>
          <pc:sldMk cId="100039515" sldId="270"/>
        </pc:sldMkLst>
        <pc:spChg chg="del">
          <ac:chgData name="Benoit, Mathieu" userId="4c112be8-b065-4fcb-b974-1904c01879a7" providerId="ADAL" clId="{ADC67AFC-869C-9D49-B6E2-CB1E58A08333}" dt="2020-12-07T03:11:00.912" v="8" actId="478"/>
          <ac:spMkLst>
            <pc:docMk/>
            <pc:sldMk cId="100039515" sldId="270"/>
            <ac:spMk id="2" creationId="{317C250F-14EB-604C-A383-F23011D3CD71}"/>
          </ac:spMkLst>
        </pc:spChg>
        <pc:spChg chg="del">
          <ac:chgData name="Benoit, Mathieu" userId="4c112be8-b065-4fcb-b974-1904c01879a7" providerId="ADAL" clId="{ADC67AFC-869C-9D49-B6E2-CB1E58A08333}" dt="2020-12-07T03:10:59.793" v="7" actId="478"/>
          <ac:spMkLst>
            <pc:docMk/>
            <pc:sldMk cId="100039515" sldId="270"/>
            <ac:spMk id="3" creationId="{B3A717F7-2B82-5E4B-943D-321EA78588FF}"/>
          </ac:spMkLst>
        </pc:spChg>
        <pc:spChg chg="add mod">
          <ac:chgData name="Benoit, Mathieu" userId="4c112be8-b065-4fcb-b974-1904c01879a7" providerId="ADAL" clId="{ADC67AFC-869C-9D49-B6E2-CB1E58A08333}" dt="2020-12-07T03:11:59.188" v="36" actId="1076"/>
          <ac:spMkLst>
            <pc:docMk/>
            <pc:sldMk cId="100039515" sldId="270"/>
            <ac:spMk id="6" creationId="{C2713EEB-CC22-F947-A6EF-837C0698D0E6}"/>
          </ac:spMkLst>
        </pc:spChg>
        <pc:picChg chg="add mod">
          <ac:chgData name="Benoit, Mathieu" userId="4c112be8-b065-4fcb-b974-1904c01879a7" providerId="ADAL" clId="{ADC67AFC-869C-9D49-B6E2-CB1E58A08333}" dt="2020-12-07T03:11:06.676" v="11" actId="1076"/>
          <ac:picMkLst>
            <pc:docMk/>
            <pc:sldMk cId="100039515" sldId="270"/>
            <ac:picMk id="4" creationId="{14F9A74E-913B-0942-8356-5BE8DF3069B0}"/>
          </ac:picMkLst>
        </pc:picChg>
        <pc:picChg chg="add mod">
          <ac:chgData name="Benoit, Mathieu" userId="4c112be8-b065-4fcb-b974-1904c01879a7" providerId="ADAL" clId="{ADC67AFC-869C-9D49-B6E2-CB1E58A08333}" dt="2020-12-07T03:11:55.701" v="35" actId="1076"/>
          <ac:picMkLst>
            <pc:docMk/>
            <pc:sldMk cId="100039515" sldId="270"/>
            <ac:picMk id="5" creationId="{89DEC5EC-7726-C24A-963E-B8307203EA36}"/>
          </ac:picMkLst>
        </pc:picChg>
      </pc:sldChg>
      <pc:sldChg chg="add del">
        <pc:chgData name="Benoit, Mathieu" userId="4c112be8-b065-4fcb-b974-1904c01879a7" providerId="ADAL" clId="{ADC67AFC-869C-9D49-B6E2-CB1E58A08333}" dt="2020-12-07T03:10:15.206" v="2"/>
        <pc:sldMkLst>
          <pc:docMk/>
          <pc:sldMk cId="102099745" sldId="271"/>
        </pc:sldMkLst>
      </pc:sldChg>
      <pc:sldChg chg="add del">
        <pc:chgData name="Benoit, Mathieu" userId="4c112be8-b065-4fcb-b974-1904c01879a7" providerId="ADAL" clId="{ADC67AFC-869C-9D49-B6E2-CB1E58A08333}" dt="2020-12-07T03:10:42.450" v="6"/>
        <pc:sldMkLst>
          <pc:docMk/>
          <pc:sldMk cId="1319362874" sldId="271"/>
        </pc:sldMkLst>
      </pc:sldChg>
      <pc:sldChg chg="add del">
        <pc:chgData name="Benoit, Mathieu" userId="4c112be8-b065-4fcb-b974-1904c01879a7" providerId="ADAL" clId="{ADC67AFC-869C-9D49-B6E2-CB1E58A08333}" dt="2020-12-07T03:10:30.686" v="4"/>
        <pc:sldMkLst>
          <pc:docMk/>
          <pc:sldMk cId="1388064866" sldId="27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4CBAEE-CAD8-CC4D-BD14-6ABD83EDA90B}" type="datetimeFigureOut">
              <a:rPr lang="en-US" smtClean="0"/>
              <a:t>12/6/20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59237-593D-CF43-A0E6-A34C33BB7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367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9d2143db26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9d2143db26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10685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a598494fae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a598494fae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69480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a598494fae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a598494fae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90114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a598494fae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a598494fae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079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9d2143db26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9d2143db26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6960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9d2143db2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9d2143db2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67329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a588dd208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a588dd208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73697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a588dd2080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a588dd2080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8982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a598494fae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a598494fae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81650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a598494fae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a598494fae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44092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aed61533d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aed61533d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9676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a598494fae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a598494fae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47333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F4E16-DC1A-E947-BEBD-274C92B066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D93D85-ADC9-FC41-925C-C41CF39BF8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B916DE-8CC1-4C47-B7F1-D3C083FCC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BE8E-DA88-1A4F-9D08-CCF10B4956F3}" type="datetimeFigureOut">
              <a:rPr lang="en-US" smtClean="0"/>
              <a:t>12/6/20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744D5-63D1-AD42-9620-0513C7EDD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091C6-ACEB-0744-B5CC-D82C6E9D7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96DA-D6BC-4D40-877E-3B63F2C3F4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12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45B1D-A606-074C-9399-C08D32BB2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F7451C-466B-1241-9C92-DB42AF7C6D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379AE-14FA-F841-BCE4-1ACDF2745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BE8E-DA88-1A4F-9D08-CCF10B4956F3}" type="datetimeFigureOut">
              <a:rPr lang="en-US" smtClean="0"/>
              <a:t>12/6/20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55411F-B08F-3845-99DD-A63543291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E94E42-A899-2E4D-8800-F1C29F19C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96DA-D6BC-4D40-877E-3B63F2C3F4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809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CBCC5B-D49A-C140-A141-01E41371D7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DC390A-4890-5149-890A-7B5D5FD563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DB5711-C916-AA4E-9581-BE5A5A7C6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BE8E-DA88-1A4F-9D08-CCF10B4956F3}" type="datetimeFigureOut">
              <a:rPr lang="en-US" smtClean="0"/>
              <a:t>12/6/20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44E7D9-767B-C645-8E5B-9587E90B2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E36FAC-970D-434D-BFC8-142282FD5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96DA-D6BC-4D40-877E-3B63F2C3F4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162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23353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4E9D0-A604-B342-8354-5C3F87E10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FBD472-9D89-C842-B3CE-82EC70AC74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D7F2F4-59CB-854C-9F7F-C962B53FA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BE8E-DA88-1A4F-9D08-CCF10B4956F3}" type="datetimeFigureOut">
              <a:rPr lang="en-US" smtClean="0"/>
              <a:t>12/6/20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2D4B5-762A-1345-9390-699949E30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888B8B-F37E-C24C-A7E3-18230C739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96DA-D6BC-4D40-877E-3B63F2C3F4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78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97B41-5C18-914E-BF1D-2A5371AB4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B639F7-7A19-4A4C-AB0F-4C53AEDD7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46A90-6AD8-7D44-B52F-714FC220E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BE8E-DA88-1A4F-9D08-CCF10B4956F3}" type="datetimeFigureOut">
              <a:rPr lang="en-US" smtClean="0"/>
              <a:t>12/6/20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63611-1835-7947-BCEC-3CF4DBB51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89AB7-9764-6B42-BB01-EA040224D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96DA-D6BC-4D40-877E-3B63F2C3F4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48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788D7-09A2-4241-80B1-19AC9CECD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E8ED-A473-D64B-8CFB-546F63566B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DA34B9-2ACE-464F-A6DB-DA42BE5C38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D16C3A-E357-5241-8B80-649860612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BE8E-DA88-1A4F-9D08-CCF10B4956F3}" type="datetimeFigureOut">
              <a:rPr lang="en-US" smtClean="0"/>
              <a:t>12/6/20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E4EC1D-337A-3845-BDEB-8A309DC7B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6D0503-6CC4-404E-ACA5-92856823F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96DA-D6BC-4D40-877E-3B63F2C3F4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66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7C311-E46F-7640-86A2-B68C555FE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6B7EF6-E7B4-1E4A-9355-3DA2FC8A46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904E4D-932D-7E4E-A74E-FF2740CB48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AA1261-E578-1F43-B731-8273398169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9978D2-6AB1-064E-8D0B-CFCCF97875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5F150D-3D7F-FF47-B39A-225F7AC70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BE8E-DA88-1A4F-9D08-CCF10B4956F3}" type="datetimeFigureOut">
              <a:rPr lang="en-US" smtClean="0"/>
              <a:t>12/6/20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F69B90-B988-E74E-A88A-78DACD133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CD7894-5F1A-784B-97C4-EB5D0A0E6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96DA-D6BC-4D40-877E-3B63F2C3F4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77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42DEB-3599-BC49-811B-30D75D1DA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0F491D-BC84-D941-9618-FF0945E00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BE8E-DA88-1A4F-9D08-CCF10B4956F3}" type="datetimeFigureOut">
              <a:rPr lang="en-US" smtClean="0"/>
              <a:t>12/6/20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8DF6BE-713C-D348-ADA6-D7B500E67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73F3C5-4139-FE43-9CFA-B9127E231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96DA-D6BC-4D40-877E-3B63F2C3F4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380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F6D82E-E674-0745-BFEA-32302EFD1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BE8E-DA88-1A4F-9D08-CCF10B4956F3}" type="datetimeFigureOut">
              <a:rPr lang="en-US" smtClean="0"/>
              <a:t>12/6/20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D28B3C-1EC7-FE4C-95CF-873388FD4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F67151-1B71-AF45-8FB0-7DACC4F10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96DA-D6BC-4D40-877E-3B63F2C3F4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653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CC6CC-15A1-8C4E-AC41-1ADB98171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C41FD-D53D-384F-97F8-82753A392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37B145-56DE-3E40-8E13-12D59100EB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DE9619-A647-0E46-9B77-B3028B0A3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BE8E-DA88-1A4F-9D08-CCF10B4956F3}" type="datetimeFigureOut">
              <a:rPr lang="en-US" smtClean="0"/>
              <a:t>12/6/20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8E6DA3-B581-8940-8962-52D816F6A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1E6C33-A331-204A-8E16-020B237F8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96DA-D6BC-4D40-877E-3B63F2C3F4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865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DC65A-0CD4-6446-B65C-8D82CE4FF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FBF655-1A38-004C-83C2-D2211BCB7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894FBB-F752-F244-8002-7A079C0E91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2842D3-7B0A-CA4D-BFF2-18920C22C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3BE8E-DA88-1A4F-9D08-CCF10B4956F3}" type="datetimeFigureOut">
              <a:rPr lang="en-US" smtClean="0"/>
              <a:t>12/6/20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99128E-7AA5-4541-8D1C-726A78531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50FDB4-57E9-2247-804B-C5C10E3B9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196DA-D6BC-4D40-877E-3B63F2C3F4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870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E41747-044C-1C41-A75C-7BEBA076C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1CCB2C-C5FB-8B4E-986F-775C873BF5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38CDCC-DBC5-714D-9616-F00D83127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3BE8E-DA88-1A4F-9D08-CCF10B4956F3}" type="datetimeFigureOut">
              <a:rPr lang="en-US" smtClean="0"/>
              <a:t>12/6/20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38B733-40F9-1947-928D-3EF04AEC5A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3E7DE1-8544-344C-9E79-92EE8850A7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196DA-D6BC-4D40-877E-3B63F2C3F4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919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CD7D8-AE6E-FB4B-9725-10BBE582D5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Plans for FPGA for Caribouv2 and FETB2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9F9040-D8C7-9A4E-8968-19327A41DA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Mathieu Benoit, </a:t>
            </a:r>
            <a:r>
              <a:rPr lang="en-US" dirty="0" err="1"/>
              <a:t>Shaochun</a:t>
            </a:r>
            <a:r>
              <a:rPr lang="en-US" dirty="0"/>
              <a:t> Tang, Hongbin Liu</a:t>
            </a:r>
          </a:p>
        </p:txBody>
      </p:sp>
    </p:spTree>
    <p:extLst>
      <p:ext uri="{BB962C8B-B14F-4D97-AF65-F5344CB8AC3E}">
        <p14:creationId xmlns:p14="http://schemas.microsoft.com/office/powerpoint/2010/main" val="714494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n" b="1"/>
              <a:t>Mercury+ ST1 + XU1</a:t>
            </a:r>
            <a:endParaRPr sz="2800" b="1">
              <a:solidFill>
                <a:srgbClr val="074C9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415600" y="5504700"/>
            <a:ext cx="11360800" cy="587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spcAft>
                <a:spcPts val="2133"/>
              </a:spcAft>
              <a:buNone/>
            </a:pPr>
            <a:endParaRPr/>
          </a:p>
        </p:txBody>
      </p:sp>
      <p:pic>
        <p:nvPicPr>
          <p:cNvPr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37234" y="593367"/>
            <a:ext cx="3335533" cy="248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37234" y="3123801"/>
            <a:ext cx="3335533" cy="2472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5600" y="1722734"/>
            <a:ext cx="4710907" cy="4369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7268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" b="1"/>
              <a:t>REFLEX Zeus SOM</a:t>
            </a:r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body" idx="1"/>
          </p:nvPr>
        </p:nvSpPr>
        <p:spPr>
          <a:xfrm>
            <a:off x="415600" y="5277500"/>
            <a:ext cx="11360800" cy="814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spcAft>
                <a:spcPts val="2133"/>
              </a:spcAft>
              <a:buNone/>
            </a:pPr>
            <a:endParaRPr/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52033" y="1491434"/>
            <a:ext cx="7724360" cy="3514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8"/>
          <p:cNvPicPr preferRelativeResize="0"/>
          <p:nvPr/>
        </p:nvPicPr>
        <p:blipFill rotWithShape="1">
          <a:blip r:embed="rId4">
            <a:alphaModFix/>
          </a:blip>
          <a:srcRect l="20818" t="14546" r="20654" b="16805"/>
          <a:stretch/>
        </p:blipFill>
        <p:spPr>
          <a:xfrm>
            <a:off x="415600" y="1773534"/>
            <a:ext cx="3263267" cy="26725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6878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" b="1"/>
              <a:t>REFLEX Zeus Carrier</a:t>
            </a:r>
            <a:endParaRPr/>
          </a:p>
        </p:txBody>
      </p:sp>
      <p:pic>
        <p:nvPicPr>
          <p:cNvPr id="99" name="Google Shape;99;p19"/>
          <p:cNvPicPr preferRelativeResize="0"/>
          <p:nvPr/>
        </p:nvPicPr>
        <p:blipFill rotWithShape="1">
          <a:blip r:embed="rId3">
            <a:alphaModFix/>
          </a:blip>
          <a:srcRect l="15435" t="12788" r="14595" b="12467"/>
          <a:stretch/>
        </p:blipFill>
        <p:spPr>
          <a:xfrm>
            <a:off x="274301" y="1429933"/>
            <a:ext cx="4099700" cy="30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6634" y="1429934"/>
            <a:ext cx="7295965" cy="3181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0233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>
            <a:spLocks noGrp="1"/>
          </p:cNvSpPr>
          <p:nvPr>
            <p:ph type="title"/>
          </p:nvPr>
        </p:nvSpPr>
        <p:spPr>
          <a:xfrm>
            <a:off x="415600" y="227600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b="1"/>
              <a:t>Trenz</a:t>
            </a:r>
            <a:endParaRPr/>
          </a:p>
        </p:txBody>
      </p:sp>
      <p:pic>
        <p:nvPicPr>
          <p:cNvPr id="106" name="Google Shape;10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0500" y="1102967"/>
            <a:ext cx="5325403" cy="5094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84835" y="1194401"/>
            <a:ext cx="3119267" cy="215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96051" y="3549901"/>
            <a:ext cx="3096824" cy="21523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0"/>
          <p:cNvSpPr txBox="1"/>
          <p:nvPr/>
        </p:nvSpPr>
        <p:spPr>
          <a:xfrm>
            <a:off x="7363267" y="5818800"/>
            <a:ext cx="2429600" cy="37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" sz="2400" b="1">
                <a:solidFill>
                  <a:schemeClr val="dk1"/>
                </a:solidFill>
              </a:rPr>
              <a:t>TE080x</a:t>
            </a:r>
            <a:endParaRPr sz="2133" b="1"/>
          </a:p>
        </p:txBody>
      </p:sp>
    </p:spTree>
    <p:extLst>
      <p:ext uri="{BB962C8B-B14F-4D97-AF65-F5344CB8AC3E}">
        <p14:creationId xmlns:p14="http://schemas.microsoft.com/office/powerpoint/2010/main" val="2907934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>
            <a:spLocks noGrp="1"/>
          </p:cNvSpPr>
          <p:nvPr>
            <p:ph type="title"/>
          </p:nvPr>
        </p:nvSpPr>
        <p:spPr>
          <a:xfrm>
            <a:off x="369867" y="145300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b="1"/>
              <a:t>iWave</a:t>
            </a:r>
            <a:endParaRPr b="1"/>
          </a:p>
        </p:txBody>
      </p:sp>
      <p:pic>
        <p:nvPicPr>
          <p:cNvPr id="115" name="Google Shape;11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334" y="974934"/>
            <a:ext cx="5637735" cy="4257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97202" y="792067"/>
            <a:ext cx="4097047" cy="5094635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1"/>
          <p:cNvSpPr txBox="1"/>
          <p:nvPr/>
        </p:nvSpPr>
        <p:spPr>
          <a:xfrm>
            <a:off x="749833" y="5623567"/>
            <a:ext cx="4000000" cy="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" sz="1733" b="1">
                <a:solidFill>
                  <a:schemeClr val="dk1"/>
                </a:solidFill>
              </a:rPr>
              <a:t>iW-RainboW-G30M Kit</a:t>
            </a:r>
            <a:endParaRPr sz="2133" b="1"/>
          </a:p>
        </p:txBody>
      </p:sp>
      <p:sp>
        <p:nvSpPr>
          <p:cNvPr id="118" name="Google Shape;118;p21"/>
          <p:cNvSpPr txBox="1"/>
          <p:nvPr/>
        </p:nvSpPr>
        <p:spPr>
          <a:xfrm>
            <a:off x="7606300" y="5835933"/>
            <a:ext cx="4000000" cy="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" sz="1733" b="1">
                <a:solidFill>
                  <a:schemeClr val="dk1"/>
                </a:solidFill>
              </a:rPr>
              <a:t>iW-RainboW-G35M Kit</a:t>
            </a:r>
            <a:endParaRPr sz="2133" b="1"/>
          </a:p>
        </p:txBody>
      </p:sp>
    </p:spTree>
    <p:extLst>
      <p:ext uri="{BB962C8B-B14F-4D97-AF65-F5344CB8AC3E}">
        <p14:creationId xmlns:p14="http://schemas.microsoft.com/office/powerpoint/2010/main" val="2202131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2"/>
          <p:cNvSpPr txBox="1">
            <a:spLocks noGrp="1"/>
          </p:cNvSpPr>
          <p:nvPr>
            <p:ph type="title"/>
          </p:nvPr>
        </p:nvSpPr>
        <p:spPr>
          <a:xfrm>
            <a:off x="415600" y="309933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en" b="1"/>
              <a:t>iWave</a:t>
            </a:r>
            <a:endParaRPr/>
          </a:p>
        </p:txBody>
      </p:sp>
      <p:pic>
        <p:nvPicPr>
          <p:cNvPr id="124" name="Google Shape;12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73601" y="412433"/>
            <a:ext cx="8308567" cy="5951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2"/>
          <p:cNvSpPr/>
          <p:nvPr/>
        </p:nvSpPr>
        <p:spPr>
          <a:xfrm>
            <a:off x="7095733" y="4206233"/>
            <a:ext cx="2459600" cy="5396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193757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70CED-8B40-D140-A12E-784BBA330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930" y="-92075"/>
            <a:ext cx="10515600" cy="1325563"/>
          </a:xfrm>
        </p:spPr>
        <p:txBody>
          <a:bodyPr/>
          <a:lstStyle/>
          <a:p>
            <a:r>
              <a:rPr lang="en-US" dirty="0"/>
              <a:t>Current Caribou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368E2BB-8A50-E443-9478-5F53397AFB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8490" y="1017245"/>
            <a:ext cx="8753744" cy="41604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519CC6C-352A-E94A-B96C-BD961296959D}"/>
              </a:ext>
            </a:extLst>
          </p:cNvPr>
          <p:cNvSpPr txBox="1"/>
          <p:nvPr/>
        </p:nvSpPr>
        <p:spPr>
          <a:xfrm>
            <a:off x="343930" y="5264784"/>
            <a:ext cx="110737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Most resources can be accessed via the main ZC706 FMC HPC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Extra resources from the LPC connectors can be accessed with the adapter board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1 Full LA LVDS Bus, connecting for ADC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9CC8D08-884D-BD4C-A39D-FE08FA7935BD}"/>
              </a:ext>
            </a:extLst>
          </p:cNvPr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>
                <a:effectLst/>
              </a:rPr>
              <a:t> 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1DB0BC-9250-174E-8A4C-A1D1C5D6485D}"/>
              </a:ext>
            </a:extLst>
          </p:cNvPr>
          <p:cNvSpPr/>
          <p:nvPr/>
        </p:nvSpPr>
        <p:spPr>
          <a:xfrm>
            <a:off x="5977217" y="3244334"/>
            <a:ext cx="290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>
                <a:effectLst/>
              </a:rPr>
              <a:t> 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95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/>
              <a:t>Resource Usage - CaRIBOu</a:t>
            </a:r>
            <a:endParaRPr/>
          </a:p>
        </p:txBody>
      </p:sp>
      <p:sp>
        <p:nvSpPr>
          <p:cNvPr id="67" name="Google Shape;67;p15"/>
          <p:cNvSpPr/>
          <p:nvPr/>
        </p:nvSpPr>
        <p:spPr>
          <a:xfrm>
            <a:off x="299833" y="1271467"/>
            <a:ext cx="1954000" cy="2979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2400"/>
              <a:t>ZC706</a:t>
            </a:r>
            <a:endParaRPr sz="2400"/>
          </a:p>
        </p:txBody>
      </p:sp>
      <p:sp>
        <p:nvSpPr>
          <p:cNvPr id="68" name="Google Shape;68;p15"/>
          <p:cNvSpPr/>
          <p:nvPr/>
        </p:nvSpPr>
        <p:spPr>
          <a:xfrm>
            <a:off x="1905533" y="1426233"/>
            <a:ext cx="212800" cy="948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9" name="Google Shape;69;p15"/>
          <p:cNvSpPr/>
          <p:nvPr/>
        </p:nvSpPr>
        <p:spPr>
          <a:xfrm>
            <a:off x="1905533" y="2558033"/>
            <a:ext cx="212800" cy="948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0" name="Google Shape;70;p15"/>
          <p:cNvSpPr/>
          <p:nvPr/>
        </p:nvSpPr>
        <p:spPr>
          <a:xfrm rot="5400000">
            <a:off x="1552400" y="1547267"/>
            <a:ext cx="2224800" cy="18280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1333"/>
          </a:p>
          <a:p>
            <a:pPr algn="ctr"/>
            <a:endParaRPr sz="1333"/>
          </a:p>
          <a:p>
            <a:pPr algn="ctr"/>
            <a:r>
              <a:rPr lang="en" sz="1333"/>
              <a:t>FMC Adapter</a:t>
            </a:r>
            <a:endParaRPr sz="1333"/>
          </a:p>
        </p:txBody>
      </p:sp>
      <p:sp>
        <p:nvSpPr>
          <p:cNvPr id="71" name="Google Shape;71;p15"/>
          <p:cNvSpPr/>
          <p:nvPr/>
        </p:nvSpPr>
        <p:spPr>
          <a:xfrm>
            <a:off x="2824533" y="1426233"/>
            <a:ext cx="212800" cy="948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72" name="Google Shape;72;p15"/>
          <p:cNvSpPr/>
          <p:nvPr/>
        </p:nvSpPr>
        <p:spPr>
          <a:xfrm>
            <a:off x="2708433" y="729800"/>
            <a:ext cx="2505200" cy="1924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" sz="2400"/>
              <a:t>CaR Board</a:t>
            </a:r>
            <a:endParaRPr sz="2400"/>
          </a:p>
        </p:txBody>
      </p:sp>
      <p:sp>
        <p:nvSpPr>
          <p:cNvPr id="73" name="Google Shape;73;p15"/>
          <p:cNvSpPr txBox="1"/>
          <p:nvPr/>
        </p:nvSpPr>
        <p:spPr>
          <a:xfrm>
            <a:off x="52767" y="4149067"/>
            <a:ext cx="11979600" cy="26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23323">
              <a:buSzPts val="1400"/>
              <a:buChar char="●"/>
            </a:pPr>
            <a:r>
              <a:rPr lang="en" sz="2400"/>
              <a:t>Current CaR board differential pair requirements: 68， two full LA bus needed</a:t>
            </a:r>
            <a:endParaRPr sz="2400"/>
          </a:p>
          <a:p>
            <a:pPr marL="1219170" lvl="1" indent="-423323">
              <a:buSzPts val="1400"/>
              <a:buChar char="○"/>
            </a:pPr>
            <a:r>
              <a:rPr lang="en" sz="2400"/>
              <a:t>ADC(AD9249): 20</a:t>
            </a:r>
            <a:endParaRPr sz="2400"/>
          </a:p>
          <a:p>
            <a:pPr marL="1219170" lvl="1" indent="-423323">
              <a:buSzPts val="1400"/>
              <a:buChar char="○"/>
            </a:pPr>
            <a:r>
              <a:rPr lang="en" sz="2400"/>
              <a:t>LVDS: 17</a:t>
            </a:r>
            <a:endParaRPr sz="2400"/>
          </a:p>
          <a:p>
            <a:pPr marL="1219170" lvl="1" indent="-423323">
              <a:buSzPts val="1400"/>
              <a:buChar char="○"/>
            </a:pPr>
            <a:r>
              <a:rPr lang="en" sz="2400"/>
              <a:t>CMOS_IN: 8, CMOS_OUT: 14</a:t>
            </a:r>
            <a:endParaRPr sz="2400"/>
          </a:p>
          <a:p>
            <a:pPr marL="1219170" lvl="1" indent="-423323">
              <a:buSzPts val="1400"/>
              <a:buChar char="○"/>
            </a:pPr>
            <a:r>
              <a:rPr lang="en" sz="2400"/>
              <a:t>INJ_CTRL: 4</a:t>
            </a:r>
            <a:endParaRPr sz="2400"/>
          </a:p>
          <a:p>
            <a:pPr marL="1219170" lvl="1" indent="-423323">
              <a:buSzPts val="1400"/>
              <a:buChar char="○"/>
            </a:pPr>
            <a:r>
              <a:rPr lang="en" sz="2400"/>
              <a:t>TLU: 4</a:t>
            </a:r>
            <a:endParaRPr sz="2400"/>
          </a:p>
          <a:p>
            <a:pPr marL="1219170" lvl="1" indent="-423323">
              <a:buSzPts val="1400"/>
              <a:buChar char="○"/>
            </a:pPr>
            <a:r>
              <a:rPr lang="en" sz="2400"/>
              <a:t>I2C: 1</a:t>
            </a:r>
            <a:endParaRPr sz="2400"/>
          </a:p>
          <a:p>
            <a:pPr marL="609585" indent="-423323">
              <a:buSzPts val="1400"/>
              <a:buChar char="●"/>
            </a:pPr>
            <a:r>
              <a:rPr lang="en" sz="2400"/>
              <a:t>ZCU102/ZCU106 is not compatible with the current system, even we design a new FMC Adapter</a:t>
            </a:r>
            <a:endParaRPr sz="2400"/>
          </a:p>
          <a:p>
            <a:pPr marL="609585" indent="-423323">
              <a:buSzPts val="1400"/>
              <a:buChar char="●"/>
            </a:pPr>
            <a:r>
              <a:rPr lang="en" sz="2400"/>
              <a:t>We can design a new CaR board with some resource reduction to make it compatible with ZCU102</a:t>
            </a:r>
            <a:endParaRPr sz="2400"/>
          </a:p>
        </p:txBody>
      </p:sp>
      <p:graphicFrame>
        <p:nvGraphicFramePr>
          <p:cNvPr id="74" name="Google Shape;74;p15"/>
          <p:cNvGraphicFramePr/>
          <p:nvPr/>
        </p:nvGraphicFramePr>
        <p:xfrm>
          <a:off x="5803733" y="1808634"/>
          <a:ext cx="5842000" cy="1260349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689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9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3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b="1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ZC706</a:t>
                      </a:r>
                      <a:endParaRPr sz="1300" b="1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8100" marR="38100" marT="25400" marB="2540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FMC1-LA[0:33]</a:t>
                      </a:r>
                      <a:endParaRPr sz="13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8100" marR="38100" marT="25400" marB="2540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b="1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FMC2-LA[0:33]</a:t>
                      </a:r>
                      <a:endParaRPr sz="1300" b="1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8100" marR="38100" marT="25400" marB="2540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674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b="1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FMC Adapter FMC-B</a:t>
                      </a:r>
                      <a:endParaRPr sz="1300" b="1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8100" marR="38100" marT="25400" marB="2540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LA[0:33]</a:t>
                      </a:r>
                      <a:endParaRPr sz="13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8100" marR="38100" marT="25400" marB="2540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HA[0,2:23], 10 x HB pairs, I2C</a:t>
                      </a:r>
                      <a:endParaRPr sz="13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8100" marR="38100" marT="25400" marB="2540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6909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b="1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CaR Board</a:t>
                      </a:r>
                      <a:endParaRPr sz="1300" b="1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8100" marR="38100" marT="25400" marB="2540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8100" marR="38100" marT="25400" marB="2540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15 x ADC_OUT, 3 x INJ_CTRL, 4xLVDS, 12xCMOS</a:t>
                      </a:r>
                      <a:endParaRPr sz="13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38100" marR="38100" marT="25400" marB="25400" anchor="ctr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BFC58B7F-D051-E64A-9A15-BEDF1513FA32}"/>
              </a:ext>
            </a:extLst>
          </p:cNvPr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>
                <a:effectLst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381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>
            <a:off x="0" y="0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/>
              <a:t>Resource Usage - FETB</a:t>
            </a:r>
            <a:endParaRPr/>
          </a:p>
        </p:txBody>
      </p:sp>
      <p:sp>
        <p:nvSpPr>
          <p:cNvPr id="80" name="Google Shape;80;p16"/>
          <p:cNvSpPr/>
          <p:nvPr/>
        </p:nvSpPr>
        <p:spPr>
          <a:xfrm>
            <a:off x="609367" y="860333"/>
            <a:ext cx="1954000" cy="2979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2400"/>
              <a:t>ZC706</a:t>
            </a:r>
            <a:endParaRPr sz="2400"/>
          </a:p>
        </p:txBody>
      </p:sp>
      <p:sp>
        <p:nvSpPr>
          <p:cNvPr id="81" name="Google Shape;81;p16"/>
          <p:cNvSpPr/>
          <p:nvPr/>
        </p:nvSpPr>
        <p:spPr>
          <a:xfrm>
            <a:off x="2215067" y="1015100"/>
            <a:ext cx="212800" cy="948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2" name="Google Shape;82;p16"/>
          <p:cNvSpPr/>
          <p:nvPr/>
        </p:nvSpPr>
        <p:spPr>
          <a:xfrm>
            <a:off x="2215067" y="2146900"/>
            <a:ext cx="212800" cy="948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83" name="Google Shape;83;p16"/>
          <p:cNvSpPr/>
          <p:nvPr/>
        </p:nvSpPr>
        <p:spPr>
          <a:xfrm>
            <a:off x="2132733" y="918933"/>
            <a:ext cx="1954000" cy="2282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en" sz="1333"/>
              <a:t>FETB</a:t>
            </a:r>
            <a:endParaRPr sz="1333"/>
          </a:p>
        </p:txBody>
      </p:sp>
      <p:sp>
        <p:nvSpPr>
          <p:cNvPr id="84" name="Google Shape;84;p16"/>
          <p:cNvSpPr txBox="1"/>
          <p:nvPr/>
        </p:nvSpPr>
        <p:spPr>
          <a:xfrm>
            <a:off x="4364883" y="627900"/>
            <a:ext cx="7757600" cy="26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23323">
              <a:buSzPts val="1400"/>
              <a:buChar char="●"/>
            </a:pPr>
            <a:r>
              <a:rPr lang="en" sz="2400" dirty="0"/>
              <a:t>Current FETB board differential pair requirements: 68 pairs used</a:t>
            </a:r>
            <a:endParaRPr sz="2400" dirty="0"/>
          </a:p>
          <a:p>
            <a:pPr marL="1219170" lvl="1" indent="-423323">
              <a:buSzPts val="1400"/>
              <a:buChar char="○"/>
            </a:pPr>
            <a:r>
              <a:rPr lang="en" sz="2400" dirty="0"/>
              <a:t>ADC(AD9249):18 + 18 （4 x DCLK via M2C_CLK)</a:t>
            </a:r>
            <a:endParaRPr sz="2400" dirty="0"/>
          </a:p>
          <a:p>
            <a:pPr marL="1219170" lvl="1" indent="-423323">
              <a:buSzPts val="1400"/>
              <a:buChar char="○"/>
            </a:pPr>
            <a:r>
              <a:rPr lang="en" sz="2400" dirty="0"/>
              <a:t>Reference clock: 1</a:t>
            </a:r>
            <a:endParaRPr sz="2400" dirty="0"/>
          </a:p>
          <a:p>
            <a:pPr marL="1219170" lvl="1" indent="-423323">
              <a:buSzPts val="1400"/>
              <a:buChar char="○"/>
            </a:pPr>
            <a:r>
              <a:rPr lang="en" sz="2400" dirty="0"/>
              <a:t>DAQ CFG CMOS signal: 32 single-ended, 16 pairs used</a:t>
            </a:r>
            <a:endParaRPr sz="2400" dirty="0"/>
          </a:p>
          <a:p>
            <a:pPr marL="1219170" lvl="1" indent="-423323">
              <a:buSzPts val="1400"/>
              <a:buChar char="○"/>
            </a:pPr>
            <a:r>
              <a:rPr lang="en" sz="2400" dirty="0"/>
              <a:t>Power enable: 10 single-ended, 6 pairs used</a:t>
            </a:r>
            <a:endParaRPr sz="2400" dirty="0"/>
          </a:p>
          <a:p>
            <a:pPr marL="1219170" lvl="1" indent="-423323">
              <a:buSzPts val="1400"/>
              <a:buChar char="○"/>
            </a:pPr>
            <a:r>
              <a:rPr lang="en" sz="2400" dirty="0"/>
              <a:t>DAC_CFG: 4 single-ended, 2 pairs used</a:t>
            </a:r>
            <a:endParaRPr sz="2400" dirty="0"/>
          </a:p>
          <a:p>
            <a:pPr marL="1219170" lvl="1" indent="-423323">
              <a:buSzPts val="1400"/>
              <a:buChar char="○"/>
            </a:pPr>
            <a:r>
              <a:rPr lang="en" sz="2400" dirty="0"/>
              <a:t>ADC_CFG: 2 x 4 single-ended, 4 pairs used</a:t>
            </a:r>
            <a:endParaRPr sz="2400" dirty="0"/>
          </a:p>
          <a:p>
            <a:pPr marL="1219170" lvl="1" indent="-423323">
              <a:buSzPts val="1400"/>
              <a:buChar char="○"/>
            </a:pPr>
            <a:r>
              <a:rPr lang="en" sz="2400" dirty="0" err="1"/>
              <a:t>Pulse_ctrl</a:t>
            </a:r>
            <a:r>
              <a:rPr lang="en" sz="2400" dirty="0"/>
              <a:t>: 2 single-ended, 2 pairs used</a:t>
            </a:r>
            <a:endParaRPr sz="2400" dirty="0"/>
          </a:p>
          <a:p>
            <a:pPr marL="1219170" lvl="1" indent="-423323">
              <a:buSzPts val="1400"/>
              <a:buChar char="○"/>
            </a:pPr>
            <a:r>
              <a:rPr lang="en" sz="2400" dirty="0"/>
              <a:t>I2C: 1 pair</a:t>
            </a:r>
            <a:endParaRPr sz="2400" dirty="0"/>
          </a:p>
        </p:txBody>
      </p:sp>
      <p:sp>
        <p:nvSpPr>
          <p:cNvPr id="85" name="Google Shape;85;p16"/>
          <p:cNvSpPr txBox="1"/>
          <p:nvPr/>
        </p:nvSpPr>
        <p:spPr>
          <a:xfrm>
            <a:off x="205600" y="4736006"/>
            <a:ext cx="11155200" cy="14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23323">
              <a:buClr>
                <a:schemeClr val="dk1"/>
              </a:buClr>
              <a:buSzPts val="1400"/>
              <a:buChar char="●"/>
            </a:pPr>
            <a:r>
              <a:rPr lang="en" sz="2400">
                <a:solidFill>
                  <a:schemeClr val="dk1"/>
                </a:solidFill>
              </a:rPr>
              <a:t>ZCU106 is not compatible with the current FETB</a:t>
            </a:r>
            <a:endParaRPr sz="2400">
              <a:solidFill>
                <a:schemeClr val="dk1"/>
              </a:solidFill>
            </a:endParaRPr>
          </a:p>
          <a:p>
            <a:pPr marL="609585" indent="-423323">
              <a:buClr>
                <a:schemeClr val="dk1"/>
              </a:buClr>
              <a:buSzPts val="1400"/>
              <a:buChar char="●"/>
            </a:pPr>
            <a:r>
              <a:rPr lang="en" sz="2400">
                <a:solidFill>
                  <a:schemeClr val="dk1"/>
                </a:solidFill>
              </a:rPr>
              <a:t>ZCU102 will miss the ref_clk, FMC_I2C, so it also doesn’t compatible with current FETB</a:t>
            </a:r>
            <a:endParaRPr sz="2400">
              <a:solidFill>
                <a:schemeClr val="dk1"/>
              </a:solidFill>
            </a:endParaRPr>
          </a:p>
          <a:p>
            <a:pPr marL="609585" indent="-423323">
              <a:buClr>
                <a:schemeClr val="dk1"/>
              </a:buClr>
              <a:buSzPts val="1400"/>
              <a:buChar char="●"/>
            </a:pPr>
            <a:r>
              <a:rPr lang="en" sz="2400">
                <a:solidFill>
                  <a:schemeClr val="dk1"/>
                </a:solidFill>
              </a:rPr>
              <a:t>A new FETB with only one 16-ch ADC and less CFG signals should be compatible with both ZCU102 and ZCU106</a:t>
            </a:r>
            <a:endParaRPr sz="240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359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F9A74E-913B-0942-8356-5BE8DF306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6414" y="0"/>
            <a:ext cx="7345586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9DEC5EC-7726-C24A-963E-B8307203EA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07" y="247134"/>
            <a:ext cx="4782207" cy="53504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713EEB-CC22-F947-A6EF-837C0698D0E6}"/>
              </a:ext>
            </a:extLst>
          </p:cNvPr>
          <p:cNvSpPr txBox="1"/>
          <p:nvPr/>
        </p:nvSpPr>
        <p:spPr>
          <a:xfrm>
            <a:off x="1580519" y="5832385"/>
            <a:ext cx="1749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FETB Standalone</a:t>
            </a:r>
          </a:p>
        </p:txBody>
      </p:sp>
    </p:spTree>
    <p:extLst>
      <p:ext uri="{BB962C8B-B14F-4D97-AF65-F5344CB8AC3E}">
        <p14:creationId xmlns:p14="http://schemas.microsoft.com/office/powerpoint/2010/main" val="100039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0" y="0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/>
              <a:t>Xilinx EVM Comparison</a:t>
            </a:r>
            <a:endParaRPr/>
          </a:p>
          <a:p>
            <a:endParaRPr/>
          </a:p>
        </p:txBody>
      </p:sp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201" y="1170000"/>
            <a:ext cx="11785601" cy="1542512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 txBox="1"/>
          <p:nvPr/>
        </p:nvSpPr>
        <p:spPr>
          <a:xfrm>
            <a:off x="783500" y="3056600"/>
            <a:ext cx="60940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23323">
              <a:buSzPts val="1400"/>
              <a:buChar char="●"/>
            </a:pPr>
            <a:r>
              <a:rPr lang="en" sz="2400"/>
              <a:t>FMC2-LA[30:33] on ZCU102 not connected</a:t>
            </a:r>
            <a:endParaRPr sz="2400"/>
          </a:p>
          <a:p>
            <a:pPr marL="609585" indent="-423323">
              <a:buSzPts val="1400"/>
              <a:buChar char="●"/>
            </a:pPr>
            <a:r>
              <a:rPr lang="en" sz="2400"/>
              <a:t>FMC2-LA[17:33] on ZCU106 not connected</a:t>
            </a: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220153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/>
              <a:t>SOM</a:t>
            </a:r>
            <a:endParaRPr/>
          </a:p>
        </p:txBody>
      </p:sp>
      <p:graphicFrame>
        <p:nvGraphicFramePr>
          <p:cNvPr id="61" name="Google Shape;61;p14"/>
          <p:cNvGraphicFramePr/>
          <p:nvPr/>
        </p:nvGraphicFramePr>
        <p:xfrm>
          <a:off x="561900" y="1480300"/>
          <a:ext cx="11309667" cy="3068267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2122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1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87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8267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SOM Module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FPGA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MGT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PL I/O pins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DRAM (DDR4)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Avnet UltraZed-EV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ZU7EV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16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152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4GB PS 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Mercury+ XU1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ZU6EG/15EG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12/16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&lt;200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2/4GB PS 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REFLEX CES Zeus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ZU11EG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48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304 SE IOs total (96 LVDS)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16GB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TE0807/TE0808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XCZU7EV/9EG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16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156+48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4GB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iW-RainboW-G30/5M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ZU4/5/7/11/17/19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48/16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142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/>
                        <a:t>8GB</a:t>
                      </a:r>
                      <a:endParaRPr sz="1600"/>
                    </a:p>
                  </a:txBody>
                  <a:tcPr marL="121900" marR="121900" marT="121900" marB="12190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1755633" y="667967"/>
            <a:ext cx="7973600" cy="6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2400"/>
              <a:t>Avnet/Trenz/Enclustra/REFLEX CES/iWave</a:t>
            </a:r>
            <a:endParaRPr sz="3600">
              <a:solidFill>
                <a:srgbClr val="3E445B"/>
              </a:solidFill>
              <a:highlight>
                <a:srgbClr val="FFFFFF"/>
              </a:highlight>
            </a:endParaRPr>
          </a:p>
          <a:p>
            <a:endParaRPr sz="2400"/>
          </a:p>
          <a:p>
            <a:endParaRPr sz="2400"/>
          </a:p>
        </p:txBody>
      </p:sp>
      <p:sp>
        <p:nvSpPr>
          <p:cNvPr id="63" name="Google Shape;63;p14"/>
          <p:cNvSpPr txBox="1"/>
          <p:nvPr/>
        </p:nvSpPr>
        <p:spPr>
          <a:xfrm>
            <a:off x="562100" y="5122700"/>
            <a:ext cx="11309600" cy="14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23323">
              <a:buSzPts val="1400"/>
              <a:buAutoNum type="arabicPeriod"/>
            </a:pPr>
            <a:r>
              <a:rPr lang="en" sz="2400"/>
              <a:t>&gt;=16 MGTs (8 on each FMC HPC)</a:t>
            </a:r>
            <a:endParaRPr sz="2400"/>
          </a:p>
          <a:p>
            <a:pPr marL="609585" indent="-423323">
              <a:buSzPts val="1400"/>
              <a:buAutoNum type="arabicPeriod"/>
            </a:pPr>
            <a:r>
              <a:rPr lang="en" sz="2400"/>
              <a:t>&gt;=144 HP GPIOs (68  two full LA bus and 4 for clocks)</a:t>
            </a:r>
            <a:endParaRPr sz="2400"/>
          </a:p>
          <a:p>
            <a:pPr marL="609585" indent="-423323">
              <a:buSzPts val="1400"/>
              <a:buAutoNum type="arabicPeriod"/>
            </a:pPr>
            <a:r>
              <a:rPr lang="en" sz="2400"/>
              <a:t>Memory DDR4 &gt;= 2 GB PS side. PL is a plus.</a:t>
            </a: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724467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/>
              <a:t>SOM Carrier</a:t>
            </a:r>
            <a:endParaRPr/>
          </a:p>
        </p:txBody>
      </p:sp>
      <p:graphicFrame>
        <p:nvGraphicFramePr>
          <p:cNvPr id="69" name="Google Shape;69;p15"/>
          <p:cNvGraphicFramePr/>
          <p:nvPr/>
        </p:nvGraphicFramePr>
        <p:xfrm>
          <a:off x="552251" y="1337417"/>
          <a:ext cx="11087500" cy="4280427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166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82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727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82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Carrier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SOM Module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Interfaces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UltraZed-EV Carrier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Avnet UltraZed-EV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1 HPC FMC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274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Mercury+ PE1-200/300/400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Mercury+ XU1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1 LPC/1 HPC/2 LPC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Mercury+ ST1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Mercury+ XU1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1 HPC/SFP+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274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Zeus Carrier Board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REFLEX Zeus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FMC+ HPC: 16 transceivers @12.5Gbps, 58x LVDS, 44x SE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FMC+ LPC: 16 transceivers @12.5Gbps, 34x LVDS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UltraITX+ baseboard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TE0807-03-7DE21-A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Dual SFP+ connector (2x1 Cage)/ 1HPC FMC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9213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iWave KIT</a:t>
                      </a:r>
                      <a:endParaRPr sz="2500">
                        <a:solidFill>
                          <a:schemeClr val="dk1"/>
                        </a:solidFill>
                        <a:highlight>
                          <a:srgbClr val="FFFFFF"/>
                        </a:highlight>
                      </a:endParaRP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iW-RainboW-G30/5M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</a:rPr>
                        <a:t>1 FMC HPC 1 LPC/ SFP+</a:t>
                      </a:r>
                      <a:endParaRPr sz="1500">
                        <a:solidFill>
                          <a:schemeClr val="dk1"/>
                        </a:solidFill>
                      </a:endParaRPr>
                    </a:p>
                  </a:txBody>
                  <a:tcPr marL="121900" marR="121900" marT="121900" marB="12190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421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" b="1"/>
              <a:t>Avnet UltraZed-EV</a:t>
            </a:r>
            <a:endParaRPr/>
          </a:p>
        </p:txBody>
      </p:sp>
      <p:pic>
        <p:nvPicPr>
          <p:cNvPr id="75" name="Google Shape;7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9001" y="1530900"/>
            <a:ext cx="6094420" cy="3796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9001" y="1530900"/>
            <a:ext cx="4782937" cy="3796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522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568</Words>
  <Application>Microsoft Macintosh PowerPoint</Application>
  <PresentationFormat>Widescreen</PresentationFormat>
  <Paragraphs>119</Paragraphs>
  <Slides>15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Helvetica Neue</vt:lpstr>
      <vt:lpstr>Open Sans</vt:lpstr>
      <vt:lpstr>Office Theme</vt:lpstr>
      <vt:lpstr>Plans for FPGA for Caribouv2 and FETB2</vt:lpstr>
      <vt:lpstr>Current Caribou</vt:lpstr>
      <vt:lpstr>Resource Usage - CaRIBOu</vt:lpstr>
      <vt:lpstr>Resource Usage - FETB</vt:lpstr>
      <vt:lpstr>PowerPoint Presentation</vt:lpstr>
      <vt:lpstr>Xilinx EVM Comparison </vt:lpstr>
      <vt:lpstr>SOM</vt:lpstr>
      <vt:lpstr>SOM Carrier</vt:lpstr>
      <vt:lpstr>Avnet UltraZed-EV</vt:lpstr>
      <vt:lpstr>Mercury+ ST1 + XU1 </vt:lpstr>
      <vt:lpstr>REFLEX Zeus SOM</vt:lpstr>
      <vt:lpstr>REFLEX Zeus Carrier</vt:lpstr>
      <vt:lpstr>Trenz</vt:lpstr>
      <vt:lpstr>iWave</vt:lpstr>
      <vt:lpstr>iWave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Plans for FPGA for Caribouv2 and FETB2</dc:title>
  <dc:creator>Benoit, Mathieu</dc:creator>
  <cp:lastModifiedBy>Benoit, Mathieu</cp:lastModifiedBy>
  <cp:revision>2</cp:revision>
  <dcterms:created xsi:type="dcterms:W3CDTF">2020-12-07T02:53:26Z</dcterms:created>
  <dcterms:modified xsi:type="dcterms:W3CDTF">2020-12-07T03:12:00Z</dcterms:modified>
</cp:coreProperties>
</file>