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73" r:id="rId2"/>
    <p:sldMasterId id="2147483685" r:id="rId3"/>
    <p:sldMasterId id="2147483697" r:id="rId4"/>
    <p:sldMasterId id="2147483721" r:id="rId5"/>
  </p:sldMasterIdLst>
  <p:notesMasterIdLst>
    <p:notesMasterId r:id="rId30"/>
  </p:notesMasterIdLst>
  <p:handoutMasterIdLst>
    <p:handoutMasterId r:id="rId31"/>
  </p:handoutMasterIdLst>
  <p:sldIdLst>
    <p:sldId id="278" r:id="rId6"/>
    <p:sldId id="431" r:id="rId7"/>
    <p:sldId id="499" r:id="rId8"/>
    <p:sldId id="430" r:id="rId9"/>
    <p:sldId id="500" r:id="rId10"/>
    <p:sldId id="517" r:id="rId11"/>
    <p:sldId id="482" r:id="rId12"/>
    <p:sldId id="491" r:id="rId13"/>
    <p:sldId id="484" r:id="rId14"/>
    <p:sldId id="522" r:id="rId15"/>
    <p:sldId id="514" r:id="rId16"/>
    <p:sldId id="435" r:id="rId17"/>
    <p:sldId id="458" r:id="rId18"/>
    <p:sldId id="459" r:id="rId19"/>
    <p:sldId id="518" r:id="rId20"/>
    <p:sldId id="457" r:id="rId21"/>
    <p:sldId id="422" r:id="rId22"/>
    <p:sldId id="423" r:id="rId23"/>
    <p:sldId id="424" r:id="rId24"/>
    <p:sldId id="350" r:id="rId25"/>
    <p:sldId id="476" r:id="rId26"/>
    <p:sldId id="515" r:id="rId27"/>
    <p:sldId id="657" r:id="rId28"/>
    <p:sldId id="442" r:id="rId29"/>
  </p:sldIdLst>
  <p:sldSz cx="9144000" cy="6858000" type="letter"/>
  <p:notesSz cx="6662738" cy="9832975"/>
  <p:defaultTextStyle>
    <a:defPPr>
      <a:defRPr lang="en-US"/>
    </a:defPPr>
    <a:lvl1pPr algn="l" rtl="0" fontAlgn="base">
      <a:spcBef>
        <a:spcPct val="0"/>
      </a:spcBef>
      <a:spcAft>
        <a:spcPct val="0"/>
      </a:spcAft>
      <a:defRPr sz="1600" kern="1200">
        <a:solidFill>
          <a:schemeClr val="accent2"/>
        </a:solidFill>
        <a:latin typeface="Comic Sans MS" pitchFamily="66" charset="0"/>
        <a:ea typeface="+mn-ea"/>
        <a:cs typeface="Arial" pitchFamily="34" charset="0"/>
      </a:defRPr>
    </a:lvl1pPr>
    <a:lvl2pPr marL="457200" algn="l" rtl="0" fontAlgn="base">
      <a:spcBef>
        <a:spcPct val="0"/>
      </a:spcBef>
      <a:spcAft>
        <a:spcPct val="0"/>
      </a:spcAft>
      <a:defRPr sz="1600" kern="1200">
        <a:solidFill>
          <a:schemeClr val="accent2"/>
        </a:solidFill>
        <a:latin typeface="Comic Sans MS" pitchFamily="66" charset="0"/>
        <a:ea typeface="+mn-ea"/>
        <a:cs typeface="Arial" pitchFamily="34" charset="0"/>
      </a:defRPr>
    </a:lvl2pPr>
    <a:lvl3pPr marL="914400" algn="l" rtl="0" fontAlgn="base">
      <a:spcBef>
        <a:spcPct val="0"/>
      </a:spcBef>
      <a:spcAft>
        <a:spcPct val="0"/>
      </a:spcAft>
      <a:defRPr sz="1600" kern="1200">
        <a:solidFill>
          <a:schemeClr val="accent2"/>
        </a:solidFill>
        <a:latin typeface="Comic Sans MS" pitchFamily="66" charset="0"/>
        <a:ea typeface="+mn-ea"/>
        <a:cs typeface="Arial" pitchFamily="34" charset="0"/>
      </a:defRPr>
    </a:lvl3pPr>
    <a:lvl4pPr marL="1371600" algn="l" rtl="0" fontAlgn="base">
      <a:spcBef>
        <a:spcPct val="0"/>
      </a:spcBef>
      <a:spcAft>
        <a:spcPct val="0"/>
      </a:spcAft>
      <a:defRPr sz="1600" kern="1200">
        <a:solidFill>
          <a:schemeClr val="accent2"/>
        </a:solidFill>
        <a:latin typeface="Comic Sans MS" pitchFamily="66" charset="0"/>
        <a:ea typeface="+mn-ea"/>
        <a:cs typeface="Arial" pitchFamily="34" charset="0"/>
      </a:defRPr>
    </a:lvl4pPr>
    <a:lvl5pPr marL="1828800" algn="l" rtl="0" fontAlgn="base">
      <a:spcBef>
        <a:spcPct val="0"/>
      </a:spcBef>
      <a:spcAft>
        <a:spcPct val="0"/>
      </a:spcAft>
      <a:defRPr sz="1600" kern="1200">
        <a:solidFill>
          <a:schemeClr val="accent2"/>
        </a:solidFill>
        <a:latin typeface="Comic Sans MS" pitchFamily="66" charset="0"/>
        <a:ea typeface="+mn-ea"/>
        <a:cs typeface="Arial" pitchFamily="34" charset="0"/>
      </a:defRPr>
    </a:lvl5pPr>
    <a:lvl6pPr marL="2286000" algn="l" defTabSz="914400" rtl="0" eaLnBrk="1" latinLnBrk="0" hangingPunct="1">
      <a:defRPr sz="1600" kern="1200">
        <a:solidFill>
          <a:schemeClr val="accent2"/>
        </a:solidFill>
        <a:latin typeface="Comic Sans MS" pitchFamily="66" charset="0"/>
        <a:ea typeface="+mn-ea"/>
        <a:cs typeface="Arial" pitchFamily="34" charset="0"/>
      </a:defRPr>
    </a:lvl6pPr>
    <a:lvl7pPr marL="2743200" algn="l" defTabSz="914400" rtl="0" eaLnBrk="1" latinLnBrk="0" hangingPunct="1">
      <a:defRPr sz="1600" kern="1200">
        <a:solidFill>
          <a:schemeClr val="accent2"/>
        </a:solidFill>
        <a:latin typeface="Comic Sans MS" pitchFamily="66" charset="0"/>
        <a:ea typeface="+mn-ea"/>
        <a:cs typeface="Arial" pitchFamily="34" charset="0"/>
      </a:defRPr>
    </a:lvl7pPr>
    <a:lvl8pPr marL="3200400" algn="l" defTabSz="914400" rtl="0" eaLnBrk="1" latinLnBrk="0" hangingPunct="1">
      <a:defRPr sz="1600" kern="1200">
        <a:solidFill>
          <a:schemeClr val="accent2"/>
        </a:solidFill>
        <a:latin typeface="Comic Sans MS" pitchFamily="66" charset="0"/>
        <a:ea typeface="+mn-ea"/>
        <a:cs typeface="Arial" pitchFamily="34" charset="0"/>
      </a:defRPr>
    </a:lvl8pPr>
    <a:lvl9pPr marL="3657600" algn="l" defTabSz="914400" rtl="0" eaLnBrk="1" latinLnBrk="0" hangingPunct="1">
      <a:defRPr sz="1600" kern="1200">
        <a:solidFill>
          <a:schemeClr val="accent2"/>
        </a:solidFill>
        <a:latin typeface="Comic Sans MS" pitchFamily="66"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97">
          <p15:clr>
            <a:srgbClr val="A4A3A4"/>
          </p15:clr>
        </p15:guide>
        <p15:guide id="2" pos="209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33F0"/>
    <a:srgbClr val="314FF0"/>
    <a:srgbClr val="3285F0"/>
    <a:srgbClr val="00B0F0"/>
    <a:srgbClr val="6DBFFF"/>
    <a:srgbClr val="CCFFFF"/>
    <a:srgbClr val="FF6600"/>
    <a:srgbClr val="000066"/>
    <a:srgbClr val="FFFF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1" autoAdjust="0"/>
    <p:restoredTop sz="98188" autoAdjust="0"/>
  </p:normalViewPr>
  <p:slideViewPr>
    <p:cSldViewPr snapToGrid="0">
      <p:cViewPr varScale="1">
        <p:scale>
          <a:sx n="111" d="100"/>
          <a:sy n="111" d="100"/>
        </p:scale>
        <p:origin x="1432" y="208"/>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snapToGrid="0">
      <p:cViewPr varScale="1">
        <p:scale>
          <a:sx n="41" d="100"/>
          <a:sy n="41" d="100"/>
        </p:scale>
        <p:origin x="-1470" y="-66"/>
      </p:cViewPr>
      <p:guideLst>
        <p:guide orient="horz" pos="3097"/>
        <p:guide pos="209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5" name="Rectangle 3"/>
          <p:cNvSpPr>
            <a:spLocks noGrp="1" noChangeArrowheads="1"/>
          </p:cNvSpPr>
          <p:nvPr>
            <p:ph type="dt" sz="quarter" idx="1"/>
          </p:nvPr>
        </p:nvSpPr>
        <p:spPr bwMode="auto">
          <a:xfrm>
            <a:off x="3775075" y="0"/>
            <a:ext cx="2887663"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6" name="Rectangle 4"/>
          <p:cNvSpPr>
            <a:spLocks noGrp="1" noChangeArrowheads="1"/>
          </p:cNvSpPr>
          <p:nvPr>
            <p:ph type="ftr" sz="quarter" idx="2"/>
          </p:nvPr>
        </p:nvSpPr>
        <p:spPr bwMode="auto">
          <a:xfrm>
            <a:off x="0" y="9339263"/>
            <a:ext cx="2889250"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7" name="Rectangle 5"/>
          <p:cNvSpPr>
            <a:spLocks noGrp="1" noChangeArrowheads="1"/>
          </p:cNvSpPr>
          <p:nvPr>
            <p:ph type="sldNum" sz="quarter" idx="3"/>
          </p:nvPr>
        </p:nvSpPr>
        <p:spPr bwMode="auto">
          <a:xfrm>
            <a:off x="3775075" y="9339263"/>
            <a:ext cx="2887663"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fld id="{1E0A9C0B-91A6-4885-A8C9-CBDAF81BC917}" type="slidenum">
              <a:rPr lang="en-US"/>
              <a:pPr>
                <a:defRPr/>
              </a:pPr>
              <a:t>‹N›</a:t>
            </a:fld>
            <a:endParaRPr lang="en-US"/>
          </a:p>
        </p:txBody>
      </p:sp>
    </p:spTree>
    <p:extLst>
      <p:ext uri="{BB962C8B-B14F-4D97-AF65-F5344CB8AC3E}">
        <p14:creationId xmlns:p14="http://schemas.microsoft.com/office/powerpoint/2010/main" val="3986670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8195" name="Rectangle 3"/>
          <p:cNvSpPr>
            <a:spLocks noGrp="1" noChangeArrowheads="1"/>
          </p:cNvSpPr>
          <p:nvPr>
            <p:ph type="dt" idx="1"/>
          </p:nvPr>
        </p:nvSpPr>
        <p:spPr bwMode="auto">
          <a:xfrm>
            <a:off x="3775075" y="0"/>
            <a:ext cx="2887663"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879475" y="738188"/>
            <a:ext cx="4913313" cy="368458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890588" y="4672013"/>
            <a:ext cx="4881562" cy="4422775"/>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339263"/>
            <a:ext cx="2889250"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775075" y="9339263"/>
            <a:ext cx="2887663"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fld id="{7204AC37-63BD-477F-A04F-B0B244E0B21C}" type="slidenum">
              <a:rPr lang="en-US"/>
              <a:pPr>
                <a:defRPr/>
              </a:pPr>
              <a:t>‹N›</a:t>
            </a:fld>
            <a:endParaRPr lang="en-US"/>
          </a:p>
        </p:txBody>
      </p:sp>
    </p:spTree>
    <p:extLst>
      <p:ext uri="{BB962C8B-B14F-4D97-AF65-F5344CB8AC3E}">
        <p14:creationId xmlns:p14="http://schemas.microsoft.com/office/powerpoint/2010/main" val="2038281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6714ECB0-14B6-4C01-B534-54306BBCC9F4}" type="slidenum">
              <a:rPr lang="en-US" smtClean="0"/>
              <a:pPr>
                <a:defRPr/>
              </a:pPr>
              <a:t>1</a:t>
            </a:fld>
            <a:endParaRPr 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endParaRPr lang="it-IT"/>
          </a:p>
        </p:txBody>
      </p:sp>
    </p:spTree>
    <p:extLst>
      <p:ext uri="{BB962C8B-B14F-4D97-AF65-F5344CB8AC3E}">
        <p14:creationId xmlns:p14="http://schemas.microsoft.com/office/powerpoint/2010/main" val="4149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F329D2-55CA-4845-99A4-B674CF0E81F4}" type="slidenum">
              <a:rPr lang="en-US">
                <a:solidFill>
                  <a:srgbClr val="000000"/>
                </a:solidFill>
                <a:latin typeface="Calibri"/>
              </a:rPr>
              <a:pPr/>
              <a:t>4</a:t>
            </a:fld>
            <a:endParaRPr lang="en-US">
              <a:solidFill>
                <a:srgbClr val="000000"/>
              </a:solidFill>
              <a:latin typeface="Calibri"/>
            </a:endParaRPr>
          </a:p>
        </p:txBody>
      </p:sp>
      <p:sp>
        <p:nvSpPr>
          <p:cNvPr id="459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77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29233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5"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47DE8EA6-96A6-49ED-A6E7-3B46E986C75A}" type="slidenum">
              <a:rPr lang="en-US"/>
              <a:pPr>
                <a:defRPr/>
              </a:pPr>
              <a:t>‹N›</a:t>
            </a:fld>
            <a:endParaRPr lang="en-US">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2ECA29A0-9380-4690-8F0C-5157F57462FE}" type="slidenum">
              <a:rPr lang="en-US"/>
              <a:pPr>
                <a:defRPr/>
              </a:pPr>
              <a:t>‹N›</a:t>
            </a:fld>
            <a:endParaRPr lang="en-US">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381000"/>
            <a:ext cx="1943100" cy="57150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381000"/>
            <a:ext cx="5676900" cy="57150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78848F94-7520-408E-B058-AA72632A4244}" type="slidenum">
              <a:rPr lang="en-US"/>
              <a:pPr>
                <a:defRPr/>
              </a:pPr>
              <a:t>‹N›</a:t>
            </a:fld>
            <a:endParaRPr lang="en-US">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Segnaposto numero diapositiva 3"/>
          <p:cNvSpPr>
            <a:spLocks noGrp="1"/>
          </p:cNvSpPr>
          <p:nvPr>
            <p:ph type="sldNum" sz="quarter" idx="10"/>
          </p:nvPr>
        </p:nvSpPr>
        <p:spPr>
          <a:xfrm>
            <a:off x="7092950" y="6400800"/>
            <a:ext cx="1905000" cy="457200"/>
          </a:xfrm>
          <a:prstGeom prst="rect">
            <a:avLst/>
          </a:prstGeom>
        </p:spPr>
        <p:txBody>
          <a:bodyPr/>
          <a:lstStyle>
            <a:lvl1pPr>
              <a:defRPr/>
            </a:lvl1pPr>
          </a:lstStyle>
          <a:p>
            <a:fld id="{8BEAEFF0-2ED3-9048-A0F6-FC6B5AB51783}"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436052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p:cNvSpPr>
            <a:spLocks noGrp="1"/>
          </p:cNvSpPr>
          <p:nvPr>
            <p:ph type="sldNum" sz="quarter" idx="10"/>
          </p:nvPr>
        </p:nvSpPr>
        <p:spPr>
          <a:xfrm>
            <a:off x="7092950" y="6400800"/>
            <a:ext cx="1905000" cy="457200"/>
          </a:xfrm>
          <a:prstGeom prst="rect">
            <a:avLst/>
          </a:prstGeom>
        </p:spPr>
        <p:txBody>
          <a:bodyPr/>
          <a:lstStyle>
            <a:lvl1pPr>
              <a:defRPr/>
            </a:lvl1pPr>
          </a:lstStyle>
          <a:p>
            <a:fld id="{9828F4FA-A414-9649-8D91-9CE8344BC1C8}"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3214513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
        <p:nvSpPr>
          <p:cNvPr id="4" name="Segnaposto numero diapositiva 3"/>
          <p:cNvSpPr>
            <a:spLocks noGrp="1"/>
          </p:cNvSpPr>
          <p:nvPr>
            <p:ph type="sldNum" sz="quarter" idx="10"/>
          </p:nvPr>
        </p:nvSpPr>
        <p:spPr>
          <a:xfrm>
            <a:off x="7092950" y="6400800"/>
            <a:ext cx="1905000" cy="457200"/>
          </a:xfrm>
          <a:prstGeom prst="rect">
            <a:avLst/>
          </a:prstGeom>
        </p:spPr>
        <p:txBody>
          <a:bodyPr/>
          <a:lstStyle>
            <a:lvl1pPr>
              <a:defRPr/>
            </a:lvl1pPr>
          </a:lstStyle>
          <a:p>
            <a:fld id="{C8984385-C43C-7B48-B0AA-3F1C6DB36F64}"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767800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6858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p:cNvSpPr>
            <a:spLocks noGrp="1"/>
          </p:cNvSpPr>
          <p:nvPr>
            <p:ph type="sldNum" sz="quarter" idx="10"/>
          </p:nvPr>
        </p:nvSpPr>
        <p:spPr>
          <a:xfrm>
            <a:off x="7092950" y="6400800"/>
            <a:ext cx="1905000" cy="457200"/>
          </a:xfrm>
          <a:prstGeom prst="rect">
            <a:avLst/>
          </a:prstGeom>
        </p:spPr>
        <p:txBody>
          <a:bodyPr/>
          <a:lstStyle>
            <a:lvl1pPr>
              <a:defRPr/>
            </a:lvl1pPr>
          </a:lstStyle>
          <a:p>
            <a:fld id="{D41CB2CE-3DF5-6F4A-BEAF-2BD07F67D3D5}"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755100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p:cNvSpPr>
            <a:spLocks noGrp="1"/>
          </p:cNvSpPr>
          <p:nvPr>
            <p:ph type="sldNum" sz="quarter" idx="10"/>
          </p:nvPr>
        </p:nvSpPr>
        <p:spPr>
          <a:xfrm>
            <a:off x="7092950" y="6400800"/>
            <a:ext cx="1905000" cy="457200"/>
          </a:xfrm>
          <a:prstGeom prst="rect">
            <a:avLst/>
          </a:prstGeom>
        </p:spPr>
        <p:txBody>
          <a:bodyPr/>
          <a:lstStyle>
            <a:lvl1pPr>
              <a:defRPr/>
            </a:lvl1pPr>
          </a:lstStyle>
          <a:p>
            <a:fld id="{0BB85F65-B192-814B-A2BD-00B95738F706}"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4242763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numero diapositiva 2"/>
          <p:cNvSpPr>
            <a:spLocks noGrp="1"/>
          </p:cNvSpPr>
          <p:nvPr>
            <p:ph type="sldNum" sz="quarter" idx="10"/>
          </p:nvPr>
        </p:nvSpPr>
        <p:spPr>
          <a:xfrm>
            <a:off x="7092950" y="6400800"/>
            <a:ext cx="1905000" cy="457200"/>
          </a:xfrm>
          <a:prstGeom prst="rect">
            <a:avLst/>
          </a:prstGeom>
        </p:spPr>
        <p:txBody>
          <a:bodyPr/>
          <a:lstStyle>
            <a:lvl1pPr>
              <a:defRPr/>
            </a:lvl1pPr>
          </a:lstStyle>
          <a:p>
            <a:fld id="{508DB848-7F4F-3F4E-9768-507BC097602D}"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535406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a:xfrm>
            <a:off x="7092950" y="6400800"/>
            <a:ext cx="1905000" cy="457200"/>
          </a:xfrm>
          <a:prstGeom prst="rect">
            <a:avLst/>
          </a:prstGeom>
        </p:spPr>
        <p:txBody>
          <a:bodyPr/>
          <a:lstStyle>
            <a:lvl1pPr>
              <a:defRPr/>
            </a:lvl1pPr>
          </a:lstStyle>
          <a:p>
            <a:fld id="{96D1D827-CF8F-8546-9F02-E984277B44E6}"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2001946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numero diapositiva 4"/>
          <p:cNvSpPr>
            <a:spLocks noGrp="1"/>
          </p:cNvSpPr>
          <p:nvPr>
            <p:ph type="sldNum" sz="quarter" idx="10"/>
          </p:nvPr>
        </p:nvSpPr>
        <p:spPr>
          <a:xfrm>
            <a:off x="7092950" y="6400800"/>
            <a:ext cx="1905000" cy="457200"/>
          </a:xfrm>
          <a:prstGeom prst="rect">
            <a:avLst/>
          </a:prstGeom>
        </p:spPr>
        <p:txBody>
          <a:bodyPr/>
          <a:lstStyle>
            <a:lvl1pPr>
              <a:defRPr/>
            </a:lvl1pPr>
          </a:lstStyle>
          <a:p>
            <a:fld id="{DEE3538F-FA6D-0547-A6D9-B7BFCD4864A9}"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1246666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89C90800-5070-4731-B792-AA2D66089E54}" type="slidenum">
              <a:rPr lang="en-US"/>
              <a:pPr>
                <a:defRPr/>
              </a:pPr>
              <a:t>‹N›</a:t>
            </a:fld>
            <a:endParaRPr lang="en-US">
              <a:solidFill>
                <a:schemeClr val="tx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numero diapositiva 4"/>
          <p:cNvSpPr>
            <a:spLocks noGrp="1"/>
          </p:cNvSpPr>
          <p:nvPr>
            <p:ph type="sldNum" sz="quarter" idx="10"/>
          </p:nvPr>
        </p:nvSpPr>
        <p:spPr>
          <a:xfrm>
            <a:off x="7092950" y="6400800"/>
            <a:ext cx="1905000" cy="457200"/>
          </a:xfrm>
          <a:prstGeom prst="rect">
            <a:avLst/>
          </a:prstGeom>
        </p:spPr>
        <p:txBody>
          <a:bodyPr/>
          <a:lstStyle>
            <a:lvl1pPr>
              <a:defRPr/>
            </a:lvl1pPr>
          </a:lstStyle>
          <a:p>
            <a:fld id="{BD3E5904-245C-A44B-BB3D-B6E93E90293C}"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19010054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p:cNvSpPr>
            <a:spLocks noGrp="1"/>
          </p:cNvSpPr>
          <p:nvPr>
            <p:ph type="sldNum" sz="quarter" idx="10"/>
          </p:nvPr>
        </p:nvSpPr>
        <p:spPr>
          <a:xfrm>
            <a:off x="7092950" y="6400800"/>
            <a:ext cx="1905000" cy="457200"/>
          </a:xfrm>
          <a:prstGeom prst="rect">
            <a:avLst/>
          </a:prstGeom>
        </p:spPr>
        <p:txBody>
          <a:bodyPr/>
          <a:lstStyle>
            <a:lvl1pPr>
              <a:defRPr/>
            </a:lvl1pPr>
          </a:lstStyle>
          <a:p>
            <a:fld id="{67F058EB-5BDD-5C43-9E51-50C7FF38043B}"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1148988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381000"/>
            <a:ext cx="1943100" cy="5715000"/>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685800" y="381000"/>
            <a:ext cx="5676900" cy="57150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p:cNvSpPr>
            <a:spLocks noGrp="1"/>
          </p:cNvSpPr>
          <p:nvPr>
            <p:ph type="sldNum" sz="quarter" idx="10"/>
          </p:nvPr>
        </p:nvSpPr>
        <p:spPr>
          <a:xfrm>
            <a:off x="7092950" y="6400800"/>
            <a:ext cx="1905000" cy="457200"/>
          </a:xfrm>
          <a:prstGeom prst="rect">
            <a:avLst/>
          </a:prstGeom>
        </p:spPr>
        <p:txBody>
          <a:bodyPr/>
          <a:lstStyle>
            <a:lvl1pPr>
              <a:defRPr/>
            </a:lvl1pPr>
          </a:lstStyle>
          <a:p>
            <a:fld id="{73900DAE-E9F0-CB4C-91C4-B6F8AF39817F}" type="slidenum">
              <a:rPr lang="en-US">
                <a:latin typeface="Comic Sans MS"/>
                <a:ea typeface="ＭＳ Ｐゴシック"/>
              </a:rPr>
              <a:pPr/>
              <a:t>‹N›</a:t>
            </a:fld>
            <a:endParaRPr lang="en-US">
              <a:latin typeface="Comic Sans MS"/>
              <a:ea typeface="ＭＳ Ｐゴシック"/>
            </a:endParaRPr>
          </a:p>
        </p:txBody>
      </p:sp>
    </p:spTree>
    <p:extLst>
      <p:ext uri="{BB962C8B-B14F-4D97-AF65-F5344CB8AC3E}">
        <p14:creationId xmlns:p14="http://schemas.microsoft.com/office/powerpoint/2010/main" val="1698430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568"/>
            <a:ext cx="7772400" cy="1470025"/>
          </a:xfrm>
          <a:prstGeom prst="rect">
            <a:avLst/>
          </a:prstGeo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F8286D41-718C-634C-A97C-698485C667AD}"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21262919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6"/>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26B52B1F-F3C2-904F-AE80-E513EA99E48D}"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41452289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435" y="4407043"/>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435"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9E489F4C-405A-8940-A958-D4EFB4E52EA3}"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32393667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3" y="1600206"/>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2338" y="1600206"/>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0D58D786-4087-8F42-BD3C-8381FBC1E0C3}"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38482810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06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06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306"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306"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2C028762-CC36-A241-B9B0-9E6DA9A9048E}"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1490168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A9DDC188-EC01-9F40-A56E-4A84E80A6D34}"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36823219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EEE0598C-7ED1-E84B-AC3E-07B27A8582B8}" type="slidenum">
              <a:rPr lang="en-US" noProof="0">
                <a:latin typeface="Times New Roman"/>
              </a:rPr>
              <a:pPr/>
              <a:t>‹N›</a:t>
            </a:fld>
            <a:endParaRPr lang="en-US" noProof="0">
              <a:latin typeface="Times New Roman"/>
            </a:endParaRPr>
          </a:p>
        </p:txBody>
      </p:sp>
    </p:spTree>
    <p:extLst>
      <p:ext uri="{BB962C8B-B14F-4D97-AF65-F5344CB8AC3E}">
        <p14:creationId xmlns:p14="http://schemas.microsoft.com/office/powerpoint/2010/main" val="395865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B60BE5B8-E24E-4AE6-BE7A-F12D9F92760D}" type="slidenum">
              <a:rPr lang="en-US"/>
              <a:pPr>
                <a:defRPr/>
              </a:pPr>
              <a:t>‹N›</a:t>
            </a:fld>
            <a:endParaRPr lang="en-US">
              <a:solidFill>
                <a:schemeClr val="tx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7" y="273050"/>
            <a:ext cx="3008435"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538" y="273185"/>
            <a:ext cx="511126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7" y="1435103"/>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2F248C32-3CDA-F44A-81B9-5355B5D050D5}"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29696241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166"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166"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166"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A4DBBC66-5C26-1342-A19B-17F58592A035}"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32152229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6"/>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4530342C-974B-5944-B836-C95586EB2A61}"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14698031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772"/>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7" y="274772"/>
            <a:ext cx="6031523"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sldNum" sz="quarter" idx="10"/>
          </p:nvPr>
        </p:nvSpPr>
        <p:spPr>
          <a:xfrm>
            <a:off x="6330461" y="6464300"/>
            <a:ext cx="1758462" cy="457200"/>
          </a:xfrm>
          <a:prstGeom prst="rect">
            <a:avLst/>
          </a:prstGeom>
          <a:ln/>
        </p:spPr>
        <p:txBody>
          <a:bodyPr/>
          <a:lstStyle>
            <a:lvl1pPr>
              <a:defRPr/>
            </a:lvl1pPr>
          </a:lstStyle>
          <a:p>
            <a:fld id="{C3D65715-3063-764B-ACA8-20A94B85C1BE}" type="slidenum">
              <a:rPr lang="en-US">
                <a:latin typeface="Times New Roman"/>
              </a:rPr>
              <a:pPr/>
              <a:t>‹N›</a:t>
            </a:fld>
            <a:endParaRPr lang="en-US">
              <a:latin typeface="Times New Roman"/>
            </a:endParaRPr>
          </a:p>
        </p:txBody>
      </p:sp>
    </p:spTree>
    <p:extLst>
      <p:ext uri="{BB962C8B-B14F-4D97-AF65-F5344CB8AC3E}">
        <p14:creationId xmlns:p14="http://schemas.microsoft.com/office/powerpoint/2010/main" val="18397119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2"/>
            <a:ext cx="7772400" cy="1470025"/>
          </a:xfrm>
          <a:prstGeom prst="rect">
            <a:avLst/>
          </a:prstGeom>
        </p:spPr>
        <p:txBody>
          <a:bodyPr vert="horz"/>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Click to edit Master subtitle style</a:t>
            </a:r>
            <a:endParaRPr lang="en-US"/>
          </a:p>
        </p:txBody>
      </p:sp>
      <p:sp>
        <p:nvSpPr>
          <p:cNvPr id="4"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1809322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it-IT"/>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18748482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17"/>
            <a:ext cx="7772400" cy="1362075"/>
          </a:xfrm>
          <a:prstGeom prst="rect">
            <a:avLst/>
          </a:prstGeom>
        </p:spPr>
        <p:txBody>
          <a:bodyPr vert="horz"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Click to edit Master text styles</a:t>
            </a:r>
          </a:p>
        </p:txBody>
      </p:sp>
      <p:sp>
        <p:nvSpPr>
          <p:cNvPr id="4"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916912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it-IT"/>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34499887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066"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278" y="1535113"/>
            <a:ext cx="4041531"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278" y="2174875"/>
            <a:ext cx="4041531"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Rectangle 2"/>
          <p:cNvSpPr>
            <a:spLocks noGrp="1" noChangeArrowheads="1"/>
          </p:cNvSpPr>
          <p:nvPr>
            <p:ph type="sldNum" sz="quarter" idx="10"/>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42039198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it-IT"/>
              <a:t>Click to edit Master title style</a:t>
            </a:r>
            <a:endParaRPr lang="en-US"/>
          </a:p>
        </p:txBody>
      </p:sp>
      <p:sp>
        <p:nvSpPr>
          <p:cNvPr id="3"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4248633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72331729-9410-475E-A04F-C90A690FFE97}" type="slidenum">
              <a:rPr lang="en-US"/>
              <a:pPr>
                <a:defRPr/>
              </a:pPr>
              <a:t>‹N›</a:t>
            </a:fld>
            <a:endParaRPr lang="en-US">
              <a:solidFill>
                <a:schemeClr val="tx1"/>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25228519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7" y="273050"/>
            <a:ext cx="3008435" cy="1162050"/>
          </a:xfrm>
          <a:prstGeom prst="rect">
            <a:avLst/>
          </a:prstGeom>
        </p:spPr>
        <p:txBody>
          <a:bodyPr vert="horz"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538" y="273067"/>
            <a:ext cx="5111262"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7" y="1435103"/>
            <a:ext cx="3008435"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12210914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a:prstGeom prst="rect">
            <a:avLst/>
          </a:prstGeom>
        </p:spPr>
        <p:txBody>
          <a:bodyPr vert="horz"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166"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3604053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it-IT"/>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2470873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5"/>
            <a:ext cx="2057400" cy="5851525"/>
          </a:xfrm>
          <a:prstGeom prst="rect">
            <a:avLst/>
          </a:prstGeo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7" y="274655"/>
            <a:ext cx="6031523" cy="5851525"/>
          </a:xfrm>
          <a:prstGeom prst="rect">
            <a:avLst/>
          </a:prstGeo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Rectangle 2"/>
          <p:cNvSpPr>
            <a:spLocks noGrp="1" noChangeArrowheads="1"/>
          </p:cNvSpPr>
          <p:nvPr>
            <p:ph type="sldNum" sz="quarter" idx="4"/>
          </p:nvPr>
        </p:nvSpPr>
        <p:spPr bwMode="auto">
          <a:xfrm>
            <a:off x="6330461" y="64643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Tree>
    <p:extLst>
      <p:ext uri="{BB962C8B-B14F-4D97-AF65-F5344CB8AC3E}">
        <p14:creationId xmlns:p14="http://schemas.microsoft.com/office/powerpoint/2010/main" val="462862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Slide Number Placeholder 3"/>
          <p:cNvSpPr>
            <a:spLocks noGrp="1"/>
          </p:cNvSpPr>
          <p:nvPr>
            <p:ph type="sldNum" sz="quarter" idx="10"/>
          </p:nvPr>
        </p:nvSpPr>
        <p:spPr>
          <a:xfrm>
            <a:off x="7010400" y="6381750"/>
            <a:ext cx="2133600" cy="476250"/>
          </a:xfrm>
          <a:prstGeom prst="rect">
            <a:avLst/>
          </a:prstGeom>
        </p:spPr>
        <p:txBody>
          <a:bodyPr/>
          <a:lstStyle>
            <a:lvl1pPr>
              <a:defRPr/>
            </a:lvl1pPr>
          </a:lstStyle>
          <a:p>
            <a:fld id="{6B78D5CE-6C14-5C44-B00D-ED345DBA3E41}" type="slidenum">
              <a:rPr lang="de-DE">
                <a:latin typeface="Arial"/>
              </a:rPr>
              <a:pPr/>
              <a:t>‹N›</a:t>
            </a:fld>
            <a:endParaRPr lang="de-DE">
              <a:latin typeface="Arial"/>
            </a:endParaRPr>
          </a:p>
        </p:txBody>
      </p:sp>
    </p:spTree>
    <p:extLst>
      <p:ext uri="{BB962C8B-B14F-4D97-AF65-F5344CB8AC3E}">
        <p14:creationId xmlns:p14="http://schemas.microsoft.com/office/powerpoint/2010/main" val="34084174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a:xfrm>
            <a:off x="7010400" y="6381750"/>
            <a:ext cx="2133600" cy="476250"/>
          </a:xfrm>
          <a:prstGeom prst="rect">
            <a:avLst/>
          </a:prstGeom>
        </p:spPr>
        <p:txBody>
          <a:bodyPr/>
          <a:lstStyle>
            <a:lvl1pPr>
              <a:defRPr/>
            </a:lvl1pPr>
          </a:lstStyle>
          <a:p>
            <a:fld id="{F6A6A9AF-C156-A54A-908A-3DBB0A95811E}" type="slidenum">
              <a:rPr lang="de-DE">
                <a:latin typeface="Arial"/>
              </a:rPr>
              <a:pPr/>
              <a:t>‹N›</a:t>
            </a:fld>
            <a:endParaRPr lang="de-DE">
              <a:latin typeface="Arial"/>
            </a:endParaRPr>
          </a:p>
        </p:txBody>
      </p:sp>
    </p:spTree>
    <p:extLst>
      <p:ext uri="{BB962C8B-B14F-4D97-AF65-F5344CB8AC3E}">
        <p14:creationId xmlns:p14="http://schemas.microsoft.com/office/powerpoint/2010/main" val="10048521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Slide Number Placeholder 3"/>
          <p:cNvSpPr>
            <a:spLocks noGrp="1"/>
          </p:cNvSpPr>
          <p:nvPr>
            <p:ph type="sldNum" sz="quarter" idx="10"/>
          </p:nvPr>
        </p:nvSpPr>
        <p:spPr>
          <a:xfrm>
            <a:off x="7010400" y="6381750"/>
            <a:ext cx="2133600" cy="476250"/>
          </a:xfrm>
          <a:prstGeom prst="rect">
            <a:avLst/>
          </a:prstGeom>
        </p:spPr>
        <p:txBody>
          <a:bodyPr/>
          <a:lstStyle>
            <a:lvl1pPr>
              <a:defRPr/>
            </a:lvl1pPr>
          </a:lstStyle>
          <a:p>
            <a:fld id="{A2F965C2-2BA3-5647-9F21-C9DC6F7CBEB4}" type="slidenum">
              <a:rPr lang="de-DE">
                <a:latin typeface="Arial"/>
              </a:rPr>
              <a:pPr/>
              <a:t>‹N›</a:t>
            </a:fld>
            <a:endParaRPr lang="de-DE">
              <a:latin typeface="Arial"/>
            </a:endParaRPr>
          </a:p>
        </p:txBody>
      </p:sp>
    </p:spTree>
    <p:extLst>
      <p:ext uri="{BB962C8B-B14F-4D97-AF65-F5344CB8AC3E}">
        <p14:creationId xmlns:p14="http://schemas.microsoft.com/office/powerpoint/2010/main" val="41708919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lvl1pPr>
          </a:lstStyle>
          <a:p>
            <a:fld id="{240EB5C1-F88F-924C-9672-75BC26ECE631}" type="slidenum">
              <a:rPr lang="de-DE">
                <a:latin typeface="Arial"/>
              </a:rPr>
              <a:pPr/>
              <a:t>‹N›</a:t>
            </a:fld>
            <a:endParaRPr lang="de-DE">
              <a:latin typeface="Arial"/>
            </a:endParaRPr>
          </a:p>
        </p:txBody>
      </p:sp>
    </p:spTree>
    <p:extLst>
      <p:ext uri="{BB962C8B-B14F-4D97-AF65-F5344CB8AC3E}">
        <p14:creationId xmlns:p14="http://schemas.microsoft.com/office/powerpoint/2010/main" val="19156464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0"/>
          </p:nvPr>
        </p:nvSpPr>
        <p:spPr>
          <a:xfrm>
            <a:off x="7010400" y="6381750"/>
            <a:ext cx="2133600" cy="476250"/>
          </a:xfrm>
          <a:prstGeom prst="rect">
            <a:avLst/>
          </a:prstGeom>
        </p:spPr>
        <p:txBody>
          <a:bodyPr/>
          <a:lstStyle>
            <a:lvl1pPr>
              <a:defRPr/>
            </a:lvl1pPr>
          </a:lstStyle>
          <a:p>
            <a:fld id="{660B4AD6-CFC0-5543-A136-BD1BC8C29FCA}" type="slidenum">
              <a:rPr lang="de-DE">
                <a:latin typeface="Arial"/>
              </a:rPr>
              <a:pPr/>
              <a:t>‹N›</a:t>
            </a:fld>
            <a:endParaRPr lang="de-DE">
              <a:latin typeface="Arial"/>
            </a:endParaRPr>
          </a:p>
        </p:txBody>
      </p:sp>
    </p:spTree>
    <p:extLst>
      <p:ext uri="{BB962C8B-B14F-4D97-AF65-F5344CB8AC3E}">
        <p14:creationId xmlns:p14="http://schemas.microsoft.com/office/powerpoint/2010/main" val="31979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8"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BC980B50-39FE-409B-BE33-B82A3F5008FD}" type="slidenum">
              <a:rPr lang="en-US"/>
              <a:pPr>
                <a:defRPr/>
              </a:pPr>
              <a:t>‹N›</a:t>
            </a:fld>
            <a:endParaRPr lang="en-US">
              <a:solidFill>
                <a:schemeClr val="tx1"/>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a:t>Click to edit Master title style</a:t>
            </a:r>
            <a:endParaRPr lang="en-US"/>
          </a:p>
        </p:txBody>
      </p:sp>
      <p:sp>
        <p:nvSpPr>
          <p:cNvPr id="3" name="Slide Number Placeholder 2"/>
          <p:cNvSpPr>
            <a:spLocks noGrp="1"/>
          </p:cNvSpPr>
          <p:nvPr>
            <p:ph type="sldNum" sz="quarter" idx="10"/>
          </p:nvPr>
        </p:nvSpPr>
        <p:spPr>
          <a:xfrm>
            <a:off x="7010400" y="6381750"/>
            <a:ext cx="2133600" cy="476250"/>
          </a:xfrm>
          <a:prstGeom prst="rect">
            <a:avLst/>
          </a:prstGeom>
        </p:spPr>
        <p:txBody>
          <a:bodyPr/>
          <a:lstStyle>
            <a:lvl1pPr>
              <a:defRPr/>
            </a:lvl1pPr>
          </a:lstStyle>
          <a:p>
            <a:fld id="{9013D161-B0CD-414F-A996-E6D93C098AC3}" type="slidenum">
              <a:rPr lang="de-DE">
                <a:latin typeface="Arial"/>
              </a:rPr>
              <a:pPr/>
              <a:t>‹N›</a:t>
            </a:fld>
            <a:endParaRPr lang="de-DE">
              <a:latin typeface="Arial"/>
            </a:endParaRPr>
          </a:p>
        </p:txBody>
      </p:sp>
    </p:spTree>
    <p:extLst>
      <p:ext uri="{BB962C8B-B14F-4D97-AF65-F5344CB8AC3E}">
        <p14:creationId xmlns:p14="http://schemas.microsoft.com/office/powerpoint/2010/main" val="19922632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7010400" y="6381750"/>
            <a:ext cx="2133600" cy="476250"/>
          </a:xfrm>
          <a:prstGeom prst="rect">
            <a:avLst/>
          </a:prstGeom>
        </p:spPr>
        <p:txBody>
          <a:bodyPr/>
          <a:lstStyle>
            <a:lvl1pPr>
              <a:defRPr/>
            </a:lvl1pPr>
          </a:lstStyle>
          <a:p>
            <a:fld id="{2B24ED69-991C-8C42-8930-4A3AA188160D}" type="slidenum">
              <a:rPr lang="de-DE">
                <a:latin typeface="Arial"/>
              </a:rPr>
              <a:pPr/>
              <a:t>‹N›</a:t>
            </a:fld>
            <a:endParaRPr lang="de-DE">
              <a:latin typeface="Arial"/>
            </a:endParaRPr>
          </a:p>
        </p:txBody>
      </p:sp>
    </p:spTree>
    <p:extLst>
      <p:ext uri="{BB962C8B-B14F-4D97-AF65-F5344CB8AC3E}">
        <p14:creationId xmlns:p14="http://schemas.microsoft.com/office/powerpoint/2010/main" val="42184317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lvl1pPr>
          </a:lstStyle>
          <a:p>
            <a:fld id="{11FB5F0E-AEB3-1347-867F-7CE22F96AE63}" type="slidenum">
              <a:rPr lang="de-DE">
                <a:latin typeface="Arial"/>
              </a:rPr>
              <a:pPr/>
              <a:t>‹N›</a:t>
            </a:fld>
            <a:endParaRPr lang="de-DE">
              <a:latin typeface="Arial"/>
            </a:endParaRPr>
          </a:p>
        </p:txBody>
      </p:sp>
    </p:spTree>
    <p:extLst>
      <p:ext uri="{BB962C8B-B14F-4D97-AF65-F5344CB8AC3E}">
        <p14:creationId xmlns:p14="http://schemas.microsoft.com/office/powerpoint/2010/main" val="39273586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lvl1pPr>
          </a:lstStyle>
          <a:p>
            <a:fld id="{DB089BF8-2270-0D49-90D0-4B8852B3223C}" type="slidenum">
              <a:rPr lang="de-DE">
                <a:latin typeface="Arial"/>
              </a:rPr>
              <a:pPr/>
              <a:t>‹N›</a:t>
            </a:fld>
            <a:endParaRPr lang="de-DE">
              <a:latin typeface="Arial"/>
            </a:endParaRPr>
          </a:p>
        </p:txBody>
      </p:sp>
    </p:spTree>
    <p:extLst>
      <p:ext uri="{BB962C8B-B14F-4D97-AF65-F5344CB8AC3E}">
        <p14:creationId xmlns:p14="http://schemas.microsoft.com/office/powerpoint/2010/main" val="24791055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a:xfrm>
            <a:off x="7010400" y="6381750"/>
            <a:ext cx="2133600" cy="476250"/>
          </a:xfrm>
          <a:prstGeom prst="rect">
            <a:avLst/>
          </a:prstGeom>
        </p:spPr>
        <p:txBody>
          <a:bodyPr/>
          <a:lstStyle>
            <a:lvl1pPr>
              <a:defRPr/>
            </a:lvl1pPr>
          </a:lstStyle>
          <a:p>
            <a:fld id="{E2EF443D-0D5E-9844-A435-9F30532A3145}" type="slidenum">
              <a:rPr lang="de-DE">
                <a:latin typeface="Arial"/>
              </a:rPr>
              <a:pPr/>
              <a:t>‹N›</a:t>
            </a:fld>
            <a:endParaRPr lang="de-DE">
              <a:latin typeface="Arial"/>
            </a:endParaRPr>
          </a:p>
        </p:txBody>
      </p:sp>
    </p:spTree>
    <p:extLst>
      <p:ext uri="{BB962C8B-B14F-4D97-AF65-F5344CB8AC3E}">
        <p14:creationId xmlns:p14="http://schemas.microsoft.com/office/powerpoint/2010/main" val="27466086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a:xfrm>
            <a:off x="7010400" y="6381750"/>
            <a:ext cx="2133600" cy="476250"/>
          </a:xfrm>
          <a:prstGeom prst="rect">
            <a:avLst/>
          </a:prstGeom>
        </p:spPr>
        <p:txBody>
          <a:bodyPr/>
          <a:lstStyle>
            <a:lvl1pPr>
              <a:defRPr/>
            </a:lvl1pPr>
          </a:lstStyle>
          <a:p>
            <a:fld id="{C09BD80C-EC0E-FB4D-B988-F33B2FA6CC74}" type="slidenum">
              <a:rPr lang="de-DE">
                <a:latin typeface="Arial"/>
              </a:rPr>
              <a:pPr/>
              <a:t>‹N›</a:t>
            </a:fld>
            <a:endParaRPr lang="de-DE">
              <a:latin typeface="Arial"/>
            </a:endParaRPr>
          </a:p>
        </p:txBody>
      </p:sp>
    </p:spTree>
    <p:extLst>
      <p:ext uri="{BB962C8B-B14F-4D97-AF65-F5344CB8AC3E}">
        <p14:creationId xmlns:p14="http://schemas.microsoft.com/office/powerpoint/2010/main" val="134198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4"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6097D925-E196-4342-A384-30F57E0FB8F6}" type="slidenum">
              <a:rPr lang="en-US"/>
              <a:pPr>
                <a:defRPr/>
              </a:pPr>
              <a:t>‹N›</a:t>
            </a:fld>
            <a:endParaRPr lang="en-US">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3"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9F864FD7-2E44-4E29-89E3-420AC0664EA2}" type="slidenum">
              <a:rPr lang="en-US"/>
              <a:pPr>
                <a:defRPr/>
              </a:pPr>
              <a:t>‹N›</a:t>
            </a:fld>
            <a:endParaRPr lang="en-US">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8A92C276-9C82-4900-AAF9-2EEF1BF756F2}" type="slidenum">
              <a:rPr lang="en-US"/>
              <a:pPr>
                <a:defRPr/>
              </a:pPr>
              <a:t>‹N›</a:t>
            </a:fld>
            <a:endParaRPr lang="en-US">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xfrm>
            <a:off x="0" y="6629400"/>
            <a:ext cx="1981200" cy="457200"/>
          </a:xfrm>
          <a:prstGeom prst="rect">
            <a:avLst/>
          </a:prstGeom>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xfrm>
            <a:off x="6858000" y="6324600"/>
            <a:ext cx="1905000" cy="457200"/>
          </a:xfrm>
          <a:prstGeom prst="rect">
            <a:avLst/>
          </a:prstGeom>
          <a:ln/>
        </p:spPr>
        <p:txBody>
          <a:bodyPr/>
          <a:lstStyle>
            <a:lvl1pPr>
              <a:defRPr/>
            </a:lvl1pPr>
          </a:lstStyle>
          <a:p>
            <a:pPr>
              <a:defRPr/>
            </a:pPr>
            <a:fld id="{F58CED84-F4E8-4057-8270-E12E1CA3F22D}" type="slidenum">
              <a:rPr lang="en-US"/>
              <a:pPr>
                <a:defRPr/>
              </a:pPr>
              <a:t>‹N›</a:t>
            </a:fld>
            <a:endParaRPr 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381000"/>
            <a:ext cx="7239000" cy="838200"/>
          </a:xfrm>
          <a:prstGeom prst="rect">
            <a:avLst/>
          </a:prstGeom>
          <a:solidFill>
            <a:srgbClr val="CCFFFF"/>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752600"/>
            <a:ext cx="7772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2"/>
          <p:cNvSpPr>
            <a:spLocks noGrp="1" noChangeArrowheads="1"/>
          </p:cNvSpPr>
          <p:nvPr>
            <p:ph type="sldNum" sz="quarter" idx="4"/>
          </p:nvPr>
        </p:nvSpPr>
        <p:spPr bwMode="auto">
          <a:xfrm>
            <a:off x="7282961" y="65278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
        <p:nvSpPr>
          <p:cNvPr id="7" name="Line 3"/>
          <p:cNvSpPr>
            <a:spLocks noChangeShapeType="1"/>
          </p:cNvSpPr>
          <p:nvPr userDrawn="1"/>
        </p:nvSpPr>
        <p:spPr bwMode="auto">
          <a:xfrm>
            <a:off x="1107831" y="6477000"/>
            <a:ext cx="6868258" cy="0"/>
          </a:xfrm>
          <a:prstGeom prst="line">
            <a:avLst/>
          </a:prstGeom>
          <a:noFill/>
          <a:ln w="9525">
            <a:solidFill>
              <a:srgbClr val="000066"/>
            </a:solidFill>
            <a:round/>
            <a:headEnd/>
            <a:tailEnd/>
          </a:ln>
          <a:effectLst/>
        </p:spPr>
        <p:txBody>
          <a:bodyPr wrap="none" anchor="ctr"/>
          <a:lstStyle/>
          <a:p>
            <a:pPr defTabSz="914400" fontAlgn="base">
              <a:spcBef>
                <a:spcPct val="0"/>
              </a:spcBef>
              <a:spcAft>
                <a:spcPct val="0"/>
              </a:spcAft>
              <a:buClr>
                <a:srgbClr val="FFE107"/>
              </a:buClr>
              <a:buFont typeface="Wingdings" pitchFamily="2" charset="2"/>
              <a:buNone/>
              <a:defRPr/>
            </a:pPr>
            <a:endParaRPr lang="it-IT" sz="3600">
              <a:solidFill>
                <a:srgbClr val="000000"/>
              </a:solidFill>
              <a:latin typeface="Comic Sans MS" pitchFamily="66" charset="0"/>
              <a:ea typeface="ＭＳ Ｐゴシック" charset="0"/>
            </a:endParaRPr>
          </a:p>
        </p:txBody>
      </p:sp>
      <p:graphicFrame>
        <p:nvGraphicFramePr>
          <p:cNvPr id="8" name="Group 22"/>
          <p:cNvGraphicFramePr>
            <a:graphicFrameLocks noGrp="1"/>
          </p:cNvGraphicFramePr>
          <p:nvPr userDrawn="1">
            <p:extLst>
              <p:ext uri="{D42A27DB-BD31-4B8C-83A1-F6EECF244321}">
                <p14:modId xmlns:p14="http://schemas.microsoft.com/office/powerpoint/2010/main" val="3863729345"/>
              </p:ext>
            </p:extLst>
          </p:nvPr>
        </p:nvGraphicFramePr>
        <p:xfrm>
          <a:off x="395658" y="6404104"/>
          <a:ext cx="7684477" cy="518160"/>
        </p:xfrm>
        <a:graphic>
          <a:graphicData uri="http://schemas.openxmlformats.org/drawingml/2006/table">
            <a:tbl>
              <a:tblPr/>
              <a:tblGrid>
                <a:gridCol w="807427">
                  <a:extLst>
                    <a:ext uri="{9D8B030D-6E8A-4147-A177-3AD203B41FA5}">
                      <a16:colId xmlns:a16="http://schemas.microsoft.com/office/drawing/2014/main" val="20000"/>
                    </a:ext>
                  </a:extLst>
                </a:gridCol>
                <a:gridCol w="6877050">
                  <a:extLst>
                    <a:ext uri="{9D8B030D-6E8A-4147-A177-3AD203B41FA5}">
                      <a16:colId xmlns:a16="http://schemas.microsoft.com/office/drawing/2014/main" val="20001"/>
                    </a:ext>
                  </a:extLst>
                </a:gridCol>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a:ln>
                            <a:noFill/>
                          </a:ln>
                          <a:solidFill>
                            <a:srgbClr val="000080"/>
                          </a:solidFill>
                          <a:effectLst/>
                          <a:latin typeface="Verdana" charset="0"/>
                          <a:ea typeface="ＭＳ Ｐゴシック" charset="0"/>
                        </a:rPr>
                        <a:t>Valerio Re – 16th Trento Workshop on Advanced </a:t>
                      </a:r>
                      <a:r>
                        <a:rPr kumimoji="0" lang="it-IT" sz="1200" b="0" i="0" u="none" strike="noStrike" cap="none" normalizeH="0" baseline="0" dirty="0" err="1">
                          <a:ln>
                            <a:noFill/>
                          </a:ln>
                          <a:solidFill>
                            <a:srgbClr val="000080"/>
                          </a:solidFill>
                          <a:effectLst/>
                          <a:latin typeface="Verdana" charset="0"/>
                          <a:ea typeface="ＭＳ Ｐゴシック" charset="0"/>
                        </a:rPr>
                        <a:t>Silicon</a:t>
                      </a:r>
                      <a:r>
                        <a:rPr kumimoji="0" lang="it-IT" sz="1200" b="0" i="0" u="none" strike="noStrike" cap="none" normalizeH="0" baseline="0" dirty="0">
                          <a:ln>
                            <a:noFill/>
                          </a:ln>
                          <a:solidFill>
                            <a:srgbClr val="000080"/>
                          </a:solidFill>
                          <a:effectLst/>
                          <a:latin typeface="Verdana" charset="0"/>
                          <a:ea typeface="ＭＳ Ｐゴシック" charset="0"/>
                        </a:rPr>
                        <a:t> Detectors – </a:t>
                      </a:r>
                      <a:r>
                        <a:rPr kumimoji="0" lang="it-IT" sz="1200" b="0" i="0" u="none" strike="noStrike" cap="none" normalizeH="0" baseline="0" dirty="0" err="1">
                          <a:ln>
                            <a:noFill/>
                          </a:ln>
                          <a:solidFill>
                            <a:srgbClr val="000080"/>
                          </a:solidFill>
                          <a:effectLst/>
                          <a:latin typeface="Verdana" charset="0"/>
                          <a:ea typeface="ＭＳ Ｐゴシック" charset="0"/>
                        </a:rPr>
                        <a:t>February</a:t>
                      </a:r>
                      <a:r>
                        <a:rPr kumimoji="0" lang="it-IT" sz="1200" b="0" i="0" u="none" strike="noStrike" cap="none" normalizeH="0" baseline="0" dirty="0">
                          <a:ln>
                            <a:noFill/>
                          </a:ln>
                          <a:solidFill>
                            <a:srgbClr val="000080"/>
                          </a:solidFill>
                          <a:effectLst/>
                          <a:latin typeface="Verdana" charset="0"/>
                          <a:ea typeface="ＭＳ Ｐゴシック" charset="0"/>
                        </a:rPr>
                        <a:t> 17, 2021</a:t>
                      </a:r>
                      <a:endParaRPr kumimoji="0" lang="it-IT" sz="1200" b="1" i="0" u="none" strike="noStrike" cap="none" normalizeH="0" baseline="0" dirty="0">
                        <a:ln>
                          <a:noFill/>
                        </a:ln>
                        <a:solidFill>
                          <a:srgbClr val="000080"/>
                        </a:solidFill>
                        <a:effectLst/>
                        <a:latin typeface="Verdana"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eaLnBrk="0" fontAlgn="base" hangingPunct="0">
        <a:spcBef>
          <a:spcPct val="0"/>
        </a:spcBef>
        <a:spcAft>
          <a:spcPct val="0"/>
        </a:spcAft>
        <a:defRPr sz="3600">
          <a:solidFill>
            <a:srgbClr val="FF3300"/>
          </a:solidFill>
          <a:latin typeface="+mj-lt"/>
          <a:ea typeface="+mj-ea"/>
          <a:cs typeface="+mj-cs"/>
        </a:defRPr>
      </a:lvl1pPr>
      <a:lvl2pPr algn="ctr" rtl="0" eaLnBrk="0" fontAlgn="base" hangingPunct="0">
        <a:spcBef>
          <a:spcPct val="0"/>
        </a:spcBef>
        <a:spcAft>
          <a:spcPct val="0"/>
        </a:spcAft>
        <a:defRPr sz="3600">
          <a:solidFill>
            <a:srgbClr val="FF3300"/>
          </a:solidFill>
          <a:latin typeface="Comic Sans MS" pitchFamily="66" charset="0"/>
        </a:defRPr>
      </a:lvl2pPr>
      <a:lvl3pPr algn="ctr" rtl="0" eaLnBrk="0" fontAlgn="base" hangingPunct="0">
        <a:spcBef>
          <a:spcPct val="0"/>
        </a:spcBef>
        <a:spcAft>
          <a:spcPct val="0"/>
        </a:spcAft>
        <a:defRPr sz="3600">
          <a:solidFill>
            <a:srgbClr val="FF3300"/>
          </a:solidFill>
          <a:latin typeface="Comic Sans MS" pitchFamily="66" charset="0"/>
        </a:defRPr>
      </a:lvl3pPr>
      <a:lvl4pPr algn="ctr" rtl="0" eaLnBrk="0" fontAlgn="base" hangingPunct="0">
        <a:spcBef>
          <a:spcPct val="0"/>
        </a:spcBef>
        <a:spcAft>
          <a:spcPct val="0"/>
        </a:spcAft>
        <a:defRPr sz="3600">
          <a:solidFill>
            <a:srgbClr val="FF3300"/>
          </a:solidFill>
          <a:latin typeface="Comic Sans MS" pitchFamily="66" charset="0"/>
        </a:defRPr>
      </a:lvl4pPr>
      <a:lvl5pPr algn="ctr" rtl="0" eaLnBrk="0" fontAlgn="base" hangingPunct="0">
        <a:spcBef>
          <a:spcPct val="0"/>
        </a:spcBef>
        <a:spcAft>
          <a:spcPct val="0"/>
        </a:spcAft>
        <a:defRPr sz="3600">
          <a:solidFill>
            <a:srgbClr val="FF3300"/>
          </a:solidFill>
          <a:latin typeface="Comic Sans MS" pitchFamily="66" charset="0"/>
        </a:defRPr>
      </a:lvl5pPr>
      <a:lvl6pPr marL="457200" algn="ctr" rtl="0" eaLnBrk="0" fontAlgn="base" hangingPunct="0">
        <a:spcBef>
          <a:spcPct val="0"/>
        </a:spcBef>
        <a:spcAft>
          <a:spcPct val="0"/>
        </a:spcAft>
        <a:defRPr sz="3600">
          <a:solidFill>
            <a:srgbClr val="FF3300"/>
          </a:solidFill>
          <a:latin typeface="Comic Sans MS" pitchFamily="66" charset="0"/>
        </a:defRPr>
      </a:lvl6pPr>
      <a:lvl7pPr marL="914400" algn="ctr" rtl="0" eaLnBrk="0" fontAlgn="base" hangingPunct="0">
        <a:spcBef>
          <a:spcPct val="0"/>
        </a:spcBef>
        <a:spcAft>
          <a:spcPct val="0"/>
        </a:spcAft>
        <a:defRPr sz="3600">
          <a:solidFill>
            <a:srgbClr val="FF3300"/>
          </a:solidFill>
          <a:latin typeface="Comic Sans MS" pitchFamily="66" charset="0"/>
        </a:defRPr>
      </a:lvl7pPr>
      <a:lvl8pPr marL="1371600" algn="ctr" rtl="0" eaLnBrk="0" fontAlgn="base" hangingPunct="0">
        <a:spcBef>
          <a:spcPct val="0"/>
        </a:spcBef>
        <a:spcAft>
          <a:spcPct val="0"/>
        </a:spcAft>
        <a:defRPr sz="3600">
          <a:solidFill>
            <a:srgbClr val="FF3300"/>
          </a:solidFill>
          <a:latin typeface="Comic Sans MS" pitchFamily="66" charset="0"/>
        </a:defRPr>
      </a:lvl8pPr>
      <a:lvl9pPr marL="1828800" algn="ctr" rtl="0" eaLnBrk="0" fontAlgn="base" hangingPunct="0">
        <a:spcBef>
          <a:spcPct val="0"/>
        </a:spcBef>
        <a:spcAft>
          <a:spcPct val="0"/>
        </a:spcAft>
        <a:defRPr sz="3600">
          <a:solidFill>
            <a:srgbClr val="FF3300"/>
          </a:solidFill>
          <a:latin typeface="Comic Sans MS" pitchFamily="66" charset="0"/>
        </a:defRPr>
      </a:lvl9pPr>
    </p:titleStyle>
    <p:body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381000"/>
            <a:ext cx="7239000" cy="838200"/>
          </a:xfrm>
          <a:prstGeom prst="rect">
            <a:avLst/>
          </a:prstGeom>
          <a:solidFill>
            <a:srgbClr val="CCFFFF"/>
          </a:solidFill>
          <a:ln>
            <a:noFill/>
          </a:ln>
          <a:effectLst/>
          <a:extLst>
            <a:ext uri="{FAA26D3D-D897-4be2-8F04-BA451C77F1D7}">
              <ma14:placeholderFlag xmlns="" xmlns:ma14="http://schemas.microsoft.com/office/mac/drawingml/2011/main" val="1"/>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752600"/>
            <a:ext cx="7772400" cy="4343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2">
            <a:extLst>
              <a:ext uri="{FF2B5EF4-FFF2-40B4-BE49-F238E27FC236}">
                <a16:creationId xmlns:a16="http://schemas.microsoft.com/office/drawing/2014/main" id="{84396D8E-AC1D-B843-85AB-DB4D43E70C77}"/>
              </a:ext>
            </a:extLst>
          </p:cNvPr>
          <p:cNvSpPr>
            <a:spLocks noGrp="1" noChangeArrowheads="1"/>
          </p:cNvSpPr>
          <p:nvPr>
            <p:ph type="sldNum" sz="quarter" idx="4"/>
          </p:nvPr>
        </p:nvSpPr>
        <p:spPr bwMode="auto">
          <a:xfrm>
            <a:off x="7282961" y="65278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
        <p:nvSpPr>
          <p:cNvPr id="10" name="Line 3">
            <a:extLst>
              <a:ext uri="{FF2B5EF4-FFF2-40B4-BE49-F238E27FC236}">
                <a16:creationId xmlns:a16="http://schemas.microsoft.com/office/drawing/2014/main" id="{C77218A7-94B4-5946-8812-664E66919CB6}"/>
              </a:ext>
            </a:extLst>
          </p:cNvPr>
          <p:cNvSpPr>
            <a:spLocks noChangeShapeType="1"/>
          </p:cNvSpPr>
          <p:nvPr userDrawn="1"/>
        </p:nvSpPr>
        <p:spPr bwMode="auto">
          <a:xfrm>
            <a:off x="1107831" y="6477000"/>
            <a:ext cx="6868258" cy="0"/>
          </a:xfrm>
          <a:prstGeom prst="line">
            <a:avLst/>
          </a:prstGeom>
          <a:noFill/>
          <a:ln w="9525">
            <a:solidFill>
              <a:srgbClr val="000066"/>
            </a:solidFill>
            <a:round/>
            <a:headEnd/>
            <a:tailEnd/>
          </a:ln>
          <a:effectLst/>
        </p:spPr>
        <p:txBody>
          <a:bodyPr wrap="none" anchor="ctr"/>
          <a:lstStyle/>
          <a:p>
            <a:pPr defTabSz="914400" fontAlgn="base">
              <a:spcBef>
                <a:spcPct val="0"/>
              </a:spcBef>
              <a:spcAft>
                <a:spcPct val="0"/>
              </a:spcAft>
              <a:buClr>
                <a:srgbClr val="FFE107"/>
              </a:buClr>
              <a:buFont typeface="Wingdings" pitchFamily="2" charset="2"/>
              <a:buNone/>
              <a:defRPr/>
            </a:pPr>
            <a:endParaRPr lang="it-IT" sz="3600">
              <a:solidFill>
                <a:srgbClr val="000000"/>
              </a:solidFill>
              <a:latin typeface="Comic Sans MS" pitchFamily="66" charset="0"/>
              <a:ea typeface="ＭＳ Ｐゴシック" charset="0"/>
            </a:endParaRPr>
          </a:p>
        </p:txBody>
      </p:sp>
      <p:graphicFrame>
        <p:nvGraphicFramePr>
          <p:cNvPr id="11" name="Group 22">
            <a:extLst>
              <a:ext uri="{FF2B5EF4-FFF2-40B4-BE49-F238E27FC236}">
                <a16:creationId xmlns:a16="http://schemas.microsoft.com/office/drawing/2014/main" id="{8D5D00B0-5041-7649-9DE8-E5A3607E225A}"/>
              </a:ext>
            </a:extLst>
          </p:cNvPr>
          <p:cNvGraphicFramePr>
            <a:graphicFrameLocks noGrp="1"/>
          </p:cNvGraphicFramePr>
          <p:nvPr userDrawn="1">
            <p:extLst>
              <p:ext uri="{D42A27DB-BD31-4B8C-83A1-F6EECF244321}">
                <p14:modId xmlns:p14="http://schemas.microsoft.com/office/powerpoint/2010/main" val="1052714624"/>
              </p:ext>
            </p:extLst>
          </p:nvPr>
        </p:nvGraphicFramePr>
        <p:xfrm>
          <a:off x="395658" y="6404104"/>
          <a:ext cx="7684477" cy="518160"/>
        </p:xfrm>
        <a:graphic>
          <a:graphicData uri="http://schemas.openxmlformats.org/drawingml/2006/table">
            <a:tbl>
              <a:tblPr/>
              <a:tblGrid>
                <a:gridCol w="807427">
                  <a:extLst>
                    <a:ext uri="{9D8B030D-6E8A-4147-A177-3AD203B41FA5}">
                      <a16:colId xmlns:a16="http://schemas.microsoft.com/office/drawing/2014/main" val="20000"/>
                    </a:ext>
                  </a:extLst>
                </a:gridCol>
                <a:gridCol w="6877050">
                  <a:extLst>
                    <a:ext uri="{9D8B030D-6E8A-4147-A177-3AD203B41FA5}">
                      <a16:colId xmlns:a16="http://schemas.microsoft.com/office/drawing/2014/main" val="20001"/>
                    </a:ext>
                  </a:extLst>
                </a:gridCol>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a:ln>
                            <a:noFill/>
                          </a:ln>
                          <a:solidFill>
                            <a:srgbClr val="000080"/>
                          </a:solidFill>
                          <a:effectLst/>
                          <a:latin typeface="Verdana" charset="0"/>
                          <a:ea typeface="ＭＳ Ｐゴシック" charset="0"/>
                        </a:rPr>
                        <a:t>Valerio Re – 16th Trento Workshop on Advanced </a:t>
                      </a:r>
                      <a:r>
                        <a:rPr kumimoji="0" lang="it-IT" sz="1200" b="0" i="0" u="none" strike="noStrike" cap="none" normalizeH="0" baseline="0" dirty="0" err="1">
                          <a:ln>
                            <a:noFill/>
                          </a:ln>
                          <a:solidFill>
                            <a:srgbClr val="000080"/>
                          </a:solidFill>
                          <a:effectLst/>
                          <a:latin typeface="Verdana" charset="0"/>
                          <a:ea typeface="ＭＳ Ｐゴシック" charset="0"/>
                        </a:rPr>
                        <a:t>Silicon</a:t>
                      </a:r>
                      <a:r>
                        <a:rPr kumimoji="0" lang="it-IT" sz="1200" b="0" i="0" u="none" strike="noStrike" cap="none" normalizeH="0" baseline="0" dirty="0">
                          <a:ln>
                            <a:noFill/>
                          </a:ln>
                          <a:solidFill>
                            <a:srgbClr val="000080"/>
                          </a:solidFill>
                          <a:effectLst/>
                          <a:latin typeface="Verdana" charset="0"/>
                          <a:ea typeface="ＭＳ Ｐゴシック" charset="0"/>
                        </a:rPr>
                        <a:t> Detectors – </a:t>
                      </a:r>
                      <a:r>
                        <a:rPr kumimoji="0" lang="it-IT" sz="1200" b="0" i="0" u="none" strike="noStrike" cap="none" normalizeH="0" baseline="0" dirty="0" err="1">
                          <a:ln>
                            <a:noFill/>
                          </a:ln>
                          <a:solidFill>
                            <a:srgbClr val="000080"/>
                          </a:solidFill>
                          <a:effectLst/>
                          <a:latin typeface="Verdana" charset="0"/>
                          <a:ea typeface="ＭＳ Ｐゴシック" charset="0"/>
                        </a:rPr>
                        <a:t>February</a:t>
                      </a:r>
                      <a:r>
                        <a:rPr kumimoji="0" lang="it-IT" sz="1200" b="0" i="0" u="none" strike="noStrike" cap="none" normalizeH="0" baseline="0" dirty="0">
                          <a:ln>
                            <a:noFill/>
                          </a:ln>
                          <a:solidFill>
                            <a:srgbClr val="000080"/>
                          </a:solidFill>
                          <a:effectLst/>
                          <a:latin typeface="Verdana" charset="0"/>
                          <a:ea typeface="ＭＳ Ｐゴシック" charset="0"/>
                        </a:rPr>
                        <a:t> 17, 2021</a:t>
                      </a:r>
                      <a:endParaRPr kumimoji="0" lang="it-IT" sz="1200" b="1" i="0" u="none" strike="noStrike" cap="none" normalizeH="0" baseline="0" dirty="0">
                        <a:ln>
                          <a:noFill/>
                        </a:ln>
                        <a:solidFill>
                          <a:srgbClr val="000080"/>
                        </a:solidFill>
                        <a:effectLst/>
                        <a:latin typeface="Verdana"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ctr" rtl="0" eaLnBrk="0" fontAlgn="base" hangingPunct="0">
        <a:spcBef>
          <a:spcPct val="0"/>
        </a:spcBef>
        <a:spcAft>
          <a:spcPct val="0"/>
        </a:spcAft>
        <a:defRPr sz="3600">
          <a:solidFill>
            <a:srgbClr val="FF3300"/>
          </a:solidFill>
          <a:latin typeface="+mj-lt"/>
          <a:ea typeface="+mj-ea"/>
          <a:cs typeface="+mj-cs"/>
        </a:defRPr>
      </a:lvl1pPr>
      <a:lvl2pPr algn="ctr" rtl="0" eaLnBrk="0" fontAlgn="base" hangingPunct="0">
        <a:spcBef>
          <a:spcPct val="0"/>
        </a:spcBef>
        <a:spcAft>
          <a:spcPct val="0"/>
        </a:spcAft>
        <a:defRPr sz="3600">
          <a:solidFill>
            <a:srgbClr val="FF3300"/>
          </a:solidFill>
          <a:latin typeface="Comic Sans MS" charset="0"/>
          <a:ea typeface="ＭＳ Ｐゴシック" charset="0"/>
        </a:defRPr>
      </a:lvl2pPr>
      <a:lvl3pPr algn="ctr" rtl="0" eaLnBrk="0" fontAlgn="base" hangingPunct="0">
        <a:spcBef>
          <a:spcPct val="0"/>
        </a:spcBef>
        <a:spcAft>
          <a:spcPct val="0"/>
        </a:spcAft>
        <a:defRPr sz="3600">
          <a:solidFill>
            <a:srgbClr val="FF3300"/>
          </a:solidFill>
          <a:latin typeface="Comic Sans MS" charset="0"/>
          <a:ea typeface="ＭＳ Ｐゴシック" charset="0"/>
        </a:defRPr>
      </a:lvl3pPr>
      <a:lvl4pPr algn="ctr" rtl="0" eaLnBrk="0" fontAlgn="base" hangingPunct="0">
        <a:spcBef>
          <a:spcPct val="0"/>
        </a:spcBef>
        <a:spcAft>
          <a:spcPct val="0"/>
        </a:spcAft>
        <a:defRPr sz="3600">
          <a:solidFill>
            <a:srgbClr val="FF3300"/>
          </a:solidFill>
          <a:latin typeface="Comic Sans MS" charset="0"/>
          <a:ea typeface="ＭＳ Ｐゴシック" charset="0"/>
        </a:defRPr>
      </a:lvl4pPr>
      <a:lvl5pPr algn="ctr" rtl="0" eaLnBrk="0" fontAlgn="base" hangingPunct="0">
        <a:spcBef>
          <a:spcPct val="0"/>
        </a:spcBef>
        <a:spcAft>
          <a:spcPct val="0"/>
        </a:spcAft>
        <a:defRPr sz="3600">
          <a:solidFill>
            <a:srgbClr val="FF3300"/>
          </a:solidFill>
          <a:latin typeface="Comic Sans MS" charset="0"/>
          <a:ea typeface="ＭＳ Ｐゴシック" charset="0"/>
        </a:defRPr>
      </a:lvl5pPr>
      <a:lvl6pPr marL="457200" algn="ctr" rtl="0" eaLnBrk="0" fontAlgn="base" hangingPunct="0">
        <a:spcBef>
          <a:spcPct val="0"/>
        </a:spcBef>
        <a:spcAft>
          <a:spcPct val="0"/>
        </a:spcAft>
        <a:defRPr sz="3600">
          <a:solidFill>
            <a:srgbClr val="FF3300"/>
          </a:solidFill>
          <a:latin typeface="Comic Sans MS" charset="0"/>
          <a:ea typeface="ＭＳ Ｐゴシック" charset="0"/>
        </a:defRPr>
      </a:lvl6pPr>
      <a:lvl7pPr marL="914400" algn="ctr" rtl="0" eaLnBrk="0" fontAlgn="base" hangingPunct="0">
        <a:spcBef>
          <a:spcPct val="0"/>
        </a:spcBef>
        <a:spcAft>
          <a:spcPct val="0"/>
        </a:spcAft>
        <a:defRPr sz="3600">
          <a:solidFill>
            <a:srgbClr val="FF3300"/>
          </a:solidFill>
          <a:latin typeface="Comic Sans MS" charset="0"/>
          <a:ea typeface="ＭＳ Ｐゴシック" charset="0"/>
        </a:defRPr>
      </a:lvl7pPr>
      <a:lvl8pPr marL="1371600" algn="ctr" rtl="0" eaLnBrk="0" fontAlgn="base" hangingPunct="0">
        <a:spcBef>
          <a:spcPct val="0"/>
        </a:spcBef>
        <a:spcAft>
          <a:spcPct val="0"/>
        </a:spcAft>
        <a:defRPr sz="3600">
          <a:solidFill>
            <a:srgbClr val="FF3300"/>
          </a:solidFill>
          <a:latin typeface="Comic Sans MS" charset="0"/>
          <a:ea typeface="ＭＳ Ｐゴシック" charset="0"/>
        </a:defRPr>
      </a:lvl8pPr>
      <a:lvl9pPr marL="1828800" algn="ctr" rtl="0" eaLnBrk="0" fontAlgn="base" hangingPunct="0">
        <a:spcBef>
          <a:spcPct val="0"/>
        </a:spcBef>
        <a:spcAft>
          <a:spcPct val="0"/>
        </a:spcAft>
        <a:defRPr sz="3600">
          <a:solidFill>
            <a:srgbClr val="FF3300"/>
          </a:solidFill>
          <a:latin typeface="Comic Sans MS" charset="0"/>
          <a:ea typeface="ＭＳ Ｐゴシック" charset="0"/>
        </a:defRPr>
      </a:lvl9pPr>
    </p:titleStyle>
    <p:body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ea typeface="+mn-ea"/>
        </a:defRPr>
      </a:lvl2pPr>
      <a:lvl3pPr marL="1143000" indent="-228600" algn="l" rtl="0" eaLnBrk="0" fontAlgn="base" hangingPunct="0">
        <a:spcBef>
          <a:spcPct val="20000"/>
        </a:spcBef>
        <a:spcAft>
          <a:spcPct val="0"/>
        </a:spcAft>
        <a:buChar char="•"/>
        <a:defRPr sz="2200">
          <a:solidFill>
            <a:schemeClr val="accent2"/>
          </a:solidFill>
          <a:latin typeface="+mn-lt"/>
          <a:ea typeface="+mn-ea"/>
        </a:defRPr>
      </a:lvl3pPr>
      <a:lvl4pPr marL="1600200" indent="-228600" algn="l" rtl="0" eaLnBrk="0" fontAlgn="base" hangingPunct="0">
        <a:spcBef>
          <a:spcPct val="20000"/>
        </a:spcBef>
        <a:spcAft>
          <a:spcPct val="0"/>
        </a:spcAft>
        <a:buChar char="–"/>
        <a:defRPr sz="2000">
          <a:solidFill>
            <a:schemeClr val="accent2"/>
          </a:solidFill>
          <a:latin typeface="+mn-lt"/>
          <a:ea typeface="+mn-ea"/>
        </a:defRPr>
      </a:lvl4pPr>
      <a:lvl5pPr marL="2057400" indent="-228600" algn="l" rtl="0" eaLnBrk="0" fontAlgn="base" hangingPunct="0">
        <a:spcBef>
          <a:spcPct val="20000"/>
        </a:spcBef>
        <a:spcAft>
          <a:spcPct val="0"/>
        </a:spcAft>
        <a:buChar char="»"/>
        <a:defRPr sz="2000">
          <a:solidFill>
            <a:schemeClr val="accent2"/>
          </a:solidFill>
          <a:latin typeface="+mn-lt"/>
          <a:ea typeface="+mn-ea"/>
        </a:defRPr>
      </a:lvl5pPr>
      <a:lvl6pPr marL="2514600" indent="-228600" algn="l" rtl="0" eaLnBrk="0" fontAlgn="base" hangingPunct="0">
        <a:spcBef>
          <a:spcPct val="20000"/>
        </a:spcBef>
        <a:spcAft>
          <a:spcPct val="0"/>
        </a:spcAft>
        <a:buChar char="»"/>
        <a:defRPr sz="2000">
          <a:solidFill>
            <a:schemeClr val="accent2"/>
          </a:solidFill>
          <a:latin typeface="+mn-lt"/>
          <a:ea typeface="+mn-ea"/>
        </a:defRPr>
      </a:lvl6pPr>
      <a:lvl7pPr marL="2971800" indent="-228600" algn="l" rtl="0" eaLnBrk="0" fontAlgn="base" hangingPunct="0">
        <a:spcBef>
          <a:spcPct val="20000"/>
        </a:spcBef>
        <a:spcAft>
          <a:spcPct val="0"/>
        </a:spcAft>
        <a:buChar char="»"/>
        <a:defRPr sz="2000">
          <a:solidFill>
            <a:schemeClr val="accent2"/>
          </a:solidFill>
          <a:latin typeface="+mn-lt"/>
          <a:ea typeface="+mn-ea"/>
        </a:defRPr>
      </a:lvl7pPr>
      <a:lvl8pPr marL="3429000" indent="-228600" algn="l" rtl="0" eaLnBrk="0" fontAlgn="base" hangingPunct="0">
        <a:spcBef>
          <a:spcPct val="20000"/>
        </a:spcBef>
        <a:spcAft>
          <a:spcPct val="0"/>
        </a:spcAft>
        <a:buChar char="»"/>
        <a:defRPr sz="2000">
          <a:solidFill>
            <a:schemeClr val="accent2"/>
          </a:solidFill>
          <a:latin typeface="+mn-lt"/>
          <a:ea typeface="+mn-ea"/>
        </a:defRPr>
      </a:lvl8pPr>
      <a:lvl9pPr marL="3886200" indent="-228600" algn="l" rtl="0" eaLnBrk="0" fontAlgn="base" hangingPunct="0">
        <a:spcBef>
          <a:spcPct val="20000"/>
        </a:spcBef>
        <a:spcAft>
          <a:spcPct val="0"/>
        </a:spcAft>
        <a:buChar char="»"/>
        <a:defRPr sz="2000">
          <a:solidFill>
            <a:schemeClr val="accent2"/>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9B56962D-01CC-1D42-B49E-6FFC7517826D}"/>
              </a:ext>
            </a:extLst>
          </p:cNvPr>
          <p:cNvSpPr>
            <a:spLocks noGrp="1" noChangeArrowheads="1"/>
          </p:cNvSpPr>
          <p:nvPr>
            <p:ph type="sldNum" sz="quarter" idx="4"/>
          </p:nvPr>
        </p:nvSpPr>
        <p:spPr bwMode="auto">
          <a:xfrm>
            <a:off x="7282961" y="65278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
        <p:nvSpPr>
          <p:cNvPr id="9" name="Line 3">
            <a:extLst>
              <a:ext uri="{FF2B5EF4-FFF2-40B4-BE49-F238E27FC236}">
                <a16:creationId xmlns:a16="http://schemas.microsoft.com/office/drawing/2014/main" id="{50AB04D9-F924-8A48-9CDE-79DC7B385945}"/>
              </a:ext>
            </a:extLst>
          </p:cNvPr>
          <p:cNvSpPr>
            <a:spLocks noChangeShapeType="1"/>
          </p:cNvSpPr>
          <p:nvPr userDrawn="1"/>
        </p:nvSpPr>
        <p:spPr bwMode="auto">
          <a:xfrm>
            <a:off x="1107831" y="6477000"/>
            <a:ext cx="6868258" cy="0"/>
          </a:xfrm>
          <a:prstGeom prst="line">
            <a:avLst/>
          </a:prstGeom>
          <a:noFill/>
          <a:ln w="9525">
            <a:solidFill>
              <a:srgbClr val="000066"/>
            </a:solidFill>
            <a:round/>
            <a:headEnd/>
            <a:tailEnd/>
          </a:ln>
          <a:effectLst/>
        </p:spPr>
        <p:txBody>
          <a:bodyPr wrap="none" anchor="ctr"/>
          <a:lstStyle/>
          <a:p>
            <a:pPr defTabSz="914400" fontAlgn="base">
              <a:spcBef>
                <a:spcPct val="0"/>
              </a:spcBef>
              <a:spcAft>
                <a:spcPct val="0"/>
              </a:spcAft>
              <a:buClr>
                <a:srgbClr val="FFE107"/>
              </a:buClr>
              <a:buFont typeface="Wingdings" pitchFamily="2" charset="2"/>
              <a:buNone/>
              <a:defRPr/>
            </a:pPr>
            <a:endParaRPr lang="it-IT" sz="3600">
              <a:solidFill>
                <a:srgbClr val="000000"/>
              </a:solidFill>
              <a:latin typeface="Comic Sans MS" pitchFamily="66" charset="0"/>
              <a:ea typeface="ＭＳ Ｐゴシック" charset="0"/>
            </a:endParaRPr>
          </a:p>
        </p:txBody>
      </p:sp>
      <p:graphicFrame>
        <p:nvGraphicFramePr>
          <p:cNvPr id="10" name="Group 22">
            <a:extLst>
              <a:ext uri="{FF2B5EF4-FFF2-40B4-BE49-F238E27FC236}">
                <a16:creationId xmlns:a16="http://schemas.microsoft.com/office/drawing/2014/main" id="{E17AB5FA-A5C8-6C41-A39F-90BE2B80E604}"/>
              </a:ext>
            </a:extLst>
          </p:cNvPr>
          <p:cNvGraphicFramePr>
            <a:graphicFrameLocks noGrp="1"/>
          </p:cNvGraphicFramePr>
          <p:nvPr userDrawn="1">
            <p:extLst>
              <p:ext uri="{D42A27DB-BD31-4B8C-83A1-F6EECF244321}">
                <p14:modId xmlns:p14="http://schemas.microsoft.com/office/powerpoint/2010/main" val="1052714624"/>
              </p:ext>
            </p:extLst>
          </p:nvPr>
        </p:nvGraphicFramePr>
        <p:xfrm>
          <a:off x="395658" y="6404104"/>
          <a:ext cx="7684477" cy="518160"/>
        </p:xfrm>
        <a:graphic>
          <a:graphicData uri="http://schemas.openxmlformats.org/drawingml/2006/table">
            <a:tbl>
              <a:tblPr/>
              <a:tblGrid>
                <a:gridCol w="807427">
                  <a:extLst>
                    <a:ext uri="{9D8B030D-6E8A-4147-A177-3AD203B41FA5}">
                      <a16:colId xmlns:a16="http://schemas.microsoft.com/office/drawing/2014/main" val="20000"/>
                    </a:ext>
                  </a:extLst>
                </a:gridCol>
                <a:gridCol w="6877050">
                  <a:extLst>
                    <a:ext uri="{9D8B030D-6E8A-4147-A177-3AD203B41FA5}">
                      <a16:colId xmlns:a16="http://schemas.microsoft.com/office/drawing/2014/main" val="20001"/>
                    </a:ext>
                  </a:extLst>
                </a:gridCol>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a:ln>
                            <a:noFill/>
                          </a:ln>
                          <a:solidFill>
                            <a:srgbClr val="000080"/>
                          </a:solidFill>
                          <a:effectLst/>
                          <a:latin typeface="Verdana" charset="0"/>
                          <a:ea typeface="ＭＳ Ｐゴシック" charset="0"/>
                        </a:rPr>
                        <a:t>Valerio Re – 16th Trento Workshop on Advanced </a:t>
                      </a:r>
                      <a:r>
                        <a:rPr kumimoji="0" lang="it-IT" sz="1200" b="0" i="0" u="none" strike="noStrike" cap="none" normalizeH="0" baseline="0" dirty="0" err="1">
                          <a:ln>
                            <a:noFill/>
                          </a:ln>
                          <a:solidFill>
                            <a:srgbClr val="000080"/>
                          </a:solidFill>
                          <a:effectLst/>
                          <a:latin typeface="Verdana" charset="0"/>
                          <a:ea typeface="ＭＳ Ｐゴシック" charset="0"/>
                        </a:rPr>
                        <a:t>Silicon</a:t>
                      </a:r>
                      <a:r>
                        <a:rPr kumimoji="0" lang="it-IT" sz="1200" b="0" i="0" u="none" strike="noStrike" cap="none" normalizeH="0" baseline="0" dirty="0">
                          <a:ln>
                            <a:noFill/>
                          </a:ln>
                          <a:solidFill>
                            <a:srgbClr val="000080"/>
                          </a:solidFill>
                          <a:effectLst/>
                          <a:latin typeface="Verdana" charset="0"/>
                          <a:ea typeface="ＭＳ Ｐゴシック" charset="0"/>
                        </a:rPr>
                        <a:t> Detectors – </a:t>
                      </a:r>
                      <a:r>
                        <a:rPr kumimoji="0" lang="it-IT" sz="1200" b="0" i="0" u="none" strike="noStrike" cap="none" normalizeH="0" baseline="0" dirty="0" err="1">
                          <a:ln>
                            <a:noFill/>
                          </a:ln>
                          <a:solidFill>
                            <a:srgbClr val="000080"/>
                          </a:solidFill>
                          <a:effectLst/>
                          <a:latin typeface="Verdana" charset="0"/>
                          <a:ea typeface="ＭＳ Ｐゴシック" charset="0"/>
                        </a:rPr>
                        <a:t>February</a:t>
                      </a:r>
                      <a:r>
                        <a:rPr kumimoji="0" lang="it-IT" sz="1200" b="0" i="0" u="none" strike="noStrike" cap="none" normalizeH="0" baseline="0" dirty="0">
                          <a:ln>
                            <a:noFill/>
                          </a:ln>
                          <a:solidFill>
                            <a:srgbClr val="000080"/>
                          </a:solidFill>
                          <a:effectLst/>
                          <a:latin typeface="Verdana" charset="0"/>
                          <a:ea typeface="ＭＳ Ｐゴシック" charset="0"/>
                        </a:rPr>
                        <a:t> 17, 2021</a:t>
                      </a:r>
                      <a:endParaRPr kumimoji="0" lang="it-IT" sz="1200" b="1" i="0" u="none" strike="noStrike" cap="none" normalizeH="0" baseline="0" dirty="0">
                        <a:ln>
                          <a:noFill/>
                        </a:ln>
                        <a:solidFill>
                          <a:srgbClr val="000080"/>
                        </a:solidFill>
                        <a:effectLst/>
                        <a:latin typeface="Verdana"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7F3FA768-48FC-134F-95C9-60F72A5140BE}"/>
              </a:ext>
            </a:extLst>
          </p:cNvPr>
          <p:cNvSpPr>
            <a:spLocks noGrp="1" noChangeArrowheads="1"/>
          </p:cNvSpPr>
          <p:nvPr>
            <p:ph type="sldNum" sz="quarter" idx="4"/>
          </p:nvPr>
        </p:nvSpPr>
        <p:spPr bwMode="auto">
          <a:xfrm>
            <a:off x="7282961" y="65278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
        <p:nvSpPr>
          <p:cNvPr id="9" name="Line 3">
            <a:extLst>
              <a:ext uri="{FF2B5EF4-FFF2-40B4-BE49-F238E27FC236}">
                <a16:creationId xmlns:a16="http://schemas.microsoft.com/office/drawing/2014/main" id="{2219C4A9-60F2-2242-A4AA-C2CA04B1B81A}"/>
              </a:ext>
            </a:extLst>
          </p:cNvPr>
          <p:cNvSpPr>
            <a:spLocks noChangeShapeType="1"/>
          </p:cNvSpPr>
          <p:nvPr userDrawn="1"/>
        </p:nvSpPr>
        <p:spPr bwMode="auto">
          <a:xfrm>
            <a:off x="1107831" y="6477000"/>
            <a:ext cx="6868258" cy="0"/>
          </a:xfrm>
          <a:prstGeom prst="line">
            <a:avLst/>
          </a:prstGeom>
          <a:noFill/>
          <a:ln w="9525">
            <a:solidFill>
              <a:srgbClr val="000066"/>
            </a:solidFill>
            <a:round/>
            <a:headEnd/>
            <a:tailEnd/>
          </a:ln>
          <a:effectLst/>
        </p:spPr>
        <p:txBody>
          <a:bodyPr wrap="none" anchor="ctr"/>
          <a:lstStyle/>
          <a:p>
            <a:pPr defTabSz="914400" fontAlgn="base">
              <a:spcBef>
                <a:spcPct val="0"/>
              </a:spcBef>
              <a:spcAft>
                <a:spcPct val="0"/>
              </a:spcAft>
              <a:buClr>
                <a:srgbClr val="FFE107"/>
              </a:buClr>
              <a:buFont typeface="Wingdings" pitchFamily="2" charset="2"/>
              <a:buNone/>
              <a:defRPr/>
            </a:pPr>
            <a:endParaRPr lang="it-IT" sz="3600">
              <a:solidFill>
                <a:srgbClr val="000000"/>
              </a:solidFill>
              <a:latin typeface="Comic Sans MS" pitchFamily="66" charset="0"/>
              <a:ea typeface="ＭＳ Ｐゴシック" charset="0"/>
            </a:endParaRPr>
          </a:p>
        </p:txBody>
      </p:sp>
      <p:graphicFrame>
        <p:nvGraphicFramePr>
          <p:cNvPr id="10" name="Group 22">
            <a:extLst>
              <a:ext uri="{FF2B5EF4-FFF2-40B4-BE49-F238E27FC236}">
                <a16:creationId xmlns:a16="http://schemas.microsoft.com/office/drawing/2014/main" id="{B64D4ACE-7A38-2E4E-A11F-DD53FE23C277}"/>
              </a:ext>
            </a:extLst>
          </p:cNvPr>
          <p:cNvGraphicFramePr>
            <a:graphicFrameLocks noGrp="1"/>
          </p:cNvGraphicFramePr>
          <p:nvPr userDrawn="1">
            <p:extLst>
              <p:ext uri="{D42A27DB-BD31-4B8C-83A1-F6EECF244321}">
                <p14:modId xmlns:p14="http://schemas.microsoft.com/office/powerpoint/2010/main" val="1052714624"/>
              </p:ext>
            </p:extLst>
          </p:nvPr>
        </p:nvGraphicFramePr>
        <p:xfrm>
          <a:off x="395658" y="6404104"/>
          <a:ext cx="7684477" cy="518160"/>
        </p:xfrm>
        <a:graphic>
          <a:graphicData uri="http://schemas.openxmlformats.org/drawingml/2006/table">
            <a:tbl>
              <a:tblPr/>
              <a:tblGrid>
                <a:gridCol w="807427">
                  <a:extLst>
                    <a:ext uri="{9D8B030D-6E8A-4147-A177-3AD203B41FA5}">
                      <a16:colId xmlns:a16="http://schemas.microsoft.com/office/drawing/2014/main" val="20000"/>
                    </a:ext>
                  </a:extLst>
                </a:gridCol>
                <a:gridCol w="6877050">
                  <a:extLst>
                    <a:ext uri="{9D8B030D-6E8A-4147-A177-3AD203B41FA5}">
                      <a16:colId xmlns:a16="http://schemas.microsoft.com/office/drawing/2014/main" val="20001"/>
                    </a:ext>
                  </a:extLst>
                </a:gridCol>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a:ln>
                            <a:noFill/>
                          </a:ln>
                          <a:solidFill>
                            <a:srgbClr val="000080"/>
                          </a:solidFill>
                          <a:effectLst/>
                          <a:latin typeface="Verdana" charset="0"/>
                          <a:ea typeface="ＭＳ Ｐゴシック" charset="0"/>
                        </a:rPr>
                        <a:t>Valerio Re – 16th Trento Workshop on Advanced </a:t>
                      </a:r>
                      <a:r>
                        <a:rPr kumimoji="0" lang="it-IT" sz="1200" b="0" i="0" u="none" strike="noStrike" cap="none" normalizeH="0" baseline="0" dirty="0" err="1">
                          <a:ln>
                            <a:noFill/>
                          </a:ln>
                          <a:solidFill>
                            <a:srgbClr val="000080"/>
                          </a:solidFill>
                          <a:effectLst/>
                          <a:latin typeface="Verdana" charset="0"/>
                          <a:ea typeface="ＭＳ Ｐゴシック" charset="0"/>
                        </a:rPr>
                        <a:t>Silicon</a:t>
                      </a:r>
                      <a:r>
                        <a:rPr kumimoji="0" lang="it-IT" sz="1200" b="0" i="0" u="none" strike="noStrike" cap="none" normalizeH="0" baseline="0" dirty="0">
                          <a:ln>
                            <a:noFill/>
                          </a:ln>
                          <a:solidFill>
                            <a:srgbClr val="000080"/>
                          </a:solidFill>
                          <a:effectLst/>
                          <a:latin typeface="Verdana" charset="0"/>
                          <a:ea typeface="ＭＳ Ｐゴシック" charset="0"/>
                        </a:rPr>
                        <a:t> Detectors – </a:t>
                      </a:r>
                      <a:r>
                        <a:rPr kumimoji="0" lang="it-IT" sz="1200" b="0" i="0" u="none" strike="noStrike" cap="none" normalizeH="0" baseline="0" dirty="0" err="1">
                          <a:ln>
                            <a:noFill/>
                          </a:ln>
                          <a:solidFill>
                            <a:srgbClr val="000080"/>
                          </a:solidFill>
                          <a:effectLst/>
                          <a:latin typeface="Verdana" charset="0"/>
                          <a:ea typeface="ＭＳ Ｐゴシック" charset="0"/>
                        </a:rPr>
                        <a:t>February</a:t>
                      </a:r>
                      <a:r>
                        <a:rPr kumimoji="0" lang="it-IT" sz="1200" b="0" i="0" u="none" strike="noStrike" cap="none" normalizeH="0" baseline="0" dirty="0">
                          <a:ln>
                            <a:noFill/>
                          </a:ln>
                          <a:solidFill>
                            <a:srgbClr val="000080"/>
                          </a:solidFill>
                          <a:effectLst/>
                          <a:latin typeface="Verdana" charset="0"/>
                          <a:ea typeface="ＭＳ Ｐゴシック" charset="0"/>
                        </a:rPr>
                        <a:t> 17, 2021</a:t>
                      </a:r>
                      <a:endParaRPr kumimoji="0" lang="it-IT" sz="1200" b="1" i="0" u="none" strike="noStrike" cap="none" normalizeH="0" baseline="0" dirty="0">
                        <a:ln>
                          <a:noFill/>
                        </a:ln>
                        <a:solidFill>
                          <a:srgbClr val="000080"/>
                        </a:solidFill>
                        <a:effectLst/>
                        <a:latin typeface="Verdana"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1B26EC10-5E64-5E49-9E0B-C0B923409CF2}"/>
              </a:ext>
            </a:extLst>
          </p:cNvPr>
          <p:cNvSpPr>
            <a:spLocks noGrp="1" noChangeArrowheads="1"/>
          </p:cNvSpPr>
          <p:nvPr>
            <p:ph type="sldNum" sz="quarter" idx="4"/>
          </p:nvPr>
        </p:nvSpPr>
        <p:spPr bwMode="auto">
          <a:xfrm>
            <a:off x="7282961" y="6527800"/>
            <a:ext cx="17584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ClrTx/>
              <a:buFontTx/>
              <a:buNone/>
              <a:defRPr sz="1200">
                <a:solidFill>
                  <a:srgbClr val="000066"/>
                </a:solidFill>
              </a:defRPr>
            </a:lvl1pPr>
          </a:lstStyle>
          <a:p>
            <a:pPr defTabSz="914400" fontAlgn="base">
              <a:spcBef>
                <a:spcPct val="0"/>
              </a:spcBef>
              <a:spcAft>
                <a:spcPct val="0"/>
              </a:spcAft>
            </a:pPr>
            <a:fld id="{E9B6FC15-D788-8447-86F6-A8CDE9527AD5}" type="slidenum">
              <a:rPr lang="en-US">
                <a:latin typeface="Comic Sans MS" charset="0"/>
                <a:ea typeface="ＭＳ Ｐゴシック" charset="0"/>
              </a:rPr>
              <a:pPr defTabSz="914400" fontAlgn="base">
                <a:spcBef>
                  <a:spcPct val="0"/>
                </a:spcBef>
                <a:spcAft>
                  <a:spcPct val="0"/>
                </a:spcAft>
              </a:pPr>
              <a:t>‹N›</a:t>
            </a:fld>
            <a:endParaRPr lang="en-US">
              <a:latin typeface="Comic Sans MS" charset="0"/>
              <a:ea typeface="ＭＳ Ｐゴシック" charset="0"/>
            </a:endParaRPr>
          </a:p>
        </p:txBody>
      </p:sp>
      <p:sp>
        <p:nvSpPr>
          <p:cNvPr id="6" name="Line 3">
            <a:extLst>
              <a:ext uri="{FF2B5EF4-FFF2-40B4-BE49-F238E27FC236}">
                <a16:creationId xmlns:a16="http://schemas.microsoft.com/office/drawing/2014/main" id="{111463DD-7AA0-314F-B1A4-218BA39358C0}"/>
              </a:ext>
            </a:extLst>
          </p:cNvPr>
          <p:cNvSpPr>
            <a:spLocks noChangeShapeType="1"/>
          </p:cNvSpPr>
          <p:nvPr userDrawn="1"/>
        </p:nvSpPr>
        <p:spPr bwMode="auto">
          <a:xfrm>
            <a:off x="1107831" y="6477000"/>
            <a:ext cx="6868258" cy="0"/>
          </a:xfrm>
          <a:prstGeom prst="line">
            <a:avLst/>
          </a:prstGeom>
          <a:noFill/>
          <a:ln w="9525">
            <a:solidFill>
              <a:srgbClr val="000066"/>
            </a:solidFill>
            <a:round/>
            <a:headEnd/>
            <a:tailEnd/>
          </a:ln>
          <a:effectLst/>
        </p:spPr>
        <p:txBody>
          <a:bodyPr wrap="none" anchor="ctr"/>
          <a:lstStyle/>
          <a:p>
            <a:pPr defTabSz="914400" fontAlgn="base">
              <a:spcBef>
                <a:spcPct val="0"/>
              </a:spcBef>
              <a:spcAft>
                <a:spcPct val="0"/>
              </a:spcAft>
              <a:buClr>
                <a:srgbClr val="FFE107"/>
              </a:buClr>
              <a:buFont typeface="Wingdings" pitchFamily="2" charset="2"/>
              <a:buNone/>
              <a:defRPr/>
            </a:pPr>
            <a:endParaRPr lang="it-IT" sz="3600">
              <a:solidFill>
                <a:srgbClr val="000000"/>
              </a:solidFill>
              <a:latin typeface="Comic Sans MS" pitchFamily="66" charset="0"/>
              <a:ea typeface="ＭＳ Ｐゴシック" charset="0"/>
            </a:endParaRPr>
          </a:p>
        </p:txBody>
      </p:sp>
      <p:graphicFrame>
        <p:nvGraphicFramePr>
          <p:cNvPr id="7" name="Group 22">
            <a:extLst>
              <a:ext uri="{FF2B5EF4-FFF2-40B4-BE49-F238E27FC236}">
                <a16:creationId xmlns:a16="http://schemas.microsoft.com/office/drawing/2014/main" id="{C9203098-90E5-5D4F-9CD9-E8171774D0CF}"/>
              </a:ext>
            </a:extLst>
          </p:cNvPr>
          <p:cNvGraphicFramePr>
            <a:graphicFrameLocks noGrp="1"/>
          </p:cNvGraphicFramePr>
          <p:nvPr userDrawn="1">
            <p:extLst>
              <p:ext uri="{D42A27DB-BD31-4B8C-83A1-F6EECF244321}">
                <p14:modId xmlns:p14="http://schemas.microsoft.com/office/powerpoint/2010/main" val="1052714624"/>
              </p:ext>
            </p:extLst>
          </p:nvPr>
        </p:nvGraphicFramePr>
        <p:xfrm>
          <a:off x="395658" y="6404104"/>
          <a:ext cx="7684477" cy="518160"/>
        </p:xfrm>
        <a:graphic>
          <a:graphicData uri="http://schemas.openxmlformats.org/drawingml/2006/table">
            <a:tbl>
              <a:tblPr/>
              <a:tblGrid>
                <a:gridCol w="807427">
                  <a:extLst>
                    <a:ext uri="{9D8B030D-6E8A-4147-A177-3AD203B41FA5}">
                      <a16:colId xmlns:a16="http://schemas.microsoft.com/office/drawing/2014/main" val="20000"/>
                    </a:ext>
                  </a:extLst>
                </a:gridCol>
                <a:gridCol w="6877050">
                  <a:extLst>
                    <a:ext uri="{9D8B030D-6E8A-4147-A177-3AD203B41FA5}">
                      <a16:colId xmlns:a16="http://schemas.microsoft.com/office/drawing/2014/main" val="20001"/>
                    </a:ext>
                  </a:extLst>
                </a:gridCol>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a:ln>
                            <a:noFill/>
                          </a:ln>
                          <a:solidFill>
                            <a:srgbClr val="000080"/>
                          </a:solidFill>
                          <a:effectLst/>
                          <a:latin typeface="Verdana" charset="0"/>
                          <a:ea typeface="ＭＳ Ｐゴシック" charset="0"/>
                        </a:rPr>
                        <a:t>Valerio Re – 16th Trento Workshop on Advanced </a:t>
                      </a:r>
                      <a:r>
                        <a:rPr kumimoji="0" lang="it-IT" sz="1200" b="0" i="0" u="none" strike="noStrike" cap="none" normalizeH="0" baseline="0" dirty="0" err="1">
                          <a:ln>
                            <a:noFill/>
                          </a:ln>
                          <a:solidFill>
                            <a:srgbClr val="000080"/>
                          </a:solidFill>
                          <a:effectLst/>
                          <a:latin typeface="Verdana" charset="0"/>
                          <a:ea typeface="ＭＳ Ｐゴシック" charset="0"/>
                        </a:rPr>
                        <a:t>Silicon</a:t>
                      </a:r>
                      <a:r>
                        <a:rPr kumimoji="0" lang="it-IT" sz="1200" b="0" i="0" u="none" strike="noStrike" cap="none" normalizeH="0" baseline="0" dirty="0">
                          <a:ln>
                            <a:noFill/>
                          </a:ln>
                          <a:solidFill>
                            <a:srgbClr val="000080"/>
                          </a:solidFill>
                          <a:effectLst/>
                          <a:latin typeface="Verdana" charset="0"/>
                          <a:ea typeface="ＭＳ Ｐゴシック" charset="0"/>
                        </a:rPr>
                        <a:t> Detectors – </a:t>
                      </a:r>
                      <a:r>
                        <a:rPr kumimoji="0" lang="it-IT" sz="1200" b="0" i="0" u="none" strike="noStrike" cap="none" normalizeH="0" baseline="0" dirty="0" err="1">
                          <a:ln>
                            <a:noFill/>
                          </a:ln>
                          <a:solidFill>
                            <a:srgbClr val="000080"/>
                          </a:solidFill>
                          <a:effectLst/>
                          <a:latin typeface="Verdana" charset="0"/>
                          <a:ea typeface="ＭＳ Ｐゴシック" charset="0"/>
                        </a:rPr>
                        <a:t>February</a:t>
                      </a:r>
                      <a:r>
                        <a:rPr kumimoji="0" lang="it-IT" sz="1200" b="0" i="0" u="none" strike="noStrike" cap="none" normalizeH="0" baseline="0" dirty="0">
                          <a:ln>
                            <a:noFill/>
                          </a:ln>
                          <a:solidFill>
                            <a:srgbClr val="000080"/>
                          </a:solidFill>
                          <a:effectLst/>
                          <a:latin typeface="Verdana" charset="0"/>
                          <a:ea typeface="ＭＳ Ｐゴシック" charset="0"/>
                        </a:rPr>
                        <a:t> 17, 2021</a:t>
                      </a:r>
                      <a:endParaRPr kumimoji="0" lang="it-IT" sz="1200" b="1" i="0" u="none" strike="noStrike" cap="none" normalizeH="0" baseline="0" dirty="0">
                        <a:ln>
                          <a:noFill/>
                        </a:ln>
                        <a:solidFill>
                          <a:srgbClr val="000080"/>
                        </a:solidFill>
                        <a:effectLst/>
                        <a:latin typeface="Verdana" charset="0"/>
                        <a:ea typeface="ＭＳ Ｐゴシック" charset="0"/>
                      </a:endParaRPr>
                    </a:p>
                  </a:txBody>
                  <a:tcPr marL="84406" marR="8440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ftr="0" dt="0"/>
  <p:txStyles>
    <p:titleStyle>
      <a:lvl1pPr algn="ctr" rtl="0" fontAlgn="base">
        <a:spcBef>
          <a:spcPct val="0"/>
        </a:spcBef>
        <a:spcAft>
          <a:spcPct val="0"/>
        </a:spcAft>
        <a:defRPr sz="2800" b="1">
          <a:solidFill>
            <a:srgbClr val="FF0000"/>
          </a:solidFill>
          <a:latin typeface="+mj-lt"/>
          <a:ea typeface="+mj-ea"/>
          <a:cs typeface="+mj-cs"/>
        </a:defRPr>
      </a:lvl1pPr>
      <a:lvl2pPr algn="ctr" rtl="0" fontAlgn="base">
        <a:spcBef>
          <a:spcPct val="0"/>
        </a:spcBef>
        <a:spcAft>
          <a:spcPct val="0"/>
        </a:spcAft>
        <a:defRPr sz="2800" b="1">
          <a:solidFill>
            <a:srgbClr val="FF0000"/>
          </a:solidFill>
          <a:latin typeface="Arial" charset="0"/>
          <a:ea typeface="ＭＳ Ｐゴシック" charset="0"/>
        </a:defRPr>
      </a:lvl2pPr>
      <a:lvl3pPr algn="ctr" rtl="0" fontAlgn="base">
        <a:spcBef>
          <a:spcPct val="0"/>
        </a:spcBef>
        <a:spcAft>
          <a:spcPct val="0"/>
        </a:spcAft>
        <a:defRPr sz="2800" b="1">
          <a:solidFill>
            <a:srgbClr val="FF0000"/>
          </a:solidFill>
          <a:latin typeface="Arial" charset="0"/>
          <a:ea typeface="ＭＳ Ｐゴシック" charset="0"/>
        </a:defRPr>
      </a:lvl3pPr>
      <a:lvl4pPr algn="ctr" rtl="0" fontAlgn="base">
        <a:spcBef>
          <a:spcPct val="0"/>
        </a:spcBef>
        <a:spcAft>
          <a:spcPct val="0"/>
        </a:spcAft>
        <a:defRPr sz="2800" b="1">
          <a:solidFill>
            <a:srgbClr val="FF0000"/>
          </a:solidFill>
          <a:latin typeface="Arial" charset="0"/>
          <a:ea typeface="ＭＳ Ｐゴシック" charset="0"/>
        </a:defRPr>
      </a:lvl4pPr>
      <a:lvl5pPr algn="ctr" rtl="0" fontAlgn="base">
        <a:spcBef>
          <a:spcPct val="0"/>
        </a:spcBef>
        <a:spcAft>
          <a:spcPct val="0"/>
        </a:spcAft>
        <a:defRPr sz="2800" b="1">
          <a:solidFill>
            <a:srgbClr val="FF0000"/>
          </a:solidFill>
          <a:latin typeface="Arial" charset="0"/>
          <a:ea typeface="ＭＳ Ｐゴシック" charset="0"/>
        </a:defRPr>
      </a:lvl5pPr>
      <a:lvl6pPr marL="457200" algn="ctr" rtl="0" fontAlgn="base">
        <a:spcBef>
          <a:spcPct val="0"/>
        </a:spcBef>
        <a:spcAft>
          <a:spcPct val="0"/>
        </a:spcAft>
        <a:defRPr sz="2800" b="1">
          <a:solidFill>
            <a:srgbClr val="FF0000"/>
          </a:solidFill>
          <a:latin typeface="Arial" charset="0"/>
          <a:ea typeface="ＭＳ Ｐゴシック" charset="0"/>
        </a:defRPr>
      </a:lvl6pPr>
      <a:lvl7pPr marL="914400" algn="ctr" rtl="0" fontAlgn="base">
        <a:spcBef>
          <a:spcPct val="0"/>
        </a:spcBef>
        <a:spcAft>
          <a:spcPct val="0"/>
        </a:spcAft>
        <a:defRPr sz="2800" b="1">
          <a:solidFill>
            <a:srgbClr val="FF0000"/>
          </a:solidFill>
          <a:latin typeface="Arial" charset="0"/>
          <a:ea typeface="ＭＳ Ｐゴシック" charset="0"/>
        </a:defRPr>
      </a:lvl7pPr>
      <a:lvl8pPr marL="1371600" algn="ctr" rtl="0" fontAlgn="base">
        <a:spcBef>
          <a:spcPct val="0"/>
        </a:spcBef>
        <a:spcAft>
          <a:spcPct val="0"/>
        </a:spcAft>
        <a:defRPr sz="2800" b="1">
          <a:solidFill>
            <a:srgbClr val="FF0000"/>
          </a:solidFill>
          <a:latin typeface="Arial" charset="0"/>
          <a:ea typeface="ＭＳ Ｐゴシック" charset="0"/>
        </a:defRPr>
      </a:lvl8pPr>
      <a:lvl9pPr marL="1828800" algn="ctr" rtl="0" fontAlgn="base">
        <a:spcBef>
          <a:spcPct val="0"/>
        </a:spcBef>
        <a:spcAft>
          <a:spcPct val="0"/>
        </a:spcAft>
        <a:defRPr sz="2800" b="1">
          <a:solidFill>
            <a:srgbClr val="FF0000"/>
          </a:solidFill>
          <a:latin typeface="Arial" charset="0"/>
          <a:ea typeface="ＭＳ Ｐゴシック" charset="0"/>
        </a:defRPr>
      </a:lvl9pPr>
    </p:titleStyle>
    <p:bodyStyle>
      <a:lvl1pPr marL="342900" indent="-342900" algn="l" rtl="0" fontAlgn="base">
        <a:lnSpc>
          <a:spcPct val="130000"/>
        </a:lnSpc>
        <a:spcBef>
          <a:spcPct val="20000"/>
        </a:spcBef>
        <a:spcAft>
          <a:spcPct val="20000"/>
        </a:spcAft>
        <a:buChar char="»"/>
        <a:defRPr sz="1600">
          <a:solidFill>
            <a:schemeClr val="tx1"/>
          </a:solidFill>
          <a:latin typeface="+mn-lt"/>
          <a:ea typeface="+mn-ea"/>
          <a:cs typeface="+mn-cs"/>
        </a:defRPr>
      </a:lvl1pPr>
      <a:lvl2pPr marL="742950" indent="-285750" algn="l" rtl="0" fontAlgn="base">
        <a:lnSpc>
          <a:spcPct val="130000"/>
        </a:lnSpc>
        <a:spcBef>
          <a:spcPct val="20000"/>
        </a:spcBef>
        <a:spcAft>
          <a:spcPct val="20000"/>
        </a:spcAft>
        <a:buChar char="•"/>
        <a:defRPr sz="1600">
          <a:solidFill>
            <a:schemeClr val="tx1"/>
          </a:solidFill>
          <a:latin typeface="+mn-lt"/>
          <a:ea typeface="+mn-ea"/>
        </a:defRPr>
      </a:lvl2pPr>
      <a:lvl3pPr marL="1143000" indent="-228600" algn="l" rtl="0" fontAlgn="base">
        <a:lnSpc>
          <a:spcPct val="130000"/>
        </a:lnSpc>
        <a:spcBef>
          <a:spcPct val="20000"/>
        </a:spcBef>
        <a:spcAft>
          <a:spcPct val="20000"/>
        </a:spcAft>
        <a:buChar char="•"/>
        <a:defRPr sz="16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Arial Unicode MS" charset="0"/>
          <a:ea typeface="+mn-ea"/>
        </a:defRPr>
      </a:lvl4pPr>
      <a:lvl5pPr marL="2057400" indent="-228600" algn="l" rtl="0" fontAlgn="base">
        <a:spcBef>
          <a:spcPct val="20000"/>
        </a:spcBef>
        <a:spcAft>
          <a:spcPct val="0"/>
        </a:spcAft>
        <a:buChar char="»"/>
        <a:defRPr sz="2000">
          <a:solidFill>
            <a:schemeClr val="tx1"/>
          </a:solidFill>
          <a:latin typeface="Arial Unicode MS" charset="0"/>
          <a:ea typeface="+mn-ea"/>
        </a:defRPr>
      </a:lvl5pPr>
      <a:lvl6pPr marL="2514600" indent="-228600" algn="l" rtl="0" fontAlgn="base">
        <a:spcBef>
          <a:spcPct val="20000"/>
        </a:spcBef>
        <a:spcAft>
          <a:spcPct val="0"/>
        </a:spcAft>
        <a:buChar char="»"/>
        <a:defRPr sz="2000">
          <a:solidFill>
            <a:schemeClr val="tx1"/>
          </a:solidFill>
          <a:latin typeface="Arial Unicode MS" charset="0"/>
          <a:ea typeface="+mn-ea"/>
        </a:defRPr>
      </a:lvl6pPr>
      <a:lvl7pPr marL="2971800" indent="-228600" algn="l" rtl="0" fontAlgn="base">
        <a:spcBef>
          <a:spcPct val="20000"/>
        </a:spcBef>
        <a:spcAft>
          <a:spcPct val="0"/>
        </a:spcAft>
        <a:buChar char="»"/>
        <a:defRPr sz="2000">
          <a:solidFill>
            <a:schemeClr val="tx1"/>
          </a:solidFill>
          <a:latin typeface="Arial Unicode MS" charset="0"/>
          <a:ea typeface="+mn-ea"/>
        </a:defRPr>
      </a:lvl7pPr>
      <a:lvl8pPr marL="3429000" indent="-228600" algn="l" rtl="0" fontAlgn="base">
        <a:spcBef>
          <a:spcPct val="20000"/>
        </a:spcBef>
        <a:spcAft>
          <a:spcPct val="0"/>
        </a:spcAft>
        <a:buChar char="»"/>
        <a:defRPr sz="2000">
          <a:solidFill>
            <a:schemeClr val="tx1"/>
          </a:solidFill>
          <a:latin typeface="Arial Unicode MS" charset="0"/>
          <a:ea typeface="+mn-ea"/>
        </a:defRPr>
      </a:lvl8pPr>
      <a:lvl9pPr marL="3886200" indent="-228600" algn="l" rtl="0" fontAlgn="base">
        <a:spcBef>
          <a:spcPct val="20000"/>
        </a:spcBef>
        <a:spcAft>
          <a:spcPct val="0"/>
        </a:spcAft>
        <a:buChar char="»"/>
        <a:defRPr sz="2000">
          <a:solidFill>
            <a:schemeClr val="tx1"/>
          </a:solidFill>
          <a:latin typeface="Arial Unicode M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51.xml"/><Relationship Id="rId4" Type="http://schemas.openxmlformats.org/officeDocument/2006/relationships/image" Target="../media/image33.emf"/></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a:extLst>
              <a:ext uri="{FF2B5EF4-FFF2-40B4-BE49-F238E27FC236}">
                <a16:creationId xmlns:a16="http://schemas.microsoft.com/office/drawing/2014/main" id="{2862BBB8-4855-C84B-8EAA-9669A6CCEA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67426"/>
            <a:ext cx="8191500" cy="1814225"/>
          </a:xfrm>
          <a:prstGeom prst="rect">
            <a:avLst/>
          </a:prstGeom>
        </p:spPr>
      </p:pic>
      <p:sp>
        <p:nvSpPr>
          <p:cNvPr id="2055" name="Text Box 13"/>
          <p:cNvSpPr txBox="1">
            <a:spLocks noChangeArrowheads="1"/>
          </p:cNvSpPr>
          <p:nvPr/>
        </p:nvSpPr>
        <p:spPr bwMode="auto">
          <a:xfrm>
            <a:off x="731838" y="2484269"/>
            <a:ext cx="7785100" cy="461665"/>
          </a:xfrm>
          <a:prstGeom prst="rect">
            <a:avLst/>
          </a:prstGeom>
          <a:noFill/>
          <a:ln w="9525">
            <a:noFill/>
            <a:miter lim="800000"/>
            <a:headEnd/>
            <a:tailEnd/>
          </a:ln>
        </p:spPr>
        <p:txBody>
          <a:bodyPr>
            <a:spAutoFit/>
          </a:bodyPr>
          <a:lstStyle/>
          <a:p>
            <a:pPr algn="ctr" eaLnBrk="0" hangingPunct="0">
              <a:spcBef>
                <a:spcPct val="50000"/>
              </a:spcBef>
            </a:pPr>
            <a:r>
              <a:rPr lang="it-IT" sz="2400" dirty="0">
                <a:solidFill>
                  <a:srgbClr val="000066"/>
                </a:solidFill>
              </a:rPr>
              <a:t>Valerio Re</a:t>
            </a:r>
          </a:p>
        </p:txBody>
      </p:sp>
      <p:sp>
        <p:nvSpPr>
          <p:cNvPr id="8" name="Text Box 1032"/>
          <p:cNvSpPr txBox="1">
            <a:spLocks noChangeArrowheads="1"/>
          </p:cNvSpPr>
          <p:nvPr/>
        </p:nvSpPr>
        <p:spPr bwMode="auto">
          <a:xfrm>
            <a:off x="938213" y="50879"/>
            <a:ext cx="7253287" cy="20621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9050">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eaLnBrk="0" hangingPunct="0">
              <a:spcBef>
                <a:spcPct val="50000"/>
              </a:spcBef>
              <a:buClrTx/>
              <a:buFontTx/>
              <a:buNone/>
            </a:pPr>
            <a:r>
              <a:rPr lang="en-US" sz="3200" b="1">
                <a:solidFill>
                  <a:srgbClr val="FF0000"/>
                </a:solidFill>
              </a:rPr>
              <a:t>Prospects for 3D integration </a:t>
            </a:r>
          </a:p>
          <a:p>
            <a:pPr algn="ctr" eaLnBrk="0" hangingPunct="0">
              <a:spcBef>
                <a:spcPct val="50000"/>
              </a:spcBef>
              <a:buClrTx/>
              <a:buFontTx/>
              <a:buNone/>
            </a:pPr>
            <a:r>
              <a:rPr lang="en-US" sz="3200" b="1">
                <a:solidFill>
                  <a:srgbClr val="FF0000"/>
                </a:solidFill>
              </a:rPr>
              <a:t>in pixel detectors </a:t>
            </a:r>
          </a:p>
          <a:p>
            <a:pPr algn="ctr" eaLnBrk="0" hangingPunct="0">
              <a:spcBef>
                <a:spcPct val="50000"/>
              </a:spcBef>
              <a:buClrTx/>
              <a:buFontTx/>
              <a:buNone/>
            </a:pPr>
            <a:r>
              <a:rPr lang="en-US" sz="3200" b="1">
                <a:solidFill>
                  <a:srgbClr val="FF0000"/>
                </a:solidFill>
              </a:rPr>
              <a:t>and readout chips</a:t>
            </a:r>
            <a:endParaRPr lang="en-US" b="1">
              <a:solidFill>
                <a:srgbClr val="FF0000"/>
              </a:solidFill>
              <a:latin typeface="Verdana" charset="0"/>
            </a:endParaRPr>
          </a:p>
        </p:txBody>
      </p:sp>
      <p:sp>
        <p:nvSpPr>
          <p:cNvPr id="18" name="Text Box 1047">
            <a:extLst>
              <a:ext uri="{FF2B5EF4-FFF2-40B4-BE49-F238E27FC236}">
                <a16:creationId xmlns:a16="http://schemas.microsoft.com/office/drawing/2014/main" id="{EC063D47-C1B1-1345-A707-178C8DE41DAA}"/>
              </a:ext>
            </a:extLst>
          </p:cNvPr>
          <p:cNvSpPr txBox="1">
            <a:spLocks noChangeArrowheads="1"/>
          </p:cNvSpPr>
          <p:nvPr/>
        </p:nvSpPr>
        <p:spPr bwMode="auto">
          <a:xfrm>
            <a:off x="6302375" y="3708565"/>
            <a:ext cx="2278063" cy="5032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buClrTx/>
              <a:buFontTx/>
              <a:buNone/>
            </a:pPr>
            <a:r>
              <a:rPr lang="en-US" sz="1200" dirty="0">
                <a:solidFill>
                  <a:srgbClr val="000066"/>
                </a:solidFill>
                <a:latin typeface="Verdana" charset="0"/>
              </a:rPr>
              <a:t>INFN                        </a:t>
            </a:r>
          </a:p>
          <a:p>
            <a:pPr algn="ctr" eaLnBrk="0" hangingPunct="0">
              <a:spcBef>
                <a:spcPct val="50000"/>
              </a:spcBef>
              <a:buClrTx/>
              <a:buFontTx/>
              <a:buNone/>
            </a:pPr>
            <a:r>
              <a:rPr lang="en-US" sz="1000" dirty="0" err="1">
                <a:solidFill>
                  <a:srgbClr val="000066"/>
                </a:solidFill>
                <a:latin typeface="Verdana" charset="0"/>
              </a:rPr>
              <a:t>Sezione</a:t>
            </a:r>
            <a:r>
              <a:rPr lang="en-US" sz="1000" dirty="0">
                <a:solidFill>
                  <a:srgbClr val="000066"/>
                </a:solidFill>
                <a:latin typeface="Verdana" charset="0"/>
              </a:rPr>
              <a:t> di Pavia</a:t>
            </a:r>
            <a:endParaRPr lang="it-IT" sz="1000" dirty="0">
              <a:solidFill>
                <a:srgbClr val="000066"/>
              </a:solidFill>
              <a:latin typeface="Verdana" charset="0"/>
            </a:endParaRPr>
          </a:p>
        </p:txBody>
      </p:sp>
      <p:pic>
        <p:nvPicPr>
          <p:cNvPr id="19" name="Picture 1062" descr="weblogo4b">
            <a:extLst>
              <a:ext uri="{FF2B5EF4-FFF2-40B4-BE49-F238E27FC236}">
                <a16:creationId xmlns:a16="http://schemas.microsoft.com/office/drawing/2014/main" id="{A661D233-E64E-2E48-8DF8-5D1FECF37F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6775" y="2897353"/>
            <a:ext cx="708025" cy="695325"/>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2" descr="upload.wikimedia.org/wikipedia/commons/6/69/Pan...">
            <a:extLst>
              <a:ext uri="{FF2B5EF4-FFF2-40B4-BE49-F238E27FC236}">
                <a16:creationId xmlns:a16="http://schemas.microsoft.com/office/drawing/2014/main" id="{D3C3FE5B-2749-824A-AAC3-640EDFB438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549" y="4193805"/>
            <a:ext cx="7137563" cy="266419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6C190519-1C94-D847-8DE7-F9D74DB5DCB9}"/>
              </a:ext>
            </a:extLst>
          </p:cNvPr>
          <p:cNvSpPr txBox="1"/>
          <p:nvPr/>
        </p:nvSpPr>
        <p:spPr>
          <a:xfrm>
            <a:off x="2307891" y="5127795"/>
            <a:ext cx="4908884" cy="707886"/>
          </a:xfrm>
          <a:prstGeom prst="rect">
            <a:avLst/>
          </a:prstGeom>
          <a:solidFill>
            <a:schemeClr val="bg1"/>
          </a:solidFill>
        </p:spPr>
        <p:txBody>
          <a:bodyPr wrap="square" rtlCol="0">
            <a:spAutoFit/>
          </a:bodyPr>
          <a:lstStyle/>
          <a:p>
            <a:r>
              <a:rPr lang="it-IT" sz="2000" b="1" dirty="0">
                <a:solidFill>
                  <a:schemeClr val="tx1"/>
                </a:solidFill>
              </a:rPr>
              <a:t>16th (Virtual) "</a:t>
            </a:r>
            <a:r>
              <a:rPr lang="en-US" sz="2000" b="1" dirty="0">
                <a:solidFill>
                  <a:schemeClr val="tx1"/>
                </a:solidFill>
              </a:rPr>
              <a:t>Trento</a:t>
            </a:r>
            <a:r>
              <a:rPr lang="it-IT" sz="2000" b="1" dirty="0">
                <a:solidFill>
                  <a:schemeClr val="tx1"/>
                </a:solidFill>
              </a:rPr>
              <a:t>" Workshop on Advanced Silicon </a:t>
            </a:r>
            <a:r>
              <a:rPr lang="it-IT" sz="2000" b="1" dirty="0" err="1">
                <a:solidFill>
                  <a:schemeClr val="tx1"/>
                </a:solidFill>
              </a:rPr>
              <a:t>Radiation</a:t>
            </a:r>
            <a:r>
              <a:rPr lang="it-IT" sz="2000" b="1" dirty="0">
                <a:solidFill>
                  <a:schemeClr val="tx1"/>
                </a:solidFill>
              </a:rPr>
              <a:t> Detectors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7A37AC-4ECA-6D44-A219-AED632CF8D4F}"/>
              </a:ext>
            </a:extLst>
          </p:cNvPr>
          <p:cNvSpPr>
            <a:spLocks noGrp="1"/>
          </p:cNvSpPr>
          <p:nvPr>
            <p:ph type="title"/>
          </p:nvPr>
        </p:nvSpPr>
        <p:spPr>
          <a:xfrm>
            <a:off x="952500" y="8021"/>
            <a:ext cx="7239000" cy="1002632"/>
          </a:xfrm>
        </p:spPr>
        <p:txBody>
          <a:bodyPr/>
          <a:lstStyle/>
          <a:p>
            <a:r>
              <a:rPr lang="en-US" sz="3200"/>
              <a:t>3D stacked CMOS sensors and advanced functionalities</a:t>
            </a:r>
          </a:p>
        </p:txBody>
      </p:sp>
      <p:sp>
        <p:nvSpPr>
          <p:cNvPr id="3" name="Segnaposto contenuto 2">
            <a:extLst>
              <a:ext uri="{FF2B5EF4-FFF2-40B4-BE49-F238E27FC236}">
                <a16:creationId xmlns:a16="http://schemas.microsoft.com/office/drawing/2014/main" id="{2FAFE229-7539-D943-A0B9-0845ACBEE7A8}"/>
              </a:ext>
            </a:extLst>
          </p:cNvPr>
          <p:cNvSpPr>
            <a:spLocks noGrp="1"/>
          </p:cNvSpPr>
          <p:nvPr>
            <p:ph idx="1"/>
          </p:nvPr>
        </p:nvSpPr>
        <p:spPr>
          <a:xfrm>
            <a:off x="180472" y="1211178"/>
            <a:ext cx="8734928" cy="4961021"/>
          </a:xfrm>
        </p:spPr>
        <p:txBody>
          <a:bodyPr/>
          <a:lstStyle/>
          <a:p>
            <a:r>
              <a:rPr lang="en-US" sz="2000" dirty="0">
                <a:solidFill>
                  <a:srgbClr val="FF0000"/>
                </a:solidFill>
              </a:rPr>
              <a:t>Event-based sensors </a:t>
            </a:r>
            <a:r>
              <a:rPr lang="en-US" sz="2000" dirty="0"/>
              <a:t>respond to brightness changes asynchronously and independently for every pixel (high temporal resolution and low latency, very high dynamic range, and low power consumption)</a:t>
            </a:r>
          </a:p>
          <a:p>
            <a:pPr marL="0" indent="0">
              <a:buNone/>
            </a:pPr>
            <a:endParaRPr lang="en-US" sz="2000" dirty="0"/>
          </a:p>
          <a:p>
            <a:r>
              <a:rPr lang="en-US" sz="2000" dirty="0"/>
              <a:t>In these data-driven devices, each pixel continuously monitors for a change of sufficient magnitude from a memorized value. When the change exceeds a threshold, the camera sends an event, transmitted from the chip with x-y location, time-stamp, and polarity of the change</a:t>
            </a:r>
          </a:p>
          <a:p>
            <a:pPr marL="0" indent="0">
              <a:buNone/>
            </a:pPr>
            <a:endParaRPr lang="en-US" sz="2000" dirty="0"/>
          </a:p>
          <a:p>
            <a:r>
              <a:rPr lang="en-US" sz="2000" dirty="0">
                <a:solidFill>
                  <a:srgbClr val="FF0000"/>
                </a:solidFill>
              </a:rPr>
              <a:t>3D stacking allows for higher complexity of pixel electronics at small pitch without degrading fill factor</a:t>
            </a:r>
          </a:p>
          <a:p>
            <a:endParaRPr lang="en-US" sz="2000" dirty="0">
              <a:solidFill>
                <a:srgbClr val="FF0000"/>
              </a:solidFill>
            </a:endParaRPr>
          </a:p>
          <a:p>
            <a:r>
              <a:rPr lang="en-US" sz="2000" dirty="0">
                <a:solidFill>
                  <a:srgbClr val="FF0000"/>
                </a:solidFill>
              </a:rPr>
              <a:t>Architectures moving closer to pixel sensors for particle detection </a:t>
            </a:r>
            <a:endParaRPr lang="en-US" sz="2000" dirty="0">
              <a:solidFill>
                <a:srgbClr val="2F33F0"/>
              </a:solidFill>
            </a:endParaRPr>
          </a:p>
          <a:p>
            <a:endParaRPr lang="en-US" sz="2000" dirty="0"/>
          </a:p>
          <a:p>
            <a:endParaRPr lang="en-US" sz="2000" dirty="0"/>
          </a:p>
          <a:p>
            <a:endParaRPr lang="en-US" sz="2000" dirty="0"/>
          </a:p>
        </p:txBody>
      </p:sp>
      <p:sp>
        <p:nvSpPr>
          <p:cNvPr id="5" name="Segnaposto numero diapositiva 4">
            <a:extLst>
              <a:ext uri="{FF2B5EF4-FFF2-40B4-BE49-F238E27FC236}">
                <a16:creationId xmlns:a16="http://schemas.microsoft.com/office/drawing/2014/main" id="{4FCD2417-2391-7941-94FA-752398C7A9C5}"/>
              </a:ext>
            </a:extLst>
          </p:cNvPr>
          <p:cNvSpPr>
            <a:spLocks noGrp="1"/>
          </p:cNvSpPr>
          <p:nvPr>
            <p:ph type="sldNum" sz="quarter" idx="11"/>
          </p:nvPr>
        </p:nvSpPr>
        <p:spPr/>
        <p:txBody>
          <a:bodyPr/>
          <a:lstStyle/>
          <a:p>
            <a:pPr>
              <a:defRPr/>
            </a:pPr>
            <a:fld id="{89C90800-5070-4731-B792-AA2D66089E54}" type="slidenum">
              <a:rPr lang="en-US" smtClean="0"/>
              <a:pPr>
                <a:defRPr/>
              </a:pPr>
              <a:t>10</a:t>
            </a:fld>
            <a:endParaRPr lang="en-US">
              <a:solidFill>
                <a:schemeClr val="tx1"/>
              </a:solidFill>
            </a:endParaRPr>
          </a:p>
        </p:txBody>
      </p:sp>
    </p:spTree>
    <p:extLst>
      <p:ext uri="{BB962C8B-B14F-4D97-AF65-F5344CB8AC3E}">
        <p14:creationId xmlns:p14="http://schemas.microsoft.com/office/powerpoint/2010/main" val="3740582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3100" y="0"/>
            <a:ext cx="7874000" cy="1092200"/>
          </a:xfrm>
        </p:spPr>
        <p:txBody>
          <a:bodyPr/>
          <a:lstStyle/>
          <a:p>
            <a:r>
              <a:rPr lang="en-US" sz="2800"/>
              <a:t>3D integration developments for pixel detector in HEP and photon science</a:t>
            </a:r>
          </a:p>
        </p:txBody>
      </p:sp>
      <p:sp>
        <p:nvSpPr>
          <p:cNvPr id="3" name="Segnaposto contenuto 2"/>
          <p:cNvSpPr>
            <a:spLocks noGrp="1"/>
          </p:cNvSpPr>
          <p:nvPr>
            <p:ph idx="1"/>
          </p:nvPr>
        </p:nvSpPr>
        <p:spPr>
          <a:xfrm>
            <a:off x="241300" y="1498600"/>
            <a:ext cx="8585200" cy="4343400"/>
          </a:xfrm>
        </p:spPr>
        <p:txBody>
          <a:bodyPr/>
          <a:lstStyle/>
          <a:p>
            <a:r>
              <a:rPr lang="en-US" sz="2000" dirty="0">
                <a:solidFill>
                  <a:srgbClr val="FF0000"/>
                </a:solidFill>
              </a:rPr>
              <a:t>3D chip stacking and high density bonding </a:t>
            </a:r>
            <a:r>
              <a:rPr lang="en-US" sz="2000" dirty="0"/>
              <a:t>are being successfully used  for industrial </a:t>
            </a:r>
            <a:r>
              <a:rPr lang="en-US" sz="2000" dirty="0">
                <a:solidFill>
                  <a:srgbClr val="FF0000"/>
                </a:solidFill>
              </a:rPr>
              <a:t>image and TOF high performance sensors </a:t>
            </a:r>
            <a:r>
              <a:rPr lang="en-US" sz="2000" dirty="0"/>
              <a:t>based on advanced CMOS ≤ 65 nm</a:t>
            </a:r>
          </a:p>
          <a:p>
            <a:endParaRPr lang="en-US" sz="2000" dirty="0"/>
          </a:p>
          <a:p>
            <a:r>
              <a:rPr lang="en-US" sz="2000" dirty="0"/>
              <a:t>These technologies can be very </a:t>
            </a:r>
            <a:r>
              <a:rPr lang="en-US" sz="2000" dirty="0">
                <a:solidFill>
                  <a:srgbClr val="FF0000"/>
                </a:solidFill>
              </a:rPr>
              <a:t>interesting also for new detectors in our field</a:t>
            </a:r>
            <a:r>
              <a:rPr lang="en-US" sz="2000" dirty="0"/>
              <a:t>, e.g. for high resistivity CMOS sensors, LGAD, </a:t>
            </a:r>
            <a:r>
              <a:rPr lang="en-US" sz="2000" dirty="0" err="1"/>
              <a:t>SiPM</a:t>
            </a:r>
            <a:r>
              <a:rPr lang="en-US" sz="2000" dirty="0"/>
              <a:t>,... </a:t>
            </a:r>
          </a:p>
          <a:p>
            <a:pPr marL="0" indent="0">
              <a:buNone/>
            </a:pPr>
            <a:endParaRPr lang="en-US" sz="2000" dirty="0"/>
          </a:p>
          <a:p>
            <a:r>
              <a:rPr lang="en-US" sz="2000" dirty="0"/>
              <a:t>As for CMOS IC design, we are </a:t>
            </a:r>
            <a:r>
              <a:rPr lang="en-US" sz="2000" dirty="0">
                <a:solidFill>
                  <a:srgbClr val="2F33F0"/>
                </a:solidFill>
              </a:rPr>
              <a:t>lagging behind the more advanced developments</a:t>
            </a:r>
            <a:r>
              <a:rPr lang="en-US" sz="2000" dirty="0"/>
              <a:t>: we should try to catch up with what industry is doing, but we can also design high performance devices without going to very aggressive technologies</a:t>
            </a:r>
          </a:p>
          <a:p>
            <a:endParaRPr lang="en-US" sz="2000" dirty="0"/>
          </a:p>
          <a:p>
            <a:r>
              <a:rPr lang="en-US" sz="2000" dirty="0"/>
              <a:t>Along the last decade, several </a:t>
            </a:r>
            <a:r>
              <a:rPr lang="en-US" sz="2000" dirty="0">
                <a:solidFill>
                  <a:srgbClr val="FF0000"/>
                </a:solidFill>
              </a:rPr>
              <a:t>projects were carried out with different technologies</a:t>
            </a:r>
            <a:r>
              <a:rPr lang="en-US" sz="2000" dirty="0"/>
              <a:t>; </a:t>
            </a:r>
            <a:r>
              <a:rPr lang="en-US" sz="2000" dirty="0">
                <a:solidFill>
                  <a:srgbClr val="FF0000"/>
                </a:solidFill>
              </a:rPr>
              <a:t>new projects are about to start</a:t>
            </a:r>
          </a:p>
          <a:p>
            <a:endParaRPr lang="en-US" sz="2000" dirty="0"/>
          </a:p>
        </p:txBody>
      </p:sp>
      <p:sp>
        <p:nvSpPr>
          <p:cNvPr id="5" name="Segnaposto numero diapositiva 4"/>
          <p:cNvSpPr>
            <a:spLocks noGrp="1"/>
          </p:cNvSpPr>
          <p:nvPr>
            <p:ph type="sldNum" sz="quarter" idx="11"/>
          </p:nvPr>
        </p:nvSpPr>
        <p:spPr>
          <a:xfrm>
            <a:off x="6921500" y="6540500"/>
            <a:ext cx="1905000" cy="457200"/>
          </a:xfrm>
        </p:spPr>
        <p:txBody>
          <a:bodyPr/>
          <a:lstStyle/>
          <a:p>
            <a:pPr>
              <a:defRPr/>
            </a:pPr>
            <a:fld id="{89C90800-5070-4731-B792-AA2D66089E54}" type="slidenum">
              <a:rPr lang="en-US" smtClean="0"/>
              <a:pPr>
                <a:defRPr/>
              </a:pPr>
              <a:t>11</a:t>
            </a:fld>
            <a:endParaRPr lang="en-US" dirty="0">
              <a:solidFill>
                <a:schemeClr val="tx1"/>
              </a:solidFill>
            </a:endParaRPr>
          </a:p>
        </p:txBody>
      </p:sp>
    </p:spTree>
    <p:extLst>
      <p:ext uri="{BB962C8B-B14F-4D97-AF65-F5344CB8AC3E}">
        <p14:creationId xmlns:p14="http://schemas.microsoft.com/office/powerpoint/2010/main" val="189600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259379" y="1301753"/>
            <a:ext cx="8710246" cy="5632085"/>
          </a:xfrm>
          <a:prstGeom prst="rect">
            <a:avLst/>
          </a:prstGeom>
          <a:noFill/>
          <a:ln>
            <a:noFill/>
          </a:ln>
          <a:effectLst/>
          <a:extLst>
            <a:ext uri="{909E8E84-426E-40dd-AFC4-6F175D3DCCD1}">
              <a14:hiddenFill xmlns="" xmlns:a14="http://schemas.microsoft.com/office/drawing/2010/main">
                <a:solidFill>
                  <a:srgbClr val="FF33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215" tIns="45608" rIns="91215" bIns="45608">
            <a:spAutoFit/>
          </a:bodyPr>
          <a:lstStyle/>
          <a:p>
            <a:pPr marL="342900" indent="-342900" eaLnBrk="0" hangingPunct="0">
              <a:spcBef>
                <a:spcPct val="50000"/>
              </a:spcBef>
              <a:buFont typeface="Wingdings" charset="2"/>
              <a:buChar char="²"/>
              <a:defRPr/>
            </a:pPr>
            <a:r>
              <a:rPr lang="en-US" sz="2000" dirty="0">
                <a:solidFill>
                  <a:srgbClr val="000000"/>
                </a:solidFill>
                <a:latin typeface="Comic Sans MS"/>
                <a:cs typeface="Comic Sans MS"/>
              </a:rPr>
              <a:t>Even with low-density 3D technologies, sizable performance improvements might be gained by fabricating devices with 2 layers, each optimized for its functions (particle sensing, readout electronics), with additional advantages such as removing dead areas.</a:t>
            </a:r>
            <a:endParaRPr lang="en-US" sz="800" dirty="0">
              <a:solidFill>
                <a:srgbClr val="000000"/>
              </a:solidFill>
              <a:latin typeface="Comic Sans MS"/>
              <a:cs typeface="Comic Sans MS"/>
            </a:endParaRPr>
          </a:p>
          <a:p>
            <a:pPr marL="342900" indent="-342900" eaLnBrk="0" hangingPunct="0">
              <a:spcBef>
                <a:spcPct val="50000"/>
              </a:spcBef>
              <a:buFont typeface="Wingdings" charset="2"/>
              <a:buChar char="²"/>
              <a:defRPr/>
            </a:pPr>
            <a:r>
              <a:rPr lang="en-US" sz="2000" dirty="0">
                <a:solidFill>
                  <a:srgbClr val="000000"/>
                </a:solidFill>
                <a:latin typeface="Comic Sans MS"/>
                <a:cs typeface="Comic Sans MS"/>
              </a:rPr>
              <a:t>Low-density peripheral TSVs on fully processed CMOS wafers reach backside bonding pads for external connection.</a:t>
            </a:r>
            <a:endParaRPr lang="en-US" sz="800" dirty="0">
              <a:solidFill>
                <a:srgbClr val="000000"/>
              </a:solidFill>
              <a:latin typeface="Comic Sans MS"/>
              <a:cs typeface="Comic Sans MS"/>
            </a:endParaRPr>
          </a:p>
          <a:p>
            <a:pPr marL="342900" indent="-342900" eaLnBrk="0" hangingPunct="0">
              <a:spcBef>
                <a:spcPct val="50000"/>
              </a:spcBef>
              <a:buFont typeface="Wingdings" charset="2"/>
              <a:buChar char="²"/>
              <a:defRPr/>
            </a:pPr>
            <a:r>
              <a:rPr lang="en-US" sz="2000" dirty="0">
                <a:solidFill>
                  <a:srgbClr val="000000"/>
                </a:solidFill>
                <a:latin typeface="Comic Sans MS"/>
                <a:cs typeface="Comic Sans MS"/>
              </a:rPr>
              <a:t>The </a:t>
            </a:r>
            <a:r>
              <a:rPr lang="en-US" sz="2000" b="1" dirty="0">
                <a:solidFill>
                  <a:srgbClr val="FF0000"/>
                </a:solidFill>
                <a:latin typeface="Comic Sans MS"/>
                <a:cs typeface="Comic Sans MS"/>
              </a:rPr>
              <a:t>“via last” </a:t>
            </a:r>
            <a:r>
              <a:rPr lang="en-US" sz="2000" dirty="0">
                <a:solidFill>
                  <a:srgbClr val="000000"/>
                </a:solidFill>
                <a:latin typeface="Comic Sans MS"/>
                <a:cs typeface="Comic Sans MS"/>
              </a:rPr>
              <a:t>approach and </a:t>
            </a:r>
            <a:r>
              <a:rPr lang="en-US" sz="2000" b="1" dirty="0">
                <a:solidFill>
                  <a:srgbClr val="FF0000"/>
                </a:solidFill>
                <a:latin typeface="Comic Sans MS"/>
                <a:cs typeface="Comic Sans MS"/>
              </a:rPr>
              <a:t>3D heterogeneous integration </a:t>
            </a:r>
            <a:r>
              <a:rPr lang="en-US" sz="2000" dirty="0">
                <a:solidFill>
                  <a:srgbClr val="000000"/>
                </a:solidFill>
                <a:latin typeface="Comic Sans MS"/>
                <a:cs typeface="Comic Sans MS"/>
              </a:rPr>
              <a:t>were tested both for HEP and imaging applications with support from the </a:t>
            </a:r>
            <a:r>
              <a:rPr lang="en-US" sz="2000" dirty="0">
                <a:solidFill>
                  <a:srgbClr val="FF0000"/>
                </a:solidFill>
                <a:latin typeface="Comic Sans MS"/>
                <a:cs typeface="Comic Sans MS"/>
              </a:rPr>
              <a:t>AIDA FP7 project and the AIDA2020 H2020 project</a:t>
            </a:r>
            <a:r>
              <a:rPr lang="en-US" sz="2000" dirty="0">
                <a:solidFill>
                  <a:srgbClr val="000000"/>
                </a:solidFill>
                <a:latin typeface="Comic Sans MS"/>
                <a:cs typeface="Comic Sans MS"/>
              </a:rPr>
              <a:t> </a:t>
            </a:r>
          </a:p>
          <a:p>
            <a:pPr eaLnBrk="0" hangingPunct="0">
              <a:spcBef>
                <a:spcPct val="50000"/>
              </a:spcBef>
              <a:defRPr/>
            </a:pPr>
            <a:r>
              <a:rPr lang="en-US" sz="2000" dirty="0">
                <a:solidFill>
                  <a:srgbClr val="000000"/>
                </a:solidFill>
                <a:latin typeface="Comic Sans MS"/>
                <a:cs typeface="Comic Sans MS"/>
              </a:rPr>
              <a:t>Two highlights of AIDA and AIDA2020:</a:t>
            </a:r>
          </a:p>
          <a:p>
            <a:pPr marL="342900" indent="-342900" eaLnBrk="0" hangingPunct="0">
              <a:spcBef>
                <a:spcPct val="50000"/>
              </a:spcBef>
              <a:buFont typeface="Wingdings" charset="2"/>
              <a:buChar char="²"/>
              <a:defRPr/>
            </a:pPr>
            <a:r>
              <a:rPr lang="en-US" sz="2000" dirty="0">
                <a:solidFill>
                  <a:schemeClr val="accent6"/>
                </a:solidFill>
                <a:latin typeface="Comic Sans MS"/>
                <a:ea typeface="ＭＳ Ｐゴシック" charset="0"/>
                <a:cs typeface="Comic Sans MS"/>
                <a:sym typeface="Symbol" charset="0"/>
              </a:rPr>
              <a:t>A demonstrator module with MEDIPIX chips with TSVs bonded to sensors</a:t>
            </a:r>
          </a:p>
          <a:p>
            <a:pPr marL="342900" indent="-342900" eaLnBrk="0" hangingPunct="0">
              <a:spcBef>
                <a:spcPct val="50000"/>
              </a:spcBef>
              <a:buFont typeface="Wingdings" charset="2"/>
              <a:buChar char="²"/>
              <a:defRPr/>
            </a:pPr>
            <a:r>
              <a:rPr lang="en-US" sz="2000" dirty="0">
                <a:solidFill>
                  <a:schemeClr val="accent6"/>
                </a:solidFill>
                <a:latin typeface="Comic Sans MS"/>
                <a:ea typeface="ＭＳ Ｐゴシック" charset="0"/>
                <a:cs typeface="Comic Sans MS"/>
                <a:sym typeface="Symbol" charset="0"/>
              </a:rPr>
              <a:t>TSV processing on ATLAS pixel readout chips</a:t>
            </a:r>
          </a:p>
          <a:p>
            <a:pPr marL="342900" indent="-342900" eaLnBrk="0" hangingPunct="0">
              <a:spcBef>
                <a:spcPct val="50000"/>
              </a:spcBef>
              <a:buFont typeface="Wingdings" charset="2"/>
              <a:buChar char="²"/>
              <a:defRPr/>
            </a:pPr>
            <a:endParaRPr lang="it-IT" sz="2000" dirty="0">
              <a:solidFill>
                <a:schemeClr val="accent6"/>
              </a:solidFill>
              <a:latin typeface="Comic Sans MS"/>
              <a:ea typeface="ＭＳ Ｐゴシック" charset="0"/>
              <a:cs typeface="Comic Sans MS"/>
              <a:sym typeface="Symbol" charset="0"/>
            </a:endParaRPr>
          </a:p>
        </p:txBody>
      </p:sp>
      <p:sp>
        <p:nvSpPr>
          <p:cNvPr id="7" name="Rectangle 2"/>
          <p:cNvSpPr txBox="1">
            <a:spLocks noChangeArrowheads="1"/>
          </p:cNvSpPr>
          <p:nvPr/>
        </p:nvSpPr>
        <p:spPr>
          <a:xfrm>
            <a:off x="546841" y="0"/>
            <a:ext cx="8135321" cy="1077913"/>
          </a:xfrm>
          <a:prstGeom prst="rect">
            <a:avLst/>
          </a:prstGeom>
          <a:solidFill>
            <a:srgbClr val="CCECFF"/>
          </a:solidFill>
        </p:spPr>
        <p:txBody>
          <a:bodyPr/>
          <a:lstStyle/>
          <a:p>
            <a:pPr algn="ctr">
              <a:defRPr/>
            </a:pPr>
            <a:r>
              <a:rPr lang="it-IT" sz="2800" b="1" kern="0" dirty="0">
                <a:solidFill>
                  <a:srgbClr val="FF0000"/>
                </a:solidFill>
                <a:ea typeface="ＭＳ Ｐゴシック" charset="0"/>
                <a:cs typeface="+mn-cs"/>
              </a:rPr>
              <a:t>3D </a:t>
            </a:r>
            <a:r>
              <a:rPr lang="it-IT" sz="2800" b="1" kern="0" dirty="0" err="1">
                <a:solidFill>
                  <a:srgbClr val="FF0000"/>
                </a:solidFill>
                <a:ea typeface="ＭＳ Ｐゴシック" charset="0"/>
                <a:cs typeface="+mn-cs"/>
              </a:rPr>
              <a:t>heterogeneous</a:t>
            </a:r>
            <a:r>
              <a:rPr lang="it-IT" sz="2800" b="1" kern="0" dirty="0">
                <a:solidFill>
                  <a:srgbClr val="FF0000"/>
                </a:solidFill>
                <a:ea typeface="ＭＳ Ｐゴシック" charset="0"/>
                <a:cs typeface="+mn-cs"/>
              </a:rPr>
              <a:t> </a:t>
            </a:r>
            <a:r>
              <a:rPr lang="it-IT" sz="2800" b="1" kern="0" dirty="0" err="1">
                <a:solidFill>
                  <a:srgbClr val="FF0000"/>
                </a:solidFill>
                <a:ea typeface="ＭＳ Ｐゴシック" charset="0"/>
                <a:cs typeface="+mn-cs"/>
              </a:rPr>
              <a:t>integration</a:t>
            </a:r>
            <a:r>
              <a:rPr lang="it-IT" sz="2800" b="1" kern="0" dirty="0">
                <a:solidFill>
                  <a:srgbClr val="FF0000"/>
                </a:solidFill>
                <a:ea typeface="ＭＳ Ｐゴシック" charset="0"/>
                <a:cs typeface="+mn-cs"/>
              </a:rPr>
              <a:t> and “via last”: AIDA and AIDA2020</a:t>
            </a:r>
            <a:endParaRPr lang="en-US" sz="2800" b="1" kern="0" dirty="0">
              <a:solidFill>
                <a:srgbClr val="FF0000"/>
              </a:solidFill>
              <a:ea typeface="ＭＳ Ｐゴシック" charset="0"/>
              <a:cs typeface="+mn-cs"/>
            </a:endParaRPr>
          </a:p>
        </p:txBody>
      </p:sp>
    </p:spTree>
    <p:extLst>
      <p:ext uri="{BB962C8B-B14F-4D97-AF65-F5344CB8AC3E}">
        <p14:creationId xmlns:p14="http://schemas.microsoft.com/office/powerpoint/2010/main" val="262493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3377981" y="675728"/>
            <a:ext cx="4089838" cy="1610027"/>
          </a:xfrm>
          <a:prstGeom prst="rect">
            <a:avLst/>
          </a:prstGeom>
        </p:spPr>
      </p:pic>
      <p:pic>
        <p:nvPicPr>
          <p:cNvPr id="5"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3235325" y="2501426"/>
            <a:ext cx="4654550" cy="3378201"/>
          </a:xfrm>
          <a:prstGeom prst="rect">
            <a:avLst/>
          </a:prstGeom>
          <a:noFill/>
          <a:ln>
            <a:noFill/>
          </a:ln>
          <a:extLst/>
        </p:spPr>
      </p:pic>
      <p:sp>
        <p:nvSpPr>
          <p:cNvPr id="9" name="Rectangle 2"/>
          <p:cNvSpPr txBox="1">
            <a:spLocks noChangeArrowheads="1"/>
          </p:cNvSpPr>
          <p:nvPr/>
        </p:nvSpPr>
        <p:spPr>
          <a:xfrm>
            <a:off x="406400" y="0"/>
            <a:ext cx="8356600" cy="607997"/>
          </a:xfrm>
          <a:prstGeom prst="rect">
            <a:avLst/>
          </a:prstGeom>
          <a:solidFill>
            <a:srgbClr val="CCECFF"/>
          </a:solidFill>
        </p:spPr>
        <p:txBody>
          <a:bodyPr/>
          <a:lstStyle/>
          <a:p>
            <a:pPr algn="ctr">
              <a:defRPr/>
            </a:pPr>
            <a:r>
              <a:rPr lang="it-IT" sz="2400" b="1" kern="0" dirty="0" err="1">
                <a:solidFill>
                  <a:srgbClr val="FF0000"/>
                </a:solidFill>
                <a:ea typeface="ＭＳ Ｐゴシック" charset="0"/>
                <a:cs typeface="+mn-cs"/>
              </a:rPr>
              <a:t>Low-density</a:t>
            </a:r>
            <a:r>
              <a:rPr lang="it-IT" sz="2400" b="1" kern="0" dirty="0">
                <a:solidFill>
                  <a:srgbClr val="FF0000"/>
                </a:solidFill>
                <a:ea typeface="ＭＳ Ｐゴシック" charset="0"/>
                <a:cs typeface="+mn-cs"/>
              </a:rPr>
              <a:t> </a:t>
            </a:r>
            <a:r>
              <a:rPr lang="it-IT" sz="2400" b="1" kern="0" dirty="0" err="1">
                <a:solidFill>
                  <a:srgbClr val="FF0000"/>
                </a:solidFill>
                <a:ea typeface="ＭＳ Ｐゴシック" charset="0"/>
                <a:cs typeface="+mn-cs"/>
              </a:rPr>
              <a:t>peripheral</a:t>
            </a:r>
            <a:r>
              <a:rPr lang="it-IT" sz="2400" b="1" kern="0" dirty="0">
                <a:solidFill>
                  <a:srgbClr val="FF0000"/>
                </a:solidFill>
                <a:ea typeface="ＭＳ Ｐゴシック" charset="0"/>
                <a:cs typeface="+mn-cs"/>
              </a:rPr>
              <a:t> </a:t>
            </a:r>
            <a:r>
              <a:rPr lang="it-IT" sz="2400" b="1" kern="0" dirty="0" err="1">
                <a:solidFill>
                  <a:srgbClr val="FF0000"/>
                </a:solidFill>
                <a:ea typeface="ＭＳ Ｐゴシック" charset="0"/>
                <a:cs typeface="+mn-cs"/>
              </a:rPr>
              <a:t>TSVs</a:t>
            </a:r>
            <a:r>
              <a:rPr lang="it-IT" sz="2400" b="1" kern="0" dirty="0">
                <a:solidFill>
                  <a:srgbClr val="FF0000"/>
                </a:solidFill>
                <a:ea typeface="ＭＳ Ｐゴシック" charset="0"/>
                <a:cs typeface="+mn-cs"/>
              </a:rPr>
              <a:t> in the MEDIPIX chip</a:t>
            </a:r>
            <a:endParaRPr lang="en-US" sz="2400" b="1" kern="0" dirty="0">
              <a:solidFill>
                <a:srgbClr val="FF0000"/>
              </a:solidFill>
              <a:ea typeface="ＭＳ Ｐゴシック" charset="0"/>
              <a:cs typeface="+mn-cs"/>
            </a:endParaRPr>
          </a:p>
        </p:txBody>
      </p:sp>
      <p:sp>
        <p:nvSpPr>
          <p:cNvPr id="10" name="Rettangolo 9"/>
          <p:cNvSpPr/>
          <p:nvPr/>
        </p:nvSpPr>
        <p:spPr>
          <a:xfrm>
            <a:off x="266700" y="4923284"/>
            <a:ext cx="2968625" cy="1569660"/>
          </a:xfrm>
          <a:prstGeom prst="rect">
            <a:avLst/>
          </a:prstGeom>
        </p:spPr>
        <p:txBody>
          <a:bodyPr wrap="square">
            <a:spAutoFit/>
          </a:bodyPr>
          <a:lstStyle/>
          <a:p>
            <a:r>
              <a:rPr lang="en-US" dirty="0"/>
              <a:t>The </a:t>
            </a:r>
            <a:r>
              <a:rPr lang="en-US" dirty="0">
                <a:solidFill>
                  <a:srgbClr val="FF0000"/>
                </a:solidFill>
              </a:rPr>
              <a:t>TSV diameter was 60 </a:t>
            </a:r>
            <a:r>
              <a:rPr lang="en-US" dirty="0" err="1">
                <a:solidFill>
                  <a:srgbClr val="FF0000"/>
                </a:solidFill>
              </a:rPr>
              <a:t>μm</a:t>
            </a:r>
            <a:r>
              <a:rPr lang="en-US" dirty="0">
                <a:solidFill>
                  <a:srgbClr val="FF0000"/>
                </a:solidFill>
              </a:rPr>
              <a:t> </a:t>
            </a:r>
            <a:r>
              <a:rPr lang="en-US" dirty="0"/>
              <a:t>(to match a wire bond pad pitch of roughly 100 </a:t>
            </a:r>
            <a:r>
              <a:rPr lang="en-US" dirty="0" err="1"/>
              <a:t>μm</a:t>
            </a:r>
            <a:r>
              <a:rPr lang="en-US" dirty="0"/>
              <a:t>) and the wafers were thinned to 120 </a:t>
            </a:r>
            <a:r>
              <a:rPr lang="en-US" dirty="0" err="1"/>
              <a:t>μm</a:t>
            </a:r>
            <a:r>
              <a:rPr lang="en-US" dirty="0"/>
              <a:t> for an optimized aspect ratio of 2</a:t>
            </a:r>
            <a:r>
              <a:rPr lang="it-IT" dirty="0"/>
              <a:t>.</a:t>
            </a:r>
          </a:p>
        </p:txBody>
      </p:sp>
      <p:sp>
        <p:nvSpPr>
          <p:cNvPr id="8" name="TextBox 11"/>
          <p:cNvSpPr txBox="1"/>
          <p:nvPr/>
        </p:nvSpPr>
        <p:spPr>
          <a:xfrm>
            <a:off x="7353300" y="533400"/>
            <a:ext cx="1790700" cy="2308324"/>
          </a:xfrm>
          <a:prstGeom prst="rect">
            <a:avLst/>
          </a:prstGeom>
          <a:noFill/>
        </p:spPr>
        <p:txBody>
          <a:bodyPr wrap="square">
            <a:spAutoFit/>
          </a:bodyPr>
          <a:lstStyle/>
          <a:p>
            <a:pPr>
              <a:defRPr/>
            </a:pPr>
            <a:endParaRPr lang="en-GB" b="1" dirty="0">
              <a:solidFill>
                <a:schemeClr val="accent1">
                  <a:lumMod val="75000"/>
                </a:schemeClr>
              </a:solidFill>
              <a:ea typeface="+mn-ea"/>
              <a:cs typeface="+mn-cs"/>
            </a:endParaRPr>
          </a:p>
          <a:p>
            <a:pPr>
              <a:defRPr/>
            </a:pPr>
            <a:r>
              <a:rPr lang="en-GB" b="1" dirty="0">
                <a:solidFill>
                  <a:schemeClr val="accent1">
                    <a:lumMod val="75000"/>
                  </a:schemeClr>
                </a:solidFill>
                <a:ea typeface="+mn-ea"/>
                <a:cs typeface="+mn-cs"/>
              </a:rPr>
              <a:t>All IO logic and pads contained within one strip of 800</a:t>
            </a:r>
            <a:r>
              <a:rPr lang="en-GB" b="1" dirty="0">
                <a:solidFill>
                  <a:schemeClr val="accent1">
                    <a:lumMod val="75000"/>
                  </a:schemeClr>
                </a:solidFill>
                <a:latin typeface="Symbol" pitchFamily="18" charset="2"/>
                <a:ea typeface="+mn-ea"/>
                <a:cs typeface="+mn-cs"/>
              </a:rPr>
              <a:t>m</a:t>
            </a:r>
            <a:r>
              <a:rPr lang="en-GB" b="1" dirty="0">
                <a:solidFill>
                  <a:schemeClr val="accent1">
                    <a:lumMod val="75000"/>
                  </a:schemeClr>
                </a:solidFill>
                <a:ea typeface="+mn-ea"/>
                <a:cs typeface="+mn-cs"/>
              </a:rPr>
              <a:t>m width</a:t>
            </a:r>
          </a:p>
          <a:p>
            <a:pPr>
              <a:defRPr/>
            </a:pPr>
            <a:endParaRPr lang="en-GB" b="1" dirty="0">
              <a:solidFill>
                <a:schemeClr val="accent1">
                  <a:lumMod val="75000"/>
                </a:schemeClr>
              </a:solidFill>
              <a:ea typeface="+mn-ea"/>
              <a:cs typeface="+mn-cs"/>
            </a:endParaRPr>
          </a:p>
          <a:p>
            <a:pPr>
              <a:defRPr/>
            </a:pPr>
            <a:r>
              <a:rPr lang="en-GB" b="1" dirty="0">
                <a:solidFill>
                  <a:schemeClr val="accent1">
                    <a:lumMod val="75000"/>
                  </a:schemeClr>
                </a:solidFill>
                <a:ea typeface="+mn-ea"/>
                <a:cs typeface="+mn-cs"/>
              </a:rPr>
              <a:t>All IO´s have TSV landing pads in place</a:t>
            </a:r>
          </a:p>
        </p:txBody>
      </p:sp>
      <p:sp>
        <p:nvSpPr>
          <p:cNvPr id="11" name="Segnaposto contenuto 2"/>
          <p:cNvSpPr txBox="1">
            <a:spLocks/>
          </p:cNvSpPr>
          <p:nvPr/>
        </p:nvSpPr>
        <p:spPr>
          <a:xfrm>
            <a:off x="-70070" y="709884"/>
            <a:ext cx="3448051" cy="584331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1800" kern="0" dirty="0">
                <a:solidFill>
                  <a:srgbClr val="FF0000"/>
                </a:solidFill>
                <a:latin typeface="Comic Sans MS" charset="0"/>
                <a:ea typeface="Comic Sans MS" charset="0"/>
                <a:cs typeface="Comic Sans MS" charset="0"/>
              </a:rPr>
              <a:t>MEDIPIX3: 130 nm CMOS chip </a:t>
            </a:r>
            <a:r>
              <a:rPr lang="en-US" sz="1800" kern="0" dirty="0">
                <a:latin typeface="Comic Sans MS" charset="0"/>
                <a:ea typeface="Comic Sans MS" charset="0"/>
                <a:cs typeface="Comic Sans MS" charset="0"/>
              </a:rPr>
              <a:t>for high resolution X-ray spectral imagers with hybrid pixel detectors </a:t>
            </a:r>
            <a:r>
              <a:rPr lang="en-US" sz="1800" kern="0" dirty="0">
                <a:solidFill>
                  <a:srgbClr val="FF0000"/>
                </a:solidFill>
                <a:latin typeface="Comic Sans MS" charset="0"/>
                <a:ea typeface="Comic Sans MS" charset="0"/>
                <a:cs typeface="Comic Sans MS" charset="0"/>
              </a:rPr>
              <a:t>(256x256 square pixels of 55 µm size)</a:t>
            </a:r>
          </a:p>
          <a:p>
            <a:endParaRPr lang="en-US" sz="1800" kern="0" dirty="0">
              <a:solidFill>
                <a:srgbClr val="FF0000"/>
              </a:solidFill>
              <a:latin typeface="Comic Sans MS" charset="0"/>
              <a:ea typeface="Comic Sans MS" charset="0"/>
              <a:cs typeface="Comic Sans MS" charset="0"/>
            </a:endParaRPr>
          </a:p>
          <a:p>
            <a:r>
              <a:rPr lang="en-US" sz="1800" dirty="0">
                <a:latin typeface="Comic Sans MS" charset="0"/>
                <a:ea typeface="Comic Sans MS" charset="0"/>
                <a:cs typeface="Comic Sans MS" charset="0"/>
              </a:rPr>
              <a:t>For </a:t>
            </a:r>
            <a:r>
              <a:rPr lang="en-US" sz="1800" dirty="0">
                <a:solidFill>
                  <a:srgbClr val="FF0000"/>
                </a:solidFill>
                <a:latin typeface="Comic Sans MS" charset="0"/>
                <a:ea typeface="Comic Sans MS" charset="0"/>
                <a:cs typeface="Comic Sans MS" charset="0"/>
              </a:rPr>
              <a:t>4-side </a:t>
            </a:r>
            <a:r>
              <a:rPr lang="en-US" sz="1800" dirty="0" err="1">
                <a:solidFill>
                  <a:srgbClr val="FF0000"/>
                </a:solidFill>
                <a:latin typeface="Comic Sans MS" charset="0"/>
                <a:ea typeface="Comic Sans MS" charset="0"/>
                <a:cs typeface="Comic Sans MS" charset="0"/>
              </a:rPr>
              <a:t>buttable</a:t>
            </a:r>
            <a:r>
              <a:rPr lang="en-US" sz="1800" dirty="0">
                <a:solidFill>
                  <a:srgbClr val="FF0000"/>
                </a:solidFill>
                <a:latin typeface="Comic Sans MS" charset="0"/>
                <a:ea typeface="Comic Sans MS" charset="0"/>
                <a:cs typeface="Comic Sans MS" charset="0"/>
              </a:rPr>
              <a:t> imaging tiles, </a:t>
            </a:r>
            <a:r>
              <a:rPr lang="en-US" sz="1800" dirty="0">
                <a:latin typeface="Comic Sans MS" charset="0"/>
                <a:ea typeface="Comic Sans MS" charset="0"/>
                <a:cs typeface="Comic Sans MS" charset="0"/>
              </a:rPr>
              <a:t>remove periphery with I/O pads, insert TSVs and backside redistribution layer with BGA pads</a:t>
            </a:r>
            <a:r>
              <a:rPr lang="en-US" sz="1800" dirty="0">
                <a:solidFill>
                  <a:srgbClr val="FF0000"/>
                </a:solidFill>
                <a:latin typeface="Comic Sans MS" charset="0"/>
                <a:ea typeface="Comic Sans MS" charset="0"/>
                <a:cs typeface="Comic Sans MS" charset="0"/>
              </a:rPr>
              <a:t> (CEA-LETI process)</a:t>
            </a:r>
          </a:p>
        </p:txBody>
      </p:sp>
      <p:sp>
        <p:nvSpPr>
          <p:cNvPr id="4" name="Rettangolo 3"/>
          <p:cNvSpPr/>
          <p:nvPr/>
        </p:nvSpPr>
        <p:spPr>
          <a:xfrm>
            <a:off x="3235325" y="4974072"/>
            <a:ext cx="5908675" cy="1015663"/>
          </a:xfrm>
          <a:prstGeom prst="rect">
            <a:avLst/>
          </a:prstGeom>
          <a:solidFill>
            <a:schemeClr val="bg1"/>
          </a:solidFill>
        </p:spPr>
        <p:txBody>
          <a:bodyPr wrap="square">
            <a:spAutoFit/>
          </a:bodyPr>
          <a:lstStyle/>
          <a:p>
            <a:r>
              <a:rPr lang="it-IT" sz="2000" b="1" dirty="0">
                <a:solidFill>
                  <a:srgbClr val="FF0000"/>
                </a:solidFill>
              </a:rPr>
              <a:t>TSV </a:t>
            </a:r>
            <a:r>
              <a:rPr lang="it-IT" sz="2000" b="1" dirty="0" err="1">
                <a:solidFill>
                  <a:srgbClr val="FF0000"/>
                </a:solidFill>
              </a:rPr>
              <a:t>yield</a:t>
            </a:r>
            <a:r>
              <a:rPr lang="it-IT" sz="2000" b="1" dirty="0">
                <a:solidFill>
                  <a:srgbClr val="FF0000"/>
                </a:solidFill>
              </a:rPr>
              <a:t> </a:t>
            </a:r>
            <a:r>
              <a:rPr lang="it-IT" sz="2000" b="1" dirty="0" err="1">
                <a:solidFill>
                  <a:srgbClr val="FF0000"/>
                </a:solidFill>
              </a:rPr>
              <a:t>is</a:t>
            </a:r>
            <a:r>
              <a:rPr lang="it-IT" sz="2000" b="1" dirty="0">
                <a:solidFill>
                  <a:srgbClr val="FF0000"/>
                </a:solidFill>
              </a:rPr>
              <a:t> </a:t>
            </a:r>
            <a:r>
              <a:rPr lang="it-IT" sz="2000" b="1" dirty="0" err="1">
                <a:solidFill>
                  <a:srgbClr val="FF0000"/>
                </a:solidFill>
              </a:rPr>
              <a:t>adequate</a:t>
            </a:r>
            <a:r>
              <a:rPr lang="it-IT" sz="2000" b="1" dirty="0">
                <a:solidFill>
                  <a:srgbClr val="FF0000"/>
                </a:solidFill>
              </a:rPr>
              <a:t> for small scale production; chip performance </a:t>
            </a:r>
            <a:r>
              <a:rPr lang="it-IT" sz="2000" b="1" dirty="0" err="1">
                <a:solidFill>
                  <a:srgbClr val="FF0000"/>
                </a:solidFill>
              </a:rPr>
              <a:t>is</a:t>
            </a:r>
            <a:r>
              <a:rPr lang="it-IT" sz="2000" b="1" dirty="0">
                <a:solidFill>
                  <a:srgbClr val="FF0000"/>
                </a:solidFill>
              </a:rPr>
              <a:t> </a:t>
            </a:r>
            <a:r>
              <a:rPr lang="it-IT" sz="2000" b="1" dirty="0" err="1">
                <a:solidFill>
                  <a:srgbClr val="FF0000"/>
                </a:solidFill>
              </a:rPr>
              <a:t>preserved</a:t>
            </a:r>
            <a:endParaRPr lang="it-IT" sz="2000" b="1" dirty="0">
              <a:solidFill>
                <a:srgbClr val="FF0000"/>
              </a:solidFill>
            </a:endParaRPr>
          </a:p>
          <a:p>
            <a:endParaRPr lang="it-IT" sz="2000" b="1" dirty="0">
              <a:solidFill>
                <a:srgbClr val="FF0000"/>
              </a:solidFill>
            </a:endParaRPr>
          </a:p>
        </p:txBody>
      </p:sp>
      <p:sp>
        <p:nvSpPr>
          <p:cNvPr id="12" name="Rettangolo 11"/>
          <p:cNvSpPr/>
          <p:nvPr/>
        </p:nvSpPr>
        <p:spPr>
          <a:xfrm>
            <a:off x="3377981" y="5836947"/>
            <a:ext cx="5766019" cy="646331"/>
          </a:xfrm>
          <a:prstGeom prst="rect">
            <a:avLst/>
          </a:prstGeom>
          <a:solidFill>
            <a:schemeClr val="bg1"/>
          </a:solidFill>
        </p:spPr>
        <p:txBody>
          <a:bodyPr wrap="square">
            <a:spAutoFit/>
          </a:bodyPr>
          <a:lstStyle/>
          <a:p>
            <a:r>
              <a:rPr lang="it-IT" sz="1200" dirty="0">
                <a:solidFill>
                  <a:schemeClr val="tx1"/>
                </a:solidFill>
              </a:rPr>
              <a:t> D. Henry et al., TSV Last for </a:t>
            </a:r>
            <a:r>
              <a:rPr lang="it-IT" sz="1200" dirty="0" err="1">
                <a:solidFill>
                  <a:schemeClr val="tx1"/>
                </a:solidFill>
              </a:rPr>
              <a:t>Hybrid</a:t>
            </a:r>
            <a:r>
              <a:rPr lang="it-IT" sz="1200" dirty="0">
                <a:solidFill>
                  <a:schemeClr val="tx1"/>
                </a:solidFill>
              </a:rPr>
              <a:t> Pixel Detectors: Application to </a:t>
            </a:r>
            <a:r>
              <a:rPr lang="it-IT" sz="1200" dirty="0" err="1">
                <a:solidFill>
                  <a:schemeClr val="tx1"/>
                </a:solidFill>
              </a:rPr>
              <a:t>Particle</a:t>
            </a:r>
            <a:r>
              <a:rPr lang="it-IT" sz="1200" dirty="0">
                <a:solidFill>
                  <a:schemeClr val="tx1"/>
                </a:solidFill>
              </a:rPr>
              <a:t> </a:t>
            </a:r>
            <a:r>
              <a:rPr lang="it-IT" sz="1200" dirty="0" err="1">
                <a:solidFill>
                  <a:schemeClr val="tx1"/>
                </a:solidFill>
              </a:rPr>
              <a:t>Physics</a:t>
            </a:r>
            <a:r>
              <a:rPr lang="it-IT" sz="1200" dirty="0">
                <a:solidFill>
                  <a:schemeClr val="tx1"/>
                </a:solidFill>
              </a:rPr>
              <a:t> and </a:t>
            </a:r>
            <a:r>
              <a:rPr lang="it-IT" sz="1200" dirty="0" err="1">
                <a:solidFill>
                  <a:schemeClr val="tx1"/>
                </a:solidFill>
              </a:rPr>
              <a:t>Imaging</a:t>
            </a:r>
            <a:r>
              <a:rPr lang="it-IT" sz="1200" dirty="0">
                <a:solidFill>
                  <a:schemeClr val="tx1"/>
                </a:solidFill>
              </a:rPr>
              <a:t> </a:t>
            </a:r>
            <a:r>
              <a:rPr lang="it-IT" sz="1200" dirty="0" err="1">
                <a:solidFill>
                  <a:schemeClr val="tx1"/>
                </a:solidFill>
              </a:rPr>
              <a:t>Experiments</a:t>
            </a:r>
            <a:r>
              <a:rPr lang="it-IT" sz="1200" dirty="0">
                <a:solidFill>
                  <a:schemeClr val="tx1"/>
                </a:solidFill>
              </a:rPr>
              <a:t> , in </a:t>
            </a:r>
            <a:r>
              <a:rPr lang="it-IT" sz="1200" dirty="0" err="1">
                <a:solidFill>
                  <a:schemeClr val="tx1"/>
                </a:solidFill>
              </a:rPr>
              <a:t>proceedings</a:t>
            </a:r>
            <a:r>
              <a:rPr lang="it-IT" sz="1200" dirty="0">
                <a:solidFill>
                  <a:schemeClr val="tx1"/>
                </a:solidFill>
              </a:rPr>
              <a:t> of the 63rd IEEE Electronic Components and Technology Conference (ECTC)  (2013), p. 568.</a:t>
            </a:r>
          </a:p>
        </p:txBody>
      </p:sp>
    </p:spTree>
    <p:extLst>
      <p:ext uri="{BB962C8B-B14F-4D97-AF65-F5344CB8AC3E}">
        <p14:creationId xmlns:p14="http://schemas.microsoft.com/office/powerpoint/2010/main" val="2049687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28600" y="972979"/>
            <a:ext cx="8915400" cy="5232400"/>
          </a:xfrm>
          <a:prstGeom prst="rect">
            <a:avLst/>
          </a:prstGeom>
        </p:spPr>
      </p:pic>
      <p:sp>
        <p:nvSpPr>
          <p:cNvPr id="3" name="Rectangle 2"/>
          <p:cNvSpPr txBox="1">
            <a:spLocks noChangeArrowheads="1"/>
          </p:cNvSpPr>
          <p:nvPr/>
        </p:nvSpPr>
        <p:spPr>
          <a:xfrm>
            <a:off x="558800" y="0"/>
            <a:ext cx="8356600" cy="607997"/>
          </a:xfrm>
          <a:prstGeom prst="rect">
            <a:avLst/>
          </a:prstGeom>
          <a:solidFill>
            <a:srgbClr val="CCECFF"/>
          </a:solidFill>
        </p:spPr>
        <p:txBody>
          <a:bodyPr/>
          <a:lstStyle/>
          <a:p>
            <a:pPr algn="ctr">
              <a:defRPr/>
            </a:pPr>
            <a:r>
              <a:rPr lang="it-IT" sz="2400" b="1" kern="0" dirty="0" err="1">
                <a:solidFill>
                  <a:srgbClr val="FF0000"/>
                </a:solidFill>
                <a:ea typeface="ＭＳ Ｐゴシック" charset="0"/>
                <a:cs typeface="+mn-cs"/>
              </a:rPr>
              <a:t>Hybridization</a:t>
            </a:r>
            <a:r>
              <a:rPr lang="it-IT" sz="2400" b="1" kern="0" dirty="0">
                <a:solidFill>
                  <a:srgbClr val="FF0000"/>
                </a:solidFill>
                <a:ea typeface="ＭＳ Ｐゴシック" charset="0"/>
                <a:cs typeface="+mn-cs"/>
              </a:rPr>
              <a:t> of TSV </a:t>
            </a:r>
            <a:r>
              <a:rPr lang="it-IT" sz="2400" b="1" kern="0" dirty="0" err="1">
                <a:solidFill>
                  <a:srgbClr val="FF0000"/>
                </a:solidFill>
                <a:ea typeface="ＭＳ Ｐゴシック" charset="0"/>
                <a:cs typeface="+mn-cs"/>
              </a:rPr>
              <a:t>processed</a:t>
            </a:r>
            <a:r>
              <a:rPr lang="it-IT" sz="2400" b="1" kern="0" dirty="0">
                <a:solidFill>
                  <a:srgbClr val="FF0000"/>
                </a:solidFill>
                <a:ea typeface="ＭＳ Ｐゴシック" charset="0"/>
                <a:cs typeface="+mn-cs"/>
              </a:rPr>
              <a:t> MEDIPIX chips</a:t>
            </a:r>
            <a:endParaRPr lang="en-US" sz="2400" b="1" kern="0" dirty="0">
              <a:solidFill>
                <a:srgbClr val="FF0000"/>
              </a:solidFill>
              <a:ea typeface="ＭＳ Ｐゴシック" charset="0"/>
              <a:cs typeface="+mn-cs"/>
            </a:endParaRPr>
          </a:p>
        </p:txBody>
      </p:sp>
      <p:sp>
        <p:nvSpPr>
          <p:cNvPr id="4" name="Rettangolo 3"/>
          <p:cNvSpPr/>
          <p:nvPr/>
        </p:nvSpPr>
        <p:spPr>
          <a:xfrm>
            <a:off x="647700" y="6086902"/>
            <a:ext cx="8356600" cy="338554"/>
          </a:xfrm>
          <a:prstGeom prst="rect">
            <a:avLst/>
          </a:prstGeom>
        </p:spPr>
        <p:txBody>
          <a:bodyPr wrap="square">
            <a:spAutoFit/>
          </a:bodyPr>
          <a:lstStyle/>
          <a:p>
            <a:pPr marL="12700" indent="0">
              <a:buNone/>
            </a:pPr>
            <a:r>
              <a:rPr lang="en-US" dirty="0"/>
              <a:t>Flip chip interconnection to sensors: assemblies by VTT/ADVACAM</a:t>
            </a:r>
          </a:p>
        </p:txBody>
      </p:sp>
      <p:sp>
        <p:nvSpPr>
          <p:cNvPr id="7" name="Rettangolo 6"/>
          <p:cNvSpPr/>
          <p:nvPr/>
        </p:nvSpPr>
        <p:spPr>
          <a:xfrm>
            <a:off x="4838700" y="607997"/>
            <a:ext cx="4445000" cy="523220"/>
          </a:xfrm>
          <a:prstGeom prst="rect">
            <a:avLst/>
          </a:prstGeom>
        </p:spPr>
        <p:txBody>
          <a:bodyPr wrap="square">
            <a:spAutoFit/>
          </a:bodyPr>
          <a:lstStyle/>
          <a:p>
            <a:r>
              <a:rPr lang="it-IT" sz="1400" dirty="0" err="1">
                <a:solidFill>
                  <a:schemeClr val="tx1"/>
                </a:solidFill>
              </a:rPr>
              <a:t>Towards</a:t>
            </a:r>
            <a:r>
              <a:rPr lang="it-IT" sz="1400" dirty="0">
                <a:solidFill>
                  <a:schemeClr val="tx1"/>
                </a:solidFill>
              </a:rPr>
              <a:t> a new generation of pixel detector </a:t>
            </a:r>
            <a:r>
              <a:rPr lang="it-IT" sz="1400" dirty="0" err="1">
                <a:solidFill>
                  <a:schemeClr val="tx1"/>
                </a:solidFill>
              </a:rPr>
              <a:t>readout</a:t>
            </a:r>
            <a:r>
              <a:rPr lang="it-IT" sz="1400" dirty="0">
                <a:solidFill>
                  <a:schemeClr val="tx1"/>
                </a:solidFill>
              </a:rPr>
              <a:t> chips, M Campbell et al, IWORID 2015 </a:t>
            </a:r>
          </a:p>
        </p:txBody>
      </p:sp>
    </p:spTree>
    <p:extLst>
      <p:ext uri="{BB962C8B-B14F-4D97-AF65-F5344CB8AC3E}">
        <p14:creationId xmlns:p14="http://schemas.microsoft.com/office/powerpoint/2010/main" val="1704402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5400" y="538725"/>
            <a:ext cx="6769100" cy="3189475"/>
          </a:xfrm>
          <a:prstGeom prst="rect">
            <a:avLst/>
          </a:prstGeom>
        </p:spPr>
      </p:pic>
      <p:sp>
        <p:nvSpPr>
          <p:cNvPr id="4" name="Rectangle 2"/>
          <p:cNvSpPr txBox="1">
            <a:spLocks noChangeArrowheads="1"/>
          </p:cNvSpPr>
          <p:nvPr/>
        </p:nvSpPr>
        <p:spPr>
          <a:xfrm>
            <a:off x="444500" y="0"/>
            <a:ext cx="8470900" cy="538725"/>
          </a:xfrm>
          <a:prstGeom prst="rect">
            <a:avLst/>
          </a:prstGeom>
          <a:solidFill>
            <a:srgbClr val="CCECFF"/>
          </a:solidFill>
        </p:spPr>
        <p:txBody>
          <a:bodyPr/>
          <a:lstStyle/>
          <a:p>
            <a:pPr algn="ctr">
              <a:defRPr/>
            </a:pPr>
            <a:r>
              <a:rPr lang="it-IT" sz="2400" b="1" kern="0" dirty="0">
                <a:solidFill>
                  <a:srgbClr val="FF0000"/>
                </a:solidFill>
                <a:ea typeface="ＭＳ Ｐゴシック" charset="0"/>
                <a:cs typeface="+mn-cs"/>
              </a:rPr>
              <a:t>3D </a:t>
            </a:r>
            <a:r>
              <a:rPr lang="it-IT" sz="2400" b="1" kern="0" dirty="0" err="1">
                <a:solidFill>
                  <a:srgbClr val="FF0000"/>
                </a:solidFill>
                <a:ea typeface="ＭＳ Ｐゴシック" charset="0"/>
                <a:cs typeface="+mn-cs"/>
              </a:rPr>
              <a:t>integration</a:t>
            </a:r>
            <a:r>
              <a:rPr lang="it-IT" sz="2400" b="1" kern="0" dirty="0">
                <a:solidFill>
                  <a:srgbClr val="FF0000"/>
                </a:solidFill>
                <a:ea typeface="ＭＳ Ｐゴシック" charset="0"/>
                <a:cs typeface="+mn-cs"/>
              </a:rPr>
              <a:t> for the </a:t>
            </a:r>
            <a:r>
              <a:rPr lang="it-IT" sz="2400" b="1" kern="0" dirty="0" err="1">
                <a:solidFill>
                  <a:srgbClr val="FF0000"/>
                </a:solidFill>
                <a:ea typeface="ＭＳ Ｐゴシック" charset="0"/>
                <a:cs typeface="+mn-cs"/>
              </a:rPr>
              <a:t>next</a:t>
            </a:r>
            <a:r>
              <a:rPr lang="it-IT" sz="2400" b="1" kern="0" dirty="0">
                <a:solidFill>
                  <a:srgbClr val="FF0000"/>
                </a:solidFill>
                <a:ea typeface="ＭＳ Ｐゴシック" charset="0"/>
                <a:cs typeface="+mn-cs"/>
              </a:rPr>
              <a:t> generation of TIMEPIX</a:t>
            </a:r>
            <a:endParaRPr lang="en-US" sz="2400" b="1" kern="0" dirty="0">
              <a:solidFill>
                <a:srgbClr val="FF0000"/>
              </a:solidFill>
              <a:ea typeface="ＭＳ Ｐゴシック" charset="0"/>
              <a:cs typeface="+mn-cs"/>
            </a:endParaRPr>
          </a:p>
        </p:txBody>
      </p:sp>
      <p:sp>
        <p:nvSpPr>
          <p:cNvPr id="5" name="Rettangolo 4"/>
          <p:cNvSpPr/>
          <p:nvPr/>
        </p:nvSpPr>
        <p:spPr>
          <a:xfrm>
            <a:off x="6299200" y="2101114"/>
            <a:ext cx="2857500" cy="1323439"/>
          </a:xfrm>
          <a:prstGeom prst="rect">
            <a:avLst/>
          </a:prstGeom>
        </p:spPr>
        <p:txBody>
          <a:bodyPr wrap="square">
            <a:spAutoFit/>
          </a:bodyPr>
          <a:lstStyle/>
          <a:p>
            <a:r>
              <a:rPr lang="en-US" sz="2000" b="1" dirty="0">
                <a:solidFill>
                  <a:srgbClr val="FF0000"/>
                </a:solidFill>
              </a:rPr>
              <a:t>TIMEPIX4 chip </a:t>
            </a:r>
          </a:p>
          <a:p>
            <a:r>
              <a:rPr lang="en-US" sz="2000" dirty="0"/>
              <a:t>(sub-ns time stamping, increased rate and energy resolution):</a:t>
            </a:r>
          </a:p>
        </p:txBody>
      </p:sp>
      <p:sp>
        <p:nvSpPr>
          <p:cNvPr id="6" name="Rettangolo 5"/>
          <p:cNvSpPr/>
          <p:nvPr/>
        </p:nvSpPr>
        <p:spPr>
          <a:xfrm>
            <a:off x="5365750" y="3579337"/>
            <a:ext cx="3778250" cy="2308324"/>
          </a:xfrm>
          <a:prstGeom prst="rect">
            <a:avLst/>
          </a:prstGeom>
        </p:spPr>
        <p:txBody>
          <a:bodyPr wrap="square">
            <a:spAutoFit/>
          </a:bodyPr>
          <a:lstStyle/>
          <a:p>
            <a:pPr marL="622300" indent="-266700">
              <a:buFont typeface="Arial"/>
              <a:buChar char="•"/>
            </a:pPr>
            <a:r>
              <a:rPr lang="en-US" b="1" dirty="0">
                <a:solidFill>
                  <a:srgbClr val="FF0000"/>
                </a:solidFill>
              </a:rPr>
              <a:t>functions normally associated with the chip periphery will be located throughout the pixel matrix </a:t>
            </a:r>
            <a:r>
              <a:rPr lang="en-US" dirty="0"/>
              <a:t>(digital-on-top design)</a:t>
            </a:r>
            <a:endParaRPr lang="en-US" b="1" dirty="0">
              <a:solidFill>
                <a:srgbClr val="FF0000"/>
              </a:solidFill>
            </a:endParaRPr>
          </a:p>
          <a:p>
            <a:pPr marL="622300" indent="-266700">
              <a:buFont typeface="Arial"/>
              <a:buChar char="•"/>
            </a:pPr>
            <a:r>
              <a:rPr lang="en-US" b="1" dirty="0">
                <a:solidFill>
                  <a:srgbClr val="FF0000"/>
                </a:solidFill>
              </a:rPr>
              <a:t>more flexibility in the choice of readout architectures</a:t>
            </a:r>
            <a:r>
              <a:rPr lang="en-US" dirty="0"/>
              <a:t>. </a:t>
            </a:r>
          </a:p>
          <a:p>
            <a:pPr marL="622300" indent="-266700">
              <a:buFont typeface="Arial"/>
              <a:buChar char="•"/>
            </a:pPr>
            <a:r>
              <a:rPr lang="en-US" dirty="0"/>
              <a:t>The chips should be </a:t>
            </a:r>
            <a:r>
              <a:rPr lang="en-US" dirty="0" err="1"/>
              <a:t>abuttable</a:t>
            </a:r>
            <a:r>
              <a:rPr lang="en-US" dirty="0"/>
              <a:t> on 4 sides. </a:t>
            </a:r>
          </a:p>
        </p:txBody>
      </p:sp>
      <p:sp>
        <p:nvSpPr>
          <p:cNvPr id="7" name="CasellaDiTesto 6"/>
          <p:cNvSpPr txBox="1"/>
          <p:nvPr/>
        </p:nvSpPr>
        <p:spPr>
          <a:xfrm>
            <a:off x="5689600" y="6003500"/>
            <a:ext cx="3454400" cy="461665"/>
          </a:xfrm>
          <a:prstGeom prst="rect">
            <a:avLst/>
          </a:prstGeom>
          <a:solidFill>
            <a:schemeClr val="bg1"/>
          </a:solidFill>
        </p:spPr>
        <p:txBody>
          <a:bodyPr wrap="square" rtlCol="0">
            <a:spAutoFit/>
          </a:bodyPr>
          <a:lstStyle/>
          <a:p>
            <a:r>
              <a:rPr lang="it-IT" sz="1200" dirty="0"/>
              <a:t>X. </a:t>
            </a:r>
            <a:r>
              <a:rPr lang="it-IT" sz="1200" dirty="0" err="1"/>
              <a:t>Llopart</a:t>
            </a:r>
            <a:r>
              <a:rPr lang="it-IT" sz="1200" dirty="0"/>
              <a:t>, “The Timepix4 chip and </a:t>
            </a:r>
            <a:r>
              <a:rPr lang="it-IT" sz="1200" dirty="0" err="1"/>
              <a:t>its</a:t>
            </a:r>
            <a:r>
              <a:rPr lang="it-IT" sz="1200" dirty="0"/>
              <a:t> design </a:t>
            </a:r>
            <a:r>
              <a:rPr lang="it-IT" sz="1200" dirty="0" err="1"/>
              <a:t>approach</a:t>
            </a:r>
            <a:r>
              <a:rPr lang="it-IT" sz="1200" dirty="0"/>
              <a:t> “, VERTEX2019, </a:t>
            </a:r>
            <a:r>
              <a:rPr lang="it-IT" sz="1200" dirty="0" err="1"/>
              <a:t>Lopud</a:t>
            </a:r>
            <a:r>
              <a:rPr lang="it-IT" sz="1200" dirty="0"/>
              <a:t>, </a:t>
            </a:r>
            <a:r>
              <a:rPr lang="it-IT" sz="1200" dirty="0" err="1"/>
              <a:t>Croatia</a:t>
            </a:r>
            <a:endParaRPr lang="it-IT" sz="1200" dirty="0"/>
          </a:p>
        </p:txBody>
      </p:sp>
      <p:pic>
        <p:nvPicPr>
          <p:cNvPr id="8" name="Picture 3">
            <a:extLst>
              <a:ext uri="{FF2B5EF4-FFF2-40B4-BE49-F238E27FC236}">
                <a16:creationId xmlns:a16="http://schemas.microsoft.com/office/drawing/2014/main" id="{8CF00F90-F957-844A-AD2D-6922BB0BC8D3}"/>
              </a:ext>
            </a:extLst>
          </p:cNvPr>
          <p:cNvPicPr>
            <a:picLocks noChangeAspect="1"/>
          </p:cNvPicPr>
          <p:nvPr/>
        </p:nvPicPr>
        <p:blipFill>
          <a:blip r:embed="rId3"/>
          <a:stretch>
            <a:fillRect/>
          </a:stretch>
        </p:blipFill>
        <p:spPr>
          <a:xfrm>
            <a:off x="2224225" y="3390203"/>
            <a:ext cx="3141524" cy="3512997"/>
          </a:xfrm>
          <a:prstGeom prst="rect">
            <a:avLst/>
          </a:prstGeom>
          <a:solidFill>
            <a:schemeClr val="bg1"/>
          </a:solidFill>
        </p:spPr>
      </p:pic>
      <p:sp>
        <p:nvSpPr>
          <p:cNvPr id="9" name="CasellaDiTesto 8">
            <a:extLst>
              <a:ext uri="{FF2B5EF4-FFF2-40B4-BE49-F238E27FC236}">
                <a16:creationId xmlns:a16="http://schemas.microsoft.com/office/drawing/2014/main" id="{207BC1B2-1804-5140-8B12-4EC28F539242}"/>
              </a:ext>
            </a:extLst>
          </p:cNvPr>
          <p:cNvSpPr txBox="1"/>
          <p:nvPr/>
        </p:nvSpPr>
        <p:spPr>
          <a:xfrm>
            <a:off x="0" y="3728200"/>
            <a:ext cx="2351225" cy="2554545"/>
          </a:xfrm>
          <a:prstGeom prst="rect">
            <a:avLst/>
          </a:prstGeom>
          <a:solidFill>
            <a:schemeClr val="bg1"/>
          </a:solidFill>
        </p:spPr>
        <p:txBody>
          <a:bodyPr wrap="square" rtlCol="0">
            <a:spAutoFit/>
          </a:bodyPr>
          <a:lstStyle/>
          <a:p>
            <a:pPr indent="-180000"/>
            <a:r>
              <a:rPr lang="en-GB" dirty="0"/>
              <a:t>3 “hidden” peripheries with TSV:</a:t>
            </a:r>
          </a:p>
          <a:p>
            <a:pPr lvl="1" indent="-180000"/>
            <a:r>
              <a:rPr lang="en-GB" dirty="0"/>
              <a:t>TOP, BOTTOM Edge: Data Readout (8x 10 Gbps Serializers)</a:t>
            </a:r>
          </a:p>
          <a:p>
            <a:pPr lvl="1" indent="-180000"/>
            <a:r>
              <a:rPr lang="en-GB" dirty="0"/>
              <a:t>CENTER: SC, Analog Blocks (DACs, ADC, Band-Gaps…)</a:t>
            </a:r>
          </a:p>
        </p:txBody>
      </p:sp>
    </p:spTree>
    <p:extLst>
      <p:ext uri="{BB962C8B-B14F-4D97-AF65-F5344CB8AC3E}">
        <p14:creationId xmlns:p14="http://schemas.microsoft.com/office/powerpoint/2010/main" val="679974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98500" y="27003"/>
            <a:ext cx="7696200" cy="938197"/>
          </a:xfrm>
          <a:prstGeom prst="rect">
            <a:avLst/>
          </a:prstGeom>
          <a:solidFill>
            <a:srgbClr val="CCECFF"/>
          </a:solidFill>
        </p:spPr>
        <p:txBody>
          <a:bodyPr/>
          <a:lstStyle/>
          <a:p>
            <a:pPr algn="ctr">
              <a:defRPr/>
            </a:pPr>
            <a:r>
              <a:rPr lang="en-US" sz="2800" dirty="0">
                <a:solidFill>
                  <a:srgbClr val="FF0000"/>
                </a:solidFill>
              </a:rPr>
              <a:t>Advanced through silicon </a:t>
            </a:r>
            <a:r>
              <a:rPr lang="en-US" sz="2800" dirty="0" err="1">
                <a:solidFill>
                  <a:srgbClr val="FF0000"/>
                </a:solidFill>
              </a:rPr>
              <a:t>vias</a:t>
            </a:r>
            <a:r>
              <a:rPr lang="en-US" sz="2800" dirty="0">
                <a:solidFill>
                  <a:srgbClr val="FF0000"/>
                </a:solidFill>
              </a:rPr>
              <a:t> for hybrid pixel detector modules (AIDA-2020)</a:t>
            </a:r>
            <a:endParaRPr lang="en-US" sz="2800" b="1" kern="0" dirty="0">
              <a:solidFill>
                <a:srgbClr val="FF0000"/>
              </a:solidFill>
              <a:ea typeface="ＭＳ Ｐゴシック" charset="0"/>
              <a:cs typeface="+mn-cs"/>
            </a:endParaRPr>
          </a:p>
        </p:txBody>
      </p:sp>
      <p:sp>
        <p:nvSpPr>
          <p:cNvPr id="4" name="Segnaposto contenuto 2"/>
          <p:cNvSpPr txBox="1">
            <a:spLocks/>
          </p:cNvSpPr>
          <p:nvPr/>
        </p:nvSpPr>
        <p:spPr>
          <a:xfrm>
            <a:off x="330200" y="1168444"/>
            <a:ext cx="8458825" cy="1310061"/>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pPr marL="0" indent="0">
              <a:buNone/>
            </a:pPr>
            <a:r>
              <a:rPr lang="en-US" sz="2000" dirty="0">
                <a:latin typeface="Comic Sans MS" charset="0"/>
                <a:ea typeface="Comic Sans MS" charset="0"/>
                <a:cs typeface="Comic Sans MS" charset="0"/>
              </a:rPr>
              <a:t>In AIDA-2020 WP4, the Bonn group has driven a successful effort for processing </a:t>
            </a:r>
            <a:r>
              <a:rPr lang="en-US" sz="2000" b="1" dirty="0">
                <a:solidFill>
                  <a:srgbClr val="FF0000"/>
                </a:solidFill>
                <a:latin typeface="Comic Sans MS" charset="0"/>
                <a:ea typeface="Comic Sans MS" charset="0"/>
                <a:cs typeface="Comic Sans MS" charset="0"/>
              </a:rPr>
              <a:t>Through-Silicon </a:t>
            </a:r>
            <a:r>
              <a:rPr lang="en-US" sz="2000" b="1" dirty="0" err="1">
                <a:solidFill>
                  <a:srgbClr val="FF0000"/>
                </a:solidFill>
                <a:latin typeface="Comic Sans MS" charset="0"/>
                <a:ea typeface="Comic Sans MS" charset="0"/>
                <a:cs typeface="Comic Sans MS" charset="0"/>
              </a:rPr>
              <a:t>Vias</a:t>
            </a:r>
            <a:r>
              <a:rPr lang="en-US" sz="2000" b="1" dirty="0">
                <a:solidFill>
                  <a:srgbClr val="FF0000"/>
                </a:solidFill>
                <a:latin typeface="Comic Sans MS" charset="0"/>
                <a:ea typeface="Comic Sans MS" charset="0"/>
                <a:cs typeface="Comic Sans MS" charset="0"/>
              </a:rPr>
              <a:t> in 130 nm CMOS FE-I4 pixel readout chips. </a:t>
            </a:r>
            <a:r>
              <a:rPr lang="en-US" sz="2000" dirty="0">
                <a:latin typeface="Comic Sans MS" charset="0"/>
                <a:ea typeface="Comic Sans MS" charset="0"/>
                <a:cs typeface="Comic Sans MS" charset="0"/>
              </a:rPr>
              <a:t>AIDA2020 WP2 also financed a Proof-of Concept project to develop a reliable TSV technology with Fraunhofer IZM.</a:t>
            </a:r>
          </a:p>
        </p:txBody>
      </p:sp>
      <p:sp>
        <p:nvSpPr>
          <p:cNvPr id="6" name="CasellaDiTesto 5"/>
          <p:cNvSpPr txBox="1"/>
          <p:nvPr/>
        </p:nvSpPr>
        <p:spPr>
          <a:xfrm>
            <a:off x="215900" y="6137406"/>
            <a:ext cx="8432800" cy="369332"/>
          </a:xfrm>
          <a:prstGeom prst="rect">
            <a:avLst/>
          </a:prstGeom>
          <a:solidFill>
            <a:schemeClr val="bg1"/>
          </a:solidFill>
        </p:spPr>
        <p:txBody>
          <a:bodyPr wrap="square" rtlCol="0">
            <a:spAutoFit/>
          </a:bodyPr>
          <a:lstStyle/>
          <a:p>
            <a:endParaRPr lang="it-IT" sz="1800" dirty="0"/>
          </a:p>
        </p:txBody>
      </p:sp>
      <p:sp>
        <p:nvSpPr>
          <p:cNvPr id="10" name="Espace réservé du contenu 2">
            <a:extLst>
              <a:ext uri="{FF2B5EF4-FFF2-40B4-BE49-F238E27FC236}">
                <a16:creationId xmlns:a16="http://schemas.microsoft.com/office/drawing/2014/main" id="{1929D6E0-1384-574D-8BFF-8E581E50195C}"/>
              </a:ext>
            </a:extLst>
          </p:cNvPr>
          <p:cNvSpPr txBox="1">
            <a:spLocks/>
          </p:cNvSpPr>
          <p:nvPr/>
        </p:nvSpPr>
        <p:spPr>
          <a:xfrm>
            <a:off x="41033" y="2586789"/>
            <a:ext cx="9037157" cy="4283236"/>
          </a:xfrm>
          <a:prstGeom prst="rect">
            <a:avLst/>
          </a:prstGeom>
          <a:solidFill>
            <a:schemeClr val="bg1"/>
          </a:solidFill>
        </p:spPr>
        <p:txBody>
          <a:bodyPr>
            <a:normAutofit fontScale="92500" lnSpcReduction="10000"/>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2031" kern="0">
                <a:latin typeface="Comic Sans MS" charset="0"/>
                <a:ea typeface="Comic Sans MS" charset="0"/>
                <a:cs typeface="Comic Sans MS" charset="0"/>
              </a:rPr>
              <a:t>Produce through-silicon vias (TSV) on wafers with 100-nm scale pixel readout chips</a:t>
            </a:r>
          </a:p>
          <a:p>
            <a:endParaRPr lang="en-US" sz="1000" kern="0">
              <a:latin typeface="Comic Sans MS" charset="0"/>
              <a:ea typeface="Comic Sans MS" charset="0"/>
              <a:cs typeface="Comic Sans MS" charset="0"/>
            </a:endParaRPr>
          </a:p>
          <a:p>
            <a:r>
              <a:rPr lang="en-US" sz="2031" kern="0">
                <a:latin typeface="Comic Sans MS" charset="0"/>
                <a:ea typeface="Comic Sans MS" charset="0"/>
                <a:cs typeface="Comic Sans MS" charset="0"/>
              </a:rPr>
              <a:t>Connect chips with TSV “via last” to detectors</a:t>
            </a:r>
          </a:p>
          <a:p>
            <a:endParaRPr lang="en-US" sz="1000" kern="0">
              <a:latin typeface="Comic Sans MS" charset="0"/>
              <a:ea typeface="Comic Sans MS" charset="0"/>
              <a:cs typeface="Comic Sans MS" charset="0"/>
            </a:endParaRPr>
          </a:p>
          <a:p>
            <a:r>
              <a:rPr lang="en-US" sz="2031" kern="0">
                <a:latin typeface="Comic Sans MS" charset="0"/>
                <a:ea typeface="Comic Sans MS" charset="0"/>
                <a:cs typeface="Comic Sans MS" charset="0"/>
              </a:rPr>
              <a:t>Open the way to the adoption of 3D integration technologies in the design of pixel detector systems, with important advantages in terms of pixel form factor, readout speed, reduction of dead areas and of material budget. </a:t>
            </a:r>
          </a:p>
          <a:p>
            <a:endParaRPr lang="en-US" sz="1000" kern="0">
              <a:latin typeface="Comic Sans MS" charset="0"/>
              <a:ea typeface="Comic Sans MS" charset="0"/>
              <a:cs typeface="Comic Sans MS" charset="0"/>
            </a:endParaRPr>
          </a:p>
          <a:p>
            <a:pPr marL="800100" lvl="1" indent="-342900">
              <a:buFont typeface="Arial" charset="0"/>
              <a:buChar char="•"/>
            </a:pPr>
            <a:r>
              <a:rPr lang="en-US" sz="2000" kern="0">
                <a:latin typeface="Comic Sans MS" charset="0"/>
                <a:ea typeface="Comic Sans MS" charset="0"/>
                <a:cs typeface="Comic Sans MS" charset="0"/>
              </a:rPr>
              <a:t>Allow for 4 side buttable modules</a:t>
            </a:r>
          </a:p>
          <a:p>
            <a:pPr marL="800100" lvl="1" indent="-342900">
              <a:buFont typeface="Arial" charset="0"/>
              <a:buChar char="•"/>
            </a:pPr>
            <a:r>
              <a:rPr lang="en-US" sz="2000" kern="0">
                <a:latin typeface="Comic Sans MS" charset="0"/>
                <a:ea typeface="Comic Sans MS" charset="0"/>
                <a:cs typeface="Comic Sans MS" charset="0"/>
              </a:rPr>
              <a:t>Enable wafer-to-wafer assembly</a:t>
            </a:r>
          </a:p>
          <a:p>
            <a:pPr marL="800100" lvl="1" indent="-342900">
              <a:buFont typeface="Arial" charset="0"/>
              <a:buChar char="•"/>
            </a:pPr>
            <a:r>
              <a:rPr lang="en-US" sz="2000" kern="0">
                <a:latin typeface="Comic Sans MS" charset="0"/>
                <a:ea typeface="Comic Sans MS" charset="0"/>
                <a:cs typeface="Comic Sans MS" charset="0"/>
              </a:rPr>
              <a:t>Remove wirebonds for greater module robustness</a:t>
            </a:r>
          </a:p>
          <a:p>
            <a:pPr marL="800100" lvl="1" indent="-342900">
              <a:buFont typeface="Arial" charset="0"/>
              <a:buChar char="•"/>
            </a:pPr>
            <a:r>
              <a:rPr lang="en-US" sz="2000" kern="0">
                <a:solidFill>
                  <a:srgbClr val="FF0000"/>
                </a:solidFill>
                <a:latin typeface="Comic Sans MS" charset="0"/>
                <a:ea typeface="Comic Sans MS" charset="0"/>
                <a:cs typeface="Comic Sans MS" charset="0"/>
              </a:rPr>
              <a:t>large length and relatively large aspect ratio (length/diameter) TSVs with reliable fabrication yield </a:t>
            </a:r>
          </a:p>
          <a:p>
            <a:pPr marL="0" indent="0">
              <a:buFontTx/>
              <a:buNone/>
            </a:pPr>
            <a:endParaRPr lang="en-US" sz="1662" kern="0">
              <a:latin typeface="Comic Sans MS" charset="0"/>
              <a:ea typeface="Comic Sans MS" charset="0"/>
              <a:cs typeface="Comic Sans MS" charset="0"/>
            </a:endParaRPr>
          </a:p>
          <a:p>
            <a:pPr marL="800100" lvl="1" indent="-342900">
              <a:buFont typeface="Arial" charset="0"/>
              <a:buChar char="•"/>
            </a:pPr>
            <a:endParaRPr lang="en-US" sz="2000" kern="0">
              <a:latin typeface="Comic Sans MS" charset="0"/>
              <a:ea typeface="Comic Sans MS" charset="0"/>
              <a:cs typeface="Comic Sans MS" charset="0"/>
            </a:endParaRPr>
          </a:p>
          <a:p>
            <a:endParaRPr lang="en-US" sz="2031" kern="0">
              <a:latin typeface="Comic Sans MS" charset="0"/>
              <a:ea typeface="Comic Sans MS" charset="0"/>
              <a:cs typeface="Comic Sans MS" charset="0"/>
            </a:endParaRPr>
          </a:p>
          <a:p>
            <a:endParaRPr lang="en-US" sz="2031" kern="0">
              <a:latin typeface="Comic Sans MS" charset="0"/>
              <a:ea typeface="Comic Sans MS" charset="0"/>
              <a:cs typeface="Comic Sans MS" charset="0"/>
            </a:endParaRPr>
          </a:p>
        </p:txBody>
      </p:sp>
    </p:spTree>
    <p:extLst>
      <p:ext uri="{BB962C8B-B14F-4D97-AF65-F5344CB8AC3E}">
        <p14:creationId xmlns:p14="http://schemas.microsoft.com/office/powerpoint/2010/main" val="2150395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E06598D5-5A1F-9D4F-A755-E3E087E678CC}"/>
              </a:ext>
            </a:extLst>
          </p:cNvPr>
          <p:cNvSpPr>
            <a:spLocks noGrp="1"/>
          </p:cNvSpPr>
          <p:nvPr>
            <p:ph sz="half" idx="1"/>
          </p:nvPr>
        </p:nvSpPr>
        <p:spPr>
          <a:xfrm>
            <a:off x="-77625" y="1953549"/>
            <a:ext cx="5719938" cy="3286863"/>
          </a:xfrm>
        </p:spPr>
        <p:txBody>
          <a:bodyPr>
            <a:normAutofit/>
          </a:bodyPr>
          <a:lstStyle/>
          <a:p>
            <a:r>
              <a:rPr lang="en-GB" sz="2215" dirty="0">
                <a:solidFill>
                  <a:srgbClr val="FF0000"/>
                </a:solidFill>
              </a:rPr>
              <a:t>3 FE-I4 Wafers have been successfully processed by IZM with TSV and 2 different RDL types:</a:t>
            </a:r>
          </a:p>
          <a:p>
            <a:pPr lvl="1"/>
            <a:r>
              <a:rPr lang="en-GB" sz="1846" dirty="0"/>
              <a:t>Simple 1 layer RDL just copying the WB pad frame with the Cu used for the TSV filling</a:t>
            </a:r>
          </a:p>
          <a:p>
            <a:pPr lvl="1"/>
            <a:r>
              <a:rPr lang="en-GB" sz="1846" dirty="0"/>
              <a:t>2 layer RDL connecting all WB pads for the power nets: VDDD, DGND, VDDA, AGND. Used the Ni/Au layer for the pads</a:t>
            </a:r>
          </a:p>
          <a:p>
            <a:endParaRPr lang="en-GB" sz="1846" dirty="0"/>
          </a:p>
        </p:txBody>
      </p:sp>
      <p:sp>
        <p:nvSpPr>
          <p:cNvPr id="4" name="Fußzeilenplatzhalter 3">
            <a:extLst>
              <a:ext uri="{FF2B5EF4-FFF2-40B4-BE49-F238E27FC236}">
                <a16:creationId xmlns:a16="http://schemas.microsoft.com/office/drawing/2014/main" id="{630EB71B-4EC5-9E4B-9BB4-7E5C1BB1BEBB}"/>
              </a:ext>
            </a:extLst>
          </p:cNvPr>
          <p:cNvSpPr>
            <a:spLocks noGrp="1"/>
          </p:cNvSpPr>
          <p:nvPr>
            <p:ph type="ftr" sz="quarter" idx="11"/>
          </p:nvPr>
        </p:nvSpPr>
        <p:spPr>
          <a:xfrm>
            <a:off x="383616" y="6011753"/>
            <a:ext cx="3549316" cy="457200"/>
          </a:xfrm>
        </p:spPr>
        <p:txBody>
          <a:bodyPr/>
          <a:lstStyle/>
          <a:p>
            <a:r>
              <a:rPr lang="de-DE" dirty="0" err="1"/>
              <a:t>Advanced</a:t>
            </a:r>
            <a:r>
              <a:rPr lang="de-DE" dirty="0"/>
              <a:t> TSV </a:t>
            </a:r>
            <a:r>
              <a:rPr lang="de-DE" dirty="0" err="1"/>
              <a:t>for</a:t>
            </a:r>
            <a:r>
              <a:rPr lang="de-DE" dirty="0"/>
              <a:t> Pixel </a:t>
            </a:r>
            <a:r>
              <a:rPr lang="de-DE" dirty="0" err="1"/>
              <a:t>Detectors</a:t>
            </a:r>
            <a:r>
              <a:rPr lang="de-DE" dirty="0"/>
              <a:t> - F. </a:t>
            </a:r>
            <a:r>
              <a:rPr lang="de-DE" dirty="0" err="1"/>
              <a:t>Hügging</a:t>
            </a:r>
            <a:r>
              <a:rPr lang="de-DE" dirty="0"/>
              <a:t> - AIDA-2020 4th Annual Meeting, Oxford, UK</a:t>
            </a:r>
          </a:p>
        </p:txBody>
      </p:sp>
      <p:sp>
        <p:nvSpPr>
          <p:cNvPr id="5" name="Foliennummernplatzhalter 4">
            <a:extLst>
              <a:ext uri="{FF2B5EF4-FFF2-40B4-BE49-F238E27FC236}">
                <a16:creationId xmlns:a16="http://schemas.microsoft.com/office/drawing/2014/main" id="{0E37A63D-A1AC-E04A-B481-432E8AEBB11A}"/>
              </a:ext>
            </a:extLst>
          </p:cNvPr>
          <p:cNvSpPr>
            <a:spLocks noGrp="1"/>
          </p:cNvSpPr>
          <p:nvPr>
            <p:ph type="sldNum" sz="quarter" idx="12"/>
          </p:nvPr>
        </p:nvSpPr>
        <p:spPr/>
        <p:txBody>
          <a:bodyPr/>
          <a:lstStyle/>
          <a:p>
            <a:fld id="{527F1E04-A1A3-475C-A843-CFD0985386EF}" type="slidenum">
              <a:rPr lang="de-DE" smtClean="0"/>
              <a:t>17</a:t>
            </a:fld>
            <a:endParaRPr lang="de-DE" dirty="0"/>
          </a:p>
        </p:txBody>
      </p:sp>
      <p:pic>
        <p:nvPicPr>
          <p:cNvPr id="10" name="Grafik 9">
            <a:extLst>
              <a:ext uri="{FF2B5EF4-FFF2-40B4-BE49-F238E27FC236}">
                <a16:creationId xmlns:a16="http://schemas.microsoft.com/office/drawing/2014/main" id="{55B3C6DB-EA65-C249-BEBA-7CCD0BF1B262}"/>
              </a:ext>
            </a:extLst>
          </p:cNvPr>
          <p:cNvPicPr>
            <a:picLocks noChangeAspect="1"/>
          </p:cNvPicPr>
          <p:nvPr/>
        </p:nvPicPr>
        <p:blipFill rotWithShape="1">
          <a:blip r:embed="rId2">
            <a:extLst>
              <a:ext uri="{28A0092B-C50C-407E-A947-70E740481C1C}">
                <a14:useLocalDpi xmlns:a14="http://schemas.microsoft.com/office/drawing/2010/main" val="0"/>
              </a:ext>
            </a:extLst>
          </a:blip>
          <a:srcRect l="20792" t="2780" r="2016" b="1390"/>
          <a:stretch/>
        </p:blipFill>
        <p:spPr>
          <a:xfrm>
            <a:off x="4855944" y="4328545"/>
            <a:ext cx="2072243" cy="1932214"/>
          </a:xfrm>
          <a:prstGeom prst="rect">
            <a:avLst/>
          </a:prstGeom>
        </p:spPr>
      </p:pic>
      <p:pic>
        <p:nvPicPr>
          <p:cNvPr id="12" name="Grafik 11">
            <a:extLst>
              <a:ext uri="{FF2B5EF4-FFF2-40B4-BE49-F238E27FC236}">
                <a16:creationId xmlns:a16="http://schemas.microsoft.com/office/drawing/2014/main" id="{B853E427-2D75-0043-88FA-F02B69D4DC62}"/>
              </a:ext>
            </a:extLst>
          </p:cNvPr>
          <p:cNvPicPr>
            <a:picLocks noChangeAspect="1"/>
          </p:cNvPicPr>
          <p:nvPr/>
        </p:nvPicPr>
        <p:blipFill rotWithShape="1">
          <a:blip r:embed="rId3">
            <a:extLst>
              <a:ext uri="{28A0092B-C50C-407E-A947-70E740481C1C}">
                <a14:useLocalDpi xmlns:a14="http://schemas.microsoft.com/office/drawing/2010/main" val="0"/>
              </a:ext>
            </a:extLst>
          </a:blip>
          <a:srcRect l="22880" t="5573" r="972"/>
          <a:stretch/>
        </p:blipFill>
        <p:spPr>
          <a:xfrm>
            <a:off x="6987176" y="4125149"/>
            <a:ext cx="2147738" cy="2000349"/>
          </a:xfrm>
          <a:prstGeom prst="rect">
            <a:avLst/>
          </a:prstGeom>
        </p:spPr>
      </p:pic>
      <p:pic>
        <p:nvPicPr>
          <p:cNvPr id="16" name="Inhaltsplatzhalter 15">
            <a:extLst>
              <a:ext uri="{FF2B5EF4-FFF2-40B4-BE49-F238E27FC236}">
                <a16:creationId xmlns:a16="http://schemas.microsoft.com/office/drawing/2014/main" id="{9D02F7C0-388E-9D43-AC64-F8FAE592146E}"/>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12062" t="11207" r="13775" b="24143"/>
          <a:stretch/>
        </p:blipFill>
        <p:spPr>
          <a:xfrm>
            <a:off x="5642313" y="2546010"/>
            <a:ext cx="3071875" cy="1785937"/>
          </a:xfrm>
        </p:spPr>
      </p:pic>
      <p:sp>
        <p:nvSpPr>
          <p:cNvPr id="7" name="CasellaDiTesto 6"/>
          <p:cNvSpPr txBox="1"/>
          <p:nvPr/>
        </p:nvSpPr>
        <p:spPr>
          <a:xfrm>
            <a:off x="197569" y="725008"/>
            <a:ext cx="8739776" cy="1228541"/>
          </a:xfrm>
          <a:prstGeom prst="rect">
            <a:avLst/>
          </a:prstGeom>
          <a:noFill/>
        </p:spPr>
        <p:txBody>
          <a:bodyPr wrap="square" rtlCol="0">
            <a:spAutoFit/>
          </a:bodyPr>
          <a:lstStyle/>
          <a:p>
            <a:r>
              <a:rPr lang="it-IT" sz="1846" dirty="0"/>
              <a:t>On test </a:t>
            </a:r>
            <a:r>
              <a:rPr lang="it-IT" sz="1846" dirty="0" err="1"/>
              <a:t>wafers</a:t>
            </a:r>
            <a:r>
              <a:rPr lang="it-IT" sz="1846" dirty="0"/>
              <a:t>, </a:t>
            </a:r>
            <a:r>
              <a:rPr lang="en-US" sz="1846" dirty="0"/>
              <a:t>measured values of TSV resistance (about 15 </a:t>
            </a:r>
            <a:r>
              <a:rPr lang="en-US" sz="1846" dirty="0" err="1"/>
              <a:t>mΩ</a:t>
            </a:r>
            <a:r>
              <a:rPr lang="en-US" sz="1846" dirty="0"/>
              <a:t> for individual TSV) and capacitance (about 40 </a:t>
            </a:r>
            <a:r>
              <a:rPr lang="en-US" sz="1846" dirty="0" err="1"/>
              <a:t>fF</a:t>
            </a:r>
            <a:r>
              <a:rPr lang="en-US" sz="1846" dirty="0"/>
              <a:t> in a first wafer and about 120 </a:t>
            </a:r>
            <a:r>
              <a:rPr lang="en-US" sz="1846" dirty="0" err="1"/>
              <a:t>fF</a:t>
            </a:r>
            <a:r>
              <a:rPr lang="en-US" sz="1846" dirty="0"/>
              <a:t> in a second one) appear adequate for peripheral TSV, also in the case of I/O digital lines operated at a moderate frequency (160 Mb/s). </a:t>
            </a:r>
            <a:endParaRPr lang="it-IT" sz="1846" dirty="0"/>
          </a:p>
        </p:txBody>
      </p:sp>
      <p:sp>
        <p:nvSpPr>
          <p:cNvPr id="8" name="CasellaDiTesto 7"/>
          <p:cNvSpPr txBox="1"/>
          <p:nvPr/>
        </p:nvSpPr>
        <p:spPr>
          <a:xfrm>
            <a:off x="-48127" y="4620383"/>
            <a:ext cx="4747127" cy="1228541"/>
          </a:xfrm>
          <a:prstGeom prst="rect">
            <a:avLst/>
          </a:prstGeom>
          <a:noFill/>
        </p:spPr>
        <p:txBody>
          <a:bodyPr wrap="square" rtlCol="0">
            <a:spAutoFit/>
          </a:bodyPr>
          <a:lstStyle/>
          <a:p>
            <a:pPr marL="316531" indent="-316531">
              <a:buFont typeface="Arial" charset="0"/>
              <a:buChar char="•"/>
            </a:pPr>
            <a:r>
              <a:rPr lang="en-US" sz="1846" dirty="0"/>
              <a:t>Performance in terms of noise, threshold dispersion and data transmission similar to standard FE-I4 chips. </a:t>
            </a:r>
          </a:p>
        </p:txBody>
      </p:sp>
      <p:sp>
        <p:nvSpPr>
          <p:cNvPr id="11" name="Rectangle 3">
            <a:extLst>
              <a:ext uri="{FF2B5EF4-FFF2-40B4-BE49-F238E27FC236}">
                <a16:creationId xmlns:a16="http://schemas.microsoft.com/office/drawing/2014/main" id="{1DC6597C-7ECD-B649-BAF5-B481B832B197}"/>
              </a:ext>
            </a:extLst>
          </p:cNvPr>
          <p:cNvSpPr txBox="1">
            <a:spLocks noChangeArrowheads="1"/>
          </p:cNvSpPr>
          <p:nvPr/>
        </p:nvSpPr>
        <p:spPr bwMode="auto">
          <a:xfrm>
            <a:off x="6312857" y="1966249"/>
            <a:ext cx="3187700" cy="431800"/>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12700" indent="0" eaLnBrk="1" hangingPunct="1">
              <a:spcBef>
                <a:spcPct val="20000"/>
              </a:spcBef>
            </a:pPr>
            <a:r>
              <a:rPr lang="it-IT" sz="1400" dirty="0" err="1">
                <a:solidFill>
                  <a:srgbClr val="FF0000"/>
                </a:solidFill>
                <a:cs typeface="+mn-cs"/>
              </a:rPr>
              <a:t>Courtesy</a:t>
            </a:r>
            <a:r>
              <a:rPr lang="it-IT" sz="1400" dirty="0">
                <a:solidFill>
                  <a:srgbClr val="FF0000"/>
                </a:solidFill>
                <a:cs typeface="+mn-cs"/>
              </a:rPr>
              <a:t>: N. </a:t>
            </a:r>
            <a:r>
              <a:rPr lang="it-IT" sz="1400" dirty="0" err="1">
                <a:solidFill>
                  <a:srgbClr val="FF0000"/>
                </a:solidFill>
                <a:cs typeface="+mn-cs"/>
              </a:rPr>
              <a:t>Wermes</a:t>
            </a:r>
            <a:r>
              <a:rPr lang="it-IT" sz="1400" dirty="0">
                <a:solidFill>
                  <a:srgbClr val="FF0000"/>
                </a:solidFill>
                <a:cs typeface="+mn-cs"/>
              </a:rPr>
              <a:t>, Bonn</a:t>
            </a:r>
          </a:p>
        </p:txBody>
      </p:sp>
      <p:sp>
        <p:nvSpPr>
          <p:cNvPr id="14" name="Titre 5">
            <a:extLst>
              <a:ext uri="{FF2B5EF4-FFF2-40B4-BE49-F238E27FC236}">
                <a16:creationId xmlns:a16="http://schemas.microsoft.com/office/drawing/2014/main" id="{D919B060-942A-3D45-B1FE-226743F61648}"/>
              </a:ext>
            </a:extLst>
          </p:cNvPr>
          <p:cNvSpPr txBox="1">
            <a:spLocks/>
          </p:cNvSpPr>
          <p:nvPr/>
        </p:nvSpPr>
        <p:spPr>
          <a:xfrm>
            <a:off x="0" y="0"/>
            <a:ext cx="9144000" cy="597019"/>
          </a:xfrm>
          <a:prstGeom prst="rect">
            <a:avLst/>
          </a:prstGeom>
          <a:solidFill>
            <a:schemeClr val="accent1">
              <a:lumMod val="20000"/>
              <a:lumOff val="80000"/>
            </a:schemeClr>
          </a:solidFill>
        </p:spPr>
        <p:txBody>
          <a:bodyPr vert="horz" lIns="84406" tIns="42203" rIns="84406" bIns="42203" rtlCol="0" anchor="ctr">
            <a:normAutofit fontScale="85000" lnSpcReduction="10000"/>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fr-FR" sz="2954" dirty="0">
                <a:solidFill>
                  <a:srgbClr val="FF0000"/>
                </a:solidFill>
                <a:latin typeface="Comic Sans MS" charset="0"/>
                <a:ea typeface="Comic Sans MS" charset="0"/>
                <a:cs typeface="Comic Sans MS" charset="0"/>
              </a:rPr>
              <a:t>FE-I4 pixel </a:t>
            </a:r>
            <a:r>
              <a:rPr lang="fr-FR" sz="2954" dirty="0" err="1">
                <a:solidFill>
                  <a:srgbClr val="FF0000"/>
                </a:solidFill>
                <a:latin typeface="Comic Sans MS" charset="0"/>
                <a:ea typeface="Comic Sans MS" charset="0"/>
                <a:cs typeface="Comic Sans MS" charset="0"/>
              </a:rPr>
              <a:t>readout</a:t>
            </a:r>
            <a:r>
              <a:rPr lang="fr-FR" sz="2954" dirty="0">
                <a:solidFill>
                  <a:srgbClr val="FF0000"/>
                </a:solidFill>
                <a:latin typeface="Comic Sans MS" charset="0"/>
                <a:ea typeface="Comic Sans MS" charset="0"/>
                <a:cs typeface="Comic Sans MS" charset="0"/>
              </a:rPr>
              <a:t> chips </a:t>
            </a:r>
            <a:r>
              <a:rPr lang="fr-FR" sz="2954" dirty="0" err="1">
                <a:solidFill>
                  <a:srgbClr val="FF0000"/>
                </a:solidFill>
                <a:latin typeface="Comic Sans MS" charset="0"/>
                <a:ea typeface="Comic Sans MS" charset="0"/>
                <a:cs typeface="Comic Sans MS" charset="0"/>
              </a:rPr>
              <a:t>with</a:t>
            </a:r>
            <a:r>
              <a:rPr lang="fr-FR" sz="2954" dirty="0">
                <a:solidFill>
                  <a:srgbClr val="FF0000"/>
                </a:solidFill>
                <a:latin typeface="Comic Sans MS" charset="0"/>
                <a:ea typeface="Comic Sans MS" charset="0"/>
                <a:cs typeface="Comic Sans MS" charset="0"/>
              </a:rPr>
              <a:t> via-last TSV in AIDA2020 </a:t>
            </a:r>
          </a:p>
        </p:txBody>
      </p:sp>
    </p:spTree>
    <p:extLst>
      <p:ext uri="{BB962C8B-B14F-4D97-AF65-F5344CB8AC3E}">
        <p14:creationId xmlns:p14="http://schemas.microsoft.com/office/powerpoint/2010/main" val="3485095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55AA951-9E98-2046-9481-8DCB9245632D}"/>
              </a:ext>
            </a:extLst>
          </p:cNvPr>
          <p:cNvSpPr>
            <a:spLocks noGrp="1"/>
          </p:cNvSpPr>
          <p:nvPr>
            <p:ph sz="half" idx="1"/>
          </p:nvPr>
        </p:nvSpPr>
        <p:spPr>
          <a:xfrm>
            <a:off x="41890" y="1916705"/>
            <a:ext cx="4674489" cy="1286613"/>
          </a:xfrm>
        </p:spPr>
        <p:txBody>
          <a:bodyPr>
            <a:noAutofit/>
          </a:bodyPr>
          <a:lstStyle/>
          <a:p>
            <a:r>
              <a:rPr lang="en-GB" sz="1600" dirty="0"/>
              <a:t>8 modules with sensors have been built:</a:t>
            </a:r>
          </a:p>
          <a:p>
            <a:pPr lvl="1"/>
            <a:r>
              <a:rPr lang="en-GB" sz="1600" dirty="0"/>
              <a:t>Assembly onto MPG HLL planar sensor (thanks to A. </a:t>
            </a:r>
            <a:r>
              <a:rPr lang="en-GB" sz="1600" dirty="0" err="1"/>
              <a:t>Macchiolo</a:t>
            </a:r>
            <a:r>
              <a:rPr lang="en-GB" sz="1600" dirty="0"/>
              <a:t>) </a:t>
            </a:r>
          </a:p>
          <a:p>
            <a:pPr lvl="1"/>
            <a:r>
              <a:rPr lang="en-GB" sz="1600" dirty="0"/>
              <a:t>Sensor wafers were deposited with </a:t>
            </a:r>
            <a:r>
              <a:rPr lang="en-GB" sz="1600" dirty="0" err="1"/>
              <a:t>SnAg</a:t>
            </a:r>
            <a:r>
              <a:rPr lang="en-GB" sz="1600" dirty="0"/>
              <a:t> solder bumps</a:t>
            </a:r>
          </a:p>
        </p:txBody>
      </p:sp>
      <p:sp>
        <p:nvSpPr>
          <p:cNvPr id="6" name="Fußzeilenplatzhalter 5">
            <a:extLst>
              <a:ext uri="{FF2B5EF4-FFF2-40B4-BE49-F238E27FC236}">
                <a16:creationId xmlns:a16="http://schemas.microsoft.com/office/drawing/2014/main" id="{7F273226-A01C-0149-997A-51616E67EA6E}"/>
              </a:ext>
            </a:extLst>
          </p:cNvPr>
          <p:cNvSpPr>
            <a:spLocks noGrp="1"/>
          </p:cNvSpPr>
          <p:nvPr>
            <p:ph type="ftr" sz="quarter" idx="11"/>
          </p:nvPr>
        </p:nvSpPr>
        <p:spPr>
          <a:xfrm>
            <a:off x="5209675" y="5978254"/>
            <a:ext cx="3934326" cy="457200"/>
          </a:xfrm>
        </p:spPr>
        <p:txBody>
          <a:bodyPr/>
          <a:lstStyle/>
          <a:p>
            <a:r>
              <a:rPr lang="de-DE" dirty="0" err="1"/>
              <a:t>Advanced</a:t>
            </a:r>
            <a:r>
              <a:rPr lang="de-DE" dirty="0"/>
              <a:t> TSV </a:t>
            </a:r>
            <a:r>
              <a:rPr lang="de-DE" dirty="0" err="1"/>
              <a:t>for</a:t>
            </a:r>
            <a:r>
              <a:rPr lang="de-DE" dirty="0"/>
              <a:t> Pixel </a:t>
            </a:r>
            <a:r>
              <a:rPr lang="de-DE" dirty="0" err="1"/>
              <a:t>Detectors</a:t>
            </a:r>
            <a:r>
              <a:rPr lang="de-DE" dirty="0"/>
              <a:t> - F. </a:t>
            </a:r>
            <a:r>
              <a:rPr lang="de-DE" dirty="0" err="1"/>
              <a:t>Hügging</a:t>
            </a:r>
            <a:r>
              <a:rPr lang="de-DE" dirty="0"/>
              <a:t> - AIDA-2020 4th Annual Meeting, Oxford, UK</a:t>
            </a:r>
          </a:p>
        </p:txBody>
      </p:sp>
      <p:sp>
        <p:nvSpPr>
          <p:cNvPr id="7" name="Foliennummernplatzhalter 6">
            <a:extLst>
              <a:ext uri="{FF2B5EF4-FFF2-40B4-BE49-F238E27FC236}">
                <a16:creationId xmlns:a16="http://schemas.microsoft.com/office/drawing/2014/main" id="{4CEA1A47-47D7-BC4E-8DC5-55A0AF0A924A}"/>
              </a:ext>
            </a:extLst>
          </p:cNvPr>
          <p:cNvSpPr>
            <a:spLocks noGrp="1"/>
          </p:cNvSpPr>
          <p:nvPr>
            <p:ph type="sldNum" sz="quarter" idx="12"/>
          </p:nvPr>
        </p:nvSpPr>
        <p:spPr/>
        <p:txBody>
          <a:bodyPr/>
          <a:lstStyle/>
          <a:p>
            <a:fld id="{527F1E04-A1A3-475C-A843-CFD0985386EF}" type="slidenum">
              <a:rPr lang="de-DE" smtClean="0"/>
              <a:t>18</a:t>
            </a:fld>
            <a:endParaRPr lang="de-DE"/>
          </a:p>
        </p:txBody>
      </p:sp>
      <p:pic>
        <p:nvPicPr>
          <p:cNvPr id="11" name="Grafik 10">
            <a:extLst>
              <a:ext uri="{FF2B5EF4-FFF2-40B4-BE49-F238E27FC236}">
                <a16:creationId xmlns:a16="http://schemas.microsoft.com/office/drawing/2014/main" id="{08097AD9-B69C-4941-8AEC-5EE2F051D8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624" y="2023917"/>
            <a:ext cx="3429000" cy="2286001"/>
          </a:xfrm>
          <a:prstGeom prst="rect">
            <a:avLst/>
          </a:prstGeom>
        </p:spPr>
      </p:pic>
      <p:pic>
        <p:nvPicPr>
          <p:cNvPr id="12" name="Inhaltsplatzhalter 11">
            <a:extLst>
              <a:ext uri="{FF2B5EF4-FFF2-40B4-BE49-F238E27FC236}">
                <a16:creationId xmlns:a16="http://schemas.microsoft.com/office/drawing/2014/main" id="{A2E2CAAC-AB9F-E647-AA29-1D41E7502E42}"/>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0685" t="35683" r="15501" b="22272"/>
          <a:stretch/>
        </p:blipFill>
        <p:spPr>
          <a:xfrm>
            <a:off x="357189" y="3838076"/>
            <a:ext cx="4041928" cy="2000250"/>
          </a:xfrm>
        </p:spPr>
      </p:pic>
      <p:grpSp>
        <p:nvGrpSpPr>
          <p:cNvPr id="13" name="Gruppieren 12">
            <a:extLst>
              <a:ext uri="{FF2B5EF4-FFF2-40B4-BE49-F238E27FC236}">
                <a16:creationId xmlns:a16="http://schemas.microsoft.com/office/drawing/2014/main" id="{8C01622F-6B47-7945-8811-BCE57BC5B8BA}"/>
              </a:ext>
            </a:extLst>
          </p:cNvPr>
          <p:cNvGrpSpPr/>
          <p:nvPr/>
        </p:nvGrpSpPr>
        <p:grpSpPr>
          <a:xfrm>
            <a:off x="4554693" y="4633663"/>
            <a:ext cx="4089245" cy="1281487"/>
            <a:chOff x="4477132" y="3812031"/>
            <a:chExt cx="4121902" cy="1291721"/>
          </a:xfrm>
        </p:grpSpPr>
        <p:grpSp>
          <p:nvGrpSpPr>
            <p:cNvPr id="14" name="Gruppieren 13">
              <a:extLst>
                <a:ext uri="{FF2B5EF4-FFF2-40B4-BE49-F238E27FC236}">
                  <a16:creationId xmlns:a16="http://schemas.microsoft.com/office/drawing/2014/main" id="{1A5B8917-409E-D344-A597-D4D7A7120EA0}"/>
                </a:ext>
              </a:extLst>
            </p:cNvPr>
            <p:cNvGrpSpPr/>
            <p:nvPr/>
          </p:nvGrpSpPr>
          <p:grpSpPr>
            <a:xfrm>
              <a:off x="4477133" y="3812031"/>
              <a:ext cx="4095093" cy="810304"/>
              <a:chOff x="5772103" y="4709503"/>
              <a:chExt cx="5416865" cy="1071846"/>
            </a:xfrm>
          </p:grpSpPr>
          <p:pic>
            <p:nvPicPr>
              <p:cNvPr id="18" name="Grafik 17">
                <a:extLst>
                  <a:ext uri="{FF2B5EF4-FFF2-40B4-BE49-F238E27FC236}">
                    <a16:creationId xmlns:a16="http://schemas.microsoft.com/office/drawing/2014/main" id="{A7E523BE-2D7F-DD48-A613-6284395AE0A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18085" y="4870445"/>
                <a:ext cx="1770883" cy="910904"/>
              </a:xfrm>
              <a:prstGeom prst="rect">
                <a:avLst/>
              </a:prstGeom>
            </p:spPr>
          </p:pic>
          <p:pic>
            <p:nvPicPr>
              <p:cNvPr id="19" name="Grafik 18">
                <a:extLst>
                  <a:ext uri="{FF2B5EF4-FFF2-40B4-BE49-F238E27FC236}">
                    <a16:creationId xmlns:a16="http://schemas.microsoft.com/office/drawing/2014/main" id="{CFD0ED4C-6687-F34D-AE58-3E6F8E843B3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72103" y="4709503"/>
                <a:ext cx="1794733" cy="1071688"/>
              </a:xfrm>
              <a:prstGeom prst="rect">
                <a:avLst/>
              </a:prstGeom>
            </p:spPr>
          </p:pic>
          <p:pic>
            <p:nvPicPr>
              <p:cNvPr id="20" name="Grafik 19">
                <a:extLst>
                  <a:ext uri="{FF2B5EF4-FFF2-40B4-BE49-F238E27FC236}">
                    <a16:creationId xmlns:a16="http://schemas.microsoft.com/office/drawing/2014/main" id="{D5A98C73-46DA-EC42-B1ED-59F46CAF636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
              <a:stretch/>
            </p:blipFill>
            <p:spPr>
              <a:xfrm>
                <a:off x="7599067" y="4895342"/>
                <a:ext cx="1790253" cy="886006"/>
              </a:xfrm>
              <a:prstGeom prst="rect">
                <a:avLst/>
              </a:prstGeom>
            </p:spPr>
          </p:pic>
        </p:grpSp>
        <p:sp>
          <p:nvSpPr>
            <p:cNvPr id="15" name="Textfeld 14">
              <a:extLst>
                <a:ext uri="{FF2B5EF4-FFF2-40B4-BE49-F238E27FC236}">
                  <a16:creationId xmlns:a16="http://schemas.microsoft.com/office/drawing/2014/main" id="{AD7C0CE1-A3B3-A945-AF78-A5D8E8196892}"/>
                </a:ext>
              </a:extLst>
            </p:cNvPr>
            <p:cNvSpPr txBox="1"/>
            <p:nvPr/>
          </p:nvSpPr>
          <p:spPr>
            <a:xfrm>
              <a:off x="4477132" y="4684936"/>
              <a:ext cx="4101251" cy="418816"/>
            </a:xfrm>
            <a:prstGeom prst="rect">
              <a:avLst/>
            </a:prstGeom>
            <a:noFill/>
          </p:spPr>
          <p:txBody>
            <a:bodyPr wrap="square" rtlCol="0">
              <a:spAutoFit/>
            </a:bodyPr>
            <a:lstStyle/>
            <a:p>
              <a:pPr>
                <a:spcBef>
                  <a:spcPts val="450"/>
                </a:spcBef>
                <a:spcAft>
                  <a:spcPts val="450"/>
                </a:spcAft>
              </a:pPr>
              <a:r>
                <a:rPr lang="en-GB" sz="1050">
                  <a:solidFill>
                    <a:srgbClr val="07529A"/>
                  </a:solidFill>
                </a:rPr>
                <a:t>Cross section of module with 80µm thick ATLAS FE-I4 backside TSV ROC</a:t>
              </a:r>
            </a:p>
          </p:txBody>
        </p:sp>
        <p:sp>
          <p:nvSpPr>
            <p:cNvPr id="16" name="Textfeld 15">
              <a:extLst>
                <a:ext uri="{FF2B5EF4-FFF2-40B4-BE49-F238E27FC236}">
                  <a16:creationId xmlns:a16="http://schemas.microsoft.com/office/drawing/2014/main" id="{8DF52A2D-7F1D-2746-98F9-D52BF35D286D}"/>
                </a:ext>
              </a:extLst>
            </p:cNvPr>
            <p:cNvSpPr txBox="1"/>
            <p:nvPr/>
          </p:nvSpPr>
          <p:spPr>
            <a:xfrm>
              <a:off x="7639916" y="3944775"/>
              <a:ext cx="932310" cy="418816"/>
            </a:xfrm>
            <a:prstGeom prst="rect">
              <a:avLst/>
            </a:prstGeom>
            <a:noFill/>
          </p:spPr>
          <p:txBody>
            <a:bodyPr wrap="square" rtlCol="0">
              <a:spAutoFit/>
            </a:bodyPr>
            <a:lstStyle/>
            <a:p>
              <a:pPr algn="r">
                <a:spcBef>
                  <a:spcPts val="450"/>
                </a:spcBef>
                <a:spcAft>
                  <a:spcPts val="450"/>
                </a:spcAft>
              </a:pPr>
              <a:r>
                <a:rPr lang="de-DE" sz="1050" dirty="0">
                  <a:solidFill>
                    <a:srgbClr val="07529A"/>
                  </a:solidFill>
                </a:rPr>
                <a:t>ATLAS FE-I4</a:t>
              </a:r>
            </a:p>
          </p:txBody>
        </p:sp>
        <p:sp>
          <p:nvSpPr>
            <p:cNvPr id="17" name="Textfeld 16">
              <a:extLst>
                <a:ext uri="{FF2B5EF4-FFF2-40B4-BE49-F238E27FC236}">
                  <a16:creationId xmlns:a16="http://schemas.microsoft.com/office/drawing/2014/main" id="{12499D13-943E-A949-81DE-CAB0FC7DEFCB}"/>
                </a:ext>
              </a:extLst>
            </p:cNvPr>
            <p:cNvSpPr txBox="1"/>
            <p:nvPr/>
          </p:nvSpPr>
          <p:spPr>
            <a:xfrm>
              <a:off x="7327460" y="4434265"/>
              <a:ext cx="1271574" cy="255944"/>
            </a:xfrm>
            <a:prstGeom prst="rect">
              <a:avLst/>
            </a:prstGeom>
            <a:noFill/>
          </p:spPr>
          <p:txBody>
            <a:bodyPr wrap="square" rtlCol="0">
              <a:spAutoFit/>
            </a:bodyPr>
            <a:lstStyle/>
            <a:p>
              <a:pPr algn="r">
                <a:spcBef>
                  <a:spcPts val="450"/>
                </a:spcBef>
                <a:spcAft>
                  <a:spcPts val="450"/>
                </a:spcAft>
              </a:pPr>
              <a:r>
                <a:rPr lang="de-DE" sz="1050" dirty="0">
                  <a:solidFill>
                    <a:srgbClr val="07529A"/>
                  </a:solidFill>
                </a:rPr>
                <a:t>MPG HLL </a:t>
              </a:r>
              <a:r>
                <a:rPr lang="de-DE" sz="1050" dirty="0" err="1">
                  <a:solidFill>
                    <a:srgbClr val="07529A"/>
                  </a:solidFill>
                </a:rPr>
                <a:t>sensor</a:t>
              </a:r>
              <a:endParaRPr lang="de-DE" sz="1050" dirty="0">
                <a:solidFill>
                  <a:srgbClr val="07529A"/>
                </a:solidFill>
              </a:endParaRPr>
            </a:p>
          </p:txBody>
        </p:sp>
      </p:grpSp>
      <p:sp>
        <p:nvSpPr>
          <p:cNvPr id="21" name="Titel 1">
            <a:extLst>
              <a:ext uri="{FF2B5EF4-FFF2-40B4-BE49-F238E27FC236}">
                <a16:creationId xmlns:a16="http://schemas.microsoft.com/office/drawing/2014/main" id="{5629B622-60DA-6640-9B5C-60EC04979EF7}"/>
              </a:ext>
            </a:extLst>
          </p:cNvPr>
          <p:cNvSpPr>
            <a:spLocks noGrp="1"/>
          </p:cNvSpPr>
          <p:nvPr>
            <p:ph type="title"/>
          </p:nvPr>
        </p:nvSpPr>
        <p:spPr>
          <a:xfrm>
            <a:off x="0" y="0"/>
            <a:ext cx="9144000" cy="542055"/>
          </a:xfrm>
          <a:solidFill>
            <a:schemeClr val="accent1">
              <a:lumMod val="20000"/>
              <a:lumOff val="80000"/>
            </a:schemeClr>
          </a:solidFill>
        </p:spPr>
        <p:txBody>
          <a:bodyPr>
            <a:normAutofit/>
          </a:bodyPr>
          <a:lstStyle/>
          <a:p>
            <a:pPr algn="ctr"/>
            <a:r>
              <a:rPr lang="en-GB" sz="2954" dirty="0">
                <a:solidFill>
                  <a:srgbClr val="FF0000"/>
                </a:solidFill>
                <a:latin typeface="+mn-lt"/>
              </a:rPr>
              <a:t>Pixel modules with TSVs (Bonn, IZM)</a:t>
            </a:r>
          </a:p>
        </p:txBody>
      </p:sp>
      <p:pic>
        <p:nvPicPr>
          <p:cNvPr id="22" name="Picture 2">
            <a:extLst>
              <a:ext uri="{FF2B5EF4-FFF2-40B4-BE49-F238E27FC236}">
                <a16:creationId xmlns:a16="http://schemas.microsoft.com/office/drawing/2014/main" id="{12E8415C-DA7C-924D-BB9A-57FE4D7A06A8}"/>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297309" y="590923"/>
            <a:ext cx="6203615" cy="13368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3" name="Rectangle 3">
            <a:extLst>
              <a:ext uri="{FF2B5EF4-FFF2-40B4-BE49-F238E27FC236}">
                <a16:creationId xmlns:a16="http://schemas.microsoft.com/office/drawing/2014/main" id="{D4F3DC21-965D-524A-A363-4498213CB4AB}"/>
              </a:ext>
            </a:extLst>
          </p:cNvPr>
          <p:cNvSpPr txBox="1">
            <a:spLocks noChangeArrowheads="1"/>
          </p:cNvSpPr>
          <p:nvPr/>
        </p:nvSpPr>
        <p:spPr bwMode="auto">
          <a:xfrm>
            <a:off x="6359411" y="1679117"/>
            <a:ext cx="3187700" cy="431800"/>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12700" indent="0" eaLnBrk="1" hangingPunct="1">
              <a:spcBef>
                <a:spcPct val="20000"/>
              </a:spcBef>
            </a:pPr>
            <a:r>
              <a:rPr lang="it-IT" sz="1400" dirty="0" err="1">
                <a:solidFill>
                  <a:srgbClr val="FF0000"/>
                </a:solidFill>
                <a:cs typeface="+mn-cs"/>
              </a:rPr>
              <a:t>Courtesy</a:t>
            </a:r>
            <a:r>
              <a:rPr lang="it-IT" sz="1400" dirty="0">
                <a:solidFill>
                  <a:srgbClr val="FF0000"/>
                </a:solidFill>
                <a:cs typeface="+mn-cs"/>
              </a:rPr>
              <a:t>: N. </a:t>
            </a:r>
            <a:r>
              <a:rPr lang="it-IT" sz="1400" dirty="0" err="1">
                <a:solidFill>
                  <a:srgbClr val="FF0000"/>
                </a:solidFill>
                <a:cs typeface="+mn-cs"/>
              </a:rPr>
              <a:t>Wermes</a:t>
            </a:r>
            <a:r>
              <a:rPr lang="it-IT" sz="1400" dirty="0">
                <a:solidFill>
                  <a:srgbClr val="FF0000"/>
                </a:solidFill>
                <a:cs typeface="+mn-cs"/>
              </a:rPr>
              <a:t>, Bonn</a:t>
            </a:r>
          </a:p>
        </p:txBody>
      </p:sp>
    </p:spTree>
    <p:extLst>
      <p:ext uri="{BB962C8B-B14F-4D97-AF65-F5344CB8AC3E}">
        <p14:creationId xmlns:p14="http://schemas.microsoft.com/office/powerpoint/2010/main" val="1958649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5CEF202-0290-AD49-9D31-52664DA3408A}"/>
              </a:ext>
            </a:extLst>
          </p:cNvPr>
          <p:cNvSpPr>
            <a:spLocks noGrp="1"/>
          </p:cNvSpPr>
          <p:nvPr>
            <p:ph sz="half" idx="1"/>
          </p:nvPr>
        </p:nvSpPr>
        <p:spPr>
          <a:xfrm>
            <a:off x="244133" y="765206"/>
            <a:ext cx="8572038" cy="1124954"/>
          </a:xfrm>
        </p:spPr>
        <p:txBody>
          <a:bodyPr>
            <a:normAutofit fontScale="70000" lnSpcReduction="20000"/>
          </a:bodyPr>
          <a:lstStyle/>
          <a:p>
            <a:r>
              <a:rPr lang="en-GB" dirty="0"/>
              <a:t>2 modules have been tested, both working nicely</a:t>
            </a:r>
          </a:p>
          <a:p>
            <a:pPr lvl="1"/>
            <a:r>
              <a:rPr lang="en-GB" dirty="0"/>
              <a:t>Very good bump connectivity, one module shows a few disconnected pixel at one edge (maybe handling issues during BB)</a:t>
            </a:r>
          </a:p>
          <a:p>
            <a:pPr lvl="1"/>
            <a:r>
              <a:rPr lang="en-GB" dirty="0"/>
              <a:t>Noise is about 180e</a:t>
            </a:r>
            <a:r>
              <a:rPr lang="en-GB" baseline="30000" dirty="0"/>
              <a:t>- </a:t>
            </a:r>
            <a:r>
              <a:rPr lang="en-GB" dirty="0"/>
              <a:t>at 1650e</a:t>
            </a:r>
            <a:r>
              <a:rPr lang="en-GB" baseline="30000" dirty="0"/>
              <a:t>-</a:t>
            </a:r>
            <a:r>
              <a:rPr lang="en-GB" dirty="0"/>
              <a:t> threshold with a dispersion below 40e</a:t>
            </a:r>
            <a:r>
              <a:rPr lang="en-GB" baseline="30000" dirty="0"/>
              <a:t>-</a:t>
            </a:r>
          </a:p>
        </p:txBody>
      </p:sp>
      <p:sp>
        <p:nvSpPr>
          <p:cNvPr id="5" name="Datumsplatzhalter 4">
            <a:extLst>
              <a:ext uri="{FF2B5EF4-FFF2-40B4-BE49-F238E27FC236}">
                <a16:creationId xmlns:a16="http://schemas.microsoft.com/office/drawing/2014/main" id="{325F5BA7-12FD-094E-B268-61E7FC9CE8DA}"/>
              </a:ext>
            </a:extLst>
          </p:cNvPr>
          <p:cNvSpPr>
            <a:spLocks noGrp="1"/>
          </p:cNvSpPr>
          <p:nvPr>
            <p:ph type="dt" sz="half" idx="10"/>
          </p:nvPr>
        </p:nvSpPr>
        <p:spPr>
          <a:xfrm>
            <a:off x="628650" y="4919711"/>
            <a:ext cx="2057400" cy="337038"/>
          </a:xfrm>
        </p:spPr>
        <p:txBody>
          <a:bodyPr/>
          <a:lstStyle/>
          <a:p>
            <a:r>
              <a:rPr lang="de-DE"/>
              <a:t>03.04.19</a:t>
            </a:r>
          </a:p>
        </p:txBody>
      </p:sp>
      <p:sp>
        <p:nvSpPr>
          <p:cNvPr id="6" name="Fußzeilenplatzhalter 5">
            <a:extLst>
              <a:ext uri="{FF2B5EF4-FFF2-40B4-BE49-F238E27FC236}">
                <a16:creationId xmlns:a16="http://schemas.microsoft.com/office/drawing/2014/main" id="{D58842A5-7DC2-8546-A67E-F07BA34DA681}"/>
              </a:ext>
            </a:extLst>
          </p:cNvPr>
          <p:cNvSpPr>
            <a:spLocks noGrp="1"/>
          </p:cNvSpPr>
          <p:nvPr>
            <p:ph type="ftr" sz="quarter" idx="11"/>
          </p:nvPr>
        </p:nvSpPr>
        <p:spPr>
          <a:xfrm>
            <a:off x="5464998" y="5163022"/>
            <a:ext cx="3683575" cy="455720"/>
          </a:xfrm>
        </p:spPr>
        <p:txBody>
          <a:bodyPr/>
          <a:lstStyle/>
          <a:p>
            <a:r>
              <a:rPr lang="de-DE" dirty="0" err="1"/>
              <a:t>Advanced</a:t>
            </a:r>
            <a:r>
              <a:rPr lang="de-DE" dirty="0"/>
              <a:t> TSV </a:t>
            </a:r>
            <a:r>
              <a:rPr lang="de-DE" dirty="0" err="1"/>
              <a:t>for</a:t>
            </a:r>
            <a:r>
              <a:rPr lang="de-DE" dirty="0"/>
              <a:t> Pixel </a:t>
            </a:r>
            <a:r>
              <a:rPr lang="de-DE" dirty="0" err="1"/>
              <a:t>Detectors</a:t>
            </a:r>
            <a:r>
              <a:rPr lang="de-DE" dirty="0"/>
              <a:t> - F. </a:t>
            </a:r>
            <a:r>
              <a:rPr lang="de-DE" dirty="0" err="1"/>
              <a:t>Hügging</a:t>
            </a:r>
            <a:r>
              <a:rPr lang="de-DE" dirty="0"/>
              <a:t> - AIDA-2020 4th Annual Meeting, Oxford, UK</a:t>
            </a:r>
          </a:p>
        </p:txBody>
      </p:sp>
      <p:sp>
        <p:nvSpPr>
          <p:cNvPr id="7" name="Foliennummernplatzhalter 6">
            <a:extLst>
              <a:ext uri="{FF2B5EF4-FFF2-40B4-BE49-F238E27FC236}">
                <a16:creationId xmlns:a16="http://schemas.microsoft.com/office/drawing/2014/main" id="{F29A18EE-672F-1441-9024-B68DF4BC9AE9}"/>
              </a:ext>
            </a:extLst>
          </p:cNvPr>
          <p:cNvSpPr>
            <a:spLocks noGrp="1"/>
          </p:cNvSpPr>
          <p:nvPr>
            <p:ph type="sldNum" sz="quarter" idx="12"/>
          </p:nvPr>
        </p:nvSpPr>
        <p:spPr>
          <a:xfrm>
            <a:off x="6457950" y="4919711"/>
            <a:ext cx="2057400" cy="337038"/>
          </a:xfrm>
        </p:spPr>
        <p:txBody>
          <a:bodyPr/>
          <a:lstStyle/>
          <a:p>
            <a:fld id="{527F1E04-A1A3-475C-A843-CFD0985386EF}" type="slidenum">
              <a:rPr lang="de-DE" smtClean="0"/>
              <a:t>19</a:t>
            </a:fld>
            <a:endParaRPr lang="de-DE"/>
          </a:p>
        </p:txBody>
      </p:sp>
      <p:sp>
        <p:nvSpPr>
          <p:cNvPr id="8" name="Titel 1">
            <a:extLst>
              <a:ext uri="{FF2B5EF4-FFF2-40B4-BE49-F238E27FC236}">
                <a16:creationId xmlns:a16="http://schemas.microsoft.com/office/drawing/2014/main" id="{CA9BB59E-0E73-3543-A865-3DB2A0BE878D}"/>
              </a:ext>
            </a:extLst>
          </p:cNvPr>
          <p:cNvSpPr>
            <a:spLocks noGrp="1"/>
          </p:cNvSpPr>
          <p:nvPr>
            <p:ph type="title"/>
          </p:nvPr>
        </p:nvSpPr>
        <p:spPr>
          <a:xfrm>
            <a:off x="699865" y="35167"/>
            <a:ext cx="7886700" cy="730039"/>
          </a:xfrm>
          <a:solidFill>
            <a:schemeClr val="accent1">
              <a:lumMod val="20000"/>
              <a:lumOff val="80000"/>
            </a:schemeClr>
          </a:solidFill>
        </p:spPr>
        <p:txBody>
          <a:bodyPr>
            <a:normAutofit/>
          </a:bodyPr>
          <a:lstStyle/>
          <a:p>
            <a:pPr algn="ctr"/>
            <a:r>
              <a:rPr lang="en-GB" sz="2954" dirty="0">
                <a:solidFill>
                  <a:srgbClr val="FF0000"/>
                </a:solidFill>
                <a:latin typeface="+mn-lt"/>
              </a:rPr>
              <a:t>Modules with TSVs: Results</a:t>
            </a:r>
          </a:p>
        </p:txBody>
      </p:sp>
      <p:pic>
        <p:nvPicPr>
          <p:cNvPr id="16" name="Inhaltsplatzhalter 15">
            <a:extLst>
              <a:ext uri="{FF2B5EF4-FFF2-40B4-BE49-F238E27FC236}">
                <a16:creationId xmlns:a16="http://schemas.microsoft.com/office/drawing/2014/main" id="{A9BECEA9-3520-8649-A772-003CFFE73CB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0201" y="2030504"/>
            <a:ext cx="4209952" cy="3159747"/>
          </a:xfrm>
        </p:spPr>
      </p:pic>
      <p:pic>
        <p:nvPicPr>
          <p:cNvPr id="18" name="Grafik 17">
            <a:extLst>
              <a:ext uri="{FF2B5EF4-FFF2-40B4-BE49-F238E27FC236}">
                <a16:creationId xmlns:a16="http://schemas.microsoft.com/office/drawing/2014/main" id="{7CE9FECA-180F-634B-8EFA-EC8CC54EE2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1046" y="1936019"/>
            <a:ext cx="4335840" cy="3254232"/>
          </a:xfrm>
          <a:prstGeom prst="rect">
            <a:avLst/>
          </a:prstGeom>
        </p:spPr>
      </p:pic>
      <p:sp>
        <p:nvSpPr>
          <p:cNvPr id="19" name="Textfeld 18">
            <a:extLst>
              <a:ext uri="{FF2B5EF4-FFF2-40B4-BE49-F238E27FC236}">
                <a16:creationId xmlns:a16="http://schemas.microsoft.com/office/drawing/2014/main" id="{DA8289F2-4084-9B40-8634-B8B3997A5A40}"/>
              </a:ext>
            </a:extLst>
          </p:cNvPr>
          <p:cNvSpPr txBox="1"/>
          <p:nvPr/>
        </p:nvSpPr>
        <p:spPr>
          <a:xfrm>
            <a:off x="1105533" y="1849524"/>
            <a:ext cx="3161033" cy="319639"/>
          </a:xfrm>
          <a:prstGeom prst="rect">
            <a:avLst/>
          </a:prstGeom>
          <a:noFill/>
        </p:spPr>
        <p:txBody>
          <a:bodyPr wrap="square" rtlCol="0">
            <a:spAutoFit/>
          </a:bodyPr>
          <a:lstStyle/>
          <a:p>
            <a:r>
              <a:rPr lang="en-GB" sz="1477" dirty="0">
                <a:solidFill>
                  <a:srgbClr val="FF0000"/>
                </a:solidFill>
              </a:rPr>
              <a:t>Tuned threshold, 60V</a:t>
            </a:r>
          </a:p>
        </p:txBody>
      </p:sp>
      <p:sp>
        <p:nvSpPr>
          <p:cNvPr id="20" name="Textfeld 19">
            <a:extLst>
              <a:ext uri="{FF2B5EF4-FFF2-40B4-BE49-F238E27FC236}">
                <a16:creationId xmlns:a16="http://schemas.microsoft.com/office/drawing/2014/main" id="{5A2F4145-4B2E-474A-B56D-9D726CD975BB}"/>
              </a:ext>
            </a:extLst>
          </p:cNvPr>
          <p:cNvSpPr txBox="1"/>
          <p:nvPr/>
        </p:nvSpPr>
        <p:spPr>
          <a:xfrm>
            <a:off x="6224608" y="1862378"/>
            <a:ext cx="2052113" cy="319639"/>
          </a:xfrm>
          <a:prstGeom prst="rect">
            <a:avLst/>
          </a:prstGeom>
          <a:noFill/>
        </p:spPr>
        <p:txBody>
          <a:bodyPr wrap="square" rtlCol="0">
            <a:spAutoFit/>
          </a:bodyPr>
          <a:lstStyle/>
          <a:p>
            <a:r>
              <a:rPr lang="en-GB" sz="1477">
                <a:solidFill>
                  <a:srgbClr val="FF0000"/>
                </a:solidFill>
              </a:rPr>
              <a:t>Noise, 60V</a:t>
            </a:r>
          </a:p>
        </p:txBody>
      </p:sp>
      <p:sp>
        <p:nvSpPr>
          <p:cNvPr id="4" name="CasellaDiTesto 3"/>
          <p:cNvSpPr txBox="1"/>
          <p:nvPr/>
        </p:nvSpPr>
        <p:spPr>
          <a:xfrm>
            <a:off x="305719" y="5657235"/>
            <a:ext cx="8448865" cy="1228541"/>
          </a:xfrm>
          <a:prstGeom prst="rect">
            <a:avLst/>
          </a:prstGeom>
          <a:solidFill>
            <a:schemeClr val="bg1"/>
          </a:solidFill>
        </p:spPr>
        <p:txBody>
          <a:bodyPr wrap="square" rtlCol="0">
            <a:spAutoFit/>
          </a:bodyPr>
          <a:lstStyle/>
          <a:p>
            <a:r>
              <a:rPr lang="en-US" sz="1846" dirty="0"/>
              <a:t>The excellent outcome of this activity provides a </a:t>
            </a:r>
            <a:r>
              <a:rPr lang="en-US" sz="1846" b="1" dirty="0">
                <a:solidFill>
                  <a:srgbClr val="FF0000"/>
                </a:solidFill>
              </a:rPr>
              <a:t>demonstration of the feasibility of pixel modules where TSV technology is used to improve the detector performance </a:t>
            </a:r>
            <a:r>
              <a:rPr lang="en-US" sz="1846" dirty="0"/>
              <a:t>in terms of reduced material budget, increased active area, and improvement of assembly and handling.</a:t>
            </a:r>
            <a:endParaRPr lang="it-IT" sz="1846" dirty="0"/>
          </a:p>
        </p:txBody>
      </p:sp>
    </p:spTree>
    <p:extLst>
      <p:ext uri="{BB962C8B-B14F-4D97-AF65-F5344CB8AC3E}">
        <p14:creationId xmlns:p14="http://schemas.microsoft.com/office/powerpoint/2010/main" val="4059526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03885" y="1905000"/>
            <a:ext cx="4440115" cy="2451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370" name="Segnaposto numero diapositiva 1"/>
          <p:cNvSpPr>
            <a:spLocks noGrp="1"/>
          </p:cNvSpPr>
          <p:nvPr>
            <p:ph type="sldNum" sz="quarter" idx="10"/>
          </p:nvPr>
        </p:nvSpPr>
        <p:spPr>
          <a:xfrm>
            <a:off x="7321061" y="6553200"/>
            <a:ext cx="1758462" cy="4572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tx2"/>
                </a:solidFill>
                <a:latin typeface="Comic Sans MS" charset="0"/>
                <a:ea typeface="ＭＳ Ｐゴシック" charset="0"/>
              </a:defRPr>
            </a:lvl1pPr>
            <a:lvl2pPr marL="742950"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fld id="{CCF60BFC-5D05-FB47-8E43-6F83CFAAE56C}" type="slidenum">
              <a:rPr lang="en-US" sz="1200">
                <a:solidFill>
                  <a:srgbClr val="000066"/>
                </a:solidFill>
              </a:rPr>
              <a:pPr/>
              <a:t>2</a:t>
            </a:fld>
            <a:endParaRPr lang="en-US" sz="1200">
              <a:solidFill>
                <a:srgbClr val="000066"/>
              </a:solidFill>
            </a:endParaRPr>
          </a:p>
        </p:txBody>
      </p:sp>
      <p:sp>
        <p:nvSpPr>
          <p:cNvPr id="3" name="Rectangle 3"/>
          <p:cNvSpPr txBox="1">
            <a:spLocks noChangeArrowheads="1"/>
          </p:cNvSpPr>
          <p:nvPr/>
        </p:nvSpPr>
        <p:spPr>
          <a:xfrm>
            <a:off x="914400" y="0"/>
            <a:ext cx="6682154" cy="762000"/>
          </a:xfrm>
          <a:prstGeom prst="rect">
            <a:avLst/>
          </a:prstGeom>
          <a:solidFill>
            <a:srgbClr val="CCECFF"/>
          </a:solidFill>
        </p:spPr>
        <p:txBody>
          <a:bodyPr/>
          <a:lstStyle/>
          <a:p>
            <a:pPr algn="ctr" eaLnBrk="0" hangingPunct="0">
              <a:defRPr/>
            </a:pPr>
            <a:r>
              <a:rPr lang="en-US" sz="4400" kern="0">
                <a:solidFill>
                  <a:srgbClr val="FF0000"/>
                </a:solidFill>
                <a:ea typeface="ＭＳ Ｐゴシック" charset="0"/>
                <a:cs typeface="+mn-cs"/>
              </a:rPr>
              <a:t>What is 3D integration?</a:t>
            </a:r>
          </a:p>
        </p:txBody>
      </p:sp>
      <p:sp>
        <p:nvSpPr>
          <p:cNvPr id="5" name="Rectangle 3"/>
          <p:cNvSpPr txBox="1">
            <a:spLocks noChangeArrowheads="1"/>
          </p:cNvSpPr>
          <p:nvPr/>
        </p:nvSpPr>
        <p:spPr bwMode="auto">
          <a:xfrm>
            <a:off x="139212" y="2311401"/>
            <a:ext cx="6045688" cy="2387599"/>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12700" indent="0" eaLnBrk="1" hangingPunct="1">
              <a:spcBef>
                <a:spcPct val="20000"/>
              </a:spcBef>
            </a:pPr>
            <a:endParaRPr lang="en-US" sz="2400" baseline="30000" dirty="0">
              <a:solidFill>
                <a:srgbClr val="FF0000"/>
              </a:solidFill>
              <a:cs typeface="+mn-cs"/>
            </a:endParaRPr>
          </a:p>
          <a:p>
            <a:pPr eaLnBrk="1" hangingPunct="1">
              <a:spcBef>
                <a:spcPct val="20000"/>
              </a:spcBef>
              <a:buFontTx/>
              <a:buChar char="•"/>
            </a:pPr>
            <a:r>
              <a:rPr lang="en-US" sz="2400" dirty="0">
                <a:solidFill>
                  <a:srgbClr val="FF0000"/>
                </a:solidFill>
                <a:cs typeface="+mn-cs"/>
              </a:rPr>
              <a:t>3D electronics has the potential of being:</a:t>
            </a:r>
          </a:p>
          <a:p>
            <a:pPr lvl="1" eaLnBrk="1" hangingPunct="1">
              <a:spcBef>
                <a:spcPct val="20000"/>
              </a:spcBef>
              <a:buFontTx/>
              <a:buChar char="–"/>
            </a:pPr>
            <a:r>
              <a:rPr lang="en-US" sz="2400" dirty="0">
                <a:solidFill>
                  <a:srgbClr val="FF0000"/>
                </a:solidFill>
                <a:cs typeface="+mn-cs"/>
              </a:rPr>
              <a:t>Denser </a:t>
            </a:r>
            <a:r>
              <a:rPr lang="en-US" sz="2000" dirty="0">
                <a:solidFill>
                  <a:srgbClr val="000000"/>
                </a:solidFill>
                <a:cs typeface="+mn-cs"/>
              </a:rPr>
              <a:t>(smaller form factor)</a:t>
            </a:r>
          </a:p>
          <a:p>
            <a:pPr lvl="1" eaLnBrk="1" hangingPunct="1">
              <a:spcBef>
                <a:spcPct val="20000"/>
              </a:spcBef>
              <a:buFontTx/>
              <a:buChar char="–"/>
            </a:pPr>
            <a:r>
              <a:rPr lang="en-US" sz="2400" dirty="0">
                <a:solidFill>
                  <a:srgbClr val="FF0000"/>
                </a:solidFill>
                <a:cs typeface="+mn-cs"/>
              </a:rPr>
              <a:t>Faster </a:t>
            </a:r>
            <a:r>
              <a:rPr lang="en-US" sz="2000" dirty="0">
                <a:solidFill>
                  <a:srgbClr val="000000"/>
                </a:solidFill>
                <a:cs typeface="+mn-cs"/>
              </a:rPr>
              <a:t>(reduced delay because of shorter interconnects)</a:t>
            </a:r>
          </a:p>
        </p:txBody>
      </p:sp>
      <p:sp>
        <p:nvSpPr>
          <p:cNvPr id="58373" name="Rectangle 4"/>
          <p:cNvSpPr>
            <a:spLocks noChangeArrowheads="1"/>
          </p:cNvSpPr>
          <p:nvPr/>
        </p:nvSpPr>
        <p:spPr bwMode="auto">
          <a:xfrm>
            <a:off x="4236428" y="5883275"/>
            <a:ext cx="481965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pPr>
            <a:r>
              <a:rPr lang="en-US" sz="1200" b="1">
                <a:solidFill>
                  <a:srgbClr val="3333CC"/>
                </a:solidFill>
                <a:latin typeface="Comic Sans MS" charset="0"/>
                <a:ea typeface="ＭＳ Ｐゴシック" charset="0"/>
                <a:cs typeface="+mn-cs"/>
              </a:rPr>
              <a:t>	1) Philip Garrou, Christopher Bower, Peter Ramm, Handbook of 3D Integration Technology and Applications of 3D Integrated Circuits,Wiley-VCH, 2008.</a:t>
            </a:r>
          </a:p>
        </p:txBody>
      </p:sp>
      <p:sp>
        <p:nvSpPr>
          <p:cNvPr id="13" name="Rectangle 3"/>
          <p:cNvSpPr txBox="1">
            <a:spLocks noChangeArrowheads="1"/>
          </p:cNvSpPr>
          <p:nvPr/>
        </p:nvSpPr>
        <p:spPr bwMode="auto">
          <a:xfrm>
            <a:off x="139212" y="836613"/>
            <a:ext cx="8553450" cy="1409700"/>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eaLnBrk="1" hangingPunct="1">
              <a:spcBef>
                <a:spcPct val="20000"/>
              </a:spcBef>
              <a:buFontTx/>
              <a:buChar char="•"/>
            </a:pPr>
            <a:r>
              <a:rPr lang="en-US" sz="2400" dirty="0">
                <a:solidFill>
                  <a:srgbClr val="000000"/>
                </a:solidFill>
                <a:cs typeface="+mn-cs"/>
              </a:rPr>
              <a:t>3D electronics: </a:t>
            </a:r>
            <a:r>
              <a:rPr lang="en-US" sz="2400" dirty="0">
                <a:solidFill>
                  <a:srgbClr val="FF0000"/>
                </a:solidFill>
                <a:cs typeface="+mn-cs"/>
              </a:rPr>
              <a:t>“integration of thinned and bonded silicon integrated circuits with vertical interconnects between the IC layers.”</a:t>
            </a:r>
            <a:r>
              <a:rPr lang="en-US" sz="2400" baseline="30000" dirty="0">
                <a:solidFill>
                  <a:srgbClr val="FF0000"/>
                </a:solidFill>
                <a:cs typeface="+mn-cs"/>
              </a:rPr>
              <a:t>1</a:t>
            </a:r>
          </a:p>
          <a:p>
            <a:pPr eaLnBrk="1" hangingPunct="1">
              <a:spcBef>
                <a:spcPct val="20000"/>
              </a:spcBef>
              <a:buFontTx/>
              <a:buChar char="•"/>
            </a:pPr>
            <a:endParaRPr lang="en-US" sz="2400" dirty="0">
              <a:solidFill>
                <a:srgbClr val="000000"/>
              </a:solidFill>
              <a:cs typeface="+mn-cs"/>
            </a:endParaRPr>
          </a:p>
        </p:txBody>
      </p:sp>
      <p:sp>
        <p:nvSpPr>
          <p:cNvPr id="14" name="Rectangle 3"/>
          <p:cNvSpPr txBox="1">
            <a:spLocks noChangeArrowheads="1"/>
          </p:cNvSpPr>
          <p:nvPr/>
        </p:nvSpPr>
        <p:spPr bwMode="auto">
          <a:xfrm>
            <a:off x="127000" y="4546600"/>
            <a:ext cx="9056078" cy="2414587"/>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lvl="1" eaLnBrk="1" hangingPunct="1">
              <a:spcBef>
                <a:spcPct val="20000"/>
              </a:spcBef>
              <a:buFontTx/>
              <a:buChar char="–"/>
            </a:pPr>
            <a:r>
              <a:rPr lang="en-US" sz="2400" dirty="0">
                <a:solidFill>
                  <a:srgbClr val="FF0000"/>
                </a:solidFill>
                <a:cs typeface="+mn-cs"/>
              </a:rPr>
              <a:t>Lower power </a:t>
            </a:r>
            <a:r>
              <a:rPr lang="en-US" sz="2000" dirty="0">
                <a:solidFill>
                  <a:srgbClr val="000000"/>
                </a:solidFill>
                <a:cs typeface="+mn-cs"/>
              </a:rPr>
              <a:t>(smaller interconnect capacitance)</a:t>
            </a:r>
          </a:p>
          <a:p>
            <a:pPr lvl="1" eaLnBrk="1" hangingPunct="1">
              <a:spcBef>
                <a:spcPct val="20000"/>
              </a:spcBef>
              <a:buFontTx/>
              <a:buChar char="–"/>
            </a:pPr>
            <a:r>
              <a:rPr lang="en-US" sz="2400" dirty="0">
                <a:solidFill>
                  <a:srgbClr val="FF0000"/>
                </a:solidFill>
                <a:cs typeface="+mn-cs"/>
              </a:rPr>
              <a:t>Lower cost </a:t>
            </a:r>
            <a:r>
              <a:rPr lang="en-US" sz="2000" dirty="0">
                <a:solidFill>
                  <a:srgbClr val="000000"/>
                </a:solidFill>
                <a:cs typeface="+mn-cs"/>
              </a:rPr>
              <a:t>(sizably less expensive than aggressive CMOS scaling)</a:t>
            </a:r>
          </a:p>
          <a:p>
            <a:pPr lvl="1" eaLnBrk="1" hangingPunct="1">
              <a:spcBef>
                <a:spcPct val="20000"/>
              </a:spcBef>
              <a:buFontTx/>
              <a:buChar char="–"/>
            </a:pPr>
            <a:r>
              <a:rPr lang="en-US" sz="2400" dirty="0">
                <a:solidFill>
                  <a:srgbClr val="FF3300"/>
                </a:solidFill>
                <a:cs typeface="+mn-cs"/>
              </a:rPr>
              <a:t>Integration of dissimilar technologies </a:t>
            </a:r>
            <a:r>
              <a:rPr lang="en-US" sz="2000" dirty="0">
                <a:solidFill>
                  <a:srgbClr val="000000"/>
                </a:solidFill>
                <a:cs typeface="+mn-cs"/>
              </a:rPr>
              <a:t>(sensor, analog, digital, optical)</a:t>
            </a:r>
          </a:p>
          <a:p>
            <a:pPr eaLnBrk="1" hangingPunct="1">
              <a:spcBef>
                <a:spcPct val="20000"/>
              </a:spcBef>
            </a:pPr>
            <a:endParaRPr lang="it-IT" sz="3200" dirty="0">
              <a:solidFill>
                <a:srgbClr val="000000"/>
              </a:solidFill>
              <a:cs typeface="+mn-cs"/>
            </a:endParaRPr>
          </a:p>
          <a:p>
            <a:pPr eaLnBrk="1" hangingPunct="1">
              <a:spcBef>
                <a:spcPct val="20000"/>
              </a:spcBef>
              <a:buFontTx/>
              <a:buChar char="•"/>
            </a:pPr>
            <a:endParaRPr lang="it-IT" sz="2400" dirty="0">
              <a:solidFill>
                <a:srgbClr val="000000"/>
              </a:solidFill>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p:nvPr/>
        </p:nvPicPr>
        <p:blipFill>
          <a:blip r:embed="rId2">
            <a:extLst>
              <a:ext uri="{28A0092B-C50C-407E-A947-70E740481C1C}">
                <a14:useLocalDpi xmlns:a14="http://schemas.microsoft.com/office/drawing/2010/main" val="0"/>
              </a:ext>
            </a:extLst>
          </a:blip>
          <a:stretch>
            <a:fillRect/>
          </a:stretch>
        </p:blipFill>
        <p:spPr>
          <a:xfrm>
            <a:off x="5592766" y="792141"/>
            <a:ext cx="3551235" cy="4463668"/>
          </a:xfrm>
          <a:prstGeom prst="rect">
            <a:avLst/>
          </a:prstGeom>
        </p:spPr>
      </p:pic>
      <p:sp>
        <p:nvSpPr>
          <p:cNvPr id="6" name="Titel 5">
            <a:extLst>
              <a:ext uri="{FF2B5EF4-FFF2-40B4-BE49-F238E27FC236}">
                <a16:creationId xmlns:a16="http://schemas.microsoft.com/office/drawing/2014/main" id="{5B180371-1A0F-4948-9624-1BDA455D944E}"/>
              </a:ext>
            </a:extLst>
          </p:cNvPr>
          <p:cNvSpPr>
            <a:spLocks noGrp="1"/>
          </p:cNvSpPr>
          <p:nvPr>
            <p:ph type="title"/>
          </p:nvPr>
        </p:nvSpPr>
        <p:spPr>
          <a:xfrm>
            <a:off x="235882" y="-1"/>
            <a:ext cx="8778240" cy="936525"/>
          </a:xfrm>
          <a:solidFill>
            <a:schemeClr val="accent1">
              <a:lumMod val="20000"/>
              <a:lumOff val="80000"/>
            </a:schemeClr>
          </a:solidFill>
        </p:spPr>
        <p:txBody>
          <a:bodyPr>
            <a:normAutofit fontScale="90000"/>
          </a:bodyPr>
          <a:lstStyle/>
          <a:p>
            <a:pPr algn="ctr"/>
            <a:r>
              <a:rPr lang="en-GB" sz="2954" b="1" dirty="0">
                <a:solidFill>
                  <a:srgbClr val="FF0000"/>
                </a:solidFill>
              </a:rPr>
              <a:t>Prospects: TSV in the next generation (65nm) </a:t>
            </a:r>
            <a:br>
              <a:rPr lang="en-GB" sz="2954" b="1" dirty="0">
                <a:solidFill>
                  <a:srgbClr val="FF0000"/>
                </a:solidFill>
              </a:rPr>
            </a:br>
            <a:r>
              <a:rPr lang="en-GB" sz="2954" b="1" dirty="0">
                <a:solidFill>
                  <a:srgbClr val="FF0000"/>
                </a:solidFill>
              </a:rPr>
              <a:t>of pixel readout chips</a:t>
            </a:r>
            <a:endParaRPr lang="en-GB" sz="2954" dirty="0">
              <a:solidFill>
                <a:srgbClr val="FF0000"/>
              </a:solidFill>
            </a:endParaRPr>
          </a:p>
        </p:txBody>
      </p:sp>
      <p:sp>
        <p:nvSpPr>
          <p:cNvPr id="7" name="Inhaltsplatzhalter 6">
            <a:extLst>
              <a:ext uri="{FF2B5EF4-FFF2-40B4-BE49-F238E27FC236}">
                <a16:creationId xmlns:a16="http://schemas.microsoft.com/office/drawing/2014/main" id="{D62BF538-D302-C545-9D34-A15E86E1C7AD}"/>
              </a:ext>
            </a:extLst>
          </p:cNvPr>
          <p:cNvSpPr>
            <a:spLocks noGrp="1"/>
          </p:cNvSpPr>
          <p:nvPr>
            <p:ph idx="1"/>
          </p:nvPr>
        </p:nvSpPr>
        <p:spPr>
          <a:xfrm>
            <a:off x="91497" y="936526"/>
            <a:ext cx="5755849" cy="5348901"/>
          </a:xfrm>
        </p:spPr>
        <p:txBody>
          <a:bodyPr>
            <a:noAutofit/>
          </a:bodyPr>
          <a:lstStyle/>
          <a:p>
            <a:pPr marL="0" indent="0">
              <a:buNone/>
            </a:pPr>
            <a:r>
              <a:rPr lang="en-US" sz="1800" dirty="0"/>
              <a:t>The original plan of AIDA2020 envisaged to apply TSV processing to 65 nm CMOS wafers with the RD53A pixel readout chip.</a:t>
            </a:r>
            <a:endParaRPr lang="en-GB" sz="1800" dirty="0"/>
          </a:p>
          <a:p>
            <a:pPr marL="0" indent="0">
              <a:buNone/>
            </a:pPr>
            <a:r>
              <a:rPr lang="en-GB" sz="1800" dirty="0"/>
              <a:t>Wire bonding pads in RD53A are compatible with TSV fabricated with a backside etching process, such as the one already successfully tested in 130 nm FE-I4 CMOS wafers. </a:t>
            </a:r>
          </a:p>
          <a:p>
            <a:pPr marL="0" indent="0">
              <a:buNone/>
            </a:pPr>
            <a:r>
              <a:rPr lang="en-US" sz="1800" b="1" dirty="0">
                <a:solidFill>
                  <a:srgbClr val="FF0000"/>
                </a:solidFill>
              </a:rPr>
              <a:t>130 nm and 65 nm CMOS nodes share similar process features as far as TSV processing is concerned.  </a:t>
            </a:r>
            <a:endParaRPr lang="en-GB" sz="1800" b="1" dirty="0">
              <a:solidFill>
                <a:srgbClr val="FF0000"/>
              </a:solidFill>
            </a:endParaRPr>
          </a:p>
          <a:p>
            <a:pPr marL="0" indent="0">
              <a:buNone/>
            </a:pPr>
            <a:r>
              <a:rPr lang="en-GB" sz="1800" dirty="0"/>
              <a:t>Peripheral wire bonding pads have all metal layers from M1 to the actual </a:t>
            </a:r>
            <a:r>
              <a:rPr lang="en-GB" sz="1800" dirty="0" err="1"/>
              <a:t>aluminum</a:t>
            </a:r>
            <a:r>
              <a:rPr lang="en-GB" sz="1800" dirty="0"/>
              <a:t> pad. Peripheral TSV for I/O interconnection can be etched across the silicon substrate reaching the lowest metal levels (M1-M3) in the stack, which are then internally connected to the thicker upper metals and finally to the bonding pad</a:t>
            </a:r>
          </a:p>
          <a:p>
            <a:pPr lvl="1"/>
            <a:endParaRPr lang="en-GB" sz="1800" dirty="0"/>
          </a:p>
          <a:p>
            <a:endParaRPr lang="en-GB" sz="1800" dirty="0">
              <a:solidFill>
                <a:srgbClr val="FF0000"/>
              </a:solidFill>
            </a:endParaRPr>
          </a:p>
          <a:p>
            <a:endParaRPr lang="en-GB" sz="1800" dirty="0"/>
          </a:p>
          <a:p>
            <a:endParaRPr lang="en-GB" sz="1800" dirty="0"/>
          </a:p>
          <a:p>
            <a:endParaRPr lang="en-GB" sz="1800" dirty="0"/>
          </a:p>
          <a:p>
            <a:endParaRPr lang="en-GB" sz="1800" dirty="0"/>
          </a:p>
        </p:txBody>
      </p:sp>
      <p:sp>
        <p:nvSpPr>
          <p:cNvPr id="2" name="CasellaDiTesto 1">
            <a:extLst>
              <a:ext uri="{FF2B5EF4-FFF2-40B4-BE49-F238E27FC236}">
                <a16:creationId xmlns:a16="http://schemas.microsoft.com/office/drawing/2014/main" id="{3D4D22C9-F3C3-5243-9BF4-CBB1DCF94572}"/>
              </a:ext>
            </a:extLst>
          </p:cNvPr>
          <p:cNvSpPr txBox="1"/>
          <p:nvPr/>
        </p:nvSpPr>
        <p:spPr>
          <a:xfrm>
            <a:off x="96256" y="6158836"/>
            <a:ext cx="9047744" cy="707886"/>
          </a:xfrm>
          <a:prstGeom prst="rect">
            <a:avLst/>
          </a:prstGeom>
          <a:solidFill>
            <a:schemeClr val="bg1"/>
          </a:solidFill>
        </p:spPr>
        <p:txBody>
          <a:bodyPr wrap="square" rtlCol="0">
            <a:spAutoFit/>
          </a:bodyPr>
          <a:lstStyle/>
          <a:p>
            <a:r>
              <a:rPr lang="en-GB" sz="2000" dirty="0">
                <a:solidFill>
                  <a:srgbClr val="FF0000"/>
                </a:solidFill>
              </a:rPr>
              <a:t>It is then reasonable to assume that TSV processing in a 65 nm wafer</a:t>
            </a:r>
          </a:p>
          <a:p>
            <a:r>
              <a:rPr lang="en-GB" sz="2000" dirty="0">
                <a:solidFill>
                  <a:srgbClr val="FF0000"/>
                </a:solidFill>
              </a:rPr>
              <a:t>will give the same results that were found in 130 nm wafers.</a:t>
            </a:r>
            <a:r>
              <a:rPr lang="it-IT" sz="2000" dirty="0">
                <a:solidFill>
                  <a:srgbClr val="FF0000"/>
                </a:solidFill>
              </a:rPr>
              <a:t> </a:t>
            </a:r>
            <a:endParaRPr lang="en-GB" sz="2000" dirty="0">
              <a:solidFill>
                <a:srgbClr val="FF0000"/>
              </a:solidFill>
              <a:sym typeface="Wingdings" pitchFamily="2" charset="2"/>
            </a:endParaRPr>
          </a:p>
        </p:txBody>
      </p:sp>
      <p:sp>
        <p:nvSpPr>
          <p:cNvPr id="3" name="Rettangolo 2">
            <a:extLst>
              <a:ext uri="{FF2B5EF4-FFF2-40B4-BE49-F238E27FC236}">
                <a16:creationId xmlns:a16="http://schemas.microsoft.com/office/drawing/2014/main" id="{76BD6CBF-A3CF-834E-8D7D-454BCC548EBF}"/>
              </a:ext>
            </a:extLst>
          </p:cNvPr>
          <p:cNvSpPr/>
          <p:nvPr/>
        </p:nvSpPr>
        <p:spPr bwMode="auto">
          <a:xfrm>
            <a:off x="6232358" y="4908884"/>
            <a:ext cx="2141621" cy="1275352"/>
          </a:xfrm>
          <a:prstGeom prst="rect">
            <a:avLst/>
          </a:prstGeom>
          <a:solidFill>
            <a:schemeClr val="bg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457200" marR="0" indent="0" algn="l" defTabSz="914400" rtl="0" eaLnBrk="0" fontAlgn="base" latinLnBrk="0" hangingPunct="0">
              <a:lnSpc>
                <a:spcPct val="90000"/>
              </a:lnSpc>
              <a:spcBef>
                <a:spcPct val="50000"/>
              </a:spcBef>
              <a:spcAft>
                <a:spcPct val="0"/>
              </a:spcAft>
              <a:buClrTx/>
              <a:buSzTx/>
              <a:buFontTx/>
              <a:buChar char="•"/>
              <a:tabLst/>
            </a:pPr>
            <a:endParaRPr kumimoji="0" lang="it-IT" sz="1600" b="0" i="0" u="none" strike="noStrike" cap="none" normalizeH="0" baseline="0">
              <a:ln>
                <a:noFill/>
              </a:ln>
              <a:solidFill>
                <a:schemeClr val="accent2"/>
              </a:solidFill>
              <a:effectLst/>
              <a:latin typeface="Comic Sans MS" pitchFamily="66" charset="0"/>
            </a:endParaRPr>
          </a:p>
        </p:txBody>
      </p:sp>
      <p:cxnSp>
        <p:nvCxnSpPr>
          <p:cNvPr id="8" name="Connettore 1 7">
            <a:extLst>
              <a:ext uri="{FF2B5EF4-FFF2-40B4-BE49-F238E27FC236}">
                <a16:creationId xmlns:a16="http://schemas.microsoft.com/office/drawing/2014/main" id="{786664DB-D21E-8949-B856-8406214D1FD8}"/>
              </a:ext>
            </a:extLst>
          </p:cNvPr>
          <p:cNvCxnSpPr/>
          <p:nvPr/>
        </p:nvCxnSpPr>
        <p:spPr bwMode="auto">
          <a:xfrm flipV="1">
            <a:off x="6653463" y="4656221"/>
            <a:ext cx="156411" cy="1528015"/>
          </a:xfrm>
          <a:prstGeom prst="line">
            <a:avLst/>
          </a:prstGeom>
          <a:solidFill>
            <a:srgbClr val="CCFFFF"/>
          </a:solidFill>
          <a:ln w="9525" cap="flat" cmpd="sng" algn="ctr">
            <a:noFill/>
            <a:prstDash val="solid"/>
            <a:round/>
            <a:headEnd type="none" w="med" len="med"/>
            <a:tailEnd type="none" w="med" len="med"/>
          </a:ln>
          <a:effectLst/>
        </p:spPr>
      </p:cxnSp>
      <p:cxnSp>
        <p:nvCxnSpPr>
          <p:cNvPr id="10" name="Connettore 1 9">
            <a:extLst>
              <a:ext uri="{FF2B5EF4-FFF2-40B4-BE49-F238E27FC236}">
                <a16:creationId xmlns:a16="http://schemas.microsoft.com/office/drawing/2014/main" id="{DBA0C52E-EDEF-3345-974B-C5AEF356B5A6}"/>
              </a:ext>
            </a:extLst>
          </p:cNvPr>
          <p:cNvCxnSpPr>
            <a:cxnSpLocks/>
          </p:cNvCxnSpPr>
          <p:nvPr/>
        </p:nvCxnSpPr>
        <p:spPr bwMode="auto">
          <a:xfrm flipV="1">
            <a:off x="6731668" y="4486787"/>
            <a:ext cx="277961" cy="1798640"/>
          </a:xfrm>
          <a:prstGeom prst="line">
            <a:avLst/>
          </a:prstGeom>
          <a:solidFill>
            <a:srgbClr val="CCFFFF"/>
          </a:solidFill>
          <a:ln w="9525" cap="flat" cmpd="sng" algn="ctr">
            <a:solidFill>
              <a:schemeClr val="accent2"/>
            </a:solidFill>
            <a:prstDash val="solid"/>
            <a:round/>
            <a:headEnd type="none" w="med" len="med"/>
            <a:tailEnd type="none" w="med" len="med"/>
          </a:ln>
          <a:effectLst/>
        </p:spPr>
      </p:cxnSp>
      <p:cxnSp>
        <p:nvCxnSpPr>
          <p:cNvPr id="13" name="Connettore 1 12">
            <a:extLst>
              <a:ext uri="{FF2B5EF4-FFF2-40B4-BE49-F238E27FC236}">
                <a16:creationId xmlns:a16="http://schemas.microsoft.com/office/drawing/2014/main" id="{59670D60-04D0-2C4C-9D84-B4EB64D343FA}"/>
              </a:ext>
            </a:extLst>
          </p:cNvPr>
          <p:cNvCxnSpPr>
            <a:cxnSpLocks/>
          </p:cNvCxnSpPr>
          <p:nvPr/>
        </p:nvCxnSpPr>
        <p:spPr bwMode="auto">
          <a:xfrm flipH="1" flipV="1">
            <a:off x="7508939" y="4486787"/>
            <a:ext cx="277961" cy="1798640"/>
          </a:xfrm>
          <a:prstGeom prst="line">
            <a:avLst/>
          </a:prstGeom>
          <a:solidFill>
            <a:srgbClr val="CCFFFF"/>
          </a:solidFill>
          <a:ln w="9525" cap="flat" cmpd="sng" algn="ctr">
            <a:solidFill>
              <a:schemeClr val="accent2"/>
            </a:solidFill>
            <a:prstDash val="solid"/>
            <a:round/>
            <a:headEnd type="none" w="med" len="med"/>
            <a:tailEnd type="none" w="med" len="med"/>
          </a:ln>
          <a:effectLst/>
        </p:spPr>
      </p:cxnSp>
      <p:cxnSp>
        <p:nvCxnSpPr>
          <p:cNvPr id="15" name="Connettore 1 14">
            <a:extLst>
              <a:ext uri="{FF2B5EF4-FFF2-40B4-BE49-F238E27FC236}">
                <a16:creationId xmlns:a16="http://schemas.microsoft.com/office/drawing/2014/main" id="{D875C0FD-BFA1-2748-A97A-94581C144023}"/>
              </a:ext>
            </a:extLst>
          </p:cNvPr>
          <p:cNvCxnSpPr>
            <a:cxnSpLocks/>
          </p:cNvCxnSpPr>
          <p:nvPr/>
        </p:nvCxnSpPr>
        <p:spPr bwMode="auto">
          <a:xfrm>
            <a:off x="7016867" y="4489230"/>
            <a:ext cx="505324" cy="0"/>
          </a:xfrm>
          <a:prstGeom prst="line">
            <a:avLst/>
          </a:prstGeom>
          <a:solidFill>
            <a:srgbClr val="CCFFFF"/>
          </a:solidFill>
          <a:ln w="9525" cap="flat" cmpd="sng" algn="ctr">
            <a:solidFill>
              <a:schemeClr val="accent2"/>
            </a:solidFill>
            <a:prstDash val="solid"/>
            <a:round/>
            <a:headEnd type="none" w="med" len="med"/>
            <a:tailEnd type="none" w="med" len="med"/>
          </a:ln>
          <a:effectLst/>
        </p:spPr>
      </p:cxnSp>
      <p:sp>
        <p:nvSpPr>
          <p:cNvPr id="17" name="CasellaDiTesto 16">
            <a:extLst>
              <a:ext uri="{FF2B5EF4-FFF2-40B4-BE49-F238E27FC236}">
                <a16:creationId xmlns:a16="http://schemas.microsoft.com/office/drawing/2014/main" id="{153BE2B0-BC26-564A-9F98-510DE0064F94}"/>
              </a:ext>
            </a:extLst>
          </p:cNvPr>
          <p:cNvSpPr txBox="1"/>
          <p:nvPr/>
        </p:nvSpPr>
        <p:spPr>
          <a:xfrm>
            <a:off x="6962268" y="5255809"/>
            <a:ext cx="599844" cy="338554"/>
          </a:xfrm>
          <a:prstGeom prst="rect">
            <a:avLst/>
          </a:prstGeom>
          <a:noFill/>
          <a:ln>
            <a:solidFill>
              <a:schemeClr val="accent2"/>
            </a:solidFill>
          </a:ln>
        </p:spPr>
        <p:txBody>
          <a:bodyPr wrap="none" rtlCol="0">
            <a:spAutoFit/>
          </a:bodyPr>
          <a:lstStyle/>
          <a:p>
            <a:r>
              <a:rPr lang="it-IT" dirty="0"/>
              <a:t>TSV</a:t>
            </a:r>
          </a:p>
        </p:txBody>
      </p:sp>
    </p:spTree>
    <p:extLst>
      <p:ext uri="{BB962C8B-B14F-4D97-AF65-F5344CB8AC3E}">
        <p14:creationId xmlns:p14="http://schemas.microsoft.com/office/powerpoint/2010/main" val="2967925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a:xfrm>
            <a:off x="7010400" y="6559550"/>
            <a:ext cx="2133600" cy="476250"/>
          </a:xfrm>
        </p:spPr>
        <p:txBody>
          <a:bodyPr/>
          <a:lstStyle/>
          <a:p>
            <a:fld id="{2B24ED69-991C-8C42-8930-4A3AA188160D}" type="slidenum">
              <a:rPr lang="de-DE" smtClean="0">
                <a:latin typeface="Arial"/>
              </a:rPr>
              <a:pPr/>
              <a:t>21</a:t>
            </a:fld>
            <a:endParaRPr lang="de-DE">
              <a:latin typeface="Arial"/>
            </a:endParaRPr>
          </a:p>
        </p:txBody>
      </p:sp>
      <p:sp>
        <p:nvSpPr>
          <p:cNvPr id="3" name="Text Box 51"/>
          <p:cNvSpPr txBox="1">
            <a:spLocks noChangeArrowheads="1"/>
          </p:cNvSpPr>
          <p:nvPr/>
        </p:nvSpPr>
        <p:spPr bwMode="auto">
          <a:xfrm>
            <a:off x="635000" y="901356"/>
            <a:ext cx="8076167" cy="1323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215" tIns="45608" rIns="91215" bIns="45608">
            <a:spAutoFit/>
          </a:bodyPr>
          <a:lstStyle/>
          <a:p>
            <a:r>
              <a:rPr lang="en-US" sz="2000" dirty="0">
                <a:solidFill>
                  <a:srgbClr val="FF0000"/>
                </a:solidFill>
              </a:rPr>
              <a:t>A CMOS sensor for imaging or particle tracking can be augmented by an additional layer of dedicated high performance electronics, 3D integrated at the pixel level. </a:t>
            </a:r>
          </a:p>
          <a:p>
            <a:endParaRPr lang="en-US" sz="2000" dirty="0"/>
          </a:p>
        </p:txBody>
      </p:sp>
      <p:sp>
        <p:nvSpPr>
          <p:cNvPr id="7" name="Rectangle 3"/>
          <p:cNvSpPr txBox="1">
            <a:spLocks noChangeArrowheads="1"/>
          </p:cNvSpPr>
          <p:nvPr/>
        </p:nvSpPr>
        <p:spPr bwMode="auto">
          <a:xfrm>
            <a:off x="76200" y="42879"/>
            <a:ext cx="8991600" cy="566721"/>
          </a:xfrm>
          <a:prstGeom prst="rect">
            <a:avLst/>
          </a:prstGeom>
          <a:solidFill>
            <a:schemeClr val="accent1">
              <a:lumMod val="20000"/>
              <a:lumOff val="80000"/>
            </a:schemeClr>
          </a:solidFill>
          <a:ln w="9525">
            <a:noFill/>
            <a:miter lim="800000"/>
            <a:headEnd/>
            <a:tailEnd/>
          </a:ln>
        </p:spPr>
        <p:txBody>
          <a:bodyPr/>
          <a:lstStyle/>
          <a:p>
            <a:pPr algn="ctr" eaLnBrk="0" hangingPunct="0">
              <a:spcBef>
                <a:spcPct val="50000"/>
              </a:spcBef>
              <a:buFont typeface="Wingdings" charset="0"/>
              <a:buNone/>
              <a:defRPr/>
            </a:pPr>
            <a:r>
              <a:rPr lang="en-US" sz="2400" kern="0">
                <a:solidFill>
                  <a:srgbClr val="FF0000"/>
                </a:solidFill>
                <a:latin typeface="Comic Sans MS"/>
                <a:cs typeface="Comic Sans MS"/>
              </a:rPr>
              <a:t>Prospects: CMOS sensors for X-ray imaging</a:t>
            </a:r>
            <a:endParaRPr lang="en-US" sz="2400" kern="0">
              <a:solidFill>
                <a:srgbClr val="000000"/>
              </a:solidFill>
              <a:latin typeface="Comic Sans MS"/>
              <a:cs typeface="Comic Sans MS"/>
            </a:endParaRPr>
          </a:p>
        </p:txBody>
      </p:sp>
      <p:grpSp>
        <p:nvGrpSpPr>
          <p:cNvPr id="4" name="Gruppo 3"/>
          <p:cNvGrpSpPr/>
          <p:nvPr/>
        </p:nvGrpSpPr>
        <p:grpSpPr>
          <a:xfrm>
            <a:off x="76200" y="2829900"/>
            <a:ext cx="8754978" cy="3311943"/>
            <a:chOff x="31288" y="670900"/>
            <a:chExt cx="8754978" cy="3311943"/>
          </a:xfrm>
        </p:grpSpPr>
        <p:sp>
          <p:nvSpPr>
            <p:cNvPr id="5" name="Title 1"/>
            <p:cNvSpPr txBox="1">
              <a:spLocks/>
            </p:cNvSpPr>
            <p:nvPr/>
          </p:nvSpPr>
          <p:spPr bwMode="auto">
            <a:xfrm>
              <a:off x="1205679" y="670900"/>
              <a:ext cx="6656119" cy="503092"/>
            </a:xfrm>
            <a:prstGeom prst="rect">
              <a:avLst/>
            </a:prstGeom>
            <a:noFill/>
            <a:ln w="9525">
              <a:noFill/>
              <a:miter lim="800000"/>
              <a:headEnd/>
              <a:tailEnd/>
            </a:ln>
            <a:effectLst/>
          </p:spPr>
          <p:txBody>
            <a:bodyPr/>
            <a:lstStyle/>
            <a:p>
              <a:pPr algn="ctr" eaLnBrk="1" hangingPunct="1">
                <a:defRPr/>
              </a:pPr>
              <a:r>
                <a:rPr lang="en-US" sz="1800" b="1" kern="0" dirty="0">
                  <a:solidFill>
                    <a:srgbClr val="FF0000"/>
                  </a:solidFill>
                  <a:latin typeface="+mn-lt"/>
                  <a:ea typeface="+mj-ea"/>
                  <a:cs typeface="+mj-cs"/>
                </a:rPr>
                <a:t>FLORA</a:t>
              </a:r>
              <a:endParaRPr lang="en-US" sz="1800" b="0" kern="0" dirty="0">
                <a:solidFill>
                  <a:srgbClr val="FF0000"/>
                </a:solidFill>
                <a:latin typeface="+mn-lt"/>
                <a:ea typeface="+mj-ea"/>
                <a:cs typeface="+mj-cs"/>
              </a:endParaRPr>
            </a:p>
          </p:txBody>
        </p:sp>
        <p:sp>
          <p:nvSpPr>
            <p:cNvPr id="6" name="Rectangle 3"/>
            <p:cNvSpPr txBox="1">
              <a:spLocks noChangeArrowheads="1"/>
            </p:cNvSpPr>
            <p:nvPr/>
          </p:nvSpPr>
          <p:spPr bwMode="auto">
            <a:xfrm>
              <a:off x="219783" y="1026415"/>
              <a:ext cx="8566483" cy="6406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CCFFFF"/>
                </a:buClr>
                <a:buSzPct val="80000"/>
                <a:buChar char="•"/>
                <a:defRPr sz="24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lr>
                  <a:schemeClr val="tx1"/>
                </a:buClr>
                <a:buSzPct val="45000"/>
                <a:buFont typeface="Wingdings" pitchFamily="2" charset="2"/>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tx1"/>
                </a:buClr>
                <a:buSzPct val="35000"/>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tx1"/>
                </a:buClr>
                <a:buSzPct val="25000"/>
                <a:buChar char="•"/>
                <a:defRPr>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accent2"/>
                </a:buClr>
                <a:buSzPct val="25000"/>
                <a:buChar char="•"/>
                <a:defRPr>
                  <a:solidFill>
                    <a:schemeClr val="tx1"/>
                  </a:solidFill>
                  <a:latin typeface="+mn-lt"/>
                  <a:ea typeface="ＭＳ Ｐゴシック" charset="-128"/>
                </a:defRPr>
              </a:lvl5pPr>
              <a:lvl6pPr marL="2514600" indent="-228600" algn="l" rtl="0" fontAlgn="base">
                <a:spcBef>
                  <a:spcPct val="20000"/>
                </a:spcBef>
                <a:spcAft>
                  <a:spcPct val="0"/>
                </a:spcAft>
                <a:buClr>
                  <a:schemeClr val="accent2"/>
                </a:buClr>
                <a:buSzPct val="25000"/>
                <a:buChar char="•"/>
                <a:defRPr>
                  <a:solidFill>
                    <a:schemeClr val="tx1"/>
                  </a:solidFill>
                  <a:latin typeface="+mn-lt"/>
                </a:defRPr>
              </a:lvl6pPr>
              <a:lvl7pPr marL="2971800" indent="-228600" algn="l" rtl="0" fontAlgn="base">
                <a:spcBef>
                  <a:spcPct val="20000"/>
                </a:spcBef>
                <a:spcAft>
                  <a:spcPct val="0"/>
                </a:spcAft>
                <a:buClr>
                  <a:schemeClr val="accent2"/>
                </a:buClr>
                <a:buSzPct val="25000"/>
                <a:buChar char="•"/>
                <a:defRPr>
                  <a:solidFill>
                    <a:schemeClr val="tx1"/>
                  </a:solidFill>
                  <a:latin typeface="+mn-lt"/>
                </a:defRPr>
              </a:lvl7pPr>
              <a:lvl8pPr marL="3429000" indent="-228600" algn="l" rtl="0" fontAlgn="base">
                <a:spcBef>
                  <a:spcPct val="20000"/>
                </a:spcBef>
                <a:spcAft>
                  <a:spcPct val="0"/>
                </a:spcAft>
                <a:buClr>
                  <a:schemeClr val="accent2"/>
                </a:buClr>
                <a:buSzPct val="25000"/>
                <a:buChar char="•"/>
                <a:defRPr>
                  <a:solidFill>
                    <a:schemeClr val="tx1"/>
                  </a:solidFill>
                  <a:latin typeface="+mn-lt"/>
                </a:defRPr>
              </a:lvl8pPr>
              <a:lvl9pPr marL="3886200" indent="-228600" algn="l" rtl="0" fontAlgn="base">
                <a:spcBef>
                  <a:spcPct val="20000"/>
                </a:spcBef>
                <a:spcAft>
                  <a:spcPct val="0"/>
                </a:spcAft>
                <a:buClr>
                  <a:schemeClr val="accent2"/>
                </a:buClr>
                <a:buSzPct val="25000"/>
                <a:buChar char="•"/>
                <a:defRPr>
                  <a:solidFill>
                    <a:schemeClr val="tx1"/>
                  </a:solidFill>
                  <a:latin typeface="+mn-lt"/>
                </a:defRPr>
              </a:lvl9pPr>
            </a:lstStyle>
            <a:p>
              <a:pPr marL="0" lvl="0" indent="0">
                <a:buClr>
                  <a:srgbClr val="FF0000"/>
                </a:buClr>
                <a:buSzPct val="200000"/>
                <a:buNone/>
                <a:defRPr/>
              </a:pPr>
              <a:r>
                <a:rPr kumimoji="0" lang="en-US" sz="1800" b="0" i="0" u="none" strike="noStrike" kern="0" cap="none" spc="0" normalizeH="0" baseline="0" noProof="0" dirty="0">
                  <a:ln>
                    <a:noFill/>
                  </a:ln>
                  <a:solidFill>
                    <a:srgbClr val="003399"/>
                  </a:solidFill>
                  <a:effectLst/>
                  <a:uLnTx/>
                  <a:uFillTx/>
                  <a:latin typeface="Arial"/>
                </a:rPr>
                <a:t>2M pixel 50 µm x 50 µm, </a:t>
              </a:r>
              <a:r>
                <a:rPr lang="en-US" sz="1800" b="0" kern="0" dirty="0">
                  <a:solidFill>
                    <a:srgbClr val="003399"/>
                  </a:solidFill>
                </a:rPr>
                <a:t>soft 0.2-2 </a:t>
              </a:r>
              <a:r>
                <a:rPr lang="en-US" sz="1800" b="0" kern="0" dirty="0" err="1">
                  <a:solidFill>
                    <a:srgbClr val="003399"/>
                  </a:solidFill>
                </a:rPr>
                <a:t>keV</a:t>
              </a:r>
              <a:r>
                <a:rPr lang="en-US" sz="1800" b="0" kern="0" dirty="0">
                  <a:solidFill>
                    <a:srgbClr val="003399"/>
                  </a:solidFill>
                </a:rPr>
                <a:t> X-rays, </a:t>
              </a:r>
              <a:r>
                <a:rPr kumimoji="0" lang="en-US" sz="1800" b="0" i="0" u="none" strike="noStrike" kern="0" cap="none" spc="0" normalizeH="0" baseline="0" noProof="0" dirty="0">
                  <a:ln>
                    <a:noFill/>
                  </a:ln>
                  <a:solidFill>
                    <a:srgbClr val="003399"/>
                  </a:solidFill>
                  <a:effectLst/>
                  <a:uLnTx/>
                  <a:uFillTx/>
                  <a:latin typeface="Arial"/>
                </a:rPr>
                <a:t>continuous readout ≥ 40kfps,</a:t>
              </a:r>
              <a:r>
                <a:rPr kumimoji="0" lang="en-US" sz="1800" b="0" i="0" u="none" strike="noStrike" kern="0" cap="none" spc="0" normalizeH="0" noProof="0" dirty="0">
                  <a:ln>
                    <a:noFill/>
                  </a:ln>
                  <a:solidFill>
                    <a:srgbClr val="003399"/>
                  </a:solidFill>
                  <a:effectLst/>
                  <a:uLnTx/>
                  <a:uFillTx/>
                  <a:latin typeface="Arial"/>
                </a:rPr>
                <a:t> high d</a:t>
              </a:r>
              <a:r>
                <a:rPr lang="en-US" sz="1800" b="0" kern="0" dirty="0" err="1">
                  <a:solidFill>
                    <a:srgbClr val="003399"/>
                  </a:solidFill>
                </a:rPr>
                <a:t>ynamic</a:t>
              </a:r>
              <a:r>
                <a:rPr lang="en-US" sz="1800" b="0" kern="0" dirty="0">
                  <a:solidFill>
                    <a:srgbClr val="003399"/>
                  </a:solidFill>
                </a:rPr>
                <a:t> range 10</a:t>
              </a:r>
              <a:r>
                <a:rPr lang="en-US" sz="1800" kern="0" baseline="30000" dirty="0">
                  <a:solidFill>
                    <a:srgbClr val="003399"/>
                  </a:solidFill>
                </a:rPr>
                <a:t>4</a:t>
              </a:r>
              <a:r>
                <a:rPr lang="en-US" sz="1800" b="0" kern="0" dirty="0">
                  <a:solidFill>
                    <a:srgbClr val="003399"/>
                  </a:solidFill>
                </a:rPr>
                <a:t> photons per pixel per frame, camera for LCLS II, (</a:t>
              </a:r>
              <a:r>
                <a:rPr kumimoji="0" lang="en-US" sz="1800" b="0" i="0" u="none" strike="noStrike" kern="0" cap="none" spc="0" normalizeH="0" noProof="0" dirty="0">
                  <a:ln>
                    <a:noFill/>
                  </a:ln>
                  <a:solidFill>
                    <a:srgbClr val="003399"/>
                  </a:solidFill>
                  <a:effectLst/>
                  <a:uLnTx/>
                  <a:uFillTx/>
                  <a:latin typeface="Arial"/>
                </a:rPr>
                <a:t>P.I. G. </a:t>
              </a:r>
              <a:r>
                <a:rPr kumimoji="0" lang="en-US" sz="1800" b="0" i="0" u="none" strike="noStrike" kern="0" cap="none" spc="0" normalizeH="0" noProof="0" dirty="0" err="1">
                  <a:ln>
                    <a:noFill/>
                  </a:ln>
                  <a:solidFill>
                    <a:srgbClr val="003399"/>
                  </a:solidFill>
                  <a:effectLst/>
                  <a:uLnTx/>
                  <a:uFillTx/>
                  <a:latin typeface="Arial"/>
                </a:rPr>
                <a:t>Carini</a:t>
              </a:r>
              <a:r>
                <a:rPr kumimoji="0" lang="en-US" sz="1800" b="0" i="0" u="none" strike="noStrike" kern="0" cap="none" spc="0" normalizeH="0" noProof="0" dirty="0">
                  <a:ln>
                    <a:noFill/>
                  </a:ln>
                  <a:solidFill>
                    <a:srgbClr val="003399"/>
                  </a:solidFill>
                  <a:effectLst/>
                  <a:uLnTx/>
                  <a:uFillTx/>
                  <a:latin typeface="Arial"/>
                </a:rPr>
                <a:t>, G. </a:t>
              </a:r>
              <a:r>
                <a:rPr kumimoji="0" lang="en-US" sz="1800" b="0" i="0" u="none" strike="noStrike" kern="0" cap="none" spc="0" normalizeH="0" noProof="0" dirty="0" err="1">
                  <a:ln>
                    <a:noFill/>
                  </a:ln>
                  <a:solidFill>
                    <a:srgbClr val="003399"/>
                  </a:solidFill>
                  <a:effectLst/>
                  <a:uLnTx/>
                  <a:uFillTx/>
                  <a:latin typeface="Arial"/>
                </a:rPr>
                <a:t>Deptuch</a:t>
              </a:r>
              <a:r>
                <a:rPr kumimoji="0" lang="en-US" sz="1800" b="0" i="0" u="none" strike="noStrike" kern="0" cap="none" spc="0" normalizeH="0" noProof="0" dirty="0">
                  <a:ln>
                    <a:noFill/>
                  </a:ln>
                  <a:solidFill>
                    <a:srgbClr val="003399"/>
                  </a:solidFill>
                  <a:effectLst/>
                  <a:uLnTx/>
                  <a:uFillTx/>
                  <a:latin typeface="Arial"/>
                </a:rPr>
                <a:t>, BNL)</a:t>
              </a:r>
            </a:p>
          </p:txBody>
        </p:sp>
        <p:grpSp>
          <p:nvGrpSpPr>
            <p:cNvPr id="8" name="Google Shape;319;p41"/>
            <p:cNvGrpSpPr/>
            <p:nvPr/>
          </p:nvGrpSpPr>
          <p:grpSpPr>
            <a:xfrm>
              <a:off x="3105442" y="1798639"/>
              <a:ext cx="5560814" cy="2184204"/>
              <a:chOff x="163861" y="1190174"/>
              <a:chExt cx="5560814" cy="2184204"/>
            </a:xfrm>
          </p:grpSpPr>
          <p:pic>
            <p:nvPicPr>
              <p:cNvPr id="9" name="Google Shape;320;p41"/>
              <p:cNvPicPr preferRelativeResize="0"/>
              <p:nvPr/>
            </p:nvPicPr>
            <p:blipFill rotWithShape="1">
              <a:blip r:embed="rId2">
                <a:alphaModFix/>
              </a:blip>
              <a:srcRect/>
              <a:stretch/>
            </p:blipFill>
            <p:spPr>
              <a:xfrm>
                <a:off x="374800" y="1898003"/>
                <a:ext cx="5349875" cy="1476375"/>
              </a:xfrm>
              <a:prstGeom prst="rect">
                <a:avLst/>
              </a:prstGeom>
              <a:noFill/>
              <a:ln>
                <a:noFill/>
              </a:ln>
            </p:spPr>
          </p:pic>
          <p:sp>
            <p:nvSpPr>
              <p:cNvPr id="10" name="Google Shape;321;p41"/>
              <p:cNvSpPr/>
              <p:nvPr/>
            </p:nvSpPr>
            <p:spPr>
              <a:xfrm>
                <a:off x="163861" y="1190174"/>
                <a:ext cx="5560814" cy="589685"/>
              </a:xfrm>
              <a:prstGeom prst="rect">
                <a:avLst/>
              </a:prstGeom>
              <a:solidFill>
                <a:srgbClr val="00800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11" name="Google Shape;322;p41"/>
              <p:cNvGrpSpPr/>
              <p:nvPr/>
            </p:nvGrpSpPr>
            <p:grpSpPr>
              <a:xfrm>
                <a:off x="615950" y="1799483"/>
                <a:ext cx="819340" cy="481426"/>
                <a:chOff x="615950" y="1930109"/>
                <a:chExt cx="819340" cy="481426"/>
              </a:xfrm>
            </p:grpSpPr>
            <p:grpSp>
              <p:nvGrpSpPr>
                <p:cNvPr id="42" name="Google Shape;323;p41"/>
                <p:cNvGrpSpPr/>
                <p:nvPr/>
              </p:nvGrpSpPr>
              <p:grpSpPr>
                <a:xfrm>
                  <a:off x="615950" y="1930109"/>
                  <a:ext cx="104870" cy="481426"/>
                  <a:chOff x="615950" y="1930109"/>
                  <a:chExt cx="104870" cy="481426"/>
                </a:xfrm>
              </p:grpSpPr>
              <p:cxnSp>
                <p:nvCxnSpPr>
                  <p:cNvPr id="49" name="Google Shape;324;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50" name="Google Shape;325;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3" name="Google Shape;326;p41"/>
                <p:cNvGrpSpPr/>
                <p:nvPr/>
              </p:nvGrpSpPr>
              <p:grpSpPr>
                <a:xfrm>
                  <a:off x="1073150" y="1930109"/>
                  <a:ext cx="104870" cy="481426"/>
                  <a:chOff x="615950" y="1930109"/>
                  <a:chExt cx="104870" cy="481426"/>
                </a:xfrm>
              </p:grpSpPr>
              <p:cxnSp>
                <p:nvCxnSpPr>
                  <p:cNvPr id="47" name="Google Shape;327;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48" name="Google Shape;328;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4" name="Google Shape;329;p41"/>
                <p:cNvGrpSpPr/>
                <p:nvPr/>
              </p:nvGrpSpPr>
              <p:grpSpPr>
                <a:xfrm>
                  <a:off x="1330420" y="1930109"/>
                  <a:ext cx="104870" cy="481426"/>
                  <a:chOff x="615950" y="1930109"/>
                  <a:chExt cx="104870" cy="481426"/>
                </a:xfrm>
              </p:grpSpPr>
              <p:cxnSp>
                <p:nvCxnSpPr>
                  <p:cNvPr id="45" name="Google Shape;330;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46" name="Google Shape;331;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nvGrpSpPr>
              <p:cNvPr id="12" name="Google Shape;332;p41"/>
              <p:cNvGrpSpPr/>
              <p:nvPr/>
            </p:nvGrpSpPr>
            <p:grpSpPr>
              <a:xfrm>
                <a:off x="1778000" y="1793975"/>
                <a:ext cx="819340" cy="481426"/>
                <a:chOff x="615950" y="1930109"/>
                <a:chExt cx="819340" cy="481426"/>
              </a:xfrm>
            </p:grpSpPr>
            <p:grpSp>
              <p:nvGrpSpPr>
                <p:cNvPr id="33" name="Google Shape;333;p41"/>
                <p:cNvGrpSpPr/>
                <p:nvPr/>
              </p:nvGrpSpPr>
              <p:grpSpPr>
                <a:xfrm>
                  <a:off x="615950" y="1930109"/>
                  <a:ext cx="104870" cy="481426"/>
                  <a:chOff x="615950" y="1930109"/>
                  <a:chExt cx="104870" cy="481426"/>
                </a:xfrm>
              </p:grpSpPr>
              <p:cxnSp>
                <p:nvCxnSpPr>
                  <p:cNvPr id="40" name="Google Shape;334;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41" name="Google Shape;335;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4" name="Google Shape;336;p41"/>
                <p:cNvGrpSpPr/>
                <p:nvPr/>
              </p:nvGrpSpPr>
              <p:grpSpPr>
                <a:xfrm>
                  <a:off x="1073150" y="1930109"/>
                  <a:ext cx="104870" cy="481426"/>
                  <a:chOff x="615950" y="1930109"/>
                  <a:chExt cx="104870" cy="481426"/>
                </a:xfrm>
              </p:grpSpPr>
              <p:cxnSp>
                <p:nvCxnSpPr>
                  <p:cNvPr id="38" name="Google Shape;337;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39" name="Google Shape;338;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5" name="Google Shape;339;p41"/>
                <p:cNvGrpSpPr/>
                <p:nvPr/>
              </p:nvGrpSpPr>
              <p:grpSpPr>
                <a:xfrm>
                  <a:off x="1330420" y="1930109"/>
                  <a:ext cx="104870" cy="481426"/>
                  <a:chOff x="615950" y="1930109"/>
                  <a:chExt cx="104870" cy="481426"/>
                </a:xfrm>
              </p:grpSpPr>
              <p:cxnSp>
                <p:nvCxnSpPr>
                  <p:cNvPr id="36" name="Google Shape;340;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37" name="Google Shape;341;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nvGrpSpPr>
              <p:cNvPr id="13" name="Google Shape;342;p41"/>
              <p:cNvGrpSpPr/>
              <p:nvPr/>
            </p:nvGrpSpPr>
            <p:grpSpPr>
              <a:xfrm>
                <a:off x="2957321" y="1804182"/>
                <a:ext cx="819340" cy="481426"/>
                <a:chOff x="615950" y="1930109"/>
                <a:chExt cx="819340" cy="481426"/>
              </a:xfrm>
            </p:grpSpPr>
            <p:grpSp>
              <p:nvGrpSpPr>
                <p:cNvPr id="24" name="Google Shape;343;p41"/>
                <p:cNvGrpSpPr/>
                <p:nvPr/>
              </p:nvGrpSpPr>
              <p:grpSpPr>
                <a:xfrm>
                  <a:off x="615950" y="1930109"/>
                  <a:ext cx="104870" cy="481426"/>
                  <a:chOff x="615950" y="1930109"/>
                  <a:chExt cx="104870" cy="481426"/>
                </a:xfrm>
              </p:grpSpPr>
              <p:cxnSp>
                <p:nvCxnSpPr>
                  <p:cNvPr id="31" name="Google Shape;344;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32" name="Google Shape;345;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5" name="Google Shape;346;p41"/>
                <p:cNvGrpSpPr/>
                <p:nvPr/>
              </p:nvGrpSpPr>
              <p:grpSpPr>
                <a:xfrm>
                  <a:off x="1073150" y="1930109"/>
                  <a:ext cx="104870" cy="481426"/>
                  <a:chOff x="615950" y="1930109"/>
                  <a:chExt cx="104870" cy="481426"/>
                </a:xfrm>
              </p:grpSpPr>
              <p:cxnSp>
                <p:nvCxnSpPr>
                  <p:cNvPr id="29" name="Google Shape;347;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30" name="Google Shape;348;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6" name="Google Shape;349;p41"/>
                <p:cNvGrpSpPr/>
                <p:nvPr/>
              </p:nvGrpSpPr>
              <p:grpSpPr>
                <a:xfrm>
                  <a:off x="1330420" y="1930109"/>
                  <a:ext cx="104870" cy="481426"/>
                  <a:chOff x="615950" y="1930109"/>
                  <a:chExt cx="104870" cy="481426"/>
                </a:xfrm>
              </p:grpSpPr>
              <p:cxnSp>
                <p:nvCxnSpPr>
                  <p:cNvPr id="27" name="Google Shape;350;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28" name="Google Shape;351;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nvGrpSpPr>
              <p:cNvPr id="14" name="Google Shape;352;p41"/>
              <p:cNvGrpSpPr/>
              <p:nvPr/>
            </p:nvGrpSpPr>
            <p:grpSpPr>
              <a:xfrm>
                <a:off x="4144771" y="1793975"/>
                <a:ext cx="819340" cy="481426"/>
                <a:chOff x="615950" y="1930109"/>
                <a:chExt cx="819340" cy="481426"/>
              </a:xfrm>
            </p:grpSpPr>
            <p:grpSp>
              <p:nvGrpSpPr>
                <p:cNvPr id="15" name="Google Shape;353;p41"/>
                <p:cNvGrpSpPr/>
                <p:nvPr/>
              </p:nvGrpSpPr>
              <p:grpSpPr>
                <a:xfrm>
                  <a:off x="615950" y="1930109"/>
                  <a:ext cx="104870" cy="481426"/>
                  <a:chOff x="615950" y="1930109"/>
                  <a:chExt cx="104870" cy="481426"/>
                </a:xfrm>
              </p:grpSpPr>
              <p:cxnSp>
                <p:nvCxnSpPr>
                  <p:cNvPr id="22" name="Google Shape;354;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23" name="Google Shape;355;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6" name="Google Shape;356;p41"/>
                <p:cNvGrpSpPr/>
                <p:nvPr/>
              </p:nvGrpSpPr>
              <p:grpSpPr>
                <a:xfrm>
                  <a:off x="1073150" y="1930109"/>
                  <a:ext cx="104870" cy="481426"/>
                  <a:chOff x="615950" y="1930109"/>
                  <a:chExt cx="104870" cy="481426"/>
                </a:xfrm>
              </p:grpSpPr>
              <p:cxnSp>
                <p:nvCxnSpPr>
                  <p:cNvPr id="20" name="Google Shape;357;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21" name="Google Shape;358;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7" name="Google Shape;359;p41"/>
                <p:cNvGrpSpPr/>
                <p:nvPr/>
              </p:nvGrpSpPr>
              <p:grpSpPr>
                <a:xfrm>
                  <a:off x="1330420" y="1930109"/>
                  <a:ext cx="104870" cy="481426"/>
                  <a:chOff x="615950" y="1930109"/>
                  <a:chExt cx="104870" cy="481426"/>
                </a:xfrm>
              </p:grpSpPr>
              <p:cxnSp>
                <p:nvCxnSpPr>
                  <p:cNvPr id="18" name="Google Shape;360;p41"/>
                  <p:cNvCxnSpPr/>
                  <p:nvPr/>
                </p:nvCxnSpPr>
                <p:spPr>
                  <a:xfrm rot="10800000">
                    <a:off x="668828" y="2028629"/>
                    <a:ext cx="0" cy="382906"/>
                  </a:xfrm>
                  <a:prstGeom prst="straightConnector1">
                    <a:avLst/>
                  </a:prstGeom>
                  <a:noFill/>
                  <a:ln w="12700" cap="flat" cmpd="sng">
                    <a:solidFill>
                      <a:schemeClr val="accent1"/>
                    </a:solidFill>
                    <a:prstDash val="solid"/>
                    <a:miter lim="800000"/>
                    <a:headEnd type="none" w="sm" len="sm"/>
                    <a:tailEnd type="none" w="sm" len="sm"/>
                  </a:ln>
                </p:spPr>
              </p:cxnSp>
              <p:sp>
                <p:nvSpPr>
                  <p:cNvPr id="19" name="Google Shape;361;p41"/>
                  <p:cNvSpPr/>
                  <p:nvPr/>
                </p:nvSpPr>
                <p:spPr>
                  <a:xfrm>
                    <a:off x="615950" y="1930109"/>
                    <a:ext cx="104870" cy="104870"/>
                  </a:xfrm>
                  <a:prstGeom prst="ellipse">
                    <a:avLst/>
                  </a:prstGeom>
                  <a:solidFill>
                    <a:srgbClr val="8296B0"/>
                  </a:soli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sp>
          <p:nvSpPr>
            <p:cNvPr id="94" name="Google Shape;63;p13"/>
            <p:cNvSpPr txBox="1">
              <a:spLocks/>
            </p:cNvSpPr>
            <p:nvPr/>
          </p:nvSpPr>
          <p:spPr>
            <a:xfrm>
              <a:off x="31288" y="1958820"/>
              <a:ext cx="2584158" cy="1381410"/>
            </a:xfrm>
            <a:prstGeom prst="rect">
              <a:avLst/>
            </a:prstGeom>
            <a:noFill/>
            <a:ln>
              <a:noFill/>
            </a:ln>
          </p:spPr>
          <p:txBody>
            <a:bodyPr spcFirstLastPara="1" wrap="square" lIns="91425" tIns="45700" rIns="91425" bIns="45700" anchor="b" anchorCtr="0">
              <a:noAutofit/>
            </a:bodyPr>
            <a:lstStyle>
              <a:lvl1pPr algn="ctr" rtl="0" fontAlgn="base">
                <a:spcBef>
                  <a:spcPct val="0"/>
                </a:spcBef>
                <a:spcAft>
                  <a:spcPct val="0"/>
                </a:spcAft>
                <a:defRPr sz="2800" b="1">
                  <a:solidFill>
                    <a:srgbClr val="FF0000"/>
                  </a:solidFill>
                  <a:latin typeface="+mj-lt"/>
                  <a:ea typeface="+mj-ea"/>
                  <a:cs typeface="+mj-cs"/>
                </a:defRPr>
              </a:lvl1pPr>
              <a:lvl2pPr algn="ctr" rtl="0" fontAlgn="base">
                <a:spcBef>
                  <a:spcPct val="0"/>
                </a:spcBef>
                <a:spcAft>
                  <a:spcPct val="0"/>
                </a:spcAft>
                <a:defRPr sz="2800" b="1">
                  <a:solidFill>
                    <a:srgbClr val="FF0000"/>
                  </a:solidFill>
                  <a:latin typeface="Arial" charset="0"/>
                  <a:ea typeface="ＭＳ Ｐゴシック" charset="0"/>
                </a:defRPr>
              </a:lvl2pPr>
              <a:lvl3pPr algn="ctr" rtl="0" fontAlgn="base">
                <a:spcBef>
                  <a:spcPct val="0"/>
                </a:spcBef>
                <a:spcAft>
                  <a:spcPct val="0"/>
                </a:spcAft>
                <a:defRPr sz="2800" b="1">
                  <a:solidFill>
                    <a:srgbClr val="FF0000"/>
                  </a:solidFill>
                  <a:latin typeface="Arial" charset="0"/>
                  <a:ea typeface="ＭＳ Ｐゴシック" charset="0"/>
                </a:defRPr>
              </a:lvl3pPr>
              <a:lvl4pPr algn="ctr" rtl="0" fontAlgn="base">
                <a:spcBef>
                  <a:spcPct val="0"/>
                </a:spcBef>
                <a:spcAft>
                  <a:spcPct val="0"/>
                </a:spcAft>
                <a:defRPr sz="2800" b="1">
                  <a:solidFill>
                    <a:srgbClr val="FF0000"/>
                  </a:solidFill>
                  <a:latin typeface="Arial" charset="0"/>
                  <a:ea typeface="ＭＳ Ｐゴシック" charset="0"/>
                </a:defRPr>
              </a:lvl4pPr>
              <a:lvl5pPr algn="ctr" rtl="0" fontAlgn="base">
                <a:spcBef>
                  <a:spcPct val="0"/>
                </a:spcBef>
                <a:spcAft>
                  <a:spcPct val="0"/>
                </a:spcAft>
                <a:defRPr sz="2800" b="1">
                  <a:solidFill>
                    <a:srgbClr val="FF0000"/>
                  </a:solidFill>
                  <a:latin typeface="Arial" charset="0"/>
                  <a:ea typeface="ＭＳ Ｐゴシック" charset="0"/>
                </a:defRPr>
              </a:lvl5pPr>
              <a:lvl6pPr marL="457200" algn="ctr" rtl="0" fontAlgn="base">
                <a:spcBef>
                  <a:spcPct val="0"/>
                </a:spcBef>
                <a:spcAft>
                  <a:spcPct val="0"/>
                </a:spcAft>
                <a:defRPr sz="2800" b="1">
                  <a:solidFill>
                    <a:srgbClr val="FF0000"/>
                  </a:solidFill>
                  <a:latin typeface="Arial" charset="0"/>
                  <a:ea typeface="ＭＳ Ｐゴシック" charset="0"/>
                </a:defRPr>
              </a:lvl6pPr>
              <a:lvl7pPr marL="914400" algn="ctr" rtl="0" fontAlgn="base">
                <a:spcBef>
                  <a:spcPct val="0"/>
                </a:spcBef>
                <a:spcAft>
                  <a:spcPct val="0"/>
                </a:spcAft>
                <a:defRPr sz="2800" b="1">
                  <a:solidFill>
                    <a:srgbClr val="FF0000"/>
                  </a:solidFill>
                  <a:latin typeface="Arial" charset="0"/>
                  <a:ea typeface="ＭＳ Ｐゴシック" charset="0"/>
                </a:defRPr>
              </a:lvl7pPr>
              <a:lvl8pPr marL="1371600" algn="ctr" rtl="0" fontAlgn="base">
                <a:spcBef>
                  <a:spcPct val="0"/>
                </a:spcBef>
                <a:spcAft>
                  <a:spcPct val="0"/>
                </a:spcAft>
                <a:defRPr sz="2800" b="1">
                  <a:solidFill>
                    <a:srgbClr val="FF0000"/>
                  </a:solidFill>
                  <a:latin typeface="Arial" charset="0"/>
                  <a:ea typeface="ＭＳ Ｐゴシック" charset="0"/>
                </a:defRPr>
              </a:lvl8pPr>
              <a:lvl9pPr marL="1828800" algn="ctr" rtl="0" fontAlgn="base">
                <a:spcBef>
                  <a:spcPct val="0"/>
                </a:spcBef>
                <a:spcAft>
                  <a:spcPct val="0"/>
                </a:spcAft>
                <a:defRPr sz="2800" b="1">
                  <a:solidFill>
                    <a:srgbClr val="FF0000"/>
                  </a:solidFill>
                  <a:latin typeface="Arial" charset="0"/>
                  <a:ea typeface="ＭＳ Ｐゴシック" charset="0"/>
                </a:defRPr>
              </a:lvl9pPr>
            </a:lstStyle>
            <a:p>
              <a:pPr algn="l">
                <a:lnSpc>
                  <a:spcPct val="90000"/>
                </a:lnSpc>
                <a:spcBef>
                  <a:spcPts val="0"/>
                </a:spcBef>
                <a:spcAft>
                  <a:spcPts val="0"/>
                </a:spcAft>
                <a:buClr>
                  <a:schemeClr val="dk1"/>
                </a:buClr>
                <a:buSzPts val="4320"/>
                <a:buFont typeface="Arial"/>
                <a:buNone/>
              </a:pPr>
              <a:r>
                <a:rPr lang="en-US" sz="1400" b="0" kern="0" dirty="0">
                  <a:latin typeface="Comic Sans MS" charset="0"/>
                  <a:ea typeface="Comic Sans MS" charset="0"/>
                  <a:cs typeface="Comic Sans MS" charset="0"/>
                </a:rPr>
                <a:t>G. </a:t>
              </a:r>
              <a:r>
                <a:rPr lang="en-US" sz="1400" b="0" kern="0" dirty="0" err="1">
                  <a:latin typeface="Comic Sans MS" charset="0"/>
                  <a:ea typeface="Comic Sans MS" charset="0"/>
                  <a:cs typeface="Comic Sans MS" charset="0"/>
                </a:rPr>
                <a:t>Carini</a:t>
              </a:r>
              <a:r>
                <a:rPr lang="en-US" sz="1400" b="0" kern="0" dirty="0">
                  <a:latin typeface="Comic Sans MS" charset="0"/>
                  <a:ea typeface="Comic Sans MS" charset="0"/>
                  <a:cs typeface="Comic Sans MS" charset="0"/>
                </a:rPr>
                <a:t> et al, “Hybridized MAPS with an in-pixel A-to-D conversion readout ASIC”, NIM A935, 2019</a:t>
              </a:r>
            </a:p>
          </p:txBody>
        </p:sp>
      </p:grpSp>
    </p:spTree>
    <p:extLst>
      <p:ext uri="{BB962C8B-B14F-4D97-AF65-F5344CB8AC3E}">
        <p14:creationId xmlns:p14="http://schemas.microsoft.com/office/powerpoint/2010/main" val="2255447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a:xfrm>
            <a:off x="7010400" y="6534150"/>
            <a:ext cx="2133600" cy="476250"/>
          </a:xfrm>
        </p:spPr>
        <p:txBody>
          <a:bodyPr/>
          <a:lstStyle/>
          <a:p>
            <a:fld id="{2B24ED69-991C-8C42-8930-4A3AA188160D}" type="slidenum">
              <a:rPr lang="de-DE" smtClean="0">
                <a:latin typeface="Arial"/>
              </a:rPr>
              <a:pPr/>
              <a:t>22</a:t>
            </a:fld>
            <a:endParaRPr lang="de-DE" dirty="0">
              <a:latin typeface="Arial"/>
            </a:endParaRPr>
          </a:p>
        </p:txBody>
      </p:sp>
      <p:sp>
        <p:nvSpPr>
          <p:cNvPr id="4" name="Google Shape;127;p22"/>
          <p:cNvSpPr txBox="1">
            <a:spLocks/>
          </p:cNvSpPr>
          <p:nvPr/>
        </p:nvSpPr>
        <p:spPr>
          <a:xfrm>
            <a:off x="248638" y="136526"/>
            <a:ext cx="8328991" cy="1325563"/>
          </a:xfrm>
          <a:prstGeom prst="rect">
            <a:avLst/>
          </a:prstGeom>
          <a:noFill/>
          <a:ln>
            <a:noFill/>
          </a:ln>
        </p:spPr>
        <p:txBody>
          <a:bodyPr spcFirstLastPara="1" wrap="square" lIns="91425" tIns="45700" rIns="91425" bIns="45700" anchor="t" anchorCtr="0">
            <a:noAutofit/>
          </a:bodyPr>
          <a:lstStyle>
            <a:lvl1pPr algn="ctr" rtl="0" fontAlgn="base">
              <a:spcBef>
                <a:spcPct val="0"/>
              </a:spcBef>
              <a:spcAft>
                <a:spcPct val="0"/>
              </a:spcAft>
              <a:defRPr sz="2800" b="1">
                <a:solidFill>
                  <a:srgbClr val="FF0000"/>
                </a:solidFill>
                <a:latin typeface="+mj-lt"/>
                <a:ea typeface="+mj-ea"/>
                <a:cs typeface="+mj-cs"/>
              </a:defRPr>
            </a:lvl1pPr>
            <a:lvl2pPr algn="ctr" rtl="0" fontAlgn="base">
              <a:spcBef>
                <a:spcPct val="0"/>
              </a:spcBef>
              <a:spcAft>
                <a:spcPct val="0"/>
              </a:spcAft>
              <a:defRPr sz="2800" b="1">
                <a:solidFill>
                  <a:srgbClr val="FF0000"/>
                </a:solidFill>
                <a:latin typeface="Arial" charset="0"/>
                <a:ea typeface="ＭＳ Ｐゴシック" charset="0"/>
              </a:defRPr>
            </a:lvl2pPr>
            <a:lvl3pPr algn="ctr" rtl="0" fontAlgn="base">
              <a:spcBef>
                <a:spcPct val="0"/>
              </a:spcBef>
              <a:spcAft>
                <a:spcPct val="0"/>
              </a:spcAft>
              <a:defRPr sz="2800" b="1">
                <a:solidFill>
                  <a:srgbClr val="FF0000"/>
                </a:solidFill>
                <a:latin typeface="Arial" charset="0"/>
                <a:ea typeface="ＭＳ Ｐゴシック" charset="0"/>
              </a:defRPr>
            </a:lvl3pPr>
            <a:lvl4pPr algn="ctr" rtl="0" fontAlgn="base">
              <a:spcBef>
                <a:spcPct val="0"/>
              </a:spcBef>
              <a:spcAft>
                <a:spcPct val="0"/>
              </a:spcAft>
              <a:defRPr sz="2800" b="1">
                <a:solidFill>
                  <a:srgbClr val="FF0000"/>
                </a:solidFill>
                <a:latin typeface="Arial" charset="0"/>
                <a:ea typeface="ＭＳ Ｐゴシック" charset="0"/>
              </a:defRPr>
            </a:lvl4pPr>
            <a:lvl5pPr algn="ctr" rtl="0" fontAlgn="base">
              <a:spcBef>
                <a:spcPct val="0"/>
              </a:spcBef>
              <a:spcAft>
                <a:spcPct val="0"/>
              </a:spcAft>
              <a:defRPr sz="2800" b="1">
                <a:solidFill>
                  <a:srgbClr val="FF0000"/>
                </a:solidFill>
                <a:latin typeface="Arial" charset="0"/>
                <a:ea typeface="ＭＳ Ｐゴシック" charset="0"/>
              </a:defRPr>
            </a:lvl5pPr>
            <a:lvl6pPr marL="457200" algn="ctr" rtl="0" fontAlgn="base">
              <a:spcBef>
                <a:spcPct val="0"/>
              </a:spcBef>
              <a:spcAft>
                <a:spcPct val="0"/>
              </a:spcAft>
              <a:defRPr sz="2800" b="1">
                <a:solidFill>
                  <a:srgbClr val="FF0000"/>
                </a:solidFill>
                <a:latin typeface="Arial" charset="0"/>
                <a:ea typeface="ＭＳ Ｐゴシック" charset="0"/>
              </a:defRPr>
            </a:lvl6pPr>
            <a:lvl7pPr marL="914400" algn="ctr" rtl="0" fontAlgn="base">
              <a:spcBef>
                <a:spcPct val="0"/>
              </a:spcBef>
              <a:spcAft>
                <a:spcPct val="0"/>
              </a:spcAft>
              <a:defRPr sz="2800" b="1">
                <a:solidFill>
                  <a:srgbClr val="FF0000"/>
                </a:solidFill>
                <a:latin typeface="Arial" charset="0"/>
                <a:ea typeface="ＭＳ Ｐゴシック" charset="0"/>
              </a:defRPr>
            </a:lvl7pPr>
            <a:lvl8pPr marL="1371600" algn="ctr" rtl="0" fontAlgn="base">
              <a:spcBef>
                <a:spcPct val="0"/>
              </a:spcBef>
              <a:spcAft>
                <a:spcPct val="0"/>
              </a:spcAft>
              <a:defRPr sz="2800" b="1">
                <a:solidFill>
                  <a:srgbClr val="FF0000"/>
                </a:solidFill>
                <a:latin typeface="Arial" charset="0"/>
                <a:ea typeface="ＭＳ Ｐゴシック" charset="0"/>
              </a:defRPr>
            </a:lvl8pPr>
            <a:lvl9pPr marL="1828800" algn="ctr" rtl="0" fontAlgn="base">
              <a:spcBef>
                <a:spcPct val="0"/>
              </a:spcBef>
              <a:spcAft>
                <a:spcPct val="0"/>
              </a:spcAft>
              <a:defRPr sz="2800" b="1">
                <a:solidFill>
                  <a:srgbClr val="FF0000"/>
                </a:solidFill>
                <a:latin typeface="Arial" charset="0"/>
                <a:ea typeface="ＭＳ Ｐゴシック" charset="0"/>
              </a:defRPr>
            </a:lvl9pPr>
          </a:lstStyle>
          <a:p>
            <a:pPr algn="l">
              <a:lnSpc>
                <a:spcPct val="90000"/>
              </a:lnSpc>
              <a:spcBef>
                <a:spcPts val="0"/>
              </a:spcBef>
              <a:spcAft>
                <a:spcPts val="0"/>
              </a:spcAft>
              <a:buClr>
                <a:schemeClr val="dk1"/>
              </a:buClr>
              <a:buSzPts val="4000"/>
              <a:buFont typeface="Arial"/>
              <a:buNone/>
            </a:pPr>
            <a:r>
              <a:rPr lang="en-US" kern="0">
                <a:solidFill>
                  <a:schemeClr val="dk1"/>
                </a:solidFill>
                <a:latin typeface="Arial"/>
                <a:ea typeface="Arial"/>
                <a:cs typeface="Arial"/>
                <a:sym typeface="Arial"/>
              </a:rPr>
              <a:t>The FLORA approach</a:t>
            </a:r>
            <a:r>
              <a:rPr lang="en-US" kern="0" dirty="0">
                <a:solidFill>
                  <a:schemeClr val="dk1"/>
                </a:solidFill>
                <a:latin typeface="Arial"/>
                <a:ea typeface="Arial"/>
                <a:cs typeface="Arial"/>
                <a:sym typeface="Arial"/>
              </a:rPr>
              <a:t>: two </a:t>
            </a:r>
            <a:r>
              <a:rPr lang="en-US" i="1" kern="0" dirty="0">
                <a:solidFill>
                  <a:schemeClr val="dk1"/>
                </a:solidFill>
                <a:latin typeface="Arial"/>
                <a:ea typeface="Arial"/>
                <a:cs typeface="Arial"/>
                <a:sym typeface="Arial"/>
              </a:rPr>
              <a:t>active</a:t>
            </a:r>
            <a:r>
              <a:rPr lang="en-US" kern="0" dirty="0">
                <a:solidFill>
                  <a:schemeClr val="dk1"/>
                </a:solidFill>
                <a:latin typeface="Arial"/>
                <a:ea typeface="Arial"/>
                <a:cs typeface="Arial"/>
                <a:sym typeface="Arial"/>
              </a:rPr>
              <a:t> chips</a:t>
            </a:r>
            <a:endParaRPr lang="en-US" kern="0" dirty="0"/>
          </a:p>
        </p:txBody>
      </p:sp>
      <p:sp>
        <p:nvSpPr>
          <p:cNvPr id="5" name="Google Shape;128;p22"/>
          <p:cNvSpPr txBox="1"/>
          <p:nvPr/>
        </p:nvSpPr>
        <p:spPr>
          <a:xfrm>
            <a:off x="-40218" y="2833367"/>
            <a:ext cx="4648268" cy="129093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dirty="0">
                <a:solidFill>
                  <a:srgbClr val="FF0000"/>
                </a:solidFill>
                <a:latin typeface="Comic Sans MS" charset="0"/>
                <a:ea typeface="Comic Sans MS" charset="0"/>
                <a:cs typeface="Comic Sans MS" charset="0"/>
                <a:sym typeface="Arial"/>
              </a:rPr>
              <a:t>Monolithic Active Pixel Sensor</a:t>
            </a:r>
            <a:endParaRPr sz="2000" dirty="0">
              <a:latin typeface="Comic Sans MS" charset="0"/>
              <a:ea typeface="Comic Sans MS" charset="0"/>
              <a:cs typeface="Comic Sans MS" charset="0"/>
            </a:endParaRPr>
          </a:p>
          <a:p>
            <a:pPr marL="0" marR="0" lvl="0" indent="0" algn="ctr" rtl="0">
              <a:spcBef>
                <a:spcPts val="0"/>
              </a:spcBef>
              <a:spcAft>
                <a:spcPts val="0"/>
              </a:spcAft>
              <a:buNone/>
            </a:pPr>
            <a:r>
              <a:rPr lang="en-US" sz="2000" dirty="0">
                <a:solidFill>
                  <a:schemeClr val="dk1"/>
                </a:solidFill>
                <a:latin typeface="Comic Sans MS" charset="0"/>
                <a:ea typeface="Comic Sans MS" charset="0"/>
                <a:cs typeface="Comic Sans MS" charset="0"/>
                <a:sym typeface="Arial"/>
              </a:rPr>
              <a:t>OPTO-type process</a:t>
            </a:r>
          </a:p>
          <a:p>
            <a:pPr lvl="0" algn="ctr">
              <a:spcBef>
                <a:spcPts val="0"/>
              </a:spcBef>
              <a:spcAft>
                <a:spcPts val="0"/>
              </a:spcAft>
            </a:pPr>
            <a:r>
              <a:rPr lang="en-US" sz="2000" dirty="0">
                <a:latin typeface="Comic Sans MS" charset="0"/>
                <a:ea typeface="Comic Sans MS" charset="0"/>
                <a:cs typeface="Comic Sans MS" charset="0"/>
              </a:rPr>
              <a:t>minimal circuitry for the conversion of the charge packet into voltage</a:t>
            </a:r>
            <a:endParaRPr sz="2000" dirty="0">
              <a:latin typeface="Comic Sans MS" charset="0"/>
              <a:ea typeface="Comic Sans MS" charset="0"/>
              <a:cs typeface="Comic Sans MS" charset="0"/>
            </a:endParaRPr>
          </a:p>
        </p:txBody>
      </p:sp>
      <p:sp>
        <p:nvSpPr>
          <p:cNvPr id="6" name="Google Shape;129;p22"/>
          <p:cNvSpPr txBox="1"/>
          <p:nvPr/>
        </p:nvSpPr>
        <p:spPr>
          <a:xfrm>
            <a:off x="90027" y="972671"/>
            <a:ext cx="4258462" cy="66476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dirty="0">
                <a:solidFill>
                  <a:srgbClr val="FF0000"/>
                </a:solidFill>
                <a:latin typeface="Comic Sans MS" charset="0"/>
                <a:ea typeface="Comic Sans MS" charset="0"/>
                <a:cs typeface="Comic Sans MS" charset="0"/>
                <a:sym typeface="Arial"/>
              </a:rPr>
              <a:t>Mixed-signal Readout ASIC</a:t>
            </a:r>
          </a:p>
          <a:p>
            <a:pPr marL="0" marR="0" lvl="0" indent="0" algn="ctr" rtl="0">
              <a:spcBef>
                <a:spcPts val="0"/>
              </a:spcBef>
              <a:spcAft>
                <a:spcPts val="0"/>
              </a:spcAft>
              <a:buNone/>
            </a:pPr>
            <a:r>
              <a:rPr lang="en-US" sz="2000" dirty="0">
                <a:solidFill>
                  <a:schemeClr val="dk1"/>
                </a:solidFill>
                <a:latin typeface="Comic Sans MS" charset="0"/>
                <a:ea typeface="Comic Sans MS" charset="0"/>
                <a:cs typeface="Comic Sans MS" charset="0"/>
                <a:sym typeface="Arial"/>
              </a:rPr>
              <a:t>advanced process node (65 nm), 10-bit pixel-level SAR ADC</a:t>
            </a:r>
            <a:endParaRPr sz="2000" dirty="0">
              <a:latin typeface="Comic Sans MS" charset="0"/>
              <a:ea typeface="Comic Sans MS" charset="0"/>
              <a:cs typeface="Comic Sans MS" charset="0"/>
            </a:endParaRPr>
          </a:p>
        </p:txBody>
      </p:sp>
      <p:sp>
        <p:nvSpPr>
          <p:cNvPr id="7" name="Google Shape;130;p22"/>
          <p:cNvSpPr txBox="1"/>
          <p:nvPr/>
        </p:nvSpPr>
        <p:spPr>
          <a:xfrm>
            <a:off x="-449084" y="4980324"/>
            <a:ext cx="7220666" cy="156966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dirty="0">
                <a:solidFill>
                  <a:srgbClr val="0000FF"/>
                </a:solidFill>
                <a:latin typeface="Comic Sans MS" charset="0"/>
                <a:ea typeface="Comic Sans MS" charset="0"/>
                <a:cs typeface="Comic Sans MS" charset="0"/>
                <a:sym typeface="Arial"/>
              </a:rPr>
              <a:t>Advanced interconnects: 3D assembly/interposer</a:t>
            </a:r>
            <a:endParaRPr lang="en-US" sz="1800" dirty="0">
              <a:latin typeface="Comic Sans MS" charset="0"/>
              <a:ea typeface="Comic Sans MS" charset="0"/>
              <a:cs typeface="Comic Sans MS" charset="0"/>
              <a:sym typeface="Arial"/>
            </a:endParaRPr>
          </a:p>
          <a:p>
            <a:pPr marL="0" marR="0" lvl="0" indent="0" algn="ctr" rtl="0">
              <a:spcBef>
                <a:spcPts val="0"/>
              </a:spcBef>
              <a:spcAft>
                <a:spcPts val="0"/>
              </a:spcAft>
              <a:buNone/>
            </a:pPr>
            <a:endParaRPr lang="en-US" sz="1800" dirty="0">
              <a:solidFill>
                <a:srgbClr val="000000"/>
              </a:solidFill>
              <a:latin typeface="Comic Sans MS" charset="0"/>
              <a:ea typeface="Comic Sans MS" charset="0"/>
              <a:cs typeface="Comic Sans MS" charset="0"/>
              <a:sym typeface="Arial"/>
            </a:endParaRPr>
          </a:p>
          <a:p>
            <a:pPr marL="0" marR="0" lvl="0" indent="0" algn="ctr" rtl="0">
              <a:spcBef>
                <a:spcPts val="0"/>
              </a:spcBef>
              <a:spcAft>
                <a:spcPts val="0"/>
              </a:spcAft>
              <a:buNone/>
            </a:pPr>
            <a:r>
              <a:rPr lang="en-US" sz="1800" dirty="0">
                <a:solidFill>
                  <a:srgbClr val="000000"/>
                </a:solidFill>
                <a:latin typeface="Comic Sans MS" charset="0"/>
                <a:ea typeface="Comic Sans MS" charset="0"/>
                <a:cs typeface="Comic Sans MS" charset="0"/>
                <a:sym typeface="Arial"/>
              </a:rPr>
              <a:t>exploiting </a:t>
            </a:r>
            <a:r>
              <a:rPr lang="en-US" sz="1800" dirty="0">
                <a:solidFill>
                  <a:srgbClr val="FF0000"/>
                </a:solidFill>
                <a:latin typeface="Comic Sans MS" charset="0"/>
                <a:ea typeface="Comic Sans MS" charset="0"/>
                <a:cs typeface="Comic Sans MS" charset="0"/>
                <a:sym typeface="Arial"/>
              </a:rPr>
              <a:t>good features of both technologies</a:t>
            </a:r>
            <a:endParaRPr sz="1800" dirty="0">
              <a:latin typeface="Comic Sans MS" charset="0"/>
              <a:ea typeface="Comic Sans MS" charset="0"/>
              <a:cs typeface="Comic Sans MS" charset="0"/>
            </a:endParaRPr>
          </a:p>
          <a:p>
            <a:pPr marL="742950" marR="0" lvl="1" indent="-285750" algn="l" rtl="0">
              <a:spcBef>
                <a:spcPts val="0"/>
              </a:spcBef>
              <a:spcAft>
                <a:spcPts val="0"/>
              </a:spcAft>
              <a:buClr>
                <a:srgbClr val="000000"/>
              </a:buClr>
              <a:buSzPts val="2000"/>
              <a:buFont typeface="Arial"/>
              <a:buChar char="•"/>
            </a:pPr>
            <a:r>
              <a:rPr lang="en-US" sz="1800" b="0" i="0" u="none" strike="noStrike" cap="none" dirty="0">
                <a:solidFill>
                  <a:srgbClr val="000000"/>
                </a:solidFill>
                <a:latin typeface="Comic Sans MS" charset="0"/>
                <a:ea typeface="Comic Sans MS" charset="0"/>
                <a:cs typeface="Comic Sans MS" charset="0"/>
                <a:sym typeface="Arial"/>
              </a:rPr>
              <a:t>multiple metal layers on sensor/interposer for routing </a:t>
            </a:r>
            <a:endParaRPr sz="1800" dirty="0">
              <a:latin typeface="Comic Sans MS" charset="0"/>
              <a:ea typeface="Comic Sans MS" charset="0"/>
              <a:cs typeface="Comic Sans MS" charset="0"/>
            </a:endParaRPr>
          </a:p>
          <a:p>
            <a:pPr marL="742950" marR="0" lvl="1" indent="-285750" algn="l" rtl="0">
              <a:spcBef>
                <a:spcPts val="0"/>
              </a:spcBef>
              <a:spcAft>
                <a:spcPts val="0"/>
              </a:spcAft>
              <a:buClr>
                <a:srgbClr val="000000"/>
              </a:buClr>
              <a:buSzPts val="2000"/>
              <a:buFont typeface="Arial"/>
              <a:buChar char="•"/>
            </a:pPr>
            <a:r>
              <a:rPr lang="en-US" sz="1800" b="0" i="0" u="none" strike="noStrike" cap="none" dirty="0">
                <a:solidFill>
                  <a:srgbClr val="000000"/>
                </a:solidFill>
                <a:latin typeface="Comic Sans MS" charset="0"/>
                <a:ea typeface="Comic Sans MS" charset="0"/>
                <a:cs typeface="Comic Sans MS" charset="0"/>
                <a:sym typeface="Arial"/>
              </a:rPr>
              <a:t>yield-optimized size of ROIC ASICs</a:t>
            </a:r>
            <a:endParaRPr sz="1800" b="0" i="0" u="none" strike="noStrike" cap="none" dirty="0">
              <a:solidFill>
                <a:schemeClr val="dk1"/>
              </a:solidFill>
              <a:latin typeface="Comic Sans MS" charset="0"/>
              <a:ea typeface="Comic Sans MS" charset="0"/>
              <a:cs typeface="Comic Sans MS" charset="0"/>
              <a:sym typeface="Arial"/>
            </a:endParaRPr>
          </a:p>
        </p:txBody>
      </p:sp>
      <p:grpSp>
        <p:nvGrpSpPr>
          <p:cNvPr id="8" name="Google Shape;137;p23"/>
          <p:cNvGrpSpPr/>
          <p:nvPr/>
        </p:nvGrpSpPr>
        <p:grpSpPr>
          <a:xfrm>
            <a:off x="4152938" y="602377"/>
            <a:ext cx="4991062" cy="4064068"/>
            <a:chOff x="719628" y="1469269"/>
            <a:chExt cx="6966342" cy="4994716"/>
          </a:xfrm>
        </p:grpSpPr>
        <p:grpSp>
          <p:nvGrpSpPr>
            <p:cNvPr id="9" name="Google Shape;138;p23"/>
            <p:cNvGrpSpPr/>
            <p:nvPr/>
          </p:nvGrpSpPr>
          <p:grpSpPr>
            <a:xfrm>
              <a:off x="1240565" y="2976707"/>
              <a:ext cx="6445405" cy="3487278"/>
              <a:chOff x="1206500" y="2984500"/>
              <a:chExt cx="7175500" cy="4025900"/>
            </a:xfrm>
          </p:grpSpPr>
          <p:pic>
            <p:nvPicPr>
              <p:cNvPr id="34" name="Google Shape;139;p23"/>
              <p:cNvPicPr preferRelativeResize="0"/>
              <p:nvPr/>
            </p:nvPicPr>
            <p:blipFill rotWithShape="1">
              <a:blip r:embed="rId2">
                <a:alphaModFix/>
              </a:blip>
              <a:srcRect/>
              <a:stretch/>
            </p:blipFill>
            <p:spPr>
              <a:xfrm>
                <a:off x="1206500" y="2984500"/>
                <a:ext cx="7175500" cy="4025900"/>
              </a:xfrm>
              <a:prstGeom prst="rect">
                <a:avLst/>
              </a:prstGeom>
              <a:noFill/>
              <a:ln>
                <a:noFill/>
              </a:ln>
            </p:spPr>
          </p:pic>
          <p:sp>
            <p:nvSpPr>
              <p:cNvPr id="35" name="Google Shape;140;p23"/>
              <p:cNvSpPr/>
              <p:nvPr/>
            </p:nvSpPr>
            <p:spPr>
              <a:xfrm>
                <a:off x="1289050" y="2984500"/>
                <a:ext cx="7010400" cy="15113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a:solidFill>
                    <a:schemeClr val="lt1"/>
                  </a:solidFill>
                  <a:latin typeface="Arial"/>
                  <a:ea typeface="Arial"/>
                  <a:cs typeface="Arial"/>
                  <a:sym typeface="Arial"/>
                </a:endParaRPr>
              </a:p>
            </p:txBody>
          </p:sp>
        </p:grpSp>
        <p:grpSp>
          <p:nvGrpSpPr>
            <p:cNvPr id="10" name="Google Shape;141;p23"/>
            <p:cNvGrpSpPr/>
            <p:nvPr/>
          </p:nvGrpSpPr>
          <p:grpSpPr>
            <a:xfrm>
              <a:off x="719628" y="1469269"/>
              <a:ext cx="6950567" cy="2829529"/>
              <a:chOff x="719628" y="1469269"/>
              <a:chExt cx="6950567" cy="2829529"/>
            </a:xfrm>
          </p:grpSpPr>
          <p:sp>
            <p:nvSpPr>
              <p:cNvPr id="11" name="Google Shape;142;p23"/>
              <p:cNvSpPr/>
              <p:nvPr/>
            </p:nvSpPr>
            <p:spPr>
              <a:xfrm>
                <a:off x="1354857" y="1469269"/>
                <a:ext cx="6022521" cy="2526378"/>
              </a:xfrm>
              <a:prstGeom prst="rect">
                <a:avLst/>
              </a:prstGeom>
              <a:gradFill>
                <a:gsLst>
                  <a:gs pos="0">
                    <a:srgbClr val="5F82CA"/>
                  </a:gs>
                  <a:gs pos="50000">
                    <a:srgbClr val="3C70CA"/>
                  </a:gs>
                  <a:gs pos="100000">
                    <a:srgbClr val="2E60B9"/>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a:solidFill>
                    <a:schemeClr val="lt1"/>
                  </a:solidFill>
                  <a:latin typeface="Arial"/>
                  <a:ea typeface="Arial"/>
                  <a:cs typeface="Arial"/>
                  <a:sym typeface="Arial"/>
                </a:endParaRPr>
              </a:p>
            </p:txBody>
          </p:sp>
          <p:sp>
            <p:nvSpPr>
              <p:cNvPr id="12" name="Google Shape;143;p23"/>
              <p:cNvSpPr/>
              <p:nvPr/>
            </p:nvSpPr>
            <p:spPr>
              <a:xfrm rot="5400000">
                <a:off x="2360279" y="2914469"/>
                <a:ext cx="1028207" cy="886385"/>
              </a:xfrm>
              <a:prstGeom prst="triangle">
                <a:avLst>
                  <a:gd name="adj" fmla="val 50000"/>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a:solidFill>
                    <a:schemeClr val="dk1"/>
                  </a:solidFill>
                  <a:latin typeface="Arial"/>
                  <a:ea typeface="Arial"/>
                  <a:cs typeface="Arial"/>
                  <a:sym typeface="Arial"/>
                </a:endParaRPr>
              </a:p>
            </p:txBody>
          </p:sp>
          <p:sp>
            <p:nvSpPr>
              <p:cNvPr id="13" name="Google Shape;144;p23"/>
              <p:cNvSpPr txBox="1"/>
              <p:nvPr/>
            </p:nvSpPr>
            <p:spPr>
              <a:xfrm>
                <a:off x="2462009" y="3006783"/>
                <a:ext cx="476400" cy="261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100">
                    <a:solidFill>
                      <a:schemeClr val="dk1"/>
                    </a:solidFill>
                    <a:latin typeface="Arial"/>
                    <a:ea typeface="Arial"/>
                    <a:cs typeface="Arial"/>
                    <a:sym typeface="Arial"/>
                  </a:rPr>
                  <a:t>CSA</a:t>
                </a:r>
                <a:endParaRPr/>
              </a:p>
            </p:txBody>
          </p:sp>
          <p:sp>
            <p:nvSpPr>
              <p:cNvPr id="14" name="Google Shape;145;p23"/>
              <p:cNvSpPr/>
              <p:nvPr/>
            </p:nvSpPr>
            <p:spPr>
              <a:xfrm rot="-5400000">
                <a:off x="5297396" y="2914599"/>
                <a:ext cx="1030112" cy="888027"/>
              </a:xfrm>
              <a:prstGeom prst="triangle">
                <a:avLst>
                  <a:gd name="adj" fmla="val 50000"/>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a:solidFill>
                    <a:schemeClr val="dk1"/>
                  </a:solidFill>
                  <a:latin typeface="Arial"/>
                  <a:ea typeface="Arial"/>
                  <a:cs typeface="Arial"/>
                  <a:sym typeface="Arial"/>
                </a:endParaRPr>
              </a:p>
            </p:txBody>
          </p:sp>
          <p:sp>
            <p:nvSpPr>
              <p:cNvPr id="15" name="Google Shape;146;p23"/>
              <p:cNvSpPr txBox="1"/>
              <p:nvPr/>
            </p:nvSpPr>
            <p:spPr>
              <a:xfrm>
                <a:off x="5813358" y="2973330"/>
                <a:ext cx="490800" cy="261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100">
                    <a:solidFill>
                      <a:schemeClr val="dk1"/>
                    </a:solidFill>
                    <a:latin typeface="Arial"/>
                    <a:ea typeface="Arial"/>
                    <a:cs typeface="Arial"/>
                    <a:sym typeface="Arial"/>
                  </a:rPr>
                  <a:t>AMP</a:t>
                </a:r>
                <a:endParaRPr/>
              </a:p>
            </p:txBody>
          </p:sp>
          <p:sp>
            <p:nvSpPr>
              <p:cNvPr id="16" name="Google Shape;147;p23"/>
              <p:cNvSpPr/>
              <p:nvPr/>
            </p:nvSpPr>
            <p:spPr>
              <a:xfrm>
                <a:off x="2286000" y="1552061"/>
                <a:ext cx="1676400" cy="1180397"/>
              </a:xfrm>
              <a:prstGeom prst="rect">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Arial"/>
                    <a:ea typeface="Arial"/>
                    <a:cs typeface="Arial"/>
                    <a:sym typeface="Arial"/>
                  </a:rPr>
                  <a:t>ADC</a:t>
                </a:r>
                <a:endParaRPr/>
              </a:p>
            </p:txBody>
          </p:sp>
          <p:cxnSp>
            <p:nvCxnSpPr>
              <p:cNvPr id="17" name="Google Shape;148;p23"/>
              <p:cNvCxnSpPr/>
              <p:nvPr/>
            </p:nvCxnSpPr>
            <p:spPr>
              <a:xfrm rot="10800000">
                <a:off x="2157266" y="3378742"/>
                <a:ext cx="0" cy="920056"/>
              </a:xfrm>
              <a:prstGeom prst="straightConnector1">
                <a:avLst/>
              </a:prstGeom>
              <a:noFill/>
              <a:ln w="28575" cap="flat" cmpd="sng">
                <a:solidFill>
                  <a:schemeClr val="dk1"/>
                </a:solidFill>
                <a:prstDash val="solid"/>
                <a:miter lim="800000"/>
                <a:headEnd type="none" w="sm" len="sm"/>
                <a:tailEnd type="none" w="sm" len="sm"/>
              </a:ln>
            </p:spPr>
          </p:cxnSp>
          <p:cxnSp>
            <p:nvCxnSpPr>
              <p:cNvPr id="18" name="Google Shape;149;p23"/>
              <p:cNvCxnSpPr/>
              <p:nvPr/>
            </p:nvCxnSpPr>
            <p:spPr>
              <a:xfrm rot="10800000">
                <a:off x="2138373" y="3378742"/>
                <a:ext cx="306284" cy="0"/>
              </a:xfrm>
              <a:prstGeom prst="straightConnector1">
                <a:avLst/>
              </a:prstGeom>
              <a:noFill/>
              <a:ln w="28575" cap="flat" cmpd="sng">
                <a:solidFill>
                  <a:schemeClr val="dk1"/>
                </a:solidFill>
                <a:prstDash val="solid"/>
                <a:miter lim="800000"/>
                <a:headEnd type="none" w="sm" len="sm"/>
                <a:tailEnd type="none" w="sm" len="sm"/>
              </a:ln>
            </p:spPr>
          </p:cxnSp>
          <p:cxnSp>
            <p:nvCxnSpPr>
              <p:cNvPr id="19" name="Google Shape;150;p23"/>
              <p:cNvCxnSpPr/>
              <p:nvPr/>
            </p:nvCxnSpPr>
            <p:spPr>
              <a:xfrm rot="10800000" flipH="1">
                <a:off x="6145685" y="3357661"/>
                <a:ext cx="517424" cy="928150"/>
              </a:xfrm>
              <a:prstGeom prst="straightConnector1">
                <a:avLst/>
              </a:prstGeom>
              <a:noFill/>
              <a:ln w="28575" cap="flat" cmpd="sng">
                <a:solidFill>
                  <a:schemeClr val="dk1"/>
                </a:solidFill>
                <a:prstDash val="solid"/>
                <a:miter lim="800000"/>
                <a:headEnd type="none" w="sm" len="sm"/>
                <a:tailEnd type="none" w="sm" len="sm"/>
              </a:ln>
            </p:spPr>
          </p:cxnSp>
          <p:cxnSp>
            <p:nvCxnSpPr>
              <p:cNvPr id="20" name="Google Shape;151;p23"/>
              <p:cNvCxnSpPr/>
              <p:nvPr/>
            </p:nvCxnSpPr>
            <p:spPr>
              <a:xfrm rot="10800000">
                <a:off x="6256466" y="3358612"/>
                <a:ext cx="406500" cy="6300"/>
              </a:xfrm>
              <a:prstGeom prst="straightConnector1">
                <a:avLst/>
              </a:prstGeom>
              <a:noFill/>
              <a:ln w="28575" cap="flat" cmpd="sng">
                <a:solidFill>
                  <a:schemeClr val="dk1"/>
                </a:solidFill>
                <a:prstDash val="solid"/>
                <a:miter lim="800000"/>
                <a:headEnd type="none" w="sm" len="sm"/>
                <a:tailEnd type="none" w="sm" len="sm"/>
              </a:ln>
            </p:spPr>
          </p:cxnSp>
          <p:cxnSp>
            <p:nvCxnSpPr>
              <p:cNvPr id="21" name="Google Shape;152;p23"/>
              <p:cNvCxnSpPr/>
              <p:nvPr/>
            </p:nvCxnSpPr>
            <p:spPr>
              <a:xfrm rot="10800000">
                <a:off x="3957638" y="2088796"/>
                <a:ext cx="301084" cy="0"/>
              </a:xfrm>
              <a:prstGeom prst="straightConnector1">
                <a:avLst/>
              </a:prstGeom>
              <a:noFill/>
              <a:ln w="28575" cap="flat" cmpd="sng">
                <a:solidFill>
                  <a:schemeClr val="dk1"/>
                </a:solidFill>
                <a:prstDash val="solid"/>
                <a:miter lim="800000"/>
                <a:headEnd type="none" w="sm" len="sm"/>
                <a:tailEnd type="stealth" w="med" len="med"/>
              </a:ln>
            </p:spPr>
          </p:cxnSp>
          <p:sp>
            <p:nvSpPr>
              <p:cNvPr id="22" name="Google Shape;153;p23"/>
              <p:cNvSpPr/>
              <p:nvPr/>
            </p:nvSpPr>
            <p:spPr>
              <a:xfrm flipH="1">
                <a:off x="1398285" y="1853274"/>
                <a:ext cx="893230" cy="577970"/>
              </a:xfrm>
              <a:prstGeom prst="rightArrow">
                <a:avLst>
                  <a:gd name="adj1" fmla="val 50000"/>
                  <a:gd name="adj2" fmla="val 50000"/>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Arial"/>
                    <a:ea typeface="Arial"/>
                    <a:cs typeface="Arial"/>
                    <a:sym typeface="Arial"/>
                  </a:rPr>
                  <a:t>data</a:t>
                </a:r>
                <a:endParaRPr/>
              </a:p>
            </p:txBody>
          </p:sp>
          <p:cxnSp>
            <p:nvCxnSpPr>
              <p:cNvPr id="23" name="Google Shape;154;p23"/>
              <p:cNvCxnSpPr/>
              <p:nvPr/>
            </p:nvCxnSpPr>
            <p:spPr>
              <a:xfrm rot="10800000">
                <a:off x="3262375" y="3353331"/>
                <a:ext cx="306284" cy="0"/>
              </a:xfrm>
              <a:prstGeom prst="straightConnector1">
                <a:avLst/>
              </a:prstGeom>
              <a:noFill/>
              <a:ln w="28575" cap="flat" cmpd="sng">
                <a:solidFill>
                  <a:schemeClr val="dk1"/>
                </a:solidFill>
                <a:prstDash val="solid"/>
                <a:miter lim="800000"/>
                <a:headEnd type="none" w="sm" len="sm"/>
                <a:tailEnd type="none" w="sm" len="sm"/>
              </a:ln>
            </p:spPr>
          </p:cxnSp>
          <p:cxnSp>
            <p:nvCxnSpPr>
              <p:cNvPr id="24" name="Google Shape;155;p23"/>
              <p:cNvCxnSpPr/>
              <p:nvPr/>
            </p:nvCxnSpPr>
            <p:spPr>
              <a:xfrm rot="10800000">
                <a:off x="5100456" y="3361815"/>
                <a:ext cx="306284" cy="0"/>
              </a:xfrm>
              <a:prstGeom prst="straightConnector1">
                <a:avLst/>
              </a:prstGeom>
              <a:noFill/>
              <a:ln w="28575" cap="flat" cmpd="sng">
                <a:solidFill>
                  <a:schemeClr val="dk1"/>
                </a:solidFill>
                <a:prstDash val="solid"/>
                <a:miter lim="800000"/>
                <a:headEnd type="none" w="sm" len="sm"/>
                <a:tailEnd type="none" w="sm" len="sm"/>
              </a:ln>
            </p:spPr>
          </p:cxnSp>
          <p:sp>
            <p:nvSpPr>
              <p:cNvPr id="25" name="Google Shape;156;p23"/>
              <p:cNvSpPr/>
              <p:nvPr/>
            </p:nvSpPr>
            <p:spPr>
              <a:xfrm>
                <a:off x="3410144" y="3010161"/>
                <a:ext cx="1843454" cy="649324"/>
              </a:xfrm>
              <a:prstGeom prst="trapezoid">
                <a:avLst>
                  <a:gd name="adj" fmla="val 25000"/>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Arial"/>
                    <a:ea typeface="Arial"/>
                    <a:cs typeface="Arial"/>
                    <a:sym typeface="Arial"/>
                  </a:rPr>
                  <a:t>range</a:t>
                </a:r>
                <a:br>
                  <a:rPr lang="en-US" sz="1100">
                    <a:solidFill>
                      <a:schemeClr val="dk1"/>
                    </a:solidFill>
                    <a:latin typeface="Arial"/>
                    <a:ea typeface="Arial"/>
                    <a:cs typeface="Arial"/>
                    <a:sym typeface="Arial"/>
                  </a:rPr>
                </a:br>
                <a:r>
                  <a:rPr lang="en-US" sz="1100">
                    <a:solidFill>
                      <a:schemeClr val="dk1"/>
                    </a:solidFill>
                    <a:latin typeface="Arial"/>
                    <a:ea typeface="Arial"/>
                    <a:cs typeface="Arial"/>
                    <a:sym typeface="Arial"/>
                  </a:rPr>
                  <a:t>selection</a:t>
                </a:r>
                <a:endParaRPr/>
              </a:p>
            </p:txBody>
          </p:sp>
          <p:sp>
            <p:nvSpPr>
              <p:cNvPr id="26" name="Google Shape;157;p23"/>
              <p:cNvSpPr/>
              <p:nvPr/>
            </p:nvSpPr>
            <p:spPr>
              <a:xfrm rot="5400000">
                <a:off x="5718176" y="1785343"/>
                <a:ext cx="693747" cy="598058"/>
              </a:xfrm>
              <a:prstGeom prst="triangle">
                <a:avLst>
                  <a:gd name="adj" fmla="val 50000"/>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a:solidFill>
                    <a:schemeClr val="dk1"/>
                  </a:solidFill>
                  <a:latin typeface="Arial"/>
                  <a:ea typeface="Arial"/>
                  <a:cs typeface="Arial"/>
                  <a:sym typeface="Arial"/>
                </a:endParaRPr>
              </a:p>
            </p:txBody>
          </p:sp>
          <p:sp>
            <p:nvSpPr>
              <p:cNvPr id="27" name="Google Shape;158;p23"/>
              <p:cNvSpPr txBox="1"/>
              <p:nvPr/>
            </p:nvSpPr>
            <p:spPr>
              <a:xfrm>
                <a:off x="5738958" y="1712412"/>
                <a:ext cx="468300" cy="261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BUF</a:t>
                </a:r>
                <a:endParaRPr sz="1000"/>
              </a:p>
            </p:txBody>
          </p:sp>
          <p:cxnSp>
            <p:nvCxnSpPr>
              <p:cNvPr id="28" name="Google Shape;159;p23"/>
              <p:cNvCxnSpPr/>
              <p:nvPr/>
            </p:nvCxnSpPr>
            <p:spPr>
              <a:xfrm rot="10800000" flipH="1">
                <a:off x="4258722" y="2084373"/>
                <a:ext cx="1507298" cy="4127"/>
              </a:xfrm>
              <a:prstGeom prst="straightConnector1">
                <a:avLst/>
              </a:prstGeom>
              <a:noFill/>
              <a:ln w="28575" cap="flat" cmpd="sng">
                <a:solidFill>
                  <a:schemeClr val="dk1"/>
                </a:solidFill>
                <a:prstDash val="solid"/>
                <a:miter lim="800000"/>
                <a:headEnd type="none" w="sm" len="sm"/>
                <a:tailEnd type="stealth" w="med" len="med"/>
              </a:ln>
            </p:spPr>
          </p:cxnSp>
          <p:cxnSp>
            <p:nvCxnSpPr>
              <p:cNvPr id="29" name="Google Shape;160;p23"/>
              <p:cNvCxnSpPr/>
              <p:nvPr/>
            </p:nvCxnSpPr>
            <p:spPr>
              <a:xfrm>
                <a:off x="6364079" y="2084372"/>
                <a:ext cx="1013400" cy="0"/>
              </a:xfrm>
              <a:prstGeom prst="straightConnector1">
                <a:avLst/>
              </a:prstGeom>
              <a:noFill/>
              <a:ln w="57150" cap="flat" cmpd="sng">
                <a:solidFill>
                  <a:schemeClr val="dk1"/>
                </a:solidFill>
                <a:prstDash val="solid"/>
                <a:miter lim="800000"/>
                <a:headEnd type="none" w="sm" len="sm"/>
                <a:tailEnd type="stealth" w="med" len="med"/>
              </a:ln>
            </p:spPr>
          </p:cxnSp>
          <p:cxnSp>
            <p:nvCxnSpPr>
              <p:cNvPr id="30" name="Google Shape;161;p23"/>
              <p:cNvCxnSpPr/>
              <p:nvPr/>
            </p:nvCxnSpPr>
            <p:spPr>
              <a:xfrm rot="10800000">
                <a:off x="4263484" y="2090105"/>
                <a:ext cx="0" cy="920056"/>
              </a:xfrm>
              <a:prstGeom prst="straightConnector1">
                <a:avLst/>
              </a:prstGeom>
              <a:noFill/>
              <a:ln w="28575" cap="flat" cmpd="sng">
                <a:solidFill>
                  <a:schemeClr val="dk1"/>
                </a:solidFill>
                <a:prstDash val="solid"/>
                <a:miter lim="800000"/>
                <a:headEnd type="none" w="sm" len="sm"/>
                <a:tailEnd type="none" w="sm" len="sm"/>
              </a:ln>
            </p:spPr>
          </p:cxnSp>
          <p:sp>
            <p:nvSpPr>
              <p:cNvPr id="31" name="Google Shape;162;p23"/>
              <p:cNvSpPr txBox="1"/>
              <p:nvPr/>
            </p:nvSpPr>
            <p:spPr>
              <a:xfrm>
                <a:off x="6364079" y="1793251"/>
                <a:ext cx="861911"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50">
                    <a:solidFill>
                      <a:schemeClr val="dk1"/>
                    </a:solidFill>
                    <a:latin typeface="Arial"/>
                    <a:ea typeface="Arial"/>
                    <a:cs typeface="Arial"/>
                    <a:sym typeface="Arial"/>
                  </a:rPr>
                  <a:t>analog</a:t>
                </a:r>
                <a:br>
                  <a:rPr lang="en-US" sz="1050">
                    <a:solidFill>
                      <a:schemeClr val="dk1"/>
                    </a:solidFill>
                    <a:latin typeface="Arial"/>
                    <a:ea typeface="Arial"/>
                    <a:cs typeface="Arial"/>
                    <a:sym typeface="Arial"/>
                  </a:rPr>
                </a:br>
                <a:r>
                  <a:rPr lang="en-US" sz="1050">
                    <a:solidFill>
                      <a:schemeClr val="dk1"/>
                    </a:solidFill>
                    <a:latin typeface="Arial"/>
                    <a:ea typeface="Arial"/>
                    <a:cs typeface="Arial"/>
                    <a:sym typeface="Arial"/>
                  </a:rPr>
                  <a:t> signal</a:t>
                </a:r>
                <a:endParaRPr/>
              </a:p>
            </p:txBody>
          </p:sp>
          <p:sp>
            <p:nvSpPr>
              <p:cNvPr id="32" name="Google Shape;163;p23"/>
              <p:cNvSpPr txBox="1"/>
              <p:nvPr/>
            </p:nvSpPr>
            <p:spPr>
              <a:xfrm>
                <a:off x="6528748" y="3298251"/>
                <a:ext cx="1141447" cy="707886"/>
              </a:xfrm>
              <a:prstGeom prst="rect">
                <a:avLst/>
              </a:prstGeom>
              <a:solidFill>
                <a:srgbClr val="FFFFFF">
                  <a:alpha val="16862"/>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dirty="0">
                    <a:solidFill>
                      <a:schemeClr val="dk1"/>
                    </a:solidFill>
                    <a:latin typeface="Arial"/>
                    <a:ea typeface="Arial"/>
                    <a:cs typeface="Arial"/>
                    <a:sym typeface="Arial"/>
                  </a:rPr>
                  <a:t>high</a:t>
                </a:r>
                <a:br>
                  <a:rPr lang="en-US" sz="1000" b="1" dirty="0">
                    <a:solidFill>
                      <a:schemeClr val="dk1"/>
                    </a:solidFill>
                    <a:latin typeface="Arial"/>
                    <a:ea typeface="Arial"/>
                    <a:cs typeface="Arial"/>
                    <a:sym typeface="Arial"/>
                  </a:rPr>
                </a:br>
                <a:r>
                  <a:rPr lang="en-US" sz="1000" b="1" dirty="0">
                    <a:solidFill>
                      <a:schemeClr val="dk1"/>
                    </a:solidFill>
                    <a:latin typeface="Arial"/>
                    <a:ea typeface="Arial"/>
                    <a:cs typeface="Arial"/>
                    <a:sym typeface="Arial"/>
                  </a:rPr>
                  <a:t>sensitivity</a:t>
                </a:r>
                <a:br>
                  <a:rPr lang="en-US" sz="1000" b="1" dirty="0">
                    <a:solidFill>
                      <a:schemeClr val="dk1"/>
                    </a:solidFill>
                    <a:latin typeface="Arial"/>
                    <a:ea typeface="Arial"/>
                    <a:cs typeface="Arial"/>
                    <a:sym typeface="Arial"/>
                  </a:rPr>
                </a:br>
                <a:r>
                  <a:rPr lang="en-US" sz="1000" b="1" dirty="0">
                    <a:solidFill>
                      <a:schemeClr val="dk1"/>
                    </a:solidFill>
                    <a:latin typeface="Arial"/>
                    <a:ea typeface="Arial"/>
                    <a:cs typeface="Arial"/>
                    <a:sym typeface="Arial"/>
                  </a:rPr>
                  <a:t>path</a:t>
                </a:r>
                <a:endParaRPr dirty="0"/>
              </a:p>
              <a:p>
                <a:pPr marL="0" marR="0" lvl="0" indent="0" algn="l" rtl="0">
                  <a:spcBef>
                    <a:spcPts val="0"/>
                  </a:spcBef>
                  <a:spcAft>
                    <a:spcPts val="0"/>
                  </a:spcAft>
                  <a:buNone/>
                </a:pPr>
                <a:endParaRPr sz="1000" b="1" dirty="0">
                  <a:solidFill>
                    <a:schemeClr val="dk1"/>
                  </a:solidFill>
                  <a:latin typeface="Arial"/>
                  <a:ea typeface="Arial"/>
                  <a:cs typeface="Arial"/>
                  <a:sym typeface="Arial"/>
                </a:endParaRPr>
              </a:p>
            </p:txBody>
          </p:sp>
          <p:sp>
            <p:nvSpPr>
              <p:cNvPr id="33" name="Google Shape;164;p23"/>
              <p:cNvSpPr txBox="1"/>
              <p:nvPr/>
            </p:nvSpPr>
            <p:spPr>
              <a:xfrm>
                <a:off x="719628" y="3207544"/>
                <a:ext cx="1164101" cy="553998"/>
              </a:xfrm>
              <a:prstGeom prst="rect">
                <a:avLst/>
              </a:prstGeom>
              <a:solidFill>
                <a:srgbClr val="FFFFFF">
                  <a:alpha val="16862"/>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dirty="0">
                    <a:solidFill>
                      <a:schemeClr val="dk1"/>
                    </a:solidFill>
                    <a:latin typeface="Arial"/>
                    <a:ea typeface="Arial"/>
                    <a:cs typeface="Arial"/>
                    <a:sym typeface="Arial"/>
                  </a:rPr>
                  <a:t>overflow charge</a:t>
                </a:r>
                <a:endParaRPr dirty="0"/>
              </a:p>
              <a:p>
                <a:pPr marL="0" marR="0" lvl="0" indent="0" algn="l" rtl="0">
                  <a:spcBef>
                    <a:spcPts val="0"/>
                  </a:spcBef>
                  <a:spcAft>
                    <a:spcPts val="0"/>
                  </a:spcAft>
                  <a:buNone/>
                </a:pPr>
                <a:r>
                  <a:rPr lang="en-US" sz="1000" b="1" dirty="0">
                    <a:solidFill>
                      <a:schemeClr val="dk1"/>
                    </a:solidFill>
                    <a:latin typeface="Arial"/>
                    <a:ea typeface="Arial"/>
                    <a:cs typeface="Arial"/>
                    <a:sym typeface="Arial"/>
                  </a:rPr>
                  <a:t>low sensitivity</a:t>
                </a:r>
                <a:endParaRPr dirty="0"/>
              </a:p>
              <a:p>
                <a:pPr marL="0" marR="0" lvl="0" indent="0" algn="l" rtl="0">
                  <a:spcBef>
                    <a:spcPts val="0"/>
                  </a:spcBef>
                  <a:spcAft>
                    <a:spcPts val="0"/>
                  </a:spcAft>
                  <a:buNone/>
                </a:pPr>
                <a:r>
                  <a:rPr lang="en-US" sz="1000" b="1" dirty="0">
                    <a:solidFill>
                      <a:schemeClr val="dk1"/>
                    </a:solidFill>
                    <a:latin typeface="Arial"/>
                    <a:ea typeface="Arial"/>
                    <a:cs typeface="Arial"/>
                    <a:sym typeface="Arial"/>
                  </a:rPr>
                  <a:t>path</a:t>
                </a:r>
                <a:endParaRPr dirty="0"/>
              </a:p>
            </p:txBody>
          </p:sp>
        </p:grpSp>
      </p:grpSp>
      <p:sp>
        <p:nvSpPr>
          <p:cNvPr id="37" name="Google Shape;63;p13"/>
          <p:cNvSpPr txBox="1">
            <a:spLocks/>
          </p:cNvSpPr>
          <p:nvPr/>
        </p:nvSpPr>
        <p:spPr>
          <a:xfrm>
            <a:off x="6765479" y="4860667"/>
            <a:ext cx="2584158" cy="1381410"/>
          </a:xfrm>
          <a:prstGeom prst="rect">
            <a:avLst/>
          </a:prstGeom>
          <a:noFill/>
          <a:ln>
            <a:noFill/>
          </a:ln>
        </p:spPr>
        <p:txBody>
          <a:bodyPr spcFirstLastPara="1" wrap="square" lIns="91425" tIns="45700" rIns="91425" bIns="45700" anchor="b" anchorCtr="0">
            <a:noAutofit/>
          </a:bodyPr>
          <a:lstStyle>
            <a:lvl1pPr algn="ctr" rtl="0" fontAlgn="base">
              <a:spcBef>
                <a:spcPct val="0"/>
              </a:spcBef>
              <a:spcAft>
                <a:spcPct val="0"/>
              </a:spcAft>
              <a:defRPr sz="2800" b="1">
                <a:solidFill>
                  <a:srgbClr val="FF0000"/>
                </a:solidFill>
                <a:latin typeface="+mj-lt"/>
                <a:ea typeface="+mj-ea"/>
                <a:cs typeface="+mj-cs"/>
              </a:defRPr>
            </a:lvl1pPr>
            <a:lvl2pPr algn="ctr" rtl="0" fontAlgn="base">
              <a:spcBef>
                <a:spcPct val="0"/>
              </a:spcBef>
              <a:spcAft>
                <a:spcPct val="0"/>
              </a:spcAft>
              <a:defRPr sz="2800" b="1">
                <a:solidFill>
                  <a:srgbClr val="FF0000"/>
                </a:solidFill>
                <a:latin typeface="Arial" charset="0"/>
                <a:ea typeface="ＭＳ Ｐゴシック" charset="0"/>
              </a:defRPr>
            </a:lvl2pPr>
            <a:lvl3pPr algn="ctr" rtl="0" fontAlgn="base">
              <a:spcBef>
                <a:spcPct val="0"/>
              </a:spcBef>
              <a:spcAft>
                <a:spcPct val="0"/>
              </a:spcAft>
              <a:defRPr sz="2800" b="1">
                <a:solidFill>
                  <a:srgbClr val="FF0000"/>
                </a:solidFill>
                <a:latin typeface="Arial" charset="0"/>
                <a:ea typeface="ＭＳ Ｐゴシック" charset="0"/>
              </a:defRPr>
            </a:lvl3pPr>
            <a:lvl4pPr algn="ctr" rtl="0" fontAlgn="base">
              <a:spcBef>
                <a:spcPct val="0"/>
              </a:spcBef>
              <a:spcAft>
                <a:spcPct val="0"/>
              </a:spcAft>
              <a:defRPr sz="2800" b="1">
                <a:solidFill>
                  <a:srgbClr val="FF0000"/>
                </a:solidFill>
                <a:latin typeface="Arial" charset="0"/>
                <a:ea typeface="ＭＳ Ｐゴシック" charset="0"/>
              </a:defRPr>
            </a:lvl4pPr>
            <a:lvl5pPr algn="ctr" rtl="0" fontAlgn="base">
              <a:spcBef>
                <a:spcPct val="0"/>
              </a:spcBef>
              <a:spcAft>
                <a:spcPct val="0"/>
              </a:spcAft>
              <a:defRPr sz="2800" b="1">
                <a:solidFill>
                  <a:srgbClr val="FF0000"/>
                </a:solidFill>
                <a:latin typeface="Arial" charset="0"/>
                <a:ea typeface="ＭＳ Ｐゴシック" charset="0"/>
              </a:defRPr>
            </a:lvl5pPr>
            <a:lvl6pPr marL="457200" algn="ctr" rtl="0" fontAlgn="base">
              <a:spcBef>
                <a:spcPct val="0"/>
              </a:spcBef>
              <a:spcAft>
                <a:spcPct val="0"/>
              </a:spcAft>
              <a:defRPr sz="2800" b="1">
                <a:solidFill>
                  <a:srgbClr val="FF0000"/>
                </a:solidFill>
                <a:latin typeface="Arial" charset="0"/>
                <a:ea typeface="ＭＳ Ｐゴシック" charset="0"/>
              </a:defRPr>
            </a:lvl6pPr>
            <a:lvl7pPr marL="914400" algn="ctr" rtl="0" fontAlgn="base">
              <a:spcBef>
                <a:spcPct val="0"/>
              </a:spcBef>
              <a:spcAft>
                <a:spcPct val="0"/>
              </a:spcAft>
              <a:defRPr sz="2800" b="1">
                <a:solidFill>
                  <a:srgbClr val="FF0000"/>
                </a:solidFill>
                <a:latin typeface="Arial" charset="0"/>
                <a:ea typeface="ＭＳ Ｐゴシック" charset="0"/>
              </a:defRPr>
            </a:lvl7pPr>
            <a:lvl8pPr marL="1371600" algn="ctr" rtl="0" fontAlgn="base">
              <a:spcBef>
                <a:spcPct val="0"/>
              </a:spcBef>
              <a:spcAft>
                <a:spcPct val="0"/>
              </a:spcAft>
              <a:defRPr sz="2800" b="1">
                <a:solidFill>
                  <a:srgbClr val="FF0000"/>
                </a:solidFill>
                <a:latin typeface="Arial" charset="0"/>
                <a:ea typeface="ＭＳ Ｐゴシック" charset="0"/>
              </a:defRPr>
            </a:lvl8pPr>
            <a:lvl9pPr marL="1828800" algn="ctr" rtl="0" fontAlgn="base">
              <a:spcBef>
                <a:spcPct val="0"/>
              </a:spcBef>
              <a:spcAft>
                <a:spcPct val="0"/>
              </a:spcAft>
              <a:defRPr sz="2800" b="1">
                <a:solidFill>
                  <a:srgbClr val="FF0000"/>
                </a:solidFill>
                <a:latin typeface="Arial" charset="0"/>
                <a:ea typeface="ＭＳ Ｐゴシック" charset="0"/>
              </a:defRPr>
            </a:lvl9pPr>
          </a:lstStyle>
          <a:p>
            <a:pPr algn="l">
              <a:lnSpc>
                <a:spcPct val="90000"/>
              </a:lnSpc>
              <a:spcBef>
                <a:spcPts val="0"/>
              </a:spcBef>
              <a:spcAft>
                <a:spcPts val="0"/>
              </a:spcAft>
              <a:buClr>
                <a:schemeClr val="dk1"/>
              </a:buClr>
              <a:buSzPts val="4320"/>
              <a:buFont typeface="Arial"/>
              <a:buNone/>
            </a:pPr>
            <a:r>
              <a:rPr lang="en-US" sz="1400" b="0" kern="0" dirty="0">
                <a:solidFill>
                  <a:schemeClr val="tx1"/>
                </a:solidFill>
                <a:latin typeface="Comic Sans MS" charset="0"/>
                <a:ea typeface="Comic Sans MS" charset="0"/>
                <a:cs typeface="Comic Sans MS" charset="0"/>
              </a:rPr>
              <a:t>G. </a:t>
            </a:r>
            <a:r>
              <a:rPr lang="en-US" sz="1400" b="0" kern="0" dirty="0" err="1">
                <a:solidFill>
                  <a:schemeClr val="tx1"/>
                </a:solidFill>
                <a:latin typeface="Comic Sans MS" charset="0"/>
                <a:ea typeface="Comic Sans MS" charset="0"/>
                <a:cs typeface="Comic Sans MS" charset="0"/>
              </a:rPr>
              <a:t>Carini</a:t>
            </a:r>
            <a:r>
              <a:rPr lang="en-US" sz="1400" b="0" kern="0" dirty="0">
                <a:solidFill>
                  <a:schemeClr val="tx1"/>
                </a:solidFill>
                <a:latin typeface="Comic Sans MS" charset="0"/>
                <a:ea typeface="Comic Sans MS" charset="0"/>
                <a:cs typeface="Comic Sans MS" charset="0"/>
              </a:rPr>
              <a:t> et al, “Hybridized MAPS with in-pixel A-to-D conversion readout ASIC for high-throughput imaging”, ULITIMA 2018, Argonne National Lab.</a:t>
            </a:r>
          </a:p>
        </p:txBody>
      </p:sp>
      <p:sp>
        <p:nvSpPr>
          <p:cNvPr id="3" name="CasellaDiTesto 2">
            <a:extLst>
              <a:ext uri="{FF2B5EF4-FFF2-40B4-BE49-F238E27FC236}">
                <a16:creationId xmlns:a16="http://schemas.microsoft.com/office/drawing/2014/main" id="{F3BCA738-3CA0-874C-9571-A5D86098BF42}"/>
              </a:ext>
            </a:extLst>
          </p:cNvPr>
          <p:cNvSpPr txBox="1"/>
          <p:nvPr/>
        </p:nvSpPr>
        <p:spPr>
          <a:xfrm>
            <a:off x="48683" y="4279471"/>
            <a:ext cx="6014916" cy="646331"/>
          </a:xfrm>
          <a:prstGeom prst="rect">
            <a:avLst/>
          </a:prstGeom>
          <a:noFill/>
        </p:spPr>
        <p:txBody>
          <a:bodyPr wrap="square" rtlCol="0">
            <a:spAutoFit/>
          </a:bodyPr>
          <a:lstStyle/>
          <a:p>
            <a:r>
              <a:rPr lang="en-US" sz="1800" dirty="0"/>
              <a:t>two signal paths (high/low sensitivity), </a:t>
            </a:r>
          </a:p>
          <a:p>
            <a:r>
              <a:rPr lang="en-US" sz="1800" dirty="0"/>
              <a:t>with a controlled charge overflow in the sensor pixel</a:t>
            </a:r>
          </a:p>
        </p:txBody>
      </p:sp>
    </p:spTree>
    <p:extLst>
      <p:ext uri="{BB962C8B-B14F-4D97-AF65-F5344CB8AC3E}">
        <p14:creationId xmlns:p14="http://schemas.microsoft.com/office/powerpoint/2010/main" val="1427641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03ABB6E8-EB23-5D4D-B906-1317E8AD7CA8}"/>
              </a:ext>
            </a:extLst>
          </p:cNvPr>
          <p:cNvSpPr>
            <a:spLocks noGrp="1"/>
          </p:cNvSpPr>
          <p:nvPr>
            <p:ph type="sldNum" sz="quarter" idx="10"/>
          </p:nvPr>
        </p:nvSpPr>
        <p:spPr>
          <a:xfrm>
            <a:off x="7010400" y="6526134"/>
            <a:ext cx="2133600" cy="476250"/>
          </a:xfrm>
        </p:spPr>
        <p:txBody>
          <a:bodyPr/>
          <a:lstStyle/>
          <a:p>
            <a:fld id="{7F1ED806-E8CA-9143-92B8-98DF64A0232D}" type="slidenum">
              <a:rPr lang="en-US" smtClean="0"/>
              <a:pPr/>
              <a:t>23</a:t>
            </a:fld>
            <a:endParaRPr lang="en-US"/>
          </a:p>
        </p:txBody>
      </p:sp>
      <p:sp>
        <p:nvSpPr>
          <p:cNvPr id="3" name="Rettangolo 2">
            <a:extLst>
              <a:ext uri="{FF2B5EF4-FFF2-40B4-BE49-F238E27FC236}">
                <a16:creationId xmlns:a16="http://schemas.microsoft.com/office/drawing/2014/main" id="{31896CC8-77B1-7B4B-9B4C-32DD6CCED3B3}"/>
              </a:ext>
            </a:extLst>
          </p:cNvPr>
          <p:cNvSpPr/>
          <p:nvPr/>
        </p:nvSpPr>
        <p:spPr>
          <a:xfrm>
            <a:off x="172448" y="1050126"/>
            <a:ext cx="8839200" cy="968214"/>
          </a:xfrm>
          <a:prstGeom prst="rect">
            <a:avLst/>
          </a:prstGeom>
        </p:spPr>
        <p:txBody>
          <a:bodyPr wrap="square">
            <a:spAutoFit/>
          </a:bodyPr>
          <a:lstStyle/>
          <a:p>
            <a:r>
              <a:rPr lang="en-US" sz="1846" dirty="0">
                <a:solidFill>
                  <a:srgbClr val="FF0000"/>
                </a:solidFill>
              </a:rPr>
              <a:t>Integration of Silicon Photonics and high-speed microelectronics for high rate data transmission</a:t>
            </a:r>
            <a:r>
              <a:rPr lang="en-US" sz="1846" dirty="0"/>
              <a:t>, operating at extremely high dose levels (</a:t>
            </a:r>
            <a:r>
              <a:rPr lang="en-US" sz="2000" dirty="0">
                <a:solidFill>
                  <a:srgbClr val="314FF0"/>
                </a:solidFill>
              </a:rPr>
              <a:t>≥ </a:t>
            </a:r>
            <a:r>
              <a:rPr lang="en-US" sz="1846" dirty="0"/>
              <a:t>1 Grad), and 100 Gb/s data rate, using wave/space division multiplexing techniques. </a:t>
            </a:r>
          </a:p>
        </p:txBody>
      </p:sp>
      <p:pic>
        <p:nvPicPr>
          <p:cNvPr id="4" name="Immagine 3">
            <a:extLst>
              <a:ext uri="{FF2B5EF4-FFF2-40B4-BE49-F238E27FC236}">
                <a16:creationId xmlns:a16="http://schemas.microsoft.com/office/drawing/2014/main" id="{3FFB4600-2BFA-854A-B505-1136BEFB6715}"/>
              </a:ext>
            </a:extLst>
          </p:cNvPr>
          <p:cNvPicPr>
            <a:picLocks noChangeAspect="1"/>
          </p:cNvPicPr>
          <p:nvPr/>
        </p:nvPicPr>
        <p:blipFill>
          <a:blip r:embed="rId2"/>
          <a:stretch>
            <a:fillRect/>
          </a:stretch>
        </p:blipFill>
        <p:spPr>
          <a:xfrm>
            <a:off x="3283718" y="2072542"/>
            <a:ext cx="5990492" cy="2974731"/>
          </a:xfrm>
          <a:prstGeom prst="rect">
            <a:avLst/>
          </a:prstGeom>
        </p:spPr>
      </p:pic>
      <p:sp>
        <p:nvSpPr>
          <p:cNvPr id="5" name="Rettangolo 4">
            <a:extLst>
              <a:ext uri="{FF2B5EF4-FFF2-40B4-BE49-F238E27FC236}">
                <a16:creationId xmlns:a16="http://schemas.microsoft.com/office/drawing/2014/main" id="{8D4DA19C-C984-CB43-80C8-FB1E24D4D52C}"/>
              </a:ext>
            </a:extLst>
          </p:cNvPr>
          <p:cNvSpPr/>
          <p:nvPr/>
        </p:nvSpPr>
        <p:spPr>
          <a:xfrm>
            <a:off x="-12701" y="2079898"/>
            <a:ext cx="3789947" cy="1200329"/>
          </a:xfrm>
          <a:prstGeom prst="rect">
            <a:avLst/>
          </a:prstGeom>
        </p:spPr>
        <p:txBody>
          <a:bodyPr wrap="square">
            <a:spAutoFit/>
          </a:bodyPr>
          <a:lstStyle/>
          <a:p>
            <a:r>
              <a:rPr lang="en-US" sz="1800" dirty="0">
                <a:solidFill>
                  <a:srgbClr val="314FF0"/>
                </a:solidFill>
              </a:rPr>
              <a:t>Hybrid (3D or 2.5D) integration of Silicon Photonics modulators with high speed radiation hard  28 nm pixel readout ASIC </a:t>
            </a:r>
          </a:p>
        </p:txBody>
      </p:sp>
      <p:pic>
        <p:nvPicPr>
          <p:cNvPr id="6" name="Immagine 5">
            <a:extLst>
              <a:ext uri="{FF2B5EF4-FFF2-40B4-BE49-F238E27FC236}">
                <a16:creationId xmlns:a16="http://schemas.microsoft.com/office/drawing/2014/main" id="{567CCC74-B8A7-6C48-ADBB-59CDAE92A74D}"/>
              </a:ext>
            </a:extLst>
          </p:cNvPr>
          <p:cNvPicPr>
            <a:picLocks noChangeAspect="1"/>
          </p:cNvPicPr>
          <p:nvPr/>
        </p:nvPicPr>
        <p:blipFill>
          <a:blip r:embed="rId3"/>
          <a:stretch>
            <a:fillRect/>
          </a:stretch>
        </p:blipFill>
        <p:spPr>
          <a:xfrm>
            <a:off x="556009" y="3215178"/>
            <a:ext cx="2438400" cy="1770185"/>
          </a:xfrm>
          <a:prstGeom prst="rect">
            <a:avLst/>
          </a:prstGeom>
        </p:spPr>
      </p:pic>
      <p:sp>
        <p:nvSpPr>
          <p:cNvPr id="7" name="Text Box 4">
            <a:extLst>
              <a:ext uri="{FF2B5EF4-FFF2-40B4-BE49-F238E27FC236}">
                <a16:creationId xmlns:a16="http://schemas.microsoft.com/office/drawing/2014/main" id="{B36F235E-2150-9349-9139-104BFC702524}"/>
              </a:ext>
            </a:extLst>
          </p:cNvPr>
          <p:cNvSpPr txBox="1">
            <a:spLocks noChangeArrowheads="1"/>
          </p:cNvSpPr>
          <p:nvPr/>
        </p:nvSpPr>
        <p:spPr bwMode="auto">
          <a:xfrm>
            <a:off x="1094647" y="51"/>
            <a:ext cx="6982553" cy="1079612"/>
          </a:xfrm>
          <a:prstGeom prst="rect">
            <a:avLst/>
          </a:prstGeom>
          <a:solidFill>
            <a:srgbClr val="D9F9FF"/>
          </a:solidFill>
          <a:ln>
            <a:noFill/>
          </a:ln>
          <a:extLst/>
        </p:spPr>
        <p:txBody>
          <a:bodyPr wrap="square" lIns="84287" tIns="42143" rIns="84287" bIns="42143">
            <a:spAutoFit/>
          </a:bodyPr>
          <a:lstStyle>
            <a:lvl1pPr eaLnBrk="0" hangingPunct="0">
              <a:defRPr sz="3600">
                <a:solidFill>
                  <a:schemeClr val="tx2"/>
                </a:solidFill>
                <a:latin typeface="Verdana" charset="0"/>
                <a:ea typeface="ＭＳ Ｐゴシック" charset="0"/>
                <a:cs typeface="Arial" charset="0"/>
              </a:defRPr>
            </a:lvl1pPr>
            <a:lvl2pPr marL="742950" indent="-285750" eaLnBrk="0" hangingPunct="0">
              <a:defRPr sz="3600">
                <a:solidFill>
                  <a:schemeClr val="tx2"/>
                </a:solidFill>
                <a:latin typeface="Verdana" charset="0"/>
                <a:ea typeface="Arial" charset="0"/>
                <a:cs typeface="Arial" charset="0"/>
              </a:defRPr>
            </a:lvl2pPr>
            <a:lvl3pPr marL="1143000" indent="-228600" eaLnBrk="0" hangingPunct="0">
              <a:defRPr sz="3600">
                <a:solidFill>
                  <a:schemeClr val="tx2"/>
                </a:solidFill>
                <a:latin typeface="Verdana" charset="0"/>
                <a:ea typeface="Arial" charset="0"/>
                <a:cs typeface="Arial" charset="0"/>
              </a:defRPr>
            </a:lvl3pPr>
            <a:lvl4pPr marL="1600200" indent="-228600" eaLnBrk="0" hangingPunct="0">
              <a:defRPr sz="3600">
                <a:solidFill>
                  <a:schemeClr val="tx2"/>
                </a:solidFill>
                <a:latin typeface="Verdana" charset="0"/>
                <a:ea typeface="Arial" charset="0"/>
                <a:cs typeface="Arial" charset="0"/>
              </a:defRPr>
            </a:lvl4pPr>
            <a:lvl5pPr marL="2057400" indent="-228600" eaLnBrk="0" hangingPunct="0">
              <a:defRPr sz="3600">
                <a:solidFill>
                  <a:schemeClr val="tx2"/>
                </a:solidFill>
                <a:latin typeface="Verdana" charset="0"/>
                <a:ea typeface="Arial" charset="0"/>
                <a:cs typeface="Arial" charset="0"/>
              </a:defRPr>
            </a:lvl5pPr>
            <a:lvl6pPr marL="2514600" indent="-228600" eaLnBrk="0" fontAlgn="base" hangingPunct="0">
              <a:spcBef>
                <a:spcPct val="0"/>
              </a:spcBef>
              <a:spcAft>
                <a:spcPct val="0"/>
              </a:spcAft>
              <a:defRPr sz="3600">
                <a:solidFill>
                  <a:schemeClr val="tx2"/>
                </a:solidFill>
                <a:latin typeface="Verdana" charset="0"/>
                <a:ea typeface="Arial" charset="0"/>
                <a:cs typeface="Arial" charset="0"/>
              </a:defRPr>
            </a:lvl6pPr>
            <a:lvl7pPr marL="2971800" indent="-228600" eaLnBrk="0" fontAlgn="base" hangingPunct="0">
              <a:spcBef>
                <a:spcPct val="0"/>
              </a:spcBef>
              <a:spcAft>
                <a:spcPct val="0"/>
              </a:spcAft>
              <a:defRPr sz="3600">
                <a:solidFill>
                  <a:schemeClr val="tx2"/>
                </a:solidFill>
                <a:latin typeface="Verdana" charset="0"/>
                <a:ea typeface="Arial" charset="0"/>
                <a:cs typeface="Arial" charset="0"/>
              </a:defRPr>
            </a:lvl7pPr>
            <a:lvl8pPr marL="3429000" indent="-228600" eaLnBrk="0" fontAlgn="base" hangingPunct="0">
              <a:spcBef>
                <a:spcPct val="0"/>
              </a:spcBef>
              <a:spcAft>
                <a:spcPct val="0"/>
              </a:spcAft>
              <a:defRPr sz="3600">
                <a:solidFill>
                  <a:schemeClr val="tx2"/>
                </a:solidFill>
                <a:latin typeface="Verdana" charset="0"/>
                <a:ea typeface="Arial" charset="0"/>
                <a:cs typeface="Arial" charset="0"/>
              </a:defRPr>
            </a:lvl8pPr>
            <a:lvl9pPr marL="3886200" indent="-228600" eaLnBrk="0" fontAlgn="base" hangingPunct="0">
              <a:spcBef>
                <a:spcPct val="0"/>
              </a:spcBef>
              <a:spcAft>
                <a:spcPct val="0"/>
              </a:spcAft>
              <a:defRPr sz="3600">
                <a:solidFill>
                  <a:schemeClr val="tx2"/>
                </a:solidFill>
                <a:latin typeface="Verdana" charset="0"/>
                <a:ea typeface="Arial" charset="0"/>
                <a:cs typeface="Arial" charset="0"/>
              </a:defRPr>
            </a:lvl9pPr>
          </a:lstStyle>
          <a:p>
            <a:pPr algn="ctr">
              <a:spcBef>
                <a:spcPct val="50000"/>
              </a:spcBef>
            </a:pPr>
            <a:r>
              <a:rPr lang="en-US" sz="2585" b="1" dirty="0">
                <a:solidFill>
                  <a:srgbClr val="FF0000"/>
                </a:solidFill>
                <a:latin typeface="Comic Sans MS" charset="0"/>
              </a:rPr>
              <a:t>A potential application of 3D integration:</a:t>
            </a:r>
          </a:p>
          <a:p>
            <a:pPr algn="ctr">
              <a:spcBef>
                <a:spcPct val="50000"/>
              </a:spcBef>
            </a:pPr>
            <a:r>
              <a:rPr lang="en-US" sz="2585" b="1" dirty="0">
                <a:solidFill>
                  <a:srgbClr val="FF0000"/>
                </a:solidFill>
                <a:latin typeface="Comic Sans MS" charset="0"/>
                <a:sym typeface="Symbol" charset="0"/>
              </a:rPr>
              <a:t>the INFN FALAPHEL project</a:t>
            </a:r>
            <a:endParaRPr lang="it-IT" sz="2585" b="1" dirty="0">
              <a:solidFill>
                <a:srgbClr val="FF0000"/>
              </a:solidFill>
              <a:latin typeface="Comic Sans MS" charset="0"/>
              <a:sym typeface="Symbol" charset="0"/>
            </a:endParaRPr>
          </a:p>
        </p:txBody>
      </p:sp>
      <p:pic>
        <p:nvPicPr>
          <p:cNvPr id="8" name="Immagine 7">
            <a:extLst>
              <a:ext uri="{FF2B5EF4-FFF2-40B4-BE49-F238E27FC236}">
                <a16:creationId xmlns:a16="http://schemas.microsoft.com/office/drawing/2014/main" id="{7AEB6043-F47D-5B4E-A415-C5A8BDC17F84}"/>
              </a:ext>
            </a:extLst>
          </p:cNvPr>
          <p:cNvPicPr>
            <a:picLocks noChangeAspect="1"/>
          </p:cNvPicPr>
          <p:nvPr/>
        </p:nvPicPr>
        <p:blipFill>
          <a:blip r:embed="rId4"/>
          <a:stretch>
            <a:fillRect/>
          </a:stretch>
        </p:blipFill>
        <p:spPr>
          <a:xfrm>
            <a:off x="67201" y="4826689"/>
            <a:ext cx="3619398" cy="1582132"/>
          </a:xfrm>
          <a:prstGeom prst="rect">
            <a:avLst/>
          </a:prstGeom>
        </p:spPr>
      </p:pic>
      <p:sp>
        <p:nvSpPr>
          <p:cNvPr id="9" name="CasellaDiTesto 8">
            <a:extLst>
              <a:ext uri="{FF2B5EF4-FFF2-40B4-BE49-F238E27FC236}">
                <a16:creationId xmlns:a16="http://schemas.microsoft.com/office/drawing/2014/main" id="{E9B97E1C-844B-674C-9F69-15F09D980CD1}"/>
              </a:ext>
            </a:extLst>
          </p:cNvPr>
          <p:cNvSpPr txBox="1"/>
          <p:nvPr/>
        </p:nvSpPr>
        <p:spPr>
          <a:xfrm>
            <a:off x="3489115" y="5061563"/>
            <a:ext cx="5654885" cy="830997"/>
          </a:xfrm>
          <a:prstGeom prst="rect">
            <a:avLst/>
          </a:prstGeom>
          <a:noFill/>
        </p:spPr>
        <p:txBody>
          <a:bodyPr wrap="square" rtlCol="0">
            <a:spAutoFit/>
          </a:bodyPr>
          <a:lstStyle/>
          <a:p>
            <a:r>
              <a:rPr lang="en-US"/>
              <a:t>In the more aggressive solution, based on 3D integration, </a:t>
            </a:r>
          </a:p>
          <a:p>
            <a:r>
              <a:rPr lang="en-US"/>
              <a:t>the readout ASIC (bonded to a sensor) is flipped on top of the photonic chip</a:t>
            </a:r>
          </a:p>
        </p:txBody>
      </p:sp>
      <p:sp>
        <p:nvSpPr>
          <p:cNvPr id="10" name="CasellaDiTesto 9">
            <a:extLst>
              <a:ext uri="{FF2B5EF4-FFF2-40B4-BE49-F238E27FC236}">
                <a16:creationId xmlns:a16="http://schemas.microsoft.com/office/drawing/2014/main" id="{9E34F1D3-0B13-7743-AD39-1D95D7EC573C}"/>
              </a:ext>
            </a:extLst>
          </p:cNvPr>
          <p:cNvSpPr txBox="1"/>
          <p:nvPr/>
        </p:nvSpPr>
        <p:spPr>
          <a:xfrm>
            <a:off x="4215110" y="6231390"/>
            <a:ext cx="4865390" cy="523220"/>
          </a:xfrm>
          <a:prstGeom prst="rect">
            <a:avLst/>
          </a:prstGeom>
          <a:solidFill>
            <a:schemeClr val="bg1"/>
          </a:solidFill>
        </p:spPr>
        <p:txBody>
          <a:bodyPr wrap="square" rtlCol="0">
            <a:spAutoFit/>
          </a:bodyPr>
          <a:lstStyle/>
          <a:p>
            <a:r>
              <a:rPr lang="en-US" sz="1400" dirty="0">
                <a:solidFill>
                  <a:schemeClr val="tx1"/>
                </a:solidFill>
              </a:rPr>
              <a:t>(P.I. F. </a:t>
            </a:r>
            <a:r>
              <a:rPr lang="en-US" sz="1400" dirty="0" err="1">
                <a:solidFill>
                  <a:schemeClr val="tx1"/>
                </a:solidFill>
              </a:rPr>
              <a:t>Palla</a:t>
            </a:r>
            <a:r>
              <a:rPr lang="en-US" sz="1400" dirty="0">
                <a:solidFill>
                  <a:schemeClr val="tx1"/>
                </a:solidFill>
              </a:rPr>
              <a:t>; INFN Padova, INFN Pavia, INFN Pisa, Univ. Pisa, Univ. Bergamo, S.S. </a:t>
            </a:r>
            <a:r>
              <a:rPr lang="en-US" sz="1400" dirty="0" err="1">
                <a:solidFill>
                  <a:schemeClr val="tx1"/>
                </a:solidFill>
              </a:rPr>
              <a:t>S.Anna</a:t>
            </a:r>
            <a:r>
              <a:rPr lang="en-US" sz="1400" dirty="0">
                <a:solidFill>
                  <a:schemeClr val="tx1"/>
                </a:solidFill>
              </a:rPr>
              <a:t>, Pisa)</a:t>
            </a:r>
            <a:endParaRPr lang="it-IT" sz="1400" dirty="0">
              <a:solidFill>
                <a:schemeClr val="tx1"/>
              </a:solidFill>
            </a:endParaRPr>
          </a:p>
        </p:txBody>
      </p:sp>
      <p:sp>
        <p:nvSpPr>
          <p:cNvPr id="11" name="CasellaDiTesto 10">
            <a:extLst>
              <a:ext uri="{FF2B5EF4-FFF2-40B4-BE49-F238E27FC236}">
                <a16:creationId xmlns:a16="http://schemas.microsoft.com/office/drawing/2014/main" id="{D269A7EB-6594-3243-AEE9-98ED9218BA45}"/>
              </a:ext>
            </a:extLst>
          </p:cNvPr>
          <p:cNvSpPr txBox="1"/>
          <p:nvPr/>
        </p:nvSpPr>
        <p:spPr>
          <a:xfrm>
            <a:off x="4659" y="6256790"/>
            <a:ext cx="4211409" cy="646331"/>
          </a:xfrm>
          <a:prstGeom prst="rect">
            <a:avLst/>
          </a:prstGeom>
          <a:solidFill>
            <a:schemeClr val="bg1"/>
          </a:solidFill>
        </p:spPr>
        <p:txBody>
          <a:bodyPr wrap="none" rtlCol="0">
            <a:spAutoFit/>
          </a:bodyPr>
          <a:lstStyle/>
          <a:p>
            <a:r>
              <a:rPr lang="it-IT" sz="1200" dirty="0">
                <a:solidFill>
                  <a:schemeClr val="tx1"/>
                </a:solidFill>
              </a:rPr>
              <a:t>Journal of Lightwave Technology 2020</a:t>
            </a:r>
          </a:p>
          <a:p>
            <a:r>
              <a:rPr lang="it-IT" sz="1200" dirty="0">
                <a:solidFill>
                  <a:schemeClr val="tx1"/>
                </a:solidFill>
              </a:rPr>
              <a:t>Silicon Photonic 2.5D Multi-Chip </a:t>
            </a:r>
            <a:r>
              <a:rPr lang="it-IT" sz="1200" dirty="0" err="1">
                <a:solidFill>
                  <a:schemeClr val="tx1"/>
                </a:solidFill>
              </a:rPr>
              <a:t>Module</a:t>
            </a:r>
            <a:r>
              <a:rPr lang="it-IT" sz="1200" dirty="0">
                <a:solidFill>
                  <a:schemeClr val="tx1"/>
                </a:solidFill>
              </a:rPr>
              <a:t> </a:t>
            </a:r>
            <a:r>
              <a:rPr lang="it-IT" sz="1200" dirty="0" err="1">
                <a:solidFill>
                  <a:schemeClr val="tx1"/>
                </a:solidFill>
              </a:rPr>
              <a:t>Transceiver</a:t>
            </a:r>
            <a:endParaRPr lang="it-IT" sz="1200" dirty="0">
              <a:solidFill>
                <a:schemeClr val="tx1"/>
              </a:solidFill>
            </a:endParaRPr>
          </a:p>
          <a:p>
            <a:r>
              <a:rPr lang="it-IT" sz="1200" dirty="0">
                <a:solidFill>
                  <a:schemeClr val="tx1"/>
                </a:solidFill>
              </a:rPr>
              <a:t>for High-Performance Data Centers, N. C. </a:t>
            </a:r>
            <a:r>
              <a:rPr lang="it-IT" sz="1200" dirty="0" err="1">
                <a:solidFill>
                  <a:schemeClr val="tx1"/>
                </a:solidFill>
              </a:rPr>
              <a:t>Abrams</a:t>
            </a:r>
            <a:r>
              <a:rPr lang="it-IT" sz="1200" dirty="0">
                <a:solidFill>
                  <a:schemeClr val="tx1"/>
                </a:solidFill>
              </a:rPr>
              <a:t>, et al</a:t>
            </a:r>
          </a:p>
        </p:txBody>
      </p:sp>
    </p:spTree>
    <p:extLst>
      <p:ext uri="{BB962C8B-B14F-4D97-AF65-F5344CB8AC3E}">
        <p14:creationId xmlns:p14="http://schemas.microsoft.com/office/powerpoint/2010/main" val="927575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9900" y="0"/>
            <a:ext cx="8331200" cy="952500"/>
          </a:xfrm>
        </p:spPr>
        <p:txBody>
          <a:bodyPr/>
          <a:lstStyle/>
          <a:p>
            <a:r>
              <a:rPr lang="en-US" sz="2800"/>
              <a:t>Conclusions: </a:t>
            </a:r>
            <a:br>
              <a:rPr lang="en-US" sz="2800"/>
            </a:br>
            <a:r>
              <a:rPr lang="en-US" sz="2800"/>
              <a:t>the prospects of 3D vertically integrated pixels</a:t>
            </a:r>
          </a:p>
        </p:txBody>
      </p:sp>
      <p:sp>
        <p:nvSpPr>
          <p:cNvPr id="5" name="Segnaposto numero diapositiva 4"/>
          <p:cNvSpPr>
            <a:spLocks noGrp="1"/>
          </p:cNvSpPr>
          <p:nvPr>
            <p:ph type="sldNum" sz="quarter" idx="11"/>
          </p:nvPr>
        </p:nvSpPr>
        <p:spPr>
          <a:xfrm>
            <a:off x="7239000" y="6540500"/>
            <a:ext cx="1905000" cy="457200"/>
          </a:xfrm>
        </p:spPr>
        <p:txBody>
          <a:bodyPr/>
          <a:lstStyle/>
          <a:p>
            <a:pPr>
              <a:defRPr/>
            </a:pPr>
            <a:fld id="{89C90800-5070-4731-B792-AA2D66089E54}" type="slidenum">
              <a:rPr lang="en-US" smtClean="0"/>
              <a:pPr>
                <a:defRPr/>
              </a:pPr>
              <a:t>24</a:t>
            </a:fld>
            <a:endParaRPr lang="en-US" dirty="0">
              <a:solidFill>
                <a:schemeClr val="tx1"/>
              </a:solidFill>
            </a:endParaRPr>
          </a:p>
        </p:txBody>
      </p:sp>
      <p:sp>
        <p:nvSpPr>
          <p:cNvPr id="6" name="Text Box 14"/>
          <p:cNvSpPr txBox="1">
            <a:spLocks noChangeArrowheads="1"/>
          </p:cNvSpPr>
          <p:nvPr/>
        </p:nvSpPr>
        <p:spPr bwMode="auto">
          <a:xfrm>
            <a:off x="457199" y="3204088"/>
            <a:ext cx="8686801" cy="2092654"/>
          </a:xfrm>
          <a:prstGeom prst="rect">
            <a:avLst/>
          </a:prstGeom>
          <a:noFill/>
          <a:ln>
            <a:noFill/>
          </a:ln>
          <a:effectLst/>
          <a:extLst>
            <a:ext uri="{909E8E84-426E-40dd-AFC4-6F175D3DCCD1}">
              <a14:hiddenFill xmlns="" xmlns:a14="http://schemas.microsoft.com/office/drawing/2010/main">
                <a:solidFill>
                  <a:srgbClr val="FF330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215" tIns="45608" rIns="91215" bIns="45608">
            <a:spAutoFit/>
          </a:bodyPr>
          <a:lstStyle/>
          <a:p>
            <a:r>
              <a:rPr lang="en-GB" sz="2000" dirty="0">
                <a:solidFill>
                  <a:srgbClr val="FF0000"/>
                </a:solidFill>
              </a:rPr>
              <a:t>TSV processing </a:t>
            </a:r>
            <a:r>
              <a:rPr lang="en-GB" sz="2000" dirty="0">
                <a:solidFill>
                  <a:schemeClr val="tx1"/>
                </a:solidFill>
              </a:rPr>
              <a:t>compatible with bump bonding exists already in 130nm technology (8” wafers): it will be developed for 65nm technology (12” wafers) in the context of the Timepix4 development</a:t>
            </a:r>
          </a:p>
          <a:p>
            <a:r>
              <a:rPr lang="en-GB" sz="2000" dirty="0">
                <a:solidFill>
                  <a:schemeClr val="tx1"/>
                </a:solidFill>
              </a:rPr>
              <a:t>A CERN R&amp;D program plans to </a:t>
            </a:r>
            <a:r>
              <a:rPr lang="en-GB" sz="2000" dirty="0">
                <a:solidFill>
                  <a:srgbClr val="FF0000"/>
                </a:solidFill>
              </a:rPr>
              <a:t>extend it to 28nm (or lower) </a:t>
            </a:r>
            <a:r>
              <a:rPr lang="en-GB" sz="2000" dirty="0">
                <a:solidFill>
                  <a:schemeClr val="tx1"/>
                </a:solidFill>
              </a:rPr>
              <a:t>technology</a:t>
            </a:r>
          </a:p>
          <a:p>
            <a:pPr eaLnBrk="0" hangingPunct="0">
              <a:spcBef>
                <a:spcPct val="50000"/>
              </a:spcBef>
              <a:defRPr/>
            </a:pPr>
            <a:r>
              <a:rPr lang="en-US" sz="2000" kern="0" dirty="0">
                <a:solidFill>
                  <a:srgbClr val="FF0000"/>
                </a:solidFill>
                <a:ea typeface="ＭＳ Ｐゴシック" charset="0"/>
              </a:rPr>
              <a:t>Small size pixel-level TSVs</a:t>
            </a:r>
            <a:r>
              <a:rPr lang="en-US" sz="2000" kern="0" dirty="0">
                <a:solidFill>
                  <a:schemeClr val="tx1"/>
                </a:solidFill>
                <a:ea typeface="ＭＳ Ｐゴシック" charset="0"/>
              </a:rPr>
              <a:t> will be a crucial ingredient to achieve the </a:t>
            </a:r>
            <a:r>
              <a:rPr lang="en-US" sz="2000" kern="0" dirty="0">
                <a:solidFill>
                  <a:srgbClr val="FF0000"/>
                </a:solidFill>
                <a:ea typeface="ＭＳ Ｐゴシック" charset="0"/>
              </a:rPr>
              <a:t>ultimate performance of the real 3D-IC technology</a:t>
            </a:r>
            <a:r>
              <a:rPr lang="en-US" sz="2000" kern="0" dirty="0">
                <a:solidFill>
                  <a:schemeClr val="tx1"/>
                </a:solidFill>
                <a:ea typeface="ＭＳ Ｐゴシック" charset="0"/>
              </a:rPr>
              <a:t>.</a:t>
            </a:r>
            <a:endParaRPr lang="it-IT" sz="2000" dirty="0">
              <a:solidFill>
                <a:srgbClr val="000066"/>
              </a:solidFill>
              <a:latin typeface="Comic Sans MS"/>
              <a:ea typeface="ＭＳ Ｐゴシック" charset="0"/>
              <a:cs typeface="Comic Sans MS"/>
              <a:sym typeface="Symbol" charset="0"/>
            </a:endParaRPr>
          </a:p>
        </p:txBody>
      </p:sp>
      <p:sp>
        <p:nvSpPr>
          <p:cNvPr id="11" name="Text Box 51"/>
          <p:cNvSpPr txBox="1">
            <a:spLocks noChangeArrowheads="1"/>
          </p:cNvSpPr>
          <p:nvPr/>
        </p:nvSpPr>
        <p:spPr bwMode="auto">
          <a:xfrm>
            <a:off x="381498" y="1178695"/>
            <a:ext cx="8229102" cy="19387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215" tIns="45608" rIns="91215" bIns="45608">
            <a:spAutoFit/>
          </a:bodyPr>
          <a:lstStyle/>
          <a:p>
            <a:pPr eaLnBrk="0" hangingPunct="0">
              <a:spcBef>
                <a:spcPct val="50000"/>
              </a:spcBef>
              <a:defRPr/>
            </a:pPr>
            <a:r>
              <a:rPr lang="en-US" sz="2000" dirty="0">
                <a:solidFill>
                  <a:srgbClr val="FF0000"/>
                </a:solidFill>
                <a:latin typeface="Comic Sans MS" charset="0"/>
                <a:ea typeface="ＭＳ Ｐゴシック" charset="0"/>
                <a:cs typeface="ＭＳ Ｐゴシック" charset="0"/>
              </a:rPr>
              <a:t>Demonstrators of 3D integrated devices are available and confirm the potential advantages of this technology</a:t>
            </a:r>
            <a:r>
              <a:rPr lang="en-US" sz="2000" dirty="0">
                <a:solidFill>
                  <a:srgbClr val="000066"/>
                </a:solidFill>
                <a:latin typeface="Comic Sans MS" charset="0"/>
                <a:ea typeface="ＭＳ Ｐゴシック" charset="0"/>
                <a:cs typeface="ＭＳ Ｐゴシック" charset="0"/>
              </a:rPr>
              <a:t>, </a:t>
            </a:r>
            <a:r>
              <a:rPr lang="en-US" sz="2000" dirty="0">
                <a:latin typeface="Comic Sans MS"/>
                <a:cs typeface="Comic Sans MS"/>
              </a:rPr>
              <a:t>both for HEP and imaging applications</a:t>
            </a:r>
            <a:r>
              <a:rPr lang="en-US" sz="2000" dirty="0">
                <a:solidFill>
                  <a:srgbClr val="000066"/>
                </a:solidFill>
                <a:latin typeface="Comic Sans MS" charset="0"/>
                <a:ea typeface="ＭＳ Ｐゴシック" charset="0"/>
                <a:cs typeface="ＭＳ Ｐゴシック" charset="0"/>
              </a:rPr>
              <a:t>. The pixel sensors and front-end electronics community will definitely continue to use 3D integration as a way of devising (and dreaming) advanced detectors with advanced functions (picosecond timing and faster processing). </a:t>
            </a:r>
          </a:p>
        </p:txBody>
      </p:sp>
      <p:pic>
        <p:nvPicPr>
          <p:cNvPr id="12" name="Picture 86" descr="bulle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74" y="1292836"/>
            <a:ext cx="161192" cy="157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86" descr="bulle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74" y="3309472"/>
            <a:ext cx="161192" cy="157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86" descr="bulle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74" y="5606170"/>
            <a:ext cx="161192" cy="157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Rettangolo 9"/>
          <p:cNvSpPr/>
          <p:nvPr/>
        </p:nvSpPr>
        <p:spPr>
          <a:xfrm>
            <a:off x="482600" y="5134656"/>
            <a:ext cx="8496300" cy="1323439"/>
          </a:xfrm>
          <a:prstGeom prst="rect">
            <a:avLst/>
          </a:prstGeom>
        </p:spPr>
        <p:txBody>
          <a:bodyPr wrap="square">
            <a:spAutoFit/>
          </a:bodyPr>
          <a:lstStyle/>
          <a:p>
            <a:endParaRPr lang="it-IT" sz="2000" b="1" kern="0" dirty="0">
              <a:solidFill>
                <a:srgbClr val="FF0000"/>
              </a:solidFill>
              <a:ea typeface="ＭＳ Ｐゴシック" charset="0"/>
            </a:endParaRPr>
          </a:p>
          <a:p>
            <a:pPr>
              <a:tabLst>
                <a:tab pos="1257300" algn="l"/>
              </a:tabLst>
            </a:pPr>
            <a:r>
              <a:rPr lang="en-US" sz="2000" kern="0" dirty="0">
                <a:solidFill>
                  <a:schemeClr val="tx1"/>
                </a:solidFill>
                <a:ea typeface="ＭＳ Ｐゴシック" charset="0"/>
              </a:rPr>
              <a:t>Our community has to establish and strengthen connections with 3D process providers and microelectronic companies, to </a:t>
            </a:r>
            <a:r>
              <a:rPr lang="en-US" sz="2000" kern="0" dirty="0">
                <a:solidFill>
                  <a:srgbClr val="FF0000"/>
                </a:solidFill>
                <a:ea typeface="ＭＳ Ｐゴシック" charset="0"/>
              </a:rPr>
              <a:t>gain a reliable access to industrial 3D integration technologies  </a:t>
            </a:r>
            <a:endParaRPr lang="en-US" sz="2000" dirty="0">
              <a:solidFill>
                <a:srgbClr val="FF0000"/>
              </a:solidFill>
            </a:endParaRPr>
          </a:p>
        </p:txBody>
      </p:sp>
      <p:pic>
        <p:nvPicPr>
          <p:cNvPr id="14" name="Picture 86" descr="bulle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74" y="4713824"/>
            <a:ext cx="161192" cy="157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987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990600"/>
          </a:xfrm>
          <a:prstGeom prst="rect">
            <a:avLst/>
          </a:prstGeom>
          <a:solidFill>
            <a:srgbClr val="CCECFF"/>
          </a:solidFill>
        </p:spPr>
        <p:txBody>
          <a:bodyPr/>
          <a:lstStyle/>
          <a:p>
            <a:pPr algn="ctr">
              <a:defRPr/>
            </a:pPr>
            <a:r>
              <a:rPr lang="en-US" sz="2800" b="1" kern="0" dirty="0">
                <a:solidFill>
                  <a:srgbClr val="FF0000"/>
                </a:solidFill>
                <a:ea typeface="ＭＳ Ｐゴシック" charset="0"/>
                <a:cs typeface="+mn-cs"/>
              </a:rPr>
              <a:t>R&amp;D on 3D integration: </a:t>
            </a:r>
          </a:p>
          <a:p>
            <a:pPr algn="ctr">
              <a:defRPr/>
            </a:pPr>
            <a:r>
              <a:rPr lang="en-US" sz="2800" b="1" kern="0" dirty="0">
                <a:solidFill>
                  <a:srgbClr val="FF0000"/>
                </a:solidFill>
                <a:ea typeface="ＭＳ Ｐゴシック" charset="0"/>
                <a:cs typeface="+mn-cs"/>
              </a:rPr>
              <a:t>results, present work, plans in the HEP community</a:t>
            </a:r>
          </a:p>
        </p:txBody>
      </p:sp>
      <p:sp>
        <p:nvSpPr>
          <p:cNvPr id="3" name="Segnaposto contenuto 2"/>
          <p:cNvSpPr txBox="1">
            <a:spLocks/>
          </p:cNvSpPr>
          <p:nvPr/>
        </p:nvSpPr>
        <p:spPr>
          <a:xfrm>
            <a:off x="0" y="1079500"/>
            <a:ext cx="9017000" cy="52705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2000" dirty="0">
                <a:latin typeface="Comic Sans MS" charset="0"/>
                <a:ea typeface="Comic Sans MS" charset="0"/>
                <a:cs typeface="Comic Sans MS" charset="0"/>
              </a:rPr>
              <a:t>About </a:t>
            </a:r>
            <a:r>
              <a:rPr lang="en-US" sz="2000" dirty="0">
                <a:solidFill>
                  <a:srgbClr val="FF0000"/>
                </a:solidFill>
                <a:latin typeface="Comic Sans MS" charset="0"/>
                <a:ea typeface="Comic Sans MS" charset="0"/>
                <a:cs typeface="Comic Sans MS" charset="0"/>
              </a:rPr>
              <a:t>15 years ago, 3D integration aroused a lot of interest in our community </a:t>
            </a:r>
            <a:r>
              <a:rPr lang="en-US" sz="2000" dirty="0">
                <a:latin typeface="Comic Sans MS" charset="0"/>
                <a:ea typeface="Comic Sans MS" charset="0"/>
                <a:cs typeface="Comic Sans MS" charset="0"/>
              </a:rPr>
              <a:t>in view of the design of a new generation of silicon vertex detectors and readout electronics </a:t>
            </a:r>
          </a:p>
          <a:p>
            <a:endParaRPr lang="en-US" sz="1000" dirty="0">
              <a:latin typeface="Comic Sans MS" charset="0"/>
              <a:ea typeface="Comic Sans MS" charset="0"/>
              <a:cs typeface="Comic Sans MS" charset="0"/>
            </a:endParaRPr>
          </a:p>
          <a:p>
            <a:r>
              <a:rPr lang="en-US" sz="2000" dirty="0">
                <a:latin typeface="Comic Sans MS"/>
                <a:cs typeface="Comic Sans MS"/>
              </a:rPr>
              <a:t>The pixel sensors community has been working </a:t>
            </a:r>
            <a:r>
              <a:rPr lang="en-US" sz="2000" dirty="0">
                <a:solidFill>
                  <a:srgbClr val="FF0000"/>
                </a:solidFill>
                <a:latin typeface="Comic Sans MS"/>
                <a:cs typeface="Comic Sans MS"/>
              </a:rPr>
              <a:t>with several companies providing 3D integration technologies</a:t>
            </a:r>
            <a:r>
              <a:rPr lang="en-US" sz="2000" dirty="0">
                <a:latin typeface="Comic Sans MS"/>
                <a:cs typeface="Comic Sans MS"/>
              </a:rPr>
              <a:t> (Through-Silicon </a:t>
            </a:r>
            <a:r>
              <a:rPr lang="en-US" sz="2000" dirty="0" err="1">
                <a:latin typeface="Comic Sans MS"/>
                <a:cs typeface="Comic Sans MS"/>
              </a:rPr>
              <a:t>Vias</a:t>
            </a:r>
            <a:r>
              <a:rPr lang="en-US" sz="2000" dirty="0">
                <a:latin typeface="Comic Sans MS"/>
                <a:cs typeface="Comic Sans MS"/>
              </a:rPr>
              <a:t>, low-mass bonding,…)</a:t>
            </a:r>
          </a:p>
          <a:p>
            <a:endParaRPr lang="en-US" sz="1000" dirty="0">
              <a:latin typeface="Comic Sans MS"/>
              <a:cs typeface="Comic Sans MS"/>
            </a:endParaRPr>
          </a:p>
          <a:p>
            <a:r>
              <a:rPr lang="en-US" sz="2000" dirty="0">
                <a:latin typeface="Comic Sans MS"/>
                <a:cs typeface="Comic Sans MS"/>
              </a:rPr>
              <a:t>There is a lot of obvious </a:t>
            </a:r>
            <a:r>
              <a:rPr lang="en-US" sz="2000" dirty="0">
                <a:solidFill>
                  <a:srgbClr val="FF0000"/>
                </a:solidFill>
                <a:latin typeface="Comic Sans MS"/>
                <a:cs typeface="Comic Sans MS"/>
              </a:rPr>
              <a:t>synergy between photon science and particle tracking</a:t>
            </a:r>
            <a:r>
              <a:rPr lang="en-US" sz="2000" dirty="0">
                <a:latin typeface="Comic Sans MS"/>
                <a:cs typeface="Comic Sans MS"/>
              </a:rPr>
              <a:t> in 3D integration projects for new pixel detectors</a:t>
            </a:r>
          </a:p>
          <a:p>
            <a:endParaRPr lang="en-US" sz="1000" dirty="0">
              <a:latin typeface="Comic Sans MS"/>
              <a:cs typeface="Comic Sans MS"/>
            </a:endParaRPr>
          </a:p>
          <a:p>
            <a:r>
              <a:rPr lang="en-US" sz="2000" dirty="0">
                <a:latin typeface="Comic Sans MS" charset="0"/>
                <a:ea typeface="Comic Sans MS" charset="0"/>
                <a:cs typeface="Comic Sans MS" charset="0"/>
              </a:rPr>
              <a:t>Recent developments associated with </a:t>
            </a:r>
            <a:r>
              <a:rPr lang="en-US" sz="2000" dirty="0">
                <a:solidFill>
                  <a:srgbClr val="FF0000"/>
                </a:solidFill>
                <a:latin typeface="Comic Sans MS" charset="0"/>
                <a:ea typeface="Comic Sans MS" charset="0"/>
                <a:cs typeface="Comic Sans MS" charset="0"/>
              </a:rPr>
              <a:t>industrial and scientific applications of CMOS image sensors and SPADs</a:t>
            </a:r>
            <a:r>
              <a:rPr lang="en-US" sz="2000" dirty="0">
                <a:latin typeface="Comic Sans MS" charset="0"/>
                <a:ea typeface="Comic Sans MS" charset="0"/>
                <a:cs typeface="Comic Sans MS" charset="0"/>
              </a:rPr>
              <a:t> show that three-dimensional pixelated systems can achieve outstanding performance</a:t>
            </a:r>
          </a:p>
          <a:p>
            <a:endParaRPr lang="en-US" sz="1000" dirty="0">
              <a:latin typeface="Comic Sans MS" charset="0"/>
              <a:ea typeface="Comic Sans MS" charset="0"/>
              <a:cs typeface="Comic Sans MS" charset="0"/>
            </a:endParaRPr>
          </a:p>
          <a:p>
            <a:r>
              <a:rPr lang="en-US" sz="2000" dirty="0">
                <a:solidFill>
                  <a:srgbClr val="FF0000"/>
                </a:solidFill>
                <a:latin typeface="Comic Sans MS" charset="0"/>
                <a:ea typeface="Comic Sans MS" charset="0"/>
                <a:cs typeface="Comic Sans MS" charset="0"/>
              </a:rPr>
              <a:t>Status and prospects of 3D integration for detectors and electronics in HEP: </a:t>
            </a:r>
            <a:r>
              <a:rPr lang="en-US" sz="2000" dirty="0">
                <a:latin typeface="Comic Sans MS" charset="0"/>
                <a:ea typeface="Comic Sans MS" charset="0"/>
                <a:cs typeface="Comic Sans MS" charset="0"/>
              </a:rPr>
              <a:t>ideas, technologies, projects,… (I cannot cover everything, I’ll discuss a few examples showing the great potential of 3D technology)</a:t>
            </a:r>
          </a:p>
          <a:p>
            <a:endParaRPr lang="en-US" sz="2000" dirty="0">
              <a:latin typeface="Comic Sans MS" charset="0"/>
              <a:ea typeface="Comic Sans MS" charset="0"/>
              <a:cs typeface="Comic Sans MS" charset="0"/>
            </a:endParaRPr>
          </a:p>
          <a:p>
            <a:endParaRPr lang="en-US" sz="2000" dirty="0">
              <a:latin typeface="Comic Sans MS"/>
              <a:cs typeface="Comic Sans MS"/>
            </a:endParaRPr>
          </a:p>
          <a:p>
            <a:endParaRPr lang="en-US" sz="2000" dirty="0">
              <a:latin typeface="Comic Sans MS"/>
              <a:cs typeface="Comic Sans MS"/>
            </a:endParaRPr>
          </a:p>
          <a:p>
            <a:pPr marL="0" indent="0">
              <a:buFontTx/>
              <a:buNone/>
            </a:pPr>
            <a:endParaRPr lang="en-US" sz="2000" dirty="0">
              <a:latin typeface="Comic Sans MS"/>
              <a:cs typeface="Comic Sans MS"/>
            </a:endParaRPr>
          </a:p>
          <a:p>
            <a:pPr marL="0" indent="0">
              <a:buFontTx/>
              <a:buNone/>
            </a:pPr>
            <a:endParaRPr lang="it-IT" sz="2000" dirty="0">
              <a:latin typeface="Comic Sans MS"/>
              <a:cs typeface="Comic Sans MS"/>
            </a:endParaRPr>
          </a:p>
          <a:p>
            <a:pPr marL="0" indent="0">
              <a:buFontTx/>
              <a:buNone/>
            </a:pPr>
            <a:endParaRPr lang="it-IT" sz="2000" dirty="0">
              <a:latin typeface="Comic Sans MS"/>
              <a:cs typeface="Comic Sans MS"/>
            </a:endParaRPr>
          </a:p>
          <a:p>
            <a:pPr marL="0" indent="0">
              <a:buFontTx/>
              <a:buNone/>
            </a:pPr>
            <a:endParaRPr lang="it-IT" sz="2000" dirty="0">
              <a:latin typeface="Comic Sans MS"/>
              <a:cs typeface="Comic Sans MS"/>
            </a:endParaRPr>
          </a:p>
          <a:p>
            <a:pPr marL="0" indent="0">
              <a:buFontTx/>
              <a:buNone/>
            </a:pPr>
            <a:endParaRPr lang="it-IT" sz="2000" dirty="0">
              <a:latin typeface="Comic Sans MS"/>
              <a:cs typeface="Comic Sans MS"/>
            </a:endParaRPr>
          </a:p>
        </p:txBody>
      </p:sp>
    </p:spTree>
    <p:extLst>
      <p:ext uri="{BB962C8B-B14F-4D97-AF65-F5344CB8AC3E}">
        <p14:creationId xmlns:p14="http://schemas.microsoft.com/office/powerpoint/2010/main" val="1332919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1"/>
          <p:cNvSpPr>
            <a:spLocks noGrp="1"/>
          </p:cNvSpPr>
          <p:nvPr>
            <p:ph type="sldNum" sz="quarter" idx="10"/>
          </p:nvPr>
        </p:nvSpPr>
        <p:spPr>
          <a:xfrm>
            <a:off x="7092950" y="6553200"/>
            <a:ext cx="1905000" cy="457200"/>
          </a:xfrm>
        </p:spPr>
        <p:txBody>
          <a:bodyPr/>
          <a:lstStyle/>
          <a:p>
            <a:fld id="{C38A4B49-7EDA-044A-92DB-326D2365F029}" type="slidenum">
              <a:rPr lang="en-US">
                <a:latin typeface="Comic Sans MS"/>
                <a:ea typeface="ＭＳ Ｐゴシック"/>
              </a:rPr>
              <a:pPr/>
              <a:t>4</a:t>
            </a:fld>
            <a:endParaRPr lang="en-US" dirty="0">
              <a:latin typeface="Comic Sans MS"/>
              <a:ea typeface="ＭＳ Ｐゴシック"/>
            </a:endParaRPr>
          </a:p>
        </p:txBody>
      </p:sp>
      <p:sp>
        <p:nvSpPr>
          <p:cNvPr id="457732" name="Rectangle 4"/>
          <p:cNvSpPr>
            <a:spLocks noChangeArrowheads="1"/>
          </p:cNvSpPr>
          <p:nvPr/>
        </p:nvSpPr>
        <p:spPr bwMode="auto">
          <a:xfrm>
            <a:off x="863600" y="44450"/>
            <a:ext cx="7594600" cy="838200"/>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eaLnBrk="0" hangingPunct="0"/>
            <a:r>
              <a:rPr lang="en-US" sz="2400">
                <a:solidFill>
                  <a:srgbClr val="FF3300"/>
                </a:solidFill>
                <a:latin typeface="Comic Sans MS" charset="0"/>
                <a:ea typeface="ＭＳ Ｐゴシック" charset="0"/>
                <a:cs typeface="+mn-cs"/>
              </a:rPr>
              <a:t>3D integration as a tool to advance </a:t>
            </a:r>
          </a:p>
          <a:p>
            <a:pPr algn="ctr" eaLnBrk="0" hangingPunct="0"/>
            <a:r>
              <a:rPr lang="en-US" sz="2400">
                <a:solidFill>
                  <a:srgbClr val="FF3300"/>
                </a:solidFill>
                <a:latin typeface="Comic Sans MS" charset="0"/>
                <a:ea typeface="ＭＳ Ｐゴシック" charset="0"/>
                <a:cs typeface="+mn-cs"/>
              </a:rPr>
              <a:t>the state of the art of pixel sensors</a:t>
            </a:r>
          </a:p>
        </p:txBody>
      </p:sp>
      <p:sp>
        <p:nvSpPr>
          <p:cNvPr id="457733" name="Content Placeholder 2"/>
          <p:cNvSpPr>
            <a:spLocks/>
          </p:cNvSpPr>
          <p:nvPr/>
        </p:nvSpPr>
        <p:spPr bwMode="auto">
          <a:xfrm>
            <a:off x="1" y="655638"/>
            <a:ext cx="8758988" cy="6100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sz="2000" dirty="0">
                <a:solidFill>
                  <a:srgbClr val="3333CC"/>
                </a:solidFill>
                <a:latin typeface="Comic Sans MS" charset="0"/>
                <a:ea typeface="ＭＳ Ｐゴシック" charset="0"/>
                <a:cs typeface="+mn-cs"/>
              </a:rPr>
              <a:t>	</a:t>
            </a:r>
          </a:p>
          <a:p>
            <a:pPr marL="342900" indent="-342900" eaLnBrk="0" hangingPunct="0">
              <a:spcBef>
                <a:spcPct val="20000"/>
              </a:spcBef>
              <a:buFontTx/>
              <a:buChar char="•"/>
            </a:pPr>
            <a:r>
              <a:rPr lang="en-US" sz="2000" b="1" dirty="0">
                <a:solidFill>
                  <a:srgbClr val="FF0000"/>
                </a:solidFill>
                <a:latin typeface="Comic Sans MS" charset="0"/>
                <a:ea typeface="ＭＳ Ｐゴシック" charset="0"/>
                <a:cs typeface="+mn-cs"/>
              </a:rPr>
              <a:t>Improve resolution </a:t>
            </a:r>
            <a:r>
              <a:rPr lang="en-US" sz="2000" b="1" dirty="0">
                <a:solidFill>
                  <a:srgbClr val="FF0000"/>
                </a:solidFill>
                <a:latin typeface="Comic Sans MS" charset="0"/>
                <a:ea typeface="ＭＳ Ｐゴシック" charset="0"/>
                <a:cs typeface="+mn-cs"/>
                <a:sym typeface="Symbol" charset="0"/>
              </a:rPr>
              <a:t> shrink pixel size and pitch</a:t>
            </a:r>
            <a:r>
              <a:rPr lang="en-US" sz="2000" dirty="0">
                <a:solidFill>
                  <a:srgbClr val="3333CC"/>
                </a:solidFill>
                <a:latin typeface="Comic Sans MS" charset="0"/>
                <a:ea typeface="ＭＳ Ｐゴシック" charset="0"/>
                <a:cs typeface="+mn-cs"/>
                <a:sym typeface="Symbol" charset="0"/>
              </a:rPr>
              <a:t>,        </a:t>
            </a:r>
          </a:p>
          <a:p>
            <a:pPr eaLnBrk="0" hangingPunct="0">
              <a:spcBef>
                <a:spcPct val="20000"/>
              </a:spcBef>
            </a:pPr>
            <a:r>
              <a:rPr lang="en-US" sz="2000" dirty="0">
                <a:solidFill>
                  <a:srgbClr val="3333CC"/>
                </a:solidFill>
                <a:latin typeface="Comic Sans MS" charset="0"/>
                <a:ea typeface="ＭＳ Ｐゴシック" charset="0"/>
                <a:cs typeface="+mn-cs"/>
                <a:sym typeface="Symbol" charset="0"/>
              </a:rPr>
              <a:t>    down to about 20 </a:t>
            </a:r>
            <a:r>
              <a:rPr lang="en-US" sz="2000" dirty="0">
                <a:solidFill>
                  <a:srgbClr val="3333CC"/>
                </a:solidFill>
                <a:latin typeface="Symbol" charset="0"/>
                <a:ea typeface="ＭＳ Ｐゴシック" charset="0"/>
                <a:cs typeface="+mn-cs"/>
                <a:sym typeface="Symbol" charset="0"/>
              </a:rPr>
              <a:t>m</a:t>
            </a:r>
            <a:r>
              <a:rPr lang="en-US" sz="2000" dirty="0">
                <a:solidFill>
                  <a:srgbClr val="3333CC"/>
                </a:solidFill>
                <a:latin typeface="Comic Sans MS" charset="0"/>
                <a:ea typeface="ＭＳ Ｐゴシック" charset="0"/>
                <a:cs typeface="+mn-cs"/>
                <a:sym typeface="Symbol" charset="0"/>
              </a:rPr>
              <a:t>m or even less </a:t>
            </a:r>
          </a:p>
          <a:p>
            <a:pPr eaLnBrk="0" hangingPunct="0">
              <a:spcBef>
                <a:spcPct val="20000"/>
              </a:spcBef>
            </a:pPr>
            <a:endParaRPr lang="en-US" sz="800" dirty="0">
              <a:solidFill>
                <a:srgbClr val="3333CC"/>
              </a:solidFill>
              <a:latin typeface="Comic Sans MS" charset="0"/>
              <a:ea typeface="ＭＳ Ｐゴシック" charset="0"/>
              <a:cs typeface="+mn-cs"/>
              <a:sym typeface="Symbol" charset="0"/>
            </a:endParaRPr>
          </a:p>
          <a:p>
            <a:pPr marL="342900" indent="-342900" eaLnBrk="0" hangingPunct="0">
              <a:spcBef>
                <a:spcPct val="20000"/>
              </a:spcBef>
              <a:buFontTx/>
              <a:buChar char="•"/>
            </a:pPr>
            <a:r>
              <a:rPr lang="en-US" sz="2000" b="1" dirty="0">
                <a:solidFill>
                  <a:srgbClr val="FF0000"/>
                </a:solidFill>
                <a:latin typeface="Comic Sans MS" charset="0"/>
                <a:ea typeface="ＭＳ Ｐゴシック" charset="0"/>
                <a:cs typeface="+mn-cs"/>
                <a:sym typeface="Symbol" charset="0"/>
              </a:rPr>
              <a:t>Preserve or even increase pixel-level electronic functions</a:t>
            </a:r>
          </a:p>
          <a:p>
            <a:pPr marL="342900" indent="-342900" eaLnBrk="0" hangingPunct="0">
              <a:spcBef>
                <a:spcPct val="20000"/>
              </a:spcBef>
            </a:pPr>
            <a:r>
              <a:rPr lang="en-US" sz="2000" dirty="0">
                <a:solidFill>
                  <a:srgbClr val="3333CC"/>
                </a:solidFill>
                <a:latin typeface="Comic Sans MS" charset="0"/>
                <a:ea typeface="ＭＳ Ｐゴシック" charset="0"/>
                <a:cs typeface="+mn-cs"/>
                <a:sym typeface="Symbol" charset="0"/>
              </a:rPr>
              <a:t>	</a:t>
            </a:r>
            <a:r>
              <a:rPr lang="en-US" sz="2000" dirty="0">
                <a:solidFill>
                  <a:srgbClr val="3333CC"/>
                </a:solidFill>
                <a:latin typeface="Comic Sans MS" charset="0"/>
                <a:ea typeface="ＭＳ Ｐゴシック" charset="0"/>
                <a:cs typeface="+mn-cs"/>
              </a:rPr>
              <a:t>handling of high data rates, large dynamic range, high resolution analog-to digital conversion and timing, </a:t>
            </a:r>
            <a:r>
              <a:rPr lang="en-US" sz="2000" dirty="0" err="1">
                <a:solidFill>
                  <a:srgbClr val="3333CC"/>
                </a:solidFill>
                <a:latin typeface="Comic Sans MS" charset="0"/>
                <a:ea typeface="ＭＳ Ｐゴシック" charset="0"/>
                <a:cs typeface="+mn-cs"/>
              </a:rPr>
              <a:t>sparsification</a:t>
            </a:r>
            <a:r>
              <a:rPr lang="en-US" sz="2000" dirty="0">
                <a:solidFill>
                  <a:srgbClr val="3333CC"/>
                </a:solidFill>
                <a:latin typeface="Comic Sans MS" charset="0"/>
                <a:ea typeface="ＭＳ Ｐゴシック" charset="0"/>
                <a:cs typeface="+mn-cs"/>
              </a:rPr>
              <a:t>, large memory capacity, intelligent data processing, </a:t>
            </a:r>
            <a:r>
              <a:rPr lang="en-US" sz="2000" dirty="0">
                <a:latin typeface="Comic Sans MS" charset="0"/>
              </a:rPr>
              <a:t>independent analog and digital substrates</a:t>
            </a:r>
            <a:r>
              <a:rPr lang="en-US" sz="2000" dirty="0">
                <a:solidFill>
                  <a:srgbClr val="3333CC"/>
                </a:solidFill>
                <a:latin typeface="Comic Sans MS" charset="0"/>
                <a:ea typeface="ＭＳ Ｐゴシック" charset="0"/>
                <a:cs typeface="+mn-cs"/>
              </a:rPr>
              <a:t>: </a:t>
            </a:r>
            <a:r>
              <a:rPr lang="en-US" sz="2000" dirty="0">
                <a:solidFill>
                  <a:srgbClr val="3333CC"/>
                </a:solidFill>
                <a:latin typeface="Comic Sans MS" charset="0"/>
                <a:ea typeface="ＭＳ Ｐゴシック" charset="0"/>
                <a:cs typeface="+mn-cs"/>
                <a:sym typeface="Symbol" charset="0"/>
              </a:rPr>
              <a:t>the limit to the minimum size of pixel readout cells can be overcome with </a:t>
            </a:r>
            <a:r>
              <a:rPr lang="en-US" sz="2000" dirty="0">
                <a:solidFill>
                  <a:schemeClr val="accent1">
                    <a:lumMod val="50000"/>
                  </a:schemeClr>
                </a:solidFill>
                <a:latin typeface="Comic Sans MS" charset="0"/>
                <a:ea typeface="ＭＳ Ｐゴシック" charset="0"/>
                <a:cs typeface="+mn-cs"/>
                <a:sym typeface="Symbol" charset="0"/>
              </a:rPr>
              <a:t>multiple tiers of electronics</a:t>
            </a:r>
          </a:p>
          <a:p>
            <a:pPr marL="342900" indent="-342900" eaLnBrk="0" hangingPunct="0">
              <a:spcBef>
                <a:spcPct val="20000"/>
              </a:spcBef>
            </a:pPr>
            <a:endParaRPr lang="en-US" sz="800" dirty="0">
              <a:solidFill>
                <a:srgbClr val="3333CC"/>
              </a:solidFill>
              <a:latin typeface="Comic Sans MS" charset="0"/>
              <a:ea typeface="ＭＳ Ｐゴシック" charset="0"/>
              <a:cs typeface="+mn-cs"/>
              <a:sym typeface="Symbol" charset="0"/>
            </a:endParaRPr>
          </a:p>
          <a:p>
            <a:pPr marL="342900" lvl="1" indent="-342900" eaLnBrk="0" hangingPunct="0">
              <a:spcBef>
                <a:spcPct val="20000"/>
              </a:spcBef>
              <a:buFont typeface="Arial" charset="0"/>
              <a:buChar char="•"/>
            </a:pPr>
            <a:r>
              <a:rPr lang="en-US" sz="2000" b="1" kern="0" dirty="0">
                <a:solidFill>
                  <a:srgbClr val="FF0000"/>
                </a:solidFill>
                <a:latin typeface="Comic Sans MS"/>
                <a:cs typeface="Comic Sans MS"/>
              </a:rPr>
              <a:t>4-side </a:t>
            </a:r>
            <a:r>
              <a:rPr lang="en-US" sz="2000" b="1" kern="0" dirty="0" err="1">
                <a:solidFill>
                  <a:srgbClr val="FF0000"/>
                </a:solidFill>
                <a:latin typeface="Comic Sans MS"/>
                <a:cs typeface="Comic Sans MS"/>
              </a:rPr>
              <a:t>buttable</a:t>
            </a:r>
            <a:r>
              <a:rPr lang="en-US" sz="2000" b="1" kern="0" dirty="0">
                <a:solidFill>
                  <a:srgbClr val="FF0000"/>
                </a:solidFill>
                <a:latin typeface="Comic Sans MS"/>
                <a:cs typeface="Comic Sans MS"/>
              </a:rPr>
              <a:t> tiles </a:t>
            </a:r>
          </a:p>
          <a:p>
            <a:pPr marL="363538" lvl="1" indent="-363538" eaLnBrk="0" hangingPunct="0">
              <a:spcBef>
                <a:spcPct val="20000"/>
              </a:spcBef>
            </a:pPr>
            <a:r>
              <a:rPr lang="en-US" sz="2000" b="1" kern="0" dirty="0">
                <a:solidFill>
                  <a:srgbClr val="FF0000"/>
                </a:solidFill>
                <a:latin typeface="Comic Sans MS"/>
                <a:cs typeface="Comic Sans MS"/>
              </a:rPr>
              <a:t>   </a:t>
            </a:r>
            <a:r>
              <a:rPr lang="en-US" sz="2000" kern="0" dirty="0">
                <a:solidFill>
                  <a:srgbClr val="2F33F0"/>
                </a:solidFill>
                <a:latin typeface="Comic Sans MS"/>
                <a:cs typeface="Comic Sans MS"/>
              </a:rPr>
              <a:t>large area detector with minimum or no dead area, thanks to </a:t>
            </a:r>
            <a:r>
              <a:rPr lang="en-US" sz="2000" kern="0" dirty="0">
                <a:solidFill>
                  <a:schemeClr val="accent1">
                    <a:lumMod val="50000"/>
                  </a:schemeClr>
                </a:solidFill>
                <a:latin typeface="Comic Sans MS"/>
                <a:cs typeface="Comic Sans MS"/>
              </a:rPr>
              <a:t>TSV  and backside metallization and patterning</a:t>
            </a:r>
            <a:r>
              <a:rPr lang="en-US" sz="2000" kern="0" dirty="0">
                <a:solidFill>
                  <a:srgbClr val="2F33F0"/>
                </a:solidFill>
                <a:latin typeface="Comic Sans MS"/>
                <a:cs typeface="Comic Sans MS"/>
              </a:rPr>
              <a:t> (RDL)</a:t>
            </a:r>
          </a:p>
          <a:p>
            <a:pPr marL="342900" indent="-342900" eaLnBrk="0" hangingPunct="0">
              <a:spcBef>
                <a:spcPct val="20000"/>
              </a:spcBef>
            </a:pPr>
            <a:endParaRPr lang="en-US" sz="800" dirty="0">
              <a:solidFill>
                <a:srgbClr val="3333CC"/>
              </a:solidFill>
              <a:latin typeface="Comic Sans MS" charset="0"/>
              <a:ea typeface="ＭＳ Ｐゴシック" charset="0"/>
              <a:cs typeface="+mn-cs"/>
              <a:sym typeface="Symbol" charset="0"/>
            </a:endParaRPr>
          </a:p>
          <a:p>
            <a:pPr marL="342900" indent="-342900" eaLnBrk="0" hangingPunct="0">
              <a:spcBef>
                <a:spcPct val="20000"/>
              </a:spcBef>
              <a:buFontTx/>
              <a:buChar char="•"/>
            </a:pPr>
            <a:r>
              <a:rPr lang="en-US" sz="2000" b="1" dirty="0">
                <a:solidFill>
                  <a:srgbClr val="FF0000"/>
                </a:solidFill>
                <a:latin typeface="Comic Sans MS" charset="0"/>
                <a:ea typeface="ＭＳ Ｐゴシック" charset="0"/>
                <a:cs typeface="+mn-cs"/>
              </a:rPr>
              <a:t>Decrease amount of material </a:t>
            </a:r>
            <a:r>
              <a:rPr lang="en-US" sz="2000" b="1" dirty="0">
                <a:solidFill>
                  <a:srgbClr val="FF0000"/>
                </a:solidFill>
                <a:latin typeface="Comic Sans MS" charset="0"/>
                <a:ea typeface="ＭＳ Ｐゴシック" charset="0"/>
                <a:cs typeface="+mn-cs"/>
                <a:sym typeface="Symbol" charset="0"/>
              </a:rPr>
              <a:t> thin sensor and electronics</a:t>
            </a:r>
            <a:r>
              <a:rPr lang="en-US" sz="2000" dirty="0">
                <a:solidFill>
                  <a:srgbClr val="3333CC"/>
                </a:solidFill>
                <a:latin typeface="Comic Sans MS" charset="0"/>
                <a:ea typeface="ＭＳ Ｐゴシック" charset="0"/>
                <a:cs typeface="+mn-cs"/>
                <a:sym typeface="Symbol" charset="0"/>
              </a:rPr>
              <a:t> </a:t>
            </a:r>
            <a:r>
              <a:rPr lang="en-US" sz="2000" dirty="0">
                <a:solidFill>
                  <a:srgbClr val="3333CC"/>
                </a:solidFill>
                <a:latin typeface="Comic Sans MS" charset="0"/>
                <a:ea typeface="ＭＳ Ｐゴシック" charset="0"/>
                <a:cs typeface="+mn-cs"/>
              </a:rPr>
              <a:t>reduce errors in track reconstruction due to multiple scattering of particles in the detector system (</a:t>
            </a:r>
            <a:r>
              <a:rPr lang="en-US" sz="2000" dirty="0">
                <a:solidFill>
                  <a:schemeClr val="accent1">
                    <a:lumMod val="50000"/>
                  </a:schemeClr>
                </a:solidFill>
                <a:latin typeface="Comic Sans MS" charset="0"/>
                <a:ea typeface="ＭＳ Ｐゴシック" charset="0"/>
                <a:cs typeface="+mn-cs"/>
              </a:rPr>
              <a:t>thinning</a:t>
            </a:r>
            <a:r>
              <a:rPr lang="en-US" sz="2000" dirty="0">
                <a:solidFill>
                  <a:srgbClr val="3333CC"/>
                </a:solidFill>
                <a:latin typeface="Comic Sans MS" charset="0"/>
                <a:ea typeface="ＭＳ Ｐゴシック" charset="0"/>
                <a:cs typeface="+mn-cs"/>
              </a:rPr>
              <a:t> to a 50 -100 </a:t>
            </a:r>
            <a:r>
              <a:rPr lang="en-US" sz="2000" dirty="0">
                <a:solidFill>
                  <a:srgbClr val="3333CC"/>
                </a:solidFill>
                <a:latin typeface="Symbol" charset="0"/>
                <a:ea typeface="ＭＳ Ｐゴシック" charset="0"/>
                <a:cs typeface="+mn-cs"/>
              </a:rPr>
              <a:t>m</a:t>
            </a:r>
            <a:r>
              <a:rPr lang="en-US" sz="2000" dirty="0">
                <a:solidFill>
                  <a:srgbClr val="3333CC"/>
                </a:solidFill>
                <a:latin typeface="Comic Sans MS" charset="0"/>
                <a:ea typeface="ＭＳ Ｐゴシック" charset="0"/>
                <a:cs typeface="+mn-cs"/>
              </a:rPr>
              <a:t>m total thickness, </a:t>
            </a:r>
            <a:r>
              <a:rPr lang="en-US" sz="2000" dirty="0">
                <a:latin typeface="Comic Sans MS" charset="0"/>
              </a:rPr>
              <a:t>needed to optimize TSV geometry</a:t>
            </a:r>
            <a:r>
              <a:rPr lang="en-US" sz="2000" dirty="0">
                <a:solidFill>
                  <a:srgbClr val="3333CC"/>
                </a:solidFill>
                <a:latin typeface="Comic Sans MS" charset="0"/>
                <a:ea typeface="ＭＳ Ｐゴシック" charset="0"/>
                <a:cs typeface="+mn-cs"/>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a:spLocks/>
          </p:cNvSpPr>
          <p:nvPr/>
        </p:nvSpPr>
        <p:spPr>
          <a:xfrm>
            <a:off x="82550" y="1089532"/>
            <a:ext cx="8978900" cy="5227047"/>
          </a:xfrm>
          <a:prstGeom prst="rect">
            <a:avLst/>
          </a:prstGeom>
          <a:solidFill>
            <a:schemeClr val="bg1"/>
          </a:solidFill>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2000" dirty="0">
                <a:latin typeface="Comic Sans MS"/>
                <a:cs typeface="Comic Sans MS"/>
              </a:rPr>
              <a:t>3D integration for pixel detectors and readout integrated circuits was first proposed in our community by the </a:t>
            </a:r>
            <a:r>
              <a:rPr lang="en-US" sz="2000" dirty="0" err="1">
                <a:solidFill>
                  <a:srgbClr val="FF0000"/>
                </a:solidFill>
                <a:latin typeface="Comic Sans MS"/>
                <a:cs typeface="Comic Sans MS"/>
              </a:rPr>
              <a:t>Fermilab</a:t>
            </a:r>
            <a:r>
              <a:rPr lang="en-US" sz="2000" dirty="0">
                <a:latin typeface="Comic Sans MS"/>
                <a:cs typeface="Comic Sans MS"/>
              </a:rPr>
              <a:t> group, which has been a major driving force </a:t>
            </a:r>
          </a:p>
          <a:p>
            <a:pPr marL="0" indent="0">
              <a:buNone/>
            </a:pPr>
            <a:r>
              <a:rPr lang="en-US" sz="1600" dirty="0">
                <a:latin typeface="Comic Sans MS"/>
                <a:cs typeface="Comic Sans MS"/>
              </a:rPr>
              <a:t>(R. </a:t>
            </a:r>
            <a:r>
              <a:rPr lang="en-US" sz="1600" dirty="0" err="1">
                <a:latin typeface="Comic Sans MS"/>
                <a:cs typeface="Comic Sans MS"/>
              </a:rPr>
              <a:t>Yarema</a:t>
            </a:r>
            <a:r>
              <a:rPr lang="en-US" sz="1600" dirty="0">
                <a:latin typeface="Comic Sans MS"/>
                <a:cs typeface="Comic Sans MS"/>
              </a:rPr>
              <a:t>, Development of 3D integrated circuits for HEP, LECC 2006; R. </a:t>
            </a:r>
            <a:r>
              <a:rPr lang="en-US" sz="1600" dirty="0" err="1">
                <a:latin typeface="Comic Sans MS"/>
                <a:cs typeface="Comic Sans MS"/>
              </a:rPr>
              <a:t>Yarema</a:t>
            </a:r>
            <a:r>
              <a:rPr lang="en-US" sz="1600" dirty="0">
                <a:latin typeface="Comic Sans MS"/>
                <a:cs typeface="Comic Sans MS"/>
              </a:rPr>
              <a:t>, VERTEX2007; at VERTEX2006, talk on 3D electronics by MIT LL)</a:t>
            </a:r>
          </a:p>
          <a:p>
            <a:pPr marL="0" indent="0">
              <a:buNone/>
            </a:pPr>
            <a:endParaRPr lang="en-US" sz="1000" dirty="0">
              <a:latin typeface="Comic Sans MS"/>
              <a:cs typeface="Comic Sans MS"/>
            </a:endParaRPr>
          </a:p>
          <a:p>
            <a:r>
              <a:rPr lang="en-US" sz="2000" dirty="0">
                <a:latin typeface="Comic Sans MS"/>
                <a:cs typeface="Comic Sans MS"/>
              </a:rPr>
              <a:t>Groups in </a:t>
            </a:r>
            <a:r>
              <a:rPr lang="en-US" sz="2000" dirty="0">
                <a:solidFill>
                  <a:srgbClr val="FF0000"/>
                </a:solidFill>
                <a:latin typeface="Comic Sans MS"/>
                <a:cs typeface="Comic Sans MS"/>
              </a:rPr>
              <a:t>Japan</a:t>
            </a:r>
            <a:r>
              <a:rPr lang="en-US" sz="2000" dirty="0">
                <a:latin typeface="Comic Sans MS"/>
                <a:cs typeface="Comic Sans MS"/>
              </a:rPr>
              <a:t> and </a:t>
            </a:r>
            <a:r>
              <a:rPr lang="en-US" sz="2000" dirty="0">
                <a:solidFill>
                  <a:srgbClr val="FF0000"/>
                </a:solidFill>
                <a:latin typeface="Comic Sans MS"/>
                <a:cs typeface="Comic Sans MS"/>
              </a:rPr>
              <a:t>Europe</a:t>
            </a:r>
            <a:r>
              <a:rPr lang="en-US" sz="2000" dirty="0">
                <a:latin typeface="Comic Sans MS"/>
                <a:cs typeface="Comic Sans MS"/>
              </a:rPr>
              <a:t> have been also very active, forming research networks (in Europe: </a:t>
            </a:r>
            <a:r>
              <a:rPr lang="en-US" sz="2000" dirty="0">
                <a:solidFill>
                  <a:srgbClr val="FF0000"/>
                </a:solidFill>
                <a:latin typeface="Comic Sans MS"/>
                <a:cs typeface="Comic Sans MS"/>
              </a:rPr>
              <a:t>AIDA</a:t>
            </a:r>
            <a:r>
              <a:rPr lang="en-US" sz="2000" dirty="0">
                <a:latin typeface="Comic Sans MS"/>
                <a:cs typeface="Comic Sans MS"/>
              </a:rPr>
              <a:t> WP3 and </a:t>
            </a:r>
            <a:r>
              <a:rPr lang="en-US" sz="2000" dirty="0">
                <a:solidFill>
                  <a:srgbClr val="FF0000"/>
                </a:solidFill>
                <a:latin typeface="Comic Sans MS"/>
                <a:cs typeface="Comic Sans MS"/>
              </a:rPr>
              <a:t>AIDA-2020</a:t>
            </a:r>
            <a:r>
              <a:rPr lang="en-US" sz="2000" dirty="0">
                <a:latin typeface="Comic Sans MS"/>
                <a:cs typeface="Comic Sans MS"/>
              </a:rPr>
              <a:t> WP4) </a:t>
            </a:r>
          </a:p>
          <a:p>
            <a:endParaRPr lang="en-US" sz="2000" dirty="0">
              <a:latin typeface="Comic Sans MS"/>
              <a:cs typeface="Comic Sans MS"/>
            </a:endParaRPr>
          </a:p>
          <a:p>
            <a:r>
              <a:rPr lang="en-US" sz="2000" dirty="0">
                <a:latin typeface="Comic Sans MS"/>
                <a:cs typeface="Comic Sans MS"/>
              </a:rPr>
              <a:t>After initial exciting prospects associated with high density TSV and interconnections, technologies for low density peripheral TSV were then explored</a:t>
            </a:r>
          </a:p>
          <a:p>
            <a:endParaRPr lang="en-US" sz="2000" dirty="0">
              <a:latin typeface="Comic Sans MS"/>
              <a:cs typeface="Comic Sans MS"/>
            </a:endParaRPr>
          </a:p>
          <a:p>
            <a:r>
              <a:rPr lang="en-US" sz="2000" dirty="0">
                <a:latin typeface="Comic Sans MS"/>
                <a:cs typeface="Comic Sans MS"/>
              </a:rPr>
              <a:t>Results on functional vertically integrated systems in various technologies are now available, and provide the basis of plans for a new generation of 3D devices</a:t>
            </a:r>
            <a:endParaRPr lang="it-IT" sz="2000" dirty="0">
              <a:latin typeface="Comic Sans MS"/>
              <a:cs typeface="Comic Sans MS"/>
            </a:endParaRPr>
          </a:p>
          <a:p>
            <a:pPr marL="0" indent="0">
              <a:buFontTx/>
              <a:buNone/>
            </a:pPr>
            <a:endParaRPr lang="it-IT" sz="2000" dirty="0">
              <a:latin typeface="Comic Sans MS"/>
              <a:cs typeface="Comic Sans MS"/>
            </a:endParaRPr>
          </a:p>
        </p:txBody>
      </p:sp>
      <p:sp>
        <p:nvSpPr>
          <p:cNvPr id="4" name="Rectangle 2"/>
          <p:cNvSpPr txBox="1">
            <a:spLocks noChangeArrowheads="1"/>
          </p:cNvSpPr>
          <p:nvPr/>
        </p:nvSpPr>
        <p:spPr>
          <a:xfrm>
            <a:off x="0" y="0"/>
            <a:ext cx="9144000" cy="584200"/>
          </a:xfrm>
          <a:prstGeom prst="rect">
            <a:avLst/>
          </a:prstGeom>
          <a:solidFill>
            <a:srgbClr val="CCECFF"/>
          </a:solidFill>
        </p:spPr>
        <p:txBody>
          <a:bodyPr/>
          <a:lstStyle/>
          <a:p>
            <a:pPr algn="ctr">
              <a:defRPr/>
            </a:pPr>
            <a:r>
              <a:rPr lang="en-US" sz="2400" b="1" kern="0">
                <a:solidFill>
                  <a:srgbClr val="FF0000"/>
                </a:solidFill>
                <a:ea typeface="ＭＳ Ｐゴシック" charset="0"/>
                <a:cs typeface="+mn-cs"/>
              </a:rPr>
              <a:t>3D integration in our community</a:t>
            </a:r>
          </a:p>
        </p:txBody>
      </p:sp>
    </p:spTree>
    <p:extLst>
      <p:ext uri="{BB962C8B-B14F-4D97-AF65-F5344CB8AC3E}">
        <p14:creationId xmlns:p14="http://schemas.microsoft.com/office/powerpoint/2010/main" val="93890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8740" y="1945132"/>
            <a:ext cx="4529940" cy="4062464"/>
          </a:xfrm>
          <a:prstGeom prst="rect">
            <a:avLst/>
          </a:prstGeom>
          <a:noFill/>
          <a:ln w="9525">
            <a:noFill/>
            <a:miter lim="800000"/>
            <a:headEnd/>
            <a:tailEnd/>
          </a:ln>
          <a:effectLst/>
        </p:spPr>
      </p:pic>
      <p:pic>
        <p:nvPicPr>
          <p:cNvPr id="3" name="Picture 3"/>
          <p:cNvPicPr>
            <a:picLocks noChangeAspect="1" noChangeArrowheads="1"/>
          </p:cNvPicPr>
          <p:nvPr/>
        </p:nvPicPr>
        <p:blipFill>
          <a:blip r:embed="rId3" cstate="print"/>
          <a:srcRect/>
          <a:stretch>
            <a:fillRect/>
          </a:stretch>
        </p:blipFill>
        <p:spPr bwMode="auto">
          <a:xfrm>
            <a:off x="4673600" y="1990370"/>
            <a:ext cx="4470400" cy="4867629"/>
          </a:xfrm>
          <a:prstGeom prst="rect">
            <a:avLst/>
          </a:prstGeom>
          <a:noFill/>
          <a:ln w="9525">
            <a:noFill/>
            <a:miter lim="800000"/>
            <a:headEnd/>
            <a:tailEnd/>
          </a:ln>
          <a:effectLst/>
        </p:spPr>
      </p:pic>
      <p:sp>
        <p:nvSpPr>
          <p:cNvPr id="4" name="Title 1"/>
          <p:cNvSpPr txBox="1">
            <a:spLocks/>
          </p:cNvSpPr>
          <p:nvPr/>
        </p:nvSpPr>
        <p:spPr>
          <a:xfrm>
            <a:off x="0" y="6056848"/>
            <a:ext cx="3251200" cy="523875"/>
          </a:xfrm>
          <a:prstGeom prst="rect">
            <a:avLst/>
          </a:prstGeom>
        </p:spPr>
        <p:txBody>
          <a:bodyPr vert="horz" lIns="91440" tIns="45720" rIns="91440" bIns="45720" rtlCol="0" anchor="t">
            <a:normAutofit fontScale="97500"/>
          </a:bodyPr>
          <a:lstStyle/>
          <a:p>
            <a:pPr>
              <a:spcBef>
                <a:spcPct val="0"/>
              </a:spcBef>
              <a:defRPr/>
            </a:pPr>
            <a:r>
              <a:rPr kumimoji="0" lang="en-GB" sz="1200" b="1" i="0" u="none" strike="noStrike" kern="1200" cap="all" spc="0" normalizeH="0" baseline="0" noProof="0" dirty="0">
                <a:ln>
                  <a:noFill/>
                </a:ln>
                <a:solidFill>
                  <a:srgbClr val="FF0000"/>
                </a:solidFill>
                <a:effectLst/>
                <a:uLnTx/>
                <a:uFillTx/>
                <a:latin typeface="Comic Sans MS" charset="0"/>
                <a:ea typeface="Comic Sans MS" charset="0"/>
                <a:cs typeface="Comic Sans MS" charset="0"/>
              </a:rPr>
              <a:t>MUX 2010 </a:t>
            </a:r>
            <a:r>
              <a:rPr kumimoji="0" lang="en-GB" sz="1200" b="1" i="0" u="none" strike="noStrike" kern="1200" cap="all" spc="0" normalizeH="0" baseline="0" noProof="0" dirty="0" err="1">
                <a:ln>
                  <a:noFill/>
                </a:ln>
                <a:solidFill>
                  <a:srgbClr val="FF0000"/>
                </a:solidFill>
                <a:effectLst/>
                <a:uLnTx/>
                <a:uFillTx/>
                <a:latin typeface="Comic Sans MS" charset="0"/>
                <a:ea typeface="Comic Sans MS" charset="0"/>
                <a:cs typeface="Comic Sans MS" charset="0"/>
              </a:rPr>
              <a:t>WorkshoP</a:t>
            </a:r>
            <a:r>
              <a:rPr kumimoji="0" lang="en-GB" sz="1200" b="1" i="0" u="none" strike="noStrike" kern="1200" cap="all" spc="0" normalizeH="0" baseline="0" noProof="0" dirty="0">
                <a:ln>
                  <a:noFill/>
                </a:ln>
                <a:solidFill>
                  <a:srgbClr val="FF0000"/>
                </a:solidFill>
                <a:effectLst/>
                <a:uLnTx/>
                <a:uFillTx/>
                <a:latin typeface="Comic Sans MS" charset="0"/>
                <a:ea typeface="Comic Sans MS" charset="0"/>
                <a:cs typeface="Comic Sans MS" charset="0"/>
              </a:rPr>
              <a:t>,</a:t>
            </a:r>
          </a:p>
          <a:p>
            <a:pPr>
              <a:spcBef>
                <a:spcPct val="0"/>
              </a:spcBef>
              <a:defRPr/>
            </a:pPr>
            <a:r>
              <a:rPr lang="en-GB" sz="1200" b="1" cap="all" dirty="0">
                <a:solidFill>
                  <a:srgbClr val="FF0000"/>
                </a:solidFill>
                <a:latin typeface="Comic Sans MS" charset="0"/>
                <a:ea typeface="Comic Sans MS" charset="0"/>
                <a:cs typeface="Comic Sans MS" charset="0"/>
              </a:rPr>
              <a:t>Sami V</a:t>
            </a:r>
            <a:r>
              <a:rPr lang="fi-FI" sz="1200" b="1" cap="all" dirty="0">
                <a:solidFill>
                  <a:srgbClr val="FF0000"/>
                </a:solidFill>
                <a:latin typeface="Comic Sans MS" charset="0"/>
                <a:ea typeface="Comic Sans MS" charset="0"/>
                <a:cs typeface="Comic Sans MS" charset="0"/>
              </a:rPr>
              <a:t>ä</a:t>
            </a:r>
            <a:r>
              <a:rPr lang="en-GB" sz="1200" b="1" cap="all" dirty="0" err="1">
                <a:solidFill>
                  <a:srgbClr val="FF0000"/>
                </a:solidFill>
                <a:latin typeface="Comic Sans MS" charset="0"/>
                <a:ea typeface="Comic Sans MS" charset="0"/>
                <a:cs typeface="Comic Sans MS" charset="0"/>
              </a:rPr>
              <a:t>hänen</a:t>
            </a:r>
            <a:r>
              <a:rPr lang="en-GB" sz="1200" b="1" cap="all" dirty="0">
                <a:solidFill>
                  <a:srgbClr val="FF0000"/>
                </a:solidFill>
                <a:latin typeface="Comic Sans MS" charset="0"/>
                <a:ea typeface="Comic Sans MS" charset="0"/>
                <a:cs typeface="Comic Sans MS" charset="0"/>
              </a:rPr>
              <a:t> – CERN PH-ESE </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1200" b="1" i="0" u="none" strike="noStrike" kern="1200" cap="all" spc="0" normalizeH="0" baseline="0" noProof="0" dirty="0">
              <a:ln>
                <a:noFill/>
              </a:ln>
              <a:solidFill>
                <a:srgbClr val="FF0000"/>
              </a:solidFill>
              <a:effectLst/>
              <a:uLnTx/>
              <a:uFillTx/>
              <a:latin typeface="Comic Sans MS" charset="0"/>
              <a:ea typeface="Comic Sans MS" charset="0"/>
              <a:cs typeface="Comic Sans MS" charset="0"/>
            </a:endParaRPr>
          </a:p>
        </p:txBody>
      </p:sp>
      <p:sp>
        <p:nvSpPr>
          <p:cNvPr id="5" name="CasellaDiTesto 4"/>
          <p:cNvSpPr txBox="1"/>
          <p:nvPr/>
        </p:nvSpPr>
        <p:spPr>
          <a:xfrm>
            <a:off x="2163058" y="6676"/>
            <a:ext cx="4521199" cy="523220"/>
          </a:xfrm>
          <a:prstGeom prst="rect">
            <a:avLst/>
          </a:prstGeom>
          <a:solidFill>
            <a:srgbClr val="CCFFFF"/>
          </a:solidFill>
        </p:spPr>
        <p:txBody>
          <a:bodyPr wrap="square" rtlCol="0">
            <a:spAutoFit/>
          </a:bodyPr>
          <a:lstStyle/>
          <a:p>
            <a:pPr algn="ctr"/>
            <a:r>
              <a:rPr lang="en-US" sz="2800">
                <a:solidFill>
                  <a:srgbClr val="FF0000"/>
                </a:solidFill>
              </a:rPr>
              <a:t>Pixel sensor tiles </a:t>
            </a:r>
          </a:p>
        </p:txBody>
      </p:sp>
      <p:sp>
        <p:nvSpPr>
          <p:cNvPr id="6" name="CasellaDiTesto 5"/>
          <p:cNvSpPr txBox="1"/>
          <p:nvPr/>
        </p:nvSpPr>
        <p:spPr>
          <a:xfrm>
            <a:off x="-101344" y="621931"/>
            <a:ext cx="4528804" cy="1323439"/>
          </a:xfrm>
          <a:prstGeom prst="rect">
            <a:avLst/>
          </a:prstGeom>
          <a:noFill/>
        </p:spPr>
        <p:txBody>
          <a:bodyPr wrap="none" rtlCol="0">
            <a:spAutoFit/>
          </a:bodyPr>
          <a:lstStyle/>
          <a:p>
            <a:pPr algn="ctr"/>
            <a:r>
              <a:rPr lang="en-US" dirty="0">
                <a:solidFill>
                  <a:srgbClr val="FF0000"/>
                </a:solidFill>
              </a:rPr>
              <a:t>Peripheral TSV (via last)</a:t>
            </a:r>
          </a:p>
          <a:p>
            <a:pPr algn="ctr"/>
            <a:r>
              <a:rPr lang="en-US" dirty="0">
                <a:solidFill>
                  <a:srgbClr val="FF0000"/>
                </a:solidFill>
              </a:rPr>
              <a:t>Single layer readout chip</a:t>
            </a:r>
          </a:p>
          <a:p>
            <a:pPr algn="ctr"/>
            <a:r>
              <a:rPr lang="en-US" dirty="0">
                <a:solidFill>
                  <a:srgbClr val="314FF0"/>
                </a:solidFill>
              </a:rPr>
              <a:t>TSV carry I/O to backside</a:t>
            </a:r>
          </a:p>
          <a:p>
            <a:pPr algn="ctr"/>
            <a:r>
              <a:rPr lang="en-US" dirty="0">
                <a:solidFill>
                  <a:schemeClr val="tx1"/>
                </a:solidFill>
              </a:rPr>
              <a:t>Pixelated ASIC layout with I/O, </a:t>
            </a:r>
          </a:p>
          <a:p>
            <a:pPr algn="ctr"/>
            <a:r>
              <a:rPr lang="en-US" dirty="0">
                <a:solidFill>
                  <a:schemeClr val="tx1"/>
                </a:solidFill>
              </a:rPr>
              <a:t>control and other functions in the periphery  </a:t>
            </a:r>
          </a:p>
        </p:txBody>
      </p:sp>
      <p:sp>
        <p:nvSpPr>
          <p:cNvPr id="7" name="CasellaDiTesto 6"/>
          <p:cNvSpPr txBox="1"/>
          <p:nvPr/>
        </p:nvSpPr>
        <p:spPr>
          <a:xfrm>
            <a:off x="5001891" y="477548"/>
            <a:ext cx="4110421" cy="1569660"/>
          </a:xfrm>
          <a:prstGeom prst="rect">
            <a:avLst/>
          </a:prstGeom>
          <a:noFill/>
        </p:spPr>
        <p:txBody>
          <a:bodyPr wrap="none" rtlCol="0">
            <a:spAutoFit/>
          </a:bodyPr>
          <a:lstStyle/>
          <a:p>
            <a:pPr algn="ctr"/>
            <a:r>
              <a:rPr lang="en-US" dirty="0">
                <a:solidFill>
                  <a:srgbClr val="FF0000"/>
                </a:solidFill>
              </a:rPr>
              <a:t>Small pitch TSV (via middle)</a:t>
            </a:r>
          </a:p>
          <a:p>
            <a:pPr algn="ctr"/>
            <a:r>
              <a:rPr lang="en-US" dirty="0">
                <a:solidFill>
                  <a:srgbClr val="314FF0"/>
                </a:solidFill>
              </a:rPr>
              <a:t>Double layer readout electronics</a:t>
            </a:r>
          </a:p>
          <a:p>
            <a:pPr algn="ctr"/>
            <a:r>
              <a:rPr lang="en-US" dirty="0">
                <a:solidFill>
                  <a:srgbClr val="314FF0"/>
                </a:solidFill>
              </a:rPr>
              <a:t>Signal exchange through dense </a:t>
            </a:r>
          </a:p>
          <a:p>
            <a:pPr algn="ctr"/>
            <a:r>
              <a:rPr lang="en-US" dirty="0">
                <a:solidFill>
                  <a:srgbClr val="314FF0"/>
                </a:solidFill>
              </a:rPr>
              <a:t>inter-tier bonding interfaces</a:t>
            </a:r>
          </a:p>
          <a:p>
            <a:pPr algn="ctr"/>
            <a:r>
              <a:rPr lang="en-US" dirty="0">
                <a:solidFill>
                  <a:schemeClr val="tx1"/>
                </a:solidFill>
              </a:rPr>
              <a:t>Separate functions of analog (pixelated) </a:t>
            </a:r>
          </a:p>
          <a:p>
            <a:pPr algn="ctr"/>
            <a:r>
              <a:rPr lang="en-US" dirty="0">
                <a:solidFill>
                  <a:schemeClr val="tx1"/>
                </a:solidFill>
              </a:rPr>
              <a:t>and digital (distributed) tiers </a:t>
            </a:r>
          </a:p>
        </p:txBody>
      </p:sp>
    </p:spTree>
    <p:extLst>
      <p:ext uri="{BB962C8B-B14F-4D97-AF65-F5344CB8AC3E}">
        <p14:creationId xmlns:p14="http://schemas.microsoft.com/office/powerpoint/2010/main" val="68525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0024" y="16708"/>
            <a:ext cx="7543800" cy="1130300"/>
          </a:xfrm>
        </p:spPr>
        <p:txBody>
          <a:bodyPr/>
          <a:lstStyle/>
          <a:p>
            <a:r>
              <a:rPr lang="en-US" dirty="0"/>
              <a:t>3D in commercial microelectronics: imagers</a:t>
            </a:r>
          </a:p>
        </p:txBody>
      </p:sp>
      <p:sp>
        <p:nvSpPr>
          <p:cNvPr id="3" name="Segnaposto contenuto 2"/>
          <p:cNvSpPr>
            <a:spLocks noGrp="1"/>
          </p:cNvSpPr>
          <p:nvPr>
            <p:ph idx="1"/>
          </p:nvPr>
        </p:nvSpPr>
        <p:spPr>
          <a:xfrm>
            <a:off x="348919" y="1266993"/>
            <a:ext cx="8644017" cy="4343400"/>
          </a:xfrm>
        </p:spPr>
        <p:txBody>
          <a:bodyPr/>
          <a:lstStyle/>
          <a:p>
            <a:r>
              <a:rPr lang="en-US" sz="2000" dirty="0"/>
              <a:t>“BSI and 3D-stacked processing continue to offer improved performance with increased on-chip functionality and new features being integrated at the pixel level” </a:t>
            </a:r>
          </a:p>
          <a:p>
            <a:pPr marL="0" indent="0">
              <a:buNone/>
            </a:pPr>
            <a:endParaRPr lang="en-US" sz="1200" dirty="0"/>
          </a:p>
          <a:p>
            <a:r>
              <a:rPr lang="en-US" sz="2000" dirty="0"/>
              <a:t>A clear industrial technology trend is based on </a:t>
            </a:r>
            <a:r>
              <a:rPr lang="en-US" sz="2000" dirty="0">
                <a:solidFill>
                  <a:srgbClr val="FF0000"/>
                </a:solidFill>
              </a:rPr>
              <a:t>the stacking of CMOS image sensors with a CMOS mixed-signal readout chip</a:t>
            </a:r>
            <a:r>
              <a:rPr lang="en-US" sz="2000" dirty="0"/>
              <a:t>, both in </a:t>
            </a:r>
            <a:r>
              <a:rPr lang="en-US" sz="2000" dirty="0" err="1"/>
              <a:t>decananometer</a:t>
            </a:r>
            <a:r>
              <a:rPr lang="en-US" sz="2000" dirty="0"/>
              <a:t> technologies </a:t>
            </a:r>
            <a:r>
              <a:rPr lang="en-US" sz="1600" dirty="0"/>
              <a:t>(see also ISSCC2021)</a:t>
            </a:r>
          </a:p>
          <a:p>
            <a:endParaRPr lang="en-US" sz="1200" dirty="0"/>
          </a:p>
          <a:p>
            <a:r>
              <a:rPr lang="en-US" sz="2000" dirty="0">
                <a:solidFill>
                  <a:srgbClr val="FF0000"/>
                </a:solidFill>
              </a:rPr>
              <a:t>sub-µm pixel CMOS image sensors </a:t>
            </a:r>
            <a:r>
              <a:rPr lang="en-US" sz="2000" dirty="0"/>
              <a:t>have been fabricated thanks to small pitch bonding interfaces and wafer stacking</a:t>
            </a:r>
          </a:p>
          <a:p>
            <a:endParaRPr lang="en-US" sz="1200" dirty="0"/>
          </a:p>
          <a:p>
            <a:r>
              <a:rPr lang="en-US" sz="2000" dirty="0">
                <a:solidFill>
                  <a:srgbClr val="FF0000"/>
                </a:solidFill>
              </a:rPr>
              <a:t>3-layer devices with image sensor, RAM, and logic</a:t>
            </a:r>
            <a:r>
              <a:rPr lang="en-US" sz="2000" dirty="0"/>
              <a:t> are available thanks to high-density TSV, opening the way to event-based imaging, to AI processing and machine learning</a:t>
            </a:r>
          </a:p>
          <a:p>
            <a:endParaRPr lang="en-US" sz="1200" dirty="0"/>
          </a:p>
          <a:p>
            <a:r>
              <a:rPr lang="en-US" sz="2000" dirty="0"/>
              <a:t>The resulting architectures may </a:t>
            </a:r>
            <a:r>
              <a:rPr lang="en-US" sz="2000" dirty="0">
                <a:solidFill>
                  <a:srgbClr val="FF0000"/>
                </a:solidFill>
              </a:rPr>
              <a:t>stimulate interesting ideas for particle tracking detectors</a:t>
            </a:r>
          </a:p>
          <a:p>
            <a:endParaRPr lang="en-US" sz="2000" dirty="0"/>
          </a:p>
          <a:p>
            <a:endParaRPr lang="en-US" sz="2000" dirty="0"/>
          </a:p>
          <a:p>
            <a:endParaRPr lang="en-US" sz="2000" dirty="0"/>
          </a:p>
          <a:p>
            <a:endParaRPr lang="en-US" sz="2000" dirty="0"/>
          </a:p>
        </p:txBody>
      </p:sp>
      <p:sp>
        <p:nvSpPr>
          <p:cNvPr id="5" name="Segnaposto numero diapositiva 4"/>
          <p:cNvSpPr>
            <a:spLocks noGrp="1"/>
          </p:cNvSpPr>
          <p:nvPr>
            <p:ph type="sldNum" sz="quarter" idx="11"/>
          </p:nvPr>
        </p:nvSpPr>
        <p:spPr>
          <a:xfrm>
            <a:off x="7112000" y="6540500"/>
            <a:ext cx="1905000" cy="457200"/>
          </a:xfrm>
        </p:spPr>
        <p:txBody>
          <a:bodyPr/>
          <a:lstStyle/>
          <a:p>
            <a:pPr>
              <a:defRPr/>
            </a:pPr>
            <a:fld id="{89C90800-5070-4731-B792-AA2D66089E54}" type="slidenum">
              <a:rPr lang="en-US" smtClean="0"/>
              <a:pPr>
                <a:defRPr/>
              </a:pPr>
              <a:t>7</a:t>
            </a:fld>
            <a:endParaRPr lang="en-US" dirty="0">
              <a:solidFill>
                <a:schemeClr val="tx1"/>
              </a:solidFill>
            </a:endParaRPr>
          </a:p>
        </p:txBody>
      </p:sp>
      <p:sp>
        <p:nvSpPr>
          <p:cNvPr id="4" name="CasellaDiTesto 3"/>
          <p:cNvSpPr txBox="1"/>
          <p:nvPr/>
        </p:nvSpPr>
        <p:spPr>
          <a:xfrm>
            <a:off x="4952280" y="1907839"/>
            <a:ext cx="3143809" cy="338554"/>
          </a:xfrm>
          <a:prstGeom prst="rect">
            <a:avLst/>
          </a:prstGeom>
          <a:noFill/>
        </p:spPr>
        <p:txBody>
          <a:bodyPr wrap="none" rtlCol="0">
            <a:spAutoFit/>
          </a:bodyPr>
          <a:lstStyle/>
          <a:p>
            <a:r>
              <a:rPr lang="it-IT" dirty="0">
                <a:solidFill>
                  <a:srgbClr val="FF0000"/>
                </a:solidFill>
              </a:rPr>
              <a:t>(from the ISSCC 2020 report)</a:t>
            </a:r>
          </a:p>
        </p:txBody>
      </p:sp>
    </p:spTree>
    <p:extLst>
      <p:ext uri="{BB962C8B-B14F-4D97-AF65-F5344CB8AC3E}">
        <p14:creationId xmlns:p14="http://schemas.microsoft.com/office/powerpoint/2010/main" val="509079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a:xfrm>
            <a:off x="7246499" y="6532824"/>
            <a:ext cx="1758462" cy="457200"/>
          </a:xfrm>
        </p:spPr>
        <p:txBody>
          <a:bodyPr/>
          <a:lstStyle/>
          <a:p>
            <a:fld id="{EEE0598C-7ED1-E84B-AC3E-07B27A8582B8}" type="slidenum">
              <a:rPr lang="en-US" smtClean="0">
                <a:latin typeface="Times New Roman"/>
              </a:rPr>
              <a:pPr/>
              <a:t>8</a:t>
            </a:fld>
            <a:endParaRPr lang="en-US" dirty="0">
              <a:latin typeface="Times New Roman"/>
            </a:endParaRPr>
          </a:p>
        </p:txBody>
      </p:sp>
      <p:sp>
        <p:nvSpPr>
          <p:cNvPr id="5" name="TextBox 12">
            <a:extLst>
              <a:ext uri="{FF2B5EF4-FFF2-40B4-BE49-F238E27FC236}">
                <a16:creationId xmlns:a16="http://schemas.microsoft.com/office/drawing/2014/main" id="{2767F021-6235-0540-91FF-492158591814}"/>
              </a:ext>
            </a:extLst>
          </p:cNvPr>
          <p:cNvSpPr txBox="1"/>
          <p:nvPr/>
        </p:nvSpPr>
        <p:spPr>
          <a:xfrm>
            <a:off x="1090087" y="44075"/>
            <a:ext cx="7152920" cy="461665"/>
          </a:xfrm>
          <a:prstGeom prst="rect">
            <a:avLst/>
          </a:prstGeom>
          <a:solidFill>
            <a:srgbClr val="CCFFFF"/>
          </a:solidFill>
        </p:spPr>
        <p:txBody>
          <a:bodyPr wrap="none" rtlCol="0">
            <a:spAutoFit/>
          </a:bodyPr>
          <a:lstStyle/>
          <a:p>
            <a:r>
              <a:rPr lang="en-GB" sz="2400" dirty="0">
                <a:solidFill>
                  <a:srgbClr val="FF0000"/>
                </a:solidFill>
              </a:rPr>
              <a:t>Image sensor 3D-stacked with a </a:t>
            </a:r>
            <a:r>
              <a:rPr lang="en-GB" sz="2400" dirty="0" err="1">
                <a:solidFill>
                  <a:srgbClr val="FF0000"/>
                </a:solidFill>
              </a:rPr>
              <a:t>FinFET</a:t>
            </a:r>
            <a:r>
              <a:rPr lang="en-GB" sz="2400" dirty="0">
                <a:solidFill>
                  <a:srgbClr val="FF0000"/>
                </a:solidFill>
              </a:rPr>
              <a:t> readout</a:t>
            </a:r>
          </a:p>
        </p:txBody>
      </p:sp>
      <p:grpSp>
        <p:nvGrpSpPr>
          <p:cNvPr id="6" name="Gruppo 5"/>
          <p:cNvGrpSpPr/>
          <p:nvPr/>
        </p:nvGrpSpPr>
        <p:grpSpPr>
          <a:xfrm>
            <a:off x="5438272" y="1005484"/>
            <a:ext cx="3677610" cy="3848958"/>
            <a:chOff x="1279869" y="948152"/>
            <a:chExt cx="3677610" cy="3848958"/>
          </a:xfrm>
        </p:grpSpPr>
        <p:sp>
          <p:nvSpPr>
            <p:cNvPr id="8" name="TextBox 15">
              <a:extLst>
                <a:ext uri="{FF2B5EF4-FFF2-40B4-BE49-F238E27FC236}">
                  <a16:creationId xmlns:a16="http://schemas.microsoft.com/office/drawing/2014/main" id="{B6EE452E-F250-E643-A73E-019A3D415464}"/>
                </a:ext>
              </a:extLst>
            </p:cNvPr>
            <p:cNvSpPr txBox="1"/>
            <p:nvPr/>
          </p:nvSpPr>
          <p:spPr>
            <a:xfrm>
              <a:off x="1315965" y="948152"/>
              <a:ext cx="3435556" cy="2308324"/>
            </a:xfrm>
            <a:prstGeom prst="rect">
              <a:avLst/>
            </a:prstGeom>
            <a:noFill/>
          </p:spPr>
          <p:txBody>
            <a:bodyPr wrap="none" rtlCol="0">
              <a:spAutoFit/>
            </a:bodyPr>
            <a:lstStyle/>
            <a:p>
              <a:r>
                <a:rPr lang="en-US" dirty="0">
                  <a:solidFill>
                    <a:srgbClr val="FF0000"/>
                  </a:solidFill>
                </a:rPr>
                <a:t>65 nm backside illuminated </a:t>
              </a:r>
            </a:p>
            <a:p>
              <a:r>
                <a:rPr lang="en-US" dirty="0">
                  <a:solidFill>
                    <a:srgbClr val="FF0000"/>
                  </a:solidFill>
                </a:rPr>
                <a:t>CMOS Image Sensor</a:t>
              </a:r>
            </a:p>
            <a:p>
              <a:r>
                <a:rPr lang="en-US" dirty="0"/>
                <a:t>output signal from pixels on the </a:t>
              </a:r>
            </a:p>
            <a:p>
              <a:r>
                <a:rPr lang="en-US" dirty="0"/>
                <a:t>top chip is transferred to </a:t>
              </a:r>
            </a:p>
            <a:p>
              <a:r>
                <a:rPr lang="en-US" dirty="0"/>
                <a:t>correlated double sampling (CDS) </a:t>
              </a:r>
            </a:p>
            <a:p>
              <a:r>
                <a:rPr lang="en-US" dirty="0"/>
                <a:t>circuits on the bottom chip </a:t>
              </a:r>
            </a:p>
            <a:p>
              <a:r>
                <a:rPr lang="en-US" dirty="0"/>
                <a:t>throughout TSV</a:t>
              </a:r>
            </a:p>
            <a:p>
              <a:endParaRPr lang="en-US" dirty="0"/>
            </a:p>
            <a:p>
              <a:endParaRPr lang="en-US" dirty="0"/>
            </a:p>
          </p:txBody>
        </p:sp>
        <p:sp>
          <p:nvSpPr>
            <p:cNvPr id="9" name="TextBox 16">
              <a:extLst>
                <a:ext uri="{FF2B5EF4-FFF2-40B4-BE49-F238E27FC236}">
                  <a16:creationId xmlns:a16="http://schemas.microsoft.com/office/drawing/2014/main" id="{393B1E1C-6746-2147-A015-86E70B0ABCBA}"/>
                </a:ext>
              </a:extLst>
            </p:cNvPr>
            <p:cNvSpPr txBox="1"/>
            <p:nvPr/>
          </p:nvSpPr>
          <p:spPr>
            <a:xfrm>
              <a:off x="1279869" y="2981228"/>
              <a:ext cx="3677610" cy="1815882"/>
            </a:xfrm>
            <a:prstGeom prst="rect">
              <a:avLst/>
            </a:prstGeom>
            <a:noFill/>
          </p:spPr>
          <p:txBody>
            <a:bodyPr wrap="none" rtlCol="0">
              <a:spAutoFit/>
            </a:bodyPr>
            <a:lstStyle/>
            <a:p>
              <a:r>
                <a:rPr lang="en-US" dirty="0">
                  <a:solidFill>
                    <a:srgbClr val="FF0000"/>
                  </a:solidFill>
                </a:rPr>
                <a:t>14 nm CMOS readout chip (with 3D </a:t>
              </a:r>
            </a:p>
            <a:p>
              <a:r>
                <a:rPr lang="en-US" dirty="0" err="1">
                  <a:solidFill>
                    <a:srgbClr val="FF0000"/>
                  </a:solidFill>
                </a:rPr>
                <a:t>FinFET</a:t>
              </a:r>
              <a:r>
                <a:rPr lang="en-US" dirty="0">
                  <a:solidFill>
                    <a:srgbClr val="FF0000"/>
                  </a:solidFill>
                </a:rPr>
                <a:t> transistors)</a:t>
              </a:r>
            </a:p>
            <a:p>
              <a:r>
                <a:rPr lang="en-US" dirty="0"/>
                <a:t>single-slope ADCs, row driver </a:t>
              </a:r>
            </a:p>
            <a:p>
              <a:r>
                <a:rPr lang="en-US" dirty="0"/>
                <a:t>to control pixels on the top chip, </a:t>
              </a:r>
            </a:p>
            <a:p>
              <a:r>
                <a:rPr lang="en-US" dirty="0"/>
                <a:t>image signal processor (ISP) and </a:t>
              </a:r>
            </a:p>
            <a:p>
              <a:r>
                <a:rPr lang="en-US" dirty="0"/>
                <a:t>mobile industry processor interface </a:t>
              </a:r>
            </a:p>
            <a:p>
              <a:endParaRPr lang="en-US" dirty="0"/>
            </a:p>
          </p:txBody>
        </p:sp>
      </p:grpSp>
      <p:sp>
        <p:nvSpPr>
          <p:cNvPr id="10" name="TextBox 17">
            <a:extLst>
              <a:ext uri="{FF2B5EF4-FFF2-40B4-BE49-F238E27FC236}">
                <a16:creationId xmlns:a16="http://schemas.microsoft.com/office/drawing/2014/main" id="{6284832D-ECF6-C545-BD08-DE39EC5D41EA}"/>
              </a:ext>
            </a:extLst>
          </p:cNvPr>
          <p:cNvSpPr txBox="1"/>
          <p:nvPr/>
        </p:nvSpPr>
        <p:spPr>
          <a:xfrm>
            <a:off x="61062" y="602584"/>
            <a:ext cx="6917253" cy="523220"/>
          </a:xfrm>
          <a:prstGeom prst="rect">
            <a:avLst/>
          </a:prstGeom>
          <a:noFill/>
        </p:spPr>
        <p:txBody>
          <a:bodyPr wrap="square" rtlCol="0">
            <a:spAutoFit/>
          </a:bodyPr>
          <a:lstStyle/>
          <a:p>
            <a:r>
              <a:rPr lang="en-US" sz="1400" dirty="0">
                <a:latin typeface="Calibri" charset="0"/>
                <a:ea typeface="Calibri" charset="0"/>
                <a:cs typeface="Calibri" charset="0"/>
              </a:rPr>
              <a:t>M. Kwon et al., A Low-Power 65/14nm Stacked CMOS Image Sensor”, Samsung, ISCAS 2020</a:t>
            </a:r>
          </a:p>
          <a:p>
            <a:endParaRPr lang="en-US" sz="1400" dirty="0">
              <a:latin typeface="Calibri" charset="0"/>
              <a:ea typeface="Calibri" charset="0"/>
              <a:cs typeface="Calibri" charset="0"/>
            </a:endParaRPr>
          </a:p>
        </p:txBody>
      </p:sp>
      <p:sp>
        <p:nvSpPr>
          <p:cNvPr id="4" name="TextBox 11">
            <a:extLst>
              <a:ext uri="{FF2B5EF4-FFF2-40B4-BE49-F238E27FC236}">
                <a16:creationId xmlns:a16="http://schemas.microsoft.com/office/drawing/2014/main" id="{E907D2E3-1D39-6F44-9C44-EFBF72EB669D}"/>
              </a:ext>
            </a:extLst>
          </p:cNvPr>
          <p:cNvSpPr txBox="1"/>
          <p:nvPr/>
        </p:nvSpPr>
        <p:spPr>
          <a:xfrm>
            <a:off x="6172198" y="5149869"/>
            <a:ext cx="2971802" cy="1200329"/>
          </a:xfrm>
          <a:prstGeom prst="rect">
            <a:avLst/>
          </a:prstGeom>
          <a:solidFill>
            <a:schemeClr val="bg1"/>
          </a:solidFill>
        </p:spPr>
        <p:txBody>
          <a:bodyPr wrap="square" rtlCol="0">
            <a:spAutoFit/>
          </a:bodyPr>
          <a:lstStyle/>
          <a:p>
            <a:r>
              <a:rPr lang="en-GB" sz="1800" dirty="0">
                <a:solidFill>
                  <a:srgbClr val="314FF0"/>
                </a:solidFill>
              </a:rPr>
              <a:t>Wafer level stacking  </a:t>
            </a:r>
          </a:p>
          <a:p>
            <a:r>
              <a:rPr lang="en-GB" sz="1800" dirty="0">
                <a:solidFill>
                  <a:srgbClr val="314FF0"/>
                </a:solidFill>
              </a:rPr>
              <a:t>pixel pitch 1.4 </a:t>
            </a:r>
            <a:r>
              <a:rPr lang="en-GB" sz="1800" dirty="0">
                <a:solidFill>
                  <a:srgbClr val="314FF0"/>
                </a:solidFill>
                <a:latin typeface="Symbol" pitchFamily="2" charset="2"/>
              </a:rPr>
              <a:t>m</a:t>
            </a:r>
            <a:r>
              <a:rPr lang="en-GB" sz="1800" dirty="0">
                <a:solidFill>
                  <a:srgbClr val="314FF0"/>
                </a:solidFill>
              </a:rPr>
              <a:t>m, </a:t>
            </a:r>
          </a:p>
          <a:p>
            <a:r>
              <a:rPr lang="en-GB" sz="1800" dirty="0">
                <a:solidFill>
                  <a:srgbClr val="314FF0"/>
                </a:solidFill>
              </a:rPr>
              <a:t>12 </a:t>
            </a:r>
            <a:r>
              <a:rPr lang="en-GB" sz="1800" dirty="0" err="1">
                <a:solidFill>
                  <a:srgbClr val="314FF0"/>
                </a:solidFill>
              </a:rPr>
              <a:t>Mpixel</a:t>
            </a:r>
            <a:endParaRPr lang="en-GB" sz="1800" dirty="0">
              <a:solidFill>
                <a:srgbClr val="314FF0"/>
              </a:solidFill>
            </a:endParaRPr>
          </a:p>
          <a:p>
            <a:r>
              <a:rPr lang="en-GB" sz="1800" dirty="0">
                <a:solidFill>
                  <a:srgbClr val="314FF0"/>
                </a:solidFill>
              </a:rPr>
              <a:t>11-bit column parallel ADC </a:t>
            </a:r>
          </a:p>
        </p:txBody>
      </p:sp>
      <p:pic>
        <p:nvPicPr>
          <p:cNvPr id="11" name="Immagine 10">
            <a:extLst>
              <a:ext uri="{FF2B5EF4-FFF2-40B4-BE49-F238E27FC236}">
                <a16:creationId xmlns:a16="http://schemas.microsoft.com/office/drawing/2014/main" id="{D6D379CB-39D7-F841-884C-4A5BAA1D06D5}"/>
              </a:ext>
            </a:extLst>
          </p:cNvPr>
          <p:cNvPicPr>
            <a:picLocks noChangeAspect="1"/>
          </p:cNvPicPr>
          <p:nvPr/>
        </p:nvPicPr>
        <p:blipFill>
          <a:blip r:embed="rId2"/>
          <a:stretch>
            <a:fillRect/>
          </a:stretch>
        </p:blipFill>
        <p:spPr>
          <a:xfrm>
            <a:off x="237957" y="966673"/>
            <a:ext cx="5236411" cy="3524507"/>
          </a:xfrm>
          <a:prstGeom prst="rect">
            <a:avLst/>
          </a:prstGeom>
        </p:spPr>
      </p:pic>
      <p:pic>
        <p:nvPicPr>
          <p:cNvPr id="12" name="Immagine 11">
            <a:extLst>
              <a:ext uri="{FF2B5EF4-FFF2-40B4-BE49-F238E27FC236}">
                <a16:creationId xmlns:a16="http://schemas.microsoft.com/office/drawing/2014/main" id="{88D48C53-312C-E845-BA24-FDAB865045E7}"/>
              </a:ext>
            </a:extLst>
          </p:cNvPr>
          <p:cNvPicPr>
            <a:picLocks noChangeAspect="1"/>
          </p:cNvPicPr>
          <p:nvPr/>
        </p:nvPicPr>
        <p:blipFill>
          <a:blip r:embed="rId3"/>
          <a:stretch>
            <a:fillRect/>
          </a:stretch>
        </p:blipFill>
        <p:spPr>
          <a:xfrm>
            <a:off x="-88364" y="4547724"/>
            <a:ext cx="6356815" cy="1802474"/>
          </a:xfrm>
          <a:prstGeom prst="rect">
            <a:avLst/>
          </a:prstGeom>
        </p:spPr>
      </p:pic>
    </p:spTree>
    <p:extLst>
      <p:ext uri="{BB962C8B-B14F-4D97-AF65-F5344CB8AC3E}">
        <p14:creationId xmlns:p14="http://schemas.microsoft.com/office/powerpoint/2010/main" val="468732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44550" y="0"/>
            <a:ext cx="7245350" cy="901700"/>
          </a:xfrm>
        </p:spPr>
        <p:txBody>
          <a:bodyPr/>
          <a:lstStyle/>
          <a:p>
            <a:r>
              <a:rPr lang="en-US" sz="2400"/>
              <a:t>CMOS image sensors with 3 device layers:</a:t>
            </a:r>
            <a:br>
              <a:rPr lang="en-US" sz="2400"/>
            </a:br>
            <a:r>
              <a:rPr lang="en-US" sz="2400"/>
              <a:t>pixels, DRAM, logic</a:t>
            </a:r>
          </a:p>
        </p:txBody>
      </p:sp>
      <p:sp>
        <p:nvSpPr>
          <p:cNvPr id="5" name="Segnaposto numero diapositiva 4"/>
          <p:cNvSpPr>
            <a:spLocks noGrp="1"/>
          </p:cNvSpPr>
          <p:nvPr>
            <p:ph type="sldNum" sz="quarter" idx="11"/>
          </p:nvPr>
        </p:nvSpPr>
        <p:spPr>
          <a:xfrm>
            <a:off x="7137400" y="6540500"/>
            <a:ext cx="1905000" cy="457200"/>
          </a:xfrm>
        </p:spPr>
        <p:txBody>
          <a:bodyPr/>
          <a:lstStyle/>
          <a:p>
            <a:pPr>
              <a:defRPr/>
            </a:pPr>
            <a:fld id="{89C90800-5070-4731-B792-AA2D66089E54}" type="slidenum">
              <a:rPr lang="en-US" smtClean="0"/>
              <a:pPr>
                <a:defRPr/>
              </a:pPr>
              <a:t>9</a:t>
            </a:fld>
            <a:endParaRPr lang="en-US" dirty="0">
              <a:solidFill>
                <a:schemeClr val="tx1"/>
              </a:solidFill>
            </a:endParaRPr>
          </a:p>
        </p:txBody>
      </p:sp>
      <p:pic>
        <p:nvPicPr>
          <p:cNvPr id="4" name="Immagine 3">
            <a:extLst>
              <a:ext uri="{FF2B5EF4-FFF2-40B4-BE49-F238E27FC236}">
                <a16:creationId xmlns:a16="http://schemas.microsoft.com/office/drawing/2014/main" id="{B32241BF-D5D5-D847-9E8A-62FF79171D24}"/>
              </a:ext>
            </a:extLst>
          </p:cNvPr>
          <p:cNvPicPr>
            <a:picLocks noChangeAspect="1"/>
          </p:cNvPicPr>
          <p:nvPr/>
        </p:nvPicPr>
        <p:blipFill>
          <a:blip r:embed="rId2"/>
          <a:stretch>
            <a:fillRect/>
          </a:stretch>
        </p:blipFill>
        <p:spPr>
          <a:xfrm>
            <a:off x="3511231" y="3396249"/>
            <a:ext cx="5118737" cy="1153026"/>
          </a:xfrm>
          <a:prstGeom prst="rect">
            <a:avLst/>
          </a:prstGeom>
        </p:spPr>
      </p:pic>
      <p:pic>
        <p:nvPicPr>
          <p:cNvPr id="7" name="Immagine 6">
            <a:extLst>
              <a:ext uri="{FF2B5EF4-FFF2-40B4-BE49-F238E27FC236}">
                <a16:creationId xmlns:a16="http://schemas.microsoft.com/office/drawing/2014/main" id="{55C91113-2160-8B43-866B-54B0CE361A94}"/>
              </a:ext>
            </a:extLst>
          </p:cNvPr>
          <p:cNvPicPr>
            <a:picLocks noChangeAspect="1"/>
          </p:cNvPicPr>
          <p:nvPr/>
        </p:nvPicPr>
        <p:blipFill>
          <a:blip r:embed="rId3"/>
          <a:stretch>
            <a:fillRect/>
          </a:stretch>
        </p:blipFill>
        <p:spPr>
          <a:xfrm>
            <a:off x="5307203" y="967399"/>
            <a:ext cx="3840120" cy="2363151"/>
          </a:xfrm>
          <a:prstGeom prst="rect">
            <a:avLst/>
          </a:prstGeom>
        </p:spPr>
      </p:pic>
      <p:pic>
        <p:nvPicPr>
          <p:cNvPr id="8" name="Immagine 7">
            <a:extLst>
              <a:ext uri="{FF2B5EF4-FFF2-40B4-BE49-F238E27FC236}">
                <a16:creationId xmlns:a16="http://schemas.microsoft.com/office/drawing/2014/main" id="{67B9744A-E590-184D-BD61-6F883A4BB005}"/>
              </a:ext>
            </a:extLst>
          </p:cNvPr>
          <p:cNvPicPr>
            <a:picLocks noChangeAspect="1"/>
          </p:cNvPicPr>
          <p:nvPr/>
        </p:nvPicPr>
        <p:blipFill>
          <a:blip r:embed="rId4"/>
          <a:stretch>
            <a:fillRect/>
          </a:stretch>
        </p:blipFill>
        <p:spPr>
          <a:xfrm>
            <a:off x="-1" y="3746343"/>
            <a:ext cx="2644909" cy="3111657"/>
          </a:xfrm>
          <a:prstGeom prst="rect">
            <a:avLst/>
          </a:prstGeom>
        </p:spPr>
      </p:pic>
      <p:sp>
        <p:nvSpPr>
          <p:cNvPr id="3" name="Segnaposto contenuto 2"/>
          <p:cNvSpPr>
            <a:spLocks noGrp="1"/>
          </p:cNvSpPr>
          <p:nvPr>
            <p:ph idx="1"/>
          </p:nvPr>
        </p:nvSpPr>
        <p:spPr>
          <a:xfrm>
            <a:off x="-9986" y="901700"/>
            <a:ext cx="5508418" cy="2578100"/>
          </a:xfrm>
        </p:spPr>
        <p:txBody>
          <a:bodyPr/>
          <a:lstStyle/>
          <a:p>
            <a:pPr marL="0" indent="0">
              <a:buNone/>
            </a:pPr>
            <a:r>
              <a:rPr lang="en-US" sz="1600" dirty="0">
                <a:latin typeface="Calibri" charset="0"/>
                <a:ea typeface="Calibri" charset="0"/>
                <a:cs typeface="Calibri" charset="0"/>
              </a:rPr>
              <a:t>“Pixel/DRAM/logic 3-layer stacked CMOS image sensor technology” H. </a:t>
            </a:r>
            <a:r>
              <a:rPr lang="en-US" sz="1600" dirty="0" err="1">
                <a:latin typeface="Calibri" charset="0"/>
                <a:ea typeface="Calibri" charset="0"/>
                <a:cs typeface="Calibri" charset="0"/>
              </a:rPr>
              <a:t>Tsugawa</a:t>
            </a:r>
            <a:r>
              <a:rPr lang="en-US" sz="1600" dirty="0">
                <a:latin typeface="Calibri" charset="0"/>
                <a:ea typeface="Calibri" charset="0"/>
                <a:cs typeface="Calibri" charset="0"/>
              </a:rPr>
              <a:t> et al. Sony, 2017 IEEE IEDM</a:t>
            </a:r>
          </a:p>
          <a:p>
            <a:endParaRPr lang="en-US" sz="900" dirty="0"/>
          </a:p>
          <a:p>
            <a:r>
              <a:rPr lang="en-US" sz="1800" dirty="0"/>
              <a:t>Three bonded Si substrates, each electrically connected by TSVs through sensor or DRAM (thinned to 3 µm)</a:t>
            </a:r>
          </a:p>
          <a:p>
            <a:r>
              <a:rPr lang="en-US" sz="1800" dirty="0"/>
              <a:t>Thanks to DRAM, readout speed from the pixel can be increased (</a:t>
            </a:r>
            <a:r>
              <a:rPr lang="it-IT" sz="1800" dirty="0"/>
              <a:t>960 </a:t>
            </a:r>
            <a:r>
              <a:rPr lang="it-IT" sz="1800" dirty="0" err="1"/>
              <a:t>fps</a:t>
            </a:r>
            <a:r>
              <a:rPr lang="it-IT" sz="1800" dirty="0"/>
              <a:t> super slow </a:t>
            </a:r>
            <a:r>
              <a:rPr lang="it-IT" sz="1800" dirty="0" err="1"/>
              <a:t>motion</a:t>
            </a:r>
            <a:r>
              <a:rPr lang="it-IT" sz="1800" dirty="0"/>
              <a:t> video</a:t>
            </a:r>
            <a:r>
              <a:rPr lang="en-US" sz="1800" dirty="0"/>
              <a:t>) without being limited by the speed of the I/O interface</a:t>
            </a:r>
          </a:p>
          <a:p>
            <a:endParaRPr lang="en-US" sz="2000" dirty="0"/>
          </a:p>
        </p:txBody>
      </p:sp>
      <p:sp>
        <p:nvSpPr>
          <p:cNvPr id="9" name="CasellaDiTesto 8">
            <a:extLst>
              <a:ext uri="{FF2B5EF4-FFF2-40B4-BE49-F238E27FC236}">
                <a16:creationId xmlns:a16="http://schemas.microsoft.com/office/drawing/2014/main" id="{5C28CB46-D9A0-BF4A-952E-0F0C8879D486}"/>
              </a:ext>
            </a:extLst>
          </p:cNvPr>
          <p:cNvSpPr txBox="1"/>
          <p:nvPr/>
        </p:nvSpPr>
        <p:spPr>
          <a:xfrm>
            <a:off x="2839453" y="4860758"/>
            <a:ext cx="6208751" cy="1569660"/>
          </a:xfrm>
          <a:prstGeom prst="rect">
            <a:avLst/>
          </a:prstGeom>
          <a:noFill/>
        </p:spPr>
        <p:txBody>
          <a:bodyPr wrap="none" rtlCol="0">
            <a:spAutoFit/>
          </a:bodyPr>
          <a:lstStyle/>
          <a:p>
            <a:r>
              <a:rPr lang="en-US" dirty="0"/>
              <a:t>TSV have a minimum diameter of 2.5 µm and a pitch of 6.3 µm  </a:t>
            </a:r>
          </a:p>
          <a:p>
            <a:r>
              <a:rPr lang="en-US" dirty="0"/>
              <a:t>(35000 TSV </a:t>
            </a:r>
            <a:r>
              <a:rPr lang="en-US" dirty="0">
                <a:latin typeface="Euclid Symbol" panose="02050102010706020507" pitchFamily="2" charset="-128"/>
                <a:ea typeface="Euclid Symbol" panose="02050102010706020507" pitchFamily="2" charset="-128"/>
              </a:rPr>
              <a:t>≅</a:t>
            </a:r>
            <a:r>
              <a:rPr lang="en-US" dirty="0"/>
              <a:t> number of row and columns)</a:t>
            </a:r>
          </a:p>
          <a:p>
            <a:endParaRPr lang="en-US" dirty="0"/>
          </a:p>
          <a:p>
            <a:r>
              <a:rPr lang="en-US" dirty="0"/>
              <a:t>19.3 </a:t>
            </a:r>
            <a:r>
              <a:rPr lang="en-US" dirty="0" err="1"/>
              <a:t>Mpixel</a:t>
            </a:r>
            <a:r>
              <a:rPr lang="en-US" dirty="0"/>
              <a:t>, 1.22 µm x 1.22 µm pixels</a:t>
            </a:r>
          </a:p>
          <a:p>
            <a:endParaRPr lang="en-US" dirty="0"/>
          </a:p>
          <a:p>
            <a:r>
              <a:rPr lang="en-US" dirty="0"/>
              <a:t>Samsung version with 28 nm logic and 20 nm DRAM</a:t>
            </a:r>
          </a:p>
        </p:txBody>
      </p:sp>
    </p:spTree>
    <p:extLst>
      <p:ext uri="{BB962C8B-B14F-4D97-AF65-F5344CB8AC3E}">
        <p14:creationId xmlns:p14="http://schemas.microsoft.com/office/powerpoint/2010/main" val="933145317"/>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600" b="0" i="0" u="none" strike="noStrike" cap="none" normalizeH="0" baseline="0" smtClean="0">
            <a:ln>
              <a:noFill/>
            </a:ln>
            <a:solidFill>
              <a:schemeClr val="accent2"/>
            </a:solidFill>
            <a:effectLst/>
            <a:latin typeface="Comic Sans MS" pitchFamily="66"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600" b="0" i="0" u="none" strike="noStrike" cap="none" normalizeH="0" baseline="0" smtClean="0">
            <a:ln>
              <a:noFill/>
            </a:ln>
            <a:solidFill>
              <a:schemeClr val="accent2"/>
            </a:solidFill>
            <a:effectLst/>
            <a:latin typeface="Comic Sans MS" pitchFamily="66"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Comic Sans MS"/>
        <a:ea typeface="ＭＳ Ｐゴシック"/>
        <a:cs typeface=""/>
      </a:majorFont>
      <a:minorFont>
        <a:latin typeface="Comic Sans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800" b="0" i="0" u="none" strike="noStrike" cap="none" normalizeH="0" baseline="0">
            <a:ln>
              <a:noFill/>
            </a:ln>
            <a:solidFill>
              <a:schemeClr val="accent2"/>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rgbClr val="CC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800" b="0" i="0" u="none" strike="noStrike" cap="none" normalizeH="0" baseline="0">
            <a:ln>
              <a:noFill/>
            </a:ln>
            <a:solidFill>
              <a:schemeClr val="accent2"/>
            </a:solidFill>
            <a:effectLst/>
            <a:latin typeface="Comic Sans M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rgbClr val="FFE107"/>
          </a:buClr>
          <a:buSzTx/>
          <a:buFont typeface="Wingdings" pitchFamily="2" charset="2"/>
          <a:buNone/>
          <a:tabLst/>
          <a:defRPr kumimoji="0" lang="it-IT" sz="3600" b="0" i="0" u="none" strike="noStrike" cap="none" normalizeH="0" baseline="0" smtClean="0">
            <a:ln>
              <a:noFill/>
            </a:ln>
            <a:solidFill>
              <a:schemeClr val="tx2"/>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rgbClr val="FFE107"/>
          </a:buClr>
          <a:buSzTx/>
          <a:buFont typeface="Wingdings" pitchFamily="2" charset="2"/>
          <a:buNone/>
          <a:tabLst/>
          <a:defRPr kumimoji="0" lang="it-IT" sz="3600" b="0" i="0" u="none" strike="noStrike" cap="none" normalizeH="0" baseline="0" smtClean="0">
            <a:ln>
              <a:noFill/>
            </a:ln>
            <a:solidFill>
              <a:schemeClr val="tx2"/>
            </a:solidFill>
            <a:effectLst/>
            <a:latin typeface="Comic Sans MS"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alpha val="80000"/>
          </a:schemeClr>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
            <a:srgbClr val="FFE107"/>
          </a:buClr>
          <a:buSzTx/>
          <a:buFont typeface="Wingdings" charset="2"/>
          <a:buNone/>
          <a:tabLst/>
          <a:defRPr kumimoji="0" lang="it-IT" sz="1600" b="0" i="1" u="sng"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solidFill>
          <a:schemeClr val="bg1">
            <a:alpha val="80000"/>
          </a:schemeClr>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
            <a:srgbClr val="FFE107"/>
          </a:buClr>
          <a:buSzTx/>
          <a:buFont typeface="Wingdings" charset="2"/>
          <a:buNone/>
          <a:tabLst/>
          <a:defRPr kumimoji="0" lang="it-IT" sz="1600" b="0" i="1" u="sng" strike="noStrike" cap="none" normalizeH="0" baseline="0">
            <a:ln>
              <a:noFill/>
            </a:ln>
            <a:solidFill>
              <a:schemeClr val="bg1"/>
            </a:solidFill>
            <a:effectLst/>
            <a:latin typeface="Verdana"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rgbClr val="99CC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rot="10800000"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
            <a:srgbClr val="008080"/>
          </a:buClr>
          <a:buSzTx/>
          <a:buFont typeface="Wingdings" charset="0"/>
          <a:buNone/>
          <a:tabLst/>
          <a:defRPr kumimoji="0" lang="en-US" sz="1400" b="0" i="0" u="none" strike="noStrike" cap="none" normalizeH="0" baseline="0">
            <a:ln>
              <a:noFill/>
            </a:ln>
            <a:solidFill>
              <a:schemeClr val="tx1"/>
            </a:solidFill>
            <a:effectLst/>
            <a:latin typeface="Arial Unicode MS" charset="0"/>
            <a:ea typeface="ＭＳ Ｐゴシック" charset="0"/>
            <a:cs typeface="Arial Unicode MS"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rgbClr val="99CC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rot="10800000"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
            <a:srgbClr val="008080"/>
          </a:buClr>
          <a:buSzTx/>
          <a:buFont typeface="Wingdings" charset="0"/>
          <a:buNone/>
          <a:tabLst/>
          <a:defRPr kumimoji="0" lang="en-US" sz="1400" b="0" i="0" u="none" strike="noStrike" cap="none" normalizeH="0" baseline="0">
            <a:ln>
              <a:noFill/>
            </a:ln>
            <a:solidFill>
              <a:schemeClr val="tx1"/>
            </a:solidFill>
            <a:effectLst/>
            <a:latin typeface="Arial Unicode MS" charset="0"/>
            <a:ea typeface="ＭＳ Ｐゴシック" charset="0"/>
            <a:cs typeface="Arial Unicode MS" charset="0"/>
          </a:defRPr>
        </a:defPPr>
      </a:lstStyle>
    </a:lnDef>
    <a:txDef>
      <a:spPr>
        <a:noFill/>
      </a:spPr>
      <a:bodyPr wrap="square" rtlCol="0">
        <a:spAutoFit/>
      </a:bodyPr>
      <a:lstStyle>
        <a:defPPr marL="285750" indent="-285750" algn="l">
          <a:buFont typeface="Wingdings" charset="2"/>
          <a:buChar char="q"/>
          <a:defRPr sz="1600" dirty="0" smtClean="0"/>
        </a:defPPr>
      </a:lstStyle>
    </a:tx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68764</TotalTime>
  <Words>2975</Words>
  <Application>Microsoft Macintosh PowerPoint</Application>
  <PresentationFormat>Lettera USA (21,6x27,9 cm)</PresentationFormat>
  <Paragraphs>276</Paragraphs>
  <Slides>24</Slides>
  <Notes>2</Notes>
  <HiddenSlides>0</HiddenSlides>
  <MMClips>0</MMClips>
  <ScaleCrop>false</ScaleCrop>
  <HeadingPairs>
    <vt:vector size="6" baseType="variant">
      <vt:variant>
        <vt:lpstr>Caratteri utilizzati</vt:lpstr>
      </vt:variant>
      <vt:variant>
        <vt:i4>10</vt:i4>
      </vt:variant>
      <vt:variant>
        <vt:lpstr>Tema</vt:lpstr>
      </vt:variant>
      <vt:variant>
        <vt:i4>5</vt:i4>
      </vt:variant>
      <vt:variant>
        <vt:lpstr>Titoli diapositive</vt:lpstr>
      </vt:variant>
      <vt:variant>
        <vt:i4>24</vt:i4>
      </vt:variant>
    </vt:vector>
  </HeadingPairs>
  <TitlesOfParts>
    <vt:vector size="39" baseType="lpstr">
      <vt:lpstr>Arial Unicode MS</vt:lpstr>
      <vt:lpstr>Euclid Symbol</vt:lpstr>
      <vt:lpstr>ＭＳ Ｐゴシック</vt:lpstr>
      <vt:lpstr>Arial</vt:lpstr>
      <vt:lpstr>Calibri</vt:lpstr>
      <vt:lpstr>Comic Sans MS</vt:lpstr>
      <vt:lpstr>Symbol</vt:lpstr>
      <vt:lpstr>Times New Roman</vt:lpstr>
      <vt:lpstr>Verdana</vt:lpstr>
      <vt:lpstr>Wingdings</vt:lpstr>
      <vt:lpstr>Blank Presentation</vt:lpstr>
      <vt:lpstr>2_Blank Presentation</vt:lpstr>
      <vt:lpstr>1_Struttura predefinita</vt:lpstr>
      <vt:lpstr>4_Struttura predefinita</vt:lpstr>
      <vt:lpstr>Standarddesign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3D in commercial microelectronics: imagers</vt:lpstr>
      <vt:lpstr>Presentazione standard di PowerPoint</vt:lpstr>
      <vt:lpstr>CMOS image sensors with 3 device layers: pixels, DRAM, logic</vt:lpstr>
      <vt:lpstr>3D stacked CMOS sensors and advanced functionalities</vt:lpstr>
      <vt:lpstr>3D integration developments for pixel detector in HEP and photon science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Pixel modules with TSVs (Bonn, IZM)</vt:lpstr>
      <vt:lpstr>Modules with TSVs: Results</vt:lpstr>
      <vt:lpstr>Prospects: TSV in the next generation (65nm)  of pixel readout chips</vt:lpstr>
      <vt:lpstr>Presentazione standard di PowerPoint</vt:lpstr>
      <vt:lpstr>Presentazione standard di PowerPoint</vt:lpstr>
      <vt:lpstr>Presentazione standard di PowerPoint</vt:lpstr>
      <vt:lpstr>Conclusions:  the prospects of 3D vertically integrated pixels</vt:lpstr>
    </vt:vector>
  </TitlesOfParts>
  <Company>INFN &amp; Universita' di Pisa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Stefano Bettarini</dc:creator>
  <cp:lastModifiedBy>Microsoft Office User</cp:lastModifiedBy>
  <cp:revision>1003</cp:revision>
  <cp:lastPrinted>2021-02-14T16:32:14Z</cp:lastPrinted>
  <dcterms:created xsi:type="dcterms:W3CDTF">2000-02-14T09:03:40Z</dcterms:created>
  <dcterms:modified xsi:type="dcterms:W3CDTF">2021-02-17T09:54:28Z</dcterms:modified>
</cp:coreProperties>
</file>