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68" r:id="rId3"/>
    <p:sldId id="276" r:id="rId4"/>
    <p:sldId id="271" r:id="rId5"/>
    <p:sldId id="270" r:id="rId6"/>
    <p:sldId id="258" r:id="rId7"/>
    <p:sldId id="273" r:id="rId8"/>
    <p:sldId id="267" r:id="rId9"/>
    <p:sldId id="280" r:id="rId10"/>
    <p:sldId id="283" r:id="rId11"/>
    <p:sldId id="265" r:id="rId12"/>
    <p:sldId id="286" r:id="rId13"/>
    <p:sldId id="284" r:id="rId14"/>
    <p:sldId id="266" r:id="rId15"/>
    <p:sldId id="262" r:id="rId16"/>
    <p:sldId id="289" r:id="rId17"/>
    <p:sldId id="288" r:id="rId18"/>
    <p:sldId id="261" r:id="rId19"/>
    <p:sldId id="285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35"/>
    <a:srgbClr val="9999FF"/>
    <a:srgbClr val="2E34A2"/>
    <a:srgbClr val="CCCC00"/>
    <a:srgbClr val="CC00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-10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E6C61-B64D-4AC9-BA06-D34ABFBEA615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DAFA6-1F6D-4234-BB88-0B3E253C6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206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10FE2E9-3C11-AC4B-975B-40FE64FF754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40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DAFA6-1F6D-4234-BB88-0B3E253C6C5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33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0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289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71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GTD Tes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55815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>
                <a:solidFill>
                  <a:srgbClr val="4F81BD"/>
                </a:solidFill>
              </a:rPr>
              <a:pPr algn="l"/>
              <a:t>‹#›</a:t>
            </a:fld>
            <a:endParaRPr dirty="0">
              <a:solidFill>
                <a:srgbClr val="4F81BD"/>
              </a:solidFill>
            </a:endParaRPr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34340" y="1135902"/>
            <a:ext cx="48431" cy="4883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684040" y="3293641"/>
            <a:ext cx="5638800" cy="27071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061964" y="641762"/>
            <a:ext cx="536657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83183" y="76200"/>
            <a:ext cx="8860817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2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3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2953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ST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68" y="6541558"/>
            <a:ext cx="55815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>
                <a:solidFill>
                  <a:srgbClr val="4F81BD"/>
                </a:solidFill>
              </a:rPr>
              <a:pPr algn="l"/>
              <a:t>‹#›</a:t>
            </a:fld>
            <a:endParaRPr dirty="0">
              <a:solidFill>
                <a:srgbClr val="4F81BD"/>
              </a:solidFill>
            </a:endParaRPr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34359" y="914400"/>
            <a:ext cx="48431" cy="4883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sz="1800" kern="1200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696203" y="3217478"/>
            <a:ext cx="5638800" cy="27071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061983" y="641762"/>
            <a:ext cx="536657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83202" y="76200"/>
            <a:ext cx="8860817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2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3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4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59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0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12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42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66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877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60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8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Hartmut Sadrozinski, "AC-LGAD ",  TREDI-2021, Feb 17,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31530-60A7-45DB-9E8A-278224D83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4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4.pn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arxiv.org/abs/2007.09528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paternoster@fbk.eu" TargetMode="External"/><Relationship Id="rId2" Type="http://schemas.openxmlformats.org/officeDocument/2006/relationships/hyperlink" Target="mailto:gianfranco.dallabetta@unitn.it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maurizio.boscardin@cern.c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1000" y="1066800"/>
            <a:ext cx="8610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choices for AC-LGADs </a:t>
            </a:r>
          </a:p>
          <a:p>
            <a:r>
              <a:rPr lang="en-US" sz="4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4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large-scale </a:t>
            </a:r>
          </a:p>
          <a:p>
            <a:r>
              <a:rPr lang="en-US" sz="4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high-precision time </a:t>
            </a:r>
            <a:endParaRPr lang="en-US" sz="4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4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</a:t>
            </a:r>
            <a:r>
              <a:rPr lang="en-US" sz="4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</a:p>
          <a:p>
            <a:endParaRPr lang="en-US" sz="4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Hartmut Sadrozinski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SCIPP- UC Santa Cruz</a:t>
            </a:r>
          </a:p>
          <a:p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AC-LGAD Operational Goals vs. Sensor Layout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Consideration of Power density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Investigation of Performance Parameters with IR Laser Scans  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1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31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172200" y="5105400"/>
            <a:ext cx="285757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PMAX ~ constant under pad</a:t>
            </a:r>
          </a:p>
          <a:p>
            <a:r>
              <a:rPr lang="en-US" b="1" dirty="0" smtClean="0"/>
              <a:t>-&gt; </a:t>
            </a:r>
            <a:r>
              <a:rPr lang="en-US" b="1" dirty="0" smtClean="0"/>
              <a:t>position resolution worse</a:t>
            </a: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3" b="7483"/>
          <a:stretch/>
        </p:blipFill>
        <p:spPr bwMode="auto">
          <a:xfrm>
            <a:off x="381001" y="923731"/>
            <a:ext cx="5575807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1" b="6754"/>
          <a:stretch/>
        </p:blipFill>
        <p:spPr bwMode="auto">
          <a:xfrm>
            <a:off x="533400" y="3886200"/>
            <a:ext cx="5557284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048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Laser Scan </a:t>
            </a:r>
            <a:r>
              <a:rPr lang="en-US" sz="28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Pmax</a:t>
            </a:r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 FBK RSD1 500-300) 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6000" y="1676400"/>
            <a:ext cx="17380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Laser from Front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400800" y="4495800"/>
            <a:ext cx="16749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Laser from Back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10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2362200"/>
            <a:ext cx="2913618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Off-pad the </a:t>
            </a:r>
            <a:r>
              <a:rPr lang="en-US" b="1" dirty="0" smtClean="0"/>
              <a:t>PMAX falls off </a:t>
            </a:r>
          </a:p>
          <a:p>
            <a:r>
              <a:rPr lang="en-US" b="1" dirty="0" smtClean="0"/>
              <a:t>almost </a:t>
            </a:r>
            <a:r>
              <a:rPr lang="en-US" b="1" dirty="0" smtClean="0"/>
              <a:t>l</a:t>
            </a:r>
            <a:r>
              <a:rPr lang="en-US" b="1" dirty="0" smtClean="0"/>
              <a:t>inearly with position</a:t>
            </a:r>
          </a:p>
          <a:p>
            <a:r>
              <a:rPr lang="en-US" b="1" dirty="0" smtClean="0"/>
              <a:t>-&gt; good position resolution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11873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76200"/>
            <a:ext cx="883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</a:t>
            </a:r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VII: Uniformity of </a:t>
            </a:r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</a:t>
            </a:r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11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685800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/>
              <a:t>With sparse readout, the precision of the timing depends on the position dependence of the signal. 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Signals </a:t>
            </a:r>
            <a:r>
              <a:rPr lang="en-US" sz="1600" dirty="0" smtClean="0"/>
              <a:t>below </a:t>
            </a:r>
            <a:r>
              <a:rPr lang="en-US" sz="1600" dirty="0" smtClean="0"/>
              <a:t>the pad </a:t>
            </a:r>
            <a:r>
              <a:rPr lang="en-US" sz="1600" dirty="0" smtClean="0"/>
              <a:t>metal are ~ constant </a:t>
            </a:r>
            <a:r>
              <a:rPr lang="en-US" sz="1600" dirty="0" smtClean="0"/>
              <a:t>thus the correlation of position and </a:t>
            </a:r>
            <a:r>
              <a:rPr lang="en-US" sz="1600" dirty="0" err="1" smtClean="0"/>
              <a:t>Pmax</a:t>
            </a:r>
            <a:r>
              <a:rPr lang="en-US" sz="1600" dirty="0" smtClean="0"/>
              <a:t>  is lost. 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The position resolution Sig(x) is then pad size/</a:t>
            </a:r>
            <a:r>
              <a:rPr lang="en-US" sz="1600" dirty="0" err="1" smtClean="0"/>
              <a:t>sqrt</a:t>
            </a:r>
            <a:r>
              <a:rPr lang="en-US" sz="1600" dirty="0" smtClean="0"/>
              <a:t>(12).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The fraction </a:t>
            </a:r>
            <a:r>
              <a:rPr lang="en-US" sz="1600" dirty="0" smtClean="0"/>
              <a:t>of </a:t>
            </a:r>
            <a:r>
              <a:rPr lang="en-US" sz="1600" dirty="0" smtClean="0"/>
              <a:t>events </a:t>
            </a:r>
            <a:r>
              <a:rPr lang="en-US" sz="1600" dirty="0" smtClean="0"/>
              <a:t>below the pads is </a:t>
            </a:r>
            <a:r>
              <a:rPr lang="en-US" sz="1600" dirty="0" smtClean="0"/>
              <a:t>(pad size/pitch)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</a:t>
            </a:r>
            <a:r>
              <a:rPr lang="en-US" sz="1600" dirty="0" smtClean="0"/>
              <a:t>.</a:t>
            </a:r>
          </a:p>
          <a:p>
            <a:pPr>
              <a:lnSpc>
                <a:spcPct val="150000"/>
              </a:lnSpc>
            </a:pPr>
            <a:endParaRPr lang="en-US" sz="1600" b="1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666707"/>
              </p:ext>
            </p:extLst>
          </p:nvPr>
        </p:nvGraphicFramePr>
        <p:xfrm>
          <a:off x="1752600" y="2362200"/>
          <a:ext cx="4876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2999"/>
                <a:gridCol w="1066800"/>
                <a:gridCol w="1447800"/>
                <a:gridCol w="1219201"/>
              </a:tblGrid>
              <a:tr h="3041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Pitch [</a:t>
                      </a: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Pad [</a:t>
                      </a: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(Pad/Pitch)^2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Sig(x) </a:t>
                      </a:r>
                      <a:r>
                        <a:rPr lang="en-US" sz="1600" dirty="0" smtClean="0"/>
                        <a:t>[</a:t>
                      </a: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m]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</a:tr>
              <a:tr h="3041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490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96%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140</a:t>
                      </a:r>
                      <a:endParaRPr lang="en-US" sz="1600" dirty="0"/>
                    </a:p>
                  </a:txBody>
                  <a:tcPr/>
                </a:tc>
              </a:tr>
              <a:tr h="3041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36%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87</a:t>
                      </a:r>
                      <a:endParaRPr lang="en-US" sz="1600" dirty="0"/>
                    </a:p>
                  </a:txBody>
                  <a:tcPr/>
                </a:tc>
              </a:tr>
              <a:tr h="3041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58</a:t>
                      </a:r>
                      <a:endParaRPr lang="en-US" sz="1600" dirty="0"/>
                    </a:p>
                  </a:txBody>
                  <a:tcPr/>
                </a:tc>
              </a:tr>
              <a:tr h="30417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762000" y="4272677"/>
            <a:ext cx="7391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-&gt; For square pads, this means that the pad size should be less than 30% of the pitch to keep the fraction of </a:t>
            </a:r>
            <a:r>
              <a:rPr lang="en-US" dirty="0"/>
              <a:t>events below the pads </a:t>
            </a:r>
            <a:r>
              <a:rPr lang="en-US" dirty="0" smtClean="0"/>
              <a:t>below 10%. 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-&gt; One can avoid this problem with pads shaped in different way:</a:t>
            </a:r>
          </a:p>
          <a:p>
            <a:pPr>
              <a:lnSpc>
                <a:spcPct val="150000"/>
              </a:lnSpc>
            </a:pPr>
            <a:r>
              <a:rPr lang="en-US" dirty="0"/>
              <a:t>	</a:t>
            </a:r>
            <a:r>
              <a:rPr lang="en-US" dirty="0" smtClean="0"/>
              <a:t>rectangular with smaller length in a critical direction (in a magnet)</a:t>
            </a:r>
          </a:p>
          <a:p>
            <a:pPr>
              <a:lnSpc>
                <a:spcPct val="150000"/>
              </a:lnSpc>
            </a:pPr>
            <a:r>
              <a:rPr lang="en-US" dirty="0"/>
              <a:t>	</a:t>
            </a:r>
            <a:r>
              <a:rPr lang="en-US" dirty="0" smtClean="0"/>
              <a:t>with open geometrical shapes    ….and there is rigorous R&amp;D in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7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14400"/>
            <a:ext cx="304096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66700" y="10886"/>
                <a:ext cx="8610600" cy="7514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 err="1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Pmax</a:t>
                </a:r>
                <a:r>
                  <a:rPr lang="en-US" sz="2800" b="1" dirty="0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&amp; Jitter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𝑟𝑖𝑠𝑒</m:t>
                            </m:r>
                          </m:sub>
                        </m:sSub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𝑆</m:t>
                        </m:r>
                        <m:r>
                          <a:rPr lang="en-US" sz="2800" i="1">
                            <a:latin typeface="Cambria Math"/>
                          </a:rPr>
                          <m:t>/</m:t>
                        </m:r>
                        <m:r>
                          <a:rPr lang="en-US" sz="2800" i="1">
                            <a:latin typeface="Cambria Math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sz="2800" i="1" dirty="0">
                    <a:latin typeface="Cambria Math"/>
                  </a:rPr>
                  <a:t> </a:t>
                </a:r>
                <a:r>
                  <a:rPr lang="en-US" sz="2800" b="1" dirty="0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FBK RSD 500-200 </a:t>
                </a:r>
                <a:endParaRPr lang="en-US" sz="28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" y="10886"/>
                <a:ext cx="8610600" cy="751424"/>
              </a:xfrm>
              <a:prstGeom prst="rect">
                <a:avLst/>
              </a:prstGeom>
              <a:blipFill rotWithShape="1">
                <a:blip r:embed="rId3"/>
                <a:stretch>
                  <a:fillRect b="-1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533400" y="3600450"/>
            <a:ext cx="63511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Back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453" y="914400"/>
            <a:ext cx="1894747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742" y="2971800"/>
            <a:ext cx="1866658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898" y="914400"/>
            <a:ext cx="1900702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924" y="2971800"/>
            <a:ext cx="1878876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33400" y="1371600"/>
            <a:ext cx="6942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Front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6400800" y="1600200"/>
            <a:ext cx="304800" cy="838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162800" y="1600200"/>
            <a:ext cx="304800" cy="838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8001000" y="1600200"/>
            <a:ext cx="304800" cy="838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971800"/>
            <a:ext cx="3048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953000"/>
            <a:ext cx="3048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304800" y="5181600"/>
            <a:ext cx="2084353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-&gt; Good </a:t>
            </a:r>
            <a:r>
              <a:rPr lang="en-US" b="1" dirty="0" smtClean="0"/>
              <a:t>agreement </a:t>
            </a:r>
          </a:p>
          <a:p>
            <a:r>
              <a:rPr lang="en-US" b="1" dirty="0" smtClean="0"/>
              <a:t>Front vs. Back</a:t>
            </a:r>
          </a:p>
          <a:p>
            <a:r>
              <a:rPr lang="en-US" b="1" dirty="0" smtClean="0"/>
              <a:t>for </a:t>
            </a:r>
            <a:r>
              <a:rPr lang="en-US" b="1" dirty="0" err="1" smtClean="0"/>
              <a:t>Pmax</a:t>
            </a:r>
            <a:r>
              <a:rPr lang="en-US" b="1" dirty="0" smtClean="0"/>
              <a:t> </a:t>
            </a:r>
            <a:r>
              <a:rPr lang="en-US" b="1" dirty="0" smtClean="0"/>
              <a:t>&amp; Jitter</a:t>
            </a:r>
            <a:endParaRPr lang="en-US" b="1" dirty="0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953000"/>
            <a:ext cx="3048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12</a:t>
            </a:fld>
            <a:endParaRPr lang="en-US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85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819400"/>
            <a:ext cx="3048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743200" y="3244334"/>
            <a:ext cx="155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Identical </a:t>
            </a:r>
            <a:r>
              <a:rPr lang="en-US" dirty="0" err="1" smtClean="0"/>
              <a:t>Pmax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66700" y="10886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800" b="1" baseline="30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Termination of FBK RSD 500-300 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" y="990600"/>
            <a:ext cx="3777188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500-300 Front      </a:t>
            </a:r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b="1" dirty="0" smtClean="0"/>
              <a:t>2 different N+ termination resistors : </a:t>
            </a:r>
            <a:endParaRPr lang="en-US" b="1" dirty="0" smtClean="0"/>
          </a:p>
          <a:p>
            <a:r>
              <a:rPr lang="en-US" b="1" dirty="0" smtClean="0"/>
              <a:t>0 </a:t>
            </a:r>
            <a:r>
              <a:rPr lang="en-US" b="1" dirty="0" smtClean="0">
                <a:sym typeface="Symbol"/>
              </a:rPr>
              <a:t></a:t>
            </a:r>
            <a:r>
              <a:rPr lang="en-US" b="1" dirty="0" smtClean="0"/>
              <a:t> (blue) and </a:t>
            </a:r>
            <a:r>
              <a:rPr lang="en-US" b="1" dirty="0" smtClean="0"/>
              <a:t>1 M</a:t>
            </a:r>
            <a:r>
              <a:rPr lang="en-US" b="1" dirty="0" smtClean="0">
                <a:sym typeface="Symbol"/>
              </a:rPr>
              <a:t> (red)</a:t>
            </a:r>
            <a:endParaRPr lang="en-US" b="1" dirty="0" smtClean="0">
              <a:sym typeface="Symbol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8400"/>
            <a:ext cx="1722888" cy="172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3" t="41080" r="34155" b="30511"/>
          <a:stretch/>
        </p:blipFill>
        <p:spPr bwMode="auto">
          <a:xfrm>
            <a:off x="4842588" y="990600"/>
            <a:ext cx="2703618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105400" y="1905000"/>
            <a:ext cx="1066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43200" y="5257800"/>
            <a:ext cx="1511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Identical Jitter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791200" y="3124200"/>
            <a:ext cx="762000" cy="1219200"/>
          </a:xfrm>
          <a:prstGeom prst="rect">
            <a:avLst/>
          </a:prstGeom>
          <a:noFill/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13</a:t>
            </a:fld>
            <a:endParaRPr lang="en-US" dirty="0">
              <a:solidFill>
                <a:srgbClr val="4F81BD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876800"/>
            <a:ext cx="3048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5791200" y="5181600"/>
            <a:ext cx="762000" cy="1143000"/>
          </a:xfrm>
          <a:prstGeom prst="rect">
            <a:avLst/>
          </a:prstGeom>
          <a:noFill/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5867400"/>
            <a:ext cx="33564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-&gt; N</a:t>
            </a:r>
            <a:r>
              <a:rPr lang="en-US" b="1" dirty="0"/>
              <a:t>+ termination </a:t>
            </a:r>
            <a:r>
              <a:rPr lang="en-US" b="1" dirty="0" smtClean="0"/>
              <a:t>resistor has </a:t>
            </a:r>
          </a:p>
          <a:p>
            <a:r>
              <a:rPr lang="en-US" b="1" dirty="0" smtClean="0"/>
              <a:t>no influence on timing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77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572000"/>
            <a:ext cx="2743200" cy="211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057400"/>
            <a:ext cx="2743200" cy="211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286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</a:t>
            </a:r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VI: Cross talk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14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685800"/>
            <a:ext cx="88048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/>
              <a:t>Cross talk between pads needs to be minimized since it deteriorates the real charge sharing.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/>
              <a:t>Thus the capacitance between pads needs to be </a:t>
            </a:r>
            <a:r>
              <a:rPr lang="en-US" sz="1600" b="1" dirty="0" smtClean="0"/>
              <a:t>minimized: </a:t>
            </a:r>
            <a:endParaRPr lang="en-US" sz="1600" b="1" dirty="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05000"/>
            <a:ext cx="3146425" cy="2140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81000" y="16002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Laser scan: FBK </a:t>
            </a:r>
            <a:r>
              <a:rPr lang="en-US" dirty="0"/>
              <a:t>W13 </a:t>
            </a:r>
            <a:r>
              <a:rPr lang="en-US" dirty="0" smtClean="0"/>
              <a:t>Pitch: 500um </a:t>
            </a:r>
            <a:r>
              <a:rPr lang="en-US" dirty="0"/>
              <a:t>– </a:t>
            </a:r>
            <a:r>
              <a:rPr lang="en-US" dirty="0" smtClean="0"/>
              <a:t>pad: 490um </a:t>
            </a:r>
            <a:r>
              <a:rPr lang="en-US" dirty="0" smtClean="0">
                <a:solidFill>
                  <a:srgbClr val="C00000"/>
                </a:solidFill>
              </a:rPr>
              <a:t>etched </a:t>
            </a:r>
            <a:r>
              <a:rPr lang="en-US" dirty="0">
                <a:solidFill>
                  <a:srgbClr val="C00000"/>
                </a:solidFill>
              </a:rPr>
              <a:t>back </a:t>
            </a:r>
          </a:p>
        </p:txBody>
      </p:sp>
      <p:sp>
        <p:nvSpPr>
          <p:cNvPr id="13" name="Google Shape;145;p6"/>
          <p:cNvSpPr/>
          <p:nvPr/>
        </p:nvSpPr>
        <p:spPr>
          <a:xfrm>
            <a:off x="1600200" y="2438400"/>
            <a:ext cx="867747" cy="298579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2;p7"/>
          <p:cNvSpPr txBox="1"/>
          <p:nvPr/>
        </p:nvSpPr>
        <p:spPr>
          <a:xfrm>
            <a:off x="457200" y="4572000"/>
            <a:ext cx="44196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</a:rPr>
              <a:t>-&gt; 10</a:t>
            </a:r>
            <a:r>
              <a:rPr lang="en-US" dirty="0">
                <a:solidFill>
                  <a:srgbClr val="002060"/>
                </a:solidFill>
                <a:ea typeface="Calibri"/>
                <a:cs typeface="Calibri"/>
                <a:sym typeface="Calibri"/>
              </a:rPr>
              <a:t>% </a:t>
            </a:r>
            <a:r>
              <a:rPr lang="en-US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cross talk signal </a:t>
            </a:r>
            <a:r>
              <a:rPr lang="en-US" sz="1800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underneath </a:t>
            </a:r>
            <a:endParaRPr sz="18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the neighboring </a:t>
            </a:r>
            <a:r>
              <a:rPr lang="en-US" sz="1800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pad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-&gt; No signal in diagonal pads or 2</a:t>
            </a:r>
            <a:r>
              <a:rPr lang="en-US" baseline="30000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nd</a:t>
            </a:r>
            <a:r>
              <a:rPr lang="en-US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neighbors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1800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(small capacitance)</a:t>
            </a:r>
            <a:endParaRPr lang="en-US" sz="1800" dirty="0" smtClean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-&gt; Need </a:t>
            </a:r>
            <a:r>
              <a:rPr lang="en-US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&gt; 50 </a:t>
            </a:r>
            <a:r>
              <a:rPr lang="en-US" dirty="0" smtClean="0"/>
              <a:t>um space between pads </a:t>
            </a:r>
            <a:endParaRPr sz="18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45;p6"/>
          <p:cNvSpPr/>
          <p:nvPr/>
        </p:nvSpPr>
        <p:spPr>
          <a:xfrm>
            <a:off x="1600200" y="2438400"/>
            <a:ext cx="867747" cy="298579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33600" y="2438400"/>
            <a:ext cx="533400" cy="381000"/>
          </a:xfrm>
          <a:prstGeom prst="rect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667000" y="2438400"/>
            <a:ext cx="533400" cy="381000"/>
          </a:xfrm>
          <a:prstGeom prst="rect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133600" y="2819400"/>
            <a:ext cx="533400" cy="381000"/>
          </a:xfrm>
          <a:prstGeom prst="rect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600200" y="2438400"/>
            <a:ext cx="533400" cy="381000"/>
          </a:xfrm>
          <a:prstGeom prst="rect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600200" y="2819400"/>
            <a:ext cx="533400" cy="381000"/>
          </a:xfrm>
          <a:prstGeom prst="rect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667000" y="2819400"/>
            <a:ext cx="533400" cy="381000"/>
          </a:xfrm>
          <a:prstGeom prst="rect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943600" y="2971800"/>
            <a:ext cx="1143000" cy="22860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019800" y="3886200"/>
            <a:ext cx="457200" cy="2362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943600" y="3886200"/>
            <a:ext cx="152400" cy="2438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01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II: Time Resolution</a:t>
            </a:r>
            <a:endParaRPr lang="en-U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15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0903" y="762000"/>
            <a:ext cx="8804868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The time resolution of AC-LGADs depends on both the jitter and the Landau fluctuation</a:t>
            </a:r>
          </a:p>
          <a:p>
            <a:pPr>
              <a:lnSpc>
                <a:spcPct val="150000"/>
              </a:lnSpc>
            </a:pPr>
            <a:endParaRPr lang="en-US" sz="1600" b="1" dirty="0" smtClean="0"/>
          </a:p>
          <a:p>
            <a:pPr>
              <a:lnSpc>
                <a:spcPct val="150000"/>
              </a:lnSpc>
            </a:pPr>
            <a:r>
              <a:rPr lang="en-US" sz="1400" dirty="0" smtClean="0"/>
              <a:t>In the AC-LGAD the distortions are minimized and the time walk can be corrected for </a:t>
            </a:r>
            <a:r>
              <a:rPr lang="en-US" sz="1400" dirty="0" err="1" smtClean="0"/>
              <a:t>e.q</a:t>
            </a:r>
            <a:r>
              <a:rPr lang="en-US" sz="1400" dirty="0" smtClean="0"/>
              <a:t>. CFD.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Thus we are left with </a:t>
            </a:r>
            <a:r>
              <a:rPr lang="en-US" sz="1600" b="1" dirty="0" smtClean="0"/>
              <a:t>the Landau Noise and the </a:t>
            </a:r>
            <a:r>
              <a:rPr lang="en-US" sz="1600" b="1" dirty="0"/>
              <a:t>J</a:t>
            </a:r>
            <a:r>
              <a:rPr lang="en-US" sz="1600" b="1" dirty="0" smtClean="0"/>
              <a:t>itter</a:t>
            </a:r>
            <a:r>
              <a:rPr lang="en-US" sz="1600" dirty="0" smtClean="0"/>
              <a:t>.</a:t>
            </a:r>
          </a:p>
          <a:p>
            <a:pPr>
              <a:lnSpc>
                <a:spcPct val="150000"/>
              </a:lnSpc>
            </a:pP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dirty="0" smtClean="0"/>
              <a:t>The </a:t>
            </a:r>
            <a:r>
              <a:rPr lang="en-US" sz="1600" dirty="0"/>
              <a:t>Landau </a:t>
            </a:r>
            <a:r>
              <a:rPr lang="en-US" sz="1600" dirty="0" smtClean="0"/>
              <a:t>fluctuation </a:t>
            </a:r>
            <a:r>
              <a:rPr lang="en-US" sz="1600" dirty="0"/>
              <a:t>is a function of the LGAD thickness , 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and is about 35 </a:t>
            </a:r>
            <a:r>
              <a:rPr lang="en-US" sz="1600" dirty="0" err="1"/>
              <a:t>ps</a:t>
            </a:r>
            <a:r>
              <a:rPr lang="en-US" sz="1600" dirty="0"/>
              <a:t> for 50um sensors and </a:t>
            </a:r>
            <a:r>
              <a:rPr lang="en-US" sz="1600" b="1" dirty="0"/>
              <a:t>15 </a:t>
            </a:r>
            <a:r>
              <a:rPr lang="en-US" sz="1600" b="1" dirty="0" err="1" smtClean="0"/>
              <a:t>ps</a:t>
            </a:r>
            <a:r>
              <a:rPr lang="en-US" sz="1600" b="1" dirty="0" smtClean="0"/>
              <a:t> for </a:t>
            </a:r>
            <a:r>
              <a:rPr lang="en-US" sz="1600" b="1" dirty="0"/>
              <a:t>20um </a:t>
            </a:r>
            <a:r>
              <a:rPr lang="en-US" sz="1600" dirty="0" smtClean="0"/>
              <a:t>sensors.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Data on ordinary LGADs using </a:t>
            </a:r>
            <a:r>
              <a:rPr lang="en-US" sz="1600" dirty="0">
                <a:sym typeface="Symbol"/>
              </a:rPr>
              <a:t>’s </a:t>
            </a:r>
            <a:r>
              <a:rPr lang="en-US" sz="1600" dirty="0" smtClean="0"/>
              <a:t>suggest </a:t>
            </a:r>
            <a:r>
              <a:rPr lang="en-US" sz="1600" dirty="0"/>
              <a:t>this </a:t>
            </a:r>
            <a:r>
              <a:rPr lang="en-US" sz="1600" dirty="0" smtClean="0"/>
              <a:t>number,  and we are  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planning to </a:t>
            </a:r>
            <a:r>
              <a:rPr lang="en-US" sz="1600" dirty="0"/>
              <a:t>fabricate 20 µm thick AC-LGAD to </a:t>
            </a:r>
            <a:r>
              <a:rPr lang="en-US" sz="1600" dirty="0" smtClean="0"/>
              <a:t>confirm it.</a:t>
            </a:r>
            <a:endParaRPr lang="en-US" sz="1600" dirty="0"/>
          </a:p>
          <a:p>
            <a:pPr>
              <a:lnSpc>
                <a:spcPct val="150000"/>
              </a:lnSpc>
            </a:pP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b="1" dirty="0"/>
              <a:t>When </a:t>
            </a:r>
            <a:r>
              <a:rPr lang="en-US" sz="1600" b="1" dirty="0" smtClean="0"/>
              <a:t>a laser is used to measure the time resolution, the Landau term is zero and  the bias dependent Jitter is left:</a:t>
            </a:r>
            <a:endParaRPr lang="en-US" sz="1600" b="1" dirty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The </a:t>
            </a:r>
            <a:r>
              <a:rPr lang="en-US" sz="1600" dirty="0"/>
              <a:t>challenge is to fabricate readout ASICs which afford a large  </a:t>
            </a:r>
            <a:r>
              <a:rPr lang="en-US" sz="1600" dirty="0" smtClean="0"/>
              <a:t>signal-to-noise </a:t>
            </a:r>
            <a:r>
              <a:rPr lang="en-US" sz="1600" dirty="0"/>
              <a:t>ratio SNR.</a:t>
            </a:r>
          </a:p>
          <a:p>
            <a:endParaRPr lang="en-US" sz="1600" dirty="0" smtClean="0"/>
          </a:p>
          <a:p>
            <a:r>
              <a:rPr lang="en-US" sz="1600" dirty="0" smtClean="0"/>
              <a:t>We </a:t>
            </a:r>
            <a:r>
              <a:rPr lang="en-US" sz="1600" dirty="0"/>
              <a:t>are </a:t>
            </a:r>
            <a:r>
              <a:rPr lang="en-US" sz="1600" dirty="0" smtClean="0"/>
              <a:t>participating </a:t>
            </a:r>
            <a:r>
              <a:rPr lang="en-US" sz="1600" dirty="0" smtClean="0"/>
              <a:t>in </a:t>
            </a:r>
            <a:r>
              <a:rPr lang="en-US" sz="1600" dirty="0"/>
              <a:t>two </a:t>
            </a:r>
            <a:r>
              <a:rPr lang="en-US" sz="1600" dirty="0" smtClean="0"/>
              <a:t>DoE Small Business Innovation Research (SBIR) </a:t>
            </a:r>
            <a:r>
              <a:rPr lang="en-US" sz="1600" dirty="0"/>
              <a:t>proposals for the development of fast low-power </a:t>
            </a:r>
            <a:r>
              <a:rPr lang="en-US" sz="1600" dirty="0" smtClean="0"/>
              <a:t>ASICs</a:t>
            </a:r>
            <a:r>
              <a:rPr lang="en-US" sz="1600" dirty="0"/>
              <a:t> </a:t>
            </a:r>
            <a:r>
              <a:rPr lang="en-US" sz="1600" dirty="0" smtClean="0"/>
              <a:t>for AC-LGAD.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143000" y="1143000"/>
                <a:ext cx="6096000" cy="4127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18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1800" i="1">
                              <a:latin typeface="Cambria Math"/>
                            </a:rPr>
                            <m:t>𝑡</m:t>
                          </m:r>
                        </m:sub>
                        <m:sup>
                          <m:r>
                            <a:rPr lang="en-GB" sz="180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GB" sz="180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18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1800" i="1">
                              <a:latin typeface="Cambria Math"/>
                            </a:rPr>
                            <m:t>𝑇𝑖𝑚𝑒𝑊𝑎𝑙𝑘</m:t>
                          </m:r>
                        </m:sub>
                        <m:sup>
                          <m:r>
                            <a:rPr lang="en-GB" sz="180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GB" sz="180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18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1800" i="1">
                              <a:latin typeface="Cambria Math"/>
                            </a:rPr>
                            <m:t>𝐿𝑎𝑛𝑑𝑎𝑢𝑁𝑜𝑖𝑠𝑒</m:t>
                          </m:r>
                        </m:sub>
                        <m:sup>
                          <m:r>
                            <a:rPr lang="en-GB" sz="180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GB" sz="180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18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1800" i="1">
                              <a:latin typeface="Cambria Math"/>
                            </a:rPr>
                            <m:t>𝐷𝑖𝑠𝑡𝑜𝑟𝑡𝑖𝑜𝑛</m:t>
                          </m:r>
                        </m:sub>
                        <m:sup>
                          <m:r>
                            <a:rPr lang="en-GB" sz="180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GB" sz="180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18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1800" i="1">
                              <a:latin typeface="Cambria Math"/>
                            </a:rPr>
                            <m:t>𝐽𝑖𝑡𝑡𝑒𝑟</m:t>
                          </m:r>
                        </m:sub>
                        <m:sup>
                          <m:r>
                            <a:rPr lang="en-GB" sz="1800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1143000"/>
                <a:ext cx="6096000" cy="412742"/>
              </a:xfrm>
              <a:prstGeom prst="rect">
                <a:avLst/>
              </a:prstGeom>
              <a:blipFill rotWithShape="1">
                <a:blip r:embed="rId3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2667000" y="4876800"/>
                <a:ext cx="2971800" cy="5218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𝐽𝑖𝑡𝑡𝑒𝑟</m:t>
                        </m:r>
                      </m:sub>
                    </m:sSub>
                    <m:r>
                      <a:rPr lang="en-GB" sz="180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𝑑𝑉</m:t>
                        </m:r>
                        <m:r>
                          <a:rPr lang="en-US" sz="1800">
                            <a:latin typeface="Cambria Math"/>
                          </a:rPr>
                          <m:t>/</m:t>
                        </m:r>
                        <m:r>
                          <a:rPr lang="en-US" sz="18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1800" i="1" dirty="0">
                    <a:latin typeface="Cambria Math"/>
                  </a:rPr>
                  <a:t>≈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𝑟𝑖𝑠𝑒</m:t>
                            </m:r>
                          </m:sub>
                        </m:sSub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𝑆</m:t>
                        </m:r>
                        <m:r>
                          <a:rPr lang="en-US" sz="1800" b="0" i="1" smtClean="0">
                            <a:latin typeface="Cambria Math"/>
                          </a:rPr>
                          <m:t>/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sz="1800" i="1" dirty="0" smtClean="0">
                    <a:latin typeface="Cambria Math"/>
                  </a:rPr>
                  <a:t> </a:t>
                </a:r>
                <a:endParaRPr lang="en-US" sz="1800" i="1" dirty="0">
                  <a:latin typeface="Cambria Math"/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4876800"/>
                <a:ext cx="2971800" cy="521874"/>
              </a:xfrm>
              <a:prstGeom prst="rect">
                <a:avLst/>
              </a:prstGeom>
              <a:blipFill rotWithShape="1">
                <a:blip r:embed="rId4"/>
                <a:stretch>
                  <a:fillRect b="-5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7086600" y="2362200"/>
            <a:ext cx="18168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Time Resolution</a:t>
            </a:r>
          </a:p>
          <a:p>
            <a:r>
              <a:rPr lang="en-US" b="1" dirty="0" smtClean="0"/>
              <a:t>HPK 20</a:t>
            </a:r>
            <a:r>
              <a:rPr lang="el-GR" b="1" dirty="0" smtClean="0"/>
              <a:t>μ</a:t>
            </a:r>
            <a:r>
              <a:rPr lang="en-US" b="1" dirty="0" smtClean="0"/>
              <a:t>m LGAD 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6400800" y="1828800"/>
            <a:ext cx="2586273" cy="2590800"/>
            <a:chOff x="6400800" y="2286000"/>
            <a:chExt cx="2586273" cy="2590800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2286000"/>
              <a:ext cx="2586273" cy="259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8610600" y="4267200"/>
              <a:ext cx="0" cy="381000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010400" y="4267200"/>
              <a:ext cx="15551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Landau fluctuation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62800" y="3581400"/>
              <a:ext cx="553678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B050"/>
                  </a:solidFill>
                </a:rPr>
                <a:t>Jitter</a:t>
              </a:r>
              <a:endParaRPr lang="en-US" sz="1400" b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7010400" y="4267200"/>
              <a:ext cx="182880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7162800" y="3886200"/>
              <a:ext cx="0" cy="381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583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Resolution </a:t>
            </a:r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Laser </a:t>
            </a:r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(just starting…)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16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1408561"/>
            <a:ext cx="4862330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Time resolution  </a:t>
            </a:r>
            <a:r>
              <a:rPr lang="en-US" dirty="0"/>
              <a:t>CFD50 </a:t>
            </a:r>
            <a:r>
              <a:rPr lang="en-US" dirty="0" smtClean="0"/>
              <a:t> (really the jitter) </a:t>
            </a:r>
          </a:p>
          <a:p>
            <a:r>
              <a:rPr lang="en-US" dirty="0" smtClean="0"/>
              <a:t>at the center between 4 pads (worst case)</a:t>
            </a:r>
          </a:p>
          <a:p>
            <a:r>
              <a:rPr lang="en-US" dirty="0" smtClean="0"/>
              <a:t>(reconstructed from 1000 laser pulses)</a:t>
            </a:r>
          </a:p>
          <a:p>
            <a:r>
              <a:rPr lang="en-US" dirty="0" smtClean="0"/>
              <a:t>1 </a:t>
            </a:r>
            <a:r>
              <a:rPr lang="en-US" dirty="0" smtClean="0"/>
              <a:t>pad:	19 </a:t>
            </a:r>
            <a:r>
              <a:rPr lang="en-US" dirty="0" err="1" smtClean="0"/>
              <a:t>ps</a:t>
            </a:r>
            <a:endParaRPr lang="en-US" dirty="0" smtClean="0"/>
          </a:p>
          <a:p>
            <a:r>
              <a:rPr lang="en-US" dirty="0" smtClean="0"/>
              <a:t>2 pads:	15 </a:t>
            </a:r>
            <a:r>
              <a:rPr lang="en-US" dirty="0" err="1" smtClean="0"/>
              <a:t>ps</a:t>
            </a:r>
            <a:endParaRPr lang="en-US" dirty="0" smtClean="0"/>
          </a:p>
          <a:p>
            <a:r>
              <a:rPr lang="en-US" dirty="0" smtClean="0"/>
              <a:t>3pads:	14 </a:t>
            </a:r>
            <a:r>
              <a:rPr lang="en-US" dirty="0" err="1" smtClean="0"/>
              <a:t>ps</a:t>
            </a:r>
            <a:endParaRPr lang="en-US" dirty="0" smtClean="0"/>
          </a:p>
          <a:p>
            <a:r>
              <a:rPr lang="en-US" dirty="0" smtClean="0"/>
              <a:t>4pads:	??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38161"/>
            <a:ext cx="3320687" cy="2190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657600"/>
            <a:ext cx="2743200" cy="26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74550" y="5029200"/>
            <a:ext cx="3464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Jitter using 3 pads is quite uniform,</a:t>
            </a:r>
          </a:p>
          <a:p>
            <a:r>
              <a:rPr lang="en-US" dirty="0" smtClean="0"/>
              <a:t>with 4 pads a value &lt; 10 </a:t>
            </a:r>
            <a:r>
              <a:rPr lang="en-US" dirty="0" err="1" smtClean="0"/>
              <a:t>ps</a:t>
            </a:r>
            <a:r>
              <a:rPr lang="en-US" dirty="0" smtClean="0"/>
              <a:t> likely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Resolution (work in progress…)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17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1295400"/>
            <a:ext cx="3551934" cy="31393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Make use of all shared pulses </a:t>
            </a:r>
          </a:p>
          <a:p>
            <a:r>
              <a:rPr lang="en-US" dirty="0" smtClean="0"/>
              <a:t>to get the position</a:t>
            </a:r>
          </a:p>
          <a:p>
            <a:r>
              <a:rPr lang="en-US" dirty="0"/>
              <a:t>f</a:t>
            </a:r>
            <a:r>
              <a:rPr lang="en-US" dirty="0" smtClean="0"/>
              <a:t>rom the pulse imbalance</a:t>
            </a:r>
          </a:p>
          <a:p>
            <a:endParaRPr lang="en-US" b="1" dirty="0" smtClean="0"/>
          </a:p>
          <a:p>
            <a:r>
              <a:rPr lang="en-US" b="1" dirty="0" smtClean="0"/>
              <a:t>Expect position resolution of about</a:t>
            </a:r>
          </a:p>
          <a:p>
            <a:r>
              <a:rPr lang="en-US" b="1" dirty="0" smtClean="0"/>
              <a:t> 5% of the distance from a pad *</a:t>
            </a:r>
          </a:p>
          <a:p>
            <a:r>
              <a:rPr lang="en-US" b="1" dirty="0" smtClean="0"/>
              <a:t>i.e. </a:t>
            </a:r>
            <a:endParaRPr lang="en-US" b="1" dirty="0" smtClean="0"/>
          </a:p>
          <a:p>
            <a:r>
              <a:rPr lang="en-US" b="1" dirty="0"/>
              <a:t>for </a:t>
            </a:r>
            <a:r>
              <a:rPr lang="en-US" b="1" dirty="0" smtClean="0"/>
              <a:t>500-300 </a:t>
            </a:r>
            <a:r>
              <a:rPr lang="en-US" b="1" dirty="0"/>
              <a:t>expect RMS of ~</a:t>
            </a:r>
            <a:r>
              <a:rPr lang="en-US" b="1" dirty="0" smtClean="0"/>
              <a:t>10 </a:t>
            </a:r>
            <a:r>
              <a:rPr lang="el-GR" b="1" dirty="0"/>
              <a:t>μ</a:t>
            </a:r>
            <a:r>
              <a:rPr lang="en-US" b="1" dirty="0" smtClean="0"/>
              <a:t>m:</a:t>
            </a:r>
          </a:p>
          <a:p>
            <a:r>
              <a:rPr lang="en-US" b="1" dirty="0" smtClean="0"/>
              <a:t>Software needs a bit of tweaking!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for 500-200 expect RMS of ~15 </a:t>
            </a:r>
            <a:r>
              <a:rPr lang="el-GR" b="1" dirty="0" smtClean="0"/>
              <a:t>μ</a:t>
            </a:r>
            <a:r>
              <a:rPr lang="en-US" b="1" dirty="0" smtClean="0"/>
              <a:t>m</a:t>
            </a:r>
            <a:endParaRPr lang="en-US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609600" y="5943600"/>
            <a:ext cx="845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 smtClean="0"/>
              <a:t>* M</a:t>
            </a:r>
            <a:r>
              <a:rPr lang="en-US" sz="1600" dirty="0"/>
              <a:t>. </a:t>
            </a:r>
            <a:r>
              <a:rPr lang="en-US" sz="1600" dirty="0" err="1"/>
              <a:t>Tornago</a:t>
            </a:r>
            <a:r>
              <a:rPr lang="en-US" sz="1600" dirty="0"/>
              <a:t> et al,</a:t>
            </a:r>
            <a:r>
              <a:rPr lang="en-US" sz="1600" i="1" dirty="0"/>
              <a:t> </a:t>
            </a:r>
            <a:r>
              <a:rPr lang="en-US" sz="1600" i="1" dirty="0" smtClean="0"/>
              <a:t>et al. “Resistive </a:t>
            </a:r>
            <a:r>
              <a:rPr lang="en-US" sz="1600" i="1" dirty="0"/>
              <a:t>AC-Coupled Silicon Detectors principles of operation and first results from a combined laser - beam test analysis”, </a:t>
            </a:r>
            <a:r>
              <a:rPr lang="en-US" sz="1600" u="sng" dirty="0">
                <a:hlinkClick r:id="rId2"/>
              </a:rPr>
              <a:t>https://arxiv.org/abs/2007.09528</a:t>
            </a:r>
            <a:endParaRPr lang="en-US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52600"/>
            <a:ext cx="3657600" cy="353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34000" y="1219200"/>
            <a:ext cx="2786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500-300 Position Difference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71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Layout Choices for AC-LGADs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18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386374"/>
              </p:ext>
            </p:extLst>
          </p:nvPr>
        </p:nvGraphicFramePr>
        <p:xfrm>
          <a:off x="1337310" y="1714341"/>
          <a:ext cx="6469380" cy="4297680"/>
        </p:xfrm>
        <a:graphic>
          <a:graphicData uri="http://schemas.openxmlformats.org/drawingml/2006/table">
            <a:tbl>
              <a:tblPr firstRow="1" firstCol="1" bandRow="1"/>
              <a:tblGrid>
                <a:gridCol w="1383030"/>
                <a:gridCol w="2228850"/>
                <a:gridCol w="1271270"/>
                <a:gridCol w="158623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Sensor Part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Parameter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Value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Criterion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Pad layout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Min. Pitch [µm]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400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I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Min Pad size [µm]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80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VII, VIII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Max Pad size, C [µm]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200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I, VII 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Shape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Rectangular ?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III, VI, VII, VIII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Min. pad distance [µm]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50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VI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Bulk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Resistivity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FZ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I, V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Thickness [µm]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20-30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II, V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Gain Layer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Max Doping 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2E16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II, III, IV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Depth [µm]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2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II, III, IV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Carbon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Y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N</a:t>
                      </a:r>
                      <a:r>
                        <a:rPr lang="en-US" sz="1400" b="1" kern="100" baseline="300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+</a:t>
                      </a:r>
                      <a:r>
                        <a:rPr lang="en-US" sz="1400" b="1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 Layer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Sheet resistance [</a:t>
                      </a: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Times New Roman"/>
                          <a:sym typeface="Symbol"/>
                        </a:rPr>
                        <a:t></a:t>
                      </a: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/</a:t>
                      </a: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Times New Roman"/>
                          <a:sym typeface="Symbol"/>
                        </a:rPr>
                        <a:t></a:t>
                      </a: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]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100 ?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II, III, IX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Termination Resistor [</a:t>
                      </a: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Times New Roman"/>
                          <a:sym typeface="Symbol"/>
                        </a:rPr>
                        <a:t></a:t>
                      </a: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]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0 – 1E6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II, III, IX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Di-electric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Type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Oxide/nitrite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III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Thickness [µm]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?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III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Noto Serif CJK SC"/>
                          <a:cs typeface="Lohit Devanagari"/>
                        </a:rPr>
                        <a:t> </a:t>
                      </a:r>
                      <a:endParaRPr lang="en-US" sz="1200" kern="10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136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19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914400"/>
            <a:ext cx="8594019" cy="48013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view of planned large-scale application (e.g. </a:t>
            </a:r>
            <a:r>
              <a:rPr lang="en-US" dirty="0" err="1" smtClean="0"/>
              <a:t>eIC</a:t>
            </a:r>
            <a:r>
              <a:rPr lang="en-US" dirty="0" smtClean="0"/>
              <a:t>) started to look at </a:t>
            </a:r>
          </a:p>
          <a:p>
            <a:r>
              <a:rPr lang="en-US" dirty="0"/>
              <a:t>	</a:t>
            </a:r>
            <a:r>
              <a:rPr lang="en-US" dirty="0" smtClean="0"/>
              <a:t>design choices of AC-LGADs for high-precision timing and </a:t>
            </a:r>
            <a:r>
              <a:rPr lang="en-US" dirty="0" smtClean="0"/>
              <a:t>tracking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required time resolution of ~15 </a:t>
            </a:r>
            <a:r>
              <a:rPr lang="en-US" dirty="0" err="1" smtClean="0"/>
              <a:t>ps</a:t>
            </a:r>
            <a:r>
              <a:rPr lang="en-US" dirty="0" smtClean="0"/>
              <a:t> will require sensors with 20 um active thickness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Initial estimates of </a:t>
            </a:r>
            <a:r>
              <a:rPr lang="en-US" dirty="0" smtClean="0"/>
              <a:t>a realistic </a:t>
            </a:r>
            <a:r>
              <a:rPr lang="en-US" dirty="0" smtClean="0"/>
              <a:t>power consumption leads to a sparse readout design </a:t>
            </a:r>
          </a:p>
          <a:p>
            <a:r>
              <a:rPr lang="en-US" dirty="0"/>
              <a:t>	</a:t>
            </a:r>
            <a:r>
              <a:rPr lang="en-US" dirty="0" smtClean="0"/>
              <a:t>with ~ 500µm pitch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Investigation of </a:t>
            </a:r>
            <a:r>
              <a:rPr lang="en-US" dirty="0"/>
              <a:t>FBK RSD1 with laser scans </a:t>
            </a:r>
            <a:r>
              <a:rPr lang="en-US" dirty="0" smtClean="0"/>
              <a:t>from </a:t>
            </a:r>
            <a:r>
              <a:rPr lang="en-US" dirty="0"/>
              <a:t>both </a:t>
            </a:r>
            <a:r>
              <a:rPr lang="en-US" dirty="0" smtClean="0"/>
              <a:t>the </a:t>
            </a:r>
            <a:r>
              <a:rPr lang="en-US" b="1" dirty="0"/>
              <a:t>back and </a:t>
            </a:r>
            <a:r>
              <a:rPr lang="en-US" b="1" dirty="0" smtClean="0"/>
              <a:t>front </a:t>
            </a:r>
          </a:p>
          <a:p>
            <a:pPr lvl="1"/>
            <a:r>
              <a:rPr lang="en-US" dirty="0" smtClean="0"/>
              <a:t>	sheds light at the pulse height of the shared charge </a:t>
            </a:r>
            <a:r>
              <a:rPr lang="en-US" dirty="0" smtClean="0"/>
              <a:t>over </a:t>
            </a:r>
            <a:r>
              <a:rPr lang="en-US" dirty="0" smtClean="0"/>
              <a:t>the entire sensor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Since the signals underneath the pad metal are ~ independent of the position,</a:t>
            </a:r>
          </a:p>
          <a:p>
            <a:pPr lvl="1"/>
            <a:r>
              <a:rPr lang="en-US" dirty="0" smtClean="0"/>
              <a:t>	the metal coverage of the pads needs to be </a:t>
            </a:r>
            <a:r>
              <a:rPr lang="en-US" dirty="0" smtClean="0"/>
              <a:t>minimized, which will also 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reduce the pad capacitance.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Minimizing the crosstalk requires separation of the pads by 50 µm or more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effect of the size of the termination resistor was detected (GND vs 1 M</a:t>
            </a:r>
            <a:r>
              <a:rPr lang="en-US" dirty="0" smtClean="0">
                <a:sym typeface="Symbol"/>
              </a:rPr>
              <a:t>)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started to use the shared signals to reconstruct both time and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One parameter under investigation is the </a:t>
            </a:r>
            <a:r>
              <a:rPr lang="en-US" dirty="0" smtClean="0"/>
              <a:t>effects of the </a:t>
            </a:r>
          </a:p>
          <a:p>
            <a:r>
              <a:rPr lang="en-US" dirty="0" smtClean="0"/>
              <a:t>	doping </a:t>
            </a:r>
            <a:r>
              <a:rPr lang="en-US" dirty="0" smtClean="0"/>
              <a:t>concentration </a:t>
            </a:r>
            <a:r>
              <a:rPr lang="en-US" dirty="0" smtClean="0"/>
              <a:t>of </a:t>
            </a:r>
            <a:r>
              <a:rPr lang="en-US" dirty="0" smtClean="0"/>
              <a:t>the </a:t>
            </a:r>
            <a:r>
              <a:rPr lang="en-US" dirty="0" smtClean="0"/>
              <a:t>N</a:t>
            </a:r>
            <a:r>
              <a:rPr lang="en-US" baseline="30000" dirty="0" smtClean="0"/>
              <a:t>+</a:t>
            </a:r>
            <a:r>
              <a:rPr lang="en-US" dirty="0" smtClean="0"/>
              <a:t>-layer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Radiation studies are needed (TID for oxide, </a:t>
            </a:r>
            <a:r>
              <a:rPr lang="en-US" dirty="0" smtClean="0"/>
              <a:t>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Urgent need to develop fast low-power ASIC for pixels of ~500 µm size.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6824"/>
            <a:ext cx="7848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From LGAD to AC-LGAD (aka RSD)</a:t>
            </a:r>
            <a:endParaRPr lang="en-US" sz="28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37" name="Slide Number Placeholder 2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2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38" name="Footer Placeholder 23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57713" y="2183039"/>
            <a:ext cx="3721100" cy="1742353"/>
            <a:chOff x="678180" y="3357967"/>
            <a:chExt cx="3721100" cy="174235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180" y="3357967"/>
              <a:ext cx="3657600" cy="1600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58"/>
            <a:stretch/>
          </p:blipFill>
          <p:spPr bwMode="auto">
            <a:xfrm>
              <a:off x="680720" y="4846319"/>
              <a:ext cx="3718560" cy="254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"/>
          <p:cNvGrpSpPr/>
          <p:nvPr/>
        </p:nvGrpSpPr>
        <p:grpSpPr>
          <a:xfrm>
            <a:off x="5104611" y="1883867"/>
            <a:ext cx="3708400" cy="2121535"/>
            <a:chOff x="4175760" y="2999105"/>
            <a:chExt cx="3708400" cy="212153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89" t="500" r="3889" b="-500"/>
            <a:stretch/>
          </p:blipFill>
          <p:spPr bwMode="auto">
            <a:xfrm>
              <a:off x="4175760" y="2999105"/>
              <a:ext cx="3566160" cy="2030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5461"/>
            <a:stretch/>
          </p:blipFill>
          <p:spPr bwMode="auto">
            <a:xfrm>
              <a:off x="4216400" y="4775199"/>
              <a:ext cx="3657600" cy="345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943" b="20543"/>
            <a:stretch/>
          </p:blipFill>
          <p:spPr bwMode="auto">
            <a:xfrm>
              <a:off x="4226560" y="4145279"/>
              <a:ext cx="3657600" cy="660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7"/>
          <p:cNvSpPr/>
          <p:nvPr/>
        </p:nvSpPr>
        <p:spPr>
          <a:xfrm>
            <a:off x="360030" y="706400"/>
            <a:ext cx="85210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Remove physical </a:t>
            </a:r>
            <a:r>
              <a:rPr lang="en-US" sz="1600" dirty="0" err="1" smtClean="0"/>
              <a:t>pixelation</a:t>
            </a:r>
            <a:r>
              <a:rPr lang="en-US" sz="1600" dirty="0" smtClean="0"/>
              <a:t> of LGAD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make </a:t>
            </a:r>
            <a:r>
              <a:rPr lang="en-US" sz="1600" dirty="0" smtClean="0">
                <a:solidFill>
                  <a:srgbClr val="FF0000"/>
                </a:solidFill>
              </a:rPr>
              <a:t>n++-implant </a:t>
            </a:r>
            <a:r>
              <a:rPr lang="en-US" sz="1600" dirty="0" smtClean="0"/>
              <a:t>at the junction slightly </a:t>
            </a:r>
            <a:r>
              <a:rPr lang="en-US" sz="1600" dirty="0" smtClean="0">
                <a:solidFill>
                  <a:srgbClr val="FF0000"/>
                </a:solidFill>
              </a:rPr>
              <a:t>resistive</a:t>
            </a:r>
            <a:r>
              <a:rPr lang="en-US" sz="1600" dirty="0" smtClean="0"/>
              <a:t>  and extend it as a </a:t>
            </a:r>
            <a:r>
              <a:rPr lang="en-US" sz="1600" dirty="0" smtClean="0">
                <a:solidFill>
                  <a:srgbClr val="FF0000"/>
                </a:solidFill>
              </a:rPr>
              <a:t>continuous sheet </a:t>
            </a:r>
            <a:r>
              <a:rPr lang="en-US" sz="1600" dirty="0" smtClean="0"/>
              <a:t>over the gain layer across the entire sensor-&gt; resistive silicon detector RSD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add </a:t>
            </a:r>
            <a:r>
              <a:rPr lang="en-US" sz="1600" dirty="0" smtClean="0">
                <a:solidFill>
                  <a:srgbClr val="FF0000"/>
                </a:solidFill>
              </a:rPr>
              <a:t>di-electric layer </a:t>
            </a:r>
            <a:r>
              <a:rPr lang="en-US" sz="1600" dirty="0" smtClean="0"/>
              <a:t>for isolation and </a:t>
            </a:r>
            <a:r>
              <a:rPr lang="en-US" sz="1600" dirty="0" smtClean="0">
                <a:solidFill>
                  <a:srgbClr val="FF0000"/>
                </a:solidFill>
              </a:rPr>
              <a:t>AC-coupling</a:t>
            </a:r>
            <a:r>
              <a:rPr lang="en-US" sz="1600" dirty="0" smtClean="0"/>
              <a:t> into readout pads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6376" y="3992096"/>
            <a:ext cx="86476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7"/>
            <a:r>
              <a:rPr lang="en-US" sz="1800" dirty="0" smtClean="0"/>
              <a:t>Result:</a:t>
            </a:r>
          </a:p>
          <a:p>
            <a:pPr marL="285750" lvl="7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Sparse readout with maximal pulse </a:t>
            </a:r>
            <a:r>
              <a:rPr lang="en-US" sz="1800" dirty="0" smtClean="0">
                <a:solidFill>
                  <a:srgbClr val="FF0000"/>
                </a:solidFill>
              </a:rPr>
              <a:t>sharing adds precision spatial resolution</a:t>
            </a:r>
          </a:p>
          <a:p>
            <a:pPr lvl="7"/>
            <a:r>
              <a:rPr lang="en-US" sz="1800" dirty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and lowered power</a:t>
            </a:r>
            <a:endParaRPr lang="en-US" sz="1800" dirty="0">
              <a:solidFill>
                <a:srgbClr val="FF0000"/>
              </a:solidFill>
            </a:endParaRPr>
          </a:p>
          <a:p>
            <a:pPr marL="285750" lvl="7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FF0000"/>
                </a:solidFill>
              </a:rPr>
              <a:t>Simplification of design and production </a:t>
            </a:r>
            <a:r>
              <a:rPr lang="en-US" sz="1800" dirty="0" smtClean="0"/>
              <a:t>(no p-stop, JTE, inter-pad gap)</a:t>
            </a:r>
          </a:p>
          <a:p>
            <a:pPr marL="285750" lvl="7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FF0000"/>
                </a:solidFill>
              </a:rPr>
              <a:t>100% Fill-factor</a:t>
            </a:r>
          </a:p>
        </p:txBody>
      </p:sp>
      <p:sp>
        <p:nvSpPr>
          <p:cNvPr id="2" name="Rectangle 1"/>
          <p:cNvSpPr/>
          <p:nvPr/>
        </p:nvSpPr>
        <p:spPr>
          <a:xfrm>
            <a:off x="418875" y="6116566"/>
            <a:ext cx="85433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/>
              <a:t>US patent No.: 9,613,993 B2 “Segmented AC-coupled readout from continuous collection electrodes in semiconductor sensors”, H. Sadrozinski, A. </a:t>
            </a:r>
            <a:r>
              <a:rPr lang="en-US" sz="1200" dirty="0" err="1"/>
              <a:t>Seiden</a:t>
            </a:r>
            <a:r>
              <a:rPr lang="en-US" sz="1200" dirty="0"/>
              <a:t> (UC Santa Cruz) and N. Cartiglia (INFN Torino), granted on April 4, 2017 </a:t>
            </a:r>
          </a:p>
        </p:txBody>
      </p:sp>
      <p:sp>
        <p:nvSpPr>
          <p:cNvPr id="6" name="Rectangle 5"/>
          <p:cNvSpPr/>
          <p:nvPr/>
        </p:nvSpPr>
        <p:spPr>
          <a:xfrm>
            <a:off x="510988" y="5559411"/>
            <a:ext cx="86330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M</a:t>
            </a:r>
            <a:r>
              <a:rPr lang="en-US" sz="1200" dirty="0"/>
              <a:t>. </a:t>
            </a:r>
            <a:r>
              <a:rPr lang="en-US" sz="1200" dirty="0" err="1"/>
              <a:t>Mandurrino</a:t>
            </a:r>
            <a:r>
              <a:rPr lang="en-US" sz="1200" dirty="0"/>
              <a:t> et al., "Demonstration of 200-, 100-, and 50- micron Pitch Resistive AC-Coupled Silicon Detectors (RSD) </a:t>
            </a:r>
            <a:r>
              <a:rPr lang="en-US" sz="1200" dirty="0" smtClean="0"/>
              <a:t>with </a:t>
            </a:r>
            <a:r>
              <a:rPr lang="en-US" sz="1200" dirty="0"/>
              <a:t>100% Fill-Factor for 4D Particle </a:t>
            </a:r>
            <a:r>
              <a:rPr lang="en-US" sz="1200" dirty="0" smtClean="0"/>
              <a:t>Tracking“,</a:t>
            </a:r>
            <a:r>
              <a:rPr lang="en-US" sz="1200" dirty="0"/>
              <a:t> IEEE Electron Device Letters, vol. 40, no. 11, pp. 1780-1783, Nov. 2019.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423410" y="3040380"/>
            <a:ext cx="54864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20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762000"/>
            <a:ext cx="83820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E. Ryan, B. Darby, J. DeWitt, Z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. Galloway, </a:t>
            </a:r>
            <a:r>
              <a:rPr 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C. Gee, S. </a:t>
            </a:r>
            <a:r>
              <a:rPr lang="en-US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Hyslop</a:t>
            </a:r>
            <a:r>
              <a:rPr 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, Y. </a:t>
            </a:r>
            <a:r>
              <a:rPr lang="en-US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Jin</a:t>
            </a:r>
            <a:r>
              <a:rPr 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, R. Johnson, M. Lockerby, F. Martinez-</a:t>
            </a:r>
            <a:r>
              <a:rPr lang="en-US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Mckinney</a:t>
            </a:r>
            <a:r>
              <a:rPr 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, S. </a:t>
            </a:r>
            <a:r>
              <a:rPr lang="en-US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Mazza</a:t>
            </a:r>
            <a:r>
              <a:rPr 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, R. Padilla, E. Potter, H. Ren, H. 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F</a:t>
            </a:r>
            <a:r>
              <a:rPr 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.-W. Sadrozinski,  B. </a:t>
            </a:r>
            <a:r>
              <a:rPr lang="en-US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Schumm</a:t>
            </a:r>
            <a:r>
              <a:rPr 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, A. </a:t>
            </a:r>
            <a:r>
              <a:rPr lang="en-US" dirty="0" err="1">
                <a:solidFill>
                  <a:srgbClr val="002060"/>
                </a:solidFill>
                <a:cs typeface="Arial" panose="020B0604020202020204" pitchFamily="34" charset="0"/>
              </a:rPr>
              <a:t>Seiden</a:t>
            </a:r>
            <a:r>
              <a:rPr 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, M. </a:t>
            </a:r>
            <a:r>
              <a:rPr lang="en-US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Tarka</a:t>
            </a:r>
            <a:r>
              <a:rPr 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, N. </a:t>
            </a:r>
            <a:r>
              <a:rPr lang="en-US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Tournebise</a:t>
            </a:r>
            <a:r>
              <a:rPr 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, M. Wilder, Y. Zhao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</a:br>
            <a:endParaRPr lang="en-US" b="1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 smtClean="0">
                <a:solidFill>
                  <a:srgbClr val="002060"/>
                </a:solidFill>
                <a:cs typeface="Arial" panose="020B0604020202020204" pitchFamily="34" charset="0"/>
              </a:rPr>
              <a:t>SCIPP</a:t>
            </a:r>
            <a:r>
              <a:rPr lang="en-US" i="1" dirty="0">
                <a:solidFill>
                  <a:srgbClr val="002060"/>
                </a:solidFill>
                <a:cs typeface="Arial" panose="020B0604020202020204" pitchFamily="34" charset="0"/>
              </a:rPr>
              <a:t>, Univ. of California Santa Cruz, </a:t>
            </a:r>
            <a:r>
              <a:rPr lang="en-US" i="1" dirty="0" smtClean="0">
                <a:solidFill>
                  <a:srgbClr val="002060"/>
                </a:solidFill>
                <a:cs typeface="Arial" panose="020B0604020202020204" pitchFamily="34" charset="0"/>
              </a:rPr>
              <a:t>CA 95064, USA </a:t>
            </a:r>
          </a:p>
          <a:p>
            <a:endParaRPr lang="en-US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</a:br>
            <a:r>
              <a:rPr lang="en-US" dirty="0">
                <a:solidFill>
                  <a:srgbClr val="263238"/>
                </a:solidFill>
              </a:rPr>
              <a:t>R. </a:t>
            </a:r>
            <a:r>
              <a:rPr lang="en-US" dirty="0" err="1">
                <a:solidFill>
                  <a:srgbClr val="263238"/>
                </a:solidFill>
              </a:rPr>
              <a:t>Arcidiacono</a:t>
            </a:r>
            <a:r>
              <a:rPr lang="en-US" baseline="30000" dirty="0" err="1">
                <a:solidFill>
                  <a:srgbClr val="263238"/>
                </a:solidFill>
              </a:rPr>
              <a:t>ab</a:t>
            </a:r>
            <a:r>
              <a:rPr lang="en-US" baseline="30000" dirty="0">
                <a:solidFill>
                  <a:srgbClr val="263238"/>
                </a:solidFill>
              </a:rPr>
              <a:t> </a:t>
            </a:r>
            <a:r>
              <a:rPr lang="en-US" dirty="0">
                <a:solidFill>
                  <a:srgbClr val="263238"/>
                </a:solidFill>
              </a:rPr>
              <a:t>, G-F </a:t>
            </a:r>
            <a:r>
              <a:rPr lang="en-US" dirty="0" err="1">
                <a:solidFill>
                  <a:srgbClr val="263238"/>
                </a:solidFill>
              </a:rPr>
              <a:t>Dalla</a:t>
            </a:r>
            <a:r>
              <a:rPr lang="en-US" dirty="0">
                <a:solidFill>
                  <a:srgbClr val="263238"/>
                </a:solidFill>
              </a:rPr>
              <a:t> </a:t>
            </a:r>
            <a:r>
              <a:rPr lang="en-US" dirty="0" err="1">
                <a:solidFill>
                  <a:srgbClr val="263238"/>
                </a:solidFill>
              </a:rPr>
              <a:t>Betta</a:t>
            </a:r>
            <a:r>
              <a:rPr lang="en-US" baseline="30000" dirty="0" err="1">
                <a:solidFill>
                  <a:srgbClr val="263238"/>
                </a:solidFill>
              </a:rPr>
              <a:t>ae</a:t>
            </a:r>
            <a:r>
              <a:rPr lang="en-US" dirty="0">
                <a:solidFill>
                  <a:srgbClr val="263238"/>
                </a:solidFill>
              </a:rPr>
              <a:t>, G. </a:t>
            </a:r>
            <a:r>
              <a:rPr lang="en-US" dirty="0" err="1">
                <a:solidFill>
                  <a:srgbClr val="263238"/>
                </a:solidFill>
              </a:rPr>
              <a:t>Borghi</a:t>
            </a:r>
            <a:r>
              <a:rPr lang="en-US" baseline="30000" dirty="0" err="1">
                <a:solidFill>
                  <a:srgbClr val="263238"/>
                </a:solidFill>
              </a:rPr>
              <a:t>fa</a:t>
            </a:r>
            <a:r>
              <a:rPr lang="en-US" dirty="0">
                <a:solidFill>
                  <a:srgbClr val="263238"/>
                </a:solidFill>
              </a:rPr>
              <a:t>, M. </a:t>
            </a:r>
            <a:r>
              <a:rPr lang="en-US" dirty="0" err="1">
                <a:solidFill>
                  <a:srgbClr val="263238"/>
                </a:solidFill>
              </a:rPr>
              <a:t>Boscardin</a:t>
            </a:r>
            <a:r>
              <a:rPr lang="en-US" baseline="30000" dirty="0" err="1">
                <a:solidFill>
                  <a:srgbClr val="263238"/>
                </a:solidFill>
              </a:rPr>
              <a:t>fa</a:t>
            </a:r>
            <a:r>
              <a:rPr lang="en-US" dirty="0">
                <a:solidFill>
                  <a:srgbClr val="263238"/>
                </a:solidFill>
              </a:rPr>
              <a:t>,  M. </a:t>
            </a:r>
            <a:r>
              <a:rPr lang="en-US" dirty="0" err="1">
                <a:solidFill>
                  <a:srgbClr val="263238"/>
                </a:solidFill>
              </a:rPr>
              <a:t>Costa</a:t>
            </a:r>
            <a:r>
              <a:rPr lang="en-US" baseline="30000" dirty="0" err="1">
                <a:solidFill>
                  <a:srgbClr val="263238"/>
                </a:solidFill>
              </a:rPr>
              <a:t>ac</a:t>
            </a:r>
            <a:r>
              <a:rPr lang="en-US" dirty="0">
                <a:solidFill>
                  <a:srgbClr val="263238"/>
                </a:solidFill>
              </a:rPr>
              <a:t>, F. </a:t>
            </a:r>
            <a:r>
              <a:rPr lang="en-US" dirty="0" err="1">
                <a:solidFill>
                  <a:srgbClr val="263238"/>
                </a:solidFill>
              </a:rPr>
              <a:t>Fausti</a:t>
            </a:r>
            <a:r>
              <a:rPr lang="en-US" baseline="30000" dirty="0" err="1">
                <a:solidFill>
                  <a:srgbClr val="263238"/>
                </a:solidFill>
              </a:rPr>
              <a:t>ac</a:t>
            </a:r>
            <a:r>
              <a:rPr lang="en-US" dirty="0">
                <a:solidFill>
                  <a:srgbClr val="263238"/>
                </a:solidFill>
              </a:rPr>
              <a:t>, F. </a:t>
            </a:r>
            <a:r>
              <a:rPr lang="en-US" dirty="0" err="1">
                <a:solidFill>
                  <a:srgbClr val="263238"/>
                </a:solidFill>
              </a:rPr>
              <a:t>Ficorella</a:t>
            </a:r>
            <a:r>
              <a:rPr lang="en-US" baseline="30000" dirty="0" err="1">
                <a:solidFill>
                  <a:srgbClr val="263238"/>
                </a:solidFill>
              </a:rPr>
              <a:t>fa</a:t>
            </a:r>
            <a:r>
              <a:rPr lang="en-US" dirty="0">
                <a:solidFill>
                  <a:srgbClr val="263238"/>
                </a:solidFill>
              </a:rPr>
              <a:t>, M. </a:t>
            </a:r>
            <a:r>
              <a:rPr lang="en-US" dirty="0" err="1">
                <a:solidFill>
                  <a:srgbClr val="263238"/>
                </a:solidFill>
              </a:rPr>
              <a:t>Ferrero</a:t>
            </a:r>
            <a:r>
              <a:rPr lang="en-US" baseline="30000" dirty="0" err="1">
                <a:solidFill>
                  <a:srgbClr val="263238"/>
                </a:solidFill>
              </a:rPr>
              <a:t>ab</a:t>
            </a:r>
            <a:r>
              <a:rPr lang="en-US" dirty="0">
                <a:solidFill>
                  <a:srgbClr val="263238"/>
                </a:solidFill>
              </a:rPr>
              <a:t>,</a:t>
            </a:r>
            <a:r>
              <a:rPr lang="en-US" baseline="30000" dirty="0">
                <a:solidFill>
                  <a:srgbClr val="263238"/>
                </a:solidFill>
              </a:rPr>
              <a:t> </a:t>
            </a:r>
            <a:r>
              <a:rPr lang="en-US" dirty="0">
                <a:solidFill>
                  <a:srgbClr val="263238"/>
                </a:solidFill>
              </a:rPr>
              <a:t>M. </a:t>
            </a:r>
            <a:r>
              <a:rPr lang="en-US" dirty="0" err="1">
                <a:solidFill>
                  <a:srgbClr val="263238"/>
                </a:solidFill>
              </a:rPr>
              <a:t>Mandurrino</a:t>
            </a:r>
            <a:r>
              <a:rPr lang="en-US" baseline="30000" dirty="0" err="1">
                <a:solidFill>
                  <a:srgbClr val="263238"/>
                </a:solidFill>
              </a:rPr>
              <a:t>a</a:t>
            </a:r>
            <a:r>
              <a:rPr lang="en-US" dirty="0">
                <a:solidFill>
                  <a:srgbClr val="263238"/>
                </a:solidFill>
              </a:rPr>
              <a:t>, J. </a:t>
            </a:r>
            <a:r>
              <a:rPr lang="en-US" dirty="0" err="1">
                <a:solidFill>
                  <a:srgbClr val="263238"/>
                </a:solidFill>
              </a:rPr>
              <a:t>Olave</a:t>
            </a:r>
            <a:r>
              <a:rPr lang="en-US" baseline="30000" dirty="0" err="1">
                <a:solidFill>
                  <a:srgbClr val="263238"/>
                </a:solidFill>
              </a:rPr>
              <a:t>a</a:t>
            </a:r>
            <a:r>
              <a:rPr lang="en-US" dirty="0">
                <a:solidFill>
                  <a:srgbClr val="263238"/>
                </a:solidFill>
              </a:rPr>
              <a:t>, L. </a:t>
            </a:r>
            <a:r>
              <a:rPr lang="en-US" dirty="0" err="1">
                <a:solidFill>
                  <a:srgbClr val="263238"/>
                </a:solidFill>
              </a:rPr>
              <a:t>Pancheri</a:t>
            </a:r>
            <a:r>
              <a:rPr lang="en-US" baseline="30000" dirty="0" err="1">
                <a:solidFill>
                  <a:srgbClr val="263238"/>
                </a:solidFill>
              </a:rPr>
              <a:t>ae</a:t>
            </a:r>
            <a:r>
              <a:rPr lang="en-US" dirty="0">
                <a:solidFill>
                  <a:srgbClr val="263238"/>
                </a:solidFill>
              </a:rPr>
              <a:t>, F. </a:t>
            </a:r>
            <a:r>
              <a:rPr lang="en-US" dirty="0" err="1">
                <a:solidFill>
                  <a:srgbClr val="263238"/>
                </a:solidFill>
              </a:rPr>
              <a:t>Siviero</a:t>
            </a:r>
            <a:r>
              <a:rPr lang="en-US" baseline="30000" dirty="0" err="1">
                <a:solidFill>
                  <a:srgbClr val="263238"/>
                </a:solidFill>
              </a:rPr>
              <a:t>a</a:t>
            </a:r>
            <a:r>
              <a:rPr lang="en-US" dirty="0">
                <a:solidFill>
                  <a:srgbClr val="263238"/>
                </a:solidFill>
              </a:rPr>
              <a:t>, V. </a:t>
            </a:r>
            <a:r>
              <a:rPr lang="en-US" dirty="0" err="1">
                <a:solidFill>
                  <a:srgbClr val="263238"/>
                </a:solidFill>
              </a:rPr>
              <a:t>Sola</a:t>
            </a:r>
            <a:r>
              <a:rPr lang="en-US" baseline="30000" dirty="0" err="1">
                <a:solidFill>
                  <a:srgbClr val="263238"/>
                </a:solidFill>
              </a:rPr>
              <a:t>a</a:t>
            </a:r>
            <a:r>
              <a:rPr lang="en-US" dirty="0">
                <a:solidFill>
                  <a:srgbClr val="263238"/>
                </a:solidFill>
              </a:rPr>
              <a:t>, M. </a:t>
            </a:r>
            <a:r>
              <a:rPr lang="en-US" dirty="0" err="1">
                <a:solidFill>
                  <a:srgbClr val="263238"/>
                </a:solidFill>
              </a:rPr>
              <a:t>Tornago</a:t>
            </a:r>
            <a:r>
              <a:rPr lang="en-US" baseline="30000" dirty="0" err="1">
                <a:solidFill>
                  <a:srgbClr val="263238"/>
                </a:solidFill>
              </a:rPr>
              <a:t>ac</a:t>
            </a:r>
            <a:r>
              <a:rPr lang="en-US" baseline="30000" dirty="0">
                <a:solidFill>
                  <a:srgbClr val="263238"/>
                </a:solidFill>
              </a:rPr>
              <a:t>, </a:t>
            </a:r>
            <a:r>
              <a:rPr lang="en-US" dirty="0">
                <a:solidFill>
                  <a:srgbClr val="263238"/>
                </a:solidFill>
              </a:rPr>
              <a:t>,G. </a:t>
            </a:r>
            <a:r>
              <a:rPr lang="en-US" dirty="0" err="1">
                <a:solidFill>
                  <a:srgbClr val="263238"/>
                </a:solidFill>
              </a:rPr>
              <a:t>Paternoster</a:t>
            </a:r>
            <a:r>
              <a:rPr lang="en-US" baseline="30000" dirty="0" err="1">
                <a:solidFill>
                  <a:srgbClr val="263238"/>
                </a:solidFill>
              </a:rPr>
              <a:t>f</a:t>
            </a:r>
            <a:r>
              <a:rPr lang="en-US" dirty="0">
                <a:solidFill>
                  <a:srgbClr val="263238"/>
                </a:solidFill>
              </a:rPr>
              <a:t>, </a:t>
            </a:r>
            <a:r>
              <a:rPr lang="en-US" dirty="0" smtClean="0">
                <a:solidFill>
                  <a:srgbClr val="263238"/>
                </a:solidFill>
              </a:rPr>
              <a:t>M</a:t>
            </a:r>
            <a:r>
              <a:rPr lang="en-US" dirty="0">
                <a:solidFill>
                  <a:srgbClr val="263238"/>
                </a:solidFill>
              </a:rPr>
              <a:t>. </a:t>
            </a:r>
            <a:r>
              <a:rPr lang="en-US" dirty="0" err="1">
                <a:solidFill>
                  <a:srgbClr val="263238"/>
                </a:solidFill>
              </a:rPr>
              <a:t>Centis</a:t>
            </a:r>
            <a:r>
              <a:rPr lang="en-US" dirty="0">
                <a:solidFill>
                  <a:srgbClr val="263238"/>
                </a:solidFill>
              </a:rPr>
              <a:t> </a:t>
            </a:r>
            <a:r>
              <a:rPr lang="en-US" dirty="0" err="1">
                <a:solidFill>
                  <a:srgbClr val="263238"/>
                </a:solidFill>
              </a:rPr>
              <a:t>Vignali</a:t>
            </a:r>
            <a:r>
              <a:rPr lang="en-US" baseline="30000" dirty="0" err="1">
                <a:solidFill>
                  <a:srgbClr val="263238"/>
                </a:solidFill>
              </a:rPr>
              <a:t>fa</a:t>
            </a:r>
            <a:endParaRPr lang="en-US" baseline="30000" dirty="0">
              <a:solidFill>
                <a:srgbClr val="263238"/>
              </a:solidFill>
            </a:endParaRPr>
          </a:p>
          <a:p>
            <a:endParaRPr lang="en-US" baseline="30000" dirty="0">
              <a:solidFill>
                <a:srgbClr val="263238"/>
              </a:solidFill>
            </a:endParaRPr>
          </a:p>
          <a:p>
            <a:pPr algn="ctr"/>
            <a:r>
              <a:rPr lang="en-US" i="1" baseline="30000" dirty="0">
                <a:solidFill>
                  <a:srgbClr val="263238"/>
                </a:solidFill>
              </a:rPr>
              <a:t>a </a:t>
            </a:r>
            <a:r>
              <a:rPr lang="en-US" i="1" dirty="0">
                <a:solidFill>
                  <a:srgbClr val="263238"/>
                </a:solidFill>
              </a:rPr>
              <a:t>INFN, </a:t>
            </a:r>
            <a:r>
              <a:rPr lang="en-US" i="1" baseline="30000" dirty="0">
                <a:solidFill>
                  <a:srgbClr val="263238"/>
                </a:solidFill>
              </a:rPr>
              <a:t>b </a:t>
            </a:r>
            <a:r>
              <a:rPr lang="en-US" i="1" dirty="0" err="1">
                <a:solidFill>
                  <a:srgbClr val="263238"/>
                </a:solidFill>
              </a:rPr>
              <a:t>Università</a:t>
            </a:r>
            <a:r>
              <a:rPr lang="en-US" i="1" dirty="0">
                <a:solidFill>
                  <a:srgbClr val="263238"/>
                </a:solidFill>
              </a:rPr>
              <a:t> del </a:t>
            </a:r>
            <a:r>
              <a:rPr lang="en-US" i="1" dirty="0" err="1">
                <a:solidFill>
                  <a:srgbClr val="263238"/>
                </a:solidFill>
              </a:rPr>
              <a:t>Piemonte</a:t>
            </a:r>
            <a:r>
              <a:rPr lang="en-US" i="1" dirty="0">
                <a:solidFill>
                  <a:srgbClr val="263238"/>
                </a:solidFill>
              </a:rPr>
              <a:t> Orientale, </a:t>
            </a:r>
            <a:r>
              <a:rPr lang="en-US" i="1" baseline="30000" dirty="0">
                <a:solidFill>
                  <a:srgbClr val="263238"/>
                </a:solidFill>
              </a:rPr>
              <a:t>c </a:t>
            </a:r>
            <a:r>
              <a:rPr lang="en-US" i="1" dirty="0" err="1">
                <a:solidFill>
                  <a:srgbClr val="263238"/>
                </a:solidFill>
              </a:rPr>
              <a:t>Università</a:t>
            </a:r>
            <a:r>
              <a:rPr lang="en-US" i="1" dirty="0">
                <a:solidFill>
                  <a:srgbClr val="263238"/>
                </a:solidFill>
              </a:rPr>
              <a:t> di </a:t>
            </a:r>
            <a:r>
              <a:rPr lang="en-US" i="1" dirty="0" smtClean="0">
                <a:solidFill>
                  <a:srgbClr val="263238"/>
                </a:solidFill>
              </a:rPr>
              <a:t>Torino,</a:t>
            </a:r>
          </a:p>
          <a:p>
            <a:pPr algn="ctr"/>
            <a:r>
              <a:rPr lang="en-US" i="1" baseline="30000" dirty="0" smtClean="0">
                <a:solidFill>
                  <a:srgbClr val="263238"/>
                </a:solidFill>
              </a:rPr>
              <a:t>e </a:t>
            </a:r>
            <a:r>
              <a:rPr lang="en-US" i="1" dirty="0" err="1">
                <a:solidFill>
                  <a:srgbClr val="263238"/>
                </a:solidFill>
              </a:rPr>
              <a:t>Università</a:t>
            </a:r>
            <a:r>
              <a:rPr lang="en-US" i="1" dirty="0">
                <a:solidFill>
                  <a:srgbClr val="263238"/>
                </a:solidFill>
              </a:rPr>
              <a:t> di Trento, </a:t>
            </a:r>
            <a:r>
              <a:rPr lang="en-US" i="1" baseline="30000" dirty="0">
                <a:solidFill>
                  <a:srgbClr val="263238"/>
                </a:solidFill>
              </a:rPr>
              <a:t>f </a:t>
            </a:r>
            <a:r>
              <a:rPr lang="en-US" i="1" dirty="0" smtClean="0">
                <a:solidFill>
                  <a:srgbClr val="263238"/>
                </a:solidFill>
              </a:rPr>
              <a:t>FBK</a:t>
            </a:r>
          </a:p>
          <a:p>
            <a:pPr algn="ctr"/>
            <a:endParaRPr lang="en-US" i="1" dirty="0">
              <a:solidFill>
                <a:srgbClr val="263238"/>
              </a:solidFill>
            </a:endParaRPr>
          </a:p>
          <a:p>
            <a:pPr algn="ctr"/>
            <a:r>
              <a:rPr lang="en-US" dirty="0" smtClean="0">
                <a:solidFill>
                  <a:srgbClr val="263238"/>
                </a:solidFill>
              </a:rPr>
              <a:t>Thanks to the organizers: </a:t>
            </a:r>
          </a:p>
          <a:p>
            <a:pPr algn="ctr"/>
            <a:r>
              <a:rPr lang="it-IT" dirty="0" smtClean="0">
                <a:hlinkClick r:id="rId2"/>
              </a:rPr>
              <a:t>Gian-Franco </a:t>
            </a:r>
            <a:r>
              <a:rPr lang="it-IT" dirty="0">
                <a:hlinkClick r:id="rId2"/>
              </a:rPr>
              <a:t>Dalla Betta</a:t>
            </a:r>
            <a:r>
              <a:rPr lang="it-IT" dirty="0"/>
              <a:t> </a:t>
            </a:r>
            <a:endParaRPr lang="it-IT" dirty="0" smtClean="0"/>
          </a:p>
          <a:p>
            <a:pPr algn="ctr"/>
            <a:r>
              <a:rPr lang="it-IT" dirty="0" smtClean="0">
                <a:hlinkClick r:id="rId3"/>
              </a:rPr>
              <a:t>Giovanni </a:t>
            </a:r>
            <a:r>
              <a:rPr lang="it-IT" dirty="0">
                <a:hlinkClick r:id="rId3"/>
              </a:rPr>
              <a:t>Paternoster</a:t>
            </a:r>
            <a:r>
              <a:rPr lang="it-IT" dirty="0"/>
              <a:t> </a:t>
            </a:r>
            <a:endParaRPr lang="it-IT" dirty="0" smtClean="0"/>
          </a:p>
          <a:p>
            <a:pPr algn="ctr"/>
            <a:r>
              <a:rPr lang="it-IT" dirty="0" smtClean="0">
                <a:hlinkClick r:id="rId4"/>
              </a:rPr>
              <a:t>Maurizio </a:t>
            </a:r>
            <a:r>
              <a:rPr lang="it-IT" dirty="0">
                <a:hlinkClick r:id="rId4"/>
              </a:rPr>
              <a:t>Boscardin</a:t>
            </a:r>
            <a:r>
              <a:rPr lang="en-US" dirty="0" smtClean="0">
                <a:solidFill>
                  <a:srgbClr val="263238"/>
                </a:solidFill>
              </a:rPr>
              <a:t> </a:t>
            </a:r>
            <a:endParaRPr lang="en-US" dirty="0">
              <a:solidFill>
                <a:srgbClr val="263238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84566" y="0"/>
            <a:ext cx="37748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Acknowledgement</a:t>
            </a:r>
            <a:endParaRPr lang="en-US" sz="36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6019800"/>
            <a:ext cx="84201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1F497D"/>
                </a:solidFill>
                <a:latin typeface="Calibri"/>
                <a:cs typeface="Arial" charset="0"/>
              </a:rPr>
              <a:t>This </a:t>
            </a:r>
            <a:r>
              <a:rPr lang="en-US" sz="1000" dirty="0">
                <a:solidFill>
                  <a:srgbClr val="1F497D"/>
                </a:solidFill>
                <a:latin typeface="Calibri"/>
                <a:cs typeface="Arial" charset="0"/>
              </a:rPr>
              <a:t>work was supported by the United States Department of Energy, grant </a:t>
            </a:r>
            <a:r>
              <a:rPr lang="en-US" sz="1000" dirty="0" smtClean="0">
                <a:solidFill>
                  <a:srgbClr val="1F497D"/>
                </a:solidFill>
                <a:latin typeface="Calibri"/>
                <a:cs typeface="Arial" charset="0"/>
              </a:rPr>
              <a:t>DE-FG02-04ER41286.</a:t>
            </a:r>
          </a:p>
          <a:p>
            <a:r>
              <a:rPr lang="en-US" sz="1000" dirty="0" smtClean="0">
                <a:solidFill>
                  <a:srgbClr val="1F497D"/>
                </a:solidFill>
                <a:latin typeface="Calibri"/>
                <a:cs typeface="Arial" charset="0"/>
              </a:rPr>
              <a:t>Part </a:t>
            </a:r>
            <a:r>
              <a:rPr lang="en-US" sz="1000" dirty="0">
                <a:solidFill>
                  <a:srgbClr val="1F497D"/>
                </a:solidFill>
                <a:latin typeface="Calibri"/>
                <a:cs typeface="Arial" charset="0"/>
              </a:rPr>
              <a:t>of this work has been financed by the European Union’s Horizon 2020 Research and Innovation funding program, under Grant Agreement no. 654168 (AIDA-2020) and Grant Agreement no. 669529 (ERC UFSD669529), and by the Italian </a:t>
            </a:r>
            <a:r>
              <a:rPr lang="en-US" sz="1000" dirty="0" err="1">
                <a:solidFill>
                  <a:srgbClr val="1F497D"/>
                </a:solidFill>
                <a:latin typeface="Calibri"/>
                <a:cs typeface="Arial" charset="0"/>
              </a:rPr>
              <a:t>Ministero</a:t>
            </a:r>
            <a:r>
              <a:rPr lang="en-US" sz="1000" dirty="0">
                <a:solidFill>
                  <a:srgbClr val="1F497D"/>
                </a:solidFill>
                <a:latin typeface="Calibri"/>
                <a:cs typeface="Arial" charset="0"/>
              </a:rPr>
              <a:t> </a:t>
            </a:r>
            <a:r>
              <a:rPr lang="en-US" sz="1000" dirty="0" err="1">
                <a:solidFill>
                  <a:srgbClr val="1F497D"/>
                </a:solidFill>
                <a:latin typeface="Calibri"/>
                <a:cs typeface="Arial" charset="0"/>
              </a:rPr>
              <a:t>degli</a:t>
            </a:r>
            <a:r>
              <a:rPr lang="en-US" sz="1000" dirty="0">
                <a:solidFill>
                  <a:srgbClr val="1F497D"/>
                </a:solidFill>
                <a:latin typeface="Calibri"/>
                <a:cs typeface="Arial" charset="0"/>
              </a:rPr>
              <a:t> </a:t>
            </a:r>
            <a:r>
              <a:rPr lang="en-US" sz="1000" dirty="0" err="1">
                <a:solidFill>
                  <a:srgbClr val="1F497D"/>
                </a:solidFill>
                <a:latin typeface="Calibri"/>
                <a:cs typeface="Arial" charset="0"/>
              </a:rPr>
              <a:t>Affari</a:t>
            </a:r>
            <a:r>
              <a:rPr lang="en-US" sz="1000" dirty="0">
                <a:solidFill>
                  <a:srgbClr val="1F497D"/>
                </a:solidFill>
                <a:latin typeface="Calibri"/>
                <a:cs typeface="Arial" charset="0"/>
              </a:rPr>
              <a:t> </a:t>
            </a:r>
            <a:r>
              <a:rPr lang="en-US" sz="1000" dirty="0" err="1">
                <a:solidFill>
                  <a:srgbClr val="1F497D"/>
                </a:solidFill>
                <a:latin typeface="Calibri"/>
                <a:cs typeface="Arial" charset="0"/>
              </a:rPr>
              <a:t>Esteri</a:t>
            </a:r>
            <a:r>
              <a:rPr lang="en-US" sz="1000" dirty="0">
                <a:solidFill>
                  <a:srgbClr val="1F497D"/>
                </a:solidFill>
                <a:latin typeface="Calibri"/>
                <a:cs typeface="Arial" charset="0"/>
              </a:rPr>
              <a:t> and INFN </a:t>
            </a:r>
            <a:r>
              <a:rPr lang="en-US" sz="1000" dirty="0" err="1">
                <a:solidFill>
                  <a:srgbClr val="1F497D"/>
                </a:solidFill>
                <a:latin typeface="Calibri"/>
                <a:cs typeface="Arial" charset="0"/>
              </a:rPr>
              <a:t>Gruppo</a:t>
            </a:r>
            <a:r>
              <a:rPr lang="en-US" sz="1000" dirty="0">
                <a:solidFill>
                  <a:srgbClr val="1F497D"/>
                </a:solidFill>
                <a:latin typeface="Calibri"/>
                <a:cs typeface="Arial" charset="0"/>
              </a:rPr>
              <a:t> V</a:t>
            </a:r>
            <a:r>
              <a:rPr lang="en-US" sz="1000" dirty="0" smtClean="0">
                <a:solidFill>
                  <a:srgbClr val="1F497D"/>
                </a:solidFill>
                <a:latin typeface="Calibri"/>
                <a:cs typeface="Arial" charset="0"/>
              </a:rPr>
              <a:t>.</a:t>
            </a:r>
          </a:p>
          <a:p>
            <a:r>
              <a:rPr lang="en-US" sz="1000" dirty="0" smtClean="0">
                <a:solidFill>
                  <a:srgbClr val="1F497D"/>
                </a:solidFill>
                <a:latin typeface="Calibri"/>
                <a:cs typeface="Arial" charset="0"/>
              </a:rPr>
              <a:t>This </a:t>
            </a:r>
            <a:r>
              <a:rPr lang="en-US" sz="1000" dirty="0">
                <a:solidFill>
                  <a:srgbClr val="1F497D"/>
                </a:solidFill>
                <a:latin typeface="Calibri"/>
                <a:cs typeface="Arial" charset="0"/>
              </a:rPr>
              <a:t>work was partially performed within the CERN RD50 </a:t>
            </a:r>
            <a:r>
              <a:rPr lang="en-US" sz="1000" dirty="0" smtClean="0">
                <a:solidFill>
                  <a:srgbClr val="1F497D"/>
                </a:solidFill>
                <a:latin typeface="Calibri"/>
                <a:cs typeface="Arial" charset="0"/>
              </a:rPr>
              <a:t>and ATLAS HGTD collaborations.</a:t>
            </a:r>
            <a:endParaRPr lang="en-US" sz="1000" dirty="0">
              <a:solidFill>
                <a:srgbClr val="1F497D"/>
              </a:solidFill>
              <a:latin typeface="Calibri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20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46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="" xmlns:a16="http://schemas.microsoft.com/office/drawing/2014/main" id="{A16EA418-D993-F440-9CA4-05EAFFAD641C}"/>
              </a:ext>
            </a:extLst>
          </p:cNvPr>
          <p:cNvSpPr/>
          <p:nvPr/>
        </p:nvSpPr>
        <p:spPr>
          <a:xfrm flipH="1">
            <a:off x="6524953" y="4680101"/>
            <a:ext cx="193902" cy="169486"/>
          </a:xfrm>
          <a:prstGeom prst="ellipse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="" xmlns:a16="http://schemas.microsoft.com/office/drawing/2014/main" id="{BEC464B1-72FF-014A-AA2A-DCF4EAFA2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1D2B7B7-17E9-5B41-8298-8EA7E77059D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Hartmut Sadrozinski, "AC-LGAD ",  TREDI-2021, Feb 17, 2021</a:t>
            </a:r>
            <a:endParaRPr lang="en-US" dirty="0"/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5482" y="8965"/>
            <a:ext cx="8308975" cy="666751"/>
          </a:xfrm>
          <a:prstGeom prst="rect">
            <a:avLst/>
          </a:prstGeom>
        </p:spPr>
        <p:txBody>
          <a:bodyPr tIns="35203">
            <a:noAutofit/>
          </a:bodyPr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lang="en-US" sz="3200" dirty="0">
                <a:solidFill>
                  <a:srgbClr val="800000"/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AC-LGAD (RSD) Response in a single Figure</a:t>
            </a:r>
            <a:endParaRPr lang="en-US" sz="28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="" xmlns:a16="http://schemas.microsoft.com/office/drawing/2014/main" id="{6A293A7B-E06E-0148-8CA4-4478B0C015D7}"/>
              </a:ext>
            </a:extLst>
          </p:cNvPr>
          <p:cNvSpPr/>
          <p:nvPr/>
        </p:nvSpPr>
        <p:spPr>
          <a:xfrm rot="3110930" flipV="1">
            <a:off x="5386453" y="4046987"/>
            <a:ext cx="165063" cy="202890"/>
          </a:xfrm>
          <a:prstGeom prst="ellipse">
            <a:avLst/>
          </a:prstGeom>
          <a:solidFill>
            <a:schemeClr val="accent2">
              <a:lumMod val="90000"/>
              <a:lumOff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ube 6">
            <a:extLst>
              <a:ext uri="{FF2B5EF4-FFF2-40B4-BE49-F238E27FC236}">
                <a16:creationId xmlns="" xmlns:a16="http://schemas.microsoft.com/office/drawing/2014/main" id="{BA0D3A48-AB61-8C44-AFD6-5DDCD9FA9EAB}"/>
              </a:ext>
            </a:extLst>
          </p:cNvPr>
          <p:cNvSpPr/>
          <p:nvPr/>
        </p:nvSpPr>
        <p:spPr>
          <a:xfrm>
            <a:off x="1792061" y="2841505"/>
            <a:ext cx="7250465" cy="2827776"/>
          </a:xfrm>
          <a:prstGeom prst="cube">
            <a:avLst>
              <a:gd name="adj" fmla="val 9337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n+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6" name="Parallelogram 75">
            <a:extLst>
              <a:ext uri="{FF2B5EF4-FFF2-40B4-BE49-F238E27FC236}">
                <a16:creationId xmlns="" xmlns:a16="http://schemas.microsoft.com/office/drawing/2014/main" id="{510EE24D-764B-194A-A5F2-F4EA390161EA}"/>
              </a:ext>
            </a:extLst>
          </p:cNvPr>
          <p:cNvSpPr/>
          <p:nvPr/>
        </p:nvSpPr>
        <p:spPr>
          <a:xfrm>
            <a:off x="4124366" y="2857013"/>
            <a:ext cx="1906008" cy="914888"/>
          </a:xfrm>
          <a:prstGeom prst="parallelogram">
            <a:avLst>
              <a:gd name="adj" fmla="val 101984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D85CC3FE-18C2-AA4A-8AEB-304AC177495A}"/>
              </a:ext>
            </a:extLst>
          </p:cNvPr>
          <p:cNvSpPr/>
          <p:nvPr/>
        </p:nvSpPr>
        <p:spPr>
          <a:xfrm>
            <a:off x="2430856" y="2447694"/>
            <a:ext cx="104155" cy="106440"/>
          </a:xfrm>
          <a:prstGeom prst="ellipse">
            <a:avLst/>
          </a:prstGeom>
          <a:solidFill>
            <a:srgbClr val="0070C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4200"/>
            <a:ext cx="1317625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B7260A8-EEE5-F445-8191-62456C24DFE3}"/>
              </a:ext>
            </a:extLst>
          </p:cNvPr>
          <p:cNvSpPr txBox="1"/>
          <p:nvPr/>
        </p:nvSpPr>
        <p:spPr>
          <a:xfrm>
            <a:off x="480552" y="676633"/>
            <a:ext cx="8310751" cy="18928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The generated charge is collected locally in the n+ layer after internal amplification . 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The </a:t>
            </a:r>
            <a:r>
              <a:rPr lang="en-US" dirty="0"/>
              <a:t>signal </a:t>
            </a:r>
            <a:r>
              <a:rPr lang="en-US" dirty="0" smtClean="0"/>
              <a:t>is then shared </a:t>
            </a:r>
            <a:r>
              <a:rPr lang="en-US" dirty="0"/>
              <a:t>among </a:t>
            </a:r>
            <a:r>
              <a:rPr lang="en-US" dirty="0" smtClean="0"/>
              <a:t>a few metal pads </a:t>
            </a:r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4-6) </a:t>
            </a:r>
            <a:r>
              <a:rPr lang="en-US" dirty="0" smtClean="0">
                <a:solidFill>
                  <a:srgbClr val="002060"/>
                </a:solidFill>
              </a:rPr>
              <a:t>allowing to determine the location of the impact and the time of arrival of the particle.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2060"/>
                </a:solidFill>
              </a:rPr>
              <a:t>Normally sharing </a:t>
            </a:r>
            <a:r>
              <a:rPr lang="en-US" dirty="0">
                <a:solidFill>
                  <a:srgbClr val="002060"/>
                </a:solidFill>
              </a:rPr>
              <a:t>a small signal </a:t>
            </a:r>
            <a:r>
              <a:rPr lang="en-US" dirty="0" smtClean="0">
                <a:solidFill>
                  <a:srgbClr val="002060"/>
                </a:solidFill>
              </a:rPr>
              <a:t>among 4 channels leads </a:t>
            </a:r>
            <a:r>
              <a:rPr lang="en-US" dirty="0">
                <a:solidFill>
                  <a:srgbClr val="002060"/>
                </a:solidFill>
              </a:rPr>
              <a:t>to </a:t>
            </a:r>
            <a:r>
              <a:rPr lang="en-US" dirty="0" smtClean="0">
                <a:solidFill>
                  <a:srgbClr val="002060"/>
                </a:solidFill>
              </a:rPr>
              <a:t>inefficiency or low spatial precision, but here the gain of 10-20 makes it possible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" name="Parallelogram 17">
            <a:extLst>
              <a:ext uri="{FF2B5EF4-FFF2-40B4-BE49-F238E27FC236}">
                <a16:creationId xmlns="" xmlns:a16="http://schemas.microsoft.com/office/drawing/2014/main" id="{510EE24D-764B-194A-A5F2-F4EA390161EA}"/>
              </a:ext>
            </a:extLst>
          </p:cNvPr>
          <p:cNvSpPr/>
          <p:nvPr/>
        </p:nvSpPr>
        <p:spPr>
          <a:xfrm>
            <a:off x="2482256" y="4506743"/>
            <a:ext cx="1906008" cy="914888"/>
          </a:xfrm>
          <a:prstGeom prst="parallelogram">
            <a:avLst>
              <a:gd name="adj" fmla="val 101984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Parallelogram 18">
            <a:extLst>
              <a:ext uri="{FF2B5EF4-FFF2-40B4-BE49-F238E27FC236}">
                <a16:creationId xmlns="" xmlns:a16="http://schemas.microsoft.com/office/drawing/2014/main" id="{510EE24D-764B-194A-A5F2-F4EA390161EA}"/>
              </a:ext>
            </a:extLst>
          </p:cNvPr>
          <p:cNvSpPr/>
          <p:nvPr/>
        </p:nvSpPr>
        <p:spPr>
          <a:xfrm>
            <a:off x="4634906" y="4510553"/>
            <a:ext cx="1906008" cy="914888"/>
          </a:xfrm>
          <a:prstGeom prst="parallelogram">
            <a:avLst>
              <a:gd name="adj" fmla="val 101984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Parallelogram 19">
            <a:extLst>
              <a:ext uri="{FF2B5EF4-FFF2-40B4-BE49-F238E27FC236}">
                <a16:creationId xmlns="" xmlns:a16="http://schemas.microsoft.com/office/drawing/2014/main" id="{510EE24D-764B-194A-A5F2-F4EA390161EA}"/>
              </a:ext>
            </a:extLst>
          </p:cNvPr>
          <p:cNvSpPr/>
          <p:nvPr/>
        </p:nvSpPr>
        <p:spPr>
          <a:xfrm>
            <a:off x="6273206" y="2845583"/>
            <a:ext cx="1906008" cy="914888"/>
          </a:xfrm>
          <a:prstGeom prst="parallelogram">
            <a:avLst>
              <a:gd name="adj" fmla="val 101984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nut 30">
            <a:extLst>
              <a:ext uri="{FF2B5EF4-FFF2-40B4-BE49-F238E27FC236}">
                <a16:creationId xmlns="" xmlns:a16="http://schemas.microsoft.com/office/drawing/2014/main" id="{032B0517-9A4B-1043-A666-6A4B0C895B1C}"/>
              </a:ext>
            </a:extLst>
          </p:cNvPr>
          <p:cNvSpPr/>
          <p:nvPr/>
        </p:nvSpPr>
        <p:spPr>
          <a:xfrm rot="2794649">
            <a:off x="5219626" y="3982615"/>
            <a:ext cx="408041" cy="407495"/>
          </a:xfrm>
          <a:prstGeom prst="donut">
            <a:avLst>
              <a:gd name="adj" fmla="val 15658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8B7260A8-EEE5-F445-8191-62456C24DFE3}"/>
              </a:ext>
            </a:extLst>
          </p:cNvPr>
          <p:cNvSpPr txBox="1"/>
          <p:nvPr/>
        </p:nvSpPr>
        <p:spPr>
          <a:xfrm>
            <a:off x="416624" y="5867400"/>
            <a:ext cx="8310751" cy="8125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Note that the shape and separation of the metal pads can be selected  to optimize the performance of the detector.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814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33 0.00787 L 0.32227 0.245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47" y="1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0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84 0.03009 L 0.33932 0.2534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18" y="1115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6" grpId="0" animBg="1"/>
      <p:bldP spid="14" grpId="0" animBg="1"/>
      <p:bldP spid="14" grpId="1" animBg="1"/>
      <p:bldP spid="17" grpId="0" animBg="1"/>
      <p:bldP spid="31" grpId="0" animBg="1"/>
      <p:bldP spid="31" grpId="1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</a:t>
            </a:r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</a:t>
            </a:r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AC-LGADs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700" y="2514600"/>
            <a:ext cx="78486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kern="100" dirty="0">
                <a:ea typeface="Noto Serif CJK SC"/>
                <a:cs typeface="Lohit Devanagari"/>
              </a:rPr>
              <a:t>Criteria</a:t>
            </a:r>
            <a:r>
              <a:rPr lang="en-US" sz="2000" b="1" kern="100" dirty="0" smtClean="0">
                <a:ea typeface="Noto Serif CJK SC"/>
                <a:cs typeface="Lohit Devanagari"/>
              </a:rPr>
              <a:t>:						Value:</a:t>
            </a:r>
            <a:endParaRPr lang="en-US" sz="2000" b="1" kern="100" dirty="0">
              <a:ea typeface="Noto Serif CJK SC"/>
              <a:cs typeface="Lohit Devanagari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>
                <a:ea typeface="Noto Serif CJK SC"/>
                <a:cs typeface="Mangal"/>
              </a:rPr>
              <a:t>	Power per 2x2 </a:t>
            </a:r>
            <a:r>
              <a:rPr lang="en-US" kern="100" dirty="0" smtClean="0">
                <a:ea typeface="Noto Serif CJK SC"/>
                <a:cs typeface="Mangal"/>
              </a:rPr>
              <a:t>cm</a:t>
            </a:r>
            <a:r>
              <a:rPr lang="en-US" kern="100" baseline="30000" dirty="0" smtClean="0">
                <a:ea typeface="Noto Serif CJK SC"/>
                <a:cs typeface="Mangal"/>
              </a:rPr>
              <a:t>2</a:t>
            </a:r>
            <a:r>
              <a:rPr lang="en-US" kern="100" dirty="0" smtClean="0">
                <a:ea typeface="Noto Serif CJK SC"/>
                <a:cs typeface="Mangal"/>
              </a:rPr>
              <a:t> </a:t>
            </a:r>
            <a:r>
              <a:rPr lang="en-US" kern="100" dirty="0">
                <a:ea typeface="Noto Serif CJK SC"/>
                <a:cs typeface="Mangal"/>
              </a:rPr>
              <a:t>ASIC [W]:		 </a:t>
            </a:r>
            <a:r>
              <a:rPr lang="en-US" kern="100" dirty="0" smtClean="0">
                <a:ea typeface="Noto Serif CJK SC"/>
                <a:cs typeface="Mangal"/>
              </a:rPr>
              <a:t>	1</a:t>
            </a:r>
            <a:endParaRPr lang="en-US" sz="1600" kern="100" dirty="0">
              <a:ea typeface="Noto Serif CJK SC"/>
              <a:cs typeface="Mangal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>
                <a:ea typeface="Noto Serif CJK SC"/>
                <a:cs typeface="Mangal"/>
              </a:rPr>
              <a:t>	Time resolution [</a:t>
            </a:r>
            <a:r>
              <a:rPr lang="en-US" kern="100" dirty="0" err="1">
                <a:ea typeface="Noto Serif CJK SC"/>
                <a:cs typeface="Mangal"/>
              </a:rPr>
              <a:t>ps</a:t>
            </a:r>
            <a:r>
              <a:rPr lang="en-US" kern="100" dirty="0">
                <a:ea typeface="Noto Serif CJK SC"/>
                <a:cs typeface="Mangal"/>
              </a:rPr>
              <a:t>]:			</a:t>
            </a:r>
            <a:r>
              <a:rPr lang="en-US" kern="100" dirty="0" smtClean="0">
                <a:ea typeface="Noto Serif CJK SC"/>
                <a:cs typeface="Mangal"/>
              </a:rPr>
              <a:t>15</a:t>
            </a:r>
            <a:endParaRPr lang="en-US" sz="1600" kern="100" dirty="0">
              <a:ea typeface="Noto Serif CJK SC"/>
              <a:cs typeface="Mangal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>
                <a:ea typeface="Noto Serif CJK SC"/>
                <a:cs typeface="Mangal"/>
              </a:rPr>
              <a:t>	Position resolution [µm]:			</a:t>
            </a:r>
            <a:r>
              <a:rPr lang="en-US" kern="100" dirty="0" smtClean="0">
                <a:ea typeface="Noto Serif CJK SC"/>
                <a:cs typeface="Mangal"/>
              </a:rPr>
              <a:t>15</a:t>
            </a:r>
          </a:p>
          <a:p>
            <a:pPr marL="914400" marR="0" lvl="0" indent="-9144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 smtClean="0">
                <a:ea typeface="Noto Serif CJK SC"/>
                <a:cs typeface="Mangal"/>
              </a:rPr>
              <a:t>Radiation </a:t>
            </a:r>
            <a:r>
              <a:rPr lang="en-US" kern="100" dirty="0">
                <a:ea typeface="Noto Serif CJK SC"/>
                <a:cs typeface="Mangal"/>
              </a:rPr>
              <a:t>hardness [</a:t>
            </a:r>
            <a:r>
              <a:rPr lang="en-US" kern="100" dirty="0" err="1">
                <a:ea typeface="Noto Serif CJK SC"/>
                <a:cs typeface="Mangal"/>
              </a:rPr>
              <a:t>Neq</a:t>
            </a:r>
            <a:r>
              <a:rPr lang="en-US" kern="100" dirty="0">
                <a:ea typeface="Noto Serif CJK SC"/>
                <a:cs typeface="Mangal"/>
              </a:rPr>
              <a:t>/cm</a:t>
            </a:r>
            <a:r>
              <a:rPr lang="en-US" kern="100" baseline="30000" dirty="0">
                <a:ea typeface="Noto Serif CJK SC"/>
                <a:cs typeface="Mangal"/>
              </a:rPr>
              <a:t>2</a:t>
            </a:r>
            <a:r>
              <a:rPr lang="en-US" kern="100" dirty="0">
                <a:ea typeface="Noto Serif CJK SC"/>
                <a:cs typeface="Mangal"/>
              </a:rPr>
              <a:t> ]:		</a:t>
            </a:r>
            <a:r>
              <a:rPr lang="en-US" kern="100" dirty="0" smtClean="0">
                <a:ea typeface="Noto Serif CJK SC"/>
                <a:cs typeface="Mangal"/>
              </a:rPr>
              <a:t>1E15  </a:t>
            </a:r>
            <a:r>
              <a:rPr lang="en-US" kern="100" dirty="0" smtClean="0">
                <a:ea typeface="Noto Serif CJK SC"/>
                <a:cs typeface="Mangal"/>
              </a:rPr>
              <a:t>?, TID ?</a:t>
            </a:r>
            <a:endParaRPr lang="en-US" sz="1600" kern="100" dirty="0">
              <a:ea typeface="Noto Serif CJK SC"/>
              <a:cs typeface="Mangal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>
                <a:ea typeface="Noto Serif CJK SC"/>
                <a:cs typeface="Mangal"/>
              </a:rPr>
              <a:t>	Max Operating Bias [V]:			</a:t>
            </a:r>
            <a:r>
              <a:rPr lang="en-US" kern="100" dirty="0" smtClean="0">
                <a:ea typeface="Noto Serif CJK SC"/>
                <a:cs typeface="Mangal"/>
              </a:rPr>
              <a:t>400 </a:t>
            </a:r>
            <a:r>
              <a:rPr lang="en-US" kern="100" dirty="0">
                <a:ea typeface="Noto Serif CJK SC"/>
                <a:cs typeface="Mangal"/>
              </a:rPr>
              <a:t>V</a:t>
            </a:r>
            <a:endParaRPr lang="en-US" sz="1600" kern="100" dirty="0">
              <a:ea typeface="Noto Serif CJK SC"/>
              <a:cs typeface="Mangal"/>
            </a:endParaRPr>
          </a:p>
          <a:p>
            <a:pPr marL="914400" marR="0" lvl="0" indent="-9144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>
                <a:ea typeface="Noto Serif CJK SC"/>
                <a:cs typeface="Mangal"/>
              </a:rPr>
              <a:t>Max next </a:t>
            </a:r>
            <a:r>
              <a:rPr lang="en-US" kern="100" dirty="0" smtClean="0">
                <a:ea typeface="Noto Serif CJK SC"/>
                <a:cs typeface="Mangal"/>
              </a:rPr>
              <a:t>neighbor </a:t>
            </a:r>
            <a:r>
              <a:rPr lang="en-US" kern="100" dirty="0">
                <a:ea typeface="Noto Serif CJK SC"/>
                <a:cs typeface="Mangal"/>
              </a:rPr>
              <a:t>pick-up [%]:		1</a:t>
            </a:r>
            <a:endParaRPr lang="en-US" sz="1600" kern="100" dirty="0">
              <a:ea typeface="Noto Serif CJK SC"/>
              <a:cs typeface="Mangal"/>
            </a:endParaRPr>
          </a:p>
          <a:p>
            <a:pPr marL="914400" marR="0" lvl="0" indent="-9144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 smtClean="0">
                <a:ea typeface="Noto Serif CJK SC"/>
                <a:cs typeface="Mangal"/>
              </a:rPr>
              <a:t>Area of large </a:t>
            </a:r>
            <a:r>
              <a:rPr lang="en-US" kern="100" dirty="0" smtClean="0">
                <a:ea typeface="Noto Serif CJK SC"/>
                <a:cs typeface="Mangal"/>
              </a:rPr>
              <a:t>position </a:t>
            </a:r>
            <a:r>
              <a:rPr lang="en-US" kern="100" dirty="0" smtClean="0">
                <a:ea typeface="Noto Serif CJK SC"/>
                <a:cs typeface="Mangal"/>
              </a:rPr>
              <a:t>resolution (pad/pitch)</a:t>
            </a:r>
            <a:r>
              <a:rPr lang="en-US" kern="100" baseline="30000" dirty="0" smtClean="0">
                <a:ea typeface="Noto Serif CJK SC"/>
                <a:cs typeface="Mangal"/>
              </a:rPr>
              <a:t>2</a:t>
            </a:r>
            <a:r>
              <a:rPr lang="en-US" kern="100" dirty="0" smtClean="0">
                <a:ea typeface="Noto Serif CJK SC"/>
                <a:cs typeface="Mangal"/>
              </a:rPr>
              <a:t>  :	</a:t>
            </a:r>
            <a:r>
              <a:rPr lang="en-US" kern="100" dirty="0" smtClean="0">
                <a:ea typeface="Noto Serif CJK SC"/>
                <a:cs typeface="Mangal"/>
              </a:rPr>
              <a:t>&lt; </a:t>
            </a:r>
            <a:r>
              <a:rPr lang="en-US" kern="100" dirty="0" smtClean="0">
                <a:ea typeface="Noto Serif CJK SC"/>
                <a:cs typeface="Mangal"/>
              </a:rPr>
              <a:t>10</a:t>
            </a:r>
            <a:r>
              <a:rPr lang="en-US" kern="100" dirty="0">
                <a:ea typeface="Noto Serif CJK SC"/>
                <a:cs typeface="Mangal"/>
              </a:rPr>
              <a:t>% ?	</a:t>
            </a:r>
            <a:endParaRPr lang="en-US" kern="100" dirty="0" smtClean="0">
              <a:ea typeface="Noto Serif CJK SC"/>
              <a:cs typeface="Mangal"/>
            </a:endParaRPr>
          </a:p>
          <a:p>
            <a:pPr marL="914400" marR="0" lvl="0" indent="-9144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 smtClean="0">
                <a:ea typeface="Noto Serif CJK SC"/>
              </a:rPr>
              <a:t>Bump </a:t>
            </a:r>
            <a:r>
              <a:rPr lang="en-US" dirty="0" err="1">
                <a:ea typeface="Noto Serif CJK SC"/>
              </a:rPr>
              <a:t>Bondability</a:t>
            </a:r>
            <a:r>
              <a:rPr lang="en-US" dirty="0">
                <a:ea typeface="Noto Serif CJK SC"/>
              </a:rPr>
              <a:t>	 pad size [µm</a:t>
            </a:r>
            <a:r>
              <a:rPr lang="en-US" dirty="0" smtClean="0">
                <a:ea typeface="Noto Serif CJK SC"/>
              </a:rPr>
              <a:t>] :</a:t>
            </a:r>
            <a:r>
              <a:rPr lang="en-US" dirty="0">
                <a:ea typeface="Noto Serif CJK SC"/>
              </a:rPr>
              <a:t>		</a:t>
            </a:r>
            <a:r>
              <a:rPr lang="en-US" dirty="0" smtClean="0">
                <a:ea typeface="Noto Serif CJK SC"/>
              </a:rPr>
              <a:t>&gt; 80</a:t>
            </a:r>
          </a:p>
          <a:p>
            <a:pPr marL="914400" marR="0" lvl="0" indent="-9144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 smtClean="0"/>
              <a:t>Non-uniformity in signal propagation  (N</a:t>
            </a:r>
            <a:r>
              <a:rPr lang="en-US" baseline="30000" dirty="0" smtClean="0"/>
              <a:t>+</a:t>
            </a:r>
            <a:r>
              <a:rPr lang="en-US" dirty="0" smtClean="0"/>
              <a:t>, oxide)	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4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838200"/>
            <a:ext cx="852028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large-scale applications of LGAD, we had early on a set of criteria 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geometry and performance of the sensors which guided the R&amp;D program.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here is a first set for applications where radiation levels are moderate, 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excellent timing and position resolution are required : 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Electron-Ion Collider (</a:t>
            </a:r>
            <a:r>
              <a:rPr lang="en-US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</a:t>
            </a:r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39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Dependencies for AC-LGADs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5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685800"/>
            <a:ext cx="78486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kern="100" dirty="0">
                <a:ea typeface="Noto Serif CJK SC"/>
                <a:cs typeface="Lohit Devanagari"/>
              </a:rPr>
              <a:t>Criteria</a:t>
            </a:r>
            <a:r>
              <a:rPr lang="en-US" sz="2000" b="1" kern="100" dirty="0" smtClean="0">
                <a:ea typeface="Noto Serif CJK SC"/>
                <a:cs typeface="Lohit Devanagari"/>
              </a:rPr>
              <a:t>:				Sensor </a:t>
            </a:r>
            <a:r>
              <a:rPr lang="en-US" sz="2000" b="1" kern="100" dirty="0" smtClean="0">
                <a:ea typeface="Noto Serif CJK SC"/>
                <a:cs typeface="Lohit Devanagari"/>
              </a:rPr>
              <a:t>Section:</a:t>
            </a:r>
            <a:endParaRPr lang="en-US" sz="2000" b="1" kern="100" dirty="0">
              <a:ea typeface="Noto Serif CJK SC"/>
              <a:cs typeface="Lohit Devanagari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>
                <a:ea typeface="Noto Serif CJK SC"/>
                <a:cs typeface="Mangal"/>
              </a:rPr>
              <a:t>	</a:t>
            </a:r>
            <a:r>
              <a:rPr lang="en-US" kern="100" dirty="0" smtClean="0">
                <a:ea typeface="Noto Serif CJK SC"/>
                <a:cs typeface="Mangal"/>
              </a:rPr>
              <a:t>Power:   			</a:t>
            </a:r>
            <a:r>
              <a:rPr lang="en-US" kern="100" dirty="0" smtClean="0">
                <a:solidFill>
                  <a:srgbClr val="CCCC00"/>
                </a:solidFill>
                <a:ea typeface="Noto Serif CJK SC"/>
                <a:cs typeface="Mangal"/>
              </a:rPr>
              <a:t>AC-Pads</a:t>
            </a:r>
            <a:r>
              <a:rPr lang="en-US" kern="100" dirty="0" smtClean="0">
                <a:ea typeface="Noto Serif CJK SC"/>
                <a:cs typeface="Mangal"/>
              </a:rPr>
              <a:t>, </a:t>
            </a:r>
            <a:r>
              <a:rPr lang="en-US" kern="100" dirty="0" smtClean="0">
                <a:solidFill>
                  <a:srgbClr val="2E34A2"/>
                </a:solidFill>
                <a:ea typeface="Noto Serif CJK SC"/>
                <a:cs typeface="Mangal"/>
              </a:rPr>
              <a:t>Gain Layer</a:t>
            </a:r>
            <a:r>
              <a:rPr lang="en-US" kern="100" dirty="0">
                <a:ea typeface="Noto Serif CJK SC"/>
                <a:cs typeface="Mangal"/>
              </a:rPr>
              <a:t>	 </a:t>
            </a:r>
            <a:r>
              <a:rPr lang="en-US" kern="100" dirty="0" smtClean="0">
                <a:ea typeface="Noto Serif CJK SC"/>
                <a:cs typeface="Mangal"/>
              </a:rPr>
              <a:t>	</a:t>
            </a:r>
            <a:endParaRPr lang="en-US" sz="1600" kern="100" dirty="0">
              <a:ea typeface="Noto Serif CJK SC"/>
              <a:cs typeface="Mangal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>
                <a:ea typeface="Noto Serif CJK SC"/>
                <a:cs typeface="Mangal"/>
              </a:rPr>
              <a:t>	Time resolution </a:t>
            </a:r>
            <a:r>
              <a:rPr lang="en-US" kern="100" dirty="0" smtClean="0">
                <a:ea typeface="Noto Serif CJK SC"/>
                <a:cs typeface="Mangal"/>
              </a:rPr>
              <a:t>:</a:t>
            </a:r>
            <a:r>
              <a:rPr lang="en-US" kern="100" dirty="0">
                <a:ea typeface="Noto Serif CJK SC"/>
                <a:cs typeface="Mangal"/>
              </a:rPr>
              <a:t>	</a:t>
            </a:r>
            <a:r>
              <a:rPr lang="en-US" kern="100" dirty="0" smtClean="0">
                <a:ea typeface="Noto Serif CJK SC"/>
                <a:cs typeface="Mangal"/>
              </a:rPr>
              <a:t>	</a:t>
            </a:r>
            <a:r>
              <a:rPr lang="en-US" kern="100" dirty="0" smtClean="0">
                <a:solidFill>
                  <a:srgbClr val="CCCC00"/>
                </a:solidFill>
                <a:ea typeface="Noto Serif CJK SC"/>
                <a:cs typeface="Mangal"/>
              </a:rPr>
              <a:t>AC-Pads</a:t>
            </a:r>
            <a:r>
              <a:rPr lang="en-US" kern="100" dirty="0" smtClean="0">
                <a:ea typeface="Noto Serif CJK SC"/>
                <a:cs typeface="Mangal"/>
              </a:rPr>
              <a:t>, </a:t>
            </a:r>
            <a:r>
              <a:rPr lang="en-US" kern="100" dirty="0" smtClean="0">
                <a:solidFill>
                  <a:srgbClr val="2E34A2"/>
                </a:solidFill>
                <a:ea typeface="Noto Serif CJK SC"/>
                <a:cs typeface="Mangal"/>
              </a:rPr>
              <a:t>Gain Layer</a:t>
            </a:r>
            <a:r>
              <a:rPr lang="en-US" kern="100" dirty="0" smtClean="0">
                <a:ea typeface="Noto Serif CJK SC"/>
                <a:cs typeface="Mangal"/>
              </a:rPr>
              <a:t>, </a:t>
            </a:r>
            <a:r>
              <a:rPr lang="en-US" kern="100" dirty="0" smtClean="0">
                <a:solidFill>
                  <a:srgbClr val="9999FF"/>
                </a:solidFill>
                <a:ea typeface="Noto Serif CJK SC"/>
                <a:cs typeface="Mangal"/>
              </a:rPr>
              <a:t>Bulk</a:t>
            </a:r>
            <a:r>
              <a:rPr lang="en-US" kern="100" dirty="0">
                <a:ea typeface="Noto Serif CJK SC"/>
                <a:cs typeface="Mangal"/>
              </a:rPr>
              <a:t>		</a:t>
            </a:r>
            <a:endParaRPr lang="en-US" sz="1600" kern="100" dirty="0" smtClean="0">
              <a:ea typeface="Noto Serif CJK SC"/>
              <a:cs typeface="Mangal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 smtClean="0">
                <a:ea typeface="Noto Serif CJK SC"/>
                <a:cs typeface="Mangal"/>
              </a:rPr>
              <a:t>	Position resolution :</a:t>
            </a:r>
            <a:r>
              <a:rPr lang="en-US" kern="100" dirty="0">
                <a:ea typeface="Noto Serif CJK SC"/>
                <a:cs typeface="Mangal"/>
              </a:rPr>
              <a:t>	</a:t>
            </a:r>
            <a:r>
              <a:rPr lang="en-US" kern="100" dirty="0">
                <a:solidFill>
                  <a:srgbClr val="CCCC00"/>
                </a:solidFill>
                <a:ea typeface="Noto Serif CJK SC"/>
                <a:cs typeface="Mangal"/>
              </a:rPr>
              <a:t>AC-Pads</a:t>
            </a:r>
            <a:r>
              <a:rPr lang="en-US" kern="100" dirty="0">
                <a:ea typeface="Noto Serif CJK SC"/>
                <a:cs typeface="Mangal"/>
              </a:rPr>
              <a:t>, </a:t>
            </a:r>
            <a:r>
              <a:rPr lang="en-US" kern="100" dirty="0">
                <a:solidFill>
                  <a:srgbClr val="2E34A2"/>
                </a:solidFill>
                <a:ea typeface="Noto Serif CJK SC"/>
                <a:cs typeface="Mangal"/>
              </a:rPr>
              <a:t>Gain Layer</a:t>
            </a:r>
            <a:r>
              <a:rPr lang="en-US" kern="100" dirty="0">
                <a:ea typeface="Noto Serif CJK SC"/>
                <a:cs typeface="Mangal"/>
              </a:rPr>
              <a:t>, </a:t>
            </a:r>
            <a:r>
              <a:rPr lang="en-US" kern="100" dirty="0">
                <a:solidFill>
                  <a:srgbClr val="9999FF"/>
                </a:solidFill>
                <a:ea typeface="Noto Serif CJK SC"/>
                <a:cs typeface="Mangal"/>
              </a:rPr>
              <a:t>Bulk</a:t>
            </a:r>
            <a:r>
              <a:rPr lang="en-US" kern="100" dirty="0">
                <a:ea typeface="Noto Serif CJK SC"/>
                <a:cs typeface="Mangal"/>
              </a:rPr>
              <a:t>	</a:t>
            </a:r>
            <a:endParaRPr lang="en-US" kern="100" dirty="0" smtClean="0">
              <a:ea typeface="Noto Serif CJK SC"/>
              <a:cs typeface="Mangal"/>
            </a:endParaRPr>
          </a:p>
          <a:p>
            <a:pPr marL="914400" marR="0" lvl="0" indent="-9144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 smtClean="0">
                <a:ea typeface="Noto Serif CJK SC"/>
                <a:cs typeface="Mangal"/>
              </a:rPr>
              <a:t>Radiation </a:t>
            </a:r>
            <a:r>
              <a:rPr lang="en-US" kern="100" dirty="0">
                <a:ea typeface="Noto Serif CJK SC"/>
                <a:cs typeface="Mangal"/>
              </a:rPr>
              <a:t>hardness </a:t>
            </a:r>
            <a:r>
              <a:rPr lang="en-US" kern="100" dirty="0" smtClean="0">
                <a:ea typeface="Noto Serif CJK SC"/>
                <a:cs typeface="Mangal"/>
              </a:rPr>
              <a:t>:	</a:t>
            </a:r>
            <a:r>
              <a:rPr lang="en-US" kern="100" dirty="0" smtClean="0">
                <a:solidFill>
                  <a:srgbClr val="2E34A2"/>
                </a:solidFill>
                <a:ea typeface="Noto Serif CJK SC"/>
                <a:cs typeface="Mangal"/>
              </a:rPr>
              <a:t>Gain </a:t>
            </a:r>
            <a:r>
              <a:rPr lang="en-US" kern="100" dirty="0" smtClean="0">
                <a:solidFill>
                  <a:srgbClr val="2E34A2"/>
                </a:solidFill>
                <a:ea typeface="Noto Serif CJK SC"/>
                <a:cs typeface="Mangal"/>
              </a:rPr>
              <a:t>Layer, </a:t>
            </a:r>
            <a:r>
              <a:rPr lang="en-US" kern="100" dirty="0" smtClean="0">
                <a:solidFill>
                  <a:srgbClr val="007635"/>
                </a:solidFill>
                <a:ea typeface="Noto Serif CJK SC"/>
                <a:cs typeface="Mangal"/>
              </a:rPr>
              <a:t>Dielectric</a:t>
            </a:r>
            <a:endParaRPr lang="en-US" sz="1600" kern="100" dirty="0" smtClean="0">
              <a:solidFill>
                <a:srgbClr val="007635"/>
              </a:solidFill>
              <a:ea typeface="Noto Serif CJK SC"/>
              <a:cs typeface="Mangal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 smtClean="0">
                <a:ea typeface="Noto Serif CJK SC"/>
                <a:cs typeface="Mangal"/>
              </a:rPr>
              <a:t>	Operating Bias [V]:		</a:t>
            </a:r>
            <a:r>
              <a:rPr lang="en-US" kern="100" dirty="0" smtClean="0">
                <a:solidFill>
                  <a:srgbClr val="2E34A2"/>
                </a:solidFill>
                <a:ea typeface="Noto Serif CJK SC"/>
                <a:cs typeface="Mangal"/>
              </a:rPr>
              <a:t>Gain Layer</a:t>
            </a:r>
            <a:r>
              <a:rPr lang="en-US" kern="100" dirty="0" smtClean="0">
                <a:ea typeface="Noto Serif CJK SC"/>
                <a:cs typeface="Mangal"/>
              </a:rPr>
              <a:t>, </a:t>
            </a:r>
            <a:r>
              <a:rPr lang="en-US" kern="100" dirty="0" smtClean="0">
                <a:solidFill>
                  <a:srgbClr val="9999FF"/>
                </a:solidFill>
                <a:ea typeface="Noto Serif CJK SC"/>
                <a:cs typeface="Mangal"/>
              </a:rPr>
              <a:t>Bulk</a:t>
            </a:r>
            <a:endParaRPr lang="en-US" sz="1600" kern="100" dirty="0" smtClean="0">
              <a:solidFill>
                <a:srgbClr val="9999FF"/>
              </a:solidFill>
              <a:ea typeface="Noto Serif CJK SC"/>
              <a:cs typeface="Mangal"/>
            </a:endParaRPr>
          </a:p>
          <a:p>
            <a:pPr marL="914400" marR="0" lvl="0" indent="-9144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>
                <a:ea typeface="Noto Serif CJK SC"/>
                <a:cs typeface="Mangal"/>
              </a:rPr>
              <a:t>N</a:t>
            </a:r>
            <a:r>
              <a:rPr lang="en-US" kern="100" dirty="0" smtClean="0">
                <a:ea typeface="Noto Serif CJK SC"/>
                <a:cs typeface="Mangal"/>
              </a:rPr>
              <a:t>ext neighbor pick-up:</a:t>
            </a:r>
            <a:r>
              <a:rPr lang="en-US" kern="100" dirty="0">
                <a:ea typeface="Noto Serif CJK SC"/>
                <a:cs typeface="Mangal"/>
              </a:rPr>
              <a:t>	</a:t>
            </a:r>
            <a:r>
              <a:rPr lang="en-US" kern="100" dirty="0" smtClean="0">
                <a:solidFill>
                  <a:srgbClr val="CCCC00"/>
                </a:solidFill>
                <a:ea typeface="Noto Serif CJK SC"/>
                <a:cs typeface="Mangal"/>
              </a:rPr>
              <a:t>AC-Pads</a:t>
            </a:r>
            <a:endParaRPr lang="en-US" kern="100" dirty="0">
              <a:solidFill>
                <a:srgbClr val="CCCC00"/>
              </a:solidFill>
              <a:ea typeface="Noto Serif CJK SC"/>
              <a:cs typeface="Mangal"/>
            </a:endParaRPr>
          </a:p>
          <a:p>
            <a:pPr marL="914400" marR="0" lvl="0" indent="-9144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kern="100" dirty="0" smtClean="0">
                <a:ea typeface="Noto Serif CJK SC"/>
                <a:cs typeface="Mangal"/>
              </a:rPr>
              <a:t>Non-Uniformity </a:t>
            </a:r>
            <a:r>
              <a:rPr lang="en-US" kern="100" dirty="0">
                <a:ea typeface="Noto Serif CJK SC"/>
                <a:cs typeface="Mangal"/>
              </a:rPr>
              <a:t>of </a:t>
            </a:r>
            <a:r>
              <a:rPr lang="en-US" kern="100" dirty="0" smtClean="0">
                <a:ea typeface="Noto Serif CJK SC"/>
                <a:cs typeface="Mangal"/>
              </a:rPr>
              <a:t>response:	</a:t>
            </a:r>
            <a:r>
              <a:rPr lang="en-US" kern="100" dirty="0" smtClean="0">
                <a:solidFill>
                  <a:srgbClr val="CCCC00"/>
                </a:solidFill>
                <a:ea typeface="Noto Serif CJK SC"/>
                <a:cs typeface="Mangal"/>
              </a:rPr>
              <a:t>AC-Pads</a:t>
            </a:r>
            <a:r>
              <a:rPr lang="en-US" kern="100" dirty="0">
                <a:ea typeface="Noto Serif CJK SC"/>
                <a:cs typeface="Mangal"/>
              </a:rPr>
              <a:t>	</a:t>
            </a:r>
            <a:endParaRPr lang="en-US" kern="100" dirty="0" smtClean="0">
              <a:ea typeface="Noto Serif CJK SC"/>
              <a:cs typeface="Mangal"/>
            </a:endParaRPr>
          </a:p>
          <a:p>
            <a:pPr marL="914400" marR="0" lvl="0" indent="-9144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 smtClean="0">
                <a:ea typeface="Noto Serif CJK SC"/>
              </a:rPr>
              <a:t>Bump </a:t>
            </a:r>
            <a:r>
              <a:rPr lang="en-US" dirty="0" err="1" smtClean="0">
                <a:ea typeface="Noto Serif CJK SC"/>
              </a:rPr>
              <a:t>Bondability</a:t>
            </a:r>
            <a:r>
              <a:rPr lang="en-US" dirty="0" smtClean="0">
                <a:ea typeface="Noto Serif CJK SC"/>
              </a:rPr>
              <a:t>:		</a:t>
            </a:r>
            <a:r>
              <a:rPr lang="en-US" dirty="0" smtClean="0">
                <a:solidFill>
                  <a:srgbClr val="CCCC00"/>
                </a:solidFill>
                <a:ea typeface="Noto Serif CJK SC"/>
              </a:rPr>
              <a:t>AC-Pads</a:t>
            </a:r>
            <a:r>
              <a:rPr lang="en-US" dirty="0">
                <a:ea typeface="Noto Serif CJK SC"/>
              </a:rPr>
              <a:t>	 </a:t>
            </a:r>
            <a:endParaRPr lang="en-US" dirty="0" smtClean="0">
              <a:ea typeface="Noto Serif CJK SC"/>
            </a:endParaRPr>
          </a:p>
          <a:p>
            <a:pPr marL="914400" marR="0" lvl="0" indent="-914400" algn="just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 smtClean="0"/>
              <a:t>Delay of signal		</a:t>
            </a:r>
            <a:r>
              <a:rPr lang="en-US" dirty="0" smtClean="0">
                <a:solidFill>
                  <a:srgbClr val="CC0000"/>
                </a:solidFill>
              </a:rPr>
              <a:t>N</a:t>
            </a:r>
            <a:r>
              <a:rPr lang="en-US" baseline="30000" dirty="0" smtClean="0">
                <a:solidFill>
                  <a:srgbClr val="CC0000"/>
                </a:solidFill>
              </a:rPr>
              <a:t>+</a:t>
            </a:r>
            <a:r>
              <a:rPr lang="en-US" dirty="0" smtClean="0">
                <a:solidFill>
                  <a:srgbClr val="CC0000"/>
                </a:solidFill>
              </a:rPr>
              <a:t> </a:t>
            </a:r>
            <a:r>
              <a:rPr lang="en-US" dirty="0" smtClean="0">
                <a:solidFill>
                  <a:srgbClr val="CC0000"/>
                </a:solidFill>
              </a:rPr>
              <a:t>layer , </a:t>
            </a:r>
            <a:r>
              <a:rPr lang="en-US" dirty="0" smtClean="0">
                <a:solidFill>
                  <a:srgbClr val="007635"/>
                </a:solidFill>
              </a:rPr>
              <a:t>Dielectric</a:t>
            </a:r>
            <a:endParaRPr lang="en-US" dirty="0">
              <a:solidFill>
                <a:srgbClr val="007635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636738" y="4192926"/>
            <a:ext cx="4427982" cy="2649523"/>
            <a:chOff x="4175761" y="2999106"/>
            <a:chExt cx="3708399" cy="2121534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89" t="500" r="3889" b="-500"/>
            <a:stretch/>
          </p:blipFill>
          <p:spPr bwMode="auto">
            <a:xfrm>
              <a:off x="4175761" y="2999106"/>
              <a:ext cx="3566160" cy="2030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5461"/>
            <a:stretch/>
          </p:blipFill>
          <p:spPr bwMode="auto">
            <a:xfrm>
              <a:off x="4216400" y="4775199"/>
              <a:ext cx="3657600" cy="345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943" b="20543"/>
            <a:stretch/>
          </p:blipFill>
          <p:spPr bwMode="auto">
            <a:xfrm>
              <a:off x="4226560" y="4145279"/>
              <a:ext cx="3657600" cy="660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6934200" y="5791200"/>
            <a:ext cx="1241077" cy="923330"/>
          </a:xfrm>
          <a:prstGeom prst="rect">
            <a:avLst/>
          </a:prstGeom>
          <a:ln>
            <a:solidFill>
              <a:srgbClr val="CCCCFF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9999FF"/>
                </a:solidFill>
              </a:rPr>
              <a:t>Bulk:</a:t>
            </a:r>
          </a:p>
          <a:p>
            <a:r>
              <a:rPr lang="en-US" dirty="0" smtClean="0">
                <a:solidFill>
                  <a:srgbClr val="9999FF"/>
                </a:solidFill>
              </a:rPr>
              <a:t>Thickness</a:t>
            </a:r>
          </a:p>
          <a:p>
            <a:r>
              <a:rPr lang="en-US" dirty="0" smtClean="0">
                <a:solidFill>
                  <a:srgbClr val="9999FF"/>
                </a:solidFill>
              </a:rPr>
              <a:t>Resistivity</a:t>
            </a:r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95400" y="4912050"/>
            <a:ext cx="1516249" cy="1200329"/>
          </a:xfrm>
          <a:prstGeom prst="rect">
            <a:avLst/>
          </a:prstGeom>
          <a:ln>
            <a:solidFill>
              <a:srgbClr val="2E34A2"/>
            </a:solidFill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2E34A2"/>
                </a:solidFill>
              </a:rPr>
              <a:t>Gain layer :</a:t>
            </a:r>
          </a:p>
          <a:p>
            <a:r>
              <a:rPr lang="en-US" dirty="0" smtClean="0">
                <a:solidFill>
                  <a:srgbClr val="2E34A2"/>
                </a:solidFill>
              </a:rPr>
              <a:t>Doping Profile</a:t>
            </a:r>
          </a:p>
          <a:p>
            <a:r>
              <a:rPr lang="en-US" dirty="0" smtClean="0">
                <a:solidFill>
                  <a:srgbClr val="2E34A2"/>
                </a:solidFill>
              </a:rPr>
              <a:t>Depth</a:t>
            </a:r>
          </a:p>
          <a:p>
            <a:r>
              <a:rPr lang="en-US" dirty="0" smtClean="0">
                <a:solidFill>
                  <a:srgbClr val="2E34A2"/>
                </a:solidFill>
              </a:rPr>
              <a:t>Carbon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4419600"/>
            <a:ext cx="1757789" cy="1200329"/>
          </a:xfrm>
          <a:prstGeom prst="rect">
            <a:avLst/>
          </a:prstGeom>
          <a:ln>
            <a:solidFill>
              <a:srgbClr val="CC0000"/>
            </a:solidFill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C0000"/>
                </a:solidFill>
              </a:rPr>
              <a:t>N</a:t>
            </a:r>
            <a:r>
              <a:rPr lang="en-US" b="1" baseline="30000" dirty="0" smtClean="0">
                <a:solidFill>
                  <a:srgbClr val="CC0000"/>
                </a:solidFill>
              </a:rPr>
              <a:t>+</a:t>
            </a:r>
            <a:r>
              <a:rPr lang="en-US" b="1" dirty="0" smtClean="0">
                <a:solidFill>
                  <a:srgbClr val="CC0000"/>
                </a:solidFill>
              </a:rPr>
              <a:t> layer :</a:t>
            </a:r>
          </a:p>
          <a:p>
            <a:r>
              <a:rPr lang="en-US" dirty="0" smtClean="0">
                <a:solidFill>
                  <a:srgbClr val="CC0000"/>
                </a:solidFill>
              </a:rPr>
              <a:t>Sheet Resistance</a:t>
            </a:r>
          </a:p>
          <a:p>
            <a:r>
              <a:rPr lang="en-US" dirty="0" smtClean="0">
                <a:solidFill>
                  <a:srgbClr val="CC0000"/>
                </a:solidFill>
              </a:rPr>
              <a:t>Termination</a:t>
            </a:r>
          </a:p>
          <a:p>
            <a:r>
              <a:rPr lang="en-US" dirty="0" smtClean="0">
                <a:solidFill>
                  <a:srgbClr val="CC0000"/>
                </a:solidFill>
              </a:rPr>
              <a:t>Uniformity</a:t>
            </a:r>
            <a:endParaRPr lang="en-US" dirty="0" smtClean="0">
              <a:solidFill>
                <a:srgbClr val="CC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00400" y="3962400"/>
            <a:ext cx="1194853" cy="923330"/>
          </a:xfrm>
          <a:prstGeom prst="rect">
            <a:avLst/>
          </a:prstGeom>
          <a:solidFill>
            <a:schemeClr val="bg1"/>
          </a:solidFill>
          <a:ln>
            <a:solidFill>
              <a:srgbClr val="007635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635"/>
                </a:solidFill>
              </a:rPr>
              <a:t>Dielectric:</a:t>
            </a:r>
          </a:p>
          <a:p>
            <a:r>
              <a:rPr lang="en-US" dirty="0" smtClean="0">
                <a:solidFill>
                  <a:srgbClr val="007635"/>
                </a:solidFill>
              </a:rPr>
              <a:t>Type</a:t>
            </a:r>
          </a:p>
          <a:p>
            <a:r>
              <a:rPr lang="en-US" dirty="0" smtClean="0">
                <a:solidFill>
                  <a:srgbClr val="007635"/>
                </a:solidFill>
              </a:rPr>
              <a:t>Thicknes</a:t>
            </a:r>
            <a:r>
              <a:rPr lang="en-US" dirty="0" smtClean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00" y="3733800"/>
            <a:ext cx="1265138" cy="923330"/>
          </a:xfrm>
          <a:prstGeom prst="rect">
            <a:avLst/>
          </a:prstGeom>
          <a:solidFill>
            <a:schemeClr val="bg1"/>
          </a:solidFill>
          <a:ln>
            <a:solidFill>
              <a:srgbClr val="CCCC00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CC00"/>
                </a:solidFill>
              </a:rPr>
              <a:t>AC-Pads:</a:t>
            </a:r>
          </a:p>
          <a:p>
            <a:r>
              <a:rPr lang="en-US" dirty="0" smtClean="0">
                <a:solidFill>
                  <a:srgbClr val="CCCC00"/>
                </a:solidFill>
              </a:rPr>
              <a:t>Pitch, </a:t>
            </a:r>
            <a:r>
              <a:rPr lang="en-US" dirty="0" smtClean="0">
                <a:solidFill>
                  <a:srgbClr val="CCCC00"/>
                </a:solidFill>
              </a:rPr>
              <a:t>Size,</a:t>
            </a:r>
            <a:endParaRPr lang="en-US" dirty="0" smtClean="0">
              <a:solidFill>
                <a:srgbClr val="CCCC00"/>
              </a:solidFill>
            </a:endParaRPr>
          </a:p>
          <a:p>
            <a:r>
              <a:rPr lang="en-US" dirty="0" smtClean="0">
                <a:solidFill>
                  <a:srgbClr val="CCCC00"/>
                </a:solidFill>
              </a:rPr>
              <a:t>Shape</a:t>
            </a:r>
          </a:p>
        </p:txBody>
      </p:sp>
    </p:spTree>
    <p:extLst>
      <p:ext uri="{BB962C8B-B14F-4D97-AF65-F5344CB8AC3E}">
        <p14:creationId xmlns:p14="http://schemas.microsoft.com/office/powerpoint/2010/main" val="214576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</a:t>
            </a:r>
            <a:r>
              <a:rPr lang="en-US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I: Power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6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685800"/>
            <a:ext cx="88048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/>
              <a:t>Acceptable power level of the readout: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We are guided by our experience with </a:t>
            </a:r>
            <a:r>
              <a:rPr lang="en-US" sz="1600" dirty="0" smtClean="0"/>
              <a:t>recent large-</a:t>
            </a:r>
            <a:r>
              <a:rPr lang="en-US" sz="1600" dirty="0" smtClean="0"/>
              <a:t>scale timing detectors: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The readout of both the </a:t>
            </a:r>
            <a:r>
              <a:rPr lang="en-US" sz="1600" dirty="0" smtClean="0"/>
              <a:t>ATLAS </a:t>
            </a:r>
            <a:r>
              <a:rPr lang="en-US" sz="1600" dirty="0" smtClean="0"/>
              <a:t>HGTD and the CMS  </a:t>
            </a:r>
            <a:r>
              <a:rPr lang="en-US" sz="1600" dirty="0" smtClean="0"/>
              <a:t>ETL have a power </a:t>
            </a:r>
            <a:r>
              <a:rPr lang="en-US" sz="1600" dirty="0"/>
              <a:t>density of </a:t>
            </a:r>
            <a:r>
              <a:rPr lang="en-US" sz="1600" dirty="0" smtClean="0"/>
              <a:t>200 - 300 </a:t>
            </a:r>
            <a:r>
              <a:rPr lang="en-US" sz="1600" dirty="0" err="1" smtClean="0"/>
              <a:t>mW</a:t>
            </a:r>
            <a:r>
              <a:rPr lang="en-US" sz="1600" dirty="0" smtClean="0"/>
              <a:t>/cm</a:t>
            </a:r>
            <a:r>
              <a:rPr lang="en-US" sz="1600" baseline="30000" dirty="0" smtClean="0"/>
              <a:t>2</a:t>
            </a:r>
            <a:r>
              <a:rPr lang="en-US" sz="1600" dirty="0"/>
              <a:t> </a:t>
            </a:r>
            <a:r>
              <a:rPr lang="en-US" sz="1600" dirty="0" smtClean="0"/>
              <a:t>w</a:t>
            </a:r>
            <a:r>
              <a:rPr lang="en-US" sz="1600" dirty="0" smtClean="0"/>
              <a:t>ith 1.3x1.3 </a:t>
            </a:r>
            <a:r>
              <a:rPr lang="en-US" sz="1600" dirty="0" smtClean="0"/>
              <a:t>mm</a:t>
            </a:r>
            <a:r>
              <a:rPr lang="en-US" sz="1600" baseline="30000" dirty="0" smtClean="0"/>
              <a:t>2 </a:t>
            </a:r>
            <a:r>
              <a:rPr lang="en-US" sz="1600" dirty="0" smtClean="0"/>
              <a:t>pixels, about 5 </a:t>
            </a:r>
            <a:r>
              <a:rPr lang="en-US" sz="1600" dirty="0" err="1" smtClean="0"/>
              <a:t>mW</a:t>
            </a:r>
            <a:r>
              <a:rPr lang="en-US" sz="1600" dirty="0" smtClean="0"/>
              <a:t>/channel, close to </a:t>
            </a:r>
            <a:r>
              <a:rPr lang="en-US" sz="1600" dirty="0" smtClean="0"/>
              <a:t>1W per </a:t>
            </a:r>
            <a:r>
              <a:rPr lang="en-US" sz="1600" dirty="0"/>
              <a:t>2x2 cm</a:t>
            </a:r>
            <a:r>
              <a:rPr lang="en-US" sz="1600" baseline="30000" dirty="0"/>
              <a:t>2</a:t>
            </a:r>
            <a:r>
              <a:rPr lang="en-US" sz="1600" dirty="0"/>
              <a:t> </a:t>
            </a:r>
            <a:r>
              <a:rPr lang="en-US" sz="1600" dirty="0" smtClean="0"/>
              <a:t>ASIC .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We will assume </a:t>
            </a:r>
            <a:r>
              <a:rPr lang="en-US" sz="1600" dirty="0" smtClean="0"/>
              <a:t>the same </a:t>
            </a:r>
            <a:r>
              <a:rPr lang="en-US" sz="1600" b="1" dirty="0" smtClean="0"/>
              <a:t>goal </a:t>
            </a:r>
            <a:r>
              <a:rPr lang="en-US" sz="1600" b="1" dirty="0" smtClean="0"/>
              <a:t>of </a:t>
            </a:r>
            <a:r>
              <a:rPr lang="en-US" sz="1600" b="1" dirty="0" smtClean="0"/>
              <a:t> </a:t>
            </a:r>
            <a:r>
              <a:rPr lang="en-US" sz="1600" b="1" dirty="0"/>
              <a:t>250 </a:t>
            </a:r>
            <a:r>
              <a:rPr lang="en-US" sz="1600" b="1" dirty="0" err="1" smtClean="0"/>
              <a:t>mW</a:t>
            </a:r>
            <a:r>
              <a:rPr lang="en-US" sz="1600" b="1" dirty="0" smtClean="0"/>
              <a:t>/cm</a:t>
            </a:r>
            <a:r>
              <a:rPr lang="en-US" sz="1600" b="1" baseline="30000" dirty="0" smtClean="0"/>
              <a:t>2</a:t>
            </a:r>
            <a:r>
              <a:rPr lang="en-US" sz="1600" b="1" dirty="0" smtClean="0"/>
              <a:t>,  i.e. 1W </a:t>
            </a:r>
            <a:r>
              <a:rPr lang="en-US" sz="1600" b="1" dirty="0" smtClean="0"/>
              <a:t>for the power of a 2x2 </a:t>
            </a:r>
            <a:r>
              <a:rPr lang="en-US" sz="1600" b="1" dirty="0"/>
              <a:t>cm</a:t>
            </a:r>
            <a:r>
              <a:rPr lang="en-US" sz="1600" b="1" baseline="30000" dirty="0"/>
              <a:t>2</a:t>
            </a:r>
            <a:r>
              <a:rPr lang="en-US" sz="1600" b="1" dirty="0"/>
              <a:t> </a:t>
            </a:r>
            <a:r>
              <a:rPr lang="en-US" sz="1600" dirty="0" smtClean="0"/>
              <a:t>AC-LGAD </a:t>
            </a:r>
            <a:r>
              <a:rPr lang="en-US" sz="1600" dirty="0" smtClean="0"/>
              <a:t>ASIC, yet for much smaller pitch detectors.</a:t>
            </a:r>
          </a:p>
          <a:p>
            <a:pPr>
              <a:lnSpc>
                <a:spcPct val="150000"/>
              </a:lnSpc>
            </a:pPr>
            <a:r>
              <a:rPr lang="en-US" sz="1600" b="1" dirty="0"/>
              <a:t>The allowed power consumption per ASIC then constrains the pixel pitch depending on the power consumption per channel</a:t>
            </a:r>
            <a:r>
              <a:rPr lang="en-US" sz="1600" b="1" dirty="0" smtClean="0"/>
              <a:t>.</a:t>
            </a:r>
            <a:endParaRPr lang="en-US" sz="16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038600"/>
            <a:ext cx="238442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33800"/>
            <a:ext cx="4107669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32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76200"/>
            <a:ext cx="883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 Simulation: Power / Pad-size / Capacitance 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7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838200"/>
            <a:ext cx="7924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Smaller pads have less capacitance, and the wide separation (at fixed pitch) reduces the inter-pad capacitance. </a:t>
            </a:r>
          </a:p>
          <a:p>
            <a:r>
              <a:rPr lang="en-US" dirty="0" smtClean="0"/>
              <a:t>For 50um thick sensors, </a:t>
            </a:r>
          </a:p>
          <a:p>
            <a:r>
              <a:rPr lang="en-US" dirty="0" smtClean="0"/>
              <a:t>the HGTD pads have a capacitance of about 4pF,</a:t>
            </a:r>
          </a:p>
          <a:p>
            <a:r>
              <a:rPr lang="en-US" dirty="0"/>
              <a:t>t</a:t>
            </a:r>
            <a:r>
              <a:rPr lang="en-US" dirty="0" smtClean="0"/>
              <a:t>he FBK RSD pads have a capacitance of between 100 </a:t>
            </a:r>
            <a:r>
              <a:rPr lang="en-US" dirty="0" err="1" smtClean="0"/>
              <a:t>fF</a:t>
            </a:r>
            <a:r>
              <a:rPr lang="en-US" dirty="0" smtClean="0"/>
              <a:t> and 200 </a:t>
            </a:r>
            <a:r>
              <a:rPr lang="en-US" dirty="0" err="1" smtClean="0"/>
              <a:t>fF.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Simulations with a </a:t>
            </a:r>
            <a:r>
              <a:rPr lang="en-US" b="1" dirty="0" err="1" smtClean="0"/>
              <a:t>SiGe</a:t>
            </a:r>
            <a:r>
              <a:rPr lang="en-US" b="1" dirty="0" smtClean="0"/>
              <a:t> frontend indicate that for the same jitter the power consumption can be reduced drastically for smaller capacitance.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3581400"/>
            <a:ext cx="4608513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573555" y="6477000"/>
            <a:ext cx="28766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i="1" dirty="0">
                <a:solidFill>
                  <a:prstClr val="black"/>
                </a:solidFill>
              </a:rPr>
              <a:t>(Courtesy Gabe </a:t>
            </a:r>
            <a:r>
              <a:rPr lang="en-US" sz="1200" i="1" dirty="0" err="1">
                <a:solidFill>
                  <a:prstClr val="black"/>
                </a:solidFill>
              </a:rPr>
              <a:t>Saffier</a:t>
            </a:r>
            <a:r>
              <a:rPr lang="en-US" sz="1200" i="1" dirty="0">
                <a:solidFill>
                  <a:prstClr val="black"/>
                </a:solidFill>
              </a:rPr>
              <a:t>-Ewing, </a:t>
            </a:r>
            <a:r>
              <a:rPr lang="en-US" sz="1200" i="1" dirty="0" err="1">
                <a:solidFill>
                  <a:prstClr val="black"/>
                </a:solidFill>
              </a:rPr>
              <a:t>Anadyne</a:t>
            </a:r>
            <a:r>
              <a:rPr lang="en-US" sz="1200" i="1" dirty="0">
                <a:solidFill>
                  <a:prstClr val="black"/>
                </a:solidFill>
              </a:rPr>
              <a:t> </a:t>
            </a:r>
            <a:r>
              <a:rPr lang="en-US" sz="1200" i="1" dirty="0" err="1">
                <a:solidFill>
                  <a:prstClr val="black"/>
                </a:solidFill>
              </a:rPr>
              <a:t>Inc</a:t>
            </a:r>
            <a:r>
              <a:rPr lang="en-US" sz="1200" i="1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822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AC-LGAD Setup for IR Laser scan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8</a:t>
            </a:fld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685800"/>
            <a:ext cx="8804868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/>
              <a:t>16 channel board curtesy FNAL</a:t>
            </a:r>
          </a:p>
        </p:txBody>
      </p:sp>
      <p:pic>
        <p:nvPicPr>
          <p:cNvPr id="11266" name="Picture 2" descr="https://lh5.googleusercontent.com/mCR-2Xt_HZdH4HQjkl_IU5jrVP9O2pOrrahoGEOi6fcDb0PmD4GAYlNsQV4FHp4MuSt9uzKsa5kov7Qg5M5zVi1KgC0UDqLx0yArlVrYP9k8r1DsuBH_AW6Ey1lgreqG-l1ALq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4211399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828800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1" t="19592" r="14683" b="4123"/>
          <a:stretch/>
        </p:blipFill>
        <p:spPr bwMode="auto">
          <a:xfrm>
            <a:off x="609600" y="4648200"/>
            <a:ext cx="2134089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71800" y="5257800"/>
            <a:ext cx="6172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Laser scans were performed with the Particulars IR laser (~ 10 </a:t>
            </a:r>
            <a:r>
              <a:rPr lang="el-GR" sz="1600" dirty="0" smtClean="0"/>
              <a:t>μ</a:t>
            </a:r>
            <a:r>
              <a:rPr lang="en-US" sz="1600" dirty="0" smtClean="0"/>
              <a:t>m pulse)</a:t>
            </a:r>
          </a:p>
          <a:p>
            <a:endParaRPr lang="en-US" dirty="0" smtClean="0"/>
          </a:p>
          <a:p>
            <a:r>
              <a:rPr lang="en-US" b="1" dirty="0" smtClean="0"/>
              <a:t>For some sensors, the backside metal was removed and scans from the backside were performed.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601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71800" y="99060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500-200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1219200"/>
            <a:ext cx="3480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500-200</a:t>
            </a:r>
          </a:p>
          <a:p>
            <a:r>
              <a:rPr lang="en-US" dirty="0" smtClean="0"/>
              <a:t>(Pitch </a:t>
            </a:r>
            <a:r>
              <a:rPr lang="en-US" dirty="0" smtClean="0"/>
              <a:t>= 500µm,  Pad </a:t>
            </a:r>
            <a:r>
              <a:rPr lang="en-US" dirty="0"/>
              <a:t>Size = </a:t>
            </a:r>
            <a:r>
              <a:rPr lang="en-US" dirty="0" smtClean="0"/>
              <a:t>200µm)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029200" y="4953000"/>
            <a:ext cx="4056623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-&gt; </a:t>
            </a:r>
            <a:r>
              <a:rPr lang="en-US" b="1" dirty="0" err="1" smtClean="0"/>
              <a:t>Pmax</a:t>
            </a:r>
            <a:r>
              <a:rPr lang="en-US" b="1" dirty="0" smtClean="0"/>
              <a:t> </a:t>
            </a:r>
            <a:r>
              <a:rPr lang="en-US" b="1" dirty="0" smtClean="0"/>
              <a:t>under next neighbor pad: ~ 10%</a:t>
            </a:r>
          </a:p>
          <a:p>
            <a:r>
              <a:rPr lang="en-US" b="1" dirty="0" smtClean="0"/>
              <a:t>-&gt; </a:t>
            </a:r>
            <a:r>
              <a:rPr lang="en-US" b="1" dirty="0" err="1" smtClean="0"/>
              <a:t>Pmax</a:t>
            </a:r>
            <a:r>
              <a:rPr lang="en-US" b="1" dirty="0" smtClean="0"/>
              <a:t> </a:t>
            </a:r>
            <a:r>
              <a:rPr lang="en-US" b="1" dirty="0" smtClean="0"/>
              <a:t>beyond next neighbor pad: ~ 2%</a:t>
            </a:r>
          </a:p>
          <a:p>
            <a:r>
              <a:rPr lang="en-US" b="1" dirty="0" smtClean="0"/>
              <a:t>No pick-up!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91" b="14286"/>
          <a:stretch/>
        </p:blipFill>
        <p:spPr bwMode="auto">
          <a:xfrm>
            <a:off x="304800" y="3733800"/>
            <a:ext cx="4572000" cy="30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" b="16667"/>
          <a:stretch/>
        </p:blipFill>
        <p:spPr bwMode="auto">
          <a:xfrm>
            <a:off x="304800" y="685800"/>
            <a:ext cx="4572000" cy="298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28600" y="762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Front-Back Pulse Shapes FBK RSD1 500-200 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Hartmut Sadrozinski, "AC-LGAD ",  TREDI-2021, Feb 17, 2021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>
                <a:solidFill>
                  <a:srgbClr val="4F81BD"/>
                </a:solidFill>
              </a:rPr>
              <a:pPr algn="l"/>
              <a:t>9</a:t>
            </a:fld>
            <a:endParaRPr lang="en-US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18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5135</TotalTime>
  <Words>1903</Words>
  <Application>Microsoft Office PowerPoint</Application>
  <PresentationFormat>On-screen Show (4:3)</PresentationFormat>
  <Paragraphs>364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 AC-LGAD (RSD) Response in a single Figure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Hartmut</dc:creator>
  <cp:lastModifiedBy>Hartmut</cp:lastModifiedBy>
  <cp:revision>194</cp:revision>
  <dcterms:created xsi:type="dcterms:W3CDTF">2019-01-07T17:57:59Z</dcterms:created>
  <dcterms:modified xsi:type="dcterms:W3CDTF">2021-02-17T07:32:12Z</dcterms:modified>
</cp:coreProperties>
</file>