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4"/>
  </p:sldMasterIdLst>
  <p:notesMasterIdLst>
    <p:notesMasterId r:id="rId13"/>
  </p:notesMasterIdLst>
  <p:sldIdLst>
    <p:sldId id="256" r:id="rId5"/>
    <p:sldId id="257" r:id="rId6"/>
    <p:sldId id="270" r:id="rId7"/>
    <p:sldId id="272" r:id="rId8"/>
    <p:sldId id="271" r:id="rId9"/>
    <p:sldId id="273" r:id="rId10"/>
    <p:sldId id="264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ge Maestre Heredia" initials="JMH" lastIdx="3" clrIdx="0">
    <p:extLst>
      <p:ext uri="{19B8F6BF-5375-455C-9EA6-DF929625EA0E}">
        <p15:presenceInfo xmlns:p15="http://schemas.microsoft.com/office/powerpoint/2012/main" userId="S-1-5-21-1526224874-1540688658-1361462980-54696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D95F69-8BA1-45FC-B710-07E30A6312F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259FEAF-21EF-42CF-89B3-C6FC43ADCFC6}">
      <dgm:prSet phldrT="[Text]"/>
      <dgm:spPr/>
      <dgm:t>
        <a:bodyPr/>
        <a:lstStyle/>
        <a:p>
          <a:r>
            <a:rPr lang="en-US" dirty="0" smtClean="0"/>
            <a:t>Micro-physic</a:t>
          </a:r>
          <a:endParaRPr lang="en-US" dirty="0"/>
        </a:p>
      </dgm:t>
    </dgm:pt>
    <dgm:pt modelId="{D4CD51A4-AFC0-4802-8D2D-0F0472593E75}" type="parTrans" cxnId="{087B8AC2-8835-49E9-9F4B-F28BF0785117}">
      <dgm:prSet/>
      <dgm:spPr/>
      <dgm:t>
        <a:bodyPr/>
        <a:lstStyle/>
        <a:p>
          <a:endParaRPr lang="en-US"/>
        </a:p>
      </dgm:t>
    </dgm:pt>
    <dgm:pt modelId="{563185B0-561A-4E48-8138-07616C6CDA31}" type="sibTrans" cxnId="{087B8AC2-8835-49E9-9F4B-F28BF0785117}">
      <dgm:prSet/>
      <dgm:spPr/>
      <dgm:t>
        <a:bodyPr/>
        <a:lstStyle/>
        <a:p>
          <a:endParaRPr lang="en-US"/>
        </a:p>
      </dgm:t>
    </dgm:pt>
    <dgm:pt modelId="{2BC53172-3C3D-43B5-AB4A-B1884776CBE8}">
      <dgm:prSet phldrT="[Text]"/>
      <dgm:spPr/>
      <dgm:t>
        <a:bodyPr/>
        <a:lstStyle/>
        <a:p>
          <a:r>
            <a:rPr lang="en-US" dirty="0" smtClean="0"/>
            <a:t>Macro-physics</a:t>
          </a:r>
          <a:endParaRPr lang="en-US" dirty="0"/>
        </a:p>
      </dgm:t>
    </dgm:pt>
    <dgm:pt modelId="{78D4A184-CEF3-499E-9F2D-59AF3FEB2E2A}" type="parTrans" cxnId="{A0E17630-62D9-4832-BDD2-51BAD22A0E11}">
      <dgm:prSet/>
      <dgm:spPr/>
      <dgm:t>
        <a:bodyPr/>
        <a:lstStyle/>
        <a:p>
          <a:endParaRPr lang="en-US"/>
        </a:p>
      </dgm:t>
    </dgm:pt>
    <dgm:pt modelId="{59942A0D-5F48-4777-B259-2285F2EC0EF3}" type="sibTrans" cxnId="{A0E17630-62D9-4832-BDD2-51BAD22A0E11}">
      <dgm:prSet/>
      <dgm:spPr/>
      <dgm:t>
        <a:bodyPr/>
        <a:lstStyle/>
        <a:p>
          <a:endParaRPr lang="en-US"/>
        </a:p>
      </dgm:t>
    </dgm:pt>
    <dgm:pt modelId="{8DD0233A-8A86-498A-A6F5-7CBC7AFF595C}" type="pres">
      <dgm:prSet presAssocID="{76D95F69-8BA1-45FC-B710-07E30A6312F8}" presName="Name0" presStyleCnt="0">
        <dgm:presLayoutVars>
          <dgm:dir/>
          <dgm:animLvl val="lvl"/>
          <dgm:resizeHandles val="exact"/>
        </dgm:presLayoutVars>
      </dgm:prSet>
      <dgm:spPr/>
    </dgm:pt>
    <dgm:pt modelId="{AB71E4D4-C89E-4DEA-B353-C4E193718D6B}" type="pres">
      <dgm:prSet presAssocID="{0259FEAF-21EF-42CF-89B3-C6FC43ADCFC6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D5A2EE-71C7-45D2-A892-673B7377FA4B}" type="pres">
      <dgm:prSet presAssocID="{563185B0-561A-4E48-8138-07616C6CDA31}" presName="parTxOnlySpace" presStyleCnt="0"/>
      <dgm:spPr/>
    </dgm:pt>
    <dgm:pt modelId="{8192DBE3-6E20-4607-9FA2-323495784D9E}" type="pres">
      <dgm:prSet presAssocID="{2BC53172-3C3D-43B5-AB4A-B1884776CBE8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D3EB1C-B85F-4216-8135-B6A474D265EE}" type="presOf" srcId="{76D95F69-8BA1-45FC-B710-07E30A6312F8}" destId="{8DD0233A-8A86-498A-A6F5-7CBC7AFF595C}" srcOrd="0" destOrd="0" presId="urn:microsoft.com/office/officeart/2005/8/layout/chevron1"/>
    <dgm:cxn modelId="{A0E17630-62D9-4832-BDD2-51BAD22A0E11}" srcId="{76D95F69-8BA1-45FC-B710-07E30A6312F8}" destId="{2BC53172-3C3D-43B5-AB4A-B1884776CBE8}" srcOrd="1" destOrd="0" parTransId="{78D4A184-CEF3-499E-9F2D-59AF3FEB2E2A}" sibTransId="{59942A0D-5F48-4777-B259-2285F2EC0EF3}"/>
    <dgm:cxn modelId="{662B1A29-F027-4FEF-A930-43E839D0DF8D}" type="presOf" srcId="{0259FEAF-21EF-42CF-89B3-C6FC43ADCFC6}" destId="{AB71E4D4-C89E-4DEA-B353-C4E193718D6B}" srcOrd="0" destOrd="0" presId="urn:microsoft.com/office/officeart/2005/8/layout/chevron1"/>
    <dgm:cxn modelId="{6AC5EAF2-A538-4962-B18B-40EB28BF8564}" type="presOf" srcId="{2BC53172-3C3D-43B5-AB4A-B1884776CBE8}" destId="{8192DBE3-6E20-4607-9FA2-323495784D9E}" srcOrd="0" destOrd="0" presId="urn:microsoft.com/office/officeart/2005/8/layout/chevron1"/>
    <dgm:cxn modelId="{087B8AC2-8835-49E9-9F4B-F28BF0785117}" srcId="{76D95F69-8BA1-45FC-B710-07E30A6312F8}" destId="{0259FEAF-21EF-42CF-89B3-C6FC43ADCFC6}" srcOrd="0" destOrd="0" parTransId="{D4CD51A4-AFC0-4802-8D2D-0F0472593E75}" sibTransId="{563185B0-561A-4E48-8138-07616C6CDA31}"/>
    <dgm:cxn modelId="{2D1AD1BC-9121-48F9-A82C-CCD52B9FA289}" type="presParOf" srcId="{8DD0233A-8A86-498A-A6F5-7CBC7AFF595C}" destId="{AB71E4D4-C89E-4DEA-B353-C4E193718D6B}" srcOrd="0" destOrd="0" presId="urn:microsoft.com/office/officeart/2005/8/layout/chevron1"/>
    <dgm:cxn modelId="{CB5A839E-4AF2-449D-B5F8-FD40704EC69D}" type="presParOf" srcId="{8DD0233A-8A86-498A-A6F5-7CBC7AFF595C}" destId="{A0D5A2EE-71C7-45D2-A892-673B7377FA4B}" srcOrd="1" destOrd="0" presId="urn:microsoft.com/office/officeart/2005/8/layout/chevron1"/>
    <dgm:cxn modelId="{D143E5B7-8F1B-4B7A-A464-9046F53F3283}" type="presParOf" srcId="{8DD0233A-8A86-498A-A6F5-7CBC7AFF595C}" destId="{8192DBE3-6E20-4607-9FA2-323495784D9E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F6E43B-AD99-4CC4-8DDF-EB61643E3CE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BBBB4C2-CB28-4E7F-9117-AEB63BAABF44}">
      <dgm:prSet phldrT="[Text]"/>
      <dgm:spPr/>
      <dgm:t>
        <a:bodyPr/>
        <a:lstStyle/>
        <a:p>
          <a:r>
            <a:rPr lang="en-US" dirty="0" smtClean="0"/>
            <a:t>Micro-FEM</a:t>
          </a:r>
          <a:endParaRPr lang="en-US" dirty="0"/>
        </a:p>
      </dgm:t>
    </dgm:pt>
    <dgm:pt modelId="{68B0EC7F-6CC1-48E8-B94C-1B304A8EDAAC}" type="parTrans" cxnId="{62D1084C-411F-4788-9E03-5C96A7AAB9AB}">
      <dgm:prSet/>
      <dgm:spPr/>
      <dgm:t>
        <a:bodyPr/>
        <a:lstStyle/>
        <a:p>
          <a:endParaRPr lang="en-US"/>
        </a:p>
      </dgm:t>
    </dgm:pt>
    <dgm:pt modelId="{6DC8F7F3-99DD-435B-92D6-14C89A1A1F5C}" type="sibTrans" cxnId="{62D1084C-411F-4788-9E03-5C96A7AAB9AB}">
      <dgm:prSet/>
      <dgm:spPr/>
      <dgm:t>
        <a:bodyPr/>
        <a:lstStyle/>
        <a:p>
          <a:endParaRPr lang="en-US"/>
        </a:p>
      </dgm:t>
    </dgm:pt>
    <dgm:pt modelId="{90673B91-76E3-4E8F-929C-76C18855452F}">
      <dgm:prSet phldrT="[Text]"/>
      <dgm:spPr/>
      <dgm:t>
        <a:bodyPr/>
        <a:lstStyle/>
        <a:p>
          <a:r>
            <a:rPr lang="en-US" dirty="0" smtClean="0"/>
            <a:t>Macro-Models</a:t>
          </a:r>
          <a:endParaRPr lang="en-US" dirty="0"/>
        </a:p>
      </dgm:t>
    </dgm:pt>
    <dgm:pt modelId="{D4C50E0C-9A2A-4830-8F73-5EEAAA2084B6}" type="parTrans" cxnId="{9876CA9B-67EB-455A-91C8-8BAD2F45E2BC}">
      <dgm:prSet/>
      <dgm:spPr/>
      <dgm:t>
        <a:bodyPr/>
        <a:lstStyle/>
        <a:p>
          <a:endParaRPr lang="en-US"/>
        </a:p>
      </dgm:t>
    </dgm:pt>
    <dgm:pt modelId="{A4015E57-7559-4F6C-8DFD-F871E4E97EE1}" type="sibTrans" cxnId="{9876CA9B-67EB-455A-91C8-8BAD2F45E2BC}">
      <dgm:prSet/>
      <dgm:spPr/>
      <dgm:t>
        <a:bodyPr/>
        <a:lstStyle/>
        <a:p>
          <a:endParaRPr lang="en-US"/>
        </a:p>
      </dgm:t>
    </dgm:pt>
    <dgm:pt modelId="{0D9F6346-2CEA-4DEB-8C48-73CE55780AA1}" type="pres">
      <dgm:prSet presAssocID="{C4F6E43B-AD99-4CC4-8DDF-EB61643E3CE5}" presName="Name0" presStyleCnt="0">
        <dgm:presLayoutVars>
          <dgm:dir/>
          <dgm:resizeHandles val="exact"/>
        </dgm:presLayoutVars>
      </dgm:prSet>
      <dgm:spPr/>
    </dgm:pt>
    <dgm:pt modelId="{4A08AF5C-B9E3-4DFB-88E3-CE17649C45B1}" type="pres">
      <dgm:prSet presAssocID="{2BBBB4C2-CB28-4E7F-9117-AEB63BAABF4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8883B8-3927-4487-BFFD-6C13E67853DC}" type="pres">
      <dgm:prSet presAssocID="{6DC8F7F3-99DD-435B-92D6-14C89A1A1F5C}" presName="sibTrans" presStyleLbl="sibTrans2D1" presStyleIdx="0" presStyleCnt="1"/>
      <dgm:spPr/>
      <dgm:t>
        <a:bodyPr/>
        <a:lstStyle/>
        <a:p>
          <a:endParaRPr lang="en-US"/>
        </a:p>
      </dgm:t>
    </dgm:pt>
    <dgm:pt modelId="{B739B4E4-6F32-4D73-850F-8A93DAB4DC6C}" type="pres">
      <dgm:prSet presAssocID="{6DC8F7F3-99DD-435B-92D6-14C89A1A1F5C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50114838-ED4D-4F5E-B8B7-BF2F47C8A486}" type="pres">
      <dgm:prSet presAssocID="{90673B91-76E3-4E8F-929C-76C18855452F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D1084C-411F-4788-9E03-5C96A7AAB9AB}" srcId="{C4F6E43B-AD99-4CC4-8DDF-EB61643E3CE5}" destId="{2BBBB4C2-CB28-4E7F-9117-AEB63BAABF44}" srcOrd="0" destOrd="0" parTransId="{68B0EC7F-6CC1-48E8-B94C-1B304A8EDAAC}" sibTransId="{6DC8F7F3-99DD-435B-92D6-14C89A1A1F5C}"/>
    <dgm:cxn modelId="{9876CA9B-67EB-455A-91C8-8BAD2F45E2BC}" srcId="{C4F6E43B-AD99-4CC4-8DDF-EB61643E3CE5}" destId="{90673B91-76E3-4E8F-929C-76C18855452F}" srcOrd="1" destOrd="0" parTransId="{D4C50E0C-9A2A-4830-8F73-5EEAAA2084B6}" sibTransId="{A4015E57-7559-4F6C-8DFD-F871E4E97EE1}"/>
    <dgm:cxn modelId="{715B0016-8C91-4648-BC52-1FE9ED01F1E9}" type="presOf" srcId="{2BBBB4C2-CB28-4E7F-9117-AEB63BAABF44}" destId="{4A08AF5C-B9E3-4DFB-88E3-CE17649C45B1}" srcOrd="0" destOrd="0" presId="urn:microsoft.com/office/officeart/2005/8/layout/process1"/>
    <dgm:cxn modelId="{1066FB14-5DAD-4213-BE58-361C94BD1E4E}" type="presOf" srcId="{C4F6E43B-AD99-4CC4-8DDF-EB61643E3CE5}" destId="{0D9F6346-2CEA-4DEB-8C48-73CE55780AA1}" srcOrd="0" destOrd="0" presId="urn:microsoft.com/office/officeart/2005/8/layout/process1"/>
    <dgm:cxn modelId="{6EA0F262-8C70-496F-A8EB-79E2ABD163AA}" type="presOf" srcId="{6DC8F7F3-99DD-435B-92D6-14C89A1A1F5C}" destId="{128883B8-3927-4487-BFFD-6C13E67853DC}" srcOrd="0" destOrd="0" presId="urn:microsoft.com/office/officeart/2005/8/layout/process1"/>
    <dgm:cxn modelId="{DCB20DAB-8824-4DE6-8A96-1C7BEAE0A43E}" type="presOf" srcId="{6DC8F7F3-99DD-435B-92D6-14C89A1A1F5C}" destId="{B739B4E4-6F32-4D73-850F-8A93DAB4DC6C}" srcOrd="1" destOrd="0" presId="urn:microsoft.com/office/officeart/2005/8/layout/process1"/>
    <dgm:cxn modelId="{E6DDBFFE-76B7-4DD5-A7C2-9FD1BCC18454}" type="presOf" srcId="{90673B91-76E3-4E8F-929C-76C18855452F}" destId="{50114838-ED4D-4F5E-B8B7-BF2F47C8A486}" srcOrd="0" destOrd="0" presId="urn:microsoft.com/office/officeart/2005/8/layout/process1"/>
    <dgm:cxn modelId="{858C1C54-AE7A-4775-86EC-73724E7A7457}" type="presParOf" srcId="{0D9F6346-2CEA-4DEB-8C48-73CE55780AA1}" destId="{4A08AF5C-B9E3-4DFB-88E3-CE17649C45B1}" srcOrd="0" destOrd="0" presId="urn:microsoft.com/office/officeart/2005/8/layout/process1"/>
    <dgm:cxn modelId="{C38FDFEE-F92E-4CC6-B177-F4E9DA08D5BB}" type="presParOf" srcId="{0D9F6346-2CEA-4DEB-8C48-73CE55780AA1}" destId="{128883B8-3927-4487-BFFD-6C13E67853DC}" srcOrd="1" destOrd="0" presId="urn:microsoft.com/office/officeart/2005/8/layout/process1"/>
    <dgm:cxn modelId="{1D3DCAC2-CEAE-4A11-AE18-34E02934830E}" type="presParOf" srcId="{128883B8-3927-4487-BFFD-6C13E67853DC}" destId="{B739B4E4-6F32-4D73-850F-8A93DAB4DC6C}" srcOrd="0" destOrd="0" presId="urn:microsoft.com/office/officeart/2005/8/layout/process1"/>
    <dgm:cxn modelId="{1AB304EF-027A-4C39-8F70-403C593DE03A}" type="presParOf" srcId="{0D9F6346-2CEA-4DEB-8C48-73CE55780AA1}" destId="{50114838-ED4D-4F5E-B8B7-BF2F47C8A486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1E4D4-C89E-4DEA-B353-C4E193718D6B}">
      <dsp:nvSpPr>
        <dsp:cNvPr id="0" name=""/>
        <dsp:cNvSpPr/>
      </dsp:nvSpPr>
      <dsp:spPr>
        <a:xfrm>
          <a:off x="3058" y="290282"/>
          <a:ext cx="1828384" cy="7313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Micro-physic</a:t>
          </a:r>
          <a:endParaRPr lang="en-US" sz="2300" kern="1200" dirty="0"/>
        </a:p>
      </dsp:txBody>
      <dsp:txXfrm>
        <a:off x="368735" y="290282"/>
        <a:ext cx="1097031" cy="731353"/>
      </dsp:txXfrm>
    </dsp:sp>
    <dsp:sp modelId="{8192DBE3-6E20-4607-9FA2-323495784D9E}">
      <dsp:nvSpPr>
        <dsp:cNvPr id="0" name=""/>
        <dsp:cNvSpPr/>
      </dsp:nvSpPr>
      <dsp:spPr>
        <a:xfrm>
          <a:off x="1648604" y="290282"/>
          <a:ext cx="1828384" cy="7313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Macro-physics</a:t>
          </a:r>
          <a:endParaRPr lang="en-US" sz="2300" kern="1200" dirty="0"/>
        </a:p>
      </dsp:txBody>
      <dsp:txXfrm>
        <a:off x="2014281" y="290282"/>
        <a:ext cx="1097031" cy="7313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8AF5C-B9E3-4DFB-88E3-CE17649C45B1}">
      <dsp:nvSpPr>
        <dsp:cNvPr id="0" name=""/>
        <dsp:cNvSpPr/>
      </dsp:nvSpPr>
      <dsp:spPr>
        <a:xfrm>
          <a:off x="590" y="506481"/>
          <a:ext cx="1259647" cy="755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Micro-FEM</a:t>
          </a:r>
          <a:endParaRPr lang="en-US" sz="2000" kern="1200" dirty="0"/>
        </a:p>
      </dsp:txBody>
      <dsp:txXfrm>
        <a:off x="22726" y="528617"/>
        <a:ext cx="1215375" cy="711516"/>
      </dsp:txXfrm>
    </dsp:sp>
    <dsp:sp modelId="{128883B8-3927-4487-BFFD-6C13E67853DC}">
      <dsp:nvSpPr>
        <dsp:cNvPr id="0" name=""/>
        <dsp:cNvSpPr/>
      </dsp:nvSpPr>
      <dsp:spPr>
        <a:xfrm>
          <a:off x="1386203" y="728179"/>
          <a:ext cx="267045" cy="3123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386203" y="790657"/>
        <a:ext cx="186932" cy="187436"/>
      </dsp:txXfrm>
    </dsp:sp>
    <dsp:sp modelId="{50114838-ED4D-4F5E-B8B7-BF2F47C8A486}">
      <dsp:nvSpPr>
        <dsp:cNvPr id="0" name=""/>
        <dsp:cNvSpPr/>
      </dsp:nvSpPr>
      <dsp:spPr>
        <a:xfrm>
          <a:off x="1764097" y="506481"/>
          <a:ext cx="1259647" cy="755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Macro-Models</a:t>
          </a:r>
          <a:endParaRPr lang="en-US" sz="2000" kern="1200" dirty="0"/>
        </a:p>
      </dsp:txBody>
      <dsp:txXfrm>
        <a:off x="1786233" y="528617"/>
        <a:ext cx="1215375" cy="711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76649-85F9-40F7-9DAF-12325B4A5B89}" type="datetimeFigureOut">
              <a:rPr lang="en-US" smtClean="0"/>
              <a:t>16-Dec-20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B2F22-0F8D-4498-A179-7401A4D3D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08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431800" y="1759342"/>
            <a:ext cx="5588000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3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t>Presentation Title</a:t>
            </a:r>
            <a:endParaRPr lang="en-US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431800" y="3810002"/>
            <a:ext cx="5588000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t>Author and Affiliation</a:t>
            </a:r>
          </a:p>
        </p:txBody>
      </p:sp>
      <p:pic>
        <p:nvPicPr>
          <p:cNvPr id="7" name="Picture 11" descr="2015-01-13_CERN_ENdept 36% h32mm 300dpi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68393" y="5362278"/>
            <a:ext cx="3075535" cy="1152182"/>
          </a:xfrm>
          <a:prstGeom prst="rect">
            <a:avLst/>
          </a:prstGeom>
        </p:spPr>
      </p:pic>
      <p:pic>
        <p:nvPicPr>
          <p:cNvPr id="8" name="Picture 9" descr="A close up of a logo&#10;&#10;Description automatically generated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3270738" y="5487006"/>
            <a:ext cx="1009504" cy="94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8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Sigraflex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9144000" cy="6219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35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3666435" y="2743338"/>
            <a:ext cx="5477566" cy="715840"/>
          </a:xfrm>
        </p:spPr>
        <p:txBody>
          <a:bodyPr>
            <a:noAutofit/>
          </a:bodyPr>
          <a:lstStyle>
            <a:lvl1pPr>
              <a:defRPr sz="33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16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Sigraflex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457201" y="1245522"/>
            <a:ext cx="8226425" cy="4821904"/>
          </a:xfrm>
        </p:spPr>
        <p:txBody>
          <a:bodyPr/>
          <a:lstStyle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2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3582063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Sigraflex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457201" y="1245522"/>
            <a:ext cx="3976687" cy="4821904"/>
          </a:xfrm>
        </p:spPr>
        <p:txBody>
          <a:bodyPr/>
          <a:lstStyle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2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4710113" y="1238257"/>
            <a:ext cx="3976687" cy="4821904"/>
          </a:xfrm>
        </p:spPr>
        <p:txBody>
          <a:bodyPr/>
          <a:lstStyle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2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42305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Sigraflex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438151"/>
            <a:ext cx="9144000" cy="1247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350"/>
          </a:p>
        </p:txBody>
      </p:sp>
    </p:spTree>
    <p:extLst>
      <p:ext uri="{BB962C8B-B14F-4D97-AF65-F5344CB8AC3E}">
        <p14:creationId xmlns:p14="http://schemas.microsoft.com/office/powerpoint/2010/main" val="683071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 descr="2015-01-13_CERN_ENdept 36% h32mm 300dpi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703690" y="5005092"/>
            <a:ext cx="3075535" cy="1152182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485183" y="5106243"/>
            <a:ext cx="1009504" cy="94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434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194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295326" y="6356352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3666434" y="6356352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smtClean="0"/>
              <a:t>Sigraflex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7956924" y="6356352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1" y="1260001"/>
            <a:ext cx="8226854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fr-CH"/>
              <a:t>Slide text first level</a:t>
            </a:r>
            <a:endParaRPr/>
          </a:p>
          <a:p>
            <a:pPr lvl="1">
              <a:defRPr/>
            </a:pPr>
            <a:r>
              <a:rPr lang="fr-CH"/>
              <a:t>Slide text second level</a:t>
            </a:r>
            <a:endParaRPr/>
          </a:p>
          <a:p>
            <a:pPr lvl="2">
              <a:defRPr/>
            </a:pPr>
            <a:r>
              <a:rPr lang="fr-CH"/>
              <a:t>Slide text third level</a:t>
            </a:r>
            <a:endParaRPr/>
          </a:p>
          <a:p>
            <a:pPr lvl="3">
              <a:defRPr/>
            </a:pPr>
            <a:r>
              <a:rPr lang="fr-CH"/>
              <a:t>Slide text fourth level</a:t>
            </a:r>
            <a:endParaRPr/>
          </a:p>
          <a:p>
            <a:pPr lvl="4">
              <a:defRPr/>
            </a:pPr>
            <a:r>
              <a:rPr lang="fr-CH"/>
              <a:t>Slide text fifth level</a:t>
            </a:r>
            <a:endParaRPr lang="en-US"/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1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/>
              <a:t>Slide Title</a:t>
            </a:r>
            <a:endParaRPr/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457201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18" descr="2015-01-13_CERN_ENdept 13% h12mm 300dpi.png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396001" y="6335172"/>
            <a:ext cx="1152182" cy="432829"/>
          </a:xfrm>
          <a:prstGeom prst="rect">
            <a:avLst/>
          </a:prstGeom>
        </p:spPr>
      </p:pic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459946" y="1056538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4" descr="A close up of a logo&#10;&#10;Description automatically generated"/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1473716" y="6373989"/>
            <a:ext cx="388044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41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hf hdr="0" dt="0"/>
  <p:txStyles>
    <p:titleStyle>
      <a:lvl1pPr algn="l">
        <a:spcBef>
          <a:spcPts val="0"/>
        </a:spcBef>
        <a:buNone/>
        <a:defRPr sz="27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169069" indent="-169069" algn="l">
        <a:lnSpc>
          <a:spcPct val="100000"/>
        </a:lnSpc>
        <a:spcBef>
          <a:spcPts val="675"/>
        </a:spcBef>
        <a:buClr>
          <a:srgbClr val="5AA3D9"/>
        </a:buClr>
        <a:buSzPct val="100000"/>
        <a:buFont typeface="Arial"/>
        <a:buChar char="•"/>
        <a:defRPr sz="225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345281" indent="-171450" algn="l">
        <a:lnSpc>
          <a:spcPct val="100000"/>
        </a:lnSpc>
        <a:spcBef>
          <a:spcPts val="675"/>
        </a:spcBef>
        <a:buClr>
          <a:schemeClr val="bg1">
            <a:lumMod val="75000"/>
          </a:schemeClr>
        </a:buClr>
        <a:buSzPct val="100000"/>
        <a:buFont typeface="Arial"/>
        <a:buChar char="•"/>
        <a:defRPr sz="225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514350" indent="-169069" algn="l">
        <a:lnSpc>
          <a:spcPct val="100000"/>
        </a:lnSpc>
        <a:spcBef>
          <a:spcPts val="675"/>
        </a:spcBef>
        <a:buClr>
          <a:schemeClr val="bg1">
            <a:lumMod val="75000"/>
          </a:schemeClr>
        </a:buClr>
        <a:buSzPct val="100000"/>
        <a:buFont typeface="Arial"/>
        <a:buChar char="•"/>
        <a:defRPr sz="225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682229" indent="-167879" algn="l">
        <a:lnSpc>
          <a:spcPct val="100000"/>
        </a:lnSpc>
        <a:spcBef>
          <a:spcPts val="675"/>
        </a:spcBef>
        <a:buClr>
          <a:schemeClr val="bg1">
            <a:lumMod val="75000"/>
          </a:schemeClr>
        </a:buClr>
        <a:buSzPct val="100000"/>
        <a:buFont typeface="Arial"/>
        <a:buChar char="•"/>
        <a:defRPr sz="225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859631" indent="-177404" algn="l">
        <a:lnSpc>
          <a:spcPct val="100000"/>
        </a:lnSpc>
        <a:spcBef>
          <a:spcPts val="675"/>
        </a:spcBef>
        <a:buClr>
          <a:schemeClr val="bg1">
            <a:lumMod val="75000"/>
          </a:schemeClr>
        </a:buClr>
        <a:buSzPct val="100000"/>
        <a:buFont typeface="Arial"/>
        <a:buChar char="•"/>
        <a:defRPr sz="225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275588" indent="-137160" algn="l">
        <a:spcBef>
          <a:spcPts val="0"/>
        </a:spcBef>
        <a:buClr>
          <a:schemeClr val="accent5"/>
        </a:buClr>
        <a:buFont typeface="Arial"/>
        <a:buChar char="-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>
        <a:spcBef>
          <a:spcPts val="0"/>
        </a:spcBef>
        <a:buClr>
          <a:schemeClr val="accent6"/>
        </a:buClr>
        <a:buFont typeface="Arial"/>
        <a:buChar char="▪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>
        <a:spcBef>
          <a:spcPts val="0"/>
        </a:spcBef>
        <a:buClr>
          <a:schemeClr val="accent6"/>
        </a:buClr>
        <a:buFont typeface="Arial"/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3429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6858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0287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3716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7145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0574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4003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27432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5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r>
              <a:rPr lang="en-GB" i="1" dirty="0" smtClean="0"/>
              <a:t>Overview of </a:t>
            </a:r>
            <a:r>
              <a:rPr lang="en-GB" i="1" dirty="0" err="1" smtClean="0"/>
              <a:t>sigraflex</a:t>
            </a:r>
            <a:r>
              <a:rPr lang="en-GB" i="1" dirty="0" smtClean="0"/>
              <a:t> 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r>
              <a:rPr lang="en-US" dirty="0"/>
              <a:t>J. </a:t>
            </a:r>
            <a:r>
              <a:rPr lang="en-US" dirty="0" smtClean="0"/>
              <a:t>Maestre and C. Torregrosa</a:t>
            </a:r>
            <a:endParaRPr lang="en-US" dirty="0"/>
          </a:p>
          <a:p>
            <a:r>
              <a:rPr lang="en-US" dirty="0"/>
              <a:t>On behalf of EN-STI-TCD</a:t>
            </a:r>
          </a:p>
          <a:p>
            <a:pPr>
              <a:defRPr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989062" y="3720734"/>
            <a:ext cx="7255346" cy="54624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Agenda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989062" y="1722802"/>
            <a:ext cx="7255346" cy="54624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989062" y="2388779"/>
            <a:ext cx="7255346" cy="54624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989062" y="3054757"/>
            <a:ext cx="7255346" cy="54624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 dirty="0"/>
          </a:p>
        </p:txBody>
      </p:sp>
      <p:sp>
        <p:nvSpPr>
          <p:cNvPr id="17" name="TextBox 16"/>
          <p:cNvSpPr>
            <a:spLocks/>
          </p:cNvSpPr>
          <p:nvPr/>
        </p:nvSpPr>
        <p:spPr bwMode="auto">
          <a:xfrm>
            <a:off x="1331640" y="1808820"/>
            <a:ext cx="7236804" cy="380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3150"/>
              </a:spcAft>
              <a:buClr>
                <a:srgbClr val="5AA3D9"/>
              </a:buClr>
              <a:buAutoNum type="arabicPeriod"/>
              <a:defRPr/>
            </a:pPr>
            <a:r>
              <a:rPr lang="en-US" dirty="0" smtClean="0">
                <a:solidFill>
                  <a:srgbClr val="4D4D4D"/>
                </a:solidFill>
              </a:rPr>
              <a:t>Summary of previous meetings</a:t>
            </a:r>
            <a:endParaRPr lang="en-US" dirty="0">
              <a:solidFill>
                <a:srgbClr val="4D4D4D"/>
              </a:solidFill>
            </a:endParaRPr>
          </a:p>
          <a:p>
            <a:pPr marL="342900" indent="-342900">
              <a:spcAft>
                <a:spcPts val="3150"/>
              </a:spcAft>
              <a:buClr>
                <a:srgbClr val="5AA3D9"/>
              </a:buClr>
              <a:buAutoNum type="arabicPeriod"/>
              <a:defRPr/>
            </a:pPr>
            <a:r>
              <a:rPr lang="en-US" dirty="0" smtClean="0">
                <a:solidFill>
                  <a:srgbClr val="4D4D4D"/>
                </a:solidFill>
              </a:rPr>
              <a:t>Experimental characterization and numerical model of </a:t>
            </a:r>
            <a:r>
              <a:rPr lang="en-US" dirty="0" err="1" smtClean="0">
                <a:solidFill>
                  <a:srgbClr val="4D4D4D"/>
                </a:solidFill>
              </a:rPr>
              <a:t>sigraflex</a:t>
            </a:r>
            <a:endParaRPr lang="en-US" dirty="0">
              <a:solidFill>
                <a:srgbClr val="4D4D4D"/>
              </a:solidFill>
            </a:endParaRPr>
          </a:p>
          <a:p>
            <a:pPr marL="342900" indent="-342900">
              <a:spcAft>
                <a:spcPts val="3150"/>
              </a:spcAft>
              <a:buClr>
                <a:srgbClr val="5AA3D9"/>
              </a:buClr>
              <a:buAutoNum type="arabicPeriod"/>
              <a:defRPr/>
            </a:pPr>
            <a:r>
              <a:rPr lang="en-US" dirty="0" smtClean="0">
                <a:solidFill>
                  <a:srgbClr val="4D4D4D"/>
                </a:solidFill>
              </a:rPr>
              <a:t>Introduction to the future HRMAT-HED: </a:t>
            </a:r>
            <a:r>
              <a:rPr lang="en-US" dirty="0" err="1" smtClean="0">
                <a:solidFill>
                  <a:srgbClr val="4D4D4D"/>
                </a:solidFill>
              </a:rPr>
              <a:t>sigraflex</a:t>
            </a:r>
            <a:r>
              <a:rPr lang="en-US" dirty="0" smtClean="0">
                <a:solidFill>
                  <a:srgbClr val="4D4D4D"/>
                </a:solidFill>
              </a:rPr>
              <a:t> target</a:t>
            </a:r>
            <a:endParaRPr lang="en-US" dirty="0">
              <a:solidFill>
                <a:srgbClr val="4D4D4D"/>
              </a:solidFill>
            </a:endParaRPr>
          </a:p>
          <a:p>
            <a:pPr marL="342900" indent="-342900">
              <a:spcAft>
                <a:spcPts val="3150"/>
              </a:spcAft>
              <a:buClr>
                <a:srgbClr val="5AA3D9"/>
              </a:buClr>
              <a:buAutoNum type="arabicPeriod"/>
              <a:defRPr/>
            </a:pPr>
            <a:r>
              <a:rPr lang="en-US" dirty="0" smtClean="0">
                <a:solidFill>
                  <a:srgbClr val="4D4D4D"/>
                </a:solidFill>
              </a:rPr>
              <a:t>Further discussions and Next steps</a:t>
            </a:r>
            <a:endParaRPr lang="en-US" dirty="0">
              <a:solidFill>
                <a:srgbClr val="4D4D4D"/>
              </a:solidFill>
            </a:endParaRPr>
          </a:p>
          <a:p>
            <a:pPr marL="342900" indent="-342900">
              <a:spcAft>
                <a:spcPts val="3150"/>
              </a:spcAft>
              <a:buClr>
                <a:srgbClr val="5AA3D9"/>
              </a:buClr>
              <a:buAutoNum type="arabicPeriod"/>
              <a:defRPr/>
            </a:pPr>
            <a:endParaRPr lang="en-US" dirty="0">
              <a:solidFill>
                <a:srgbClr val="4D4D4D"/>
              </a:solidFill>
            </a:endParaRPr>
          </a:p>
          <a:p>
            <a:pPr marL="342900" indent="-342900">
              <a:spcAft>
                <a:spcPts val="3150"/>
              </a:spcAft>
              <a:buClr>
                <a:srgbClr val="5AA3D9"/>
              </a:buClr>
              <a:buAutoNum type="arabicPeriod"/>
              <a:defRPr/>
            </a:pP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Sigraflex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 smtClean="0"/>
              <a:t>Summary of previous meetings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Sigraflex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64088" y="5373216"/>
            <a:ext cx="351285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Production of the </a:t>
            </a:r>
            <a:r>
              <a:rPr lang="en-US" sz="1200" dirty="0" err="1" smtClean="0"/>
              <a:t>sigraflex</a:t>
            </a:r>
            <a:r>
              <a:rPr lang="en-US" sz="1200" dirty="0" smtClean="0"/>
              <a:t> samples and set-up of the testing machine under controlled temp and speed rate.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 bwMode="auto">
          <a:xfrm>
            <a:off x="5364088" y="4805578"/>
            <a:ext cx="3512850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Discussion on possible models for </a:t>
            </a:r>
            <a:r>
              <a:rPr lang="en-US" sz="1200" dirty="0" err="1" smtClean="0"/>
              <a:t>sigraflex</a:t>
            </a:r>
            <a:r>
              <a:rPr lang="en-US" sz="1200" dirty="0"/>
              <a:t> </a:t>
            </a:r>
            <a:r>
              <a:rPr lang="en-US" sz="1200" dirty="0" smtClean="0"/>
              <a:t>and in particular about the </a:t>
            </a:r>
            <a:r>
              <a:rPr lang="en-US" sz="1200" dirty="0" err="1" smtClean="0"/>
              <a:t>EoS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5372739" y="3681319"/>
            <a:ext cx="3512850" cy="10156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Series of meetings with SGL-NTNU-CERN in order to enhance the understanding of the </a:t>
            </a:r>
            <a:r>
              <a:rPr lang="en-US" sz="1200" dirty="0" err="1" smtClean="0"/>
              <a:t>sigraflex</a:t>
            </a:r>
            <a:r>
              <a:rPr lang="en-US" sz="1200" dirty="0" smtClean="0"/>
              <a:t> and how it is made. Additional meeting with UKAEA aiming for discussing about last findings on HRMAT-43</a:t>
            </a:r>
            <a:endParaRPr lang="en-US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/>
          <a:srcRect l="-2265" t="30433" r="30580" b="-30433"/>
          <a:stretch/>
        </p:blipFill>
        <p:spPr bwMode="auto">
          <a:xfrm>
            <a:off x="457201" y="2462930"/>
            <a:ext cx="4824536" cy="4468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64" y="1812233"/>
            <a:ext cx="4486275" cy="67627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 bwMode="auto">
          <a:xfrm>
            <a:off x="5389013" y="2633468"/>
            <a:ext cx="351285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Summary of previous experimental tests and findings; new proposal tests and discussion about possible numerical models.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 bwMode="auto">
          <a:xfrm>
            <a:off x="5436096" y="1463212"/>
            <a:ext cx="351285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Review of the current status about: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Modeling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Experimental tests</a:t>
            </a:r>
            <a:endParaRPr lang="en-US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640" y="1135999"/>
            <a:ext cx="4464496" cy="62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8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last meeting 18</a:t>
            </a:r>
            <a:r>
              <a:rPr lang="en-US" baseline="30000" dirty="0" smtClean="0"/>
              <a:t>th</a:t>
            </a:r>
            <a:r>
              <a:rPr lang="en-US" dirty="0" smtClean="0"/>
              <a:t> sept 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Sigraflex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5536" y="320833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side:</a:t>
            </a:r>
            <a:endParaRPr lang="en-US" dirty="0"/>
          </a:p>
        </p:txBody>
      </p:sp>
      <p:sp>
        <p:nvSpPr>
          <p:cNvPr id="7" name="Left Brace 6"/>
          <p:cNvSpPr/>
          <p:nvPr/>
        </p:nvSpPr>
        <p:spPr bwMode="auto">
          <a:xfrm>
            <a:off x="1979712" y="1196752"/>
            <a:ext cx="432048" cy="439248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55776" y="1308816"/>
            <a:ext cx="619268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Summary of findings related to HRMAT-43: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Overall dynamic response of the TDE core for RUN2-3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Last findings on the operational dump related to the fracture of the HLM disc that constrains the </a:t>
            </a:r>
            <a:r>
              <a:rPr lang="en-US" dirty="0" err="1" smtClean="0"/>
              <a:t>sigraflex</a:t>
            </a:r>
            <a:r>
              <a:rPr lang="en-US" dirty="0" smtClean="0"/>
              <a:t> core of the TDE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Modeling: it is required to define a model for the analysis of the local behavior (level of the sheets) and macro behavior (stack of sheet)</a:t>
            </a:r>
            <a:r>
              <a:rPr lang="en-US" dirty="0" smtClean="0">
                <a:sym typeface="Wingdings" panose="05000000000000000000" pitchFamily="2" charset="2"/>
              </a:rPr>
              <a:t> key parameters</a:t>
            </a:r>
            <a:endParaRPr lang="en-US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Estimation of the conditions at which the </a:t>
            </a:r>
            <a:r>
              <a:rPr lang="en-US" dirty="0" err="1" smtClean="0"/>
              <a:t>sigraflex</a:t>
            </a:r>
            <a:r>
              <a:rPr lang="en-US" dirty="0" smtClean="0"/>
              <a:t> can be exposed in term of: energy deposition, temp, thermal strain-rate, etc.</a:t>
            </a:r>
            <a:r>
              <a:rPr lang="en-US" dirty="0" smtClean="0">
                <a:sym typeface="Wingdings" panose="05000000000000000000" pitchFamily="2" charset="2"/>
              </a:rPr>
              <a:t> useful to define the model</a:t>
            </a:r>
            <a:endParaRPr lang="en-US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964982440"/>
              </p:ext>
            </p:extLst>
          </p:nvPr>
        </p:nvGraphicFramePr>
        <p:xfrm>
          <a:off x="3419872" y="3842150"/>
          <a:ext cx="3480048" cy="1311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74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last meeting 18</a:t>
            </a:r>
            <a:r>
              <a:rPr lang="en-US" baseline="30000" dirty="0" smtClean="0"/>
              <a:t>th</a:t>
            </a:r>
            <a:r>
              <a:rPr lang="en-US" dirty="0" smtClean="0"/>
              <a:t> sept 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Sigraflex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1955" y="346035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NTNU side:</a:t>
            </a:r>
            <a:endParaRPr lang="en-US" dirty="0"/>
          </a:p>
        </p:txBody>
      </p:sp>
      <p:sp>
        <p:nvSpPr>
          <p:cNvPr id="7" name="Left Brace 6"/>
          <p:cNvSpPr/>
          <p:nvPr/>
        </p:nvSpPr>
        <p:spPr bwMode="auto">
          <a:xfrm>
            <a:off x="1979712" y="1196752"/>
            <a:ext cx="432048" cy="489654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55777" y="1556792"/>
            <a:ext cx="61926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Extensive review of the literature and summary of known properties/parameters related to </a:t>
            </a:r>
            <a:r>
              <a:rPr lang="en-US" dirty="0" err="1" smtClean="0"/>
              <a:t>sigraflex</a:t>
            </a:r>
            <a:r>
              <a:rPr lang="en-US" dirty="0" smtClean="0"/>
              <a:t> or expanded graphite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Experimental test: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On going test: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Proposal test: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Modeling concepts: continuous model based on porous media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  <p:sp>
        <p:nvSpPr>
          <p:cNvPr id="10" name="Left Brace 9"/>
          <p:cNvSpPr/>
          <p:nvPr/>
        </p:nvSpPr>
        <p:spPr bwMode="auto">
          <a:xfrm>
            <a:off x="5044456" y="2562581"/>
            <a:ext cx="288032" cy="115677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97083" y="2555366"/>
            <a:ext cx="30963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Series of tensile tests at different conditions: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Strain-rate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Air-vacuum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Pre-compression</a:t>
            </a:r>
          </a:p>
        </p:txBody>
      </p:sp>
      <p:sp>
        <p:nvSpPr>
          <p:cNvPr id="12" name="Right Arrow 11"/>
          <p:cNvSpPr/>
          <p:nvPr/>
        </p:nvSpPr>
        <p:spPr bwMode="auto">
          <a:xfrm>
            <a:off x="7071479" y="3127363"/>
            <a:ext cx="432048" cy="1619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29840" y="288516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Micro-sheet foils seems to be relevant</a:t>
            </a:r>
            <a:endParaRPr lang="en-US" sz="1200" dirty="0"/>
          </a:p>
        </p:txBody>
      </p:sp>
      <p:sp>
        <p:nvSpPr>
          <p:cNvPr id="14" name="Left Brace 13"/>
          <p:cNvSpPr/>
          <p:nvPr/>
        </p:nvSpPr>
        <p:spPr bwMode="auto">
          <a:xfrm>
            <a:off x="5044456" y="3897732"/>
            <a:ext cx="288032" cy="115677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64088" y="3933242"/>
            <a:ext cx="30963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CTE testing: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Strain-rate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Air-vacuum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Micro CT scan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Compression test: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Air-Vacuum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In-plane and out-plane</a:t>
            </a:r>
            <a:endParaRPr lang="en-US" sz="1400" dirty="0"/>
          </a:p>
          <a:p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21140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HRMAT-HED (2021)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Sigraflex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9180" y="1146193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err="1" smtClean="0"/>
              <a:t>Sigraflex</a:t>
            </a:r>
            <a:r>
              <a:rPr lang="en-US" b="1" u="sng" dirty="0" smtClean="0"/>
              <a:t> Target: </a:t>
            </a:r>
            <a:r>
              <a:rPr lang="en-US" dirty="0" smtClean="0"/>
              <a:t>main </a:t>
            </a:r>
            <a:r>
              <a:rPr lang="en-US" dirty="0" smtClean="0"/>
              <a:t>goals: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204864"/>
            <a:ext cx="8640960" cy="3808296"/>
          </a:xfrm>
          <a:prstGeom prst="rect">
            <a:avLst/>
          </a:prstGeom>
        </p:spPr>
      </p:pic>
      <p:sp>
        <p:nvSpPr>
          <p:cNvPr id="224" name="Right Arrow 223"/>
          <p:cNvSpPr/>
          <p:nvPr/>
        </p:nvSpPr>
        <p:spPr bwMode="auto">
          <a:xfrm>
            <a:off x="395536" y="2924944"/>
            <a:ext cx="504056" cy="216024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TextBox 224"/>
          <p:cNvSpPr txBox="1"/>
          <p:nvPr/>
        </p:nvSpPr>
        <p:spPr>
          <a:xfrm>
            <a:off x="79413" y="2401724"/>
            <a:ext cx="755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Proton Beam</a:t>
            </a:r>
            <a:endParaRPr lang="en-US" sz="1400" dirty="0"/>
          </a:p>
        </p:txBody>
      </p:sp>
      <p:pic>
        <p:nvPicPr>
          <p:cNvPr id="226" name="Picture 2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865876" y="5182041"/>
            <a:ext cx="2284364" cy="999908"/>
          </a:xfrm>
          <a:prstGeom prst="rect">
            <a:avLst/>
          </a:prstGeom>
        </p:spPr>
      </p:pic>
      <p:sp>
        <p:nvSpPr>
          <p:cNvPr id="228" name="TextBox 227"/>
          <p:cNvSpPr txBox="1"/>
          <p:nvPr/>
        </p:nvSpPr>
        <p:spPr>
          <a:xfrm>
            <a:off x="6680119" y="4930213"/>
            <a:ext cx="18523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Sample of 0.5 mm thickness tested in HRMT-43 saw 2450 J/g</a:t>
            </a:r>
            <a:endParaRPr lang="en-US" sz="1600" dirty="0"/>
          </a:p>
        </p:txBody>
      </p:sp>
      <p:sp>
        <p:nvSpPr>
          <p:cNvPr id="229" name="TextBox 228"/>
          <p:cNvSpPr txBox="1"/>
          <p:nvPr/>
        </p:nvSpPr>
        <p:spPr>
          <a:xfrm>
            <a:off x="3504359" y="1072001"/>
            <a:ext cx="553213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Investigate further the response of </a:t>
            </a:r>
            <a:r>
              <a:rPr lang="en-US" sz="1400" dirty="0" err="1" smtClean="0"/>
              <a:t>Sigraflex</a:t>
            </a:r>
            <a:r>
              <a:rPr lang="en-US" sz="1400" dirty="0" smtClean="0"/>
              <a:t> under beam impact:</a:t>
            </a:r>
          </a:p>
          <a:p>
            <a:pPr lvl="1"/>
            <a:r>
              <a:rPr lang="en-US" sz="1100" dirty="0" smtClean="0"/>
              <a:t>- Gas/Vacuum</a:t>
            </a:r>
          </a:p>
          <a:p>
            <a:pPr lvl="1"/>
            <a:r>
              <a:rPr lang="en-US" sz="1100" dirty="0" smtClean="0"/>
              <a:t>- Constrained / unconstrained / compressed</a:t>
            </a:r>
          </a:p>
          <a:p>
            <a:pPr lvl="1"/>
            <a:r>
              <a:rPr lang="en-US" sz="1100" dirty="0" smtClean="0"/>
              <a:t>- Beam spot size</a:t>
            </a:r>
          </a:p>
          <a:p>
            <a:pPr lvl="1"/>
            <a:r>
              <a:rPr lang="en-US" sz="1100" dirty="0" smtClean="0"/>
              <a:t>- Intensity ramp-up to identify limit</a:t>
            </a:r>
            <a:endParaRPr lang="en-US" sz="1100" dirty="0"/>
          </a:p>
        </p:txBody>
      </p:sp>
      <p:sp>
        <p:nvSpPr>
          <p:cNvPr id="230" name="TextBox 229"/>
          <p:cNvSpPr txBox="1"/>
          <p:nvPr/>
        </p:nvSpPr>
        <p:spPr>
          <a:xfrm>
            <a:off x="0" y="3194248"/>
            <a:ext cx="9503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0.2x0.2 mm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85251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4375547" y="3189681"/>
            <a:ext cx="3014663" cy="2214562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US" sz="2700"/>
              <a:t>Thank you for </a:t>
            </a:r>
            <a:endParaRPr sz="2700"/>
          </a:p>
          <a:p>
            <a:pPr algn="r">
              <a:defRPr/>
            </a:pPr>
            <a:r>
              <a:rPr lang="en-US" sz="2700"/>
              <a:t>your attention!</a:t>
            </a:r>
            <a:endParaRPr sz="27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modeling proposal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Sigraflex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60" y="1268760"/>
            <a:ext cx="842493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Classical constitutive eq. can be very complex to define because of the complexity of the </a:t>
            </a:r>
            <a:r>
              <a:rPr lang="en-US" dirty="0" err="1" smtClean="0"/>
              <a:t>sigraflex</a:t>
            </a:r>
            <a:r>
              <a:rPr lang="en-US" dirty="0" smtClean="0"/>
              <a:t> itself: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Orthotropic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Non-symmetrical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Strain rate/temp dependency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Trapped air? Multiphase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Micro-physics??</a:t>
            </a:r>
            <a:endParaRPr lang="en-US" sz="14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251557565"/>
              </p:ext>
            </p:extLst>
          </p:nvPr>
        </p:nvGraphicFramePr>
        <p:xfrm>
          <a:off x="642097" y="4419986"/>
          <a:ext cx="3024336" cy="1768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358160" y="3025175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Multi-scale models: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Capture the micro-physic implicitly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No-need for complex constitutive eq.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…but computational expensive</a:t>
            </a:r>
            <a:endParaRPr lang="en-US" sz="1400" dirty="0"/>
          </a:p>
        </p:txBody>
      </p:sp>
      <p:sp>
        <p:nvSpPr>
          <p:cNvPr id="10" name="Curved Up Arrow 9"/>
          <p:cNvSpPr/>
          <p:nvPr/>
        </p:nvSpPr>
        <p:spPr bwMode="auto">
          <a:xfrm flipV="1">
            <a:off x="1614205" y="4379233"/>
            <a:ext cx="1080120" cy="360040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18275" y="449658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DNS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0594" y="2428717"/>
            <a:ext cx="4752530" cy="13655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4610" y="3037408"/>
            <a:ext cx="716320" cy="7199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48359" y="2259765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MICRO-FEM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 bwMode="auto">
          <a:xfrm>
            <a:off x="4060594" y="2248664"/>
            <a:ext cx="4824538" cy="1656184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 bwMode="auto">
          <a:xfrm rot="5400000">
            <a:off x="6419783" y="3637658"/>
            <a:ext cx="576064" cy="3184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Magnetic Disk 17"/>
          <p:cNvSpPr/>
          <p:nvPr/>
        </p:nvSpPr>
        <p:spPr bwMode="auto">
          <a:xfrm>
            <a:off x="5771438" y="4061499"/>
            <a:ext cx="1872755" cy="872011"/>
          </a:xfrm>
          <a:prstGeom prst="flowChartMagneticDisk">
            <a:avLst/>
          </a:prstGeom>
          <a:noFill/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829068" y="4094611"/>
            <a:ext cx="1757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DMN </a:t>
            </a:r>
            <a:br>
              <a:rPr lang="en-US" sz="1400" dirty="0" smtClean="0"/>
            </a:br>
            <a:r>
              <a:rPr lang="en-US" sz="1400" dirty="0" smtClean="0"/>
              <a:t>Deep material network</a:t>
            </a:r>
            <a:endParaRPr lang="en-US" sz="1400" dirty="0"/>
          </a:p>
        </p:txBody>
      </p:sp>
      <p:sp>
        <p:nvSpPr>
          <p:cNvPr id="21" name="Rounded Rectangle 20"/>
          <p:cNvSpPr/>
          <p:nvPr/>
        </p:nvSpPr>
        <p:spPr bwMode="auto">
          <a:xfrm>
            <a:off x="4060594" y="5000889"/>
            <a:ext cx="4849720" cy="1247228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144085" y="5060095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ONLINE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4860032" y="5291817"/>
            <a:ext cx="1224136" cy="743514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MACRO FEM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5940152" y="4933510"/>
            <a:ext cx="432048" cy="370852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686178" y="4153990"/>
            <a:ext cx="1224136" cy="738664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Micro-physics is embedded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6193802" y="5014893"/>
            <a:ext cx="1229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Extrapolation</a:t>
            </a:r>
            <a:endParaRPr lang="en-US" sz="1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9"/>
          <a:srcRect t="5266" r="21836" b="3436"/>
          <a:stretch/>
        </p:blipFill>
        <p:spPr>
          <a:xfrm>
            <a:off x="6738395" y="5301207"/>
            <a:ext cx="569909" cy="93610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11329" y="5111116"/>
            <a:ext cx="1440556" cy="1096352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 bwMode="auto">
          <a:xfrm flipV="1">
            <a:off x="4716016" y="3904848"/>
            <a:ext cx="0" cy="10286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6200000">
            <a:off x="4078728" y="4036164"/>
            <a:ext cx="1255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CPU expensive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8410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-STI-TCD_template.pptx" id="{D3896EC1-98E8-45C0-B846-1F46E9687DC3}" vid="{03BA3315-17E0-430E-80DE-0ECAF92300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FD5FC9CC2B8942A6CD1CC01F021D6D" ma:contentTypeVersion="0" ma:contentTypeDescription="Create a new document." ma:contentTypeScope="" ma:versionID="5acb5c8d7df828794066b2125dc910c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df03dcd718010f1165b57ffea0e2af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126030-0EC0-4723-A155-36690F9FEC57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D025D2D-D15D-4DCB-9FBF-575137682B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61AA165-961C-44FA-B00C-E49780F154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2882</TotalTime>
  <Words>466</Words>
  <Application>Microsoft Office PowerPoint</Application>
  <DocSecurity>0</DocSecurity>
  <PresentationFormat>On-screen Show (4:3)</PresentationFormat>
  <Paragraphs>95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Ubuntu</vt:lpstr>
      <vt:lpstr>Ubuntu Light</vt:lpstr>
      <vt:lpstr>Wingdings</vt:lpstr>
      <vt:lpstr>CERN_ENdept_Presentation_ArialFont copy</vt:lpstr>
      <vt:lpstr>Overview of sigraflex </vt:lpstr>
      <vt:lpstr>Agenda</vt:lpstr>
      <vt:lpstr>Summary of previous meetings</vt:lpstr>
      <vt:lpstr>Summary of the last meeting 18th sept 2020</vt:lpstr>
      <vt:lpstr>Summary of the last meeting 18th sept 2020</vt:lpstr>
      <vt:lpstr>HRMAT-HED (2021)</vt:lpstr>
      <vt:lpstr>PowerPoint Presentation</vt:lpstr>
      <vt:lpstr>New modeling proposal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Claudio Leopoldo Torregrosa Martin</cp:lastModifiedBy>
  <cp:revision>192</cp:revision>
  <dcterms:created xsi:type="dcterms:W3CDTF">2020-09-04T12:34:15Z</dcterms:created>
  <dcterms:modified xsi:type="dcterms:W3CDTF">2020-12-16T20:57:28Z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0x0101000DFD5FC9CC2B8942A6CD1CC01F021D6D</vt:lpwstr>
  </property>
</Properties>
</file>