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
  </p:notesMasterIdLst>
  <p:handoutMasterIdLst>
    <p:handoutMasterId r:id="rId6"/>
  </p:handoutMasterIdLst>
  <p:sldIdLst>
    <p:sldId id="263" r:id="rId2"/>
    <p:sldId id="264" r:id="rId3"/>
    <p:sldId id="265" r:id="rId4"/>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4660"/>
  </p:normalViewPr>
  <p:slideViewPr>
    <p:cSldViewPr snapToObjects="1" showGuides="1">
      <p:cViewPr varScale="1">
        <p:scale>
          <a:sx n="114" d="100"/>
          <a:sy n="114" d="100"/>
        </p:scale>
        <p:origin x="1464" y="84"/>
      </p:cViewPr>
      <p:guideLst>
        <p:guide orient="horz" pos="408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10/12/2020</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10/12/2020</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a:prstGeom prst="rect">
            <a:avLst/>
          </a:prstGeom>
        </p:spPr>
        <p:txBody>
          <a:bodyPr lIns="0" tIns="0" rIns="0" bIns="0" anchor="b" anchorCtr="0"/>
          <a:lstStyle>
            <a:lvl1pPr algn="r">
              <a:defRPr>
                <a:solidFill>
                  <a:schemeClr val="accent1"/>
                </a:solidFill>
              </a:defRPr>
            </a:lvl1pPr>
          </a:lstStyle>
          <a:p>
            <a:r>
              <a:rPr lang="fr-FR" noProof="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mc:AlternateContent xmlns:mc="http://schemas.openxmlformats.org/markup-compatibility/2006" xmlns:a14="http://schemas.microsoft.com/office/drawing/2010/main">
        <mc:Choice Requires="a14">
          <p:sp>
            <p:nvSpPr>
              <p:cNvPr id="4" name="Footer Placeholder 4">
                <a:extLst>
                  <a:ext uri="{FF2B5EF4-FFF2-40B4-BE49-F238E27FC236}">
                    <a16:creationId xmlns:a16="http://schemas.microsoft.com/office/drawing/2014/main" id="{1325B32E-DB43-4D79-9869-A6C20130AE65}"/>
                  </a:ext>
                </a:extLst>
              </p:cNvPr>
              <p:cNvSpPr txBox="1">
                <a:spLocks/>
              </p:cNvSpPr>
              <p:nvPr userDrawn="1"/>
            </p:nvSpPr>
            <p:spPr>
              <a:xfrm>
                <a:off x="1187132" y="6526436"/>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a:solidFill>
                      <a:srgbClr val="FFFF00"/>
                    </a:solidFill>
                    <a:latin typeface="Cambria Math" panose="02040503050406030204" pitchFamily="18" charset="0"/>
                    <a:ea typeface="Cambria Math" panose="02040503050406030204" pitchFamily="18" charset="0"/>
                  </a:rPr>
                  <a:t>: dreams that shape the reality</a:t>
                </a:r>
              </a:p>
            </p:txBody>
          </p:sp>
        </mc:Choice>
        <mc:Fallback xmlns="">
          <p:sp>
            <p:nvSpPr>
              <p:cNvPr id="4" name="Footer Placeholder 4">
                <a:extLst>
                  <a:ext uri="{FF2B5EF4-FFF2-40B4-BE49-F238E27FC236}">
                    <a16:creationId xmlns:a16="http://schemas.microsoft.com/office/drawing/2014/main" id="{1325B32E-DB43-4D79-9869-A6C20130AE65}"/>
                  </a:ext>
                </a:extLst>
              </p:cNvPr>
              <p:cNvSpPr txBox="1">
                <a:spLocks noRot="1" noChangeAspect="1" noMove="1" noResize="1" noEditPoints="1" noAdjustHandles="1" noChangeArrowheads="1" noChangeShapeType="1" noTextEdit="1"/>
              </p:cNvSpPr>
              <p:nvPr userDrawn="1"/>
            </p:nvSpPr>
            <p:spPr>
              <a:xfrm>
                <a:off x="1187132" y="6526436"/>
                <a:ext cx="7956376" cy="352125"/>
              </a:xfrm>
              <a:prstGeom prst="rect">
                <a:avLst/>
              </a:prstGeom>
              <a:blipFill>
                <a:blip r:embed="rId11"/>
                <a:stretch>
                  <a:fillRect t="-71930" r="-1149" b="-161404"/>
                </a:stretch>
              </a:blipFill>
            </p:spPr>
            <p:txBody>
              <a:bodyPr/>
              <a:lstStyle/>
              <a:p>
                <a:r>
                  <a:rPr lang="en-US">
                    <a:noFill/>
                  </a:rPr>
                  <a:t> </a:t>
                </a:r>
              </a:p>
            </p:txBody>
          </p:sp>
        </mc:Fallback>
      </mc:AlternateContent>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49059" y="2198985"/>
            <a:ext cx="7200000" cy="1152128"/>
          </a:xfrm>
        </p:spPr>
        <p:txBody>
          <a:bodyPr/>
          <a:lstStyle/>
          <a:p>
            <a:br>
              <a:rPr lang="en-GB" b="0" dirty="0"/>
            </a:br>
            <a:br>
              <a:rPr lang="en-GB" dirty="0"/>
            </a:br>
            <a:br>
              <a:rPr lang="en-GB" dirty="0"/>
            </a:br>
            <a:endParaRPr lang="en-GB" dirty="0"/>
          </a:p>
        </p:txBody>
      </p:sp>
      <p:sp>
        <p:nvSpPr>
          <p:cNvPr id="4" name="Espace réservé du texte 3"/>
          <p:cNvSpPr>
            <a:spLocks noGrp="1"/>
          </p:cNvSpPr>
          <p:nvPr>
            <p:ph type="body" sz="quarter" idx="14"/>
          </p:nvPr>
        </p:nvSpPr>
        <p:spPr/>
        <p:txBody>
          <a:bodyPr/>
          <a:lstStyle/>
          <a:p>
            <a:r>
              <a:rPr lang="en-US" dirty="0"/>
              <a:t>10/12/2020</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6" name="Titre 1"/>
          <p:cNvSpPr txBox="1">
            <a:spLocks/>
          </p:cNvSpPr>
          <p:nvPr/>
        </p:nvSpPr>
        <p:spPr>
          <a:xfrm>
            <a:off x="831180" y="2276872"/>
            <a:ext cx="7560840" cy="2949823"/>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r>
              <a:rPr lang="en-GB" dirty="0"/>
              <a:t>Management of flow of information between Experiments, HL-LHC and TREX for</a:t>
            </a:r>
            <a:r>
              <a:rPr lang="nn-NO" dirty="0"/>
              <a:t> equipment to be installed in LSS1 and LSS5 in LS3 (HL-LHC frame)</a:t>
            </a:r>
          </a:p>
          <a:p>
            <a:endParaRPr lang="nn-NO" sz="2000" b="0" dirty="0"/>
          </a:p>
          <a:p>
            <a:r>
              <a:rPr lang="pt-BR" sz="2000" b="0" dirty="0"/>
              <a:t>Discussed in the HL-CG of the 28/10/2020 in presence of:</a:t>
            </a:r>
          </a:p>
          <a:p>
            <a:pPr marL="342900" indent="-342900">
              <a:buFont typeface="Arial" panose="020B0604020202020204" pitchFamily="34" charset="0"/>
              <a:buChar char="•"/>
            </a:pPr>
            <a:r>
              <a:rPr lang="pt-BR" sz="2000" b="0" dirty="0"/>
              <a:t>Experiment Technical Coordinators</a:t>
            </a:r>
          </a:p>
          <a:p>
            <a:pPr marL="342900" indent="-342900">
              <a:buFont typeface="Arial" panose="020B0604020202020204" pitchFamily="34" charset="0"/>
              <a:buChar char="•"/>
            </a:pPr>
            <a:r>
              <a:rPr lang="pt-BR" sz="2000" b="0" dirty="0"/>
              <a:t>Future ATS director</a:t>
            </a:r>
          </a:p>
          <a:p>
            <a:pPr marL="342900" indent="-342900">
              <a:buFont typeface="Arial" panose="020B0604020202020204" pitchFamily="34" charset="0"/>
              <a:buChar char="•"/>
            </a:pPr>
            <a:r>
              <a:rPr lang="pt-BR" sz="2000" b="0" dirty="0"/>
              <a:t>HL-LHC Project Leader  </a:t>
            </a:r>
          </a:p>
          <a:p>
            <a:r>
              <a:rPr lang="pt-BR" sz="1600" b="0" i="1" dirty="0"/>
              <a:t>Prepared by </a:t>
            </a:r>
            <a:r>
              <a:rPr lang="nn-NO" sz="1600" b="0" i="1" dirty="0"/>
              <a:t>H. Burkhardt</a:t>
            </a:r>
            <a:r>
              <a:rPr lang="pt-BR" sz="1600" b="0" i="1" dirty="0"/>
              <a:t>, P. Fessia, F. Sanchez Galan</a:t>
            </a:r>
          </a:p>
          <a:p>
            <a:endParaRPr lang="pt-BR" sz="2000" b="0" dirty="0"/>
          </a:p>
          <a:p>
            <a:endParaRPr lang="pt-BR" sz="1600" b="0" i="1" dirty="0"/>
          </a:p>
          <a:p>
            <a:endParaRPr lang="pt-BR" sz="1600" b="0" i="1" dirty="0"/>
          </a:p>
          <a:p>
            <a:r>
              <a:rPr lang="pt-BR" sz="1600" b="0" i="1" dirty="0"/>
              <a:t>Presented by Paolo Fessia</a:t>
            </a:r>
            <a:br>
              <a:rPr lang="en-GB" dirty="0"/>
            </a:b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A2081-6A94-4374-9529-1CAB40757B19}"/>
              </a:ext>
            </a:extLst>
          </p:cNvPr>
          <p:cNvSpPr>
            <a:spLocks noGrp="1"/>
          </p:cNvSpPr>
          <p:nvPr>
            <p:ph type="title"/>
          </p:nvPr>
        </p:nvSpPr>
        <p:spPr>
          <a:xfrm>
            <a:off x="605701" y="57613"/>
            <a:ext cx="7920000" cy="720000"/>
          </a:xfrm>
        </p:spPr>
        <p:txBody>
          <a:bodyPr/>
          <a:lstStyle/>
          <a:p>
            <a:r>
              <a:rPr lang="en-US" dirty="0"/>
              <a:t>The reason and the aim </a:t>
            </a:r>
          </a:p>
        </p:txBody>
      </p:sp>
      <p:sp>
        <p:nvSpPr>
          <p:cNvPr id="3" name="Content Placeholder 2">
            <a:extLst>
              <a:ext uri="{FF2B5EF4-FFF2-40B4-BE49-F238E27FC236}">
                <a16:creationId xmlns:a16="http://schemas.microsoft.com/office/drawing/2014/main" id="{22FCBB4C-434D-4C27-A7BB-C93D82762B30}"/>
              </a:ext>
            </a:extLst>
          </p:cNvPr>
          <p:cNvSpPr>
            <a:spLocks noGrp="1"/>
          </p:cNvSpPr>
          <p:nvPr>
            <p:ph idx="1"/>
          </p:nvPr>
        </p:nvSpPr>
        <p:spPr>
          <a:xfrm>
            <a:off x="323528" y="764704"/>
            <a:ext cx="8640960" cy="5361459"/>
          </a:xfrm>
        </p:spPr>
        <p:txBody>
          <a:bodyPr>
            <a:normAutofit fontScale="92500"/>
          </a:bodyPr>
          <a:lstStyle/>
          <a:p>
            <a:r>
              <a:rPr lang="en-US" dirty="0"/>
              <a:t>This information flow deals with possible new experimental equipment to be installed in LS3 in the LSS1 and LSS5</a:t>
            </a:r>
          </a:p>
          <a:p>
            <a:r>
              <a:rPr lang="en-US" dirty="0"/>
              <a:t>The aim is to have coherent flow and progressive involvement of the different parties in order to build in parallel the </a:t>
            </a:r>
          </a:p>
          <a:p>
            <a:pPr lvl="1"/>
            <a:r>
              <a:rPr lang="en-US" dirty="0"/>
              <a:t>Technical proposal</a:t>
            </a:r>
          </a:p>
          <a:p>
            <a:pPr lvl="1"/>
            <a:r>
              <a:rPr lang="en-US" dirty="0"/>
              <a:t>Impact study on the machine side</a:t>
            </a:r>
          </a:p>
          <a:p>
            <a:pPr lvl="1"/>
            <a:r>
              <a:rPr lang="en-US" dirty="0"/>
              <a:t>Budget consequences </a:t>
            </a:r>
          </a:p>
          <a:p>
            <a:r>
              <a:rPr lang="en-US" dirty="0"/>
              <a:t>The target is to have the above aspects maturing altogether and to avoid that resources are invested  by the various stakeholders not on solid ground. It tries also to enhance and structure early communication  </a:t>
            </a:r>
          </a:p>
          <a:p>
            <a:pPr marL="457200" lvl="1" indent="0">
              <a:buNone/>
            </a:pPr>
            <a:endParaRPr lang="en-US" dirty="0"/>
          </a:p>
        </p:txBody>
      </p:sp>
      <p:sp>
        <p:nvSpPr>
          <p:cNvPr id="4" name="Slide Number Placeholder 3">
            <a:extLst>
              <a:ext uri="{FF2B5EF4-FFF2-40B4-BE49-F238E27FC236}">
                <a16:creationId xmlns:a16="http://schemas.microsoft.com/office/drawing/2014/main" id="{CE01D2D5-2DC1-4EA6-809F-E24FB767EBBD}"/>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475576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F5860F-B9A0-48A0-B2FC-552CEAC8B112}"/>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3" name="Picture 2">
            <a:extLst>
              <a:ext uri="{FF2B5EF4-FFF2-40B4-BE49-F238E27FC236}">
                <a16:creationId xmlns:a16="http://schemas.microsoft.com/office/drawing/2014/main" id="{935B3CEA-A6AC-4CF6-8946-7077CC6172FD}"/>
              </a:ext>
            </a:extLst>
          </p:cNvPr>
          <p:cNvPicPr>
            <a:picLocks noChangeAspect="1"/>
          </p:cNvPicPr>
          <p:nvPr/>
        </p:nvPicPr>
        <p:blipFill>
          <a:blip r:embed="rId2"/>
          <a:stretch>
            <a:fillRect/>
          </a:stretch>
        </p:blipFill>
        <p:spPr>
          <a:xfrm>
            <a:off x="0" y="673901"/>
            <a:ext cx="9144000" cy="5510198"/>
          </a:xfrm>
          <a:prstGeom prst="rect">
            <a:avLst/>
          </a:prstGeom>
        </p:spPr>
      </p:pic>
    </p:spTree>
    <p:extLst>
      <p:ext uri="{BB962C8B-B14F-4D97-AF65-F5344CB8AC3E}">
        <p14:creationId xmlns:p14="http://schemas.microsoft.com/office/powerpoint/2010/main" val="181973346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plate_Presentation_PSM_170120" id="{DC850142-34CC-45C7-B98B-948176F7AA45}" vid="{5AF7F272-2409-496B-AC24-5F3D50686B7D}"/>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Template_Presentation_PSM_170120</Template>
  <TotalTime>19654</TotalTime>
  <Words>161</Words>
  <Application>Microsoft Office PowerPoint</Application>
  <PresentationFormat>On-screen Show (4:3)</PresentationFormat>
  <Paragraphs>22</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Cambria Math</vt:lpstr>
      <vt:lpstr>Wingdings</vt:lpstr>
      <vt:lpstr>Thème Office</vt:lpstr>
      <vt:lpstr>   </vt:lpstr>
      <vt:lpstr>The reason and the aim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Project Steering Meeting WPxxx Description</dc:title>
  <dc:creator>Cecile Noels</dc:creator>
  <cp:lastModifiedBy>Paolo Fessia</cp:lastModifiedBy>
  <cp:revision>363</cp:revision>
  <cp:lastPrinted>2020-08-27T12:10:54Z</cp:lastPrinted>
  <dcterms:created xsi:type="dcterms:W3CDTF">2020-01-17T14:57:31Z</dcterms:created>
  <dcterms:modified xsi:type="dcterms:W3CDTF">2020-12-10T07:23:27Z</dcterms:modified>
</cp:coreProperties>
</file>