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7" r:id="rId2"/>
    <p:sldId id="264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39" autoAdjust="0"/>
    <p:restoredTop sz="94660"/>
  </p:normalViewPr>
  <p:slideViewPr>
    <p:cSldViewPr snapToGrid="0">
      <p:cViewPr varScale="1">
        <p:scale>
          <a:sx n="130" d="100"/>
          <a:sy n="130" d="100"/>
        </p:scale>
        <p:origin x="1110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79008B1-DC88-4582-AB5D-7C3DD1CAE86D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3C2FB80-DA6A-4A68-99EF-DEF21DF319BF}">
      <dgm:prSet/>
      <dgm:spPr/>
      <dgm:t>
        <a:bodyPr/>
        <a:lstStyle/>
        <a:p>
          <a:r>
            <a:rPr lang="en-US" dirty="0"/>
            <a:t>Rationale: </a:t>
          </a:r>
        </a:p>
      </dgm:t>
    </dgm:pt>
    <dgm:pt modelId="{2EBCDBE1-A782-4914-8D2B-C849E4AF7D89}" type="parTrans" cxnId="{65355A3C-8247-4CCB-B42D-D6953BAC6C43}">
      <dgm:prSet/>
      <dgm:spPr/>
      <dgm:t>
        <a:bodyPr/>
        <a:lstStyle/>
        <a:p>
          <a:endParaRPr lang="en-US"/>
        </a:p>
      </dgm:t>
    </dgm:pt>
    <dgm:pt modelId="{BF902D6B-CEA8-41D9-8F47-878FA4312796}" type="sibTrans" cxnId="{65355A3C-8247-4CCB-B42D-D6953BAC6C43}">
      <dgm:prSet/>
      <dgm:spPr/>
      <dgm:t>
        <a:bodyPr/>
        <a:lstStyle/>
        <a:p>
          <a:endParaRPr lang="en-US"/>
        </a:p>
      </dgm:t>
    </dgm:pt>
    <dgm:pt modelId="{82782830-8DF5-4EB1-8C0D-C98BD1E827EC}">
      <dgm:prSet/>
      <dgm:spPr/>
      <dgm:t>
        <a:bodyPr/>
        <a:lstStyle/>
        <a:p>
          <a:r>
            <a:rPr lang="en-US" dirty="0"/>
            <a:t>As in the past, an </a:t>
          </a:r>
          <a:r>
            <a:rPr lang="en-US" b="1" u="sng" dirty="0">
              <a:solidFill>
                <a:srgbClr val="0070C0"/>
              </a:solidFill>
            </a:rPr>
            <a:t>ECR will be required</a:t>
          </a:r>
          <a:r>
            <a:rPr lang="en-US" dirty="0"/>
            <a:t>, including cost, safety, schedule and impact on services and performance.</a:t>
          </a:r>
        </a:p>
      </dgm:t>
    </dgm:pt>
    <dgm:pt modelId="{75CDEFBB-78A5-486E-98EB-734F6F7B0438}" type="parTrans" cxnId="{B9360694-D102-419D-811F-B6DF0F83628D}">
      <dgm:prSet/>
      <dgm:spPr/>
      <dgm:t>
        <a:bodyPr/>
        <a:lstStyle/>
        <a:p>
          <a:endParaRPr lang="en-US"/>
        </a:p>
      </dgm:t>
    </dgm:pt>
    <dgm:pt modelId="{9FB4DB67-E334-4B10-B938-C8A357EA8360}" type="sibTrans" cxnId="{B9360694-D102-419D-811F-B6DF0F83628D}">
      <dgm:prSet/>
      <dgm:spPr/>
      <dgm:t>
        <a:bodyPr/>
        <a:lstStyle/>
        <a:p>
          <a:endParaRPr lang="en-US"/>
        </a:p>
      </dgm:t>
    </dgm:pt>
    <dgm:pt modelId="{8D50A000-62DC-4F2A-91A1-F62D0E73A0DA}">
      <dgm:prSet/>
      <dgm:spPr/>
      <dgm:t>
        <a:bodyPr/>
        <a:lstStyle/>
        <a:p>
          <a:r>
            <a:rPr lang="en-US" dirty="0"/>
            <a:t>Experiments deal internally with most of the aspects, and only the </a:t>
          </a:r>
          <a:r>
            <a:rPr lang="en-US" b="1" u="sng" dirty="0">
              <a:solidFill>
                <a:srgbClr val="0070C0"/>
              </a:solidFill>
            </a:rPr>
            <a:t>Performance impact needs an approval from the machine (TREX-LMC)</a:t>
          </a:r>
          <a:r>
            <a:rPr lang="en-US" dirty="0"/>
            <a:t> as was done recently in the past for ATLAS &amp; CMS beampipe changes. Discussions at TREX include the identification of any possible activity performed on the LHC side.</a:t>
          </a:r>
        </a:p>
      </dgm:t>
    </dgm:pt>
    <dgm:pt modelId="{A29E6340-DCE8-4A35-83B7-C01A191E1ED2}" type="parTrans" cxnId="{7ECD2F6A-349B-4898-A574-C0C7D3981657}">
      <dgm:prSet/>
      <dgm:spPr/>
      <dgm:t>
        <a:bodyPr/>
        <a:lstStyle/>
        <a:p>
          <a:endParaRPr lang="en-US"/>
        </a:p>
      </dgm:t>
    </dgm:pt>
    <dgm:pt modelId="{1C03D4AB-B107-41E8-876C-C9871067C8F0}" type="sibTrans" cxnId="{7ECD2F6A-349B-4898-A574-C0C7D3981657}">
      <dgm:prSet/>
      <dgm:spPr/>
      <dgm:t>
        <a:bodyPr/>
        <a:lstStyle/>
        <a:p>
          <a:endParaRPr lang="en-US"/>
        </a:p>
      </dgm:t>
    </dgm:pt>
    <dgm:pt modelId="{2ACB86A9-E8F8-4BE7-8575-DDEA92ABACB1}">
      <dgm:prSet/>
      <dgm:spPr/>
      <dgm:t>
        <a:bodyPr/>
        <a:lstStyle/>
        <a:p>
          <a:r>
            <a:rPr lang="en-US" dirty="0"/>
            <a:t>If changes affect Run 4, HL-LHC is informed by the experiment coordinators (through HL-CG), and is maintained in the communication loop through TREX &amp; WP’s and the approval of ECR.</a:t>
          </a:r>
        </a:p>
      </dgm:t>
    </dgm:pt>
    <dgm:pt modelId="{03AA7C62-3B73-4E76-A80C-9C214071D197}" type="parTrans" cxnId="{AC602D39-A1B0-4A4C-A486-70D637E07A35}">
      <dgm:prSet/>
      <dgm:spPr/>
      <dgm:t>
        <a:bodyPr/>
        <a:lstStyle/>
        <a:p>
          <a:endParaRPr lang="en-US"/>
        </a:p>
      </dgm:t>
    </dgm:pt>
    <dgm:pt modelId="{96CB19EA-944E-4303-8E61-6480807C284A}" type="sibTrans" cxnId="{AC602D39-A1B0-4A4C-A486-70D637E07A35}">
      <dgm:prSet/>
      <dgm:spPr/>
      <dgm:t>
        <a:bodyPr/>
        <a:lstStyle/>
        <a:p>
          <a:endParaRPr lang="en-US"/>
        </a:p>
      </dgm:t>
    </dgm:pt>
    <dgm:pt modelId="{5930C072-EF8E-4BB9-8AA0-928E7AE9D13C}" type="pres">
      <dgm:prSet presAssocID="{879008B1-DC88-4582-AB5D-7C3DD1CAE86D}" presName="linear" presStyleCnt="0">
        <dgm:presLayoutVars>
          <dgm:animLvl val="lvl"/>
          <dgm:resizeHandles val="exact"/>
        </dgm:presLayoutVars>
      </dgm:prSet>
      <dgm:spPr/>
    </dgm:pt>
    <dgm:pt modelId="{47FAE474-11B7-40CA-BE39-DAD3CC03602E}" type="pres">
      <dgm:prSet presAssocID="{C3C2FB80-DA6A-4A68-99EF-DEF21DF319BF}" presName="parentText" presStyleLbl="node1" presStyleIdx="0" presStyleCnt="1">
        <dgm:presLayoutVars>
          <dgm:chMax val="0"/>
          <dgm:bulletEnabled val="1"/>
        </dgm:presLayoutVars>
      </dgm:prSet>
      <dgm:spPr/>
    </dgm:pt>
    <dgm:pt modelId="{06928DB1-2553-425D-843D-39F0BC79F8DB}" type="pres">
      <dgm:prSet presAssocID="{C3C2FB80-DA6A-4A68-99EF-DEF21DF319BF}" presName="childText" presStyleLbl="revTx" presStyleIdx="0" presStyleCnt="1" custScaleY="56145">
        <dgm:presLayoutVars>
          <dgm:bulletEnabled val="1"/>
        </dgm:presLayoutVars>
      </dgm:prSet>
      <dgm:spPr/>
    </dgm:pt>
  </dgm:ptLst>
  <dgm:cxnLst>
    <dgm:cxn modelId="{4BCC372C-7EF5-440D-88BC-2AC02AB5446B}" type="presOf" srcId="{8D50A000-62DC-4F2A-91A1-F62D0E73A0DA}" destId="{06928DB1-2553-425D-843D-39F0BC79F8DB}" srcOrd="0" destOrd="1" presId="urn:microsoft.com/office/officeart/2005/8/layout/vList2"/>
    <dgm:cxn modelId="{AC602D39-A1B0-4A4C-A486-70D637E07A35}" srcId="{C3C2FB80-DA6A-4A68-99EF-DEF21DF319BF}" destId="{2ACB86A9-E8F8-4BE7-8575-DDEA92ABACB1}" srcOrd="2" destOrd="0" parTransId="{03AA7C62-3B73-4E76-A80C-9C214071D197}" sibTransId="{96CB19EA-944E-4303-8E61-6480807C284A}"/>
    <dgm:cxn modelId="{5055353B-7130-466A-896A-D3D907336BFF}" type="presOf" srcId="{879008B1-DC88-4582-AB5D-7C3DD1CAE86D}" destId="{5930C072-EF8E-4BB9-8AA0-928E7AE9D13C}" srcOrd="0" destOrd="0" presId="urn:microsoft.com/office/officeart/2005/8/layout/vList2"/>
    <dgm:cxn modelId="{65355A3C-8247-4CCB-B42D-D6953BAC6C43}" srcId="{879008B1-DC88-4582-AB5D-7C3DD1CAE86D}" destId="{C3C2FB80-DA6A-4A68-99EF-DEF21DF319BF}" srcOrd="0" destOrd="0" parTransId="{2EBCDBE1-A782-4914-8D2B-C849E4AF7D89}" sibTransId="{BF902D6B-CEA8-41D9-8F47-878FA4312796}"/>
    <dgm:cxn modelId="{681F765F-1DA8-46B1-A51E-8AA9E973492A}" type="presOf" srcId="{2ACB86A9-E8F8-4BE7-8575-DDEA92ABACB1}" destId="{06928DB1-2553-425D-843D-39F0BC79F8DB}" srcOrd="0" destOrd="2" presId="urn:microsoft.com/office/officeart/2005/8/layout/vList2"/>
    <dgm:cxn modelId="{7ECD2F6A-349B-4898-A574-C0C7D3981657}" srcId="{C3C2FB80-DA6A-4A68-99EF-DEF21DF319BF}" destId="{8D50A000-62DC-4F2A-91A1-F62D0E73A0DA}" srcOrd="1" destOrd="0" parTransId="{A29E6340-DCE8-4A35-83B7-C01A191E1ED2}" sibTransId="{1C03D4AB-B107-41E8-876C-C9871067C8F0}"/>
    <dgm:cxn modelId="{B9360694-D102-419D-811F-B6DF0F83628D}" srcId="{C3C2FB80-DA6A-4A68-99EF-DEF21DF319BF}" destId="{82782830-8DF5-4EB1-8C0D-C98BD1E827EC}" srcOrd="0" destOrd="0" parTransId="{75CDEFBB-78A5-486E-98EB-734F6F7B0438}" sibTransId="{9FB4DB67-E334-4B10-B938-C8A357EA8360}"/>
    <dgm:cxn modelId="{F8B41FA9-F258-4E58-A82D-4963B2949054}" type="presOf" srcId="{82782830-8DF5-4EB1-8C0D-C98BD1E827EC}" destId="{06928DB1-2553-425D-843D-39F0BC79F8DB}" srcOrd="0" destOrd="0" presId="urn:microsoft.com/office/officeart/2005/8/layout/vList2"/>
    <dgm:cxn modelId="{12F7DDE3-3F42-4954-83C9-6FC790AA7A27}" type="presOf" srcId="{C3C2FB80-DA6A-4A68-99EF-DEF21DF319BF}" destId="{47FAE474-11B7-40CA-BE39-DAD3CC03602E}" srcOrd="0" destOrd="0" presId="urn:microsoft.com/office/officeart/2005/8/layout/vList2"/>
    <dgm:cxn modelId="{2F69D2FC-3D0E-44BC-BBAB-BF6729476ED0}" type="presParOf" srcId="{5930C072-EF8E-4BB9-8AA0-928E7AE9D13C}" destId="{47FAE474-11B7-40CA-BE39-DAD3CC03602E}" srcOrd="0" destOrd="0" presId="urn:microsoft.com/office/officeart/2005/8/layout/vList2"/>
    <dgm:cxn modelId="{CB641CB8-21B5-454B-8164-E40840B70A65}" type="presParOf" srcId="{5930C072-EF8E-4BB9-8AA0-928E7AE9D13C}" destId="{06928DB1-2553-425D-843D-39F0BC79F8DB}" srcOrd="1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47FAE474-11B7-40CA-BE39-DAD3CC03602E}">
      <dsp:nvSpPr>
        <dsp:cNvPr id="0" name=""/>
        <dsp:cNvSpPr/>
      </dsp:nvSpPr>
      <dsp:spPr>
        <a:xfrm>
          <a:off x="0" y="11846"/>
          <a:ext cx="8318092" cy="103135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121920" rIns="121920" bIns="121920" numCol="1" spcCol="1270" anchor="ctr" anchorCtr="0">
          <a:noAutofit/>
        </a:bodyPr>
        <a:lstStyle/>
        <a:p>
          <a:pPr marL="0" lvl="0" indent="0" algn="l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3200" kern="1200" dirty="0"/>
            <a:t>Rationale: </a:t>
          </a:r>
        </a:p>
      </dsp:txBody>
      <dsp:txXfrm>
        <a:off x="50347" y="62193"/>
        <a:ext cx="8217398" cy="930660"/>
      </dsp:txXfrm>
    </dsp:sp>
    <dsp:sp modelId="{06928DB1-2553-425D-843D-39F0BC79F8DB}">
      <dsp:nvSpPr>
        <dsp:cNvPr id="0" name=""/>
        <dsp:cNvSpPr/>
      </dsp:nvSpPr>
      <dsp:spPr>
        <a:xfrm>
          <a:off x="0" y="1043201"/>
          <a:ext cx="8318092" cy="4497719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64099" tIns="40640" rIns="227584" bIns="40640" numCol="1" spcCol="1270" anchor="t" anchorCtr="0">
          <a:noAutofit/>
        </a:bodyPr>
        <a:lstStyle/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500" kern="1200" dirty="0"/>
            <a:t>As in the past, an </a:t>
          </a:r>
          <a:r>
            <a:rPr lang="en-US" sz="2500" b="1" u="sng" kern="1200" dirty="0">
              <a:solidFill>
                <a:srgbClr val="0070C0"/>
              </a:solidFill>
            </a:rPr>
            <a:t>ECR will be required</a:t>
          </a:r>
          <a:r>
            <a:rPr lang="en-US" sz="2500" kern="1200" dirty="0"/>
            <a:t>, including cost, safety, schedule and impact on services and performance.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500" kern="1200" dirty="0"/>
            <a:t>Experiments deal internally with most of the aspects, and only the </a:t>
          </a:r>
          <a:r>
            <a:rPr lang="en-US" sz="2500" b="1" u="sng" kern="1200" dirty="0">
              <a:solidFill>
                <a:srgbClr val="0070C0"/>
              </a:solidFill>
            </a:rPr>
            <a:t>Performance impact needs an approval from the machine (TREX-LMC)</a:t>
          </a:r>
          <a:r>
            <a:rPr lang="en-US" sz="2500" kern="1200" dirty="0"/>
            <a:t> as was done recently in the past for ATLAS &amp; CMS beampipe changes. Discussions at TREX include the identification of any possible activity performed on the LHC side.</a:t>
          </a:r>
        </a:p>
        <a:p>
          <a:pPr marL="228600" lvl="1" indent="-228600" algn="l" defTabSz="111125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"/>
          </a:pPr>
          <a:r>
            <a:rPr lang="en-US" sz="2500" kern="1200" dirty="0"/>
            <a:t>If changes affect Run 4, HL-LHC is informed by the experiment coordinators (through HL-CG), and is maintained in the communication loop through TREX &amp; WP’s and the approval of ECR.</a:t>
          </a:r>
        </a:p>
      </dsp:txBody>
      <dsp:txXfrm>
        <a:off x="0" y="1043201"/>
        <a:ext cx="8318092" cy="449771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A2400C-E293-474A-A13C-C9FEE76C3062}" type="datetimeFigureOut">
              <a:rPr lang="en-GB" smtClean="0"/>
              <a:t>08/12/2020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9554F5F-DDB0-4B40-BDF6-BC577DB9FB25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0688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C870713-ABDB-4794-9A51-6DC3E9D88D5A}" type="slidenum">
              <a:rPr lang="fr-CH"/>
              <a:pPr/>
              <a:t>3</a:t>
            </a:fld>
            <a:endParaRPr lang="fr-CH"/>
          </a:p>
        </p:txBody>
      </p:sp>
      <p:sp>
        <p:nvSpPr>
          <p:cNvPr id="102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456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09CB8-476A-4542-B9A9-5A62026D7EA6}" type="datetimeFigureOut">
              <a:rPr lang="en-GB" smtClean="0"/>
              <a:t>08/12/2020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D44A5-D62E-4051-ABC3-3CDFF49A00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37103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09CB8-476A-4542-B9A9-5A62026D7EA6}" type="datetimeFigureOut">
              <a:rPr lang="en-GB" smtClean="0"/>
              <a:t>08/12/2020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D44A5-D62E-4051-ABC3-3CDFF49A00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92966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09CB8-476A-4542-B9A9-5A62026D7EA6}" type="datetimeFigureOut">
              <a:rPr lang="en-GB" smtClean="0"/>
              <a:t>08/12/2020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D44A5-D62E-4051-ABC3-3CDFF49A00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185796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592840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09CB8-476A-4542-B9A9-5A62026D7EA6}" type="datetimeFigureOut">
              <a:rPr lang="en-GB" smtClean="0"/>
              <a:t>08/12/2020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D44A5-D62E-4051-ABC3-3CDFF49A00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356239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09CB8-476A-4542-B9A9-5A62026D7EA6}" type="datetimeFigureOut">
              <a:rPr lang="en-GB" smtClean="0"/>
              <a:t>08/12/2020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D44A5-D62E-4051-ABC3-3CDFF49A00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1122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09CB8-476A-4542-B9A9-5A62026D7EA6}" type="datetimeFigureOut">
              <a:rPr lang="en-GB" smtClean="0"/>
              <a:t>08/12/2020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D44A5-D62E-4051-ABC3-3CDFF49A00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09036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09CB8-476A-4542-B9A9-5A62026D7EA6}" type="datetimeFigureOut">
              <a:rPr lang="en-GB" smtClean="0"/>
              <a:t>08/12/2020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D44A5-D62E-4051-ABC3-3CDFF49A00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06024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09CB8-476A-4542-B9A9-5A62026D7EA6}" type="datetimeFigureOut">
              <a:rPr lang="en-GB" smtClean="0"/>
              <a:t>08/12/2020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D44A5-D62E-4051-ABC3-3CDFF49A00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526887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09CB8-476A-4542-B9A9-5A62026D7EA6}" type="datetimeFigureOut">
              <a:rPr lang="en-GB" smtClean="0"/>
              <a:t>08/12/2020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D44A5-D62E-4051-ABC3-3CDFF49A00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9481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09CB8-476A-4542-B9A9-5A62026D7EA6}" type="datetimeFigureOut">
              <a:rPr lang="en-GB" smtClean="0"/>
              <a:t>08/12/2020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D44A5-D62E-4051-ABC3-3CDFF49A00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262075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D09CB8-476A-4542-B9A9-5A62026D7EA6}" type="datetimeFigureOut">
              <a:rPr lang="en-GB" smtClean="0"/>
              <a:t>08/12/2020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D44A5-D62E-4051-ABC3-3CDFF49A00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640135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D09CB8-476A-4542-B9A9-5A62026D7EA6}" type="datetimeFigureOut">
              <a:rPr lang="en-GB" smtClean="0"/>
              <a:t>08/12/2020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FD44A5-D62E-4051-ABC3-3CDFF49A000A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7182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6413" y="2794486"/>
            <a:ext cx="7772400" cy="2387600"/>
          </a:xfrm>
        </p:spPr>
        <p:txBody>
          <a:bodyPr>
            <a:normAutofit fontScale="90000"/>
          </a:bodyPr>
          <a:lstStyle/>
          <a:p>
            <a:r>
              <a:rPr lang="en-GB" dirty="0"/>
              <a:t>Recall on LEB-TREX approval path for Experimental BP modifications</a:t>
            </a:r>
            <a:br>
              <a:rPr lang="en-GB" dirty="0"/>
            </a:b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32388" y="4686045"/>
            <a:ext cx="6858000" cy="1655762"/>
          </a:xfrm>
        </p:spPr>
        <p:txBody>
          <a:bodyPr>
            <a:normAutofit/>
          </a:bodyPr>
          <a:lstStyle/>
          <a:p>
            <a:endParaRPr lang="en-GB" dirty="0"/>
          </a:p>
          <a:p>
            <a:r>
              <a:rPr lang="en-GB" dirty="0"/>
              <a:t>TREX 10</a:t>
            </a:r>
            <a:r>
              <a:rPr lang="en-GB" baseline="30000" dirty="0"/>
              <a:t>st</a:t>
            </a:r>
            <a:r>
              <a:rPr lang="en-GB" dirty="0"/>
              <a:t> Dec </a:t>
            </a:r>
          </a:p>
          <a:p>
            <a:r>
              <a:rPr lang="en-GB" dirty="0"/>
              <a:t>F. Sanchez Galan</a:t>
            </a:r>
          </a:p>
        </p:txBody>
      </p:sp>
    </p:spTree>
    <p:extLst>
      <p:ext uri="{BB962C8B-B14F-4D97-AF65-F5344CB8AC3E}">
        <p14:creationId xmlns:p14="http://schemas.microsoft.com/office/powerpoint/2010/main" val="27281604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extBox 1">
            <a:extLst>
              <a:ext uri="{FF2B5EF4-FFF2-40B4-BE49-F238E27FC236}">
                <a16:creationId xmlns:a16="http://schemas.microsoft.com/office/drawing/2014/main" id="{E11C9E1D-554E-44CF-92AF-D8F4BAA9715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517154096"/>
              </p:ext>
            </p:extLst>
          </p:nvPr>
        </p:nvGraphicFramePr>
        <p:xfrm>
          <a:off x="250721" y="530942"/>
          <a:ext cx="8318092" cy="555276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55702804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" name="Table 2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25387796"/>
              </p:ext>
            </p:extLst>
          </p:nvPr>
        </p:nvGraphicFramePr>
        <p:xfrm>
          <a:off x="799752" y="1119521"/>
          <a:ext cx="7867997" cy="524764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227652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795735">
                  <a:extLst>
                    <a:ext uri="{9D8B030D-6E8A-4147-A177-3AD203B41FA5}">
                      <a16:colId xmlns:a16="http://schemas.microsoft.com/office/drawing/2014/main" val="2539324319"/>
                    </a:ext>
                  </a:extLst>
                </a:gridCol>
                <a:gridCol w="279573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600" b="1" dirty="0"/>
                        <a:t>Approval required </a:t>
                      </a:r>
                      <a:endParaRPr lang="en-GB" sz="16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Contact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1" dirty="0"/>
                        <a:t>Responsible unit  </a:t>
                      </a:r>
                    </a:p>
                    <a:p>
                      <a:r>
                        <a:rPr lang="en-US" sz="1600" b="1" dirty="0"/>
                        <a:t>HL-LHC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9627">
                <a:tc>
                  <a:txBody>
                    <a:bodyPr/>
                    <a:lstStyle/>
                    <a:p>
                      <a:r>
                        <a:rPr lang="en-US" sz="1600" b="0" dirty="0"/>
                        <a:t>Aperture for high and low beta (LHC)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baseline="0" dirty="0"/>
                        <a:t>(</a:t>
                      </a:r>
                      <a:r>
                        <a:rPr lang="en-US" sz="1600" b="0" dirty="0"/>
                        <a:t>M. Giovannozzi)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/>
                        <a:t>BE/ABP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b="0" dirty="0"/>
                        <a:t>HL-LHC WP2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42053">
                <a:tc>
                  <a:txBody>
                    <a:bodyPr/>
                    <a:lstStyle/>
                    <a:p>
                      <a:r>
                        <a:rPr lang="en-US" sz="1600" b="0" dirty="0"/>
                        <a:t>Injection protection, optics &amp; Beam Dump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/>
                        <a:t>C.</a:t>
                      </a:r>
                      <a:r>
                        <a:rPr lang="en-US" sz="1600" b="0" baseline="0" dirty="0"/>
                        <a:t> </a:t>
                      </a:r>
                      <a:r>
                        <a:rPr lang="en-US" sz="1600" b="0" dirty="0"/>
                        <a:t>Bracco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/>
                        <a:t>TE/ABT</a:t>
                      </a:r>
                      <a:endParaRPr lang="en-US" sz="1600" b="0" baseline="0" dirty="0"/>
                    </a:p>
                    <a:p>
                      <a:r>
                        <a:rPr lang="en-US" sz="1600" b="0" dirty="0"/>
                        <a:t>HL-LHC WP14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0" dirty="0"/>
                        <a:t>Machine protection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/>
                        <a:t>J.</a:t>
                      </a:r>
                      <a:r>
                        <a:rPr lang="en-US" sz="1600" b="0" baseline="0" dirty="0"/>
                        <a:t> </a:t>
                      </a:r>
                      <a:r>
                        <a:rPr lang="en-US" sz="1600" b="0" dirty="0"/>
                        <a:t>Wenninger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/>
                        <a:t>BE/OP</a:t>
                      </a:r>
                      <a:endParaRPr lang="en-GB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0" dirty="0"/>
                        <a:t>Impedance Heating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baseline="0" dirty="0"/>
                        <a:t>B. Salvant 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/>
                        <a:t>BE/ABP, IWG</a:t>
                      </a:r>
                      <a:endParaRPr lang="en-US" sz="1600" b="0" baseline="0" dirty="0"/>
                    </a:p>
                    <a:p>
                      <a:r>
                        <a:rPr lang="en-US" sz="1600" b="0" baseline="0" dirty="0"/>
                        <a:t>HL-LHC WP2</a:t>
                      </a:r>
                      <a:endParaRPr lang="en-GB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0" dirty="0"/>
                        <a:t>E-cloud</a:t>
                      </a:r>
                      <a:r>
                        <a:rPr lang="en-US" sz="1600" b="0" baseline="0" dirty="0"/>
                        <a:t>,</a:t>
                      </a:r>
                      <a:r>
                        <a:rPr lang="en-US" sz="1600" b="0" dirty="0"/>
                        <a:t> dynamic and static</a:t>
                      </a:r>
                      <a:r>
                        <a:rPr lang="en-US" sz="1600" b="0" baseline="0" dirty="0"/>
                        <a:t> vacuum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/>
                        <a:t>(G. Bregliozzi)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/>
                        <a:t>TE/VSC</a:t>
                      </a:r>
                    </a:p>
                    <a:p>
                      <a:r>
                        <a:rPr lang="en-US" sz="1600" b="0" dirty="0"/>
                        <a:t>HL-LHC WP12 (If necessary)</a:t>
                      </a:r>
                      <a:endParaRPr lang="en-GB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0" dirty="0"/>
                        <a:t>Background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/>
                        <a:t>H.</a:t>
                      </a:r>
                      <a:r>
                        <a:rPr lang="en-US" sz="1600" b="0" baseline="0" dirty="0"/>
                        <a:t> </a:t>
                      </a:r>
                      <a:r>
                        <a:rPr lang="en-US" sz="1600" b="0" dirty="0"/>
                        <a:t>Burkhardt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/>
                        <a:t>BE/ABP</a:t>
                      </a:r>
                    </a:p>
                    <a:p>
                      <a:r>
                        <a:rPr lang="en-US" sz="1600" b="0" dirty="0"/>
                        <a:t>Experiment</a:t>
                      </a:r>
                      <a:endParaRPr lang="en-GB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0" dirty="0"/>
                        <a:t>Collimation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/>
                        <a:t>S.</a:t>
                      </a:r>
                      <a:r>
                        <a:rPr lang="en-US" sz="1600" b="0" baseline="0" dirty="0"/>
                        <a:t> Redaelli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/>
                        <a:t>BE/ABP </a:t>
                      </a:r>
                    </a:p>
                    <a:p>
                      <a:r>
                        <a:rPr lang="en-US" sz="1600" b="0" dirty="0"/>
                        <a:t>HL-LHC WP5</a:t>
                      </a:r>
                      <a:endParaRPr lang="en-GB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600" b="0" baseline="0" dirty="0"/>
                        <a:t>Tolerances (Mechanical/ positioning/stability)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/>
                        <a:t>J. Sestak, B. </a:t>
                      </a:r>
                      <a:r>
                        <a:rPr lang="en-US" sz="1600" b="0" dirty="0" err="1"/>
                        <a:t>Cumer</a:t>
                      </a:r>
                      <a:r>
                        <a:rPr lang="en-US" sz="1600" b="0" dirty="0"/>
                        <a:t> , M. Giovannozzi</a:t>
                      </a:r>
                      <a:endParaRPr lang="en-GB" sz="16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600" b="0" dirty="0"/>
                        <a:t>TE-VSC + EN-SMM+ BE/ABP </a:t>
                      </a:r>
                    </a:p>
                    <a:p>
                      <a:r>
                        <a:rPr lang="en-US" sz="1600" b="0" dirty="0"/>
                        <a:t>HL-LHC WGA + HL-LHC WP2</a:t>
                      </a:r>
                      <a:r>
                        <a:rPr lang="en-US" sz="1600" b="0" baseline="0" dirty="0"/>
                        <a:t> (</a:t>
                      </a:r>
                      <a:r>
                        <a:rPr lang="en-US" sz="1600" b="0" dirty="0"/>
                        <a:t>If necessary)</a:t>
                      </a:r>
                      <a:endParaRPr lang="en-GB" sz="1600" b="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grpSp>
        <p:nvGrpSpPr>
          <p:cNvPr id="8" name="Group 7">
            <a:extLst>
              <a:ext uri="{FF2B5EF4-FFF2-40B4-BE49-F238E27FC236}">
                <a16:creationId xmlns:a16="http://schemas.microsoft.com/office/drawing/2014/main" id="{FE6B9FE7-1FC1-4D3A-A702-CD6886B60922}"/>
              </a:ext>
            </a:extLst>
          </p:cNvPr>
          <p:cNvGrpSpPr/>
          <p:nvPr/>
        </p:nvGrpSpPr>
        <p:grpSpPr>
          <a:xfrm>
            <a:off x="-1" y="62812"/>
            <a:ext cx="9040761" cy="1031354"/>
            <a:chOff x="0" y="11846"/>
            <a:chExt cx="8318092" cy="1031354"/>
          </a:xfrm>
        </p:grpSpPr>
        <p:sp>
          <p:nvSpPr>
            <p:cNvPr id="9" name="Rectangle: Rounded Corners 8">
              <a:extLst>
                <a:ext uri="{FF2B5EF4-FFF2-40B4-BE49-F238E27FC236}">
                  <a16:creationId xmlns:a16="http://schemas.microsoft.com/office/drawing/2014/main" id="{8CD7E3C1-0196-4B10-9864-A841BE59DB14}"/>
                </a:ext>
              </a:extLst>
            </p:cNvPr>
            <p:cNvSpPr/>
            <p:nvPr/>
          </p:nvSpPr>
          <p:spPr>
            <a:xfrm>
              <a:off x="0" y="11846"/>
              <a:ext cx="8318092" cy="1031354"/>
            </a:xfrm>
            <a:prstGeom prst="roundRect">
              <a:avLst/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10" name="Rectangle: Rounded Corners 4">
              <a:extLst>
                <a:ext uri="{FF2B5EF4-FFF2-40B4-BE49-F238E27FC236}">
                  <a16:creationId xmlns:a16="http://schemas.microsoft.com/office/drawing/2014/main" id="{BA5E26FE-00B1-4700-86D3-3D3B052C4621}"/>
                </a:ext>
              </a:extLst>
            </p:cNvPr>
            <p:cNvSpPr txBox="1"/>
            <p:nvPr/>
          </p:nvSpPr>
          <p:spPr>
            <a:xfrm>
              <a:off x="50347" y="62193"/>
              <a:ext cx="8217398" cy="930660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21920" tIns="121920" rIns="121920" bIns="121920" numCol="1" spcCol="1270" anchor="ctr" anchorCtr="0">
              <a:noAutofit/>
            </a:bodyPr>
            <a:lstStyle/>
            <a:p>
              <a:pPr lvl="0" algn="ctr">
                <a:defRPr/>
              </a:pPr>
              <a:r>
                <a:rPr lang="en-US" sz="3200" b="1" dirty="0"/>
                <a:t>Experimental Beampipe Approvals Summary Table </a:t>
              </a:r>
              <a:r>
                <a:rPr lang="en-US" b="1" dirty="0"/>
                <a:t>(expected impacts in performance)</a:t>
              </a:r>
              <a:endParaRPr kumimoji="0" lang="en-GB" b="1" i="0" u="none" strike="noStrike" kern="0" cap="none" spc="0" normalizeH="0" baseline="0" noProof="0" dirty="0">
                <a:ln>
                  <a:noFill/>
                </a:ln>
                <a:effectLst/>
                <a:uLnTx/>
                <a:uFillTx/>
                <a:ea typeface="+mj-ea"/>
                <a:cs typeface="+mj-cs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5165733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1627</TotalTime>
  <Words>274</Words>
  <Application>Microsoft Office PowerPoint</Application>
  <PresentationFormat>On-screen Show (4:3)</PresentationFormat>
  <Paragraphs>45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Recall on LEB-TREX approval path for Experimental BP modifications 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TREX 1st Dec</dc:title>
  <dc:creator>Francisco Sanchez Galan</dc:creator>
  <cp:lastModifiedBy>Francisco Sanchez Galan</cp:lastModifiedBy>
  <cp:revision>63</cp:revision>
  <dcterms:created xsi:type="dcterms:W3CDTF">2016-12-01T07:41:13Z</dcterms:created>
  <dcterms:modified xsi:type="dcterms:W3CDTF">2020-12-09T17:58:42Z</dcterms:modified>
</cp:coreProperties>
</file>