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1046" r:id="rId3"/>
    <p:sldId id="298" r:id="rId4"/>
    <p:sldId id="1049" r:id="rId5"/>
    <p:sldId id="344" r:id="rId6"/>
    <p:sldId id="1040" r:id="rId7"/>
    <p:sldId id="297" r:id="rId8"/>
    <p:sldId id="299" r:id="rId9"/>
    <p:sldId id="1038" r:id="rId10"/>
    <p:sldId id="1044" r:id="rId11"/>
    <p:sldId id="1045" r:id="rId12"/>
    <p:sldId id="364" r:id="rId13"/>
    <p:sldId id="1041" r:id="rId14"/>
    <p:sldId id="1043" r:id="rId15"/>
    <p:sldId id="1042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  <a:srgbClr val="B15858"/>
    <a:srgbClr val="00B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9" autoAdjust="0"/>
    <p:restoredTop sz="94686"/>
  </p:normalViewPr>
  <p:slideViewPr>
    <p:cSldViewPr snapToGrid="0" snapToObjects="1">
      <p:cViewPr varScale="1">
        <p:scale>
          <a:sx n="165" d="100"/>
          <a:sy n="165" d="100"/>
        </p:scale>
        <p:origin x="384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3200" b="1" kern="1200" dirty="0">
                <a:solidFill>
                  <a:schemeClr val="tx1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1"/>
            </a:lvl1pPr>
          </a:lstStyle>
          <a:p>
            <a:fld id="{81BAB2E1-78DE-4667-98CF-37144B84D0B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778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ALICE TC | Proposal for a new central + RB24 beampipe in ALICE in LS3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1"/>
            </a:lvl1pPr>
          </a:lstStyle>
          <a:p>
            <a:fld id="{81BAB2E1-78DE-4667-98CF-37144B84D0B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39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575" y="688602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B972AB-34D6-404B-BB11-2D9F50AA01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688602"/>
            <a:ext cx="1672295" cy="218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4996" y="6350851"/>
            <a:ext cx="129634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ALICE TC | Proposal for a new central + RB24 beampipe in ALICE in LS3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microsoft.com/office/2007/relationships/hdphoto" Target="../media/hdphoto1.wdp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11" Type="http://schemas.openxmlformats.org/officeDocument/2006/relationships/image" Target="../media/image24.jpeg"/><Relationship Id="rId5" Type="http://schemas.openxmlformats.org/officeDocument/2006/relationships/image" Target="../media/image29.jpeg"/><Relationship Id="rId10" Type="http://schemas.openxmlformats.org/officeDocument/2006/relationships/image" Target="../media/image23.jpeg"/><Relationship Id="rId4" Type="http://schemas.openxmlformats.org/officeDocument/2006/relationships/image" Target="../media/image28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 for a new central + RB24 beampipe in ALICE in LS3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err="1"/>
              <a:t>Corrado</a:t>
            </a:r>
            <a:r>
              <a:rPr lang="en-US" sz="1800" dirty="0"/>
              <a:t> Gargiulo (EP-DT), Werner </a:t>
            </a:r>
            <a:r>
              <a:rPr lang="en-US" sz="1800" dirty="0" err="1"/>
              <a:t>Riegler</a:t>
            </a:r>
            <a:r>
              <a:rPr lang="en-US" sz="1800" dirty="0"/>
              <a:t> (EP-AIO), </a:t>
            </a:r>
            <a:r>
              <a:rPr lang="en-US" sz="1800" u="sng" dirty="0"/>
              <a:t>Arturo </a:t>
            </a:r>
            <a:r>
              <a:rPr lang="en-US" sz="1800" u="sng" dirty="0" err="1"/>
              <a:t>Tauro</a:t>
            </a:r>
            <a:r>
              <a:rPr lang="en-US" sz="1800" u="sng" dirty="0"/>
              <a:t> </a:t>
            </a:r>
            <a:r>
              <a:rPr lang="en-US" sz="1800" dirty="0"/>
              <a:t>(EP-AIO)</a:t>
            </a:r>
          </a:p>
          <a:p>
            <a:pPr algn="l"/>
            <a:r>
              <a:rPr lang="en-US" sz="1800" dirty="0"/>
              <a:t>TREX 10/12/2020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C1DD71-FEFB-654D-B024-C169E249C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hnschrift Light" panose="020B0502040204020203" pitchFamily="34" charset="0"/>
              </a:rPr>
              <a:t>RB24 beampipe layout: </a:t>
            </a:r>
            <a:r>
              <a:rPr lang="en-GB" dirty="0">
                <a:latin typeface="Bahnschrift Light" panose="020B0502040204020203" pitchFamily="34" charset="0"/>
              </a:rPr>
              <a:t>RUN3 vs </a:t>
            </a:r>
            <a:r>
              <a:rPr lang="en-GB" dirty="0">
                <a:solidFill>
                  <a:srgbClr val="FF0000"/>
                </a:solidFill>
                <a:latin typeface="Bahnschrift Light" panose="020B0502040204020203" pitchFamily="34" charset="0"/>
              </a:rPr>
              <a:t>RUN4</a:t>
            </a:r>
            <a:r>
              <a:rPr lang="en-US" dirty="0">
                <a:latin typeface="Bahnschrift Light" panose="020B0502040204020203" pitchFamily="34" charset="0"/>
              </a:rPr>
              <a:t> 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EC6E1-D944-3742-A3BB-0A2F22B2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C5865-1BEE-A74F-8E43-5BC87AD7F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A8722-78A6-8C4F-A2D8-1E76FDC1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306B056-2FBC-B54D-BCA7-78D03CD3DA2A}"/>
              </a:ext>
            </a:extLst>
          </p:cNvPr>
          <p:cNvSpPr txBox="1"/>
          <p:nvPr/>
        </p:nvSpPr>
        <p:spPr>
          <a:xfrm>
            <a:off x="9632384" y="46690"/>
            <a:ext cx="218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 in mm</a:t>
            </a:r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6A5F18-8534-2B4F-BFC2-0672E2BB4396}"/>
              </a:ext>
            </a:extLst>
          </p:cNvPr>
          <p:cNvSpPr txBox="1"/>
          <p:nvPr/>
        </p:nvSpPr>
        <p:spPr>
          <a:xfrm>
            <a:off x="325966" y="1128760"/>
            <a:ext cx="1221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FF0000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RUN3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F5B44A5-341B-B94E-B91B-2D7596F3B4FE}"/>
              </a:ext>
            </a:extLst>
          </p:cNvPr>
          <p:cNvSpPr txBox="1"/>
          <p:nvPr/>
        </p:nvSpPr>
        <p:spPr>
          <a:xfrm>
            <a:off x="255110" y="4016979"/>
            <a:ext cx="115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FF0000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GB" dirty="0"/>
              <a:t>RUN4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689" y="4416870"/>
            <a:ext cx="3230747" cy="1758653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576" y="1524259"/>
            <a:ext cx="7990577" cy="1476700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6002215" y="1858108"/>
            <a:ext cx="662354" cy="164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 flipV="1">
            <a:off x="6028757" y="1944748"/>
            <a:ext cx="171578" cy="136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8714" y="4717966"/>
            <a:ext cx="485345" cy="1133473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5766" y="4398054"/>
            <a:ext cx="892496" cy="1222069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73"/>
          <a:stretch/>
        </p:blipFill>
        <p:spPr>
          <a:xfrm>
            <a:off x="160631" y="4487208"/>
            <a:ext cx="3086074" cy="1401081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06" y="4487208"/>
            <a:ext cx="112935" cy="797375"/>
          </a:xfrm>
          <a:prstGeom prst="rect">
            <a:avLst/>
          </a:prstGeom>
        </p:spPr>
      </p:pic>
      <p:cxnSp>
        <p:nvCxnSpPr>
          <p:cNvPr id="104" name="Straight Arrow Connector 103"/>
          <p:cNvCxnSpPr/>
          <p:nvPr/>
        </p:nvCxnSpPr>
        <p:spPr>
          <a:xfrm flipH="1">
            <a:off x="4851839" y="4364357"/>
            <a:ext cx="575133" cy="1816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3963" y="4397714"/>
            <a:ext cx="1015593" cy="1222069"/>
          </a:xfrm>
          <a:prstGeom prst="rect">
            <a:avLst/>
          </a:prstGeom>
        </p:spPr>
      </p:pic>
      <p:sp>
        <p:nvSpPr>
          <p:cNvPr id="107" name="TextBox 106"/>
          <p:cNvSpPr txBox="1"/>
          <p:nvPr/>
        </p:nvSpPr>
        <p:spPr>
          <a:xfrm>
            <a:off x="3980575" y="5444105"/>
            <a:ext cx="484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~1080</a:t>
            </a:r>
            <a:endParaRPr lang="en-GB" sz="800" dirty="0"/>
          </a:p>
        </p:txBody>
      </p:sp>
      <p:cxnSp>
        <p:nvCxnSpPr>
          <p:cNvPr id="108" name="Straight Arrow Connector 107"/>
          <p:cNvCxnSpPr/>
          <p:nvPr/>
        </p:nvCxnSpPr>
        <p:spPr>
          <a:xfrm flipH="1">
            <a:off x="3690981" y="5624127"/>
            <a:ext cx="1043681" cy="0"/>
          </a:xfrm>
          <a:prstGeom prst="straightConnector1">
            <a:avLst/>
          </a:prstGeom>
          <a:ln>
            <a:headEnd type="stealth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758735" y="5454219"/>
            <a:ext cx="0" cy="237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690981" y="5398443"/>
            <a:ext cx="0" cy="237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3509550" y="1282567"/>
            <a:ext cx="0" cy="4790573"/>
          </a:xfrm>
          <a:prstGeom prst="line">
            <a:avLst/>
          </a:prstGeom>
          <a:ln w="2222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77036" y="1374981"/>
            <a:ext cx="11034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Gate valve</a:t>
            </a: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6200335" y="1651980"/>
            <a:ext cx="464234" cy="155959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4226607" y="4016979"/>
            <a:ext cx="8675" cy="450031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3912316" y="3739980"/>
            <a:ext cx="6157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FoCal</a:t>
            </a:r>
            <a:endParaRPr lang="en-US" dirty="0"/>
          </a:p>
        </p:txBody>
      </p:sp>
      <p:pic>
        <p:nvPicPr>
          <p:cNvPr id="127" name="Picture 12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1655" y="3874099"/>
            <a:ext cx="3526559" cy="198369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1655" y="1128760"/>
            <a:ext cx="3511950" cy="1975472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7166646" y="1439335"/>
            <a:ext cx="12446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Central pipe</a:t>
            </a:r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7802795" y="1716334"/>
            <a:ext cx="0" cy="365069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941269" y="1437241"/>
            <a:ext cx="1077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RB24 pipe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4497680" y="1716334"/>
            <a:ext cx="0" cy="365069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470560" y="2239246"/>
            <a:ext cx="3464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IP2</a:t>
            </a:r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7872575" y="2379271"/>
            <a:ext cx="456120" cy="0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1863836" y="1164940"/>
            <a:ext cx="14498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Comp.magnet</a:t>
            </a:r>
            <a:endParaRPr lang="en-US" dirty="0"/>
          </a:p>
        </p:txBody>
      </p:sp>
      <p:cxnSp>
        <p:nvCxnSpPr>
          <p:cNvPr id="142" name="Straight Arrow Connector 141"/>
          <p:cNvCxnSpPr/>
          <p:nvPr/>
        </p:nvCxnSpPr>
        <p:spPr>
          <a:xfrm flipH="1">
            <a:off x="1863836" y="1441939"/>
            <a:ext cx="723299" cy="210041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A1508C7-F878-EB42-A1BD-67DD3227C48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2246" y="4893216"/>
            <a:ext cx="214627" cy="1628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CCDD5D-02C0-495D-9807-BCB22D5058E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977" y="4904878"/>
            <a:ext cx="1323766" cy="1594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EF76E0-FBBE-4350-9341-CD9BE835055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3216" y="4907780"/>
            <a:ext cx="210819" cy="159429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>
            <a:off x="6742947" y="1286174"/>
            <a:ext cx="0" cy="4790573"/>
          </a:xfrm>
          <a:prstGeom prst="line">
            <a:avLst/>
          </a:prstGeom>
          <a:ln w="2222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90C728-AABE-7E4E-AD44-B18B0BF916E8}"/>
              </a:ext>
            </a:extLst>
          </p:cNvPr>
          <p:cNvSpPr/>
          <p:nvPr/>
        </p:nvSpPr>
        <p:spPr>
          <a:xfrm>
            <a:off x="5878286" y="5025886"/>
            <a:ext cx="512466" cy="862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00783-D9D8-1642-B518-1FB13F9EF79A}"/>
              </a:ext>
            </a:extLst>
          </p:cNvPr>
          <p:cNvSpPr txBox="1"/>
          <p:nvPr/>
        </p:nvSpPr>
        <p:spPr>
          <a:xfrm>
            <a:off x="575897" y="5898524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No change wrt RUN3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05189C4-9038-5046-8B7B-4D07CA39C5D7}"/>
              </a:ext>
            </a:extLst>
          </p:cNvPr>
          <p:cNvCxnSpPr>
            <a:cxnSpLocks/>
          </p:cNvCxnSpPr>
          <p:nvPr/>
        </p:nvCxnSpPr>
        <p:spPr>
          <a:xfrm flipH="1">
            <a:off x="134506" y="5888289"/>
            <a:ext cx="3369554" cy="0"/>
          </a:xfrm>
          <a:prstGeom prst="straightConnector1">
            <a:avLst/>
          </a:prstGeom>
          <a:ln>
            <a:headEnd type="none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C43B2C4-FF6C-9842-AEF3-5C6153825ABF}"/>
              </a:ext>
            </a:extLst>
          </p:cNvPr>
          <p:cNvSpPr txBox="1"/>
          <p:nvPr/>
        </p:nvSpPr>
        <p:spPr>
          <a:xfrm>
            <a:off x="3702260" y="5896606"/>
            <a:ext cx="28597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Only this section is modified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EAEB1AF-0D5A-8840-9B9B-F592CAF59AC2}"/>
              </a:ext>
            </a:extLst>
          </p:cNvPr>
          <p:cNvCxnSpPr>
            <a:cxnSpLocks/>
          </p:cNvCxnSpPr>
          <p:nvPr/>
        </p:nvCxnSpPr>
        <p:spPr>
          <a:xfrm flipH="1">
            <a:off x="3516587" y="5886371"/>
            <a:ext cx="3226360" cy="0"/>
          </a:xfrm>
          <a:prstGeom prst="straightConnector1">
            <a:avLst/>
          </a:prstGeom>
          <a:ln>
            <a:headEnd type="stealth" w="med" len="lg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246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150750" y="943204"/>
            <a:ext cx="11737436" cy="2366531"/>
            <a:chOff x="150750" y="1291069"/>
            <a:chExt cx="11737436" cy="2366531"/>
          </a:xfrm>
        </p:grpSpPr>
        <p:sp>
          <p:nvSpPr>
            <p:cNvPr id="55" name="TextBox 54"/>
            <p:cNvSpPr txBox="1"/>
            <p:nvPr/>
          </p:nvSpPr>
          <p:spPr>
            <a:xfrm>
              <a:off x="261111" y="2972596"/>
              <a:ext cx="12865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Bahnschrift Light" panose="020B0502040204020203" pitchFamily="34" charset="0"/>
                  <a:ea typeface="ＭＳ Ｐゴシック" charset="0"/>
                  <a:cs typeface="Calibri" charset="0"/>
                </a:rPr>
                <a:t>RUN3</a:t>
              </a:r>
              <a:endParaRPr lang="en-GB" dirty="0">
                <a:latin typeface="Bahnschrift Light" panose="020B0502040204020203" pitchFamily="34" charset="0"/>
              </a:endParaRP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126" y="1292573"/>
              <a:ext cx="11726060" cy="1746886"/>
            </a:xfrm>
            <a:prstGeom prst="rect">
              <a:avLst/>
            </a:prstGeom>
          </p:spPr>
        </p:pic>
        <p:cxnSp>
          <p:nvCxnSpPr>
            <p:cNvPr id="57" name="Straight Connector 56"/>
            <p:cNvCxnSpPr/>
            <p:nvPr/>
          </p:nvCxnSpPr>
          <p:spPr>
            <a:xfrm>
              <a:off x="10667335" y="2458196"/>
              <a:ext cx="0" cy="76332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357689" y="3475965"/>
              <a:ext cx="1026000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357689" y="2489557"/>
              <a:ext cx="0" cy="104340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617530" y="316363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4030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>
              <a:off x="2814281" y="1884018"/>
              <a:ext cx="0" cy="27211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2768381" y="2338114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ID80; </a:t>
              </a:r>
              <a:r>
                <a:rPr lang="en-GB" dirty="0" err="1"/>
                <a:t>wt</a:t>
              </a:r>
              <a:r>
                <a:rPr lang="en-GB" dirty="0"/>
                <a:t> 2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2818623" y="2345192"/>
              <a:ext cx="0" cy="27211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336791" y="1477372"/>
              <a:ext cx="1442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Copper pipe</a:t>
              </a:r>
            </a:p>
          </p:txBody>
        </p:sp>
        <p:cxnSp>
          <p:nvCxnSpPr>
            <p:cNvPr id="65" name="Straight Arrow Connector 64"/>
            <p:cNvCxnSpPr>
              <a:stCxn id="64" idx="2"/>
            </p:cNvCxnSpPr>
            <p:nvPr/>
          </p:nvCxnSpPr>
          <p:spPr>
            <a:xfrm>
              <a:off x="6057940" y="1846704"/>
              <a:ext cx="0" cy="309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1359016" y="3039966"/>
              <a:ext cx="9308319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618857" y="272763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3635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11646329" y="2481250"/>
              <a:ext cx="0" cy="117635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750" y="1293002"/>
              <a:ext cx="1211654" cy="1746886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695379" y="1291069"/>
              <a:ext cx="493776" cy="1746886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45C1DD71-FEFB-654D-B024-C169E249C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hnschrift Light" panose="020B0502040204020203" pitchFamily="34" charset="0"/>
              </a:rPr>
              <a:t>RB24 beampipe layout: </a:t>
            </a:r>
            <a:r>
              <a:rPr lang="en-GB" dirty="0">
                <a:latin typeface="Bahnschrift Light" panose="020B0502040204020203" pitchFamily="34" charset="0"/>
              </a:rPr>
              <a:t>RUN3 vs </a:t>
            </a:r>
            <a:r>
              <a:rPr lang="en-GB" dirty="0">
                <a:solidFill>
                  <a:srgbClr val="FF0000"/>
                </a:solidFill>
                <a:latin typeface="Bahnschrift Light" panose="020B0502040204020203" pitchFamily="34" charset="0"/>
              </a:rPr>
              <a:t>RUN4</a:t>
            </a:r>
            <a:r>
              <a:rPr lang="en-US" dirty="0">
                <a:latin typeface="Bahnschrift Light" panose="020B0502040204020203" pitchFamily="34" charset="0"/>
              </a:rPr>
              <a:t> 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EC6E1-D944-3742-A3BB-0A2F22B2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C5865-1BEE-A74F-8E43-5BC87AD7F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A8722-78A6-8C4F-A2D8-1E76FDC1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306B056-2FBC-B54D-BCA7-78D03CD3DA2A}"/>
              </a:ext>
            </a:extLst>
          </p:cNvPr>
          <p:cNvSpPr txBox="1"/>
          <p:nvPr/>
        </p:nvSpPr>
        <p:spPr>
          <a:xfrm>
            <a:off x="9632384" y="46690"/>
            <a:ext cx="218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 in mm</a:t>
            </a:r>
            <a:endParaRPr lang="en-GB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40F84A4-3510-4FDB-BED2-B9296DFC32DE}"/>
              </a:ext>
            </a:extLst>
          </p:cNvPr>
          <p:cNvGrpSpPr/>
          <p:nvPr/>
        </p:nvGrpSpPr>
        <p:grpSpPr>
          <a:xfrm>
            <a:off x="210313" y="3399651"/>
            <a:ext cx="11804928" cy="2484074"/>
            <a:chOff x="210313" y="3399651"/>
            <a:chExt cx="11804928" cy="248407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D6E6480-B770-48B8-A2DE-E281EE3481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0313" y="4146118"/>
              <a:ext cx="11292448" cy="1465929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FE527C-D334-4A4C-80EF-1D5B91DDADAE}"/>
                </a:ext>
              </a:extLst>
            </p:cNvPr>
            <p:cNvGrpSpPr/>
            <p:nvPr/>
          </p:nvGrpSpPr>
          <p:grpSpPr>
            <a:xfrm>
              <a:off x="272817" y="3399651"/>
              <a:ext cx="11742424" cy="2484074"/>
              <a:chOff x="272817" y="4003520"/>
              <a:chExt cx="11742424" cy="2484074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2D41962-20A7-4896-9243-68507F27B547}"/>
                  </a:ext>
                </a:extLst>
              </p:cNvPr>
              <p:cNvSpPr txBox="1"/>
              <p:nvPr/>
            </p:nvSpPr>
            <p:spPr>
              <a:xfrm>
                <a:off x="272817" y="4138406"/>
                <a:ext cx="13315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2800">
                    <a:latin typeface="Bahnschrift Light" panose="020B0502040204020203" pitchFamily="34" charset="0"/>
                    <a:ea typeface="ＭＳ Ｐゴシック" charset="0"/>
                    <a:cs typeface="Calibri" charset="0"/>
                  </a:defRPr>
                </a:lvl1pPr>
              </a:lstStyle>
              <a:p>
                <a:r>
                  <a:rPr lang="en-GB" dirty="0">
                    <a:solidFill>
                      <a:srgbClr val="FF0000"/>
                    </a:solidFill>
                  </a:rPr>
                  <a:t>RUN4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41E343E-74BC-4417-918B-447AF580BD0B}"/>
                  </a:ext>
                </a:extLst>
              </p:cNvPr>
              <p:cNvSpPr txBox="1"/>
              <p:nvPr/>
            </p:nvSpPr>
            <p:spPr>
              <a:xfrm>
                <a:off x="10120492" y="4003520"/>
                <a:ext cx="1894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/>
                  <a:t>Aluminum</a:t>
                </a:r>
                <a:r>
                  <a:rPr lang="en-GB" dirty="0"/>
                  <a:t> flange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B3294A41-D218-4AAD-9283-9009CC1E1A21}"/>
                  </a:ext>
                </a:extLst>
              </p:cNvPr>
              <p:cNvCxnSpPr/>
              <p:nvPr/>
            </p:nvCxnSpPr>
            <p:spPr>
              <a:xfrm>
                <a:off x="11227720" y="4392308"/>
                <a:ext cx="0" cy="1070347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1DF152A-D73A-43A3-A082-4BA9BA72018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23807" y="4692222"/>
                <a:ext cx="9819455" cy="1795372"/>
                <a:chOff x="454953" y="4448649"/>
                <a:chExt cx="11456356" cy="1839997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B889003A-0F8C-4ECD-9B8D-56AA9F04706C}"/>
                    </a:ext>
                  </a:extLst>
                </p:cNvPr>
                <p:cNvSpPr txBox="1"/>
                <p:nvPr/>
              </p:nvSpPr>
              <p:spPr>
                <a:xfrm>
                  <a:off x="9050610" y="4478636"/>
                  <a:ext cx="2444755" cy="3785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err="1"/>
                    <a:t>Aluminum</a:t>
                  </a:r>
                  <a:r>
                    <a:rPr lang="en-GB" dirty="0"/>
                    <a:t> bellows</a:t>
                  </a:r>
                </a:p>
              </p:txBody>
            </p: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08A93485-8899-4053-8F19-C3622DA780B8}"/>
                    </a:ext>
                  </a:extLst>
                </p:cNvPr>
                <p:cNvCxnSpPr>
                  <a:stCxn id="80" idx="3"/>
                </p:cNvCxnSpPr>
                <p:nvPr/>
              </p:nvCxnSpPr>
              <p:spPr>
                <a:xfrm>
                  <a:off x="11495365" y="4667892"/>
                  <a:ext cx="33335" cy="55454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907D56D3-2425-4873-8889-5B1E7DAF885F}"/>
                    </a:ext>
                  </a:extLst>
                </p:cNvPr>
                <p:cNvCxnSpPr/>
                <p:nvPr/>
              </p:nvCxnSpPr>
              <p:spPr>
                <a:xfrm>
                  <a:off x="3981798" y="5039360"/>
                  <a:ext cx="0" cy="272116"/>
                </a:xfrm>
                <a:prstGeom prst="straightConnector1">
                  <a:avLst/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A768595-CEC4-40C7-8514-FD54639FD7EE}"/>
                    </a:ext>
                  </a:extLst>
                </p:cNvPr>
                <p:cNvSpPr txBox="1"/>
                <p:nvPr/>
              </p:nvSpPr>
              <p:spPr>
                <a:xfrm>
                  <a:off x="4016177" y="5538901"/>
                  <a:ext cx="1502163" cy="3785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ID 58; </a:t>
                  </a:r>
                  <a:r>
                    <a:rPr lang="en-GB" dirty="0" err="1"/>
                    <a:t>wt</a:t>
                  </a:r>
                  <a:r>
                    <a:rPr lang="en-GB" dirty="0"/>
                    <a:t> 1</a:t>
                  </a:r>
                </a:p>
              </p:txBody>
            </p: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C0CAE23E-917D-434C-91C5-AA6D4644E5DE}"/>
                    </a:ext>
                  </a:extLst>
                </p:cNvPr>
                <p:cNvCxnSpPr/>
                <p:nvPr/>
              </p:nvCxnSpPr>
              <p:spPr>
                <a:xfrm>
                  <a:off x="3986140" y="5500534"/>
                  <a:ext cx="0" cy="27211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C9EE3F3A-2EF2-433F-B2A9-AD83C708BF9C}"/>
                    </a:ext>
                  </a:extLst>
                </p:cNvPr>
                <p:cNvCxnSpPr/>
                <p:nvPr/>
              </p:nvCxnSpPr>
              <p:spPr>
                <a:xfrm>
                  <a:off x="6109324" y="4853754"/>
                  <a:ext cx="0" cy="38447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FD04F41F-2734-4DCA-A1A8-30642528F3F6}"/>
                    </a:ext>
                  </a:extLst>
                </p:cNvPr>
                <p:cNvSpPr txBox="1"/>
                <p:nvPr/>
              </p:nvSpPr>
              <p:spPr>
                <a:xfrm>
                  <a:off x="1346909" y="4448649"/>
                  <a:ext cx="2562368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UHV CF Bi-metallic flange</a:t>
                  </a:r>
                  <a:br>
                    <a:rPr lang="en-GB" dirty="0"/>
                  </a:br>
                  <a:r>
                    <a:rPr lang="en-GB" dirty="0"/>
                    <a:t>DN100</a:t>
                  </a:r>
                </a:p>
              </p:txBody>
            </p:sp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EA1E871A-BBEC-4E07-B3E1-78FA75DCB4FE}"/>
                    </a:ext>
                  </a:extLst>
                </p:cNvPr>
                <p:cNvCxnSpPr>
                  <a:stCxn id="87" idx="1"/>
                </p:cNvCxnSpPr>
                <p:nvPr/>
              </p:nvCxnSpPr>
              <p:spPr>
                <a:xfrm flipH="1">
                  <a:off x="535324" y="4771815"/>
                  <a:ext cx="811585" cy="38605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D399CD66-E69D-4EA5-847F-508D231EB9A8}"/>
                    </a:ext>
                  </a:extLst>
                </p:cNvPr>
                <p:cNvCxnSpPr/>
                <p:nvPr/>
              </p:nvCxnSpPr>
              <p:spPr>
                <a:xfrm>
                  <a:off x="11911309" y="5525325"/>
                  <a:ext cx="0" cy="763321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337E6C6D-ECB5-466B-95FE-154BFC8DE908}"/>
                    </a:ext>
                  </a:extLst>
                </p:cNvPr>
                <p:cNvCxnSpPr/>
                <p:nvPr/>
              </p:nvCxnSpPr>
              <p:spPr>
                <a:xfrm flipV="1">
                  <a:off x="477652" y="6162280"/>
                  <a:ext cx="11382323" cy="0"/>
                </a:xfrm>
                <a:prstGeom prst="straightConnector1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B2B7E5FF-DE91-49AF-BE67-AC2453444CF4}"/>
                    </a:ext>
                  </a:extLst>
                </p:cNvPr>
                <p:cNvCxnSpPr/>
                <p:nvPr/>
              </p:nvCxnSpPr>
              <p:spPr>
                <a:xfrm>
                  <a:off x="454953" y="5516960"/>
                  <a:ext cx="0" cy="700597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8C29554-FF63-46A4-AA50-6ECDEB7AB46E}"/>
                  </a:ext>
                </a:extLst>
              </p:cNvPr>
              <p:cNvSpPr txBox="1"/>
              <p:nvPr/>
            </p:nvSpPr>
            <p:spPr>
              <a:xfrm>
                <a:off x="4828551" y="4786550"/>
                <a:ext cx="2902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Aluminum  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D2B0622-964E-4AB6-A9CA-1F217AFD18F7}"/>
                  </a:ext>
                </a:extLst>
              </p:cNvPr>
              <p:cNvSpPr txBox="1"/>
              <p:nvPr/>
            </p:nvSpPr>
            <p:spPr>
              <a:xfrm>
                <a:off x="5856537" y="6041043"/>
                <a:ext cx="8274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3872.5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C838237-8279-D840-B27B-941D806139D3}"/>
              </a:ext>
            </a:extLst>
          </p:cNvPr>
          <p:cNvSpPr txBox="1"/>
          <p:nvPr/>
        </p:nvSpPr>
        <p:spPr>
          <a:xfrm>
            <a:off x="11246754" y="5386328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 4838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ACFD80A-E7DB-1344-A012-ACA567B4D216}"/>
              </a:ext>
            </a:extLst>
          </p:cNvPr>
          <p:cNvCxnSpPr>
            <a:cxnSpLocks/>
          </p:cNvCxnSpPr>
          <p:nvPr/>
        </p:nvCxnSpPr>
        <p:spPr>
          <a:xfrm flipH="1">
            <a:off x="11258715" y="5760424"/>
            <a:ext cx="75652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0DF2029-1193-6D44-B0C1-78D33268A846}"/>
              </a:ext>
            </a:extLst>
          </p:cNvPr>
          <p:cNvSpPr txBox="1"/>
          <p:nvPr/>
        </p:nvSpPr>
        <p:spPr>
          <a:xfrm>
            <a:off x="11612228" y="2484152"/>
            <a:ext cx="772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4680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7B8F940-E3C9-4F46-A9FB-9134F1C40CCA}"/>
              </a:ext>
            </a:extLst>
          </p:cNvPr>
          <p:cNvCxnSpPr>
            <a:cxnSpLocks/>
          </p:cNvCxnSpPr>
          <p:nvPr/>
        </p:nvCxnSpPr>
        <p:spPr>
          <a:xfrm flipH="1">
            <a:off x="11677080" y="3123198"/>
            <a:ext cx="424119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143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145"/>
            <a:ext cx="12191999" cy="6324822"/>
          </a:xfrm>
          <a:prstGeom prst="rect">
            <a:avLst/>
          </a:prstGeom>
        </p:spPr>
      </p:pic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4400" eaLnBrk="1" hangingPunct="1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ALICE Layout RUN4</a:t>
            </a:r>
            <a:endParaRPr lang="en-GB" sz="3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B2E1-78DE-4667-98CF-37144B84D0B0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>
          <a:xfrm flipH="1" flipV="1">
            <a:off x="4913001" y="1989377"/>
            <a:ext cx="165628" cy="797202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051756" y="1396183"/>
            <a:ext cx="1888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Bahnschrift Light" panose="020B0502040204020203" pitchFamily="34" charset="0"/>
              </a:rPr>
              <a:t>FOCAL</a:t>
            </a:r>
            <a:endParaRPr kumimoji="0" lang="en-GB" sz="32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Bahnschrift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AA32026-6FF2-414B-97B7-1C1F9F07D29E}"/>
              </a:ext>
            </a:extLst>
          </p:cNvPr>
          <p:cNvSpPr/>
          <p:nvPr/>
        </p:nvSpPr>
        <p:spPr>
          <a:xfrm>
            <a:off x="8184826" y="244398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FIT-A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37BE288-A50D-4E30-B75C-EAA4A1E074E0}"/>
              </a:ext>
            </a:extLst>
          </p:cNvPr>
          <p:cNvSpPr/>
          <p:nvPr/>
        </p:nvSpPr>
        <p:spPr>
          <a:xfrm>
            <a:off x="3903838" y="5457291"/>
            <a:ext cx="1715376" cy="6592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54A8C3B-D531-4949-9362-AD07288B0516}"/>
              </a:ext>
            </a:extLst>
          </p:cNvPr>
          <p:cNvSpPr/>
          <p:nvPr/>
        </p:nvSpPr>
        <p:spPr>
          <a:xfrm>
            <a:off x="565322" y="5496648"/>
            <a:ext cx="3065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Compensator Magnet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A7C344E-81E5-4BE0-9B4D-6E7ECE94152B}"/>
              </a:ext>
            </a:extLst>
          </p:cNvPr>
          <p:cNvSpPr/>
          <p:nvPr/>
        </p:nvSpPr>
        <p:spPr>
          <a:xfrm>
            <a:off x="3836079" y="5461817"/>
            <a:ext cx="1715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Ion pump 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5617D6-A522-4B13-B36F-CCD849FD6D30}"/>
              </a:ext>
            </a:extLst>
          </p:cNvPr>
          <p:cNvSpPr/>
          <p:nvPr/>
        </p:nvSpPr>
        <p:spPr>
          <a:xfrm>
            <a:off x="10120605" y="514237"/>
            <a:ext cx="1512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ITS3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46DA74-FD0F-4968-9A67-9EF9FC0A54C7}"/>
              </a:ext>
            </a:extLst>
          </p:cNvPr>
          <p:cNvSpPr/>
          <p:nvPr/>
        </p:nvSpPr>
        <p:spPr>
          <a:xfrm>
            <a:off x="10603149" y="102574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MF/FIT-C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CA6E00F-B717-4B98-A719-B4D2D344E9BA}"/>
              </a:ext>
            </a:extLst>
          </p:cNvPr>
          <p:cNvCxnSpPr>
            <a:cxnSpLocks/>
          </p:cNvCxnSpPr>
          <p:nvPr/>
        </p:nvCxnSpPr>
        <p:spPr>
          <a:xfrm flipH="1" flipV="1">
            <a:off x="9138255" y="796237"/>
            <a:ext cx="310546" cy="1066337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99C7A45-901E-44B5-91E0-DE6ED0ECB8FD}"/>
              </a:ext>
            </a:extLst>
          </p:cNvPr>
          <p:cNvCxnSpPr>
            <a:cxnSpLocks/>
          </p:cNvCxnSpPr>
          <p:nvPr/>
        </p:nvCxnSpPr>
        <p:spPr>
          <a:xfrm flipH="1" flipV="1">
            <a:off x="11448173" y="495289"/>
            <a:ext cx="454443" cy="1393373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F13861-0A72-4406-8ECD-DD384E1B890C}"/>
              </a:ext>
            </a:extLst>
          </p:cNvPr>
          <p:cNvCxnSpPr>
            <a:cxnSpLocks/>
          </p:cNvCxnSpPr>
          <p:nvPr/>
        </p:nvCxnSpPr>
        <p:spPr>
          <a:xfrm>
            <a:off x="2630141" y="4663440"/>
            <a:ext cx="199202" cy="886832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18B4AB7-1855-43AC-B1F0-6B598E1A8F76}"/>
              </a:ext>
            </a:extLst>
          </p:cNvPr>
          <p:cNvCxnSpPr>
            <a:cxnSpLocks/>
          </p:cNvCxnSpPr>
          <p:nvPr/>
        </p:nvCxnSpPr>
        <p:spPr>
          <a:xfrm>
            <a:off x="6716012" y="3279934"/>
            <a:ext cx="346269" cy="1917905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EC2FC4C-34F0-4CC5-AA90-8C911513FF65}"/>
              </a:ext>
            </a:extLst>
          </p:cNvPr>
          <p:cNvCxnSpPr>
            <a:cxnSpLocks/>
          </p:cNvCxnSpPr>
          <p:nvPr/>
        </p:nvCxnSpPr>
        <p:spPr>
          <a:xfrm>
            <a:off x="10816705" y="2358562"/>
            <a:ext cx="368558" cy="2012400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92F66AC9-3468-4A2C-8986-88F53403B1FD}"/>
              </a:ext>
            </a:extLst>
          </p:cNvPr>
          <p:cNvSpPr/>
          <p:nvPr/>
        </p:nvSpPr>
        <p:spPr>
          <a:xfrm>
            <a:off x="6513330" y="4803396"/>
            <a:ext cx="2111972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355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57C29B-F938-41E5-8EA7-62ADB2AF2EA6}"/>
              </a:ext>
            </a:extLst>
          </p:cNvPr>
          <p:cNvSpPr/>
          <p:nvPr/>
        </p:nvSpPr>
        <p:spPr>
          <a:xfrm>
            <a:off x="7801804" y="4309031"/>
            <a:ext cx="2794089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82CB001-56B1-4223-BD1D-5F350CE30720}"/>
              </a:ext>
            </a:extLst>
          </p:cNvPr>
          <p:cNvSpPr/>
          <p:nvPr/>
        </p:nvSpPr>
        <p:spPr>
          <a:xfrm>
            <a:off x="8394462" y="4847938"/>
            <a:ext cx="19839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Bellow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(No Gate Valve)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7F606D-A167-471D-BA5A-CDB9F3332C27}"/>
              </a:ext>
            </a:extLst>
          </p:cNvPr>
          <p:cNvCxnSpPr>
            <a:cxnSpLocks/>
            <a:stCxn id="57" idx="4"/>
          </p:cNvCxnSpPr>
          <p:nvPr/>
        </p:nvCxnSpPr>
        <p:spPr>
          <a:xfrm>
            <a:off x="4165623" y="4281653"/>
            <a:ext cx="262789" cy="1180164"/>
          </a:xfrm>
          <a:prstGeom prst="line">
            <a:avLst/>
          </a:prstGeom>
          <a:ln w="19050">
            <a:solidFill>
              <a:srgbClr val="FFC000"/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982628B6-3506-4673-9CCA-466AD2E0903A}"/>
              </a:ext>
            </a:extLst>
          </p:cNvPr>
          <p:cNvSpPr/>
          <p:nvPr/>
        </p:nvSpPr>
        <p:spPr>
          <a:xfrm>
            <a:off x="3501990" y="2967326"/>
            <a:ext cx="1327266" cy="131432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78916A3-A9CC-44EB-977E-BD075167D48C}"/>
              </a:ext>
            </a:extLst>
          </p:cNvPr>
          <p:cNvSpPr/>
          <p:nvPr/>
        </p:nvSpPr>
        <p:spPr>
          <a:xfrm>
            <a:off x="6581089" y="5092485"/>
            <a:ext cx="2044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RB24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(ID 58mm)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8934A7-7591-4F5D-93DF-A855C37BE729}"/>
              </a:ext>
            </a:extLst>
          </p:cNvPr>
          <p:cNvSpPr/>
          <p:nvPr/>
        </p:nvSpPr>
        <p:spPr>
          <a:xfrm>
            <a:off x="9561860" y="4033314"/>
            <a:ext cx="2630140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CCBEC41-19E4-4145-8202-F9930C7B639C}"/>
              </a:ext>
            </a:extLst>
          </p:cNvPr>
          <p:cNvSpPr/>
          <p:nvPr/>
        </p:nvSpPr>
        <p:spPr>
          <a:xfrm>
            <a:off x="9573700" y="4386984"/>
            <a:ext cx="2618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Central beam pipe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(ID 32mm)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4A44E12-0746-4E9D-935A-231F47B91C23}"/>
              </a:ext>
            </a:extLst>
          </p:cNvPr>
          <p:cNvCxnSpPr>
            <a:cxnSpLocks/>
            <a:stCxn id="62" idx="4"/>
          </p:cNvCxnSpPr>
          <p:nvPr/>
        </p:nvCxnSpPr>
        <p:spPr>
          <a:xfrm>
            <a:off x="8999463" y="3177541"/>
            <a:ext cx="415782" cy="1654375"/>
          </a:xfrm>
          <a:prstGeom prst="line">
            <a:avLst/>
          </a:prstGeom>
          <a:ln w="19050">
            <a:solidFill>
              <a:srgbClr val="FFC000"/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EB8B2270-EFA0-4406-B865-70FF40774881}"/>
              </a:ext>
            </a:extLst>
          </p:cNvPr>
          <p:cNvSpPr/>
          <p:nvPr/>
        </p:nvSpPr>
        <p:spPr>
          <a:xfrm>
            <a:off x="8583680" y="2461261"/>
            <a:ext cx="831565" cy="71628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E2895F3-0FF1-4C01-817A-3154ED0977B0}"/>
              </a:ext>
            </a:extLst>
          </p:cNvPr>
          <p:cNvCxnSpPr>
            <a:cxnSpLocks/>
          </p:cNvCxnSpPr>
          <p:nvPr/>
        </p:nvCxnSpPr>
        <p:spPr>
          <a:xfrm flipH="1" flipV="1">
            <a:off x="11185263" y="876300"/>
            <a:ext cx="344236" cy="1081911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51BDAE-0A5A-DC4B-831E-147AF432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471BC-A5CD-6244-B90E-852CB2064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1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A824F-1B29-9C44-9B31-1FC1ED743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Tolerances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C8C55-4935-AA48-AB37-88E90FA6D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B2E1-78DE-4667-98CF-37144B84D0B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C05CE-EEE9-7645-865B-D9546DD0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93771-F7D3-1C4A-A565-2C0E6CC2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C43464-06E4-AD4C-A3B3-164E12BCB00F}"/>
              </a:ext>
            </a:extLst>
          </p:cNvPr>
          <p:cNvGrpSpPr/>
          <p:nvPr/>
        </p:nvGrpSpPr>
        <p:grpSpPr>
          <a:xfrm>
            <a:off x="3195647" y="5010321"/>
            <a:ext cx="5422296" cy="870546"/>
            <a:chOff x="149700" y="3937862"/>
            <a:chExt cx="8883529" cy="182309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D5C39FB-41D5-214A-B0CA-CEA2BD2C5745}"/>
                </a:ext>
              </a:extLst>
            </p:cNvPr>
            <p:cNvSpPr/>
            <p:nvPr/>
          </p:nvSpPr>
          <p:spPr>
            <a:xfrm>
              <a:off x="412285" y="4113327"/>
              <a:ext cx="246382" cy="1461097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71198A3-B76A-BE49-8D89-14C037D0D398}"/>
                </a:ext>
              </a:extLst>
            </p:cNvPr>
            <p:cNvSpPr/>
            <p:nvPr/>
          </p:nvSpPr>
          <p:spPr>
            <a:xfrm>
              <a:off x="5519510" y="4469399"/>
              <a:ext cx="708674" cy="755999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6A10C92-5B2D-5046-81F6-2348E5624166}"/>
                </a:ext>
              </a:extLst>
            </p:cNvPr>
            <p:cNvSpPr/>
            <p:nvPr/>
          </p:nvSpPr>
          <p:spPr>
            <a:xfrm>
              <a:off x="4299866" y="4558744"/>
              <a:ext cx="239145" cy="61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9C9876B-750C-BD45-9D50-5667089222A9}"/>
                </a:ext>
              </a:extLst>
            </p:cNvPr>
            <p:cNvSpPr/>
            <p:nvPr/>
          </p:nvSpPr>
          <p:spPr>
            <a:xfrm>
              <a:off x="3897394" y="4543968"/>
              <a:ext cx="233219" cy="61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oid 14">
              <a:extLst>
                <a:ext uri="{FF2B5EF4-FFF2-40B4-BE49-F238E27FC236}">
                  <a16:creationId xmlns:a16="http://schemas.microsoft.com/office/drawing/2014/main" id="{1EEFBDC8-570F-4B49-9468-230CD669D8D9}"/>
                </a:ext>
              </a:extLst>
            </p:cNvPr>
            <p:cNvSpPr/>
            <p:nvPr/>
          </p:nvSpPr>
          <p:spPr>
            <a:xfrm rot="16200000">
              <a:off x="7502114" y="4201969"/>
              <a:ext cx="1224160" cy="1308125"/>
            </a:xfrm>
            <a:prstGeom prst="trapezoid">
              <a:avLst>
                <a:gd name="adj" fmla="val 18814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B868CBA-89D8-2542-A908-E1B8B0F1BD55}"/>
                </a:ext>
              </a:extLst>
            </p:cNvPr>
            <p:cNvGrpSpPr/>
            <p:nvPr/>
          </p:nvGrpSpPr>
          <p:grpSpPr>
            <a:xfrm>
              <a:off x="6790640" y="4339291"/>
              <a:ext cx="504055" cy="1021473"/>
              <a:chOff x="5630500" y="4446639"/>
              <a:chExt cx="504055" cy="828070"/>
            </a:xfrm>
          </p:grpSpPr>
          <p:sp>
            <p:nvSpPr>
              <p:cNvPr id="34" name="Double Wave 33">
                <a:extLst>
                  <a:ext uri="{FF2B5EF4-FFF2-40B4-BE49-F238E27FC236}">
                    <a16:creationId xmlns:a16="http://schemas.microsoft.com/office/drawing/2014/main" id="{7253FB64-E6F5-9549-A9FE-20B47F49AAAB}"/>
                  </a:ext>
                </a:extLst>
              </p:cNvPr>
              <p:cNvSpPr/>
              <p:nvPr/>
            </p:nvSpPr>
            <p:spPr>
              <a:xfrm>
                <a:off x="5630500" y="4446639"/>
                <a:ext cx="144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Double Wave 34">
                <a:extLst>
                  <a:ext uri="{FF2B5EF4-FFF2-40B4-BE49-F238E27FC236}">
                    <a16:creationId xmlns:a16="http://schemas.microsoft.com/office/drawing/2014/main" id="{6D898AF9-5C0B-F847-B125-02E8BE1B1916}"/>
                  </a:ext>
                </a:extLst>
              </p:cNvPr>
              <p:cNvSpPr/>
              <p:nvPr/>
            </p:nvSpPr>
            <p:spPr>
              <a:xfrm>
                <a:off x="577451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Double Wave 35">
                <a:extLst>
                  <a:ext uri="{FF2B5EF4-FFF2-40B4-BE49-F238E27FC236}">
                    <a16:creationId xmlns:a16="http://schemas.microsoft.com/office/drawing/2014/main" id="{5426B101-6E55-2D41-9223-9083B4A22E08}"/>
                  </a:ext>
                </a:extLst>
              </p:cNvPr>
              <p:cNvSpPr/>
              <p:nvPr/>
            </p:nvSpPr>
            <p:spPr>
              <a:xfrm>
                <a:off x="595452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1D03C3D-018B-6F48-ABD0-BB71842716E2}"/>
                </a:ext>
              </a:extLst>
            </p:cNvPr>
            <p:cNvSpPr/>
            <p:nvPr/>
          </p:nvSpPr>
          <p:spPr>
            <a:xfrm>
              <a:off x="8768255" y="4114436"/>
              <a:ext cx="264974" cy="1476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17">
              <a:extLst>
                <a:ext uri="{FF2B5EF4-FFF2-40B4-BE49-F238E27FC236}">
                  <a16:creationId xmlns:a16="http://schemas.microsoft.com/office/drawing/2014/main" id="{3A3AF5CC-F828-894D-8873-BF32458C62FB}"/>
                </a:ext>
              </a:extLst>
            </p:cNvPr>
            <p:cNvSpPr/>
            <p:nvPr/>
          </p:nvSpPr>
          <p:spPr>
            <a:xfrm rot="5400000" flipH="1">
              <a:off x="2373925" y="4400260"/>
              <a:ext cx="1027820" cy="885731"/>
            </a:xfrm>
            <a:prstGeom prst="trapezoid">
              <a:avLst>
                <a:gd name="adj" fmla="val 2471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2CE401-0067-854B-8634-F1E145422478}"/>
                </a:ext>
              </a:extLst>
            </p:cNvPr>
            <p:cNvSpPr/>
            <p:nvPr/>
          </p:nvSpPr>
          <p:spPr>
            <a:xfrm>
              <a:off x="149700" y="3937862"/>
              <a:ext cx="264972" cy="1823098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B12E53A-FF2A-6448-9A83-B8D46C623B1C}"/>
                </a:ext>
              </a:extLst>
            </p:cNvPr>
            <p:cNvSpPr/>
            <p:nvPr/>
          </p:nvSpPr>
          <p:spPr>
            <a:xfrm>
              <a:off x="3321809" y="4543968"/>
              <a:ext cx="564924" cy="612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0245652-B3F2-3746-908B-FC7DEF8DF43A}"/>
                </a:ext>
              </a:extLst>
            </p:cNvPr>
            <p:cNvSpPr/>
            <p:nvPr/>
          </p:nvSpPr>
          <p:spPr>
            <a:xfrm>
              <a:off x="746937" y="4329215"/>
              <a:ext cx="1698029" cy="1027821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10B4A48-8B94-954E-9591-D37BC80241BD}"/>
                </a:ext>
              </a:extLst>
            </p:cNvPr>
            <p:cNvSpPr/>
            <p:nvPr/>
          </p:nvSpPr>
          <p:spPr>
            <a:xfrm>
              <a:off x="1835696" y="4186429"/>
              <a:ext cx="216024" cy="13879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229495B-5AF9-FD4F-A1B7-99C38D9E0175}"/>
                </a:ext>
              </a:extLst>
            </p:cNvPr>
            <p:cNvCxnSpPr/>
            <p:nvPr/>
          </p:nvCxnSpPr>
          <p:spPr>
            <a:xfrm flipV="1">
              <a:off x="2051720" y="4113328"/>
              <a:ext cx="0" cy="149565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28E1BEA-C984-D54D-8C19-FD7654877C2E}"/>
                </a:ext>
              </a:extLst>
            </p:cNvPr>
            <p:cNvCxnSpPr/>
            <p:nvPr/>
          </p:nvCxnSpPr>
          <p:spPr>
            <a:xfrm flipV="1">
              <a:off x="1835696" y="4131800"/>
              <a:ext cx="0" cy="149565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rapezoid 24">
              <a:extLst>
                <a:ext uri="{FF2B5EF4-FFF2-40B4-BE49-F238E27FC236}">
                  <a16:creationId xmlns:a16="http://schemas.microsoft.com/office/drawing/2014/main" id="{23FBB7AF-E7EE-814C-B6F8-648E19BDC61D}"/>
                </a:ext>
              </a:extLst>
            </p:cNvPr>
            <p:cNvSpPr/>
            <p:nvPr/>
          </p:nvSpPr>
          <p:spPr>
            <a:xfrm rot="5400000" flipH="1">
              <a:off x="298817" y="4469641"/>
              <a:ext cx="1464680" cy="744982"/>
            </a:xfrm>
            <a:prstGeom prst="trapezoid">
              <a:avLst>
                <a:gd name="adj" fmla="val 2918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22ADB8A-B3AE-C74B-807E-33839C9919FB}"/>
                </a:ext>
              </a:extLst>
            </p:cNvPr>
            <p:cNvSpPr/>
            <p:nvPr/>
          </p:nvSpPr>
          <p:spPr>
            <a:xfrm>
              <a:off x="4539011" y="4554337"/>
              <a:ext cx="825077" cy="6120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8D0A0BC-41EE-5D42-A748-891F8032DC47}"/>
                </a:ext>
              </a:extLst>
            </p:cNvPr>
            <p:cNvGrpSpPr/>
            <p:nvPr/>
          </p:nvGrpSpPr>
          <p:grpSpPr>
            <a:xfrm>
              <a:off x="5655056" y="4339291"/>
              <a:ext cx="504055" cy="1021473"/>
              <a:chOff x="5630500" y="4446639"/>
              <a:chExt cx="504055" cy="828070"/>
            </a:xfrm>
          </p:grpSpPr>
          <p:sp>
            <p:nvSpPr>
              <p:cNvPr id="31" name="Double Wave 30">
                <a:extLst>
                  <a:ext uri="{FF2B5EF4-FFF2-40B4-BE49-F238E27FC236}">
                    <a16:creationId xmlns:a16="http://schemas.microsoft.com/office/drawing/2014/main" id="{961AE2FB-BA2B-174F-825C-8356476E9B12}"/>
                  </a:ext>
                </a:extLst>
              </p:cNvPr>
              <p:cNvSpPr/>
              <p:nvPr/>
            </p:nvSpPr>
            <p:spPr>
              <a:xfrm>
                <a:off x="5630500" y="4446639"/>
                <a:ext cx="144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ouble Wave 31">
                <a:extLst>
                  <a:ext uri="{FF2B5EF4-FFF2-40B4-BE49-F238E27FC236}">
                    <a16:creationId xmlns:a16="http://schemas.microsoft.com/office/drawing/2014/main" id="{32B3DFE1-9CF9-3845-9012-E09326E33510}"/>
                  </a:ext>
                </a:extLst>
              </p:cNvPr>
              <p:cNvSpPr/>
              <p:nvPr/>
            </p:nvSpPr>
            <p:spPr>
              <a:xfrm>
                <a:off x="577451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Double Wave 32">
                <a:extLst>
                  <a:ext uri="{FF2B5EF4-FFF2-40B4-BE49-F238E27FC236}">
                    <a16:creationId xmlns:a16="http://schemas.microsoft.com/office/drawing/2014/main" id="{EAE357FC-4379-DF44-A61E-F5C0062BC1F0}"/>
                  </a:ext>
                </a:extLst>
              </p:cNvPr>
              <p:cNvSpPr/>
              <p:nvPr/>
            </p:nvSpPr>
            <p:spPr>
              <a:xfrm>
                <a:off x="5954525" y="4446639"/>
                <a:ext cx="180030" cy="828070"/>
              </a:xfrm>
              <a:prstGeom prst="doubleWav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52D291-F8F6-D148-A516-CFBD727517F3}"/>
                </a:ext>
              </a:extLst>
            </p:cNvPr>
            <p:cNvSpPr/>
            <p:nvPr/>
          </p:nvSpPr>
          <p:spPr>
            <a:xfrm>
              <a:off x="5521143" y="4474437"/>
              <a:ext cx="1938987" cy="755999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apezoid 28">
              <a:extLst>
                <a:ext uri="{FF2B5EF4-FFF2-40B4-BE49-F238E27FC236}">
                  <a16:creationId xmlns:a16="http://schemas.microsoft.com/office/drawing/2014/main" id="{73199C96-94D2-314D-B205-B815CC070161}"/>
                </a:ext>
              </a:extLst>
            </p:cNvPr>
            <p:cNvSpPr/>
            <p:nvPr/>
          </p:nvSpPr>
          <p:spPr>
            <a:xfrm rot="16200000">
              <a:off x="5058947" y="4782704"/>
              <a:ext cx="754301" cy="144018"/>
            </a:xfrm>
            <a:prstGeom prst="trapezoid">
              <a:avLst>
                <a:gd name="adj" fmla="val 51882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  </a:t>
              </a:r>
            </a:p>
          </p:txBody>
        </p:sp>
        <p:sp>
          <p:nvSpPr>
            <p:cNvPr id="29" name="Trapezoid 29">
              <a:extLst>
                <a:ext uri="{FF2B5EF4-FFF2-40B4-BE49-F238E27FC236}">
                  <a16:creationId xmlns:a16="http://schemas.microsoft.com/office/drawing/2014/main" id="{B7E6425B-F000-BF45-BE77-A5D0E30EDD13}"/>
                </a:ext>
              </a:extLst>
            </p:cNvPr>
            <p:cNvSpPr/>
            <p:nvPr/>
          </p:nvSpPr>
          <p:spPr>
            <a:xfrm rot="16200000">
              <a:off x="5085581" y="4780027"/>
              <a:ext cx="754326" cy="144019"/>
            </a:xfrm>
            <a:prstGeom prst="trapezoid">
              <a:avLst>
                <a:gd name="adj" fmla="val 51882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  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4D10607-7844-F84A-B8C1-219A4FEC0E0B}"/>
                </a:ext>
              </a:extLst>
            </p:cNvPr>
            <p:cNvCxnSpPr/>
            <p:nvPr/>
          </p:nvCxnSpPr>
          <p:spPr>
            <a:xfrm>
              <a:off x="149700" y="4851328"/>
              <a:ext cx="8883529" cy="110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684CDCD7-DEAA-054B-88AD-CC2870DAEAB0}"/>
              </a:ext>
            </a:extLst>
          </p:cNvPr>
          <p:cNvSpPr/>
          <p:nvPr/>
        </p:nvSpPr>
        <p:spPr>
          <a:xfrm>
            <a:off x="4495991" y="5010321"/>
            <a:ext cx="2059994" cy="9469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20AA39-7824-E341-9B61-9598551C4BD4}"/>
              </a:ext>
            </a:extLst>
          </p:cNvPr>
          <p:cNvSpPr txBox="1"/>
          <p:nvPr/>
        </p:nvSpPr>
        <p:spPr>
          <a:xfrm>
            <a:off x="5518206" y="5246406"/>
            <a:ext cx="3182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7BDB97-AE0E-B440-A84A-C8E11F65793E}"/>
              </a:ext>
            </a:extLst>
          </p:cNvPr>
          <p:cNvSpPr/>
          <p:nvPr/>
        </p:nvSpPr>
        <p:spPr>
          <a:xfrm>
            <a:off x="6558340" y="5010321"/>
            <a:ext cx="2059603" cy="94695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A11E6A-81E3-074D-B536-F68007C5B39C}"/>
              </a:ext>
            </a:extLst>
          </p:cNvPr>
          <p:cNvSpPr txBox="1"/>
          <p:nvPr/>
        </p:nvSpPr>
        <p:spPr>
          <a:xfrm>
            <a:off x="7544581" y="5255106"/>
            <a:ext cx="3182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9B64119-8213-184E-B754-C56576AA8349}"/>
              </a:ext>
            </a:extLst>
          </p:cNvPr>
          <p:cNvSpPr/>
          <p:nvPr/>
        </p:nvSpPr>
        <p:spPr>
          <a:xfrm>
            <a:off x="3195647" y="5010915"/>
            <a:ext cx="1300344" cy="94695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01D588-E256-8A40-8F17-AFAC9CD8F9F4}"/>
              </a:ext>
            </a:extLst>
          </p:cNvPr>
          <p:cNvSpPr txBox="1"/>
          <p:nvPr/>
        </p:nvSpPr>
        <p:spPr>
          <a:xfrm>
            <a:off x="3730093" y="5255700"/>
            <a:ext cx="3182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B8BBB91-A9F4-EE49-9403-128908C74B56}"/>
              </a:ext>
            </a:extLst>
          </p:cNvPr>
          <p:cNvSpPr txBox="1"/>
          <p:nvPr/>
        </p:nvSpPr>
        <p:spPr>
          <a:xfrm>
            <a:off x="2994966" y="5919167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Support #1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8F04C9-857E-1745-8344-47B0E4791511}"/>
              </a:ext>
            </a:extLst>
          </p:cNvPr>
          <p:cNvSpPr txBox="1"/>
          <p:nvPr/>
        </p:nvSpPr>
        <p:spPr>
          <a:xfrm>
            <a:off x="4061127" y="5919167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Support #2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F82EC1D-47D5-D24E-A106-BEA46EE3A31E}"/>
              </a:ext>
            </a:extLst>
          </p:cNvPr>
          <p:cNvSpPr txBox="1"/>
          <p:nvPr/>
        </p:nvSpPr>
        <p:spPr>
          <a:xfrm>
            <a:off x="6112507" y="5919167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Support #3</a:t>
            </a:r>
          </a:p>
        </p:txBody>
      </p:sp>
      <p:sp>
        <p:nvSpPr>
          <p:cNvPr id="46" name="Isosceles Triangle 49">
            <a:extLst>
              <a:ext uri="{FF2B5EF4-FFF2-40B4-BE49-F238E27FC236}">
                <a16:creationId xmlns:a16="http://schemas.microsoft.com/office/drawing/2014/main" id="{95B92ADA-8230-6B4A-AA5B-D0ECCD5D12CA}"/>
              </a:ext>
            </a:extLst>
          </p:cNvPr>
          <p:cNvSpPr/>
          <p:nvPr/>
        </p:nvSpPr>
        <p:spPr>
          <a:xfrm>
            <a:off x="3398295" y="5817118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Isosceles Triangle 50">
            <a:extLst>
              <a:ext uri="{FF2B5EF4-FFF2-40B4-BE49-F238E27FC236}">
                <a16:creationId xmlns:a16="http://schemas.microsoft.com/office/drawing/2014/main" id="{3277E2F9-5D37-1D4E-92EE-AAB295D24238}"/>
              </a:ext>
            </a:extLst>
          </p:cNvPr>
          <p:cNvSpPr/>
          <p:nvPr/>
        </p:nvSpPr>
        <p:spPr>
          <a:xfrm>
            <a:off x="4461610" y="5721547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Isosceles Triangle 51">
            <a:extLst>
              <a:ext uri="{FF2B5EF4-FFF2-40B4-BE49-F238E27FC236}">
                <a16:creationId xmlns:a16="http://schemas.microsoft.com/office/drawing/2014/main" id="{877DB13C-43EC-1D46-BBD7-44277F2C171B}"/>
              </a:ext>
            </a:extLst>
          </p:cNvPr>
          <p:cNvSpPr/>
          <p:nvPr/>
        </p:nvSpPr>
        <p:spPr>
          <a:xfrm>
            <a:off x="6515380" y="5767975"/>
            <a:ext cx="72008" cy="7526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49" name="Content Placeholder 5">
            <a:extLst>
              <a:ext uri="{FF2B5EF4-FFF2-40B4-BE49-F238E27FC236}">
                <a16:creationId xmlns:a16="http://schemas.microsoft.com/office/drawing/2014/main" id="{2449FB7B-E9D4-1D4F-B8B1-E218B997A5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902076"/>
              </p:ext>
            </p:extLst>
          </p:nvPr>
        </p:nvGraphicFramePr>
        <p:xfrm>
          <a:off x="803210" y="1014686"/>
          <a:ext cx="10843365" cy="3836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5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410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RUN3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RUN4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313">
                <a:tc>
                  <a:txBody>
                    <a:bodyPr/>
                    <a:lstStyle/>
                    <a:p>
                      <a:r>
                        <a:rPr lang="en-US" sz="1400" dirty="0"/>
                        <a:t>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A-side section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Central</a:t>
                      </a:r>
                      <a:r>
                        <a:rPr lang="en-US" sz="1400" baseline="0" dirty="0"/>
                        <a:t> part (B)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C-side section (C)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A-side section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Central</a:t>
                      </a:r>
                      <a:r>
                        <a:rPr lang="en-US" sz="1400" baseline="0" dirty="0"/>
                        <a:t> part (B)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C-side section (C)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56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Construction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and deflection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1.3mm</a:t>
                      </a:r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0.6mm</a:t>
                      </a:r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0.5mm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1.3mm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0.6mm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0.5mm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4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Mechanical adjustment precision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2.5mm</a:t>
                      </a:r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0.2mm</a:t>
                      </a:r>
                      <a:endParaRPr lang="en-US" sz="14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4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Survey to beamline uncertainty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1.5mm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64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Quad fiducial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to beamline uncertainty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0.5mm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4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L3 movement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&lt;0.5mm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(3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48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 field movement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&lt;0.5mm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&lt;2.5mm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&lt;0.5mm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&lt;2.5mm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7995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Linear sum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6.8mm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6.1mm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8.5mm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4.5mm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3.8mm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5.7mm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3F76E83A-1707-944C-B901-F6D615F6BD25}"/>
              </a:ext>
            </a:extLst>
          </p:cNvPr>
          <p:cNvSpPr txBox="1"/>
          <p:nvPr/>
        </p:nvSpPr>
        <p:spPr>
          <a:xfrm>
            <a:off x="333095" y="5070214"/>
            <a:ext cx="5797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  <a:defRPr/>
            </a:pPr>
            <a:r>
              <a:rPr lang="en-US" sz="1600" dirty="0"/>
              <a:t>Measured RUN3 BP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sz="1600" dirty="0"/>
              <a:t>LEB 22.2.12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sz="1600" dirty="0"/>
              <a:t>LEB 23.3.12</a:t>
            </a:r>
          </a:p>
        </p:txBody>
      </p:sp>
    </p:spTree>
    <p:extLst>
      <p:ext uri="{BB962C8B-B14F-4D97-AF65-F5344CB8AC3E}">
        <p14:creationId xmlns:p14="http://schemas.microsoft.com/office/powerpoint/2010/main" val="181964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106FE49-1863-AC42-B0EB-1556506C5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729" y="1712276"/>
            <a:ext cx="5137787" cy="36230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66DB4F-D084-E645-89C1-ADE7348E5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405" y="1712278"/>
            <a:ext cx="4845762" cy="36230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2A824F-1B29-9C44-9B31-1FC1ED743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at injection </a:t>
            </a:r>
            <a:r>
              <a:rPr lang="en-GB" dirty="0">
                <a:solidFill>
                  <a:srgbClr val="FFC000"/>
                </a:solidFill>
                <a:latin typeface="Bahnschrift Light" panose="020B0502040204020203" pitchFamily="34" charset="0"/>
              </a:rPr>
              <a:t>RUN3</a:t>
            </a:r>
            <a:r>
              <a:rPr lang="en-GB" dirty="0">
                <a:latin typeface="Bahnschrift Light" panose="020B0502040204020203" pitchFamily="34" charset="0"/>
              </a:rPr>
              <a:t> vs </a:t>
            </a:r>
            <a:r>
              <a:rPr lang="en-GB" dirty="0">
                <a:solidFill>
                  <a:srgbClr val="FF0000"/>
                </a:solidFill>
                <a:latin typeface="Bahnschrift Light" panose="020B0502040204020203" pitchFamily="34" charset="0"/>
              </a:rPr>
              <a:t>RUN4 </a:t>
            </a:r>
            <a:r>
              <a:rPr lang="en-GB" dirty="0">
                <a:latin typeface="Bahnschrift Light" panose="020B0502040204020203" pitchFamily="34" charset="0"/>
              </a:rPr>
              <a:t>(preliminary ALICE)</a:t>
            </a:r>
            <a:r>
              <a:rPr lang="en-US" dirty="0">
                <a:latin typeface="Bahnschrift Light" panose="020B0502040204020203" pitchFamily="34" charset="0"/>
              </a:rPr>
              <a:t> </a:t>
            </a:r>
            <a:endParaRPr lang="x-non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C8C55-4935-AA48-AB37-88E90FA6D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B2E1-78DE-4667-98CF-37144B84D0B0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C05CE-EEE9-7645-865B-D9546DD0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93771-F7D3-1C4A-A565-2C0E6CC2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1D737E-2B10-E64E-ACD5-5A69E5FB9BEF}"/>
              </a:ext>
            </a:extLst>
          </p:cNvPr>
          <p:cNvSpPr txBox="1"/>
          <p:nvPr/>
        </p:nvSpPr>
        <p:spPr>
          <a:xfrm>
            <a:off x="754142" y="5358830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RUN3: n1 min 13.2 sigma</a:t>
            </a:r>
            <a:endParaRPr lang="en-GB" sz="3200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C6483-B269-A74D-ACD4-F2EE8FED3539}"/>
              </a:ext>
            </a:extLst>
          </p:cNvPr>
          <p:cNvSpPr txBox="1"/>
          <p:nvPr/>
        </p:nvSpPr>
        <p:spPr>
          <a:xfrm>
            <a:off x="6452001" y="5358830"/>
            <a:ext cx="5044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rgbClr val="FF0000"/>
                </a:solidFill>
              </a:rPr>
              <a:t>RUN4 n1 min 13.7 sigma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C47FD5-20B1-B946-A6D2-EDDD3FEDE460}"/>
              </a:ext>
            </a:extLst>
          </p:cNvPr>
          <p:cNvSpPr txBox="1"/>
          <p:nvPr/>
        </p:nvSpPr>
        <p:spPr>
          <a:xfrm>
            <a:off x="9835222" y="3899388"/>
            <a:ext cx="10295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n1_min 13.7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C47FD5-20B1-B946-A6D2-EDDD3FEDE460}"/>
              </a:ext>
            </a:extLst>
          </p:cNvPr>
          <p:cNvSpPr txBox="1"/>
          <p:nvPr/>
        </p:nvSpPr>
        <p:spPr>
          <a:xfrm>
            <a:off x="3744468" y="3935483"/>
            <a:ext cx="10295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n1_min 13.2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87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A3A18-03C4-274D-87B1-FA16BA6F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ALICE would like to introduce these modifications in LS3: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32mm ID central beampipe, with thinner central Be section (0.5mm) and conical A-side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58mm ID RB24 beampipe (</a:t>
            </a:r>
            <a:r>
              <a:rPr lang="en-US" sz="2000"/>
              <a:t>1 section only), </a:t>
            </a:r>
            <a:r>
              <a:rPr lang="en-US" sz="2000" dirty="0"/>
              <a:t>made of 1mm thick Al</a:t>
            </a:r>
          </a:p>
          <a:p>
            <a:r>
              <a:rPr lang="en-US" sz="2000" dirty="0"/>
              <a:t>With the presented geometry and tolerances, we have estimated  the n1 min at injection of more than 13.7 sigma.</a:t>
            </a:r>
            <a:endParaRPr lang="x-non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2A824F-1B29-9C44-9B31-1FC1ED743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C8C55-4935-AA48-AB37-88E90FA6D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B2E1-78DE-4667-98CF-37144B84D0B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C05CE-EEE9-7645-865B-D9546DD0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93771-F7D3-1C4A-A565-2C0E6CC2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42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39CAC8-27CF-3D46-BF7A-FD17FC8E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ALICE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F7A14-26C9-7748-8476-51AE18F79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A2ED2-C3AF-454B-B04D-4FB8DFE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9C8F8-F344-A54D-9065-1E066A025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B42A87C8-578D-3745-8976-403088B12E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6573" y="1095196"/>
            <a:ext cx="8386841" cy="3799517"/>
          </a:xfrm>
          <a:prstGeom prst="rect">
            <a:avLst/>
          </a:prstGeom>
          <a:noFill/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74EDD905-737A-2844-B6C9-19B3F96BB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4867808"/>
            <a:ext cx="11376025" cy="138441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839F6E3-3E09-2B44-91F0-89194BB63817}"/>
              </a:ext>
            </a:extLst>
          </p:cNvPr>
          <p:cNvSpPr/>
          <p:nvPr/>
        </p:nvSpPr>
        <p:spPr>
          <a:xfrm>
            <a:off x="4790113" y="5530471"/>
            <a:ext cx="1543575" cy="3753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F7C153-C777-CA4D-A392-4A7D36894CE4}"/>
              </a:ext>
            </a:extLst>
          </p:cNvPr>
          <p:cNvSpPr txBox="1"/>
          <p:nvPr/>
        </p:nvSpPr>
        <p:spPr>
          <a:xfrm>
            <a:off x="4877897" y="5958448"/>
            <a:ext cx="141224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rgbClr val="C00000"/>
                </a:solidFill>
              </a:rPr>
              <a:t>Central beampipe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6FC8006-E251-E347-845A-B3D69DD9651C}"/>
              </a:ext>
            </a:extLst>
          </p:cNvPr>
          <p:cNvSpPr/>
          <p:nvPr/>
        </p:nvSpPr>
        <p:spPr>
          <a:xfrm>
            <a:off x="2810312" y="5532736"/>
            <a:ext cx="1979801" cy="375379"/>
          </a:xfrm>
          <a:prstGeom prst="ellipse">
            <a:avLst/>
          </a:prstGeom>
          <a:noFill/>
          <a:ln w="28575">
            <a:solidFill>
              <a:srgbClr val="00B1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B62F6A-E7CE-2D45-B018-4C4D3DEE675C}"/>
              </a:ext>
            </a:extLst>
          </p:cNvPr>
          <p:cNvSpPr txBox="1"/>
          <p:nvPr/>
        </p:nvSpPr>
        <p:spPr>
          <a:xfrm>
            <a:off x="3191709" y="5960713"/>
            <a:ext cx="12840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rgbClr val="00B14F"/>
                </a:solidFill>
              </a:rPr>
              <a:t>RB24 beampipe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01EA6F-020B-DF4C-9640-49269638EE59}"/>
              </a:ext>
            </a:extLst>
          </p:cNvPr>
          <p:cNvSpPr/>
          <p:nvPr/>
        </p:nvSpPr>
        <p:spPr>
          <a:xfrm rot="263531">
            <a:off x="2843067" y="2833561"/>
            <a:ext cx="1057486" cy="3753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FF"/>
              </a:highligh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6E563EC-E891-C949-A73C-142060BAE9CB}"/>
              </a:ext>
            </a:extLst>
          </p:cNvPr>
          <p:cNvSpPr/>
          <p:nvPr/>
        </p:nvSpPr>
        <p:spPr>
          <a:xfrm rot="263531">
            <a:off x="1839272" y="2695531"/>
            <a:ext cx="1057486" cy="375379"/>
          </a:xfrm>
          <a:prstGeom prst="ellipse">
            <a:avLst/>
          </a:prstGeom>
          <a:noFill/>
          <a:ln w="28575">
            <a:solidFill>
              <a:srgbClr val="00B1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42FFFF-B226-0D4C-A734-D9720215CE3A}"/>
              </a:ext>
            </a:extLst>
          </p:cNvPr>
          <p:cNvSpPr txBox="1"/>
          <p:nvPr/>
        </p:nvSpPr>
        <p:spPr>
          <a:xfrm>
            <a:off x="2653808" y="3284463"/>
            <a:ext cx="1412246" cy="215444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rgbClr val="C00000"/>
                </a:solidFill>
              </a:rPr>
              <a:t>Central beampipe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E13DD0-E788-864B-9944-CC08F0547220}"/>
              </a:ext>
            </a:extLst>
          </p:cNvPr>
          <p:cNvSpPr txBox="1"/>
          <p:nvPr/>
        </p:nvSpPr>
        <p:spPr>
          <a:xfrm>
            <a:off x="1546239" y="3077081"/>
            <a:ext cx="1284006" cy="215444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rgbClr val="00B14F"/>
                </a:solidFill>
              </a:rPr>
              <a:t>RB24 beampipe</a:t>
            </a:r>
          </a:p>
        </p:txBody>
      </p:sp>
    </p:spTree>
    <p:extLst>
      <p:ext uri="{BB962C8B-B14F-4D97-AF65-F5344CB8AC3E}">
        <p14:creationId xmlns:p14="http://schemas.microsoft.com/office/powerpoint/2010/main" val="31787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1B5E60-D5B2-5D45-98FE-8983F860B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8350"/>
            <a:ext cx="11376024" cy="155370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x-none" sz="2000" dirty="0"/>
              <a:t>Installed in October 2020</a:t>
            </a:r>
          </a:p>
          <a:p>
            <a:pPr>
              <a:spcBef>
                <a:spcPts val="600"/>
              </a:spcBef>
            </a:pPr>
            <a:r>
              <a:rPr lang="x-none" sz="2000" dirty="0"/>
              <a:t>Central Be section 870mm long</a:t>
            </a:r>
          </a:p>
          <a:p>
            <a:pPr>
              <a:spcBef>
                <a:spcPts val="600"/>
              </a:spcBef>
            </a:pPr>
            <a:r>
              <a:rPr lang="x-none" sz="2000" dirty="0"/>
              <a:t>ID 36.4mm (inner radius 18.2mm), thickness 0.8mm</a:t>
            </a:r>
          </a:p>
          <a:p>
            <a:pPr>
              <a:spcBef>
                <a:spcPts val="600"/>
              </a:spcBef>
            </a:pPr>
            <a:r>
              <a:rPr lang="x-none" sz="2000" dirty="0"/>
              <a:t>Mechanical adjustment </a:t>
            </a:r>
            <a:r>
              <a:rPr lang="x-none" sz="2000"/>
              <a:t>precision </a:t>
            </a:r>
            <a:r>
              <a:rPr lang="en-US" sz="2000" dirty="0"/>
              <a:t>better than </a:t>
            </a:r>
            <a:r>
              <a:rPr lang="x-none" sz="2000"/>
              <a:t>0.</a:t>
            </a:r>
            <a:r>
              <a:rPr lang="en-US" sz="2000" dirty="0"/>
              <a:t>2</a:t>
            </a:r>
            <a:r>
              <a:rPr lang="x-none" sz="2000"/>
              <a:t>mm</a:t>
            </a:r>
            <a:endParaRPr lang="x-none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21E7C2-9047-7D40-ABC5-32411D5FB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The </a:t>
            </a:r>
            <a:r>
              <a:rPr lang="en-US" dirty="0"/>
              <a:t>new </a:t>
            </a:r>
            <a:r>
              <a:rPr lang="x-none"/>
              <a:t>RUN3 </a:t>
            </a:r>
            <a:r>
              <a:rPr lang="en-US" dirty="0"/>
              <a:t>central </a:t>
            </a:r>
            <a:r>
              <a:rPr lang="x-none"/>
              <a:t>beampipe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7B545-C635-5F46-9342-4D10A1068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7FA5-D99F-154C-AADA-D5339627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64229-204B-8441-8AD0-340F7B1F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0054D2-439E-084B-82CF-2EAFC0CB87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00" y="3248469"/>
            <a:ext cx="5106215" cy="2872246"/>
          </a:xfrm>
          <a:prstGeom prst="rect">
            <a:avLst/>
          </a:prstGeom>
        </p:spPr>
      </p:pic>
      <p:pic>
        <p:nvPicPr>
          <p:cNvPr id="8" name="Picture 7" descr="A picture containing indoor, kitchen, metal, sitting&#10;&#10;Description automatically generated">
            <a:extLst>
              <a:ext uri="{FF2B5EF4-FFF2-40B4-BE49-F238E27FC236}">
                <a16:creationId xmlns:a16="http://schemas.microsoft.com/office/drawing/2014/main" id="{FAAEB0D9-3C68-4542-88F5-C2378AE62F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83031" y="3252328"/>
            <a:ext cx="3824515" cy="286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169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2A6004-79E1-444B-9EC8-412EC0721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Installation 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FE94B-E13B-4213-85EE-D03CF1EC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07174-2919-4F39-A261-2EC8EACB4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C9465-DBFF-4C4B-AFEF-AC0D18A5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4" name="Content Placeholder 53" descr="Diagram&#10;&#10;Description automatically generated">
            <a:extLst>
              <a:ext uri="{FF2B5EF4-FFF2-40B4-BE49-F238E27FC236}">
                <a16:creationId xmlns:a16="http://schemas.microsoft.com/office/drawing/2014/main" id="{91AF9F45-7959-47E4-AFD5-79E38B3E5F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50851"/>
          </a:xfrm>
          <a:ln w="19050">
            <a:noFill/>
            <a:headEnd type="oval" w="med" len="med"/>
            <a:tailEnd w="lg" len="lg"/>
          </a:ln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6F64EE39-9065-43B8-B3AA-C5B4121E8E60}"/>
              </a:ext>
            </a:extLst>
          </p:cNvPr>
          <p:cNvSpPr/>
          <p:nvPr/>
        </p:nvSpPr>
        <p:spPr>
          <a:xfrm>
            <a:off x="8628250" y="782442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MFT/FIT-C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B6D4C09-1086-445F-9F83-0C2AECF2CFC9}"/>
              </a:ext>
            </a:extLst>
          </p:cNvPr>
          <p:cNvCxnSpPr>
            <a:cxnSpLocks/>
          </p:cNvCxnSpPr>
          <p:nvPr/>
        </p:nvCxnSpPr>
        <p:spPr>
          <a:xfrm>
            <a:off x="8628250" y="973718"/>
            <a:ext cx="248224" cy="0"/>
          </a:xfrm>
          <a:prstGeom prst="line">
            <a:avLst/>
          </a:prstGeom>
          <a:ln w="15875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D48B6562-E1B3-43FF-A6E5-B0C5B2CE5639}"/>
              </a:ext>
            </a:extLst>
          </p:cNvPr>
          <p:cNvSpPr/>
          <p:nvPr/>
        </p:nvSpPr>
        <p:spPr>
          <a:xfrm>
            <a:off x="8562196" y="1410165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ITS-OB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3D79F37-03F8-4345-8E8B-A084F94F2DC1}"/>
              </a:ext>
            </a:extLst>
          </p:cNvPr>
          <p:cNvCxnSpPr>
            <a:cxnSpLocks/>
          </p:cNvCxnSpPr>
          <p:nvPr/>
        </p:nvCxnSpPr>
        <p:spPr>
          <a:xfrm>
            <a:off x="8424629" y="1585460"/>
            <a:ext cx="492163" cy="0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1748A1E-801D-49B2-A510-4F1461323C3A}"/>
              </a:ext>
            </a:extLst>
          </p:cNvPr>
          <p:cNvCxnSpPr>
            <a:cxnSpLocks/>
          </p:cNvCxnSpPr>
          <p:nvPr/>
        </p:nvCxnSpPr>
        <p:spPr>
          <a:xfrm>
            <a:off x="7114180" y="2693967"/>
            <a:ext cx="1517580" cy="38333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1BEDC32-CFE2-4C2D-878A-0D12EBDD43C4}"/>
              </a:ext>
            </a:extLst>
          </p:cNvPr>
          <p:cNvCxnSpPr>
            <a:cxnSpLocks/>
          </p:cNvCxnSpPr>
          <p:nvPr/>
        </p:nvCxnSpPr>
        <p:spPr>
          <a:xfrm flipH="1" flipV="1">
            <a:off x="7473207" y="507149"/>
            <a:ext cx="359091" cy="305936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79636DDD-0FB0-4894-B436-13033E5BE450}"/>
              </a:ext>
            </a:extLst>
          </p:cNvPr>
          <p:cNvSpPr/>
          <p:nvPr/>
        </p:nvSpPr>
        <p:spPr>
          <a:xfrm>
            <a:off x="6455542" y="178719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Cage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51F16E2-CF16-4FA4-B2C0-883B2B9246AE}"/>
              </a:ext>
            </a:extLst>
          </p:cNvPr>
          <p:cNvCxnSpPr>
            <a:cxnSpLocks/>
          </p:cNvCxnSpPr>
          <p:nvPr/>
        </p:nvCxnSpPr>
        <p:spPr>
          <a:xfrm flipH="1" flipV="1">
            <a:off x="4063048" y="2119479"/>
            <a:ext cx="1381920" cy="1225643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247BC731-AC87-4423-88CE-9B357F532148}"/>
              </a:ext>
            </a:extLst>
          </p:cNvPr>
          <p:cNvSpPr/>
          <p:nvPr/>
        </p:nvSpPr>
        <p:spPr>
          <a:xfrm>
            <a:off x="2972442" y="1726017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RB24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992F5D2-8220-4DAA-85D5-32BCC0E76B51}"/>
              </a:ext>
            </a:extLst>
          </p:cNvPr>
          <p:cNvCxnSpPr>
            <a:cxnSpLocks/>
          </p:cNvCxnSpPr>
          <p:nvPr/>
        </p:nvCxnSpPr>
        <p:spPr>
          <a:xfrm flipH="1" flipV="1">
            <a:off x="6730627" y="560351"/>
            <a:ext cx="1028221" cy="878984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2C1B4EB-5C49-441A-BB8E-84A336685EE9}"/>
              </a:ext>
            </a:extLst>
          </p:cNvPr>
          <p:cNvSpPr/>
          <p:nvPr/>
        </p:nvSpPr>
        <p:spPr>
          <a:xfrm>
            <a:off x="4608892" y="322483"/>
            <a:ext cx="225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Central beampipe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2919B2-CBCF-44E6-9022-37CA60B95827}"/>
              </a:ext>
            </a:extLst>
          </p:cNvPr>
          <p:cNvSpPr/>
          <p:nvPr/>
        </p:nvSpPr>
        <p:spPr>
          <a:xfrm>
            <a:off x="4037182" y="1674880"/>
            <a:ext cx="225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Bellow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10009D2-689C-4090-B99D-20219B3234D8}"/>
              </a:ext>
            </a:extLst>
          </p:cNvPr>
          <p:cNvCxnSpPr>
            <a:cxnSpLocks/>
          </p:cNvCxnSpPr>
          <p:nvPr/>
        </p:nvCxnSpPr>
        <p:spPr>
          <a:xfrm flipH="1" flipV="1">
            <a:off x="5498308" y="2030962"/>
            <a:ext cx="634295" cy="621029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C8286686-DE90-4375-A68C-9DC6C4BD6823}"/>
              </a:ext>
            </a:extLst>
          </p:cNvPr>
          <p:cNvSpPr/>
          <p:nvPr/>
        </p:nvSpPr>
        <p:spPr>
          <a:xfrm>
            <a:off x="8318356" y="2547634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ITS-IB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73FE0CCB-D106-D246-9E8B-6E50EDFC3CA7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ALICE Layout RUN3</a:t>
            </a:r>
            <a:br>
              <a:rPr lang="en-GB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837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99"/>
            <a:ext cx="12191999" cy="6304450"/>
          </a:xfrm>
          <a:prstGeom prst="rect">
            <a:avLst/>
          </a:prstGeom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7EFA78-1655-4904-AE6E-30817A07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ALICE Layout RUN3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B2E1-78DE-4667-98CF-37144B84D0B0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184826" y="244398"/>
            <a:ext cx="1512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FIT-A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03838" y="5457291"/>
            <a:ext cx="1715376" cy="6592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0633" y="5654920"/>
            <a:ext cx="306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Light" panose="020B0502040204020203" pitchFamily="34" charset="0"/>
              </a:rPr>
              <a:t>Compensator Magnet</a:t>
            </a:r>
            <a:endParaRPr lang="en-GB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36079" y="5461817"/>
            <a:ext cx="1715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Bahnschrift Light" panose="020B0502040204020203" pitchFamily="34" charset="0"/>
              </a:rPr>
              <a:t>Ion pump </a:t>
            </a:r>
            <a:endParaRPr lang="en-GB" sz="2400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4882662" y="1355424"/>
            <a:ext cx="38100" cy="2171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175857" y="1243049"/>
            <a:ext cx="19050" cy="2036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800600" y="1243049"/>
            <a:ext cx="1394307" cy="718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 flipH="1" flipV="1">
            <a:off x="9138255" y="796237"/>
            <a:ext cx="310546" cy="1066337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/>
          </p:cNvCxnSpPr>
          <p:nvPr/>
        </p:nvCxnSpPr>
        <p:spPr>
          <a:xfrm>
            <a:off x="2630141" y="4663440"/>
            <a:ext cx="199202" cy="886832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/>
          </p:cNvCxnSpPr>
          <p:nvPr/>
        </p:nvCxnSpPr>
        <p:spPr>
          <a:xfrm>
            <a:off x="6716012" y="3279934"/>
            <a:ext cx="346269" cy="1917905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/>
            <a:stCxn id="6" idx="4"/>
          </p:cNvCxnSpPr>
          <p:nvPr/>
        </p:nvCxnSpPr>
        <p:spPr>
          <a:xfrm>
            <a:off x="9058095" y="3343019"/>
            <a:ext cx="357150" cy="1488897"/>
          </a:xfrm>
          <a:prstGeom prst="line">
            <a:avLst/>
          </a:prstGeom>
          <a:ln w="19050">
            <a:solidFill>
              <a:srgbClr val="FFC000"/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/>
          </p:cNvCxnSpPr>
          <p:nvPr/>
        </p:nvCxnSpPr>
        <p:spPr>
          <a:xfrm>
            <a:off x="10816705" y="2358562"/>
            <a:ext cx="368558" cy="2012400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C37FEE67-F746-4408-937A-4C09D883D2B0}"/>
              </a:ext>
            </a:extLst>
          </p:cNvPr>
          <p:cNvSpPr/>
          <p:nvPr/>
        </p:nvSpPr>
        <p:spPr>
          <a:xfrm>
            <a:off x="8394462" y="2028692"/>
            <a:ext cx="1327266" cy="131432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DC2798-E8F2-42F1-84F8-C8A124A60D4B}"/>
              </a:ext>
            </a:extLst>
          </p:cNvPr>
          <p:cNvSpPr/>
          <p:nvPr/>
        </p:nvSpPr>
        <p:spPr>
          <a:xfrm>
            <a:off x="6572788" y="4803396"/>
            <a:ext cx="2052514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0DBB7F-7A91-4E17-BC88-5D49CB5F497E}"/>
              </a:ext>
            </a:extLst>
          </p:cNvPr>
          <p:cNvSpPr/>
          <p:nvPr/>
        </p:nvSpPr>
        <p:spPr>
          <a:xfrm>
            <a:off x="9397911" y="3898439"/>
            <a:ext cx="2794089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573700" y="4386984"/>
            <a:ext cx="2618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Central beam pipe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(ID 36.4)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CB504-581A-476A-BC79-5ECB65450C11}"/>
              </a:ext>
            </a:extLst>
          </p:cNvPr>
          <p:cNvSpPr/>
          <p:nvPr/>
        </p:nvSpPr>
        <p:spPr>
          <a:xfrm>
            <a:off x="7809060" y="4321678"/>
            <a:ext cx="2794089" cy="1415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394462" y="4847938"/>
            <a:ext cx="1762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ahnschrift Light" panose="020B0502040204020203" pitchFamily="34" charset="0"/>
              </a:rPr>
              <a:t>Gate Valve</a:t>
            </a:r>
            <a:endParaRPr lang="en-GB" sz="2000" b="1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581089" y="5092485"/>
            <a:ext cx="2044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Bahnschrift Light" panose="020B0502040204020203" pitchFamily="34" charset="0"/>
              </a:rPr>
              <a:t>RB24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Bahnschrift Light" panose="020B0502040204020203" pitchFamily="34" charset="0"/>
              </a:rPr>
              <a:t>(ID 80)</a:t>
            </a:r>
            <a:endParaRPr lang="en-GB" sz="2400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B619D39-7B4F-4A07-BA5B-C797114FF47C}"/>
              </a:ext>
            </a:extLst>
          </p:cNvPr>
          <p:cNvCxnSpPr>
            <a:cxnSpLocks/>
            <a:stCxn id="59" idx="4"/>
          </p:cNvCxnSpPr>
          <p:nvPr/>
        </p:nvCxnSpPr>
        <p:spPr>
          <a:xfrm>
            <a:off x="4165623" y="4281653"/>
            <a:ext cx="262789" cy="1180164"/>
          </a:xfrm>
          <a:prstGeom prst="line">
            <a:avLst/>
          </a:prstGeom>
          <a:ln w="19050">
            <a:solidFill>
              <a:srgbClr val="FFC000"/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78F30970-F032-46A0-ACC1-B8BBC3A6876A}"/>
              </a:ext>
            </a:extLst>
          </p:cNvPr>
          <p:cNvSpPr/>
          <p:nvPr/>
        </p:nvSpPr>
        <p:spPr>
          <a:xfrm>
            <a:off x="3501990" y="2967326"/>
            <a:ext cx="1327266" cy="131432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E83165-8D00-4C49-9C0B-9DDC6A5AA6EE}"/>
              </a:ext>
            </a:extLst>
          </p:cNvPr>
          <p:cNvSpPr/>
          <p:nvPr/>
        </p:nvSpPr>
        <p:spPr>
          <a:xfrm>
            <a:off x="10120605" y="514237"/>
            <a:ext cx="1512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ITS2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72C2F71-8B50-446F-B929-274A2CFA2673}"/>
              </a:ext>
            </a:extLst>
          </p:cNvPr>
          <p:cNvSpPr/>
          <p:nvPr/>
        </p:nvSpPr>
        <p:spPr>
          <a:xfrm>
            <a:off x="10603149" y="102574"/>
            <a:ext cx="1512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MF/FIT-C</a:t>
            </a:r>
            <a:endParaRPr lang="en-GB" sz="2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AAD948B-EC92-4980-ADC3-368A375AD7FE}"/>
              </a:ext>
            </a:extLst>
          </p:cNvPr>
          <p:cNvCxnSpPr>
            <a:cxnSpLocks/>
          </p:cNvCxnSpPr>
          <p:nvPr/>
        </p:nvCxnSpPr>
        <p:spPr>
          <a:xfrm flipH="1" flipV="1">
            <a:off x="11448173" y="495289"/>
            <a:ext cx="454443" cy="1393373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993F7C9-24E5-4CB9-B5B4-A9F60F70E660}"/>
              </a:ext>
            </a:extLst>
          </p:cNvPr>
          <p:cNvCxnSpPr>
            <a:cxnSpLocks/>
          </p:cNvCxnSpPr>
          <p:nvPr/>
        </p:nvCxnSpPr>
        <p:spPr>
          <a:xfrm flipH="1" flipV="1">
            <a:off x="11185263" y="876300"/>
            <a:ext cx="344236" cy="1081911"/>
          </a:xfrm>
          <a:prstGeom prst="line">
            <a:avLst/>
          </a:prstGeom>
          <a:ln w="19050">
            <a:solidFill>
              <a:srgbClr val="FFC000"/>
            </a:solidFill>
            <a:headEnd type="oval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EB59-8AFA-3A41-9FBF-78FD64353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E3BECA2-F4A0-A944-A01B-EE318364B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1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0C74FE-ECAB-4947-856F-43A0D561C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Mechanical adjustment</a:t>
            </a:r>
            <a:r>
              <a:rPr lang="x-none"/>
              <a:t>: </a:t>
            </a:r>
            <a:r>
              <a:rPr lang="en-US" dirty="0"/>
              <a:t>&lt;</a:t>
            </a:r>
            <a:r>
              <a:rPr lang="x-none"/>
              <a:t>0.</a:t>
            </a:r>
            <a:r>
              <a:rPr lang="en-US" dirty="0"/>
              <a:t>2</a:t>
            </a:r>
            <a:r>
              <a:rPr lang="x-none" dirty="0"/>
              <a:t>mm precision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67EAB-992B-4A43-8553-C6CDDA921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63FB8-DD85-5B44-A804-718D6A98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67B1E-E622-CE4D-A2E3-2CED5976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EBAF41-C524-AE41-B270-70C3BD02A090}"/>
              </a:ext>
            </a:extLst>
          </p:cNvPr>
          <p:cNvGrpSpPr/>
          <p:nvPr/>
        </p:nvGrpSpPr>
        <p:grpSpPr>
          <a:xfrm>
            <a:off x="6171630" y="1209749"/>
            <a:ext cx="4935916" cy="2457437"/>
            <a:chOff x="5432080" y="860628"/>
            <a:chExt cx="6581221" cy="327658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F94E1C0-01AC-F24D-BD05-EE71FB2B4876}"/>
                </a:ext>
              </a:extLst>
            </p:cNvPr>
            <p:cNvGrpSpPr/>
            <p:nvPr/>
          </p:nvGrpSpPr>
          <p:grpSpPr>
            <a:xfrm>
              <a:off x="5432080" y="860628"/>
              <a:ext cx="6581221" cy="3276583"/>
              <a:chOff x="0" y="-341152"/>
              <a:chExt cx="12004407" cy="591557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41E610F-E845-E245-827D-283C0D72D4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816945" y="38099"/>
                <a:ext cx="5468379" cy="491745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/>
            </p:spPr>
          </p:pic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123233E-0B93-9E46-BECD-D55AB17A4B34}"/>
                  </a:ext>
                </a:extLst>
              </p:cNvPr>
              <p:cNvGrpSpPr/>
              <p:nvPr/>
            </p:nvGrpSpPr>
            <p:grpSpPr>
              <a:xfrm>
                <a:off x="0" y="505093"/>
                <a:ext cx="7967924" cy="5069327"/>
                <a:chOff x="498021" y="0"/>
                <a:chExt cx="8960552" cy="5069327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0C0842C1-4641-EA45-A8D5-DF58840DA7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98021" y="0"/>
                  <a:ext cx="8918313" cy="5069327"/>
                </a:xfrm>
                <a:prstGeom prst="rect">
                  <a:avLst/>
                </a:prstGeom>
              </p:spPr>
            </p:pic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A0F6D187-D1BA-AB49-8755-B6FA2C7C2FE8}"/>
                    </a:ext>
                  </a:extLst>
                </p:cNvPr>
                <p:cNvCxnSpPr/>
                <p:nvPr/>
              </p:nvCxnSpPr>
              <p:spPr>
                <a:xfrm flipV="1">
                  <a:off x="2895293" y="4388843"/>
                  <a:ext cx="0" cy="51995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BE2B22B7-E44A-7C4C-864B-8EE255D7E788}"/>
                    </a:ext>
                  </a:extLst>
                </p:cNvPr>
                <p:cNvCxnSpPr/>
                <p:nvPr/>
              </p:nvCxnSpPr>
              <p:spPr>
                <a:xfrm flipV="1">
                  <a:off x="7552282" y="2864948"/>
                  <a:ext cx="0" cy="51995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4791D7AA-964D-9848-BCE4-8763A2050C11}"/>
                    </a:ext>
                  </a:extLst>
                </p:cNvPr>
                <p:cNvCxnSpPr/>
                <p:nvPr/>
              </p:nvCxnSpPr>
              <p:spPr>
                <a:xfrm flipV="1">
                  <a:off x="8861660" y="2407495"/>
                  <a:ext cx="0" cy="51995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052E89F7-E1D5-2244-89D0-7C05720C54B8}"/>
                    </a:ext>
                  </a:extLst>
                </p:cNvPr>
                <p:cNvCxnSpPr/>
                <p:nvPr/>
              </p:nvCxnSpPr>
              <p:spPr>
                <a:xfrm flipV="1">
                  <a:off x="3005333" y="1984748"/>
                  <a:ext cx="664613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665AE87F-7B3C-AC44-A8DA-4C6ECC6FA566}"/>
                    </a:ext>
                  </a:extLst>
                </p:cNvPr>
                <p:cNvCxnSpPr/>
                <p:nvPr/>
              </p:nvCxnSpPr>
              <p:spPr>
                <a:xfrm flipV="1">
                  <a:off x="9134573" y="1651707"/>
                  <a:ext cx="324000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C45D3E72-6B89-7541-9828-5F9A60EC979C}"/>
                  </a:ext>
                </a:extLst>
              </p:cNvPr>
              <p:cNvSpPr/>
              <p:nvPr/>
            </p:nvSpPr>
            <p:spPr>
              <a:xfrm>
                <a:off x="8820150" y="1790700"/>
                <a:ext cx="666750" cy="1219200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270F5138-0AE2-8F41-B370-84F6F7B474F7}"/>
                  </a:ext>
                </a:extLst>
              </p:cNvPr>
              <p:cNvSpPr/>
              <p:nvPr/>
            </p:nvSpPr>
            <p:spPr>
              <a:xfrm>
                <a:off x="8420542" y="2105024"/>
                <a:ext cx="275959" cy="876301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3F48016F-8B98-1847-BA93-B141F994CDD9}"/>
                  </a:ext>
                </a:extLst>
              </p:cNvPr>
              <p:cNvSpPr/>
              <p:nvPr/>
            </p:nvSpPr>
            <p:spPr>
              <a:xfrm>
                <a:off x="8096692" y="2219325"/>
                <a:ext cx="237065" cy="689863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0CB1FEC-E557-C449-AEA6-B8EA21B66A24}"/>
                  </a:ext>
                </a:extLst>
              </p:cNvPr>
              <p:cNvGrpSpPr/>
              <p:nvPr/>
            </p:nvGrpSpPr>
            <p:grpSpPr>
              <a:xfrm>
                <a:off x="10035025" y="-341152"/>
                <a:ext cx="1969382" cy="4458976"/>
                <a:chOff x="10043189" y="-471780"/>
                <a:chExt cx="1969382" cy="4458976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1628DB6E-0F29-144A-8EF2-F425B20B8D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043189" y="-471780"/>
                  <a:ext cx="1969382" cy="4458976"/>
                </a:xfrm>
                <a:prstGeom prst="roundRect">
                  <a:avLst>
                    <a:gd name="adj" fmla="val 16667"/>
                  </a:avLst>
                </a:prstGeom>
                <a:ln w="57150">
                  <a:solidFill>
                    <a:srgbClr val="FF0000"/>
                  </a:solidFill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</p:spPr>
            </p:pic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E25C15BD-147D-164D-8C31-9C7A20590B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804021" y="237349"/>
                  <a:ext cx="344019" cy="2110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n-GB" sz="140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F58CCA1-4DF1-344F-BD9E-115A9B4324D1}"/>
                </a:ext>
              </a:extLst>
            </p:cNvPr>
            <p:cNvSpPr txBox="1"/>
            <p:nvPr/>
          </p:nvSpPr>
          <p:spPr>
            <a:xfrm>
              <a:off x="10206022" y="2694994"/>
              <a:ext cx="4799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/>
              <a:r>
                <a:rPr lang="en-US" sz="1100" b="1" dirty="0">
                  <a:solidFill>
                    <a:prstClr val="white"/>
                  </a:solidFill>
                  <a:latin typeface="Calibri"/>
                </a:rPr>
                <a:t>C1</a:t>
              </a:r>
              <a:endParaRPr lang="en-GB" sz="110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79798D9-E041-E340-8E59-97BB965847D6}"/>
                </a:ext>
              </a:extLst>
            </p:cNvPr>
            <p:cNvSpPr txBox="1"/>
            <p:nvPr/>
          </p:nvSpPr>
          <p:spPr>
            <a:xfrm>
              <a:off x="9950645" y="2664288"/>
              <a:ext cx="4799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i="1">
                  <a:solidFill>
                    <a:schemeClr val="accent2">
                      <a:lumMod val="75000"/>
                    </a:schemeClr>
                  </a:solidFill>
                </a:defRPr>
              </a:lvl1pPr>
            </a:lstStyle>
            <a:p>
              <a:pPr defTabSz="685783"/>
              <a:r>
                <a:rPr lang="en-US" sz="1100" b="1" i="0" dirty="0">
                  <a:solidFill>
                    <a:prstClr val="white"/>
                  </a:solidFill>
                  <a:latin typeface="Calibri"/>
                </a:rPr>
                <a:t>C2</a:t>
              </a:r>
              <a:endParaRPr lang="en-GB" sz="1100" b="1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E0D77F-D2FE-4C4B-9B16-C2AAEE6C3435}"/>
                </a:ext>
              </a:extLst>
            </p:cNvPr>
            <p:cNvSpPr txBox="1"/>
            <p:nvPr/>
          </p:nvSpPr>
          <p:spPr>
            <a:xfrm>
              <a:off x="9697640" y="2624851"/>
              <a:ext cx="46883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i="1">
                  <a:solidFill>
                    <a:schemeClr val="accent2">
                      <a:lumMod val="75000"/>
                    </a:schemeClr>
                  </a:solidFill>
                </a:defRPr>
              </a:lvl1pPr>
            </a:lstStyle>
            <a:p>
              <a:pPr defTabSz="685783"/>
              <a:r>
                <a:rPr lang="en-US" sz="1100" b="1" i="0" dirty="0">
                  <a:solidFill>
                    <a:prstClr val="white"/>
                  </a:solidFill>
                  <a:latin typeface="Calibri"/>
                </a:rPr>
                <a:t>C3</a:t>
              </a:r>
              <a:endParaRPr lang="en-GB" sz="1100" b="1" i="0" dirty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154691A-9717-F34D-A6C8-54CD4D3310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1701" y="1980620"/>
            <a:ext cx="4642834" cy="344043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96DCC114-BE3B-3243-BBB8-8F575D473B67}"/>
              </a:ext>
            </a:extLst>
          </p:cNvPr>
          <p:cNvGrpSpPr/>
          <p:nvPr/>
        </p:nvGrpSpPr>
        <p:grpSpPr>
          <a:xfrm>
            <a:off x="7050343" y="4394739"/>
            <a:ext cx="2111159" cy="555144"/>
            <a:chOff x="7174603" y="833949"/>
            <a:chExt cx="3128139" cy="75633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24777A7-D5C2-FC41-BF80-A40ED2EEB7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74603" y="833949"/>
              <a:ext cx="1388283" cy="71399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A170070-BE84-BB4E-8359-1BC7B6F97B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04312" y="838101"/>
              <a:ext cx="1398430" cy="752186"/>
            </a:xfrm>
            <a:prstGeom prst="rect">
              <a:avLst/>
            </a:prstGeom>
            <a:ln>
              <a:noFill/>
            </a:ln>
          </p:spPr>
        </p:pic>
        <p:sp>
          <p:nvSpPr>
            <p:cNvPr id="30" name="Right Arrow 29">
              <a:extLst>
                <a:ext uri="{FF2B5EF4-FFF2-40B4-BE49-F238E27FC236}">
                  <a16:creationId xmlns:a16="http://schemas.microsoft.com/office/drawing/2014/main" id="{F0E5BF01-8A58-1545-A607-5FC269672D93}"/>
                </a:ext>
              </a:extLst>
            </p:cNvPr>
            <p:cNvSpPr/>
            <p:nvPr/>
          </p:nvSpPr>
          <p:spPr>
            <a:xfrm>
              <a:off x="8620732" y="986109"/>
              <a:ext cx="222479" cy="199291"/>
            </a:xfrm>
            <a:prstGeom prst="right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n-GB" sz="140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42D91A65-B035-824E-9BB5-562F94EF6F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8221" y="4394740"/>
            <a:ext cx="2486794" cy="1512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B59EA5F-B118-5748-B5AA-EFCB040623E4}"/>
              </a:ext>
            </a:extLst>
          </p:cNvPr>
          <p:cNvSpPr txBox="1"/>
          <p:nvPr/>
        </p:nvSpPr>
        <p:spPr>
          <a:xfrm>
            <a:off x="5663625" y="5163163"/>
            <a:ext cx="359936" cy="25391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200" b="1" i="0" dirty="0">
                <a:solidFill>
                  <a:prstClr val="white"/>
                </a:solidFill>
                <a:latin typeface="Calibri"/>
              </a:rPr>
              <a:t>C1</a:t>
            </a:r>
            <a:endParaRPr lang="en-GB" sz="1200" b="1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93760B-DC2B-984F-8574-DEEFFAB60AFD}"/>
              </a:ext>
            </a:extLst>
          </p:cNvPr>
          <p:cNvSpPr txBox="1"/>
          <p:nvPr/>
        </p:nvSpPr>
        <p:spPr>
          <a:xfrm>
            <a:off x="6013850" y="5163163"/>
            <a:ext cx="359936" cy="25391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200" b="1" i="0" dirty="0">
                <a:solidFill>
                  <a:prstClr val="white"/>
                </a:solidFill>
                <a:latin typeface="Calibri"/>
              </a:rPr>
              <a:t>C2</a:t>
            </a:r>
            <a:endParaRPr lang="en-GB" sz="1200" b="1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DB2F64-3ACB-BA42-9ADB-AF5B389CC8F0}"/>
              </a:ext>
            </a:extLst>
          </p:cNvPr>
          <p:cNvSpPr txBox="1"/>
          <p:nvPr/>
        </p:nvSpPr>
        <p:spPr>
          <a:xfrm>
            <a:off x="6221205" y="5163163"/>
            <a:ext cx="359936" cy="25391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200" b="1" i="0" dirty="0">
                <a:solidFill>
                  <a:prstClr val="white"/>
                </a:solidFill>
                <a:latin typeface="Calibri"/>
              </a:rPr>
              <a:t>C3</a:t>
            </a:r>
            <a:endParaRPr lang="en-GB" sz="1200" b="1" i="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C710D42-EB8A-0842-8462-687E95AD880F}"/>
              </a:ext>
            </a:extLst>
          </p:cNvPr>
          <p:cNvGrpSpPr/>
          <p:nvPr/>
        </p:nvGrpSpPr>
        <p:grpSpPr>
          <a:xfrm>
            <a:off x="6950829" y="4872589"/>
            <a:ext cx="2279299" cy="1141097"/>
            <a:chOff x="8573815" y="4883787"/>
            <a:chExt cx="3545181" cy="1916258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8427EBD-DBE0-2346-81D3-2F41B356A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3815" y="4883787"/>
              <a:ext cx="3545181" cy="1909919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C494732-37BD-414F-A4B0-7AC703FAC6E8}"/>
                </a:ext>
              </a:extLst>
            </p:cNvPr>
            <p:cNvSpPr/>
            <p:nvPr/>
          </p:nvSpPr>
          <p:spPr>
            <a:xfrm>
              <a:off x="8889075" y="6639254"/>
              <a:ext cx="864525" cy="1607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n-GB" sz="1400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E163E9E-C0F2-954C-9686-56A4733BDE3D}"/>
              </a:ext>
            </a:extLst>
          </p:cNvPr>
          <p:cNvCxnSpPr/>
          <p:nvPr/>
        </p:nvCxnSpPr>
        <p:spPr>
          <a:xfrm flipH="1" flipV="1">
            <a:off x="3377293" y="4230690"/>
            <a:ext cx="2272809" cy="80632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8688831-99B3-7D4B-9917-7C1F87D6EA67}"/>
              </a:ext>
            </a:extLst>
          </p:cNvPr>
          <p:cNvCxnSpPr>
            <a:cxnSpLocks/>
          </p:cNvCxnSpPr>
          <p:nvPr/>
        </p:nvCxnSpPr>
        <p:spPr>
          <a:xfrm flipH="1">
            <a:off x="3374675" y="3344819"/>
            <a:ext cx="3429975" cy="863634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7004AE0-75AE-564A-A22A-47846E9ECDB0}"/>
              </a:ext>
            </a:extLst>
          </p:cNvPr>
          <p:cNvSpPr txBox="1"/>
          <p:nvPr/>
        </p:nvSpPr>
        <p:spPr>
          <a:xfrm>
            <a:off x="8445013" y="2712412"/>
            <a:ext cx="359936" cy="24237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100" b="1" i="0" dirty="0">
                <a:solidFill>
                  <a:prstClr val="white"/>
                </a:solidFill>
                <a:latin typeface="Calibri"/>
              </a:rPr>
              <a:t>C2</a:t>
            </a:r>
            <a:endParaRPr lang="en-GB" sz="1100" b="1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5FB4F8-E12E-784D-80FF-8B92BFC3A429}"/>
              </a:ext>
            </a:extLst>
          </p:cNvPr>
          <p:cNvSpPr txBox="1"/>
          <p:nvPr/>
        </p:nvSpPr>
        <p:spPr>
          <a:xfrm>
            <a:off x="8955510" y="2486861"/>
            <a:ext cx="351626" cy="24237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100" b="1" i="0" dirty="0">
                <a:solidFill>
                  <a:prstClr val="white"/>
                </a:solidFill>
                <a:latin typeface="Calibri"/>
              </a:rPr>
              <a:t>C3</a:t>
            </a:r>
            <a:endParaRPr lang="en-GB" sz="1100" b="1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F924A83-647C-3247-89AE-62BC77032074}"/>
              </a:ext>
            </a:extLst>
          </p:cNvPr>
          <p:cNvSpPr txBox="1"/>
          <p:nvPr/>
        </p:nvSpPr>
        <p:spPr>
          <a:xfrm>
            <a:off x="7151401" y="3179264"/>
            <a:ext cx="359936" cy="24237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100" b="1" i="0" dirty="0">
                <a:solidFill>
                  <a:prstClr val="white"/>
                </a:solidFill>
                <a:latin typeface="Calibri"/>
              </a:rPr>
              <a:t>C1</a:t>
            </a:r>
            <a:endParaRPr lang="en-GB" sz="1100" b="1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7AAE85-7FE9-1846-AFAF-7B836B5883D1}"/>
              </a:ext>
            </a:extLst>
          </p:cNvPr>
          <p:cNvSpPr txBox="1"/>
          <p:nvPr/>
        </p:nvSpPr>
        <p:spPr>
          <a:xfrm>
            <a:off x="5290166" y="5575381"/>
            <a:ext cx="359936" cy="25391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en-US"/>
            </a:defPPr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defTabSz="685783"/>
            <a:r>
              <a:rPr lang="en-US" sz="1200" b="1" i="0" dirty="0">
                <a:solidFill>
                  <a:prstClr val="white"/>
                </a:solidFill>
                <a:latin typeface="Calibri"/>
              </a:rPr>
              <a:t>C1</a:t>
            </a:r>
            <a:endParaRPr lang="en-GB" sz="1200" b="1" i="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4DCCDD89-CBF1-1147-80F9-E4378CB1F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072418"/>
              </p:ext>
            </p:extLst>
          </p:nvPr>
        </p:nvGraphicFramePr>
        <p:xfrm>
          <a:off x="9460554" y="3970292"/>
          <a:ext cx="2220849" cy="109643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430409">
                  <a:extLst>
                    <a:ext uri="{9D8B030D-6E8A-4147-A177-3AD203B41FA5}">
                      <a16:colId xmlns:a16="http://schemas.microsoft.com/office/drawing/2014/main" val="481239917"/>
                    </a:ext>
                  </a:extLst>
                </a:gridCol>
                <a:gridCol w="790440">
                  <a:extLst>
                    <a:ext uri="{9D8B030D-6E8A-4147-A177-3AD203B41FA5}">
                      <a16:colId xmlns:a16="http://schemas.microsoft.com/office/drawing/2014/main" val="4234517247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Adjusting device</a:t>
                      </a:r>
                      <a:endParaRPr lang="en-GB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188507"/>
                  </a:ext>
                </a:extLst>
              </a:tr>
              <a:tr h="1781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Registered Torque average</a:t>
                      </a: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 Nm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712265"/>
                  </a:ext>
                </a:extLst>
              </a:tr>
              <a:tr h="1781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Registered Torque Max</a:t>
                      </a: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1.54 Nm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166769"/>
                  </a:ext>
                </a:extLst>
              </a:tr>
              <a:tr h="1781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 Torque M5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Nm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87033"/>
                  </a:ext>
                </a:extLst>
              </a:tr>
              <a:tr h="1781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 screw </a:t>
                      </a:r>
                      <a:r>
                        <a:rPr lang="en-GB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turn </a:t>
                      </a: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0.2mm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036451"/>
                  </a:ext>
                </a:extLst>
              </a:tr>
              <a:tr h="1781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r>
                        <a:rPr lang="en-US" sz="8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adjusting capability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+/- 4mm</a:t>
                      </a:r>
                      <a:endParaRPr lang="en-GB" sz="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368" marR="52368" marT="26204" marB="2620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699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751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21E7C2-9047-7D40-ABC5-32411D5FB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The ALICE LS3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7B545-C635-5F46-9342-4D10A1068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7FA5-D99F-154C-AADA-D5339627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64229-204B-8441-8AD0-340F7B1F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FABA1200-BAB4-A544-B758-C00FFDD581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967" y="3429000"/>
            <a:ext cx="3682522" cy="2478175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CDD64A8-0885-1C4F-B573-02F00516F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0971"/>
            <a:ext cx="11376024" cy="21065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GB" dirty="0" err="1"/>
              <a:t>ovel</a:t>
            </a:r>
            <a:r>
              <a:rPr lang="en-GB" dirty="0"/>
              <a:t> vertex detector (ITS3) consisting of curved wafer-scale ultra-thin silicon sensors arranged in perfectly cylindrical layers, featuring an unprecedented low material budget of 0.05 % X0 per layer, with the innermost layer positioned at only 18 mm radial distance from the interaction point.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Forward Calorimeter (</a:t>
            </a:r>
            <a:r>
              <a:rPr lang="en-GB" dirty="0" err="1"/>
              <a:t>FoCal</a:t>
            </a:r>
            <a:r>
              <a:rPr lang="en-GB" dirty="0"/>
              <a:t>), located at 7m left from IP2 and requiring low material budget in 3 &lt; </a:t>
            </a:r>
            <a:r>
              <a:rPr lang="en-GB" dirty="0" err="1"/>
              <a:t>η</a:t>
            </a:r>
            <a:r>
              <a:rPr lang="en-GB" dirty="0"/>
              <a:t> &lt; 6.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B82100-4C7B-2444-B4E6-40B677538E5D}"/>
              </a:ext>
            </a:extLst>
          </p:cNvPr>
          <p:cNvGrpSpPr>
            <a:grpSpLocks noChangeAspect="1"/>
          </p:cNvGrpSpPr>
          <p:nvPr/>
        </p:nvGrpSpPr>
        <p:grpSpPr>
          <a:xfrm>
            <a:off x="7476565" y="3517759"/>
            <a:ext cx="3971608" cy="2683015"/>
            <a:chOff x="6736466" y="3017787"/>
            <a:chExt cx="4711707" cy="3182988"/>
          </a:xfrm>
        </p:grpSpPr>
        <p:pic>
          <p:nvPicPr>
            <p:cNvPr id="16" name="Content Placeholder 12" descr="Diagram&#10;&#10;Description automatically generated">
              <a:extLst>
                <a:ext uri="{FF2B5EF4-FFF2-40B4-BE49-F238E27FC236}">
                  <a16:creationId xmlns:a16="http://schemas.microsoft.com/office/drawing/2014/main" id="{5A97B5A8-93A7-924C-956B-542DC347F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6801" y="3017787"/>
              <a:ext cx="4601372" cy="3182988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461C137-E29C-894D-AC2D-C7D3C6DD1761}"/>
                </a:ext>
              </a:extLst>
            </p:cNvPr>
            <p:cNvSpPr/>
            <p:nvPr/>
          </p:nvSpPr>
          <p:spPr>
            <a:xfrm>
              <a:off x="6736466" y="4668087"/>
              <a:ext cx="1122744" cy="945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C13CF02-58CB-0D40-8F67-19E865D175CB}"/>
              </a:ext>
            </a:extLst>
          </p:cNvPr>
          <p:cNvSpPr txBox="1"/>
          <p:nvPr/>
        </p:nvSpPr>
        <p:spPr>
          <a:xfrm>
            <a:off x="5082832" y="4856710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x-none" dirty="0"/>
              <a:t>ITS3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4F45183-0DF9-5C48-A65E-43A125D29FF2}"/>
              </a:ext>
            </a:extLst>
          </p:cNvPr>
          <p:cNvCxnSpPr>
            <a:cxnSpLocks/>
          </p:cNvCxnSpPr>
          <p:nvPr/>
        </p:nvCxnSpPr>
        <p:spPr>
          <a:xfrm flipH="1" flipV="1">
            <a:off x="4535715" y="4121009"/>
            <a:ext cx="509706" cy="618144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EC9B38-D3DB-D44B-97D0-2574ED28577C}"/>
              </a:ext>
            </a:extLst>
          </p:cNvPr>
          <p:cNvCxnSpPr>
            <a:cxnSpLocks/>
          </p:cNvCxnSpPr>
          <p:nvPr/>
        </p:nvCxnSpPr>
        <p:spPr>
          <a:xfrm flipH="1" flipV="1">
            <a:off x="4535715" y="4908835"/>
            <a:ext cx="434575" cy="86374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81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BADD46-89D3-B94D-B48A-982292642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151614"/>
          </a:xfrm>
        </p:spPr>
        <p:txBody>
          <a:bodyPr/>
          <a:lstStyle/>
          <a:p>
            <a:r>
              <a:rPr lang="x-none" dirty="0"/>
              <a:t>Smaller central Be part: ID 32mm (inner radius 16mm)</a:t>
            </a:r>
          </a:p>
          <a:p>
            <a:r>
              <a:rPr lang="x-none" dirty="0"/>
              <a:t>Thinner wall of the Be part: 0.5mm</a:t>
            </a:r>
          </a:p>
          <a:p>
            <a:r>
              <a:rPr lang="x-none" dirty="0"/>
              <a:t>Conical A-side </a:t>
            </a:r>
            <a:r>
              <a:rPr lang="x-none"/>
              <a:t>Al </a:t>
            </a:r>
            <a:r>
              <a:rPr lang="en-US" dirty="0"/>
              <a:t>or Be </a:t>
            </a:r>
            <a:r>
              <a:rPr lang="x-none"/>
              <a:t>section</a:t>
            </a:r>
            <a:endParaRPr lang="x-none" dirty="0"/>
          </a:p>
          <a:p>
            <a:r>
              <a:rPr lang="x-none" dirty="0"/>
              <a:t>No gate valve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3A73D0-A88B-7C4E-B87C-904A80281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hnschrift Light" panose="020B0502040204020203" pitchFamily="34" charset="0"/>
              </a:rPr>
              <a:t>Central beampipe layout: </a:t>
            </a:r>
            <a:r>
              <a:rPr lang="en-GB" dirty="0">
                <a:solidFill>
                  <a:srgbClr val="FF0000"/>
                </a:solidFill>
                <a:latin typeface="Bahnschrift Light" panose="020B0502040204020203" pitchFamily="34" charset="0"/>
              </a:rPr>
              <a:t>RUN4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D67B6-8303-D94D-BEB4-F97FA6D3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B6ED0-2B02-9945-BD07-E8B3462F1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D0532-3E6C-594B-B74F-44B5A2EBC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C840432-4B35-4B82-BC39-DEDD6D3173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7034" y="4812633"/>
            <a:ext cx="933996" cy="482804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72B1E62-F597-4D88-9768-4DEEC1BE9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616" y="4208348"/>
            <a:ext cx="2483504" cy="168682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C8FC27C9-885F-4B9D-A8AE-D31427837EA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4650" y="4425876"/>
            <a:ext cx="6384250" cy="1241688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1E4846D-196E-4D8F-967D-7C30DC1C6FD5}"/>
              </a:ext>
            </a:extLst>
          </p:cNvPr>
          <p:cNvCxnSpPr/>
          <p:nvPr/>
        </p:nvCxnSpPr>
        <p:spPr>
          <a:xfrm>
            <a:off x="4395408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0751430-A7E2-4C03-9780-4F111579D10C}"/>
              </a:ext>
            </a:extLst>
          </p:cNvPr>
          <p:cNvCxnSpPr/>
          <p:nvPr/>
        </p:nvCxnSpPr>
        <p:spPr>
          <a:xfrm>
            <a:off x="4557801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352D4C0-88E3-4827-84BE-B161B4D4D870}"/>
              </a:ext>
            </a:extLst>
          </p:cNvPr>
          <p:cNvCxnSpPr/>
          <p:nvPr/>
        </p:nvCxnSpPr>
        <p:spPr>
          <a:xfrm flipH="1">
            <a:off x="8157399" y="4871170"/>
            <a:ext cx="0" cy="138514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23C88472-4770-4478-BB48-A32EE13182DE}"/>
              </a:ext>
            </a:extLst>
          </p:cNvPr>
          <p:cNvSpPr txBox="1"/>
          <p:nvPr/>
        </p:nvSpPr>
        <p:spPr>
          <a:xfrm>
            <a:off x="8116831" y="4658136"/>
            <a:ext cx="381129" cy="389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C84E2C0-94B8-428B-B15A-4CB452E6CCAD}"/>
              </a:ext>
            </a:extLst>
          </p:cNvPr>
          <p:cNvCxnSpPr/>
          <p:nvPr/>
        </p:nvCxnSpPr>
        <p:spPr>
          <a:xfrm>
            <a:off x="11848952" y="5304620"/>
            <a:ext cx="0" cy="83383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281D0190-3C6E-4D5B-81BE-818196B5DD8F}"/>
              </a:ext>
            </a:extLst>
          </p:cNvPr>
          <p:cNvCxnSpPr>
            <a:cxnSpLocks/>
          </p:cNvCxnSpPr>
          <p:nvPr/>
        </p:nvCxnSpPr>
        <p:spPr>
          <a:xfrm>
            <a:off x="8179263" y="5831087"/>
            <a:ext cx="3649449" cy="0"/>
          </a:xfrm>
          <a:prstGeom prst="straightConnector1">
            <a:avLst/>
          </a:prstGeom>
          <a:ln w="0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4DE5615B-81AB-4732-9B58-B09D52D2EAE9}"/>
              </a:ext>
            </a:extLst>
          </p:cNvPr>
          <p:cNvSpPr txBox="1"/>
          <p:nvPr/>
        </p:nvSpPr>
        <p:spPr>
          <a:xfrm>
            <a:off x="9906805" y="549356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820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477329-21AE-40AA-8D2D-53B34B272171}"/>
              </a:ext>
            </a:extLst>
          </p:cNvPr>
          <p:cNvCxnSpPr>
            <a:cxnSpLocks/>
          </p:cNvCxnSpPr>
          <p:nvPr/>
        </p:nvCxnSpPr>
        <p:spPr>
          <a:xfrm>
            <a:off x="7150484" y="4134394"/>
            <a:ext cx="0" cy="80321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03E6626-7720-409E-811A-BF6DEC4978F0}"/>
              </a:ext>
            </a:extLst>
          </p:cNvPr>
          <p:cNvCxnSpPr>
            <a:cxnSpLocks/>
          </p:cNvCxnSpPr>
          <p:nvPr/>
        </p:nvCxnSpPr>
        <p:spPr>
          <a:xfrm>
            <a:off x="9322706" y="4134394"/>
            <a:ext cx="0" cy="82244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9148983-1E42-4D74-AE50-FA3E926F065F}"/>
              </a:ext>
            </a:extLst>
          </p:cNvPr>
          <p:cNvCxnSpPr/>
          <p:nvPr/>
        </p:nvCxnSpPr>
        <p:spPr>
          <a:xfrm>
            <a:off x="7191375" y="4258496"/>
            <a:ext cx="20955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F84FCE4-EE3D-47C8-AD6F-C05D547307C0}"/>
              </a:ext>
            </a:extLst>
          </p:cNvPr>
          <p:cNvSpPr txBox="1"/>
          <p:nvPr/>
        </p:nvSpPr>
        <p:spPr>
          <a:xfrm>
            <a:off x="7520530" y="4021003"/>
            <a:ext cx="15049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500 Beryllium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74D6903-2D08-41FD-84BC-E263C7A07B70}"/>
              </a:ext>
            </a:extLst>
          </p:cNvPr>
          <p:cNvCxnSpPr/>
          <p:nvPr/>
        </p:nvCxnSpPr>
        <p:spPr>
          <a:xfrm>
            <a:off x="8034970" y="4689712"/>
            <a:ext cx="0" cy="2872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83AFCC5-A264-44E9-96B9-ACBAC9276F49}"/>
              </a:ext>
            </a:extLst>
          </p:cNvPr>
          <p:cNvCxnSpPr/>
          <p:nvPr/>
        </p:nvCxnSpPr>
        <p:spPr>
          <a:xfrm>
            <a:off x="8615606" y="5206269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3FB796C-49C8-49EA-86DE-DD158366680D}"/>
              </a:ext>
            </a:extLst>
          </p:cNvPr>
          <p:cNvSpPr txBox="1"/>
          <p:nvPr/>
        </p:nvSpPr>
        <p:spPr>
          <a:xfrm>
            <a:off x="8185794" y="5433169"/>
            <a:ext cx="137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ID32 </a:t>
            </a:r>
            <a:r>
              <a:rPr lang="en-GB" b="1" dirty="0" err="1">
                <a:solidFill>
                  <a:srgbClr val="FF0000"/>
                </a:solidFill>
              </a:rPr>
              <a:t>wt</a:t>
            </a:r>
            <a:r>
              <a:rPr lang="en-GB" b="1" dirty="0">
                <a:solidFill>
                  <a:srgbClr val="FF0000"/>
                </a:solidFill>
              </a:rPr>
              <a:t> 0.5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266B764-903D-441B-891D-DB675142DBC0}"/>
              </a:ext>
            </a:extLst>
          </p:cNvPr>
          <p:cNvCxnSpPr>
            <a:cxnSpLocks/>
          </p:cNvCxnSpPr>
          <p:nvPr/>
        </p:nvCxnSpPr>
        <p:spPr>
          <a:xfrm>
            <a:off x="2025911" y="5831441"/>
            <a:ext cx="6131488" cy="0"/>
          </a:xfrm>
          <a:prstGeom prst="straightConnector1">
            <a:avLst/>
          </a:prstGeom>
          <a:ln>
            <a:solidFill>
              <a:srgbClr val="30303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A43CC41-ED47-4956-A21D-27D4B27ACDED}"/>
              </a:ext>
            </a:extLst>
          </p:cNvPr>
          <p:cNvCxnSpPr/>
          <p:nvPr/>
        </p:nvCxnSpPr>
        <p:spPr>
          <a:xfrm>
            <a:off x="1980486" y="5304620"/>
            <a:ext cx="0" cy="5717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9F5EFA13-7DE1-45BC-B963-9F71C7BE25AA}"/>
              </a:ext>
            </a:extLst>
          </p:cNvPr>
          <p:cNvSpPr txBox="1"/>
          <p:nvPr/>
        </p:nvSpPr>
        <p:spPr>
          <a:xfrm>
            <a:off x="4363667" y="552093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4838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FB6DF5B-B437-4AD6-9DDD-0AA5F6888908}"/>
              </a:ext>
            </a:extLst>
          </p:cNvPr>
          <p:cNvCxnSpPr/>
          <p:nvPr/>
        </p:nvCxnSpPr>
        <p:spPr>
          <a:xfrm flipH="1">
            <a:off x="2751276" y="4311720"/>
            <a:ext cx="0" cy="541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B88B0F8-6F9D-4DA9-B25A-3FE7C908881C}"/>
              </a:ext>
            </a:extLst>
          </p:cNvPr>
          <p:cNvCxnSpPr/>
          <p:nvPr/>
        </p:nvCxnSpPr>
        <p:spPr>
          <a:xfrm>
            <a:off x="2074371" y="4557344"/>
            <a:ext cx="0" cy="2872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C8E528-2F05-42DA-9700-A7552FB53E9B}"/>
              </a:ext>
            </a:extLst>
          </p:cNvPr>
          <p:cNvSpPr txBox="1"/>
          <p:nvPr/>
        </p:nvSpPr>
        <p:spPr>
          <a:xfrm>
            <a:off x="2183492" y="525330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ID 58; </a:t>
            </a:r>
            <a:r>
              <a:rPr lang="en-GB" dirty="0" err="1"/>
              <a:t>wt</a:t>
            </a:r>
            <a:r>
              <a:rPr lang="en-GB" dirty="0"/>
              <a:t> 1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15F68A5C-B0BC-46A9-BF3C-49F859C01C0A}"/>
              </a:ext>
            </a:extLst>
          </p:cNvPr>
          <p:cNvCxnSpPr/>
          <p:nvPr/>
        </p:nvCxnSpPr>
        <p:spPr>
          <a:xfrm>
            <a:off x="2074371" y="5260774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F36E619C-A22D-4320-8E6C-3B858E94A343}"/>
              </a:ext>
            </a:extLst>
          </p:cNvPr>
          <p:cNvSpPr txBox="1"/>
          <p:nvPr/>
        </p:nvSpPr>
        <p:spPr>
          <a:xfrm>
            <a:off x="5801261" y="4390335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ID 31.4 </a:t>
            </a:r>
            <a:r>
              <a:rPr lang="en-GB" dirty="0" err="1"/>
              <a:t>wt</a:t>
            </a:r>
            <a:r>
              <a:rPr lang="en-GB" dirty="0"/>
              <a:t> 1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6D646F4-5ECA-4DB6-8620-6B7161D733F2}"/>
              </a:ext>
            </a:extLst>
          </p:cNvPr>
          <p:cNvCxnSpPr/>
          <p:nvPr/>
        </p:nvCxnSpPr>
        <p:spPr>
          <a:xfrm>
            <a:off x="7019879" y="4711385"/>
            <a:ext cx="0" cy="2872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FE4983C-3B4E-45FF-AA52-E259CD11436F}"/>
              </a:ext>
            </a:extLst>
          </p:cNvPr>
          <p:cNvCxnSpPr/>
          <p:nvPr/>
        </p:nvCxnSpPr>
        <p:spPr>
          <a:xfrm>
            <a:off x="7019879" y="5167698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D3981FFE-CE16-4419-88F3-6112D5269AAB}"/>
              </a:ext>
            </a:extLst>
          </p:cNvPr>
          <p:cNvSpPr txBox="1"/>
          <p:nvPr/>
        </p:nvSpPr>
        <p:spPr>
          <a:xfrm>
            <a:off x="2783602" y="4281041"/>
            <a:ext cx="217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Angle ~0.34°/Ø  </a:t>
            </a:r>
            <a:r>
              <a:rPr lang="en-GB" b="1" dirty="0" err="1">
                <a:solidFill>
                  <a:srgbClr val="FF0000"/>
                </a:solidFill>
              </a:rPr>
              <a:t>wt</a:t>
            </a:r>
            <a:r>
              <a:rPr lang="en-GB" b="1" dirty="0">
                <a:solidFill>
                  <a:srgbClr val="FF0000"/>
                </a:solidFill>
              </a:rPr>
              <a:t> 1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EC54E3E-E9E0-420D-8D4E-44FB40F0E81F}"/>
              </a:ext>
            </a:extLst>
          </p:cNvPr>
          <p:cNvCxnSpPr>
            <a:cxnSpLocks/>
          </p:cNvCxnSpPr>
          <p:nvPr/>
        </p:nvCxnSpPr>
        <p:spPr>
          <a:xfrm>
            <a:off x="7150484" y="6209874"/>
            <a:ext cx="1006915" cy="0"/>
          </a:xfrm>
          <a:prstGeom prst="straightConnector1">
            <a:avLst/>
          </a:prstGeom>
          <a:ln>
            <a:solidFill>
              <a:srgbClr val="30303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0D00A15-1F80-4BE1-9589-DC6AFB27EBDD}"/>
              </a:ext>
            </a:extLst>
          </p:cNvPr>
          <p:cNvCxnSpPr/>
          <p:nvPr/>
        </p:nvCxnSpPr>
        <p:spPr>
          <a:xfrm>
            <a:off x="7150484" y="5046720"/>
            <a:ext cx="0" cy="129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0AF45D5-3D36-4CBE-BB4D-C651EFB4B161}"/>
              </a:ext>
            </a:extLst>
          </p:cNvPr>
          <p:cNvSpPr txBox="1"/>
          <p:nvPr/>
        </p:nvSpPr>
        <p:spPr>
          <a:xfrm>
            <a:off x="7417638" y="588398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>
                <a:solidFill>
                  <a:srgbClr val="FF0000"/>
                </a:solidFill>
              </a:rPr>
              <a:t>250</a:t>
            </a: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27660D43-6CEC-4ED7-A6F7-F1FBB9B5601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141" y="4731929"/>
            <a:ext cx="1899582" cy="633037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209571FF-B889-4E06-A7EF-6DF0FAE46A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1763606" y="3894290"/>
            <a:ext cx="372412" cy="2384132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902653D0-E1D0-4944-B285-B17E7A8F2D71}"/>
              </a:ext>
            </a:extLst>
          </p:cNvPr>
          <p:cNvSpPr txBox="1"/>
          <p:nvPr/>
        </p:nvSpPr>
        <p:spPr>
          <a:xfrm>
            <a:off x="307358" y="4010451"/>
            <a:ext cx="115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FF0000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GB" dirty="0"/>
              <a:t>RUN4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C99C862-3639-440E-806C-4DBF95298436}"/>
              </a:ext>
            </a:extLst>
          </p:cNvPr>
          <p:cNvCxnSpPr/>
          <p:nvPr/>
        </p:nvCxnSpPr>
        <p:spPr>
          <a:xfrm>
            <a:off x="5654650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A2E177F-4B93-4F09-B846-13249159F2F6}"/>
              </a:ext>
            </a:extLst>
          </p:cNvPr>
          <p:cNvCxnSpPr/>
          <p:nvPr/>
        </p:nvCxnSpPr>
        <p:spPr>
          <a:xfrm>
            <a:off x="5498837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E4D41F74-9A61-4CB4-946D-731E13FC18CB}"/>
              </a:ext>
            </a:extLst>
          </p:cNvPr>
          <p:cNvSpPr txBox="1"/>
          <p:nvPr/>
        </p:nvSpPr>
        <p:spPr>
          <a:xfrm>
            <a:off x="3333614" y="4006138"/>
            <a:ext cx="28875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(Aluminum or Beryllium)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0CBD4-5FCE-46BA-9629-7EEA48142089}"/>
              </a:ext>
            </a:extLst>
          </p:cNvPr>
          <p:cNvSpPr txBox="1"/>
          <p:nvPr/>
        </p:nvSpPr>
        <p:spPr>
          <a:xfrm>
            <a:off x="9610811" y="4021003"/>
            <a:ext cx="2441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(Aluminum)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EDE09F-D4CC-4EF8-A622-DAFB7B2FBD8B}"/>
              </a:ext>
            </a:extLst>
          </p:cNvPr>
          <p:cNvSpPr txBox="1"/>
          <p:nvPr/>
        </p:nvSpPr>
        <p:spPr>
          <a:xfrm>
            <a:off x="9632384" y="46690"/>
            <a:ext cx="218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 in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169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C1DD71-FEFB-654D-B024-C169E249C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hnschrift Light" panose="020B0502040204020203" pitchFamily="34" charset="0"/>
              </a:rPr>
              <a:t>Central beampipe layout: </a:t>
            </a:r>
            <a:r>
              <a:rPr lang="en-GB" dirty="0">
                <a:latin typeface="Bahnschrift Light" panose="020B0502040204020203" pitchFamily="34" charset="0"/>
              </a:rPr>
              <a:t>RUN3 vs </a:t>
            </a:r>
            <a:r>
              <a:rPr lang="en-GB" dirty="0">
                <a:solidFill>
                  <a:srgbClr val="FF0000"/>
                </a:solidFill>
                <a:latin typeface="Bahnschrift Light" panose="020B0502040204020203" pitchFamily="34" charset="0"/>
              </a:rPr>
              <a:t>RUN4</a:t>
            </a:r>
            <a:r>
              <a:rPr lang="en-US" dirty="0">
                <a:latin typeface="Bahnschrift Light" panose="020B0502040204020203" pitchFamily="34" charset="0"/>
              </a:rPr>
              <a:t> 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EC6E1-D944-3742-A3BB-0A2F22B2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TREX 10/12/20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C5865-1BEE-A74F-8E43-5BC87AD7F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ALICE TC | Proposal for a new central + RB24 beampipe in ALICE in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A8722-78A6-8C4F-A2D8-1E76FDC1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DE9CCA-603A-C448-BD01-144935BA2B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461185" y="1632333"/>
            <a:ext cx="8469464" cy="1920406"/>
          </a:xfrm>
          <a:prstGeom prst="rect">
            <a:avLst/>
          </a:prstGeom>
        </p:spPr>
      </p:pic>
      <p:sp>
        <p:nvSpPr>
          <p:cNvPr id="39" name="CasellaDiTesto 4">
            <a:extLst>
              <a:ext uri="{FF2B5EF4-FFF2-40B4-BE49-F238E27FC236}">
                <a16:creationId xmlns:a16="http://schemas.microsoft.com/office/drawing/2014/main" id="{9664BDA8-6710-BC44-938A-6EEAF411D4AB}"/>
              </a:ext>
            </a:extLst>
          </p:cNvPr>
          <p:cNvSpPr txBox="1"/>
          <p:nvPr/>
        </p:nvSpPr>
        <p:spPr>
          <a:xfrm>
            <a:off x="3149395" y="2707292"/>
            <a:ext cx="1552436" cy="3453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600" dirty="0"/>
              <a:t>ID 48.4, wt 1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0E768A7-7FB9-544E-A4CA-BB51E34188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9292" y="1972617"/>
            <a:ext cx="1589145" cy="1128293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8D0369F-1A19-7A47-93CF-CC6F56DA625D}"/>
              </a:ext>
            </a:extLst>
          </p:cNvPr>
          <p:cNvCxnSpPr/>
          <p:nvPr/>
        </p:nvCxnSpPr>
        <p:spPr>
          <a:xfrm>
            <a:off x="2674428" y="2119131"/>
            <a:ext cx="0" cy="2854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C1ED4E5-ED89-C740-8BB6-703DA0F37AB9}"/>
              </a:ext>
            </a:extLst>
          </p:cNvPr>
          <p:cNvSpPr txBox="1"/>
          <p:nvPr/>
        </p:nvSpPr>
        <p:spPr>
          <a:xfrm rot="16200000">
            <a:off x="2492090" y="1885146"/>
            <a:ext cx="496324" cy="239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OD 60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5519B86-CC3E-4745-9754-F3177E278C1C}"/>
              </a:ext>
            </a:extLst>
          </p:cNvPr>
          <p:cNvCxnSpPr/>
          <p:nvPr/>
        </p:nvCxnSpPr>
        <p:spPr>
          <a:xfrm>
            <a:off x="2674428" y="2769823"/>
            <a:ext cx="0" cy="285495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94AF33C-8DB3-8E47-8CA5-32817211C853}"/>
              </a:ext>
            </a:extLst>
          </p:cNvPr>
          <p:cNvCxnSpPr/>
          <p:nvPr/>
        </p:nvCxnSpPr>
        <p:spPr>
          <a:xfrm>
            <a:off x="2579612" y="1940752"/>
            <a:ext cx="0" cy="2854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4A783F7-F1BA-954A-A983-460C5B68BDEA}"/>
              </a:ext>
            </a:extLst>
          </p:cNvPr>
          <p:cNvSpPr txBox="1"/>
          <p:nvPr/>
        </p:nvSpPr>
        <p:spPr>
          <a:xfrm rot="16200000">
            <a:off x="2237186" y="1766849"/>
            <a:ext cx="501867" cy="226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OD152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AD00770-5F66-6543-A274-9F82E71A864D}"/>
              </a:ext>
            </a:extLst>
          </p:cNvPr>
          <p:cNvCxnSpPr/>
          <p:nvPr/>
        </p:nvCxnSpPr>
        <p:spPr>
          <a:xfrm>
            <a:off x="2589551" y="2949251"/>
            <a:ext cx="0" cy="285495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F7E6B0-3BB2-2742-8569-9D331FEBB02E}"/>
              </a:ext>
            </a:extLst>
          </p:cNvPr>
          <p:cNvGrpSpPr>
            <a:grpSpLocks noChangeAspect="1"/>
          </p:cNvGrpSpPr>
          <p:nvPr/>
        </p:nvGrpSpPr>
        <p:grpSpPr>
          <a:xfrm>
            <a:off x="172046" y="797592"/>
            <a:ext cx="2751367" cy="3234860"/>
            <a:chOff x="12630465" y="2551523"/>
            <a:chExt cx="1487070" cy="174839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0D049DDC-BE26-3146-9C3D-D4F5E1A77A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630465" y="2553027"/>
              <a:ext cx="1487070" cy="1746886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FF6BC17-4358-634E-BD2B-6F8499C1E9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924728" y="2551523"/>
              <a:ext cx="493776" cy="1746886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C4A38930-E45D-4F41-B348-8C37EFE271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1749499" y="1428170"/>
            <a:ext cx="359450" cy="2301151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0A49084-3D5C-044B-8103-EC0B070CFF2B}"/>
              </a:ext>
            </a:extLst>
          </p:cNvPr>
          <p:cNvSpPr txBox="1"/>
          <p:nvPr/>
        </p:nvSpPr>
        <p:spPr>
          <a:xfrm>
            <a:off x="6365681" y="338851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674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56A5F18-8534-2B4F-BFC2-0672E2BB4396}"/>
              </a:ext>
            </a:extLst>
          </p:cNvPr>
          <p:cNvSpPr txBox="1"/>
          <p:nvPr/>
        </p:nvSpPr>
        <p:spPr>
          <a:xfrm>
            <a:off x="325966" y="1017733"/>
            <a:ext cx="1221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FF0000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RUN3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6050714-1F88-414A-AE15-4BEBE61E173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0702" y="1633138"/>
            <a:ext cx="69573" cy="1920406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2C4A244-1B61-F848-BE23-703D9EBF5DF7}"/>
              </a:ext>
            </a:extLst>
          </p:cNvPr>
          <p:cNvCxnSpPr/>
          <p:nvPr/>
        </p:nvCxnSpPr>
        <p:spPr>
          <a:xfrm>
            <a:off x="8158600" y="2295794"/>
            <a:ext cx="0" cy="147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88C099B-7392-4447-BF49-E95F2B278701}"/>
              </a:ext>
            </a:extLst>
          </p:cNvPr>
          <p:cNvCxnSpPr/>
          <p:nvPr/>
        </p:nvCxnSpPr>
        <p:spPr>
          <a:xfrm>
            <a:off x="5134056" y="2274700"/>
            <a:ext cx="0" cy="147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164EBC9-7476-2042-97F3-E894628794C4}"/>
              </a:ext>
            </a:extLst>
          </p:cNvPr>
          <p:cNvCxnSpPr>
            <a:cxnSpLocks/>
          </p:cNvCxnSpPr>
          <p:nvPr/>
        </p:nvCxnSpPr>
        <p:spPr>
          <a:xfrm>
            <a:off x="8158600" y="3314050"/>
            <a:ext cx="367664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2FA9F31-A990-B844-A213-C66FBC50D841}"/>
              </a:ext>
            </a:extLst>
          </p:cNvPr>
          <p:cNvCxnSpPr>
            <a:cxnSpLocks/>
          </p:cNvCxnSpPr>
          <p:nvPr/>
        </p:nvCxnSpPr>
        <p:spPr>
          <a:xfrm>
            <a:off x="2620417" y="3314247"/>
            <a:ext cx="551028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0C011F0-4E04-2849-A110-ABFCFB8D8A7F}"/>
              </a:ext>
            </a:extLst>
          </p:cNvPr>
          <p:cNvSpPr txBox="1"/>
          <p:nvPr/>
        </p:nvSpPr>
        <p:spPr>
          <a:xfrm>
            <a:off x="8098368" y="2134462"/>
            <a:ext cx="381129" cy="389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8D736F-849C-F74B-8F26-0BAAE64A31FE}"/>
              </a:ext>
            </a:extLst>
          </p:cNvPr>
          <p:cNvSpPr txBox="1"/>
          <p:nvPr/>
        </p:nvSpPr>
        <p:spPr>
          <a:xfrm>
            <a:off x="9619159" y="1665461"/>
            <a:ext cx="2441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(Aluminum)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09AC997-ACA6-2143-9198-960CB3DA3AD0}"/>
              </a:ext>
            </a:extLst>
          </p:cNvPr>
          <p:cNvCxnSpPr/>
          <p:nvPr/>
        </p:nvCxnSpPr>
        <p:spPr>
          <a:xfrm>
            <a:off x="11869142" y="2253321"/>
            <a:ext cx="0" cy="147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7B9105-6DC7-2442-B821-FF49D94FCFBE}"/>
              </a:ext>
            </a:extLst>
          </p:cNvPr>
          <p:cNvCxnSpPr/>
          <p:nvPr/>
        </p:nvCxnSpPr>
        <p:spPr>
          <a:xfrm>
            <a:off x="2550106" y="2893357"/>
            <a:ext cx="0" cy="82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0CE3FA2-1720-084E-81A2-049226E38322}"/>
              </a:ext>
            </a:extLst>
          </p:cNvPr>
          <p:cNvCxnSpPr/>
          <p:nvPr/>
        </p:nvCxnSpPr>
        <p:spPr>
          <a:xfrm>
            <a:off x="3146323" y="2192526"/>
            <a:ext cx="0" cy="2854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2B78288-0EC6-4C4E-BEB1-DF712819AA45}"/>
              </a:ext>
            </a:extLst>
          </p:cNvPr>
          <p:cNvCxnSpPr/>
          <p:nvPr/>
        </p:nvCxnSpPr>
        <p:spPr>
          <a:xfrm>
            <a:off x="3146323" y="2707292"/>
            <a:ext cx="0" cy="285495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645BB7C-F271-084C-899B-6709FB5D0876}"/>
              </a:ext>
            </a:extLst>
          </p:cNvPr>
          <p:cNvSpPr txBox="1"/>
          <p:nvPr/>
        </p:nvSpPr>
        <p:spPr>
          <a:xfrm>
            <a:off x="6258383" y="297777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4680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1DCD31B-2F98-6F44-B446-5B31FC131281}"/>
              </a:ext>
            </a:extLst>
          </p:cNvPr>
          <p:cNvSpPr txBox="1"/>
          <p:nvPr/>
        </p:nvSpPr>
        <p:spPr>
          <a:xfrm>
            <a:off x="9096660" y="299132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820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9DE9210-001C-144E-BF93-4D5CCF5170A4}"/>
              </a:ext>
            </a:extLst>
          </p:cNvPr>
          <p:cNvCxnSpPr/>
          <p:nvPr/>
        </p:nvCxnSpPr>
        <p:spPr>
          <a:xfrm>
            <a:off x="6069794" y="1787160"/>
            <a:ext cx="0" cy="108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44B52F2-5A3C-744A-8963-F2BFC1B34221}"/>
              </a:ext>
            </a:extLst>
          </p:cNvPr>
          <p:cNvCxnSpPr/>
          <p:nvPr/>
        </p:nvCxnSpPr>
        <p:spPr>
          <a:xfrm>
            <a:off x="10128729" y="1795602"/>
            <a:ext cx="0" cy="108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E8FE099-835B-7943-8161-445BD0BDB6CA}"/>
              </a:ext>
            </a:extLst>
          </p:cNvPr>
          <p:cNvCxnSpPr/>
          <p:nvPr/>
        </p:nvCxnSpPr>
        <p:spPr>
          <a:xfrm>
            <a:off x="6110608" y="1921065"/>
            <a:ext cx="3960000" cy="0"/>
          </a:xfrm>
          <a:prstGeom prst="straightConnector1">
            <a:avLst/>
          </a:prstGeom>
          <a:ln>
            <a:solidFill>
              <a:schemeClr val="tx2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7981EB2-3C09-C246-9130-1ECCDB898689}"/>
              </a:ext>
            </a:extLst>
          </p:cNvPr>
          <p:cNvCxnSpPr/>
          <p:nvPr/>
        </p:nvCxnSpPr>
        <p:spPr>
          <a:xfrm>
            <a:off x="6721911" y="2176294"/>
            <a:ext cx="0" cy="2854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F1A7C71-A637-E042-87D7-A9370812353A}"/>
              </a:ext>
            </a:extLst>
          </p:cNvPr>
          <p:cNvCxnSpPr/>
          <p:nvPr/>
        </p:nvCxnSpPr>
        <p:spPr>
          <a:xfrm>
            <a:off x="6721911" y="2651304"/>
            <a:ext cx="0" cy="285495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4FBDAE50-D2F1-5444-995A-E6CB8F4F100D}"/>
              </a:ext>
            </a:extLst>
          </p:cNvPr>
          <p:cNvSpPr/>
          <p:nvPr/>
        </p:nvSpPr>
        <p:spPr>
          <a:xfrm>
            <a:off x="4481122" y="2079676"/>
            <a:ext cx="185027" cy="10706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2FC24BF-33F4-D34E-BD2D-FBDBDA0CAE33}"/>
              </a:ext>
            </a:extLst>
          </p:cNvPr>
          <p:cNvCxnSpPr/>
          <p:nvPr/>
        </p:nvCxnSpPr>
        <p:spPr>
          <a:xfrm>
            <a:off x="4486189" y="2176294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C10D3F7-FC75-AA49-AA5F-410B8AA5549D}"/>
              </a:ext>
            </a:extLst>
          </p:cNvPr>
          <p:cNvCxnSpPr/>
          <p:nvPr/>
        </p:nvCxnSpPr>
        <p:spPr>
          <a:xfrm>
            <a:off x="4681969" y="2186233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1113987E-EBAB-0B4F-975B-F00EF18629D6}"/>
              </a:ext>
            </a:extLst>
          </p:cNvPr>
          <p:cNvSpPr txBox="1"/>
          <p:nvPr/>
        </p:nvSpPr>
        <p:spPr>
          <a:xfrm>
            <a:off x="7318645" y="1742714"/>
            <a:ext cx="16850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2F2F2F"/>
                </a:solidFill>
              </a:rPr>
              <a:t>870 Beryllium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306B056-2FBC-B54D-BCA7-78D03CD3DA2A}"/>
              </a:ext>
            </a:extLst>
          </p:cNvPr>
          <p:cNvSpPr txBox="1"/>
          <p:nvPr/>
        </p:nvSpPr>
        <p:spPr>
          <a:xfrm>
            <a:off x="9632384" y="46690"/>
            <a:ext cx="218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 in mm</a:t>
            </a:r>
            <a:endParaRPr lang="en-GB" dirty="0"/>
          </a:p>
        </p:txBody>
      </p:sp>
      <p:sp>
        <p:nvSpPr>
          <p:cNvPr id="40" name="CasellaDiTesto 4">
            <a:extLst>
              <a:ext uri="{FF2B5EF4-FFF2-40B4-BE49-F238E27FC236}">
                <a16:creationId xmlns:a16="http://schemas.microsoft.com/office/drawing/2014/main" id="{B3D4B781-7FB3-724C-83C0-EB836D78460D}"/>
              </a:ext>
            </a:extLst>
          </p:cNvPr>
          <p:cNvSpPr txBox="1"/>
          <p:nvPr/>
        </p:nvSpPr>
        <p:spPr>
          <a:xfrm>
            <a:off x="6783501" y="2651304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it-IT" dirty="0">
                <a:solidFill>
                  <a:srgbClr val="2F2F2F"/>
                </a:solidFill>
              </a:rPr>
              <a:t>ID 36.4 wt 0.8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74B85F3B-0914-40D7-90E0-A4ABBDA8FCA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7034" y="4812633"/>
            <a:ext cx="933996" cy="482804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0C7F6934-1044-4077-AE6B-2FD43B88CB6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616" y="4208348"/>
            <a:ext cx="2483504" cy="1686822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70C97F4-DCAE-4881-AEBA-8A2E24B032F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4650" y="4425876"/>
            <a:ext cx="6384250" cy="1241688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6A305D11-0DE9-4FB3-B2FD-111B8971A9B1}"/>
              </a:ext>
            </a:extLst>
          </p:cNvPr>
          <p:cNvCxnSpPr/>
          <p:nvPr/>
        </p:nvCxnSpPr>
        <p:spPr>
          <a:xfrm>
            <a:off x="4395408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607F6DA1-48CF-46C8-97B0-40D374693AC2}"/>
              </a:ext>
            </a:extLst>
          </p:cNvPr>
          <p:cNvCxnSpPr/>
          <p:nvPr/>
        </p:nvCxnSpPr>
        <p:spPr>
          <a:xfrm>
            <a:off x="4557801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D99AFB1-6177-4E37-B043-0BC720FFCDAD}"/>
              </a:ext>
            </a:extLst>
          </p:cNvPr>
          <p:cNvCxnSpPr/>
          <p:nvPr/>
        </p:nvCxnSpPr>
        <p:spPr>
          <a:xfrm flipH="1">
            <a:off x="8157399" y="4871170"/>
            <a:ext cx="0" cy="138514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FBF00F6B-2F3C-481E-B665-73CF7196D221}"/>
              </a:ext>
            </a:extLst>
          </p:cNvPr>
          <p:cNvSpPr txBox="1"/>
          <p:nvPr/>
        </p:nvSpPr>
        <p:spPr>
          <a:xfrm>
            <a:off x="8116831" y="4658136"/>
            <a:ext cx="381129" cy="389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9942BE6-36E9-4D1E-A505-2E245EECC5AC}"/>
              </a:ext>
            </a:extLst>
          </p:cNvPr>
          <p:cNvCxnSpPr/>
          <p:nvPr/>
        </p:nvCxnSpPr>
        <p:spPr>
          <a:xfrm>
            <a:off x="11848952" y="5304620"/>
            <a:ext cx="0" cy="83383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05EAF58F-E47F-4BBF-95E3-FF7501853CD8}"/>
              </a:ext>
            </a:extLst>
          </p:cNvPr>
          <p:cNvCxnSpPr>
            <a:cxnSpLocks/>
          </p:cNvCxnSpPr>
          <p:nvPr/>
        </p:nvCxnSpPr>
        <p:spPr>
          <a:xfrm>
            <a:off x="8179263" y="5831087"/>
            <a:ext cx="3649449" cy="0"/>
          </a:xfrm>
          <a:prstGeom prst="straightConnector1">
            <a:avLst/>
          </a:prstGeom>
          <a:ln w="0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BA5363D8-B210-44D1-B11C-F93D162B07AB}"/>
              </a:ext>
            </a:extLst>
          </p:cNvPr>
          <p:cNvSpPr txBox="1"/>
          <p:nvPr/>
        </p:nvSpPr>
        <p:spPr>
          <a:xfrm>
            <a:off x="9894512" y="554806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820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4E1D26B-AC47-4F78-8C5E-9B2CBE721C34}"/>
              </a:ext>
            </a:extLst>
          </p:cNvPr>
          <p:cNvCxnSpPr>
            <a:cxnSpLocks/>
          </p:cNvCxnSpPr>
          <p:nvPr/>
        </p:nvCxnSpPr>
        <p:spPr>
          <a:xfrm>
            <a:off x="7150484" y="4134394"/>
            <a:ext cx="0" cy="80321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67063A1-2C58-4552-89B0-4B54C117D263}"/>
              </a:ext>
            </a:extLst>
          </p:cNvPr>
          <p:cNvCxnSpPr>
            <a:cxnSpLocks/>
          </p:cNvCxnSpPr>
          <p:nvPr/>
        </p:nvCxnSpPr>
        <p:spPr>
          <a:xfrm>
            <a:off x="9322706" y="4134394"/>
            <a:ext cx="0" cy="82244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366AE902-347C-431B-B4E6-C06340C6DCDC}"/>
              </a:ext>
            </a:extLst>
          </p:cNvPr>
          <p:cNvCxnSpPr/>
          <p:nvPr/>
        </p:nvCxnSpPr>
        <p:spPr>
          <a:xfrm>
            <a:off x="7191375" y="4258496"/>
            <a:ext cx="20955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B71A4DE3-91BD-4F6A-B3E0-62AF6E491673}"/>
              </a:ext>
            </a:extLst>
          </p:cNvPr>
          <p:cNvSpPr txBox="1"/>
          <p:nvPr/>
        </p:nvSpPr>
        <p:spPr>
          <a:xfrm>
            <a:off x="7520530" y="4021003"/>
            <a:ext cx="15049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500 Beryllium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A15048AC-A742-449D-9A4D-3982D396E194}"/>
              </a:ext>
            </a:extLst>
          </p:cNvPr>
          <p:cNvCxnSpPr/>
          <p:nvPr/>
        </p:nvCxnSpPr>
        <p:spPr>
          <a:xfrm>
            <a:off x="8615606" y="5206269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11E7312D-AA06-4D1F-A4CF-7056F1FB3630}"/>
              </a:ext>
            </a:extLst>
          </p:cNvPr>
          <p:cNvSpPr txBox="1"/>
          <p:nvPr/>
        </p:nvSpPr>
        <p:spPr>
          <a:xfrm>
            <a:off x="8185794" y="5433169"/>
            <a:ext cx="137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ID32 </a:t>
            </a:r>
            <a:r>
              <a:rPr lang="en-GB" b="1" dirty="0" err="1">
                <a:solidFill>
                  <a:srgbClr val="FF0000"/>
                </a:solidFill>
              </a:rPr>
              <a:t>wt</a:t>
            </a:r>
            <a:r>
              <a:rPr lang="en-GB" b="1" dirty="0">
                <a:solidFill>
                  <a:srgbClr val="FF0000"/>
                </a:solidFill>
              </a:rPr>
              <a:t> 0.5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4FDDE44-7F2F-469A-B487-B7CCE7DBA7B6}"/>
              </a:ext>
            </a:extLst>
          </p:cNvPr>
          <p:cNvCxnSpPr>
            <a:cxnSpLocks/>
          </p:cNvCxnSpPr>
          <p:nvPr/>
        </p:nvCxnSpPr>
        <p:spPr>
          <a:xfrm flipV="1">
            <a:off x="1920197" y="5831441"/>
            <a:ext cx="6237202" cy="0"/>
          </a:xfrm>
          <a:prstGeom prst="straightConnector1">
            <a:avLst/>
          </a:prstGeom>
          <a:ln>
            <a:solidFill>
              <a:srgbClr val="30303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D66F353-8733-4772-AB2F-4131E637A6C8}"/>
              </a:ext>
            </a:extLst>
          </p:cNvPr>
          <p:cNvCxnSpPr/>
          <p:nvPr/>
        </p:nvCxnSpPr>
        <p:spPr>
          <a:xfrm>
            <a:off x="1910149" y="5304620"/>
            <a:ext cx="0" cy="5717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DE9B86FB-5329-4388-B401-078A64F42004}"/>
              </a:ext>
            </a:extLst>
          </p:cNvPr>
          <p:cNvSpPr txBox="1"/>
          <p:nvPr/>
        </p:nvSpPr>
        <p:spPr>
          <a:xfrm>
            <a:off x="4363667" y="553013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4838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25B1EBE-10CE-433D-96F7-1FD904836B81}"/>
              </a:ext>
            </a:extLst>
          </p:cNvPr>
          <p:cNvCxnSpPr/>
          <p:nvPr/>
        </p:nvCxnSpPr>
        <p:spPr>
          <a:xfrm flipH="1">
            <a:off x="2751276" y="4311720"/>
            <a:ext cx="0" cy="541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C9006AD3-7D45-45F3-832F-0D5E931262CC}"/>
              </a:ext>
            </a:extLst>
          </p:cNvPr>
          <p:cNvCxnSpPr/>
          <p:nvPr/>
        </p:nvCxnSpPr>
        <p:spPr>
          <a:xfrm>
            <a:off x="2074371" y="4557344"/>
            <a:ext cx="0" cy="2872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725AC687-7A41-4CD8-8194-256EFE84BD5B}"/>
              </a:ext>
            </a:extLst>
          </p:cNvPr>
          <p:cNvSpPr txBox="1"/>
          <p:nvPr/>
        </p:nvSpPr>
        <p:spPr>
          <a:xfrm>
            <a:off x="2025911" y="525330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ID58, </a:t>
            </a:r>
            <a:r>
              <a:rPr lang="en-GB" dirty="0" err="1"/>
              <a:t>wt</a:t>
            </a:r>
            <a:r>
              <a:rPr lang="en-GB" dirty="0"/>
              <a:t> 1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3DB71DA-CBED-4AC6-A888-D148FAE8F4C6}"/>
              </a:ext>
            </a:extLst>
          </p:cNvPr>
          <p:cNvCxnSpPr/>
          <p:nvPr/>
        </p:nvCxnSpPr>
        <p:spPr>
          <a:xfrm>
            <a:off x="2074371" y="5260774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781FC012-FA6B-4B00-B80C-F489EDCFE701}"/>
              </a:ext>
            </a:extLst>
          </p:cNvPr>
          <p:cNvSpPr txBox="1"/>
          <p:nvPr/>
        </p:nvSpPr>
        <p:spPr>
          <a:xfrm>
            <a:off x="6017526" y="4402951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ID31.4 </a:t>
            </a:r>
            <a:r>
              <a:rPr lang="en-GB" sz="1400" dirty="0" err="1"/>
              <a:t>wt</a:t>
            </a:r>
            <a:r>
              <a:rPr lang="en-GB" sz="1400" dirty="0"/>
              <a:t> 1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CAACBA8-DBFE-405F-A1E7-F565446BCBFC}"/>
              </a:ext>
            </a:extLst>
          </p:cNvPr>
          <p:cNvCxnSpPr/>
          <p:nvPr/>
        </p:nvCxnSpPr>
        <p:spPr>
          <a:xfrm>
            <a:off x="7019879" y="4711385"/>
            <a:ext cx="0" cy="2872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C8F0D36-AFF1-4C06-8F7A-C9FBC6251D03}"/>
              </a:ext>
            </a:extLst>
          </p:cNvPr>
          <p:cNvCxnSpPr/>
          <p:nvPr/>
        </p:nvCxnSpPr>
        <p:spPr>
          <a:xfrm>
            <a:off x="7019879" y="5167698"/>
            <a:ext cx="0" cy="28729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C97D0BF5-B0C5-4EBA-95AC-D7900254E8B1}"/>
              </a:ext>
            </a:extLst>
          </p:cNvPr>
          <p:cNvSpPr txBox="1"/>
          <p:nvPr/>
        </p:nvSpPr>
        <p:spPr>
          <a:xfrm>
            <a:off x="2783602" y="4281041"/>
            <a:ext cx="217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Angle ~0.34°/Ø  </a:t>
            </a:r>
            <a:r>
              <a:rPr lang="en-GB" b="1" dirty="0" err="1">
                <a:solidFill>
                  <a:srgbClr val="FF0000"/>
                </a:solidFill>
              </a:rPr>
              <a:t>wt</a:t>
            </a:r>
            <a:r>
              <a:rPr lang="en-GB" b="1" dirty="0">
                <a:solidFill>
                  <a:srgbClr val="FF0000"/>
                </a:solidFill>
              </a:rPr>
              <a:t> 1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E2F3F84-D5BB-4AF4-B9EF-FA9C69794567}"/>
              </a:ext>
            </a:extLst>
          </p:cNvPr>
          <p:cNvCxnSpPr>
            <a:cxnSpLocks/>
          </p:cNvCxnSpPr>
          <p:nvPr/>
        </p:nvCxnSpPr>
        <p:spPr>
          <a:xfrm>
            <a:off x="7150484" y="6209874"/>
            <a:ext cx="1006915" cy="0"/>
          </a:xfrm>
          <a:prstGeom prst="straightConnector1">
            <a:avLst/>
          </a:prstGeom>
          <a:ln>
            <a:solidFill>
              <a:srgbClr val="30303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9FBCB48-FB52-48FC-8438-36724991A752}"/>
              </a:ext>
            </a:extLst>
          </p:cNvPr>
          <p:cNvCxnSpPr/>
          <p:nvPr/>
        </p:nvCxnSpPr>
        <p:spPr>
          <a:xfrm>
            <a:off x="7150484" y="5046720"/>
            <a:ext cx="0" cy="129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EA64B0E7-3624-40BF-BD27-4A733AA9408D}"/>
              </a:ext>
            </a:extLst>
          </p:cNvPr>
          <p:cNvSpPr txBox="1"/>
          <p:nvPr/>
        </p:nvSpPr>
        <p:spPr>
          <a:xfrm>
            <a:off x="7417638" y="588398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>
                <a:solidFill>
                  <a:srgbClr val="FF0000"/>
                </a:solidFill>
              </a:rPr>
              <a:t>250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38E3BDE0-BDBF-4CC1-8E18-4EC34CC1845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890" y="4724180"/>
            <a:ext cx="1884076" cy="6408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1FFF438C-D2FB-4A9D-8895-2CF5223DFBF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1763606" y="3894290"/>
            <a:ext cx="372412" cy="2384132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313DC44A-233F-46B2-8024-50A731778CEA}"/>
              </a:ext>
            </a:extLst>
          </p:cNvPr>
          <p:cNvSpPr txBox="1"/>
          <p:nvPr/>
        </p:nvSpPr>
        <p:spPr>
          <a:xfrm>
            <a:off x="307358" y="4010451"/>
            <a:ext cx="115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FF0000"/>
                </a:solidFill>
                <a:latin typeface="Bahnschrift Light" panose="020B0502040204020203" pitchFamily="34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GB" dirty="0"/>
              <a:t>RUN4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02104CDA-CF6F-4F99-AFAB-7F176D04B935}"/>
              </a:ext>
            </a:extLst>
          </p:cNvPr>
          <p:cNvCxnSpPr/>
          <p:nvPr/>
        </p:nvCxnSpPr>
        <p:spPr>
          <a:xfrm>
            <a:off x="5654650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6395C92-EA8A-472A-9CE1-B3CAAA83EA6D}"/>
              </a:ext>
            </a:extLst>
          </p:cNvPr>
          <p:cNvCxnSpPr/>
          <p:nvPr/>
        </p:nvCxnSpPr>
        <p:spPr>
          <a:xfrm>
            <a:off x="5498837" y="4686108"/>
            <a:ext cx="0" cy="789106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D101542-6A67-4495-8BC9-70A7324C0BD6}"/>
              </a:ext>
            </a:extLst>
          </p:cNvPr>
          <p:cNvSpPr txBox="1"/>
          <p:nvPr/>
        </p:nvSpPr>
        <p:spPr>
          <a:xfrm>
            <a:off x="3485228" y="4006138"/>
            <a:ext cx="2735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(Aluminum or Beryllium)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94BCB210-C395-4E2B-8A51-860DD842AC44}"/>
              </a:ext>
            </a:extLst>
          </p:cNvPr>
          <p:cNvSpPr txBox="1"/>
          <p:nvPr/>
        </p:nvSpPr>
        <p:spPr>
          <a:xfrm>
            <a:off x="9610811" y="4021003"/>
            <a:ext cx="2441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(Aluminum)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E5633431-5DAA-4FAF-96F6-D7969EAA16D1}"/>
              </a:ext>
            </a:extLst>
          </p:cNvPr>
          <p:cNvCxnSpPr>
            <a:cxnSpLocks/>
          </p:cNvCxnSpPr>
          <p:nvPr/>
        </p:nvCxnSpPr>
        <p:spPr>
          <a:xfrm>
            <a:off x="5134056" y="3710480"/>
            <a:ext cx="302334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535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2080</TotalTime>
  <Words>938</Words>
  <Application>Microsoft Macintosh PowerPoint</Application>
  <PresentationFormat>Widescreen</PresentationFormat>
  <Paragraphs>245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Bahnschrift Light</vt:lpstr>
      <vt:lpstr>Calibri</vt:lpstr>
      <vt:lpstr>Office Theme</vt:lpstr>
      <vt:lpstr>Proposal for a new central + RB24 beampipe in ALICE in LS3 </vt:lpstr>
      <vt:lpstr>ALICE layout</vt:lpstr>
      <vt:lpstr>The new RUN3 central beampipe</vt:lpstr>
      <vt:lpstr>Installation layout</vt:lpstr>
      <vt:lpstr>ALICE Layout RUN3 </vt:lpstr>
      <vt:lpstr>Mechanical adjustment: &lt;0.2mm precision</vt:lpstr>
      <vt:lpstr>The ALICE LS3 upgrade</vt:lpstr>
      <vt:lpstr>Central beampipe layout: RUN4</vt:lpstr>
      <vt:lpstr>Central beampipe layout: RUN3 vs RUN4 </vt:lpstr>
      <vt:lpstr>RB24 beampipe layout: RUN3 vs RUN4 </vt:lpstr>
      <vt:lpstr>RB24 beampipe layout: RUN3 vs RUN4 </vt:lpstr>
      <vt:lpstr>ALICE Layout RUN4</vt:lpstr>
      <vt:lpstr>Tolerances</vt:lpstr>
      <vt:lpstr>Aperture at injection RUN3 vs RUN4 (preliminary ALICE)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Request for a new ALICE central beampipe in LS3</dc:title>
  <dc:creator>Microsoft Office User</dc:creator>
  <cp:lastModifiedBy>Microsoft Office User</cp:lastModifiedBy>
  <cp:revision>155</cp:revision>
  <dcterms:created xsi:type="dcterms:W3CDTF">2020-10-29T11:06:49Z</dcterms:created>
  <dcterms:modified xsi:type="dcterms:W3CDTF">2020-12-09T09:38:01Z</dcterms:modified>
</cp:coreProperties>
</file>