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4"/>
  </p:notesMasterIdLst>
  <p:sldIdLst>
    <p:sldId id="275" r:id="rId5"/>
    <p:sldId id="424" r:id="rId6"/>
    <p:sldId id="408" r:id="rId7"/>
    <p:sldId id="421" r:id="rId8"/>
    <p:sldId id="422" r:id="rId9"/>
    <p:sldId id="425" r:id="rId10"/>
    <p:sldId id="434" r:id="rId11"/>
    <p:sldId id="436" r:id="rId12"/>
    <p:sldId id="437" r:id="rId13"/>
    <p:sldId id="438" r:id="rId14"/>
    <p:sldId id="440" r:id="rId15"/>
    <p:sldId id="441" r:id="rId16"/>
    <p:sldId id="442" r:id="rId17"/>
    <p:sldId id="443" r:id="rId18"/>
    <p:sldId id="445" r:id="rId19"/>
    <p:sldId id="447" r:id="rId20"/>
    <p:sldId id="448" r:id="rId21"/>
    <p:sldId id="449" r:id="rId22"/>
    <p:sldId id="450" r:id="rId23"/>
    <p:sldId id="452" r:id="rId24"/>
    <p:sldId id="453" r:id="rId25"/>
    <p:sldId id="454" r:id="rId26"/>
    <p:sldId id="455" r:id="rId27"/>
    <p:sldId id="456" r:id="rId28"/>
    <p:sldId id="458" r:id="rId29"/>
    <p:sldId id="461" r:id="rId30"/>
    <p:sldId id="462" r:id="rId31"/>
    <p:sldId id="464" r:id="rId32"/>
    <p:sldId id="466" r:id="rId33"/>
    <p:sldId id="467" r:id="rId34"/>
    <p:sldId id="474" r:id="rId35"/>
    <p:sldId id="475" r:id="rId36"/>
    <p:sldId id="476" r:id="rId37"/>
    <p:sldId id="477" r:id="rId38"/>
    <p:sldId id="478" r:id="rId39"/>
    <p:sldId id="479" r:id="rId40"/>
    <p:sldId id="473" r:id="rId41"/>
    <p:sldId id="480" r:id="rId42"/>
    <p:sldId id="472" r:id="rId43"/>
  </p:sldIdLst>
  <p:sldSz cx="9144000" cy="6858000" type="screen4x3"/>
  <p:notesSz cx="6670675" cy="9875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EEEE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9424" autoAdjust="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70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CC084-B322-4930-9D87-243EF6E46CD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691023"/>
            <a:ext cx="5336540" cy="4444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A533C-001D-47F3-8D1A-511031BA0B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7D055-FF45-4220-9644-C2A6FA3A716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8F5D3F-F23A-4267-B1BA-5AB70F31F5CA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120539-BB4E-4AB7-BB74-43100AF4005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B25D2A-5400-4387-81E1-BA466B7AA763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7B5181-2C14-4D21-BB17-4DCCDF76B236}" type="slidenum">
              <a:rPr lang="de-DE" smtClean="0"/>
              <a:pPr/>
              <a:t>5</a:t>
            </a:fld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14F046-B06A-4BE2-93D0-641C9AA23892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A533C-001D-47F3-8D1A-511031BA0B5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80B38-C851-45EA-BA38-D4F7E0AA2D8D}" type="datetimeFigureOut">
              <a:rPr lang="en-US" smtClean="0"/>
              <a:pPr/>
              <a:t>7/7/2010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6C45B-CCD6-4FDA-95D2-2F29483C7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iff"/><Relationship Id="rId4" Type="http://schemas.openxmlformats.org/officeDocument/2006/relationships/image" Target="../media/image1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643866" cy="5111750"/>
          </a:xfrm>
        </p:spPr>
        <p:txBody>
          <a:bodyPr/>
          <a:lstStyle/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LHC Status Report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2000" dirty="0" smtClean="0"/>
              <a:t>Steve Myers</a:t>
            </a:r>
          </a:p>
          <a:p>
            <a:pPr algn="ctr">
              <a:buNone/>
            </a:pPr>
            <a:r>
              <a:rPr lang="en-US" sz="2000" dirty="0" smtClean="0"/>
              <a:t>(on behalf of the LHC team)</a:t>
            </a:r>
          </a:p>
          <a:p>
            <a:pPr algn="ctr">
              <a:buNone/>
            </a:pPr>
            <a:r>
              <a:rPr lang="en-US" sz="1600" dirty="0" smtClean="0"/>
              <a:t>LHCC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July, 2010.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6-8x10</a:t>
            </a:r>
            <a:r>
              <a:rPr lang="en-GB" sz="2800" baseline="30000" dirty="0" smtClean="0"/>
              <a:t>29</a:t>
            </a:r>
            <a:r>
              <a:rPr lang="en-GB" sz="2800" dirty="0" smtClean="0"/>
              <a:t>cm</a:t>
            </a:r>
            <a:r>
              <a:rPr lang="en-GB" sz="2800" baseline="30000" dirty="0" smtClean="0"/>
              <a:t>-2</a:t>
            </a:r>
            <a:r>
              <a:rPr lang="en-GB" sz="2800" dirty="0" smtClean="0"/>
              <a:t>s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 with 3 bunches per beam;10</a:t>
            </a:r>
            <a:r>
              <a:rPr lang="en-GB" sz="2800" baseline="30000" dirty="0" smtClean="0"/>
              <a:t>11</a:t>
            </a:r>
            <a:r>
              <a:rPr lang="en-GB" sz="2800" dirty="0" smtClean="0"/>
              <a:t>/b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jun29-new-record-fill.png"/>
          <p:cNvPicPr>
            <a:picLocks noChangeAspect="1"/>
          </p:cNvPicPr>
          <p:nvPr/>
        </p:nvPicPr>
        <p:blipFill>
          <a:blip r:embed="rId3" cstate="print"/>
          <a:srcRect l="833" t="38889" r="417" b="32222"/>
          <a:stretch>
            <a:fillRect/>
          </a:stretch>
        </p:blipFill>
        <p:spPr>
          <a:xfrm>
            <a:off x="114300" y="1484784"/>
            <a:ext cx="9029700" cy="2880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443711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29</a:t>
            </a:r>
            <a:r>
              <a:rPr lang="en-GB" baseline="30000" dirty="0" smtClean="0"/>
              <a:t>th</a:t>
            </a:r>
            <a:r>
              <a:rPr lang="en-GB" dirty="0" smtClean="0"/>
              <a:t> June, new record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2800" dirty="0" smtClean="0"/>
              <a:t>2</a:t>
            </a:r>
            <a:r>
              <a:rPr lang="en-GB" sz="2800" baseline="30000" dirty="0" smtClean="0"/>
              <a:t>nd</a:t>
            </a:r>
            <a:r>
              <a:rPr lang="en-GB" sz="2800" dirty="0" smtClean="0"/>
              <a:t> July: Colliding 6 bunches per beam; 10</a:t>
            </a:r>
            <a:r>
              <a:rPr lang="en-GB" sz="2800" baseline="30000" dirty="0" smtClean="0"/>
              <a:t>11</a:t>
            </a:r>
            <a:r>
              <a:rPr lang="en-GB" sz="2800" dirty="0" smtClean="0"/>
              <a:t>/b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9393" name="AutoShape 1" descr="https://ab-dep-op-elogbook.web.cern.ch/ab-dep-op-elogbook/elogbook/attach.php?attachId=1088557&amp;type=png&amp;fname=20100702054412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9394" name="Picture 2" descr="C:\Users\myers\Desktop\2010070205441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558" y="1268760"/>
            <a:ext cx="8060884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DF925-17B0-4993-9358-1F7B714608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7891" name="Picture 2" descr="\\cern.ch\dfs\Users\l\lpc\Public\lui_days_lin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"/>
            <a:ext cx="6781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1066800" y="76200"/>
            <a:ext cx="6934200" cy="52387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Integrated Luminosity (Linear Scale)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back over week 26 (28/6/10)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12776"/>
            <a:ext cx="8229600" cy="4988024"/>
          </a:xfrm>
        </p:spPr>
        <p:txBody>
          <a:bodyPr/>
          <a:lstStyle/>
          <a:p>
            <a:r>
              <a:rPr lang="en-US" dirty="0" smtClean="0"/>
              <a:t>Goals of the week:</a:t>
            </a:r>
          </a:p>
          <a:p>
            <a:pPr lvl="1"/>
            <a:r>
              <a:rPr lang="en-US" dirty="0" smtClean="0"/>
              <a:t>Reach peak luminosity of 10</a:t>
            </a:r>
            <a:r>
              <a:rPr lang="en-US" baseline="30000" dirty="0" smtClean="0"/>
              <a:t>30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</a:p>
          <a:p>
            <a:pPr lvl="1"/>
            <a:r>
              <a:rPr lang="en-US" dirty="0" smtClean="0"/>
              <a:t>Improve operational procedures (squeeze and collision sequences)</a:t>
            </a:r>
          </a:p>
          <a:p>
            <a:r>
              <a:rPr lang="en-US" dirty="0" smtClean="0"/>
              <a:t>Number of accesses: 6</a:t>
            </a:r>
          </a:p>
          <a:p>
            <a:r>
              <a:rPr lang="en-US" dirty="0" smtClean="0"/>
              <a:t>Number of ramps: 12</a:t>
            </a:r>
          </a:p>
          <a:p>
            <a:r>
              <a:rPr lang="en-US" dirty="0" smtClean="0"/>
              <a:t>Number of fills declared for physics: 7</a:t>
            </a:r>
          </a:p>
          <a:p>
            <a:r>
              <a:rPr lang="en-US" dirty="0" smtClean="0"/>
              <a:t>Fastest turnaround: 4h48 </a:t>
            </a:r>
            <a:r>
              <a:rPr lang="en-US" i="1" dirty="0" smtClean="0"/>
              <a:t>(end stable beams to start stable beams)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88E2B33-8CC2-CD4C-88A3-7A77B5FFBCFD}" type="datetime1">
              <a:rPr lang="en-US" smtClean="0"/>
              <a:pPr/>
              <a:t>7/7/2010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 of fills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40768"/>
            <a:ext cx="8229600" cy="5060032"/>
          </a:xfrm>
        </p:spPr>
        <p:txBody>
          <a:bodyPr>
            <a:normAutofit/>
          </a:bodyPr>
          <a:lstStyle/>
          <a:p>
            <a:r>
              <a:rPr lang="en-US" dirty="0" smtClean="0"/>
              <a:t>Reason for end of 6 physics fills:</a:t>
            </a:r>
          </a:p>
          <a:p>
            <a:pPr lvl="1"/>
            <a:r>
              <a:rPr lang="en-US" dirty="0" smtClean="0"/>
              <a:t>End of fill study and planned dump: </a:t>
            </a:r>
            <a:r>
              <a:rPr lang="en-US" dirty="0" err="1" smtClean="0"/>
              <a:t>x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Electrical glitch: </a:t>
            </a:r>
            <a:r>
              <a:rPr lang="en-US" dirty="0" err="1" smtClean="0"/>
              <a:t>x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Instability-induced losses</a:t>
            </a:r>
          </a:p>
          <a:p>
            <a:pPr lvl="1"/>
            <a:r>
              <a:rPr lang="en-US" dirty="0" smtClean="0"/>
              <a:t>Internal beam dump interlock </a:t>
            </a:r>
            <a:endParaRPr lang="en-GB" dirty="0" smtClean="0"/>
          </a:p>
          <a:p>
            <a:r>
              <a:rPr lang="en-US" dirty="0" smtClean="0"/>
              <a:t>Beam dumps on 5 ramps not making it into physics: </a:t>
            </a:r>
          </a:p>
          <a:p>
            <a:pPr lvl="1"/>
            <a:r>
              <a:rPr lang="en-US" dirty="0" smtClean="0"/>
              <a:t>Losses from WS above threshold</a:t>
            </a:r>
          </a:p>
          <a:p>
            <a:pPr lvl="1"/>
            <a:r>
              <a:rPr lang="en-US" dirty="0" smtClean="0"/>
              <a:t>LSA software problems</a:t>
            </a:r>
          </a:p>
          <a:p>
            <a:pPr lvl="1"/>
            <a:r>
              <a:rPr lang="en-US" dirty="0" smtClean="0"/>
              <a:t>QPS trip</a:t>
            </a:r>
          </a:p>
          <a:p>
            <a:pPr lvl="1"/>
            <a:r>
              <a:rPr lang="en-US" dirty="0" smtClean="0"/>
              <a:t>Single collimator not ramping</a:t>
            </a:r>
          </a:p>
          <a:p>
            <a:pPr lvl="1"/>
            <a:r>
              <a:rPr lang="en-US" dirty="0" smtClean="0"/>
              <a:t>No longitudinal blowup during ramp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88E2B33-8CC2-CD4C-88A3-7A77B5FFBCFD}" type="datetime1">
              <a:rPr lang="en-US" smtClean="0"/>
              <a:pPr/>
              <a:t>7/7/2010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Friday 2/7/10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84784"/>
            <a:ext cx="8229600" cy="4104456"/>
          </a:xfrm>
        </p:spPr>
        <p:txBody>
          <a:bodyPr>
            <a:noAutofit/>
          </a:bodyPr>
          <a:lstStyle/>
          <a:p>
            <a:r>
              <a:rPr lang="en-US" sz="2400" dirty="0" smtClean="0"/>
              <a:t>Went to 7 bunch scheme: 6 colliding, 1 not colliding</a:t>
            </a:r>
          </a:p>
          <a:p>
            <a:r>
              <a:rPr lang="en-US" sz="2400" dirty="0" smtClean="0"/>
              <a:t>Bunch intensity: ~ 9e10</a:t>
            </a:r>
          </a:p>
          <a:p>
            <a:r>
              <a:rPr lang="en-US" sz="2400" dirty="0" smtClean="0"/>
              <a:t>Used separation to limit ALICE luminosity</a:t>
            </a:r>
          </a:p>
          <a:p>
            <a:r>
              <a:rPr lang="en-US" sz="2400" dirty="0" smtClean="0"/>
              <a:t>Achieved </a:t>
            </a:r>
            <a:r>
              <a:rPr lang="en-US" sz="2400" b="1" dirty="0" smtClean="0">
                <a:solidFill>
                  <a:srgbClr val="FF0000"/>
                </a:solidFill>
              </a:rPr>
              <a:t>&gt;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30</a:t>
            </a:r>
            <a:r>
              <a:rPr lang="en-US" sz="2400" b="1" dirty="0" smtClean="0">
                <a:solidFill>
                  <a:srgbClr val="FF0000"/>
                </a:solidFill>
              </a:rPr>
              <a:t> cm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2400" b="1" dirty="0" smtClean="0">
                <a:solidFill>
                  <a:srgbClr val="FF0000"/>
                </a:solidFill>
              </a:rPr>
              <a:t> s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in all experiments (except ALICE)</a:t>
            </a:r>
          </a:p>
          <a:p>
            <a:r>
              <a:rPr lang="en-US" sz="2400" dirty="0" smtClean="0"/>
              <a:t>Stable for </a:t>
            </a:r>
            <a:r>
              <a:rPr lang="en-US" sz="2400" dirty="0" smtClean="0">
                <a:solidFill>
                  <a:srgbClr val="FF0000"/>
                </a:solidFill>
              </a:rPr>
              <a:t>16 min</a:t>
            </a:r>
            <a:r>
              <a:rPr lang="en-US" sz="2400" dirty="0" smtClean="0"/>
              <a:t>, then instabilities (mainly bunch 1)</a:t>
            </a:r>
          </a:p>
          <a:p>
            <a:r>
              <a:rPr lang="en-US" sz="2400" dirty="0" smtClean="0"/>
              <a:t>Lost after 34 min due to beam losses																																																					</a:t>
            </a:r>
            <a:br>
              <a:rPr lang="en-US" sz="2400" dirty="0" smtClean="0"/>
            </a:b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88E2B33-8CC2-CD4C-88A3-7A77B5FFBCFD}" type="datetime1">
              <a:rPr lang="en-US" smtClean="0"/>
              <a:pPr/>
              <a:t>7/7/2010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New Record </a:t>
            </a:r>
            <a:r>
              <a:rPr lang="en-US" sz="3200" dirty="0" err="1" smtClean="0"/>
              <a:t>Lumi</a:t>
            </a:r>
            <a:r>
              <a:rPr lang="en-US" sz="3200" dirty="0" smtClean="0"/>
              <a:t> &gt; 1e30 cm-2 s-1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 t="9952" b="32328"/>
          <a:stretch>
            <a:fillRect/>
          </a:stretch>
        </p:blipFill>
        <p:spPr>
          <a:xfrm>
            <a:off x="76200" y="1052736"/>
            <a:ext cx="9000000" cy="4128864"/>
          </a:xfrm>
          <a:prstGeom prst="rect">
            <a:avLst/>
          </a:prstGeom>
        </p:spPr>
      </p:pic>
      <p:pic>
        <p:nvPicPr>
          <p:cNvPr id="6" name="Picture 5" descr="emit450.tiff"/>
          <p:cNvPicPr>
            <a:picLocks noChangeAspect="1"/>
          </p:cNvPicPr>
          <p:nvPr/>
        </p:nvPicPr>
        <p:blipFill>
          <a:blip r:embed="rId4" cstate="print"/>
          <a:srcRect b="56364"/>
          <a:stretch>
            <a:fillRect/>
          </a:stretch>
        </p:blipFill>
        <p:spPr>
          <a:xfrm>
            <a:off x="304800" y="5410200"/>
            <a:ext cx="3886200" cy="1112993"/>
          </a:xfrm>
          <a:prstGeom prst="rect">
            <a:avLst/>
          </a:prstGeom>
        </p:spPr>
      </p:pic>
      <p:pic>
        <p:nvPicPr>
          <p:cNvPr id="8" name="Picture 7" descr="emit2500.tiff"/>
          <p:cNvPicPr>
            <a:picLocks noChangeAspect="1"/>
          </p:cNvPicPr>
          <p:nvPr/>
        </p:nvPicPr>
        <p:blipFill>
          <a:blip r:embed="rId5" cstate="print"/>
          <a:srcRect r="34722" b="51186"/>
          <a:stretch>
            <a:fillRect/>
          </a:stretch>
        </p:blipFill>
        <p:spPr>
          <a:xfrm>
            <a:off x="5257800" y="5410200"/>
            <a:ext cx="3581400" cy="123059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4419600" y="5867400"/>
            <a:ext cx="533400" cy="3048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Lifetime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t="14023" r="53433" b="43908"/>
          <a:stretch>
            <a:fillRect/>
          </a:stretch>
        </p:blipFill>
        <p:spPr>
          <a:xfrm>
            <a:off x="152400" y="914400"/>
            <a:ext cx="8610600" cy="5166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95600" y="1828800"/>
            <a:ext cx="1282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Collisions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4648200"/>
            <a:ext cx="938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Intensity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t="8912" r="52587"/>
          <a:stretch>
            <a:fillRect/>
          </a:stretch>
        </p:blipFill>
        <p:spPr>
          <a:xfrm>
            <a:off x="228600" y="838200"/>
            <a:ext cx="8458200" cy="5451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Tune: Coherent Excitation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00" y="1066800"/>
            <a:ext cx="9000000" cy="34278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smtClean="0"/>
              <a:t>Milestones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GB" sz="2800" dirty="0" smtClean="0">
                <a:solidFill>
                  <a:schemeClr val="tx1">
                    <a:lumMod val="75000"/>
                  </a:schemeClr>
                </a:solidFill>
              </a:rPr>
              <a:t>30 March: first collisions at 3.5TeV/beam </a:t>
            </a:r>
          </a:p>
          <a:p>
            <a:pPr>
              <a:defRPr/>
            </a:pPr>
            <a:r>
              <a:rPr lang="en-GB" sz="2800" dirty="0" smtClean="0">
                <a:solidFill>
                  <a:schemeClr val="tx1">
                    <a:lumMod val="75000"/>
                  </a:schemeClr>
                </a:solidFill>
              </a:rPr>
              <a:t>19 April: order of magnitude increase in luminosity </a:t>
            </a:r>
          </a:p>
          <a:p>
            <a:pPr lvl="2"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doubling the number of particles/bunch</a:t>
            </a:r>
          </a:p>
          <a:p>
            <a:pPr lvl="2">
              <a:defRPr/>
            </a:pPr>
            <a:r>
              <a:rPr lang="el-GR" sz="2000" dirty="0" smtClean="0">
                <a:solidFill>
                  <a:schemeClr val="tx1">
                    <a:lumMod val="75000"/>
                  </a:schemeClr>
                </a:solidFill>
              </a:rPr>
              <a:t>β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 * from 11 to 2m (4b/beam) L ~2x10</a:t>
            </a:r>
            <a:r>
              <a:rPr lang="en-GB" sz="2000" baseline="30000" dirty="0" smtClean="0">
                <a:solidFill>
                  <a:schemeClr val="tx1">
                    <a:lumMod val="75000"/>
                  </a:schemeClr>
                </a:solidFill>
              </a:rPr>
              <a:t>28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pPr lvl="2">
              <a:defRPr/>
            </a:pP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</a:rPr>
              <a:t>Beam lifetimes of ~1000 hours</a:t>
            </a:r>
          </a:p>
          <a:p>
            <a:pPr>
              <a:defRPr/>
            </a:pPr>
            <a:r>
              <a:rPr lang="en-GB" sz="2800" dirty="0" smtClean="0"/>
              <a:t>22 May another order of magnitude:</a:t>
            </a:r>
          </a:p>
          <a:p>
            <a:pPr lvl="2">
              <a:defRPr/>
            </a:pPr>
            <a:r>
              <a:rPr lang="en-GB" sz="2400" dirty="0" smtClean="0"/>
              <a:t> 13 bunches in each beam (L~ 3x10</a:t>
            </a:r>
            <a:r>
              <a:rPr lang="en-GB" sz="2400" baseline="30000" dirty="0" smtClean="0"/>
              <a:t>29</a:t>
            </a:r>
            <a:r>
              <a:rPr lang="en-GB" sz="2400" dirty="0" smtClean="0"/>
              <a:t>)</a:t>
            </a:r>
          </a:p>
          <a:p>
            <a:pPr>
              <a:defRPr/>
            </a:pPr>
            <a:r>
              <a:rPr lang="en-GB" sz="2800" dirty="0" smtClean="0"/>
              <a:t>26 May: Design intensity bunches  were brought into collision at 3.5TeV/beam.</a:t>
            </a:r>
          </a:p>
          <a:p>
            <a:pPr>
              <a:defRPr/>
            </a:pPr>
            <a:r>
              <a:rPr lang="en-GB" sz="2800" dirty="0" smtClean="0"/>
              <a:t>2</a:t>
            </a:r>
            <a:r>
              <a:rPr lang="en-GB" sz="2800" baseline="30000" dirty="0" smtClean="0"/>
              <a:t>nd</a:t>
            </a:r>
            <a:r>
              <a:rPr lang="en-GB" sz="2800" dirty="0" smtClean="0"/>
              <a:t> July peak luminosity of 10</a:t>
            </a:r>
            <a:r>
              <a:rPr lang="en-GB" sz="2800" baseline="30000" dirty="0" smtClean="0"/>
              <a:t>30</a:t>
            </a:r>
            <a:r>
              <a:rPr lang="en-GB" sz="2800" dirty="0" smtClean="0"/>
              <a:t>cm</a:t>
            </a:r>
            <a:r>
              <a:rPr lang="en-GB" sz="2800" baseline="30000" dirty="0" smtClean="0"/>
              <a:t>-2</a:t>
            </a:r>
            <a:r>
              <a:rPr lang="en-GB" sz="2800" dirty="0" smtClean="0"/>
              <a:t>s</a:t>
            </a:r>
            <a:r>
              <a:rPr lang="en-GB" sz="2800" baseline="30000" dirty="0" smtClean="0"/>
              <a:t>-1</a:t>
            </a:r>
            <a:r>
              <a:rPr lang="en-GB" sz="2800" dirty="0" smtClean="0"/>
              <a:t>.</a:t>
            </a:r>
          </a:p>
          <a:p>
            <a:pPr>
              <a:defRPr/>
            </a:pP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/>
          </a:bodyPr>
          <a:lstStyle/>
          <a:p>
            <a:r>
              <a:rPr lang="en-US" dirty="0" smtClean="0"/>
              <a:t>Bunch Intensity B1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838200"/>
            <a:ext cx="605853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2380964" y="2267236"/>
            <a:ext cx="158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colliding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/>
          </a:bodyPr>
          <a:lstStyle/>
          <a:p>
            <a:r>
              <a:rPr lang="en-US" dirty="0" smtClean="0"/>
              <a:t>Bunch Intensity B2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838200"/>
            <a:ext cx="6384669" cy="54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2457164" y="2742853"/>
            <a:ext cx="158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colliding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Intensity versus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b="48466"/>
          <a:stretch>
            <a:fillRect/>
          </a:stretch>
        </p:blipFill>
        <p:spPr>
          <a:xfrm>
            <a:off x="762000" y="990600"/>
            <a:ext cx="7683500" cy="426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2200" y="5486400"/>
            <a:ext cx="377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 Beam-beam effects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Intensity versus Time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 t="51534"/>
          <a:stretch>
            <a:fillRect/>
          </a:stretch>
        </p:blipFill>
        <p:spPr>
          <a:xfrm>
            <a:off x="838200" y="1066800"/>
            <a:ext cx="7683500" cy="401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2200" y="5486400"/>
            <a:ext cx="3774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 Beam-beam effects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4630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Decided to go towards nominal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(3.5 um) for limiting beam-beam effects to nominal values.</a:t>
            </a:r>
          </a:p>
          <a:p>
            <a:r>
              <a:rPr lang="en-US" sz="2400" dirty="0" smtClean="0"/>
              <a:t>Standard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 below 2um at injection.</a:t>
            </a:r>
          </a:p>
          <a:p>
            <a:r>
              <a:rPr lang="en-US" sz="2400" dirty="0" smtClean="0"/>
              <a:t>Attempt to blow-up emittance with transverse feedback – really needs additional software</a:t>
            </a:r>
          </a:p>
          <a:p>
            <a:r>
              <a:rPr lang="en-US" sz="2400" dirty="0" smtClean="0"/>
              <a:t>Switch off TFB – not effective</a:t>
            </a:r>
          </a:p>
          <a:p>
            <a:r>
              <a:rPr lang="en-US" sz="2400" dirty="0" smtClean="0"/>
              <a:t>Blow up </a:t>
            </a:r>
            <a:r>
              <a:rPr lang="en-US" sz="2400" dirty="0" err="1" smtClean="0"/>
              <a:t>emittances</a:t>
            </a:r>
            <a:r>
              <a:rPr lang="en-US" sz="2400" dirty="0" smtClean="0"/>
              <a:t> in SPS via screens in TT10</a:t>
            </a:r>
          </a:p>
          <a:p>
            <a:pPr lvl="1"/>
            <a:r>
              <a:rPr lang="en-US" sz="2000" dirty="0" smtClean="0"/>
              <a:t>3.6/4.4 um on offer</a:t>
            </a:r>
          </a:p>
          <a:p>
            <a:pPr lvl="1"/>
            <a:r>
              <a:rPr lang="en-US" sz="2000" dirty="0" smtClean="0"/>
              <a:t>TFB back on in LHC</a:t>
            </a:r>
          </a:p>
          <a:p>
            <a:pPr lvl="1"/>
            <a:r>
              <a:rPr lang="en-US" sz="2000" dirty="0" smtClean="0"/>
              <a:t>Too high losses on transfer line collimators</a:t>
            </a:r>
          </a:p>
          <a:p>
            <a:pPr lvl="1"/>
            <a:r>
              <a:rPr lang="en-US" sz="2000" dirty="0" smtClean="0"/>
              <a:t>different screens - OK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/>
          <a:lstStyle/>
          <a:p>
            <a:r>
              <a:rPr lang="en-US" dirty="0" smtClean="0"/>
              <a:t>Saturday 3/7/10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02-07-2010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75656" y="558924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B2V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02-07-2010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530" y="1124680"/>
            <a:ext cx="6870246" cy="45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Sunday 4/7/10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70525"/>
          </a:xfrm>
        </p:spPr>
        <p:txBody>
          <a:bodyPr>
            <a:normAutofit/>
          </a:bodyPr>
          <a:lstStyle/>
          <a:p>
            <a:r>
              <a:rPr lang="en-US" dirty="0" smtClean="0"/>
              <a:t>Again </a:t>
            </a:r>
            <a:r>
              <a:rPr lang="en-US" dirty="0" err="1" smtClean="0"/>
              <a:t>emittance</a:t>
            </a:r>
            <a:r>
              <a:rPr lang="en-US" dirty="0" smtClean="0"/>
              <a:t> blow-up at injection.</a:t>
            </a:r>
          </a:p>
          <a:p>
            <a:r>
              <a:rPr lang="en-US" dirty="0" smtClean="0"/>
              <a:t>Long physics fill started at 6h27.</a:t>
            </a:r>
          </a:p>
          <a:p>
            <a:r>
              <a:rPr lang="en-US" dirty="0" smtClean="0"/>
              <a:t>Longitudinal losses for B1. </a:t>
            </a:r>
          </a:p>
          <a:p>
            <a:r>
              <a:rPr lang="en-US" dirty="0" smtClean="0"/>
              <a:t>End of fill studies:</a:t>
            </a:r>
          </a:p>
          <a:p>
            <a:pPr lvl="1"/>
            <a:r>
              <a:rPr lang="en-US" dirty="0" smtClean="0"/>
              <a:t>Transverse damper: Too high gain broadens the tune peak (probably need to work on improving signal/noise in the </a:t>
            </a:r>
            <a:r>
              <a:rPr lang="en-US" dirty="0" err="1" smtClean="0"/>
              <a:t>damper)Observed</a:t>
            </a:r>
            <a:r>
              <a:rPr lang="en-US" dirty="0" smtClean="0"/>
              <a:t> about 8 dB reduction of the vertical beam 2 tune peak; little change in the tune spectra for the other beams/planes. </a:t>
            </a:r>
          </a:p>
          <a:p>
            <a:pPr lvl="1"/>
            <a:r>
              <a:rPr lang="en-US" dirty="0" smtClean="0"/>
              <a:t>Wire scanner: measurements at 3.5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Better but not perfect stability…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 descr="lhc3-jul4-lumi-hist-c.png"/>
          <p:cNvPicPr>
            <a:picLocks noChangeAspect="1"/>
          </p:cNvPicPr>
          <p:nvPr/>
        </p:nvPicPr>
        <p:blipFill>
          <a:blip r:embed="rId3" cstate="print"/>
          <a:srcRect t="38889" b="32222"/>
          <a:stretch>
            <a:fillRect/>
          </a:stretch>
        </p:blipFill>
        <p:spPr>
          <a:xfrm>
            <a:off x="0" y="762000"/>
            <a:ext cx="9144000" cy="1981200"/>
          </a:xfrm>
          <a:prstGeom prst="rect">
            <a:avLst/>
          </a:prstGeom>
        </p:spPr>
      </p:pic>
      <p:pic>
        <p:nvPicPr>
          <p:cNvPr id="7" name="Picture 6" descr="lhc1-jul4-lumi-hist-c.png"/>
          <p:cNvPicPr>
            <a:picLocks noChangeAspect="1"/>
          </p:cNvPicPr>
          <p:nvPr/>
        </p:nvPicPr>
        <p:blipFill>
          <a:blip r:embed="rId4" cstate="print"/>
          <a:srcRect l="1667" t="21111" r="50000" b="36667"/>
          <a:stretch>
            <a:fillRect/>
          </a:stretch>
        </p:blipFill>
        <p:spPr>
          <a:xfrm>
            <a:off x="-1" y="3048001"/>
            <a:ext cx="4343401" cy="2845676"/>
          </a:xfrm>
          <a:prstGeom prst="rect">
            <a:avLst/>
          </a:prstGeom>
        </p:spPr>
      </p:pic>
      <p:pic>
        <p:nvPicPr>
          <p:cNvPr id="8" name="Picture 7" descr="lhc1-jul4-lumi-hist-c.png"/>
          <p:cNvPicPr>
            <a:picLocks noChangeAspect="1"/>
          </p:cNvPicPr>
          <p:nvPr/>
        </p:nvPicPr>
        <p:blipFill>
          <a:blip r:embed="rId4" cstate="print"/>
          <a:srcRect l="50000" t="21111" r="1667" b="36667"/>
          <a:stretch>
            <a:fillRect/>
          </a:stretch>
        </p:blipFill>
        <p:spPr>
          <a:xfrm>
            <a:off x="4375484" y="3048000"/>
            <a:ext cx="4768516" cy="3124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17819" y="4419600"/>
            <a:ext cx="1139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70131" y="4495800"/>
            <a:ext cx="1467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8411809">
            <a:off x="7435741" y="4647140"/>
            <a:ext cx="95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Tuning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/>
          </a:bodyPr>
          <a:lstStyle/>
          <a:p>
            <a:r>
              <a:rPr lang="en-US" dirty="0" smtClean="0"/>
              <a:t>Losses in All Bunches: Not Beam-Beam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762000"/>
            <a:ext cx="9000000" cy="570422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Momentum Cleaning Very Active: RF Issue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124744"/>
            <a:ext cx="7920000" cy="52760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>
          <a:xfrm>
            <a:off x="214282" y="142875"/>
            <a:ext cx="4643470" cy="714375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/>
              <a:t>IP1&amp;5 </a:t>
            </a:r>
            <a:r>
              <a:rPr lang="en-GB" sz="3600" dirty="0" err="1" smtClean="0"/>
              <a:t>lumi</a:t>
            </a:r>
            <a:r>
              <a:rPr lang="en-GB" sz="3600" dirty="0" smtClean="0"/>
              <a:t> </a:t>
            </a:r>
            <a:r>
              <a:rPr lang="en-GB" sz="3600" dirty="0" err="1" smtClean="0"/>
              <a:t>vs</a:t>
            </a:r>
            <a:r>
              <a:rPr lang="en-GB" sz="3600" dirty="0" smtClean="0"/>
              <a:t> squeeze</a:t>
            </a:r>
          </a:p>
        </p:txBody>
      </p:sp>
      <p:sp>
        <p:nvSpPr>
          <p:cNvPr id="142339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4038600" cy="50593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Raw (online) </a:t>
            </a:r>
            <a:r>
              <a:rPr lang="en-GB" sz="2400" dirty="0" err="1" smtClean="0"/>
              <a:t>lumi</a:t>
            </a:r>
            <a:r>
              <a:rPr lang="en-GB" sz="2400" dirty="0" smtClean="0"/>
              <a:t> plots on 10 </a:t>
            </a:r>
            <a:r>
              <a:rPr lang="en-GB" sz="2400" dirty="0" err="1" smtClean="0"/>
              <a:t>apr</a:t>
            </a:r>
            <a:r>
              <a:rPr lang="en-GB" sz="2400" dirty="0" smtClean="0"/>
              <a:t> 2010, during the squeeze to 2m in IP1 and IP5</a:t>
            </a:r>
          </a:p>
          <a:p>
            <a:r>
              <a:rPr lang="en-GB" sz="2400" dirty="0" smtClean="0"/>
              <a:t>Factor gained (raw numbers):</a:t>
            </a:r>
          </a:p>
          <a:p>
            <a:pPr lvl="1"/>
            <a:r>
              <a:rPr lang="en-GB" sz="2000" dirty="0" smtClean="0"/>
              <a:t>~4.5 in Pt5 (after min scan)</a:t>
            </a:r>
          </a:p>
          <a:p>
            <a:pPr lvl="1"/>
            <a:r>
              <a:rPr lang="en-GB" sz="2000" dirty="0" smtClean="0"/>
              <a:t>~4 in Pt1 </a:t>
            </a:r>
          </a:p>
          <a:p>
            <a:r>
              <a:rPr lang="en-GB" sz="2400" dirty="0" smtClean="0"/>
              <a:t>Not corrected for </a:t>
            </a:r>
            <a:r>
              <a:rPr lang="en-GB" sz="2400" dirty="0" err="1" smtClean="0"/>
              <a:t>lumi</a:t>
            </a:r>
            <a:r>
              <a:rPr lang="en-GB" sz="2400" dirty="0" smtClean="0"/>
              <a:t> decay over the ~5h of squeeze and mini scans</a:t>
            </a: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4724400" cy="344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1" name="Picture 5" descr="E:\Massi\ATLAS\atlas_lumi-squeeze-10apr20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352800"/>
            <a:ext cx="4876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29600" y="5791200"/>
            <a:ext cx="671513" cy="369888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latin typeface="Arial" charset="0"/>
              </a:rPr>
              <a:t>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of B1 </a:t>
            </a:r>
            <a:r>
              <a:rPr lang="en-US" dirty="0" err="1" smtClean="0"/>
              <a:t>Uncaptured</a:t>
            </a:r>
            <a:r>
              <a:rPr lang="en-US" dirty="0" smtClean="0"/>
              <a:t> Beam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rcRect l="2117" t="21269" r="50258" b="46118"/>
          <a:stretch>
            <a:fillRect/>
          </a:stretch>
        </p:blipFill>
        <p:spPr>
          <a:xfrm>
            <a:off x="381000" y="990600"/>
            <a:ext cx="8050696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 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  <a:r>
              <a:rPr lang="en-GB" sz="2400" b="1" u="sng" dirty="0" smtClean="0">
                <a:sym typeface="Wingdings" pitchFamily="2" charset="2"/>
              </a:rPr>
              <a:t>Injection: TDI studies</a:t>
            </a:r>
            <a:r>
              <a:rPr lang="en-GB" sz="2400" dirty="0" smtClean="0">
                <a:sym typeface="Wingdings" pitchFamily="2" charset="2"/>
              </a:rPr>
              <a:t>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 parallel with SPS controlled transverse blowup setting-up used the LHC circulating beams to make some checks of LHC injection protection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Made scans of TDI settings with +/-1000 urad angles applied to jaws, for B1, as a function of TCP setting.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Data to be fully analysed - scale offsets seen with both angles, unlike B2. Find 0.4 mm for downstream end and 1.1 mm for upstream end.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B2 TDI scan repeated with the offsets found in previous measurements: results coherent with earlier findings.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 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b="1" dirty="0" smtClean="0">
                <a:sym typeface="Wingdings" pitchFamily="2" charset="2"/>
              </a:rPr>
              <a:t>	</a:t>
            </a:r>
            <a:r>
              <a:rPr lang="en-GB" sz="2400" b="1" u="sng" dirty="0" smtClean="0">
                <a:sym typeface="Wingdings" pitchFamily="2" charset="2"/>
              </a:rPr>
              <a:t>Emittance measurements in TL</a:t>
            </a:r>
            <a:r>
              <a:rPr lang="en-GB" sz="2400" dirty="0" smtClean="0">
                <a:sym typeface="Wingdings" pitchFamily="2" charset="2"/>
              </a:rPr>
              <a:t>: Chiarra Bracco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SPS Beam blown up to emittance of &gt;3um. </a:t>
            </a:r>
            <a:br>
              <a:rPr lang="en-US" sz="2400" dirty="0" smtClean="0"/>
            </a:br>
            <a:r>
              <a:rPr lang="en-US" sz="2400" dirty="0" smtClean="0"/>
              <a:t>Emittance was then measured in the TL by means of the BTV finding the following results: </a:t>
            </a:r>
            <a:br>
              <a:rPr lang="en-US" sz="2400" dirty="0" smtClean="0"/>
            </a:br>
            <a:r>
              <a:rPr lang="en-US" sz="2400" dirty="0" smtClean="0"/>
              <a:t>TI 8: EH= 2.6um (SPS: 3um) - EV= 2.8um (SPS: 3um)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TI 2: EH= 3.4um (SPS: 3.2um) - EV= 2.2um (SPS: 2.9um)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Emittance in vertical plane was blown again in order to have &gt; 3um and new measurements were done in TI 2: </a:t>
            </a:r>
            <a:br>
              <a:rPr lang="en-US" sz="2400" dirty="0" smtClean="0"/>
            </a:br>
            <a:r>
              <a:rPr lang="en-US" sz="2400" dirty="0" smtClean="0"/>
              <a:t>TI 2: EH = 3.4um (SPS: 3.5um) - EV = 2.5um (SPS: 3.5um) </a:t>
            </a:r>
            <a:br>
              <a:rPr lang="en-US" sz="2400" dirty="0" smtClean="0"/>
            </a:br>
            <a:r>
              <a:rPr lang="en-US" sz="2400" dirty="0" smtClean="0"/>
              <a:t>Vertical plane show controversial results --&gt; measure beam in the LHC and more to be done to understand the results.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410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  <a:r>
              <a:rPr lang="en-US" sz="2400" dirty="0" smtClean="0"/>
              <a:t>Transverse blowup studies for LHCINDIV on LHCFAST2 in the SPS - 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	Octupoles are used in combination with an excitation by the damper around the tune frequency (small frequency modulation).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	Tuned the system for providing emittances of 3 um in H and 3.5 um in V with SPS WS. Transfer lines indicate about 3 um in both planes, both beams.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	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  <a:r>
              <a:rPr lang="en-GB" sz="2400" b="1" u="sng" dirty="0" smtClean="0">
                <a:sym typeface="Wingdings" pitchFamily="2" charset="2"/>
              </a:rPr>
              <a:t>Injection: TDI studies</a:t>
            </a:r>
            <a:r>
              <a:rPr lang="en-GB" sz="2400" dirty="0" smtClean="0">
                <a:sym typeface="Wingdings" pitchFamily="2" charset="2"/>
              </a:rPr>
              <a:t>: Brennan Goddard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 parallel with SPS controlled transverse blowup setting-up used the LHC circulating beams to make some checks of LHC injection protection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Made scans of TDI settings with +/-1000 urad angles applied to jaws, for B1, as a function of TCP setting.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Data to be fully analysed - scale offsets seen with both angles, unlike B2. Find 0.4 mm for downstream end and 1.1 mm for upstream end.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B2 TDI scan repeated with the offsets found in previous measurements: results coherent with earlier findings.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b="1" dirty="0" smtClean="0">
                <a:sym typeface="Wingdings" pitchFamily="2" charset="2"/>
              </a:rPr>
              <a:t>	</a:t>
            </a:r>
            <a:r>
              <a:rPr lang="en-GB" sz="2400" b="1" u="sng" dirty="0" smtClean="0">
                <a:sym typeface="Wingdings" pitchFamily="2" charset="2"/>
              </a:rPr>
              <a:t>Emittance measurements in TL</a:t>
            </a:r>
            <a:r>
              <a:rPr lang="en-GB" sz="2400" dirty="0" smtClean="0">
                <a:sym typeface="Wingdings" pitchFamily="2" charset="2"/>
              </a:rPr>
              <a:t>: Chiarra Bracco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SPS Beam blown up to emittance of &gt;3um. </a:t>
            </a:r>
            <a:br>
              <a:rPr lang="en-US" sz="2400" dirty="0" smtClean="0"/>
            </a:br>
            <a:r>
              <a:rPr lang="en-US" sz="2400" dirty="0" smtClean="0"/>
              <a:t>Emittance was then measured in the TL by means of the BTV finding the following results: </a:t>
            </a:r>
            <a:br>
              <a:rPr lang="en-US" sz="2400" dirty="0" smtClean="0"/>
            </a:br>
            <a:r>
              <a:rPr lang="en-US" sz="2400" dirty="0" smtClean="0"/>
              <a:t>TI 8: EH= 2.6um (SPS: 3um) - EV= 2.8um (SPS: 3um)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TI 2: EH= 3.4um (SPS: 3.2um) - EV= 2.2um (SPS: 2.9um)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Emittance in vertical plane was blown again in order to have &gt; 3um and new measurements were done in TI 2: </a:t>
            </a:r>
            <a:br>
              <a:rPr lang="en-US" sz="2400" dirty="0" smtClean="0"/>
            </a:br>
            <a:r>
              <a:rPr lang="en-US" sz="2400" dirty="0" smtClean="0"/>
              <a:t>TI 2: EH = 3.4um (SPS: 3.5um) - EV = 2.5um (SPS: 3.5um) </a:t>
            </a:r>
            <a:br>
              <a:rPr lang="en-US" sz="2400" dirty="0" smtClean="0"/>
            </a:br>
            <a:r>
              <a:rPr lang="en-US" sz="2400" dirty="0" smtClean="0"/>
              <a:t>Vertical plane show controversial results --&gt; measure beam in the LHC and more to be done to understand the results.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Tuesday 6 July</a:t>
            </a:r>
          </a:p>
        </p:txBody>
      </p:sp>
      <p:sp>
        <p:nvSpPr>
          <p:cNvPr id="7170" name="Text Placeholder 3"/>
          <p:cNvSpPr>
            <a:spLocks noGrp="1"/>
          </p:cNvSpPr>
          <p:nvPr>
            <p:ph type="body" sz="half" idx="10"/>
          </p:nvPr>
        </p:nvSpPr>
        <p:spPr>
          <a:xfrm>
            <a:off x="0" y="1066800"/>
            <a:ext cx="8991600" cy="5410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  <a:r>
              <a:rPr lang="en-US" sz="3000" dirty="0" smtClean="0"/>
              <a:t>Transverse blowup studies for LHCINDIV on LHCFAST2 in the SPS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	Octupoles are used in combination with an excitation by the damper around the tune frequency (small frequency modulation). </a:t>
            </a:r>
          </a:p>
          <a:p>
            <a:pPr lvl="1">
              <a:lnSpc>
                <a:spcPct val="90000"/>
              </a:lnSpc>
            </a:pP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	Tuned the system for providing emittances of 3 um in H and 3.5 um in V with SPS WS. Transfer lines indicate about 3 um in both planes, both beams.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GB" sz="20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GB" sz="2400" dirty="0" smtClean="0">
                <a:sym typeface="Wingdings" pitchFamily="2" charset="2"/>
              </a:rPr>
              <a:t>	</a:t>
            </a: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	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776864" cy="706090"/>
          </a:xfrm>
        </p:spPr>
        <p:txBody>
          <a:bodyPr/>
          <a:lstStyle/>
          <a:p>
            <a:r>
              <a:rPr lang="en-GB" dirty="0" smtClean="0"/>
              <a:t>Integrated Luminosity on 2</a:t>
            </a:r>
            <a:r>
              <a:rPr lang="en-GB" baseline="30000" dirty="0" smtClean="0"/>
              <a:t>nd</a:t>
            </a:r>
            <a:r>
              <a:rPr lang="en-GB" dirty="0" smtClean="0"/>
              <a:t> July</a:t>
            </a:r>
            <a:endParaRPr lang="en-GB" dirty="0"/>
          </a:p>
        </p:txBody>
      </p:sp>
      <p:pic>
        <p:nvPicPr>
          <p:cNvPr id="2050" name="Picture 2" descr="http://lpc-afs.web.cern.ch/lpc-afs/LHC/lui_days_lin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6515" y="980728"/>
            <a:ext cx="5472608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Luminosity on </a:t>
            </a:r>
            <a:r>
              <a:rPr lang="en-GB" dirty="0" smtClean="0"/>
              <a:t>7th </a:t>
            </a:r>
            <a:r>
              <a:rPr lang="en-GB" dirty="0" smtClean="0"/>
              <a:t>July</a:t>
            </a:r>
            <a:endParaRPr lang="en-GB" dirty="0"/>
          </a:p>
        </p:txBody>
      </p:sp>
      <p:pic>
        <p:nvPicPr>
          <p:cNvPr id="1026" name="Picture 2" descr="http://lpc-afs.web.cern.ch/lpc-afs/LHC/lui_days_lin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69368"/>
            <a:ext cx="7560840" cy="5499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Presently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2736"/>
            <a:ext cx="8534400" cy="53480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More physics for 100 nb</a:t>
            </a:r>
            <a:r>
              <a:rPr lang="en-US" baseline="30000" dirty="0" smtClean="0"/>
              <a:t>-1</a:t>
            </a:r>
            <a:r>
              <a:rPr lang="en-US" dirty="0" smtClean="0"/>
              <a:t> goal (ICHEP)</a:t>
            </a:r>
          </a:p>
          <a:p>
            <a:r>
              <a:rPr lang="en-US" dirty="0" smtClean="0"/>
              <a:t>From experience so far</a:t>
            </a:r>
          </a:p>
          <a:p>
            <a:pPr lvl="1"/>
            <a:r>
              <a:rPr lang="en-US" dirty="0" smtClean="0"/>
              <a:t>No fundamental issue for 1e30 </a:t>
            </a:r>
            <a:r>
              <a:rPr lang="en-US" dirty="0" err="1" smtClean="0"/>
              <a:t>lumi</a:t>
            </a:r>
            <a:r>
              <a:rPr lang="en-US" dirty="0" smtClean="0"/>
              <a:t> (16 min OK). </a:t>
            </a:r>
          </a:p>
          <a:p>
            <a:pPr lvl="1"/>
            <a:r>
              <a:rPr lang="en-US" dirty="0" smtClean="0"/>
              <a:t>Further equalize beam parameters (</a:t>
            </a:r>
            <a:r>
              <a:rPr lang="en-US" dirty="0" err="1" smtClean="0"/>
              <a:t>emittance</a:t>
            </a:r>
            <a:r>
              <a:rPr lang="en-US" dirty="0" smtClean="0"/>
              <a:t>, intensity, …) while delivering luminosity. Try to get nominal beam and bunch parameters, including variations.</a:t>
            </a:r>
          </a:p>
          <a:p>
            <a:pPr lvl="1"/>
            <a:r>
              <a:rPr lang="en-US" dirty="0" smtClean="0"/>
              <a:t>As stability is improved, push up again towards 1e30 </a:t>
            </a:r>
            <a:r>
              <a:rPr lang="en-US" dirty="0" err="1" smtClean="0"/>
              <a:t>lumi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If problems persist, try simpler collision scheme with 2 collisions per IP. Bunches with 2 collisions seem less affected.</a:t>
            </a:r>
          </a:p>
          <a:p>
            <a:r>
              <a:rPr lang="en-US" dirty="0" smtClean="0"/>
              <a:t>In addition:</a:t>
            </a:r>
          </a:p>
          <a:p>
            <a:pPr lvl="1"/>
            <a:r>
              <a:rPr lang="en-US" dirty="0" smtClean="0"/>
              <a:t>Cross calibrate </a:t>
            </a:r>
            <a:r>
              <a:rPr lang="en-US" dirty="0" err="1" smtClean="0"/>
              <a:t>emittance</a:t>
            </a:r>
            <a:r>
              <a:rPr lang="en-US" dirty="0" smtClean="0"/>
              <a:t> measurement devices.</a:t>
            </a:r>
          </a:p>
          <a:p>
            <a:pPr lvl="1"/>
            <a:r>
              <a:rPr lang="en-US" dirty="0" smtClean="0"/>
              <a:t>Push transverse damper into full operation in collision, however, possibly needs noise reduction.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C83DC62-E000-8648-9895-ECAE66F57B54}" type="datetime1">
              <a:rPr lang="en-US" smtClean="0"/>
              <a:pPr/>
              <a:t>7/7/2010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Pushing Number of 2e10 Bunches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 algn="l">
              <a:defRPr/>
            </a:pPr>
            <a:r>
              <a:rPr lang="en-US" sz="1400" smtClean="0"/>
              <a:t>LHC status</a:t>
            </a:r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 algn="r">
              <a:defRPr/>
            </a:pPr>
            <a:fld id="{299B17E2-C3F6-9F4C-8C0A-DA18915DDA01}" type="datetime1">
              <a:rPr lang="en-US" sz="1100" smtClean="0">
                <a:solidFill>
                  <a:schemeClr val="bg2"/>
                </a:solidFill>
                <a:effectLst/>
              </a:rPr>
              <a:pPr algn="r">
                <a:defRPr/>
              </a:pPr>
              <a:t>7/7/2010</a:t>
            </a:fld>
            <a:endParaRPr lang="en-US" sz="1100" dirty="0">
              <a:solidFill>
                <a:schemeClr val="bg2"/>
              </a:solidFill>
              <a:effectLst/>
            </a:endParaRPr>
          </a:p>
        </p:txBody>
      </p:sp>
      <p:pic>
        <p:nvPicPr>
          <p:cNvPr id="18437" name="Picture 5" descr="two-long-physics-fills.png"/>
          <p:cNvPicPr>
            <a:picLocks noChangeAspect="1"/>
          </p:cNvPicPr>
          <p:nvPr/>
        </p:nvPicPr>
        <p:blipFill>
          <a:blip r:embed="rId3" cstate="print"/>
          <a:srcRect t="41112" b="32222"/>
          <a:stretch>
            <a:fillRect/>
          </a:stretch>
        </p:blipFill>
        <p:spPr bwMode="auto">
          <a:xfrm>
            <a:off x="0" y="1427163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38" name="Straight Arrow Connector 7"/>
          <p:cNvCxnSpPr>
            <a:cxnSpLocks noChangeShapeType="1"/>
          </p:cNvCxnSpPr>
          <p:nvPr/>
        </p:nvCxnSpPr>
        <p:spPr bwMode="auto">
          <a:xfrm>
            <a:off x="2057400" y="3484563"/>
            <a:ext cx="5562600" cy="1587"/>
          </a:xfrm>
          <a:prstGeom prst="straightConnector1">
            <a:avLst/>
          </a:prstGeom>
          <a:noFill/>
          <a:ln w="12700" cap="sq" algn="ctr">
            <a:solidFill>
              <a:schemeClr val="bg2"/>
            </a:solidFill>
            <a:round/>
            <a:headEnd type="arrow" w="med" len="med"/>
            <a:tailEnd type="arrow" w="med" len="med"/>
          </a:ln>
        </p:spPr>
      </p:cxnSp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4267200" y="3486150"/>
            <a:ext cx="1182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48 hours</a:t>
            </a:r>
          </a:p>
        </p:txBody>
      </p:sp>
      <p:sp>
        <p:nvSpPr>
          <p:cNvPr id="18440" name="TextBox 9"/>
          <p:cNvSpPr txBox="1">
            <a:spLocks noChangeArrowheads="1"/>
          </p:cNvSpPr>
          <p:nvPr/>
        </p:nvSpPr>
        <p:spPr bwMode="auto">
          <a:xfrm>
            <a:off x="115888" y="914400"/>
            <a:ext cx="7272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/>
              <a:t>2 x 2e10 </a:t>
            </a:r>
            <a:r>
              <a:rPr lang="en-US" dirty="0">
                <a:sym typeface="Wingdings" pitchFamily="2" charset="2"/>
              </a:rPr>
              <a:t>   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4 x 2e10                              6 x 2e10    </a:t>
            </a:r>
            <a:r>
              <a:rPr lang="en-US" dirty="0">
                <a:sym typeface="Wingdings" pitchFamily="2" charset="2"/>
              </a:rPr>
              <a:t>per beam</a:t>
            </a:r>
            <a:endParaRPr lang="en-US" dirty="0"/>
          </a:p>
        </p:txBody>
      </p:sp>
      <p:sp>
        <p:nvSpPr>
          <p:cNvPr id="18441" name="TextBox 11"/>
          <p:cNvSpPr txBox="1">
            <a:spLocks noChangeArrowheads="1"/>
          </p:cNvSpPr>
          <p:nvPr/>
        </p:nvSpPr>
        <p:spPr bwMode="auto">
          <a:xfrm>
            <a:off x="228600" y="4267200"/>
            <a:ext cx="2971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Allowed doubling the integrated luminosity for 2010 within 48 hours!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711575" y="4038600"/>
            <a:ext cx="5432425" cy="2209800"/>
            <a:chOff x="152400" y="2057400"/>
            <a:chExt cx="5432287" cy="2209800"/>
          </a:xfrm>
        </p:grpSpPr>
        <p:pic>
          <p:nvPicPr>
            <p:cNvPr id="1844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t="20818" r="90541" b="46040"/>
            <a:stretch>
              <a:fillRect/>
            </a:stretch>
          </p:blipFill>
          <p:spPr bwMode="auto">
            <a:xfrm>
              <a:off x="152400" y="2057400"/>
              <a:ext cx="83820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8157" t="20818" b="46040"/>
            <a:stretch>
              <a:fillRect/>
            </a:stretch>
          </p:blipFill>
          <p:spPr bwMode="auto">
            <a:xfrm>
              <a:off x="990600" y="2057400"/>
              <a:ext cx="4594087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79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905000" y="142875"/>
            <a:ext cx="5181600" cy="642938"/>
          </a:xfrm>
          <a:solidFill>
            <a:srgbClr val="FFFFCC"/>
          </a:solidFill>
        </p:spPr>
        <p:txBody>
          <a:bodyPr/>
          <a:lstStyle/>
          <a:p>
            <a:pPr algn="ctr"/>
            <a:r>
              <a:rPr lang="en-US" sz="3200" smtClean="0"/>
              <a:t>13 bunches: 3x10</a:t>
            </a:r>
            <a:r>
              <a:rPr lang="en-US" sz="3200" baseline="30000" smtClean="0"/>
              <a:t>29</a:t>
            </a:r>
            <a:r>
              <a:rPr lang="en-US" sz="3200" smtClean="0"/>
              <a:t> !!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LHC status - week 20&amp;21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946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8688" y="928688"/>
            <a:ext cx="6699250" cy="56991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762000"/>
          </a:xfrm>
        </p:spPr>
        <p:txBody>
          <a:bodyPr/>
          <a:lstStyle/>
          <a:p>
            <a:pPr algn="ctr"/>
            <a:r>
              <a:rPr lang="en-GB" sz="4000" dirty="0" smtClean="0"/>
              <a:t>Recent progress/Changes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28596" y="857233"/>
            <a:ext cx="8229600" cy="35004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Until 9 June, machine time shared between physics and machine studies.</a:t>
            </a:r>
          </a:p>
          <a:p>
            <a:pPr lvl="1"/>
            <a:r>
              <a:rPr lang="en-GB" sz="2400" dirty="0" smtClean="0"/>
              <a:t>Physics with ~2x10</a:t>
            </a:r>
            <a:r>
              <a:rPr lang="en-GB" sz="2400" baseline="30000" dirty="0" smtClean="0"/>
              <a:t>10</a:t>
            </a:r>
            <a:r>
              <a:rPr lang="en-GB" sz="2400" dirty="0" smtClean="0"/>
              <a:t> protons/bunch</a:t>
            </a:r>
          </a:p>
          <a:p>
            <a:pPr lvl="1"/>
            <a:r>
              <a:rPr lang="en-GB" sz="2400" dirty="0" smtClean="0"/>
              <a:t>Machine studies to develop 1x10</a:t>
            </a:r>
            <a:r>
              <a:rPr lang="en-GB" sz="2400" baseline="30000" dirty="0" smtClean="0"/>
              <a:t>11</a:t>
            </a:r>
            <a:r>
              <a:rPr lang="en-GB" sz="2400" dirty="0" smtClean="0"/>
              <a:t> protons per bunch</a:t>
            </a:r>
          </a:p>
          <a:p>
            <a:r>
              <a:rPr lang="en-GB" sz="2800" dirty="0" smtClean="0"/>
              <a:t>Beam Stored energy is the metre stick: (Machine Protection)</a:t>
            </a:r>
          </a:p>
          <a:p>
            <a:pPr lvl="1"/>
            <a:r>
              <a:rPr lang="en-GB" sz="2400" dirty="0" smtClean="0"/>
              <a:t>Lost particles must end up on collimator or dump</a:t>
            </a:r>
          </a:p>
          <a:p>
            <a:endParaRPr lang="en-GB" sz="28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357158" y="3140968"/>
            <a:ext cx="8572560" cy="3347700"/>
            <a:chOff x="357158" y="3140968"/>
            <a:chExt cx="8572560" cy="3347700"/>
          </a:xfrm>
        </p:grpSpPr>
        <p:sp>
          <p:nvSpPr>
            <p:cNvPr id="4" name="TextBox 3"/>
            <p:cNvSpPr txBox="1"/>
            <p:nvPr/>
          </p:nvSpPr>
          <p:spPr>
            <a:xfrm>
              <a:off x="357158" y="4549676"/>
              <a:ext cx="8572560" cy="193899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GB" sz="2400" dirty="0" smtClean="0"/>
                <a:t>Following discussions with the 4 spokespersons and the physics coordinator, a decision was unanimously made on 9 June to concentrate on “Machine studies to develop 1x10</a:t>
              </a:r>
              <a:r>
                <a:rPr lang="en-GB" sz="2400" baseline="30000" dirty="0" smtClean="0"/>
                <a:t>11</a:t>
              </a:r>
              <a:r>
                <a:rPr lang="en-GB" sz="2400" dirty="0" smtClean="0"/>
                <a:t> protons per bunch” until it was operational. This meant postponing physics data taking for around 3 weeks. (Minutes LMC 9</a:t>
              </a:r>
              <a:r>
                <a:rPr lang="en-GB" sz="2400" baseline="30000" dirty="0" smtClean="0"/>
                <a:t>th</a:t>
              </a:r>
              <a:r>
                <a:rPr lang="en-GB" sz="2400" dirty="0" smtClean="0"/>
                <a:t> June)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3428992" y="3140968"/>
              <a:ext cx="1575056" cy="13596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 rot="5400000">
            <a:off x="2483768" y="6093296"/>
            <a:ext cx="504056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2483768" y="6093296"/>
            <a:ext cx="504056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55776" y="64886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Getting to Stable beams at 1.1x10</a:t>
            </a:r>
            <a:r>
              <a:rPr lang="en-GB" sz="3600" baseline="30000" dirty="0" smtClean="0"/>
              <a:t>11</a:t>
            </a:r>
            <a:r>
              <a:rPr lang="en-GB" sz="3600" dirty="0" smtClean="0"/>
              <a:t>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Instabilities in Collision at 3.5TeV/beam</a:t>
            </a:r>
          </a:p>
          <a:p>
            <a:pPr lvl="1"/>
            <a:r>
              <a:rPr lang="en-GB" sz="2400" dirty="0" smtClean="0"/>
              <a:t>longitudinal </a:t>
            </a:r>
            <a:r>
              <a:rPr lang="en-GB" sz="2400" dirty="0" err="1" smtClean="0"/>
              <a:t>emittance</a:t>
            </a:r>
            <a:r>
              <a:rPr lang="en-GB" sz="2400" dirty="0" smtClean="0"/>
              <a:t> control</a:t>
            </a:r>
          </a:p>
          <a:p>
            <a:pPr lvl="2"/>
            <a:r>
              <a:rPr lang="en-GB" sz="2000" dirty="0" smtClean="0"/>
              <a:t>In the SPS</a:t>
            </a:r>
          </a:p>
          <a:p>
            <a:pPr lvl="2"/>
            <a:r>
              <a:rPr lang="en-GB" sz="2000" dirty="0" smtClean="0"/>
              <a:t>During the ramp in the LHC</a:t>
            </a:r>
          </a:p>
          <a:p>
            <a:pPr lvl="1"/>
            <a:r>
              <a:rPr lang="en-GB" sz="2400" dirty="0" smtClean="0"/>
              <a:t>Transverse damper working</a:t>
            </a:r>
          </a:p>
          <a:p>
            <a:pPr lvl="1"/>
            <a:r>
              <a:rPr lang="en-GB" sz="2400" dirty="0" smtClean="0"/>
              <a:t>Collimators set up</a:t>
            </a:r>
          </a:p>
          <a:p>
            <a:pPr lvl="1"/>
            <a:r>
              <a:rPr lang="en-GB" sz="2400" dirty="0" smtClean="0"/>
              <a:t>Injection set up for new high intensity</a:t>
            </a:r>
          </a:p>
          <a:p>
            <a:pPr lvl="1"/>
            <a:r>
              <a:rPr lang="en-GB" sz="2400" dirty="0" smtClean="0"/>
              <a:t>Beam dump set up for higher intensity</a:t>
            </a:r>
          </a:p>
          <a:p>
            <a:r>
              <a:rPr lang="en-GB" sz="2800" dirty="0" smtClean="0"/>
              <a:t>Started physics data taking under these conditions on Saturday 26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June (almost a week ahead of estimates)</a:t>
            </a:r>
            <a:endParaRPr lang="en-GB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http://cs-ccr-www3.cern.ch/vistar_capture/lhc3.png?0.094109309167917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5143512"/>
            <a:ext cx="585791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Ramps for Operations set up for 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protons/bunch </a:t>
            </a:r>
            <a:endParaRPr lang="en-GB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26</a:t>
            </a:r>
            <a:r>
              <a:rPr lang="en-GB" sz="3200" baseline="30000" dirty="0" smtClean="0"/>
              <a:t>th</a:t>
            </a:r>
            <a:r>
              <a:rPr lang="en-GB" sz="3200" dirty="0" smtClean="0"/>
              <a:t> June: 5x10</a:t>
            </a:r>
            <a:r>
              <a:rPr lang="en-GB" sz="3200" baseline="30000" dirty="0" smtClean="0"/>
              <a:t>29</a:t>
            </a:r>
            <a:r>
              <a:rPr lang="en-GB" sz="3200" dirty="0" smtClean="0"/>
              <a:t> with 3 bunches/beam; 10</a:t>
            </a:r>
            <a:r>
              <a:rPr lang="en-GB" sz="3200" baseline="30000" dirty="0" smtClean="0"/>
              <a:t>11</a:t>
            </a:r>
            <a:r>
              <a:rPr lang="en-GB" sz="3200" dirty="0" smtClean="0"/>
              <a:t>/b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201006262022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496944" cy="57332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C45E1ACE23D4DAB802479341084B1" ma:contentTypeVersion="0" ma:contentTypeDescription="Create a new document." ma:contentTypeScope="" ma:versionID="0e331d5aff74aaf211fe32b85bbe042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4BD479A-5CD7-4FC6-8B52-57F3CAF518D8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E48FA8B-35AA-425B-84D1-DD155692B7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210339-5B2F-4093-9CD7-A2C2896795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1049</Words>
  <Application>Microsoft Office PowerPoint</Application>
  <PresentationFormat>On-screen Show (4:3)</PresentationFormat>
  <Paragraphs>247</Paragraphs>
  <Slides>39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Milestones</vt:lpstr>
      <vt:lpstr>IP1&amp;5 lumi vs squeeze</vt:lpstr>
      <vt:lpstr>Pushing Number of 2e10 Bunches</vt:lpstr>
      <vt:lpstr>13 bunches: 3x1029 !!</vt:lpstr>
      <vt:lpstr>Recent progress/Changes</vt:lpstr>
      <vt:lpstr>Getting to Stable beams at 1.1x1011.</vt:lpstr>
      <vt:lpstr>Slide 8</vt:lpstr>
      <vt:lpstr>26th June: 5x1029 with 3 bunches/beam; 1011/b</vt:lpstr>
      <vt:lpstr>6-8x1029cm-2s-1 with 3 bunches per beam;1011/b</vt:lpstr>
      <vt:lpstr>2nd July: Colliding 6 bunches per beam; 1011/b</vt:lpstr>
      <vt:lpstr>Slide 12</vt:lpstr>
      <vt:lpstr>Look back over week 26 (28/6/10)</vt:lpstr>
      <vt:lpstr>End of fills</vt:lpstr>
      <vt:lpstr>Friday 2/7/10</vt:lpstr>
      <vt:lpstr>New Record Lumi &gt; 1e30 cm-2 s-1</vt:lpstr>
      <vt:lpstr>Beam Lifetime</vt:lpstr>
      <vt:lpstr>Beam Intensity</vt:lpstr>
      <vt:lpstr>Tune: Coherent Excitation</vt:lpstr>
      <vt:lpstr>Bunch Intensity B1</vt:lpstr>
      <vt:lpstr>Bunch Intensity B2</vt:lpstr>
      <vt:lpstr>Bunch Intensity versus Time</vt:lpstr>
      <vt:lpstr>Bunch Intensity versus Time</vt:lpstr>
      <vt:lpstr>Saturday 3/7/10</vt:lpstr>
      <vt:lpstr>Lifetime</vt:lpstr>
      <vt:lpstr>Sunday 4/7/10</vt:lpstr>
      <vt:lpstr>Better but not perfect stability…</vt:lpstr>
      <vt:lpstr>Losses in All Bunches: Not Beam-Beam</vt:lpstr>
      <vt:lpstr>Momentum Cleaning Very Active: RF Issue</vt:lpstr>
      <vt:lpstr>Dump of B1 Uncaptured Beam</vt:lpstr>
      <vt:lpstr>Tuesday 6 July</vt:lpstr>
      <vt:lpstr>Tuesday 6 July</vt:lpstr>
      <vt:lpstr>Tuesday 6July</vt:lpstr>
      <vt:lpstr>Tuesday 6July</vt:lpstr>
      <vt:lpstr>Tuesday 6July</vt:lpstr>
      <vt:lpstr>Tuesday 6 July</vt:lpstr>
      <vt:lpstr>Integrated Luminosity on 2nd July</vt:lpstr>
      <vt:lpstr>Integrated Luminosity on 7th July</vt:lpstr>
      <vt:lpstr>Presently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myers</dc:creator>
  <cp:lastModifiedBy>Steve</cp:lastModifiedBy>
  <cp:revision>103</cp:revision>
  <dcterms:created xsi:type="dcterms:W3CDTF">2010-03-13T15:55:14Z</dcterms:created>
  <dcterms:modified xsi:type="dcterms:W3CDTF">2010-07-07T06:37:08Z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0x0101006DFC45E1ACE23D4DAB802479341084B1</vt:lpwstr>
  </property>
</Properties>
</file>