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28" r:id="rId2"/>
    <p:sldId id="429" r:id="rId3"/>
    <p:sldId id="433" r:id="rId4"/>
    <p:sldId id="434" r:id="rId5"/>
    <p:sldId id="435" r:id="rId6"/>
    <p:sldId id="430" r:id="rId7"/>
    <p:sldId id="438" r:id="rId8"/>
    <p:sldId id="43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7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34" clrIdx="0">
    <p:extLst/>
  </p:cmAuthor>
  <p:cmAuthor id="2" name="Microsoft Office User" initials="MOU" lastIdx="4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03030"/>
    <a:srgbClr val="0033A0"/>
    <a:srgbClr val="61C4D3"/>
    <a:srgbClr val="6698CB"/>
    <a:srgbClr val="6E2466"/>
    <a:srgbClr val="61C5D3"/>
    <a:srgbClr val="0055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48"/>
    <p:restoredTop sz="81130"/>
  </p:normalViewPr>
  <p:slideViewPr>
    <p:cSldViewPr snapToGrid="0" snapToObjects="1">
      <p:cViewPr varScale="1">
        <p:scale>
          <a:sx n="68" d="100"/>
          <a:sy n="68" d="100"/>
        </p:scale>
        <p:origin x="1042" y="53"/>
      </p:cViewPr>
      <p:guideLst>
        <p:guide orient="horz" pos="3770"/>
        <p:guide pos="3863"/>
      </p:guideLst>
    </p:cSldViewPr>
  </p:slideViewPr>
  <p:outlineViewPr>
    <p:cViewPr>
      <p:scale>
        <a:sx n="33" d="100"/>
        <a:sy n="33" d="100"/>
      </p:scale>
      <p:origin x="0" y="-13112"/>
    </p:cViewPr>
  </p:outlineViewPr>
  <p:notesTextViewPr>
    <p:cViewPr>
      <p:scale>
        <a:sx n="70" d="100"/>
        <a:sy n="7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schoerl\cernbox\WINDOWS\Desktop\GermanyAtCERN\Copy%20of%20Procurement%20expenditures%20for%20some%20proc%20code%20v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schoerl\cernbox\WINDOWS\Desktop\GermanyAtCERN\Final\HFM0_Budget_v8.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Sheet1!$C$17</c:f>
              <c:strCache>
                <c:ptCount val="1"/>
                <c:pt idx="0">
                  <c:v>CERN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multiLvlStrRef>
              <c:f>Sheet1!$A$52:$B$60</c:f>
              <c:multiLvlStrCache>
                <c:ptCount val="9"/>
                <c:lvl>
                  <c:pt idx="0">
                    <c:v>2018</c:v>
                  </c:pt>
                  <c:pt idx="1">
                    <c:v>2019</c:v>
                  </c:pt>
                  <c:pt idx="2">
                    <c:v>2020</c:v>
                  </c:pt>
                  <c:pt idx="3">
                    <c:v>2018</c:v>
                  </c:pt>
                  <c:pt idx="4">
                    <c:v>2019</c:v>
                  </c:pt>
                  <c:pt idx="5">
                    <c:v>2020</c:v>
                  </c:pt>
                  <c:pt idx="6">
                    <c:v>2018</c:v>
                  </c:pt>
                  <c:pt idx="7">
                    <c:v>2019</c:v>
                  </c:pt>
                  <c:pt idx="8">
                    <c:v>2020</c:v>
                  </c:pt>
                </c:lvl>
                <c:lvl>
                  <c:pt idx="0">
                    <c:v>Magnets</c:v>
                  </c:pt>
                  <c:pt idx="3">
                    <c:v>Cables and Superconductors for Magnets</c:v>
                  </c:pt>
                  <c:pt idx="6">
                    <c:v>Mechanical engineering and raw materials</c:v>
                  </c:pt>
                </c:lvl>
              </c:multiLvlStrCache>
            </c:multiLvlStrRef>
          </c:cat>
          <c:val>
            <c:numRef>
              <c:f>Sheet1!$C$52:$C$60</c:f>
              <c:numCache>
                <c:formatCode>_(* #,##0.00_);_(* \(#,##0.00\);_(* "-"??_);_(@_)</c:formatCode>
                <c:ptCount val="9"/>
                <c:pt idx="0">
                  <c:v>31.8442348651594</c:v>
                </c:pt>
                <c:pt idx="1">
                  <c:v>23.752896597325101</c:v>
                </c:pt>
                <c:pt idx="2">
                  <c:v>23.119186735091198</c:v>
                </c:pt>
                <c:pt idx="3">
                  <c:v>18.0362589866813</c:v>
                </c:pt>
                <c:pt idx="4">
                  <c:v>7.9883278121472108</c:v>
                </c:pt>
                <c:pt idx="5">
                  <c:v>13.237957240502599</c:v>
                </c:pt>
                <c:pt idx="6">
                  <c:v>37.091970311515304</c:v>
                </c:pt>
                <c:pt idx="7">
                  <c:v>38.668109220109699</c:v>
                </c:pt>
                <c:pt idx="8">
                  <c:v>24.799371430630199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EED-4B3B-BF1F-3C1F65BC4493}"/>
            </c:ext>
          </c:extLst>
        </c:ser>
        <c:ser>
          <c:idx val="1"/>
          <c:order val="1"/>
          <c:tx>
            <c:strRef>
              <c:f>Sheet1!$D$17</c:f>
              <c:strCache>
                <c:ptCount val="1"/>
                <c:pt idx="0">
                  <c:v>Teams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multiLvlStrRef>
              <c:f>Sheet1!$A$52:$B$60</c:f>
              <c:multiLvlStrCache>
                <c:ptCount val="9"/>
                <c:lvl>
                  <c:pt idx="0">
                    <c:v>2018</c:v>
                  </c:pt>
                  <c:pt idx="1">
                    <c:v>2019</c:v>
                  </c:pt>
                  <c:pt idx="2">
                    <c:v>2020</c:v>
                  </c:pt>
                  <c:pt idx="3">
                    <c:v>2018</c:v>
                  </c:pt>
                  <c:pt idx="4">
                    <c:v>2019</c:v>
                  </c:pt>
                  <c:pt idx="5">
                    <c:v>2020</c:v>
                  </c:pt>
                  <c:pt idx="6">
                    <c:v>2018</c:v>
                  </c:pt>
                  <c:pt idx="7">
                    <c:v>2019</c:v>
                  </c:pt>
                  <c:pt idx="8">
                    <c:v>2020</c:v>
                  </c:pt>
                </c:lvl>
                <c:lvl>
                  <c:pt idx="0">
                    <c:v>Magnets</c:v>
                  </c:pt>
                  <c:pt idx="3">
                    <c:v>Cables and Superconductors for Magnets</c:v>
                  </c:pt>
                  <c:pt idx="6">
                    <c:v>Mechanical engineering and raw materials</c:v>
                  </c:pt>
                </c:lvl>
              </c:multiLvlStrCache>
            </c:multiLvlStrRef>
          </c:cat>
          <c:val>
            <c:numRef>
              <c:f>Sheet1!$D$52:$D$60</c:f>
              <c:numCache>
                <c:formatCode>_(* #,##0.00_);_(* \(#,##0.00\);_(* "-"??_);_(@_)</c:formatCode>
                <c:ptCount val="9"/>
                <c:pt idx="0">
                  <c:v>1.562967949645</c:v>
                </c:pt>
                <c:pt idx="1">
                  <c:v>2.3589018993999997E-2</c:v>
                </c:pt>
                <c:pt idx="2">
                  <c:v>0.45709212876549998</c:v>
                </c:pt>
                <c:pt idx="3">
                  <c:v>2.22909375E-2</c:v>
                </c:pt>
                <c:pt idx="4">
                  <c:v>2.2556353099999999E-2</c:v>
                </c:pt>
                <c:pt idx="5">
                  <c:v>4.1969623353000002E-2</c:v>
                </c:pt>
                <c:pt idx="6">
                  <c:v>2.66128794355377</c:v>
                </c:pt>
                <c:pt idx="7">
                  <c:v>2.9328496938931101</c:v>
                </c:pt>
                <c:pt idx="8">
                  <c:v>2.4121039974379501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EED-4B3B-BF1F-3C1F65BC44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0363536"/>
        <c:axId val="490356976"/>
      </c:barChart>
      <c:catAx>
        <c:axId val="490363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0356976"/>
        <c:crosses val="autoZero"/>
        <c:auto val="1"/>
        <c:lblAlgn val="ctr"/>
        <c:lblOffset val="100"/>
        <c:noMultiLvlLbl val="0"/>
      </c:catAx>
      <c:valAx>
        <c:axId val="490356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MCHF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_(* #,##0_);_(* \(#,##0\);_(* &quot;-&quot;_);_(@_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0363536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MTP 2021-2030 allocation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'HFM summary'!$B$35</c:f>
              <c:strCache>
                <c:ptCount val="1"/>
                <c:pt idx="0">
                  <c:v>MTP 2021 allocation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'HFM summary'!$C$34:$L$34</c:f>
              <c:numCache>
                <c:formatCode>General</c:formatCode>
                <c:ptCount val="10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  <c:pt idx="6">
                  <c:v>2027</c:v>
                </c:pt>
                <c:pt idx="7">
                  <c:v>2028</c:v>
                </c:pt>
                <c:pt idx="8">
                  <c:v>2029</c:v>
                </c:pt>
                <c:pt idx="9">
                  <c:v>2030</c:v>
                </c:pt>
              </c:numCache>
            </c:numRef>
          </c:cat>
          <c:val>
            <c:numRef>
              <c:f>'HFM summary'!$C$33:$L$33</c:f>
              <c:numCache>
                <c:formatCode>General</c:formatCode>
                <c:ptCount val="10"/>
                <c:pt idx="0">
                  <c:v>8.1709999999999994</c:v>
                </c:pt>
                <c:pt idx="1">
                  <c:v>12.064</c:v>
                </c:pt>
                <c:pt idx="2">
                  <c:v>12.279</c:v>
                </c:pt>
                <c:pt idx="3">
                  <c:v>13.346</c:v>
                </c:pt>
                <c:pt idx="4">
                  <c:v>18.260999999999999</c:v>
                </c:pt>
                <c:pt idx="5">
                  <c:v>20.544</c:v>
                </c:pt>
                <c:pt idx="6">
                  <c:v>19.776</c:v>
                </c:pt>
                <c:pt idx="7">
                  <c:v>19.776</c:v>
                </c:pt>
                <c:pt idx="8">
                  <c:v>19.776</c:v>
                </c:pt>
                <c:pt idx="9">
                  <c:v>19.776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C1-4C53-8EA8-D781EF08CA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47695920"/>
        <c:axId val="447694280"/>
      </c:barChart>
      <c:catAx>
        <c:axId val="447695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7694280"/>
        <c:crosses val="autoZero"/>
        <c:auto val="1"/>
        <c:lblAlgn val="ctr"/>
        <c:lblOffset val="100"/>
        <c:noMultiLvlLbl val="0"/>
      </c:catAx>
      <c:valAx>
        <c:axId val="447694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MCHF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7695920"/>
        <c:crosses val="autoZero"/>
        <c:crossBetween val="between"/>
      </c:valAx>
      <c:spPr>
        <a:noFill/>
        <a:ln>
          <a:solidFill>
            <a:schemeClr val="accent1"/>
          </a:solidFill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02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4/27/2021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4/27/2021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4/27/2021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2225" y="241617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4/27/2021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4/27/2021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26434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4/27/2021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0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10823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18842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29665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4/27/2021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4/27/2021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4/27/2021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4/27/2021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4/27/2021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C18BCF-1026-3541-8435-A6A493D987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012" y="6394174"/>
            <a:ext cx="395212" cy="39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4/27/2021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FB6B8F-D55B-5A41-9E0F-093D943344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9938" y="2512611"/>
            <a:ext cx="1741337" cy="174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4/27/2021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4/27/2021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4/27/2021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0B53359-C582-6844-9EA4-4D6212D597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075613" y="1592263"/>
            <a:ext cx="3708400" cy="460851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5613" y="373593"/>
            <a:ext cx="3708400" cy="10657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6AF3C9-D784-6946-89F2-5993CCDAAF6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A3189-CBF0-9340-9C1D-42AA3E21A8C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DD477-EAF2-F841-B7BB-852598C9EAA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001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4/27/2021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4/27/2021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E68E270-2AED-0F45-A0C5-6F0942DF8A9F}"/>
              </a:ext>
            </a:extLst>
          </p:cNvPr>
          <p:cNvSpPr/>
          <p:nvPr userDrawn="1"/>
        </p:nvSpPr>
        <p:spPr>
          <a:xfrm>
            <a:off x="0" y="6315998"/>
            <a:ext cx="12192000" cy="542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4/27/2021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346822-6F29-4340-B76E-0E6C21BA22D8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60" y="6397057"/>
            <a:ext cx="406174" cy="40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2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  <p15:guide id="19" pos="3940" userDrawn="1">
          <p15:clr>
            <a:srgbClr val="F26B43"/>
          </p15:clr>
        </p15:guide>
        <p15:guide id="20" pos="1481" userDrawn="1">
          <p15:clr>
            <a:srgbClr val="F26B43"/>
          </p15:clr>
        </p15:guide>
        <p15:guide id="21" pos="1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ermanycern.cern.b2match.io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4/27/2021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Friedrich Haug &amp; Daniel Schoerling| Session 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32738" y="-16626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altLang="en-US" dirty="0">
                <a:latin typeface="+mj-lt"/>
                <a:cs typeface="Calibri" panose="020F0502020204030204" pitchFamily="34" charset="0"/>
              </a:rPr>
              <a:t>Electronics and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radiofrequency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: 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Electronic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components (active, passive)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PCBs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and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assembled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boards</a:t>
            </a:r>
            <a:endParaRPr lang="fr-CH" altLang="en-US" dirty="0">
              <a:latin typeface="+mj-lt"/>
              <a:cs typeface="Calibri" panose="020F0502020204030204" pitchFamily="34" charset="0"/>
            </a:endParaRPr>
          </a:p>
          <a:p>
            <a:pPr lvl="1"/>
            <a:r>
              <a:rPr lang="fr-CH" altLang="en-US" dirty="0">
                <a:latin typeface="+mj-lt"/>
                <a:cs typeface="Calibri" panose="020F0502020204030204" pitchFamily="34" charset="0"/>
              </a:rPr>
              <a:t>LV and HV power supplies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Radiofrequency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plants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Amplifiers</a:t>
            </a:r>
            <a:endParaRPr lang="fr-CH" altLang="en-US" dirty="0">
              <a:latin typeface="+mj-lt"/>
              <a:cs typeface="Calibri" panose="020F0502020204030204" pitchFamily="34" charset="0"/>
            </a:endParaRP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bg2"/>
                </a:solidFill>
                <a:latin typeface="+mn-lt"/>
              </a:rPr>
              <a:t>What do we buy?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66E8013-D6BE-5E4B-AE72-498444DAAD08}"/>
              </a:ext>
            </a:extLst>
          </p:cNvPr>
          <p:cNvGrpSpPr/>
          <p:nvPr/>
        </p:nvGrpSpPr>
        <p:grpSpPr>
          <a:xfrm>
            <a:off x="0" y="-1400"/>
            <a:ext cx="12187669" cy="98854"/>
            <a:chOff x="-1" y="0"/>
            <a:chExt cx="12187669" cy="988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8CF9AFD-FD3D-6A46-A7DD-6996A9EB18D6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85CE289-CA30-B743-B267-5E851077CACC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BF77245-BBA9-B54D-B491-70A5B15C2539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D87B796-6D9C-6F46-AAE1-AB2F1ACE3C87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59AD9DA-56B7-3C48-AB64-2F956FC3024A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A2FA6C3-E402-864F-93A1-20B050D819DB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16263" y="5499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998942" y="2101251"/>
            <a:ext cx="397247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000" b="1" dirty="0">
                <a:solidFill>
                  <a:schemeClr val="bg1"/>
                </a:solidFill>
              </a:rPr>
              <a:t>Session 4: </a:t>
            </a:r>
            <a:r>
              <a:rPr lang="en-GB" sz="3000" b="1" dirty="0" smtClean="0">
                <a:solidFill>
                  <a:schemeClr val="bg1"/>
                </a:solidFill>
              </a:rPr>
              <a:t>Electronics</a:t>
            </a:r>
          </a:p>
          <a:p>
            <a:r>
              <a:rPr lang="en-GB" sz="3000" b="1" dirty="0" smtClean="0">
                <a:solidFill>
                  <a:schemeClr val="bg1"/>
                </a:solidFill>
              </a:rPr>
              <a:t>Sensors</a:t>
            </a:r>
          </a:p>
          <a:p>
            <a:r>
              <a:rPr lang="en-GB" sz="3000" b="1" dirty="0" smtClean="0">
                <a:solidFill>
                  <a:schemeClr val="bg1"/>
                </a:solidFill>
              </a:rPr>
              <a:t>Power Supplies</a:t>
            </a:r>
            <a:endParaRPr lang="en-GB" sz="3000" b="1" dirty="0">
              <a:solidFill>
                <a:schemeClr val="bg1"/>
              </a:solidFill>
            </a:endParaRPr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0968" b="10968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23781" y="0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8151342" y="1666633"/>
            <a:ext cx="397247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</a:rPr>
              <a:t>Opening of the day</a:t>
            </a:r>
          </a:p>
          <a:p>
            <a:endParaRPr lang="en-GB" sz="3000" b="1" dirty="0" smtClean="0">
              <a:solidFill>
                <a:schemeClr val="bg1"/>
              </a:solidFill>
            </a:endParaRPr>
          </a:p>
          <a:p>
            <a:r>
              <a:rPr lang="en-GB" sz="3000" b="1" dirty="0" smtClean="0">
                <a:solidFill>
                  <a:schemeClr val="bg1"/>
                </a:solidFill>
              </a:rPr>
              <a:t>Session 6: </a:t>
            </a:r>
          </a:p>
          <a:p>
            <a:r>
              <a:rPr lang="en-GB" sz="3000" b="1" dirty="0" smtClean="0">
                <a:solidFill>
                  <a:schemeClr val="bg1"/>
                </a:solidFill>
              </a:rPr>
              <a:t>Magnets</a:t>
            </a:r>
            <a:r>
              <a:rPr lang="en-GB" sz="3000" b="1" dirty="0">
                <a:solidFill>
                  <a:schemeClr val="bg1"/>
                </a:solidFill>
              </a:rPr>
              <a:t>, </a:t>
            </a:r>
            <a:r>
              <a:rPr lang="en-GB" sz="3000" b="1" dirty="0" smtClean="0">
                <a:solidFill>
                  <a:schemeClr val="bg1"/>
                </a:solidFill>
              </a:rPr>
              <a:t>Superconductors, Materials</a:t>
            </a:r>
            <a:endParaRPr lang="en-GB" sz="3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3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Friedrich Haug &amp; </a:t>
            </a:r>
            <a:r>
              <a:rPr lang="en-US" dirty="0" smtClean="0"/>
              <a:t>Daniel Schoerling | </a:t>
            </a:r>
            <a:r>
              <a:rPr lang="en-US" dirty="0"/>
              <a:t>Session </a:t>
            </a:r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D7CCAF69-69A7-4644-93CA-917F0008C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Agenda: Session 6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25" y="1257300"/>
            <a:ext cx="10191750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565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Friedrich Haug &amp; </a:t>
            </a:r>
            <a:r>
              <a:rPr lang="en-US" dirty="0" smtClean="0"/>
              <a:t>Daniel Schoerling | </a:t>
            </a:r>
            <a:r>
              <a:rPr lang="en-US" dirty="0"/>
              <a:t>Session </a:t>
            </a:r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D7CCAF69-69A7-4644-93CA-917F0008C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Agenda: Session 7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746" y="1347787"/>
            <a:ext cx="10210800" cy="416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26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Friedrich Haug &amp; </a:t>
            </a:r>
            <a:r>
              <a:rPr lang="en-US" dirty="0" smtClean="0"/>
              <a:t>Daniel Schoerling | </a:t>
            </a:r>
            <a:r>
              <a:rPr lang="en-US" dirty="0"/>
              <a:t>Session </a:t>
            </a:r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D7CCAF69-69A7-4644-93CA-917F0008C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Agenda: Session 8 &amp; 9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7246"/>
          <a:stretch/>
        </p:blipFill>
        <p:spPr>
          <a:xfrm>
            <a:off x="1549541" y="946904"/>
            <a:ext cx="8204060" cy="522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232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Friedrich Haug &amp; </a:t>
            </a:r>
            <a:r>
              <a:rPr lang="en-US" dirty="0" smtClean="0"/>
              <a:t>Daniel Schoerling | </a:t>
            </a:r>
            <a:r>
              <a:rPr lang="en-US" dirty="0"/>
              <a:t>Session </a:t>
            </a:r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D7CCAF69-69A7-4644-93CA-917F0008C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Agenda: B2B meetings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529" y="1439335"/>
            <a:ext cx="7229475" cy="4191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10480" y="3721432"/>
            <a:ext cx="42370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Please check your personal agenda on:</a:t>
            </a:r>
          </a:p>
          <a:p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germanycern.cern.b2match.io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173" y="2077156"/>
            <a:ext cx="6848272" cy="3742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477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Friedrich Haug &amp; </a:t>
            </a:r>
            <a:r>
              <a:rPr lang="en-US" dirty="0" smtClean="0"/>
              <a:t>Daniel Schoerling | </a:t>
            </a:r>
            <a:r>
              <a:rPr lang="en-US" dirty="0"/>
              <a:t>Session </a:t>
            </a:r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D7CCAF69-69A7-4644-93CA-917F0008C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73593"/>
            <a:ext cx="11376025" cy="1065742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Spending profile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1274420"/>
              </p:ext>
            </p:extLst>
          </p:nvPr>
        </p:nvGraphicFramePr>
        <p:xfrm>
          <a:off x="291067" y="1061155"/>
          <a:ext cx="11497733" cy="50335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02349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Friedrich Haug &amp; </a:t>
            </a:r>
            <a:r>
              <a:rPr lang="en-US" dirty="0" smtClean="0"/>
              <a:t>Daniel Schoerling | </a:t>
            </a:r>
            <a:r>
              <a:rPr lang="en-US" dirty="0"/>
              <a:t>Session 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D7CCAF69-69A7-4644-93CA-917F0008C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73593"/>
            <a:ext cx="11376025" cy="1065742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Collaboration partners wanted: HFM program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485" y="3551658"/>
            <a:ext cx="4805181" cy="220986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948379"/>
            <a:ext cx="1189367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High-field superconducting magnets (HFM) are a key technology for future accelerators, and can have a significant impact also on societal applications such as thermonuclear fusion, ultra-high-field magnetic resonance imaging (MRI), medical accelerators, other medical applications such as gantries, etc.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This </a:t>
            </a:r>
            <a:r>
              <a:rPr lang="en-GB" dirty="0"/>
              <a:t>HFM R&amp;D programme will be carried out within </a:t>
            </a:r>
            <a:r>
              <a:rPr lang="en-GB" dirty="0" smtClean="0"/>
              <a:t>an expanded </a:t>
            </a:r>
            <a:r>
              <a:rPr lang="en-GB" dirty="0"/>
              <a:t>collaboration with research laboratories, institutes </a:t>
            </a:r>
            <a:r>
              <a:rPr lang="en-GB" dirty="0" smtClean="0"/>
              <a:t>and industry </a:t>
            </a:r>
            <a:r>
              <a:rPr lang="en-GB" dirty="0"/>
              <a:t>in the Member States and </a:t>
            </a:r>
            <a:r>
              <a:rPr lang="en-GB" dirty="0" smtClean="0"/>
              <a:t>beyond.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A significant amount of the budget will be invested in industrial procurement and collaborations with European institutes. </a:t>
            </a: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9696106"/>
              </p:ext>
            </p:extLst>
          </p:nvPr>
        </p:nvGraphicFramePr>
        <p:xfrm>
          <a:off x="5667022" y="2980267"/>
          <a:ext cx="6121778" cy="3053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667943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Friedrich Haug &amp; </a:t>
            </a:r>
            <a:r>
              <a:rPr lang="en-US" dirty="0" smtClean="0"/>
              <a:t>Daniel Schoerling | </a:t>
            </a:r>
            <a:r>
              <a:rPr lang="en-US" dirty="0"/>
              <a:t>Session </a:t>
            </a:r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2091204"/>
          </a:xfrm>
        </p:spPr>
        <p:txBody>
          <a:bodyPr/>
          <a:lstStyle/>
          <a:p>
            <a:r>
              <a:rPr lang="en-GB" sz="3200" dirty="0" smtClean="0">
                <a:solidFill>
                  <a:schemeClr val="tx1"/>
                </a:solidFill>
              </a:rPr>
              <a:t>MS-4669/EN/LHC</a:t>
            </a:r>
            <a:br>
              <a:rPr lang="en-GB" sz="3200" dirty="0" smtClean="0">
                <a:solidFill>
                  <a:schemeClr val="tx1"/>
                </a:solidFill>
              </a:rPr>
            </a:br>
            <a:r>
              <a:rPr lang="en-GB" sz="3200" dirty="0" smtClean="0">
                <a:solidFill>
                  <a:schemeClr val="tx1"/>
                </a:solidFill>
              </a:rPr>
              <a:t>Supply </a:t>
            </a:r>
            <a:r>
              <a:rPr lang="en-GB" sz="3200" dirty="0">
                <a:solidFill>
                  <a:schemeClr val="tx1"/>
                </a:solidFill>
              </a:rPr>
              <a:t>of heavy duty milling machine</a:t>
            </a:r>
            <a:endParaRPr lang="en-US" sz="3000" dirty="0">
              <a:solidFill>
                <a:schemeClr val="tx1"/>
              </a:solidFill>
            </a:endParaRP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 txBox="1">
            <a:spLocks/>
          </p:cNvSpPr>
          <p:nvPr/>
        </p:nvSpPr>
        <p:spPr>
          <a:xfrm>
            <a:off x="252753" y="4246828"/>
            <a:ext cx="5628758" cy="194264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u="sng" dirty="0" smtClean="0">
                <a:solidFill>
                  <a:schemeClr val="accent1"/>
                </a:solidFill>
              </a:rPr>
              <a:t>Description and Specific Condition</a:t>
            </a:r>
            <a:r>
              <a:rPr lang="en-GB" sz="2000" dirty="0" smtClean="0">
                <a:solidFill>
                  <a:schemeClr val="accent1"/>
                </a:solidFill>
              </a:rPr>
              <a:t> :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1800" b="0" dirty="0"/>
              <a:t>F</a:t>
            </a:r>
            <a:r>
              <a:rPr lang="en-GB" sz="1800" b="0" dirty="0" smtClean="0"/>
              <a:t>ive </a:t>
            </a:r>
            <a:r>
              <a:rPr lang="en-GB" sz="1800" b="0" dirty="0"/>
              <a:t>axis Computer Numerical Control (CNC) milling machine including a rotary table in the machine bed, a HSK100 spindle taper size coupled with a high torque/power spindle. </a:t>
            </a:r>
            <a:endParaRPr lang="en-GB" sz="1800" b="0" dirty="0">
              <a:solidFill>
                <a:schemeClr val="accent1"/>
              </a:solidFill>
            </a:endParaRP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 txBox="1">
            <a:spLocks/>
          </p:cNvSpPr>
          <p:nvPr/>
        </p:nvSpPr>
        <p:spPr>
          <a:xfrm>
            <a:off x="263326" y="2094162"/>
            <a:ext cx="7706124" cy="146480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u="sng" dirty="0" smtClean="0">
                <a:solidFill>
                  <a:schemeClr val="accent1"/>
                </a:solidFill>
              </a:rPr>
              <a:t>Procurement Code:</a:t>
            </a:r>
            <a:r>
              <a:rPr lang="en-GB" sz="2000" b="0" dirty="0">
                <a:solidFill>
                  <a:schemeClr val="accent1"/>
                </a:solidFill>
              </a:rPr>
              <a:t> </a:t>
            </a:r>
            <a:r>
              <a:rPr lang="en-GB" sz="2000" b="0" dirty="0" smtClean="0">
                <a:solidFill>
                  <a:schemeClr val="accent1"/>
                </a:solidFill>
              </a:rPr>
              <a:t>05.03.01.00</a:t>
            </a:r>
          </a:p>
          <a:p>
            <a:r>
              <a:rPr lang="en-GB" sz="2000" u="sng" dirty="0" smtClean="0">
                <a:solidFill>
                  <a:schemeClr val="accent1"/>
                </a:solidFill>
              </a:rPr>
              <a:t>Cost </a:t>
            </a:r>
            <a:r>
              <a:rPr lang="en-GB" sz="2000" u="sng" dirty="0" smtClean="0">
                <a:solidFill>
                  <a:schemeClr val="accent1"/>
                </a:solidFill>
              </a:rPr>
              <a:t>Range:</a:t>
            </a:r>
            <a:r>
              <a:rPr lang="en-GB" sz="2000" b="0" dirty="0" smtClean="0">
                <a:solidFill>
                  <a:schemeClr val="accent1"/>
                </a:solidFill>
              </a:rPr>
              <a:t> </a:t>
            </a:r>
            <a:r>
              <a:rPr lang="en-GB" sz="2000" b="0" dirty="0" smtClean="0">
                <a:solidFill>
                  <a:schemeClr val="accent1"/>
                </a:solidFill>
              </a:rPr>
              <a:t>A</a:t>
            </a:r>
          </a:p>
          <a:p>
            <a:r>
              <a:rPr lang="en-GB" sz="2000" u="sng" dirty="0" smtClean="0">
                <a:solidFill>
                  <a:schemeClr val="tx1"/>
                </a:solidFill>
              </a:rPr>
              <a:t>Planning:</a:t>
            </a:r>
            <a:r>
              <a:rPr lang="en-GB" sz="2000" b="0" dirty="0" smtClean="0">
                <a:solidFill>
                  <a:schemeClr val="tx1"/>
                </a:solidFill>
              </a:rPr>
              <a:t> MS : Sent / IT: Q4 2021</a:t>
            </a:r>
            <a:endParaRPr lang="en-GB" sz="2000" b="0" dirty="0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2C296E1-5F02-42BC-9D77-B136CFB3CCB5}"/>
              </a:ext>
            </a:extLst>
          </p:cNvPr>
          <p:cNvSpPr txBox="1"/>
          <p:nvPr/>
        </p:nvSpPr>
        <p:spPr>
          <a:xfrm>
            <a:off x="7646325" y="5664264"/>
            <a:ext cx="4029586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b="1" dirty="0">
                <a:solidFill>
                  <a:prstClr val="white"/>
                </a:solidFill>
                <a:latin typeface="Arial"/>
              </a:rPr>
              <a:t>Contact: </a:t>
            </a:r>
            <a:r>
              <a:rPr lang="en-GB" dirty="0" smtClean="0">
                <a:solidFill>
                  <a:schemeClr val="bg1"/>
                </a:solidFill>
              </a:rPr>
              <a:t>Said.Atieh@cern.ch</a:t>
            </a:r>
            <a:endParaRPr lang="en-US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2875" y="1639954"/>
            <a:ext cx="5794400" cy="3862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043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template colours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B9175FA-95AF-4748-B55B-BA10A2ACB7A4}" vid="{E766DD8D-3356-3846-8F49-E86FB20DA7C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14729</TotalTime>
  <Words>326</Words>
  <Application>Microsoft Office PowerPoint</Application>
  <PresentationFormat>Widescreen</PresentationFormat>
  <Paragraphs>59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What do we buy?</vt:lpstr>
      <vt:lpstr>Agenda: Session 6</vt:lpstr>
      <vt:lpstr>Agenda: Session 7</vt:lpstr>
      <vt:lpstr>Agenda: Session 8 &amp; 9</vt:lpstr>
      <vt:lpstr>Agenda: B2B meetings</vt:lpstr>
      <vt:lpstr>Spending profile</vt:lpstr>
      <vt:lpstr>Collaboration partners wanted: HFM program</vt:lpstr>
      <vt:lpstr>MS-4669/EN/LHC Supply of heavy duty milling machine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Doing Business with CERN Country@CERN</dc:title>
  <dc:creator>Microsoft Office User</dc:creator>
  <cp:lastModifiedBy>Daniel Schoerling</cp:lastModifiedBy>
  <cp:revision>436</cp:revision>
  <cp:lastPrinted>2019-04-30T10:39:04Z</cp:lastPrinted>
  <dcterms:created xsi:type="dcterms:W3CDTF">2019-03-14T08:20:25Z</dcterms:created>
  <dcterms:modified xsi:type="dcterms:W3CDTF">2021-04-27T07:26:02Z</dcterms:modified>
</cp:coreProperties>
</file>