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37" r:id="rId1"/>
  </p:sldMasterIdLst>
  <p:notesMasterIdLst>
    <p:notesMasterId r:id="rId87"/>
  </p:notesMasterIdLst>
  <p:handoutMasterIdLst>
    <p:handoutMasterId r:id="rId88"/>
  </p:handoutMasterIdLst>
  <p:sldIdLst>
    <p:sldId id="373" r:id="rId2"/>
    <p:sldId id="300" r:id="rId3"/>
    <p:sldId id="301" r:id="rId4"/>
    <p:sldId id="303" r:id="rId5"/>
    <p:sldId id="304" r:id="rId6"/>
    <p:sldId id="474" r:id="rId7"/>
    <p:sldId id="394" r:id="rId8"/>
    <p:sldId id="419" r:id="rId9"/>
    <p:sldId id="412" r:id="rId10"/>
    <p:sldId id="413" r:id="rId11"/>
    <p:sldId id="395" r:id="rId12"/>
    <p:sldId id="396" r:id="rId13"/>
    <p:sldId id="397" r:id="rId14"/>
    <p:sldId id="398" r:id="rId15"/>
    <p:sldId id="399" r:id="rId16"/>
    <p:sldId id="489" r:id="rId17"/>
    <p:sldId id="401" r:id="rId18"/>
    <p:sldId id="416" r:id="rId19"/>
    <p:sldId id="475" r:id="rId20"/>
    <p:sldId id="462" r:id="rId21"/>
    <p:sldId id="470" r:id="rId22"/>
    <p:sldId id="517" r:id="rId23"/>
    <p:sldId id="518" r:id="rId24"/>
    <p:sldId id="525" r:id="rId25"/>
    <p:sldId id="519" r:id="rId26"/>
    <p:sldId id="459" r:id="rId27"/>
    <p:sldId id="520" r:id="rId28"/>
    <p:sldId id="514" r:id="rId29"/>
    <p:sldId id="516" r:id="rId30"/>
    <p:sldId id="460" r:id="rId31"/>
    <p:sldId id="268" r:id="rId32"/>
    <p:sldId id="330" r:id="rId33"/>
    <p:sldId id="305" r:id="rId34"/>
    <p:sldId id="521" r:id="rId35"/>
    <p:sldId id="307" r:id="rId36"/>
    <p:sldId id="309" r:id="rId37"/>
    <p:sldId id="403" r:id="rId38"/>
    <p:sldId id="310" r:id="rId39"/>
    <p:sldId id="311" r:id="rId40"/>
    <p:sldId id="312" r:id="rId41"/>
    <p:sldId id="313" r:id="rId42"/>
    <p:sldId id="314" r:id="rId43"/>
    <p:sldId id="288" r:id="rId44"/>
    <p:sldId id="321" r:id="rId45"/>
    <p:sldId id="455" r:id="rId46"/>
    <p:sldId id="284" r:id="rId47"/>
    <p:sldId id="410" r:id="rId48"/>
    <p:sldId id="480" r:id="rId49"/>
    <p:sldId id="522" r:id="rId50"/>
    <p:sldId id="483" r:id="rId51"/>
    <p:sldId id="418" r:id="rId52"/>
    <p:sldId id="354" r:id="rId53"/>
    <p:sldId id="488" r:id="rId54"/>
    <p:sldId id="306" r:id="rId55"/>
    <p:sldId id="281" r:id="rId56"/>
    <p:sldId id="297" r:id="rId57"/>
    <p:sldId id="298" r:id="rId58"/>
    <p:sldId id="469" r:id="rId59"/>
    <p:sldId id="400" r:id="rId60"/>
    <p:sldId id="402" r:id="rId61"/>
    <p:sldId id="336" r:id="rId62"/>
    <p:sldId id="526" r:id="rId63"/>
    <p:sldId id="333" r:id="rId64"/>
    <p:sldId id="315" r:id="rId65"/>
    <p:sldId id="317" r:id="rId66"/>
    <p:sldId id="523" r:id="rId67"/>
    <p:sldId id="524" r:id="rId68"/>
    <p:sldId id="458" r:id="rId69"/>
    <p:sldId id="472" r:id="rId70"/>
    <p:sldId id="485" r:id="rId71"/>
    <p:sldId id="486" r:id="rId72"/>
    <p:sldId id="487" r:id="rId73"/>
    <p:sldId id="447" r:id="rId74"/>
    <p:sldId id="479" r:id="rId75"/>
    <p:sldId id="432" r:id="rId76"/>
    <p:sldId id="477" r:id="rId77"/>
    <p:sldId id="478" r:id="rId78"/>
    <p:sldId id="443" r:id="rId79"/>
    <p:sldId id="442" r:id="rId80"/>
    <p:sldId id="476" r:id="rId81"/>
    <p:sldId id="444" r:id="rId82"/>
    <p:sldId id="463" r:id="rId83"/>
    <p:sldId id="467" r:id="rId84"/>
    <p:sldId id="411" r:id="rId85"/>
    <p:sldId id="438" r:id="rId86"/>
  </p:sldIdLst>
  <p:sldSz cx="9144000" cy="6858000" type="screen4x3"/>
  <p:notesSz cx="6858000" cy="9144000"/>
  <p:defaultTextStyle>
    <a:defPPr>
      <a:defRPr lang="de-AT"/>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1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1A0"/>
    <a:srgbClr val="0144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0"/>
    <p:restoredTop sz="94674"/>
  </p:normalViewPr>
  <p:slideViewPr>
    <p:cSldViewPr>
      <p:cViewPr varScale="1">
        <p:scale>
          <a:sx n="108" d="100"/>
          <a:sy n="108" d="100"/>
        </p:scale>
        <p:origin x="1695" y="39"/>
      </p:cViewPr>
      <p:guideLst>
        <p:guide orient="horz" pos="2112"/>
        <p:guide pos="2880"/>
      </p:guideLst>
    </p:cSldViewPr>
  </p:slideViewPr>
  <p:outlineViewPr>
    <p:cViewPr>
      <p:scale>
        <a:sx n="33" d="100"/>
        <a:sy n="33" d="100"/>
      </p:scale>
      <p:origin x="0" y="5688"/>
    </p:cViewPr>
  </p:outlineViewPr>
  <p:notesTextViewPr>
    <p:cViewPr>
      <p:scale>
        <a:sx n="100" d="100"/>
        <a:sy n="100" d="100"/>
      </p:scale>
      <p:origin x="0" y="0"/>
    </p:cViewPr>
  </p:notesTextViewPr>
  <p:sorterViewPr>
    <p:cViewPr>
      <p:scale>
        <a:sx n="55" d="100"/>
        <a:sy n="5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oleObject" Target="Arbeitsmappe1"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NULL"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Pt>
            <c:idx val="0"/>
            <c:bubble3D val="0"/>
            <c:spPr>
              <a:solidFill>
                <a:srgbClr val="008000"/>
              </a:solidFill>
            </c:spPr>
            <c:extLst>
              <c:ext xmlns:c16="http://schemas.microsoft.com/office/drawing/2014/chart" uri="{C3380CC4-5D6E-409C-BE32-E72D297353CC}">
                <c16:uniqueId val="{00000001-66A4-2D48-9EE0-3F7469584A6A}"/>
              </c:ext>
            </c:extLst>
          </c:dPt>
          <c:dPt>
            <c:idx val="2"/>
            <c:bubble3D val="0"/>
            <c:spPr>
              <a:solidFill>
                <a:srgbClr val="FF6600"/>
              </a:solidFill>
            </c:spPr>
            <c:extLst>
              <c:ext xmlns:c16="http://schemas.microsoft.com/office/drawing/2014/chart" uri="{C3380CC4-5D6E-409C-BE32-E72D297353CC}">
                <c16:uniqueId val="{00000003-66A4-2D48-9EE0-3F7469584A6A}"/>
              </c:ext>
            </c:extLst>
          </c:dPt>
          <c:dLbls>
            <c:dLbl>
              <c:idx val="0"/>
              <c:layout/>
              <c:spPr>
                <a:effectLst/>
              </c:spPr>
              <c:txPr>
                <a:bodyPr lIns="2">
                  <a:spAutoFit/>
                </a:bodyPr>
                <a:lstStyle/>
                <a:p>
                  <a:pPr>
                    <a:defRPr sz="1400" b="1" i="0" baseline="0"/>
                  </a:pPr>
                  <a:endParaRPr lang="de-DE"/>
                </a:p>
              </c:txPr>
              <c:dLblPos val="bestFit"/>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c15:spPr>
                  <c15:layout/>
                </c:ext>
                <c:ext xmlns:c16="http://schemas.microsoft.com/office/drawing/2014/chart" uri="{C3380CC4-5D6E-409C-BE32-E72D297353CC}">
                  <c16:uniqueId val="{00000001-66A4-2D48-9EE0-3F7469584A6A}"/>
                </c:ext>
              </c:extLst>
            </c:dLbl>
            <c:spPr>
              <a:effectLst/>
            </c:spPr>
            <c:txPr>
              <a:bodyPr/>
              <a:lstStyle/>
              <a:p>
                <a:pPr>
                  <a:defRPr sz="1400" b="1" i="0" baseline="0"/>
                </a:pPr>
                <a:endParaRPr lang="de-DE"/>
              </a:p>
            </c:txPr>
            <c:showLegendKey val="0"/>
            <c:showVal val="1"/>
            <c:showCatName val="1"/>
            <c:showSerName val="0"/>
            <c:showPercent val="0"/>
            <c:showBubbleSize val="0"/>
            <c:separator>
</c:separator>
            <c:showLeaderLines val="1"/>
            <c:extLst>
              <c:ext xmlns:c15="http://schemas.microsoft.com/office/drawing/2012/chart" uri="{CE6537A1-D6FC-4f65-9D91-7224C49458BB}">
                <c15:layout/>
              </c:ext>
            </c:extLst>
          </c:dLbls>
          <c:cat>
            <c:strRef>
              <c:f>Blatt1!$A$1:$A$3</c:f>
              <c:strCache>
                <c:ptCount val="3"/>
                <c:pt idx="0">
                  <c:v>Wasserstoff</c:v>
                </c:pt>
                <c:pt idx="1">
                  <c:v>Helium</c:v>
                </c:pt>
                <c:pt idx="2">
                  <c:v>Rest</c:v>
                </c:pt>
              </c:strCache>
            </c:strRef>
          </c:cat>
          <c:val>
            <c:numRef>
              <c:f>Blatt1!$B$1:$B$3</c:f>
              <c:numCache>
                <c:formatCode>0.0%</c:formatCode>
                <c:ptCount val="3"/>
                <c:pt idx="0">
                  <c:v>0.73499999999999999</c:v>
                </c:pt>
                <c:pt idx="1">
                  <c:v>0.245</c:v>
                </c:pt>
                <c:pt idx="2">
                  <c:v>0.02</c:v>
                </c:pt>
              </c:numCache>
            </c:numRef>
          </c:val>
          <c:extLst>
            <c:ext xmlns:c16="http://schemas.microsoft.com/office/drawing/2014/chart" uri="{C3380CC4-5D6E-409C-BE32-E72D297353CC}">
              <c16:uniqueId val="{00000004-66A4-2D48-9EE0-3F7469584A6A}"/>
            </c:ext>
          </c:extLst>
        </c:ser>
        <c:dLbls>
          <c:showLegendKey val="0"/>
          <c:showVal val="0"/>
          <c:showCatName val="0"/>
          <c:showSerName val="0"/>
          <c:showPercent val="0"/>
          <c:showBubbleSize val="0"/>
          <c:showLeaderLines val="1"/>
        </c:dLbls>
        <c:firstSliceAng val="224"/>
      </c:pieChart>
    </c:plotArea>
    <c:plotVisOnly val="1"/>
    <c:dispBlanksAs val="gap"/>
    <c:showDLblsOverMax val="0"/>
  </c:chart>
  <c:spPr>
    <a:solidFill>
      <a:schemeClr val="bg1"/>
    </a:solidFill>
    <a:ln>
      <a:solidFill>
        <a:schemeClr val="tx1"/>
      </a:solidFill>
    </a:ln>
    <a:scene3d>
      <a:camera prst="orthographicFront"/>
      <a:lightRig rig="threePt" dir="t"/>
    </a:scene3d>
    <a:sp3d>
      <a:bevelT/>
      <a:bevelB/>
    </a:sp3d>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Number of Users at CERN </a:t>
            </a:r>
            <a:r>
              <a:rPr lang="en-GB" sz="1400" b="0" i="0" u="none" strike="noStrike" baseline="0" dirty="0">
                <a:effectLst/>
              </a:rPr>
              <a:t>in age groups </a:t>
            </a:r>
            <a:r>
              <a:rPr lang="en-GB" dirty="0"/>
              <a:t> - March 2016</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lineChart>
        <c:grouping val="standard"/>
        <c:varyColors val="0"/>
        <c:ser>
          <c:idx val="0"/>
          <c:order val="0"/>
          <c:tx>
            <c:strRef>
              <c:f>'PersonnelSummary-3'!$B$30</c:f>
              <c:strCache>
                <c:ptCount val="1"/>
                <c:pt idx="0">
                  <c:v>F</c:v>
                </c:pt>
              </c:strCache>
            </c:strRef>
          </c:tx>
          <c:spPr>
            <a:ln w="28575" cap="rnd">
              <a:solidFill>
                <a:schemeClr val="accent1"/>
              </a:solidFill>
              <a:round/>
            </a:ln>
            <a:effectLst/>
          </c:spPr>
          <c:marker>
            <c:symbol val="none"/>
          </c:marker>
          <c:cat>
            <c:strRef>
              <c:f>'PersonnelSummary-3'!$C$29:$R$29</c:f>
              <c:strCache>
                <c:ptCount val="16"/>
                <c:pt idx="0">
                  <c:v>15 - 19 years</c:v>
                </c:pt>
                <c:pt idx="1">
                  <c:v>20 - 24 years</c:v>
                </c:pt>
                <c:pt idx="2">
                  <c:v>25 - 29 years</c:v>
                </c:pt>
                <c:pt idx="3">
                  <c:v>30 - 34 years</c:v>
                </c:pt>
                <c:pt idx="4">
                  <c:v>35 - 39 years</c:v>
                </c:pt>
                <c:pt idx="5">
                  <c:v>40 - 44 years</c:v>
                </c:pt>
                <c:pt idx="6">
                  <c:v>45 - 49 years</c:v>
                </c:pt>
                <c:pt idx="7">
                  <c:v>50 - 54 years</c:v>
                </c:pt>
                <c:pt idx="8">
                  <c:v>55 - 59 years</c:v>
                </c:pt>
                <c:pt idx="9">
                  <c:v>60 - 64 years</c:v>
                </c:pt>
                <c:pt idx="10">
                  <c:v>65 - 69 years</c:v>
                </c:pt>
                <c:pt idx="11">
                  <c:v>70 - 74 years</c:v>
                </c:pt>
                <c:pt idx="12">
                  <c:v>75 - 79 years</c:v>
                </c:pt>
                <c:pt idx="13">
                  <c:v>80 - 84 years</c:v>
                </c:pt>
                <c:pt idx="14">
                  <c:v>85 - 89 years</c:v>
                </c:pt>
                <c:pt idx="15">
                  <c:v>90 - 94 years</c:v>
                </c:pt>
              </c:strCache>
            </c:strRef>
          </c:cat>
          <c:val>
            <c:numRef>
              <c:f>'PersonnelSummary-3'!$C$30:$R$30</c:f>
              <c:numCache>
                <c:formatCode>General</c:formatCode>
                <c:ptCount val="16"/>
                <c:pt idx="0">
                  <c:v>1</c:v>
                </c:pt>
                <c:pt idx="1">
                  <c:v>177</c:v>
                </c:pt>
                <c:pt idx="2">
                  <c:v>510</c:v>
                </c:pt>
                <c:pt idx="3">
                  <c:v>348</c:v>
                </c:pt>
                <c:pt idx="4">
                  <c:v>209</c:v>
                </c:pt>
                <c:pt idx="5">
                  <c:v>180</c:v>
                </c:pt>
                <c:pt idx="6">
                  <c:v>172</c:v>
                </c:pt>
                <c:pt idx="7">
                  <c:v>157</c:v>
                </c:pt>
                <c:pt idx="8">
                  <c:v>97</c:v>
                </c:pt>
                <c:pt idx="9">
                  <c:v>87</c:v>
                </c:pt>
                <c:pt idx="10">
                  <c:v>47</c:v>
                </c:pt>
                <c:pt idx="11">
                  <c:v>14</c:v>
                </c:pt>
                <c:pt idx="12">
                  <c:v>9</c:v>
                </c:pt>
                <c:pt idx="13">
                  <c:v>6</c:v>
                </c:pt>
                <c:pt idx="14">
                  <c:v>1</c:v>
                </c:pt>
              </c:numCache>
            </c:numRef>
          </c:val>
          <c:smooth val="0"/>
          <c:extLst>
            <c:ext xmlns:c16="http://schemas.microsoft.com/office/drawing/2014/chart" uri="{C3380CC4-5D6E-409C-BE32-E72D297353CC}">
              <c16:uniqueId val="{00000000-F887-9F48-9766-B0E22C0AA034}"/>
            </c:ext>
          </c:extLst>
        </c:ser>
        <c:ser>
          <c:idx val="1"/>
          <c:order val="1"/>
          <c:tx>
            <c:strRef>
              <c:f>'PersonnelSummary-3'!$B$31</c:f>
              <c:strCache>
                <c:ptCount val="1"/>
                <c:pt idx="0">
                  <c:v>M</c:v>
                </c:pt>
              </c:strCache>
            </c:strRef>
          </c:tx>
          <c:spPr>
            <a:ln w="28575" cap="rnd">
              <a:solidFill>
                <a:schemeClr val="accent2"/>
              </a:solidFill>
              <a:round/>
            </a:ln>
            <a:effectLst/>
          </c:spPr>
          <c:marker>
            <c:symbol val="none"/>
          </c:marker>
          <c:cat>
            <c:strRef>
              <c:f>'PersonnelSummary-3'!$C$29:$R$29</c:f>
              <c:strCache>
                <c:ptCount val="16"/>
                <c:pt idx="0">
                  <c:v>15 - 19 years</c:v>
                </c:pt>
                <c:pt idx="1">
                  <c:v>20 - 24 years</c:v>
                </c:pt>
                <c:pt idx="2">
                  <c:v>25 - 29 years</c:v>
                </c:pt>
                <c:pt idx="3">
                  <c:v>30 - 34 years</c:v>
                </c:pt>
                <c:pt idx="4">
                  <c:v>35 - 39 years</c:v>
                </c:pt>
                <c:pt idx="5">
                  <c:v>40 - 44 years</c:v>
                </c:pt>
                <c:pt idx="6">
                  <c:v>45 - 49 years</c:v>
                </c:pt>
                <c:pt idx="7">
                  <c:v>50 - 54 years</c:v>
                </c:pt>
                <c:pt idx="8">
                  <c:v>55 - 59 years</c:v>
                </c:pt>
                <c:pt idx="9">
                  <c:v>60 - 64 years</c:v>
                </c:pt>
                <c:pt idx="10">
                  <c:v>65 - 69 years</c:v>
                </c:pt>
                <c:pt idx="11">
                  <c:v>70 - 74 years</c:v>
                </c:pt>
                <c:pt idx="12">
                  <c:v>75 - 79 years</c:v>
                </c:pt>
                <c:pt idx="13">
                  <c:v>80 - 84 years</c:v>
                </c:pt>
                <c:pt idx="14">
                  <c:v>85 - 89 years</c:v>
                </c:pt>
                <c:pt idx="15">
                  <c:v>90 - 94 years</c:v>
                </c:pt>
              </c:strCache>
            </c:strRef>
          </c:cat>
          <c:val>
            <c:numRef>
              <c:f>'PersonnelSummary-3'!$C$31:$R$31</c:f>
              <c:numCache>
                <c:formatCode>General</c:formatCode>
                <c:ptCount val="16"/>
                <c:pt idx="0">
                  <c:v>3</c:v>
                </c:pt>
                <c:pt idx="1">
                  <c:v>548</c:v>
                </c:pt>
                <c:pt idx="2">
                  <c:v>1745</c:v>
                </c:pt>
                <c:pt idx="3">
                  <c:v>1242</c:v>
                </c:pt>
                <c:pt idx="4">
                  <c:v>972</c:v>
                </c:pt>
                <c:pt idx="5">
                  <c:v>861</c:v>
                </c:pt>
                <c:pt idx="6">
                  <c:v>884</c:v>
                </c:pt>
                <c:pt idx="7">
                  <c:v>856</c:v>
                </c:pt>
                <c:pt idx="8">
                  <c:v>761</c:v>
                </c:pt>
                <c:pt idx="9">
                  <c:v>589</c:v>
                </c:pt>
                <c:pt idx="10">
                  <c:v>430</c:v>
                </c:pt>
                <c:pt idx="11">
                  <c:v>274</c:v>
                </c:pt>
                <c:pt idx="12">
                  <c:v>136</c:v>
                </c:pt>
                <c:pt idx="13">
                  <c:v>38</c:v>
                </c:pt>
                <c:pt idx="14">
                  <c:v>6</c:v>
                </c:pt>
                <c:pt idx="15">
                  <c:v>3</c:v>
                </c:pt>
              </c:numCache>
            </c:numRef>
          </c:val>
          <c:smooth val="0"/>
          <c:extLst>
            <c:ext xmlns:c16="http://schemas.microsoft.com/office/drawing/2014/chart" uri="{C3380CC4-5D6E-409C-BE32-E72D297353CC}">
              <c16:uniqueId val="{00000001-F887-9F48-9766-B0E22C0AA034}"/>
            </c:ext>
          </c:extLst>
        </c:ser>
        <c:ser>
          <c:idx val="2"/>
          <c:order val="2"/>
          <c:tx>
            <c:strRef>
              <c:f>'PersonnelSummary-3'!$B$32</c:f>
              <c:strCache>
                <c:ptCount val="1"/>
                <c:pt idx="0">
                  <c:v>Grand Total:</c:v>
                </c:pt>
              </c:strCache>
            </c:strRef>
          </c:tx>
          <c:spPr>
            <a:ln w="28575" cap="rnd">
              <a:solidFill>
                <a:schemeClr val="accent3"/>
              </a:solidFill>
              <a:round/>
            </a:ln>
            <a:effectLst/>
          </c:spPr>
          <c:marker>
            <c:symbol val="none"/>
          </c:marker>
          <c:cat>
            <c:strRef>
              <c:f>'PersonnelSummary-3'!$C$29:$R$29</c:f>
              <c:strCache>
                <c:ptCount val="16"/>
                <c:pt idx="0">
                  <c:v>15 - 19 years</c:v>
                </c:pt>
                <c:pt idx="1">
                  <c:v>20 - 24 years</c:v>
                </c:pt>
                <c:pt idx="2">
                  <c:v>25 - 29 years</c:v>
                </c:pt>
                <c:pt idx="3">
                  <c:v>30 - 34 years</c:v>
                </c:pt>
                <c:pt idx="4">
                  <c:v>35 - 39 years</c:v>
                </c:pt>
                <c:pt idx="5">
                  <c:v>40 - 44 years</c:v>
                </c:pt>
                <c:pt idx="6">
                  <c:v>45 - 49 years</c:v>
                </c:pt>
                <c:pt idx="7">
                  <c:v>50 - 54 years</c:v>
                </c:pt>
                <c:pt idx="8">
                  <c:v>55 - 59 years</c:v>
                </c:pt>
                <c:pt idx="9">
                  <c:v>60 - 64 years</c:v>
                </c:pt>
                <c:pt idx="10">
                  <c:v>65 - 69 years</c:v>
                </c:pt>
                <c:pt idx="11">
                  <c:v>70 - 74 years</c:v>
                </c:pt>
                <c:pt idx="12">
                  <c:v>75 - 79 years</c:v>
                </c:pt>
                <c:pt idx="13">
                  <c:v>80 - 84 years</c:v>
                </c:pt>
                <c:pt idx="14">
                  <c:v>85 - 89 years</c:v>
                </c:pt>
                <c:pt idx="15">
                  <c:v>90 - 94 years</c:v>
                </c:pt>
              </c:strCache>
            </c:strRef>
          </c:cat>
          <c:val>
            <c:numRef>
              <c:f>'PersonnelSummary-3'!$C$32:$R$32</c:f>
              <c:numCache>
                <c:formatCode>General</c:formatCode>
                <c:ptCount val="16"/>
                <c:pt idx="0">
                  <c:v>4</c:v>
                </c:pt>
                <c:pt idx="1">
                  <c:v>725</c:v>
                </c:pt>
                <c:pt idx="2">
                  <c:v>2255</c:v>
                </c:pt>
                <c:pt idx="3">
                  <c:v>1590</c:v>
                </c:pt>
                <c:pt idx="4">
                  <c:v>1181</c:v>
                </c:pt>
                <c:pt idx="5">
                  <c:v>1041</c:v>
                </c:pt>
                <c:pt idx="6">
                  <c:v>1056</c:v>
                </c:pt>
                <c:pt idx="7">
                  <c:v>1013</c:v>
                </c:pt>
                <c:pt idx="8">
                  <c:v>858</c:v>
                </c:pt>
                <c:pt idx="9">
                  <c:v>676</c:v>
                </c:pt>
                <c:pt idx="10">
                  <c:v>477</c:v>
                </c:pt>
                <c:pt idx="11">
                  <c:v>288</c:v>
                </c:pt>
                <c:pt idx="12">
                  <c:v>145</c:v>
                </c:pt>
                <c:pt idx="13">
                  <c:v>44</c:v>
                </c:pt>
                <c:pt idx="14">
                  <c:v>7</c:v>
                </c:pt>
                <c:pt idx="15">
                  <c:v>3</c:v>
                </c:pt>
              </c:numCache>
            </c:numRef>
          </c:val>
          <c:smooth val="0"/>
          <c:extLst>
            <c:ext xmlns:c16="http://schemas.microsoft.com/office/drawing/2014/chart" uri="{C3380CC4-5D6E-409C-BE32-E72D297353CC}">
              <c16:uniqueId val="{00000002-F887-9F48-9766-B0E22C0AA034}"/>
            </c:ext>
          </c:extLst>
        </c:ser>
        <c:dLbls>
          <c:showLegendKey val="0"/>
          <c:showVal val="0"/>
          <c:showCatName val="0"/>
          <c:showSerName val="0"/>
          <c:showPercent val="0"/>
          <c:showBubbleSize val="0"/>
        </c:dLbls>
        <c:smooth val="0"/>
        <c:axId val="401326656"/>
        <c:axId val="401718768"/>
      </c:lineChart>
      <c:catAx>
        <c:axId val="4013266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401718768"/>
        <c:crosses val="autoZero"/>
        <c:auto val="1"/>
        <c:lblAlgn val="ctr"/>
        <c:lblOffset val="100"/>
        <c:noMultiLvlLbl val="0"/>
      </c:catAx>
      <c:valAx>
        <c:axId val="4017187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401326656"/>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de-DE"/>
          </a:p>
        </c:txPr>
      </c:dTable>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75.wmf"/><Relationship Id="rId1" Type="http://schemas.openxmlformats.org/officeDocument/2006/relationships/image" Target="../media/image7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44D7E138-7785-43B4-AC09-4A757B56706C}" type="datetime1">
              <a:rPr lang="en-US"/>
              <a:pPr/>
              <a:t>3/2/2020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2845FBF-DB93-4A53-B552-5B4DAD25A833}" type="slidenum">
              <a:rPr lang="en-US"/>
              <a:pPr/>
              <a:t>‹#›</a:t>
            </a:fld>
            <a:endParaRPr lang="en-US"/>
          </a:p>
        </p:txBody>
      </p:sp>
    </p:spTree>
    <p:extLst>
      <p:ext uri="{BB962C8B-B14F-4D97-AF65-F5344CB8AC3E}">
        <p14:creationId xmlns:p14="http://schemas.microsoft.com/office/powerpoint/2010/main" val="39669652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ＭＳ Ｐゴシック" charset="-128"/>
              </a:defRPr>
            </a:lvl1pPr>
          </a:lstStyle>
          <a:p>
            <a:pPr>
              <a:defRPr/>
            </a:pPr>
            <a:endParaRPr lang="en-US"/>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ＭＳ Ｐゴシック" charset="-128"/>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AT"/>
              <a:t>Textmasterformate durch Klicken bearbeiten</a:t>
            </a:r>
          </a:p>
          <a:p>
            <a:pPr lvl="1"/>
            <a:r>
              <a:rPr lang="de-AT"/>
              <a:t>Zweite Ebene</a:t>
            </a:r>
          </a:p>
          <a:p>
            <a:pPr lvl="2"/>
            <a:r>
              <a:rPr lang="de-AT"/>
              <a:t>Dritte Ebene</a:t>
            </a:r>
          </a:p>
          <a:p>
            <a:pPr lvl="3"/>
            <a:r>
              <a:rPr lang="de-AT"/>
              <a:t>Vierte Ebene</a:t>
            </a:r>
          </a:p>
          <a:p>
            <a:pPr lvl="4"/>
            <a:r>
              <a:rPr lang="de-AT"/>
              <a:t>Fünfte Ebene</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ＭＳ Ｐゴシック" charset="-128"/>
              </a:defRPr>
            </a:lvl1pPr>
          </a:lstStyle>
          <a:p>
            <a:pPr>
              <a:defRPr/>
            </a:pPr>
            <a:endParaRPr lang="en-US"/>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B078B32-527A-4A04-BBEE-2D89391DB463}" type="slidenum">
              <a:rPr lang="de-AT"/>
              <a:pPr/>
              <a:t>‹#›</a:t>
            </a:fld>
            <a:endParaRPr lang="de-AT"/>
          </a:p>
        </p:txBody>
      </p:sp>
    </p:spTree>
    <p:extLst>
      <p:ext uri="{BB962C8B-B14F-4D97-AF65-F5344CB8AC3E}">
        <p14:creationId xmlns:p14="http://schemas.microsoft.com/office/powerpoint/2010/main" val="174723735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111"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2pPr>
    <a:lvl3pPr marL="9144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3pPr>
    <a:lvl4pPr marL="13716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4pPr>
    <a:lvl5pPr marL="18288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16387" name="Text Box 3"/>
          <p:cNvSpPr>
            <a:spLocks noGrp="1" noChangeArrowheads="1"/>
          </p:cNvSpPr>
          <p:nvPr>
            <p:ph type="body"/>
          </p:nvPr>
        </p:nvSpPr>
        <p:spPr>
          <a:xfrm>
            <a:off x="685800" y="4343400"/>
            <a:ext cx="5483225" cy="4111625"/>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11368393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prstTxWarp prst="textNoShape">
              <a:avLst/>
            </a:prstTxWarp>
          </a:bodyPr>
          <a:lstStyle/>
          <a:p>
            <a:endParaRPr lang="en-US"/>
          </a:p>
        </p:txBody>
      </p:sp>
      <p:sp>
        <p:nvSpPr>
          <p:cNvPr id="56323" name="Text Box 3"/>
          <p:cNvSpPr>
            <a:spLocks noGrp="1" noChangeArrowheads="1"/>
          </p:cNvSpPr>
          <p:nvPr>
            <p:ph type="body"/>
          </p:nvPr>
        </p:nvSpPr>
        <p:spPr>
          <a:xfrm>
            <a:off x="685800" y="4343400"/>
            <a:ext cx="5483225" cy="4111625"/>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11588411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xfrm>
            <a:off x="914400" y="4343400"/>
            <a:ext cx="5029200" cy="4114800"/>
          </a:xfrm>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22329867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94E2F7-9B6E-40F5-816A-F5ED9AAFDA52}" type="slidenum">
              <a:rPr lang="en-US" smtClean="0"/>
              <a:pPr/>
              <a:t>37</a:t>
            </a:fld>
            <a:endParaRPr lang="en-US"/>
          </a:p>
        </p:txBody>
      </p:sp>
    </p:spTree>
    <p:extLst>
      <p:ext uri="{BB962C8B-B14F-4D97-AF65-F5344CB8AC3E}">
        <p14:creationId xmlns:p14="http://schemas.microsoft.com/office/powerpoint/2010/main" val="23397327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13919195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40517880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a:t>Hier</a:t>
            </a:r>
            <a:r>
              <a:rPr lang="en-US" dirty="0"/>
              <a:t> </a:t>
            </a:r>
            <a:r>
              <a:rPr lang="en-US" dirty="0" err="1"/>
              <a:t>kreisen</a:t>
            </a:r>
            <a:r>
              <a:rPr lang="en-US" dirty="0"/>
              <a:t> die </a:t>
            </a:r>
            <a:r>
              <a:rPr lang="en-US" dirty="0" err="1"/>
              <a:t>Teilchen</a:t>
            </a:r>
            <a:r>
              <a:rPr lang="en-US" dirty="0"/>
              <a:t> </a:t>
            </a:r>
            <a:r>
              <a:rPr lang="en-US" dirty="0" err="1"/>
              <a:t>im</a:t>
            </a:r>
            <a:r>
              <a:rPr lang="en-US" dirty="0"/>
              <a:t> 27km </a:t>
            </a:r>
            <a:r>
              <a:rPr lang="en-US" dirty="0" err="1"/>
              <a:t>langen</a:t>
            </a:r>
            <a:r>
              <a:rPr lang="en-US" dirty="0"/>
              <a:t> Tunnel. Und </a:t>
            </a:r>
            <a:r>
              <a:rPr lang="en-US" dirty="0" err="1"/>
              <a:t>abgesehen</a:t>
            </a:r>
            <a:r>
              <a:rPr lang="en-US" dirty="0"/>
              <a:t> </a:t>
            </a:r>
            <a:r>
              <a:rPr lang="en-US" dirty="0" err="1"/>
              <a:t>vom</a:t>
            </a:r>
            <a:r>
              <a:rPr lang="en-US" dirty="0"/>
              <a:t> </a:t>
            </a:r>
            <a:r>
              <a:rPr lang="en-US" dirty="0" err="1"/>
              <a:t>grossen</a:t>
            </a:r>
            <a:r>
              <a:rPr lang="en-US" dirty="0"/>
              <a:t> </a:t>
            </a:r>
            <a:r>
              <a:rPr lang="en-US" dirty="0" err="1"/>
              <a:t>Beschleuniger</a:t>
            </a:r>
            <a:r>
              <a:rPr lang="en-US" dirty="0"/>
              <a:t> </a:t>
            </a:r>
            <a:r>
              <a:rPr lang="en-US" dirty="0" err="1"/>
              <a:t>sieht</a:t>
            </a:r>
            <a:r>
              <a:rPr lang="en-US" dirty="0"/>
              <a:t> man </a:t>
            </a:r>
            <a:r>
              <a:rPr lang="en-US" dirty="0" err="1"/>
              <a:t>hier</a:t>
            </a:r>
            <a:r>
              <a:rPr lang="en-US" dirty="0"/>
              <a:t> </a:t>
            </a:r>
            <a:r>
              <a:rPr lang="en-US" dirty="0" err="1"/>
              <a:t>noch</a:t>
            </a:r>
            <a:r>
              <a:rPr lang="en-US" dirty="0"/>
              <a:t> </a:t>
            </a:r>
            <a:r>
              <a:rPr lang="en-US" dirty="0" err="1"/>
              <a:t>einen</a:t>
            </a:r>
            <a:r>
              <a:rPr lang="en-US" dirty="0"/>
              <a:t> </a:t>
            </a:r>
            <a:r>
              <a:rPr lang="en-US" dirty="0" err="1"/>
              <a:t>zweiten</a:t>
            </a:r>
            <a:r>
              <a:rPr lang="en-US" dirty="0"/>
              <a:t>, </a:t>
            </a:r>
            <a:r>
              <a:rPr lang="en-US" dirty="0" err="1"/>
              <a:t>kleineren</a:t>
            </a:r>
            <a:r>
              <a:rPr lang="en-US" dirty="0"/>
              <a:t> Ring.</a:t>
            </a:r>
            <a:r>
              <a:rPr lang="en-US" baseline="0" dirty="0"/>
              <a:t> Das </a:t>
            </a:r>
            <a:r>
              <a:rPr lang="en-US" baseline="0" dirty="0" err="1"/>
              <a:t>heisst</a:t>
            </a:r>
            <a:r>
              <a:rPr lang="en-US" baseline="0" dirty="0"/>
              <a:t>, am CERN </a:t>
            </a:r>
            <a:r>
              <a:rPr lang="en-US" baseline="0" dirty="0" err="1"/>
              <a:t>gibt</a:t>
            </a:r>
            <a:r>
              <a:rPr lang="en-US" baseline="0" dirty="0"/>
              <a:t> </a:t>
            </a:r>
            <a:r>
              <a:rPr lang="en-US" baseline="0" dirty="0" err="1"/>
              <a:t>es</a:t>
            </a:r>
            <a:r>
              <a:rPr lang="en-US" baseline="0" dirty="0"/>
              <a:t> </a:t>
            </a:r>
            <a:r>
              <a:rPr lang="en-US" baseline="0" dirty="0" err="1"/>
              <a:t>nicht</a:t>
            </a:r>
            <a:r>
              <a:rPr lang="en-US" baseline="0" dirty="0"/>
              <a:t> </a:t>
            </a:r>
            <a:r>
              <a:rPr lang="en-US" baseline="0" dirty="0" err="1"/>
              <a:t>nur</a:t>
            </a:r>
            <a:r>
              <a:rPr lang="en-US" baseline="0" dirty="0"/>
              <a:t> den LHC…….</a:t>
            </a:r>
            <a:endParaRPr lang="en-US" dirty="0"/>
          </a:p>
        </p:txBody>
      </p:sp>
      <p:sp>
        <p:nvSpPr>
          <p:cNvPr id="4" name="Slide Number Placeholder 3"/>
          <p:cNvSpPr>
            <a:spLocks noGrp="1"/>
          </p:cNvSpPr>
          <p:nvPr>
            <p:ph type="sldNum" sz="quarter" idx="10"/>
          </p:nvPr>
        </p:nvSpPr>
        <p:spPr/>
        <p:txBody>
          <a:bodyPr/>
          <a:lstStyle/>
          <a:p>
            <a:pPr>
              <a:defRPr/>
            </a:pPr>
            <a:fld id="{74670C3E-7609-A74D-AB57-038272235253}" type="slidenum">
              <a:rPr lang="de-AT" smtClean="0"/>
              <a:pPr>
                <a:defRPr/>
              </a:pPr>
              <a:t>40</a:t>
            </a:fld>
            <a:endParaRPr lang="de-AT"/>
          </a:p>
        </p:txBody>
      </p:sp>
    </p:spTree>
    <p:extLst>
      <p:ext uri="{BB962C8B-B14F-4D97-AF65-F5344CB8AC3E}">
        <p14:creationId xmlns:p14="http://schemas.microsoft.com/office/powerpoint/2010/main" val="3923748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pPr eaLnBrk="1" hangingPunct="1"/>
            <a:r>
              <a:rPr lang="en-US" dirty="0">
                <a:latin typeface="Arial" charset="0"/>
              </a:rPr>
              <a:t>……</a:t>
            </a:r>
            <a:r>
              <a:rPr lang="en-US" dirty="0" err="1">
                <a:latin typeface="Arial" charset="0"/>
              </a:rPr>
              <a:t>sondern</a:t>
            </a:r>
            <a:r>
              <a:rPr lang="en-US" dirty="0">
                <a:latin typeface="Arial" charset="0"/>
              </a:rPr>
              <a:t> </a:t>
            </a:r>
            <a:r>
              <a:rPr lang="en-US" dirty="0" err="1">
                <a:latin typeface="Arial" charset="0"/>
              </a:rPr>
              <a:t>eine</a:t>
            </a:r>
            <a:r>
              <a:rPr lang="en-US" dirty="0">
                <a:latin typeface="Arial" charset="0"/>
              </a:rPr>
              <a:t> </a:t>
            </a:r>
            <a:r>
              <a:rPr lang="en-US" dirty="0" err="1">
                <a:latin typeface="Arial" charset="0"/>
              </a:rPr>
              <a:t>stattliche</a:t>
            </a:r>
            <a:r>
              <a:rPr lang="en-US" baseline="0" dirty="0">
                <a:latin typeface="Arial" charset="0"/>
              </a:rPr>
              <a:t> </a:t>
            </a:r>
            <a:r>
              <a:rPr lang="en-US" baseline="0" dirty="0" err="1">
                <a:latin typeface="Arial" charset="0"/>
              </a:rPr>
              <a:t>Anzahl</a:t>
            </a:r>
            <a:r>
              <a:rPr lang="en-US" baseline="0" dirty="0">
                <a:latin typeface="Arial" charset="0"/>
              </a:rPr>
              <a:t> </a:t>
            </a:r>
            <a:r>
              <a:rPr lang="en-US" baseline="0" dirty="0" err="1">
                <a:latin typeface="Arial" charset="0"/>
              </a:rPr>
              <a:t>weiterer</a:t>
            </a:r>
            <a:r>
              <a:rPr lang="en-US" baseline="0" dirty="0">
                <a:latin typeface="Arial" charset="0"/>
              </a:rPr>
              <a:t> </a:t>
            </a:r>
            <a:r>
              <a:rPr lang="en-US" baseline="0" dirty="0" err="1">
                <a:latin typeface="Arial" charset="0"/>
              </a:rPr>
              <a:t>Beschleuniger</a:t>
            </a:r>
            <a:r>
              <a:rPr lang="en-US" baseline="0" dirty="0">
                <a:latin typeface="Arial" charset="0"/>
              </a:rPr>
              <a:t> und </a:t>
            </a:r>
            <a:r>
              <a:rPr lang="en-US" baseline="0" dirty="0" err="1">
                <a:latin typeface="Arial" charset="0"/>
              </a:rPr>
              <a:t>technischer</a:t>
            </a:r>
            <a:r>
              <a:rPr lang="en-US" baseline="0" dirty="0">
                <a:latin typeface="Arial" charset="0"/>
              </a:rPr>
              <a:t> </a:t>
            </a:r>
            <a:r>
              <a:rPr lang="en-US" baseline="0" dirty="0" err="1">
                <a:latin typeface="Arial" charset="0"/>
              </a:rPr>
              <a:t>Einrichtungen</a:t>
            </a:r>
            <a:r>
              <a:rPr lang="en-US" baseline="0" dirty="0">
                <a:latin typeface="Arial" charset="0"/>
              </a:rPr>
              <a:t>. Auf </a:t>
            </a:r>
            <a:r>
              <a:rPr lang="en-US" baseline="0" dirty="0" err="1">
                <a:latin typeface="Arial" charset="0"/>
              </a:rPr>
              <a:t>diesem</a:t>
            </a:r>
            <a:r>
              <a:rPr lang="en-US" baseline="0" dirty="0">
                <a:latin typeface="Arial" charset="0"/>
              </a:rPr>
              <a:t> </a:t>
            </a:r>
            <a:r>
              <a:rPr lang="en-US" baseline="0" dirty="0" err="1">
                <a:latin typeface="Arial" charset="0"/>
              </a:rPr>
              <a:t>Bild</a:t>
            </a:r>
            <a:r>
              <a:rPr lang="en-US" baseline="0" dirty="0">
                <a:latin typeface="Arial" charset="0"/>
              </a:rPr>
              <a:t> </a:t>
            </a:r>
            <a:r>
              <a:rPr lang="en-US" baseline="0" dirty="0" err="1">
                <a:latin typeface="Arial" charset="0"/>
              </a:rPr>
              <a:t>kann</a:t>
            </a:r>
            <a:r>
              <a:rPr lang="en-US" baseline="0" dirty="0">
                <a:latin typeface="Arial" charset="0"/>
              </a:rPr>
              <a:t> man den </a:t>
            </a:r>
            <a:r>
              <a:rPr lang="en-US" baseline="0" dirty="0" err="1">
                <a:latin typeface="Arial" charset="0"/>
              </a:rPr>
              <a:t>Weg</a:t>
            </a:r>
            <a:r>
              <a:rPr lang="en-US" baseline="0" dirty="0">
                <a:latin typeface="Arial" charset="0"/>
              </a:rPr>
              <a:t> </a:t>
            </a:r>
            <a:r>
              <a:rPr lang="en-US" baseline="0" dirty="0" err="1">
                <a:latin typeface="Arial" charset="0"/>
              </a:rPr>
              <a:t>der</a:t>
            </a:r>
            <a:r>
              <a:rPr lang="en-US" baseline="0" dirty="0">
                <a:latin typeface="Arial" charset="0"/>
              </a:rPr>
              <a:t> </a:t>
            </a:r>
            <a:r>
              <a:rPr lang="en-US" baseline="0" dirty="0" err="1">
                <a:latin typeface="Arial" charset="0"/>
              </a:rPr>
              <a:t>Protonen</a:t>
            </a:r>
            <a:r>
              <a:rPr lang="en-US" baseline="0" dirty="0">
                <a:latin typeface="Arial" charset="0"/>
              </a:rPr>
              <a:t> </a:t>
            </a:r>
            <a:r>
              <a:rPr lang="en-US" baseline="0" dirty="0" err="1">
                <a:latin typeface="Arial" charset="0"/>
              </a:rPr>
              <a:t>verfolgen</a:t>
            </a:r>
            <a:r>
              <a:rPr lang="en-US" baseline="0" dirty="0">
                <a:latin typeface="Arial" charset="0"/>
              </a:rPr>
              <a:t>. </a:t>
            </a:r>
            <a:r>
              <a:rPr lang="en-US" baseline="0" dirty="0" err="1">
                <a:latin typeface="Arial" charset="0"/>
              </a:rPr>
              <a:t>Alles</a:t>
            </a:r>
            <a:r>
              <a:rPr lang="en-US" baseline="0" dirty="0">
                <a:latin typeface="Arial" charset="0"/>
              </a:rPr>
              <a:t> </a:t>
            </a:r>
            <a:r>
              <a:rPr lang="en-US" baseline="0" dirty="0" err="1">
                <a:latin typeface="Arial" charset="0"/>
              </a:rPr>
              <a:t>beginnt</a:t>
            </a:r>
            <a:r>
              <a:rPr lang="en-US" baseline="0" dirty="0">
                <a:latin typeface="Arial" charset="0"/>
              </a:rPr>
              <a:t> </a:t>
            </a:r>
            <a:r>
              <a:rPr lang="en-US" baseline="0" dirty="0" err="1">
                <a:latin typeface="Arial" charset="0"/>
              </a:rPr>
              <a:t>bei</a:t>
            </a:r>
            <a:r>
              <a:rPr lang="en-US" baseline="0" dirty="0">
                <a:latin typeface="Arial" charset="0"/>
              </a:rPr>
              <a:t> </a:t>
            </a:r>
            <a:r>
              <a:rPr lang="en-US" baseline="0" dirty="0" err="1">
                <a:latin typeface="Arial" charset="0"/>
              </a:rPr>
              <a:t>einer</a:t>
            </a:r>
            <a:r>
              <a:rPr lang="en-US" baseline="0" dirty="0">
                <a:latin typeface="Arial" charset="0"/>
              </a:rPr>
              <a:t> </a:t>
            </a:r>
            <a:r>
              <a:rPr lang="en-US" baseline="0" dirty="0" err="1">
                <a:latin typeface="Arial" charset="0"/>
              </a:rPr>
              <a:t>Wasserstoffflasche</a:t>
            </a:r>
            <a:r>
              <a:rPr lang="en-US" baseline="0" dirty="0">
                <a:latin typeface="Arial" charset="0"/>
              </a:rPr>
              <a:t>. LINAC2, BOOSTER, PS, SPS, </a:t>
            </a:r>
            <a:r>
              <a:rPr lang="en-US" baseline="0" dirty="0" err="1">
                <a:latin typeface="Arial" charset="0"/>
              </a:rPr>
              <a:t>umdann</a:t>
            </a:r>
            <a:r>
              <a:rPr lang="en-US" baseline="0" dirty="0">
                <a:latin typeface="Arial" charset="0"/>
              </a:rPr>
              <a:t> </a:t>
            </a:r>
            <a:r>
              <a:rPr lang="en-US" baseline="0" dirty="0" err="1">
                <a:latin typeface="Arial" charset="0"/>
              </a:rPr>
              <a:t>gegenläufig</a:t>
            </a:r>
            <a:r>
              <a:rPr lang="en-US" baseline="0" dirty="0">
                <a:latin typeface="Arial" charset="0"/>
              </a:rPr>
              <a:t> in den LHC </a:t>
            </a:r>
            <a:r>
              <a:rPr lang="en-US" baseline="0" dirty="0" err="1">
                <a:latin typeface="Arial" charset="0"/>
              </a:rPr>
              <a:t>eingschossen</a:t>
            </a:r>
            <a:r>
              <a:rPr lang="en-US" baseline="0" dirty="0">
                <a:latin typeface="Arial" charset="0"/>
              </a:rPr>
              <a:t> </a:t>
            </a:r>
            <a:r>
              <a:rPr lang="en-US" baseline="0" dirty="0" err="1">
                <a:latin typeface="Arial" charset="0"/>
              </a:rPr>
              <a:t>zu</a:t>
            </a:r>
            <a:r>
              <a:rPr lang="en-US" baseline="0" dirty="0">
                <a:latin typeface="Arial" charset="0"/>
              </a:rPr>
              <a:t> </a:t>
            </a:r>
            <a:r>
              <a:rPr lang="en-US" baseline="0" dirty="0" err="1">
                <a:latin typeface="Arial" charset="0"/>
              </a:rPr>
              <a:t>werden</a:t>
            </a:r>
            <a:r>
              <a:rPr lang="en-US" baseline="0" dirty="0">
                <a:latin typeface="Arial" charset="0"/>
              </a:rPr>
              <a:t>.</a:t>
            </a:r>
            <a:endParaRPr lang="en-US" dirty="0">
              <a:latin typeface="Arial" charset="0"/>
            </a:endParaRPr>
          </a:p>
        </p:txBody>
      </p:sp>
    </p:spTree>
    <p:extLst>
      <p:ext uri="{BB962C8B-B14F-4D97-AF65-F5344CB8AC3E}">
        <p14:creationId xmlns:p14="http://schemas.microsoft.com/office/powerpoint/2010/main" val="9114218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7668811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Text Box 2"/>
          <p:cNvSpPr>
            <a:spLocks noGrp="1" noRot="1" noChangeAspect="1" noChangeArrowheads="1" noTextEdit="1"/>
          </p:cNvSpPr>
          <p:nvPr>
            <p:ph type="sldImg"/>
          </p:nvPr>
        </p:nvSpPr>
        <p:spPr>
          <a:xfrm>
            <a:off x="1143000" y="685800"/>
            <a:ext cx="4570413" cy="3427413"/>
          </a:xfrm>
          <a:ln/>
        </p:spPr>
      </p:sp>
      <p:sp>
        <p:nvSpPr>
          <p:cNvPr id="60419" name="Text Box 3"/>
          <p:cNvSpPr>
            <a:spLocks noGrp="1" noChangeArrowheads="1"/>
          </p:cNvSpPr>
          <p:nvPr>
            <p:ph type="body" idx="1"/>
          </p:nvPr>
        </p:nvSpPr>
        <p:spPr>
          <a:xfrm>
            <a:off x="685800" y="4343400"/>
            <a:ext cx="5484813" cy="4113213"/>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24857364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4123217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20030094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69635" name="Text Box 3"/>
          <p:cNvSpPr>
            <a:spLocks noGrp="1" noChangeArrowheads="1"/>
          </p:cNvSpPr>
          <p:nvPr>
            <p:ph type="body"/>
          </p:nvPr>
        </p:nvSpPr>
        <p:spPr>
          <a:xfrm>
            <a:off x="685800" y="4343400"/>
            <a:ext cx="5483225" cy="4111625"/>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24074670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pPr eaLnBrk="1" hangingPunct="1">
              <a:spcBef>
                <a:spcPct val="0"/>
              </a:spcBef>
            </a:pPr>
            <a:endParaRPr lang="en-US">
              <a:latin typeface="Arial" charset="0"/>
            </a:endParaRPr>
          </a:p>
        </p:txBody>
      </p:sp>
      <p:sp>
        <p:nvSpPr>
          <p:cNvPr id="7168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07653C9-1E0B-4788-92B5-34FD2E3C52E8}" type="slidenum">
              <a:rPr lang="en-US" sz="1200">
                <a:latin typeface="Calibri" charset="0"/>
              </a:rPr>
              <a:pPr algn="r"/>
              <a:t>52</a:t>
            </a:fld>
            <a:endParaRPr lang="en-US" sz="1200">
              <a:latin typeface="Calibri" charset="0"/>
            </a:endParaRPr>
          </a:p>
        </p:txBody>
      </p:sp>
    </p:spTree>
    <p:extLst>
      <p:ext uri="{BB962C8B-B14F-4D97-AF65-F5344CB8AC3E}">
        <p14:creationId xmlns:p14="http://schemas.microsoft.com/office/powerpoint/2010/main" val="2701093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19303063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38123884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Text Box 2"/>
          <p:cNvSpPr>
            <a:spLocks noGrp="1" noRot="1" noChangeAspect="1" noChangeArrowheads="1" noTextEdit="1"/>
          </p:cNvSpPr>
          <p:nvPr>
            <p:ph type="sldImg"/>
          </p:nvPr>
        </p:nvSpPr>
        <p:spPr>
          <a:xfrm>
            <a:off x="1143000" y="685800"/>
            <a:ext cx="4570413" cy="3427413"/>
          </a:xfrm>
          <a:ln/>
        </p:spPr>
      </p:sp>
      <p:sp>
        <p:nvSpPr>
          <p:cNvPr id="79875" name="Text Box 3"/>
          <p:cNvSpPr>
            <a:spLocks noGrp="1" noChangeArrowheads="1"/>
          </p:cNvSpPr>
          <p:nvPr>
            <p:ph type="body" idx="1"/>
          </p:nvPr>
        </p:nvSpPr>
        <p:spPr>
          <a:xfrm>
            <a:off x="685800" y="4343400"/>
            <a:ext cx="5484813" cy="4113213"/>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312914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Text Box 2"/>
          <p:cNvSpPr>
            <a:spLocks noGrp="1" noRot="1" noChangeAspect="1" noChangeArrowheads="1" noTextEdit="1"/>
          </p:cNvSpPr>
          <p:nvPr>
            <p:ph type="sldImg"/>
          </p:nvPr>
        </p:nvSpPr>
        <p:spPr>
          <a:xfrm>
            <a:off x="1143000" y="685800"/>
            <a:ext cx="4570413" cy="3427413"/>
          </a:xfrm>
          <a:ln/>
        </p:spPr>
      </p:sp>
      <p:sp>
        <p:nvSpPr>
          <p:cNvPr id="81923" name="Text Box 3"/>
          <p:cNvSpPr>
            <a:spLocks noGrp="1" noChangeArrowheads="1"/>
          </p:cNvSpPr>
          <p:nvPr>
            <p:ph type="body" idx="1"/>
          </p:nvPr>
        </p:nvSpPr>
        <p:spPr>
          <a:xfrm>
            <a:off x="685800" y="4343400"/>
            <a:ext cx="5484813" cy="4113213"/>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37115380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2B2D6290-FDBC-F146-8AEB-8014F985CC16}"/>
              </a:ext>
            </a:extLst>
          </p:cNvPr>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B812D251-145C-2947-805B-C5663212B88D}" type="slidenum">
              <a:rPr lang="en-US" altLang="de-DE" sz="1200">
                <a:latin typeface="Calibri" panose="020F0502020204030204" pitchFamily="34" charset="0"/>
                <a:cs typeface="Arial" panose="020B0604020202020204" pitchFamily="34" charset="0"/>
              </a:rPr>
              <a:pPr algn="r" eaLnBrk="1" hangingPunct="1"/>
              <a:t>61</a:t>
            </a:fld>
            <a:endParaRPr lang="en-US" altLang="de-DE" sz="1200">
              <a:latin typeface="Calibri" panose="020F0502020204030204" pitchFamily="34" charset="0"/>
              <a:cs typeface="Arial" panose="020B0604020202020204" pitchFamily="34" charset="0"/>
            </a:endParaRPr>
          </a:p>
        </p:txBody>
      </p:sp>
      <p:sp>
        <p:nvSpPr>
          <p:cNvPr id="68611" name="Rectangle 2">
            <a:extLst>
              <a:ext uri="{FF2B5EF4-FFF2-40B4-BE49-F238E27FC236}">
                <a16:creationId xmlns:a16="http://schemas.microsoft.com/office/drawing/2014/main" id="{A744CBC7-F7DB-2943-9C39-8F6B4949C82A}"/>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A8DD2983-8775-7841-950F-8D83FD4FE07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de-DE">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9230168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Text Box 2">
            <a:extLst>
              <a:ext uri="{FF2B5EF4-FFF2-40B4-BE49-F238E27FC236}">
                <a16:creationId xmlns:a16="http://schemas.microsoft.com/office/drawing/2014/main" id="{17C3103D-DDE7-DA41-969C-BAF322F1DA23}"/>
              </a:ext>
            </a:extLst>
          </p:cNvPr>
          <p:cNvSpPr>
            <a:spLocks noGrp="1" noRot="1" noChangeAspect="1" noChangeArrowheads="1" noTextEdit="1"/>
          </p:cNvSpPr>
          <p:nvPr>
            <p:ph type="sldImg"/>
          </p:nvPr>
        </p:nvSpPr>
        <p:spPr>
          <a:xfrm>
            <a:off x="1143000" y="685800"/>
            <a:ext cx="4570413" cy="3427413"/>
          </a:xfrm>
          <a:ln/>
        </p:spPr>
      </p:sp>
      <p:sp>
        <p:nvSpPr>
          <p:cNvPr id="86019" name="Text Box 3">
            <a:extLst>
              <a:ext uri="{FF2B5EF4-FFF2-40B4-BE49-F238E27FC236}">
                <a16:creationId xmlns:a16="http://schemas.microsoft.com/office/drawing/2014/main" id="{A0D3F514-B153-7148-A5F8-4DAE3FB1AF54}"/>
              </a:ext>
            </a:extLst>
          </p:cNvPr>
          <p:cNvSpPr>
            <a:spLocks noGrp="1" noChangeArrowheads="1"/>
          </p:cNvSpPr>
          <p:nvPr>
            <p:ph type="body" idx="1"/>
          </p:nvPr>
        </p:nvSpPr>
        <p:spPr>
          <a:xfrm>
            <a:off x="685800" y="4343400"/>
            <a:ext cx="5484813"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1778217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066" name="Text Box 2">
            <a:extLst>
              <a:ext uri="{FF2B5EF4-FFF2-40B4-BE49-F238E27FC236}">
                <a16:creationId xmlns:a16="http://schemas.microsoft.com/office/drawing/2014/main" id="{598C8DB7-8E14-DE41-BAD4-DF1763A1B616}"/>
              </a:ext>
            </a:extLst>
          </p:cNvPr>
          <p:cNvSpPr>
            <a:spLocks noGrp="1" noRot="1" noChangeAspect="1" noChangeArrowheads="1" noTextEdit="1"/>
          </p:cNvSpPr>
          <p:nvPr>
            <p:ph type="sldImg"/>
          </p:nvPr>
        </p:nvSpPr>
        <p:spPr>
          <a:xfrm>
            <a:off x="1143000" y="685800"/>
            <a:ext cx="4570413" cy="3427413"/>
          </a:xfrm>
          <a:ln/>
        </p:spPr>
      </p:sp>
      <p:sp>
        <p:nvSpPr>
          <p:cNvPr id="88067" name="Text Box 3">
            <a:extLst>
              <a:ext uri="{FF2B5EF4-FFF2-40B4-BE49-F238E27FC236}">
                <a16:creationId xmlns:a16="http://schemas.microsoft.com/office/drawing/2014/main" id="{21064758-75F7-C14D-A08A-61B2C1F0BAE9}"/>
              </a:ext>
            </a:extLst>
          </p:cNvPr>
          <p:cNvSpPr>
            <a:spLocks noGrp="1" noChangeArrowheads="1"/>
          </p:cNvSpPr>
          <p:nvPr>
            <p:ph type="body" idx="1"/>
          </p:nvPr>
        </p:nvSpPr>
        <p:spPr>
          <a:xfrm>
            <a:off x="685800" y="4343400"/>
            <a:ext cx="5484813"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9484781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114" name="Text Box 2">
            <a:extLst>
              <a:ext uri="{FF2B5EF4-FFF2-40B4-BE49-F238E27FC236}">
                <a16:creationId xmlns:a16="http://schemas.microsoft.com/office/drawing/2014/main" id="{27793F5C-844F-7442-AFC7-7E5051BE11CD}"/>
              </a:ext>
            </a:extLst>
          </p:cNvPr>
          <p:cNvSpPr>
            <a:spLocks noGrp="1" noRot="1" noChangeAspect="1" noChangeArrowheads="1" noTextEdit="1"/>
          </p:cNvSpPr>
          <p:nvPr>
            <p:ph type="sldImg"/>
          </p:nvPr>
        </p:nvSpPr>
        <p:spPr>
          <a:xfrm>
            <a:off x="1143000" y="685800"/>
            <a:ext cx="4570413" cy="3427413"/>
          </a:xfrm>
          <a:ln/>
        </p:spPr>
      </p:sp>
      <p:sp>
        <p:nvSpPr>
          <p:cNvPr id="90115" name="Text Box 3">
            <a:extLst>
              <a:ext uri="{FF2B5EF4-FFF2-40B4-BE49-F238E27FC236}">
                <a16:creationId xmlns:a16="http://schemas.microsoft.com/office/drawing/2014/main" id="{81891442-50E5-B146-87BA-E76D8BD5C5FE}"/>
              </a:ext>
            </a:extLst>
          </p:cNvPr>
          <p:cNvSpPr>
            <a:spLocks noGrp="1" noChangeArrowheads="1"/>
          </p:cNvSpPr>
          <p:nvPr>
            <p:ph type="body" idx="1"/>
          </p:nvPr>
        </p:nvSpPr>
        <p:spPr>
          <a:xfrm>
            <a:off x="685800" y="4343400"/>
            <a:ext cx="5484813"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080151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prstTxWarp prst="textNoShape">
              <a:avLst/>
            </a:prstTxWarp>
          </a:bodyPr>
          <a:lstStyle/>
          <a:p>
            <a:endParaRPr lang="en-US"/>
          </a:p>
        </p:txBody>
      </p:sp>
      <p:sp>
        <p:nvSpPr>
          <p:cNvPr id="35843" name="Text Box 3"/>
          <p:cNvSpPr>
            <a:spLocks noGrp="1" noChangeArrowheads="1"/>
          </p:cNvSpPr>
          <p:nvPr>
            <p:ph type="body"/>
          </p:nvPr>
        </p:nvSpPr>
        <p:spPr>
          <a:xfrm>
            <a:off x="685800" y="4343400"/>
            <a:ext cx="5483225" cy="4111625"/>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28950646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3186" name="Text Box 2">
            <a:extLst>
              <a:ext uri="{FF2B5EF4-FFF2-40B4-BE49-F238E27FC236}">
                <a16:creationId xmlns:a16="http://schemas.microsoft.com/office/drawing/2014/main" id="{F91DA69E-463A-994F-84BF-1DAC775BDD04}"/>
              </a:ext>
            </a:extLst>
          </p:cNvPr>
          <p:cNvSpPr>
            <a:spLocks noGrp="1" noRot="1" noChangeAspect="1" noChangeArrowheads="1" noTextEdit="1"/>
          </p:cNvSpPr>
          <p:nvPr>
            <p:ph type="sldImg"/>
          </p:nvPr>
        </p:nvSpPr>
        <p:spPr>
          <a:xfrm>
            <a:off x="1143000" y="685800"/>
            <a:ext cx="4570413" cy="3427413"/>
          </a:xfrm>
          <a:ln/>
        </p:spPr>
      </p:sp>
      <p:sp>
        <p:nvSpPr>
          <p:cNvPr id="93187" name="Text Box 3">
            <a:extLst>
              <a:ext uri="{FF2B5EF4-FFF2-40B4-BE49-F238E27FC236}">
                <a16:creationId xmlns:a16="http://schemas.microsoft.com/office/drawing/2014/main" id="{91CBE617-5A38-7F4C-9A1B-13F689274609}"/>
              </a:ext>
            </a:extLst>
          </p:cNvPr>
          <p:cNvSpPr>
            <a:spLocks noGrp="1" noChangeArrowheads="1"/>
          </p:cNvSpPr>
          <p:nvPr>
            <p:ph type="body" idx="1"/>
          </p:nvPr>
        </p:nvSpPr>
        <p:spPr>
          <a:xfrm>
            <a:off x="685800" y="4343400"/>
            <a:ext cx="5484813"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7275458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73948579-89BB-4A41-96F9-776A8FB222F0}" type="slidenum">
              <a:rPr lang="de-DE">
                <a:latin typeface="Times New Roman" charset="0"/>
              </a:rPr>
              <a:pPr/>
              <a:t>70</a:t>
            </a:fld>
            <a:endParaRPr lang="de-DE">
              <a:latin typeface="Times New Roman"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a:latin typeface="Times New Roman" charset="0"/>
            </a:endParaRPr>
          </a:p>
        </p:txBody>
      </p:sp>
    </p:spTree>
    <p:extLst>
      <p:ext uri="{BB962C8B-B14F-4D97-AF65-F5344CB8AC3E}">
        <p14:creationId xmlns:p14="http://schemas.microsoft.com/office/powerpoint/2010/main" val="4907580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042"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87043" name="Text Box 3"/>
          <p:cNvSpPr>
            <a:spLocks noGrp="1" noChangeArrowheads="1"/>
          </p:cNvSpPr>
          <p:nvPr>
            <p:ph type="body"/>
          </p:nvPr>
        </p:nvSpPr>
        <p:spPr>
          <a:xfrm>
            <a:off x="685800" y="4343400"/>
            <a:ext cx="5483225" cy="4111625"/>
          </a:xfrm>
          <a:noFill/>
          <a:ln/>
        </p:spPr>
        <p:txBody>
          <a:bodyPr wrap="none" anchor="ctr"/>
          <a:lstStyle/>
          <a:p>
            <a:pPr eaLnBrk="1" hangingPunct="1"/>
            <a:r>
              <a:rPr lang="en-US" b="1">
                <a:solidFill>
                  <a:srgbClr val="01446F"/>
                </a:solidFill>
                <a:latin typeface="Arial" charset="0"/>
              </a:rPr>
              <a:t>Was ist die häufigste Frage, die mir im Zusammenhang mit dem CERN und denm LHC gestellt wird? </a:t>
            </a:r>
          </a:p>
          <a:p>
            <a:pPr eaLnBrk="1" hangingPunct="1"/>
            <a:endParaRPr lang="en-US">
              <a:latin typeface="Arial" charset="0"/>
            </a:endParaRPr>
          </a:p>
        </p:txBody>
      </p:sp>
    </p:spTree>
    <p:extLst>
      <p:ext uri="{BB962C8B-B14F-4D97-AF65-F5344CB8AC3E}">
        <p14:creationId xmlns:p14="http://schemas.microsoft.com/office/powerpoint/2010/main" val="436534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pPr eaLnBrk="1" hangingPunct="1">
              <a:spcBef>
                <a:spcPct val="0"/>
              </a:spcBef>
            </a:pPr>
            <a:endParaRPr lang="en-US">
              <a:latin typeface="Arial" charset="0"/>
            </a:endParaRPr>
          </a:p>
        </p:txBody>
      </p:sp>
      <p:sp>
        <p:nvSpPr>
          <p:cNvPr id="65540"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002309F3-B66D-674D-BC42-32BB7928774A}" type="slidenum">
              <a:rPr lang="en-US" sz="1200">
                <a:latin typeface="Calibri" charset="0"/>
              </a:rPr>
              <a:pPr algn="r"/>
              <a:t>8</a:t>
            </a:fld>
            <a:endParaRPr lang="en-US" sz="1200">
              <a:latin typeface="Calibri" charset="0"/>
            </a:endParaRPr>
          </a:p>
        </p:txBody>
      </p:sp>
    </p:spTree>
    <p:extLst>
      <p:ext uri="{BB962C8B-B14F-4D97-AF65-F5344CB8AC3E}">
        <p14:creationId xmlns:p14="http://schemas.microsoft.com/office/powerpoint/2010/main" val="10693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37891" name="Text Box 3"/>
          <p:cNvSpPr>
            <a:spLocks noGrp="1" noChangeArrowheads="1"/>
          </p:cNvSpPr>
          <p:nvPr>
            <p:ph type="body"/>
          </p:nvPr>
        </p:nvSpPr>
        <p:spPr>
          <a:xfrm>
            <a:off x="685800" y="4343400"/>
            <a:ext cx="5483225" cy="4111625"/>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3100365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20000"/>
          </a:bodyPr>
          <a:lstStyle/>
          <a:p>
            <a:r>
              <a:rPr lang="de-DE" sz="1200" b="1" kern="1200" dirty="0">
                <a:solidFill>
                  <a:schemeClr val="tx1"/>
                </a:solidFill>
                <a:latin typeface="+mn-lt"/>
                <a:ea typeface="+mn-ea"/>
                <a:cs typeface="+mn-cs"/>
              </a:rPr>
              <a:t> am weitesten verbreiteten Beschleuniger </a:t>
            </a:r>
            <a:r>
              <a:rPr lang="de-DE" sz="1200" b="1" kern="1200" dirty="0" err="1">
                <a:solidFill>
                  <a:schemeClr val="tx1"/>
                </a:solidFill>
                <a:latin typeface="+mn-lt"/>
                <a:ea typeface="+mn-ea"/>
                <a:cs typeface="+mn-cs"/>
              </a:rPr>
              <a:t>fur</a:t>
            </a:r>
            <a:r>
              <a:rPr lang="de-DE" sz="1200" b="1" kern="1200" dirty="0">
                <a:solidFill>
                  <a:schemeClr val="tx1"/>
                </a:solidFill>
                <a:latin typeface="+mn-lt"/>
                <a:ea typeface="+mn-ea"/>
                <a:cs typeface="+mn-cs"/>
              </a:rPr>
              <a:t> niedrige ¨</a:t>
            </a:r>
          </a:p>
          <a:p>
            <a:r>
              <a:rPr lang="de-DE" sz="1200" b="1" kern="1200" dirty="0">
                <a:solidFill>
                  <a:schemeClr val="tx1"/>
                </a:solidFill>
                <a:latin typeface="+mn-lt"/>
                <a:ea typeface="+mn-ea"/>
                <a:cs typeface="+mn-cs"/>
              </a:rPr>
              <a:t>Energien mit bis zu etwa 20MeV</a:t>
            </a:r>
          </a:p>
          <a:p>
            <a:endParaRPr lang="de-DE" sz="1200" b="1" kern="1200" dirty="0">
              <a:solidFill>
                <a:schemeClr val="tx1"/>
              </a:solidFill>
              <a:latin typeface="+mn-lt"/>
              <a:ea typeface="+mn-ea"/>
              <a:cs typeface="+mn-cs"/>
            </a:endParaRPr>
          </a:p>
          <a:p>
            <a:r>
              <a:rPr lang="de-DE" dirty="0"/>
              <a:t>Van de Graaff-Beschleuniger</a:t>
            </a:r>
          </a:p>
          <a:p>
            <a:r>
              <a:rPr lang="de-DE" dirty="0"/>
              <a:t>• Erzeugung der Hochspannung durch </a:t>
            </a:r>
          </a:p>
          <a:p>
            <a:r>
              <a:rPr lang="de-DE" dirty="0"/>
              <a:t>Bandgenerator (beide Polaritäten mgl.)</a:t>
            </a:r>
          </a:p>
          <a:p>
            <a:r>
              <a:rPr lang="de-DE" dirty="0"/>
              <a:t>• Spannungsfestigkeit wichtigster Gütefaktor </a:t>
            </a:r>
          </a:p>
          <a:p>
            <a:r>
              <a:rPr lang="de-DE" dirty="0"/>
              <a:t>Æ rundgeformte Elektroden </a:t>
            </a:r>
          </a:p>
          <a:p>
            <a:r>
              <a:rPr lang="de-DE" dirty="0"/>
              <a:t>mit großen Radien (teilweise mehrere </a:t>
            </a:r>
          </a:p>
          <a:p>
            <a:r>
              <a:rPr lang="de-DE" dirty="0"/>
              <a:t>Meter)</a:t>
            </a:r>
          </a:p>
          <a:p>
            <a:r>
              <a:rPr lang="de-DE" dirty="0"/>
              <a:t>• Gleichmäßige Beschleunigung durch </a:t>
            </a:r>
          </a:p>
          <a:p>
            <a:r>
              <a:rPr lang="de-DE" dirty="0"/>
              <a:t>Widerstandskette (Äquipotentialringe)</a:t>
            </a:r>
          </a:p>
          <a:p>
            <a:r>
              <a:rPr lang="de-DE" dirty="0"/>
              <a:t>• Erhöhung der Spannungsfestigkeit </a:t>
            </a:r>
          </a:p>
          <a:p>
            <a:r>
              <a:rPr lang="de-DE" dirty="0"/>
              <a:t>durch Unterbringung in Drucktank mit </a:t>
            </a:r>
          </a:p>
          <a:p>
            <a:r>
              <a:rPr lang="de-DE" dirty="0"/>
              <a:t>Schutzgas möglich</a:t>
            </a:r>
          </a:p>
          <a:p>
            <a:r>
              <a:rPr lang="de-DE" dirty="0"/>
              <a:t>• Maximal mögliche </a:t>
            </a:r>
          </a:p>
          <a:p>
            <a:r>
              <a:rPr lang="de-DE" dirty="0"/>
              <a:t>Beschleunigungsspannung ca. 15MV</a:t>
            </a:r>
          </a:p>
          <a:p>
            <a:r>
              <a:rPr lang="de-DE" dirty="0"/>
              <a:t>• Nachteil: relativ geringe Ionenströme </a:t>
            </a:r>
          </a:p>
          <a:p>
            <a:r>
              <a:rPr lang="de-DE" dirty="0"/>
              <a:t>(0,1-1mA)</a:t>
            </a:r>
          </a:p>
          <a:p>
            <a:r>
              <a:rPr lang="de-DE" dirty="0"/>
              <a:t>• Vorteil: Spannung kann durch zusätzl. </a:t>
            </a:r>
          </a:p>
          <a:p>
            <a:r>
              <a:rPr lang="de-DE" dirty="0"/>
              <a:t>Maßnahmen konstant gehalten werden</a:t>
            </a:r>
          </a:p>
          <a:p>
            <a:r>
              <a:rPr lang="de-DE" dirty="0"/>
              <a:t>• Immer noch als Injektor in Betrieb</a:t>
            </a:r>
          </a:p>
          <a:p>
            <a:endParaRPr lang="de-DE" sz="1200" b="1" kern="1200" dirty="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C67D6E25-F8F8-41C4-AB62-3B9C4B3AA566}" type="slidenum">
              <a:rPr lang="de-DE" smtClean="0"/>
              <a:pPr/>
              <a:t>22</a:t>
            </a:fld>
            <a:endParaRPr lang="de-DE"/>
          </a:p>
        </p:txBody>
      </p:sp>
    </p:spTree>
    <p:extLst>
      <p:ext uri="{BB962C8B-B14F-4D97-AF65-F5344CB8AC3E}">
        <p14:creationId xmlns:p14="http://schemas.microsoft.com/office/powerpoint/2010/main" val="853274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r>
              <a:rPr lang="de-DE" dirty="0"/>
              <a:t>Van de Graaff-Beschleuniger</a:t>
            </a:r>
          </a:p>
          <a:p>
            <a:r>
              <a:rPr lang="de-DE" dirty="0"/>
              <a:t>• Erzeugung der Hochspannung durch </a:t>
            </a:r>
          </a:p>
          <a:p>
            <a:r>
              <a:rPr lang="de-DE" dirty="0"/>
              <a:t>Bandgenerator (beide Polaritäten mgl.)</a:t>
            </a:r>
          </a:p>
          <a:p>
            <a:r>
              <a:rPr lang="de-DE" dirty="0"/>
              <a:t>• Spannungsfestigkeit wichtigster Gütefaktor </a:t>
            </a:r>
          </a:p>
          <a:p>
            <a:r>
              <a:rPr lang="de-DE" dirty="0"/>
              <a:t>Æ rundgeformte Elektroden </a:t>
            </a:r>
          </a:p>
          <a:p>
            <a:r>
              <a:rPr lang="de-DE" dirty="0"/>
              <a:t>mit großen Radien (teilweise mehrere </a:t>
            </a:r>
          </a:p>
          <a:p>
            <a:r>
              <a:rPr lang="de-DE" dirty="0"/>
              <a:t>Meter)</a:t>
            </a:r>
          </a:p>
          <a:p>
            <a:r>
              <a:rPr lang="de-DE" dirty="0"/>
              <a:t>• Gleichmäßige Beschleunigung durch </a:t>
            </a:r>
          </a:p>
          <a:p>
            <a:r>
              <a:rPr lang="de-DE" dirty="0"/>
              <a:t>Widerstandskette (Äquipotentialringe)</a:t>
            </a:r>
          </a:p>
          <a:p>
            <a:r>
              <a:rPr lang="de-DE" dirty="0"/>
              <a:t>• Erhöhung der Spannungsfestigkeit </a:t>
            </a:r>
          </a:p>
          <a:p>
            <a:r>
              <a:rPr lang="de-DE" dirty="0"/>
              <a:t>durch Unterbringung in Drucktank mit </a:t>
            </a:r>
          </a:p>
          <a:p>
            <a:r>
              <a:rPr lang="de-DE" dirty="0"/>
              <a:t>Schutzgas möglich</a:t>
            </a:r>
          </a:p>
          <a:p>
            <a:r>
              <a:rPr lang="de-DE" dirty="0"/>
              <a:t>• Maximal mögliche </a:t>
            </a:r>
          </a:p>
          <a:p>
            <a:r>
              <a:rPr lang="de-DE" dirty="0"/>
              <a:t>Beschleunigungsspannung ca. 15MV</a:t>
            </a:r>
          </a:p>
          <a:p>
            <a:r>
              <a:rPr lang="de-DE" dirty="0"/>
              <a:t>• Nachteil: relativ geringe Ionenströme </a:t>
            </a:r>
          </a:p>
          <a:p>
            <a:r>
              <a:rPr lang="de-DE" dirty="0"/>
              <a:t>(0,1-1mA)</a:t>
            </a:r>
          </a:p>
          <a:p>
            <a:r>
              <a:rPr lang="de-DE" dirty="0"/>
              <a:t>• Vorteil: Spannung kann durch zusätzl. </a:t>
            </a:r>
          </a:p>
          <a:p>
            <a:r>
              <a:rPr lang="de-DE" dirty="0"/>
              <a:t>Maßnahmen konstant gehalten werden</a:t>
            </a:r>
          </a:p>
          <a:p>
            <a:r>
              <a:rPr lang="de-DE" dirty="0"/>
              <a:t>• Immer noch als Injektor in Betrieb</a:t>
            </a:r>
          </a:p>
        </p:txBody>
      </p:sp>
      <p:sp>
        <p:nvSpPr>
          <p:cNvPr id="4" name="Foliennummernplatzhalter 3"/>
          <p:cNvSpPr>
            <a:spLocks noGrp="1"/>
          </p:cNvSpPr>
          <p:nvPr>
            <p:ph type="sldNum" sz="quarter" idx="10"/>
          </p:nvPr>
        </p:nvSpPr>
        <p:spPr/>
        <p:txBody>
          <a:bodyPr/>
          <a:lstStyle/>
          <a:p>
            <a:fld id="{C67D6E25-F8F8-41C4-AB62-3B9C4B3AA566}" type="slidenum">
              <a:rPr lang="de-DE" smtClean="0"/>
              <a:pPr/>
              <a:t>23</a:t>
            </a:fld>
            <a:endParaRPr lang="de-DE" dirty="0"/>
          </a:p>
        </p:txBody>
      </p:sp>
    </p:spTree>
    <p:extLst>
      <p:ext uri="{BB962C8B-B14F-4D97-AF65-F5344CB8AC3E}">
        <p14:creationId xmlns:p14="http://schemas.microsoft.com/office/powerpoint/2010/main" val="644959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078B32-527A-4A04-BBEE-2D89391DB463}" type="slidenum">
              <a:rPr lang="de-AT" smtClean="0"/>
              <a:pPr/>
              <a:t>30</a:t>
            </a:fld>
            <a:endParaRPr lang="de-AT"/>
          </a:p>
        </p:txBody>
      </p:sp>
    </p:spTree>
    <p:extLst>
      <p:ext uri="{BB962C8B-B14F-4D97-AF65-F5344CB8AC3E}">
        <p14:creationId xmlns:p14="http://schemas.microsoft.com/office/powerpoint/2010/main" val="27085323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0F2FE0-F636-B74E-9B34-F029385C43A1}" type="slidenum">
              <a:rPr lang="de-AT" smtClean="0"/>
              <a:pPr/>
              <a:t>32</a:t>
            </a:fld>
            <a:endParaRPr lang="de-AT"/>
          </a:p>
        </p:txBody>
      </p:sp>
    </p:spTree>
    <p:extLst>
      <p:ext uri="{BB962C8B-B14F-4D97-AF65-F5344CB8AC3E}">
        <p14:creationId xmlns:p14="http://schemas.microsoft.com/office/powerpoint/2010/main" val="20607803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LOGO_top-banner_de"/>
          <p:cNvPicPr>
            <a:picLocks noChangeAspect="1" noChangeArrowheads="1"/>
          </p:cNvPicPr>
          <p:nvPr userDrawn="1"/>
        </p:nvPicPr>
        <p:blipFill>
          <a:blip r:embed="rId2"/>
          <a:srcRect/>
          <a:stretch>
            <a:fillRect/>
          </a:stretch>
        </p:blipFill>
        <p:spPr bwMode="auto">
          <a:xfrm>
            <a:off x="0" y="0"/>
            <a:ext cx="9144000" cy="768350"/>
          </a:xfrm>
          <a:prstGeom prst="rect">
            <a:avLst/>
          </a:prstGeom>
          <a:noFill/>
          <a:ln w="9525">
            <a:noFill/>
            <a:miter lim="800000"/>
            <a:headEnd/>
            <a:tailEnd/>
          </a:ln>
        </p:spPr>
      </p:pic>
      <p:sp>
        <p:nvSpPr>
          <p:cNvPr id="169986" name="Rectangle 2"/>
          <p:cNvSpPr>
            <a:spLocks noGrp="1" noChangeArrowheads="1"/>
          </p:cNvSpPr>
          <p:nvPr>
            <p:ph type="subTitle" idx="1"/>
          </p:nvPr>
        </p:nvSpPr>
        <p:spPr>
          <a:xfrm>
            <a:off x="684213" y="6189663"/>
            <a:ext cx="4608512" cy="407987"/>
          </a:xfrm>
        </p:spPr>
        <p:txBody>
          <a:bodyPr anchor="ctr"/>
          <a:lstStyle>
            <a:lvl1pPr marL="0" indent="0">
              <a:buFontTx/>
              <a:buNone/>
              <a:defRPr sz="1600">
                <a:solidFill>
                  <a:schemeClr val="tx1"/>
                </a:solidFill>
              </a:defRPr>
            </a:lvl1pPr>
          </a:lstStyle>
          <a:p>
            <a:endParaRPr lang="en-US"/>
          </a:p>
        </p:txBody>
      </p:sp>
      <p:sp>
        <p:nvSpPr>
          <p:cNvPr id="169989" name="Rectangle 5"/>
          <p:cNvSpPr>
            <a:spLocks noGrp="1" noChangeArrowheads="1"/>
          </p:cNvSpPr>
          <p:nvPr>
            <p:ph type="ctrTitle"/>
          </p:nvPr>
        </p:nvSpPr>
        <p:spPr>
          <a:xfrm>
            <a:off x="685800" y="4316413"/>
            <a:ext cx="7773988" cy="1223962"/>
          </a:xfrm>
        </p:spPr>
        <p:txBody>
          <a:bodyPr/>
          <a:lstStyle>
            <a:lvl1pPr>
              <a:defRPr>
                <a:solidFill>
                  <a:schemeClr val="tx1"/>
                </a:solidFill>
              </a:defRPr>
            </a:lvl1pPr>
          </a:lstStyle>
          <a:p>
            <a:r>
              <a:rPr lang="de-AT"/>
              <a:t>Title of my presentation</a:t>
            </a:r>
          </a:p>
        </p:txBody>
      </p:sp>
      <p:sp>
        <p:nvSpPr>
          <p:cNvPr id="5" name="Rectangle 3"/>
          <p:cNvSpPr>
            <a:spLocks noGrp="1" noChangeArrowheads="1"/>
          </p:cNvSpPr>
          <p:nvPr>
            <p:ph type="dt" sz="half" idx="10"/>
          </p:nvPr>
        </p:nvSpPr>
        <p:spPr>
          <a:xfrm>
            <a:off x="5689600" y="6215063"/>
            <a:ext cx="2770188" cy="333375"/>
          </a:xfrm>
        </p:spPr>
        <p:txBody>
          <a:bodyPr anchor="t"/>
          <a:lstStyle>
            <a:lvl1pPr algn="r">
              <a:defRPr sz="1600">
                <a:solidFill>
                  <a:schemeClr val="tx1"/>
                </a:solidFill>
              </a:defRPr>
            </a:lvl1pPr>
          </a:lstStyle>
          <a:p>
            <a:r>
              <a:rPr lang="de-DE" smtClean="0"/>
              <a:t>3. März 2020</a:t>
            </a:r>
            <a:endParaRPr lang="de-AT"/>
          </a:p>
        </p:txBody>
      </p:sp>
      <p:sp>
        <p:nvSpPr>
          <p:cNvPr id="6" name="Rectangle 4"/>
          <p:cNvSpPr>
            <a:spLocks noGrp="1" noChangeArrowheads="1"/>
          </p:cNvSpPr>
          <p:nvPr>
            <p:ph type="ftr" sz="quarter" idx="11"/>
          </p:nvPr>
        </p:nvSpPr>
        <p:spPr>
          <a:xfrm>
            <a:off x="2124075" y="5613400"/>
            <a:ext cx="4895850" cy="477838"/>
          </a:xfrm>
        </p:spPr>
        <p:txBody>
          <a:bodyPr anchor="t"/>
          <a:lstStyle>
            <a:lvl1pPr>
              <a:defRPr sz="1800">
                <a:solidFill>
                  <a:schemeClr val="tx1"/>
                </a:solidFill>
              </a:defRPr>
            </a:lvl1pPr>
          </a:lstStyle>
          <a:p>
            <a:r>
              <a:rPr lang="en-US" smtClean="0"/>
              <a:t>Markus Friedl</a:t>
            </a:r>
            <a:endParaRPr lang="de-A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211C28B2-88B0-4E4D-B9EB-6C7DE65EACAB}" type="slidenum">
              <a:rPr lang="de-AT"/>
              <a:pPr/>
              <a:t>‹#›</a:t>
            </a:fld>
            <a:endParaRPr lang="de-AT"/>
          </a:p>
        </p:txBody>
      </p:sp>
      <p:sp>
        <p:nvSpPr>
          <p:cNvPr id="5"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6" name="Rectangle 8"/>
          <p:cNvSpPr>
            <a:spLocks noGrp="1" noChangeArrowheads="1"/>
          </p:cNvSpPr>
          <p:nvPr>
            <p:ph type="dt" sz="half" idx="12"/>
          </p:nvPr>
        </p:nvSpPr>
        <p:spPr>
          <a:ln/>
        </p:spPr>
        <p:txBody>
          <a:bodyPr/>
          <a:lstStyle>
            <a:lvl1pPr>
              <a:defRPr/>
            </a:lvl1pPr>
          </a:lstStyle>
          <a:p>
            <a:r>
              <a:rPr lang="de-DE" smtClean="0"/>
              <a:t>3. März 2020</a:t>
            </a:r>
            <a:endParaRPr lang="de-A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836613"/>
            <a:ext cx="2058988" cy="55451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836613"/>
            <a:ext cx="6029325" cy="55451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ED8FFDD1-86AB-4A2A-B09D-857CC58FED5D}" type="slidenum">
              <a:rPr lang="de-AT"/>
              <a:pPr/>
              <a:t>‹#›</a:t>
            </a:fld>
            <a:endParaRPr lang="de-AT"/>
          </a:p>
        </p:txBody>
      </p:sp>
      <p:sp>
        <p:nvSpPr>
          <p:cNvPr id="5"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6" name="Rectangle 8"/>
          <p:cNvSpPr>
            <a:spLocks noGrp="1" noChangeArrowheads="1"/>
          </p:cNvSpPr>
          <p:nvPr>
            <p:ph type="dt" sz="half" idx="12"/>
          </p:nvPr>
        </p:nvSpPr>
        <p:spPr>
          <a:ln/>
        </p:spPr>
        <p:txBody>
          <a:bodyPr/>
          <a:lstStyle>
            <a:lvl1pPr>
              <a:defRPr/>
            </a:lvl1pPr>
          </a:lstStyle>
          <a:p>
            <a:r>
              <a:rPr lang="de-DE" smtClean="0"/>
              <a:t>3. März 2020</a:t>
            </a:r>
            <a:endParaRPr lang="de-A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6" name="Line 10">
            <a:extLst>
              <a:ext uri="{FF2B5EF4-FFF2-40B4-BE49-F238E27FC236}">
                <a16:creationId xmlns:a16="http://schemas.microsoft.com/office/drawing/2014/main" id="{B3A95545-C497-D54A-9233-BB33982B646B}"/>
              </a:ext>
            </a:extLst>
          </p:cNvPr>
          <p:cNvSpPr>
            <a:spLocks noChangeShapeType="1"/>
          </p:cNvSpPr>
          <p:nvPr/>
        </p:nvSpPr>
        <p:spPr bwMode="auto">
          <a:xfrm>
            <a:off x="0" y="6597650"/>
            <a:ext cx="9144000" cy="0"/>
          </a:xfrm>
          <a:prstGeom prst="line">
            <a:avLst/>
          </a:prstGeom>
          <a:noFill/>
          <a:ln w="25400">
            <a:solidFill>
              <a:srgbClr val="01446F"/>
            </a:solidFill>
            <a:round/>
            <a:headEnd/>
            <a:tailEnd/>
          </a:ln>
          <a:effectLst/>
        </p:spPr>
        <p:txBody>
          <a:bodyPr/>
          <a:lstStyle/>
          <a:p>
            <a:pPr>
              <a:defRPr/>
            </a:pPr>
            <a:endParaRPr lang="en-US">
              <a:latin typeface="Arial" pitchFamily="-111" charset="0"/>
              <a:ea typeface="+mn-ea"/>
            </a:endParaRPr>
          </a:p>
        </p:txBody>
      </p:sp>
      <p:pic>
        <p:nvPicPr>
          <p:cNvPr id="7" name="Picture 24" descr="top_hephy_deutsch">
            <a:extLst>
              <a:ext uri="{FF2B5EF4-FFF2-40B4-BE49-F238E27FC236}">
                <a16:creationId xmlns:a16="http://schemas.microsoft.com/office/drawing/2014/main" id="{51F46956-2E56-0046-8FF3-D554DD820D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187450" y="119063"/>
            <a:ext cx="6769100" cy="769937"/>
          </a:xfrm>
        </p:spPr>
        <p:txBody>
          <a:bodyPr/>
          <a:lstStyle/>
          <a:p>
            <a:r>
              <a:rPr lang="en-US"/>
              <a:t>Click to edit Master title style</a:t>
            </a:r>
          </a:p>
        </p:txBody>
      </p:sp>
      <p:sp>
        <p:nvSpPr>
          <p:cNvPr id="3" name="Text Placeholder 2"/>
          <p:cNvSpPr>
            <a:spLocks noGrp="1"/>
          </p:cNvSpPr>
          <p:nvPr>
            <p:ph type="body" sz="half" idx="1"/>
          </p:nvPr>
        </p:nvSpPr>
        <p:spPr>
          <a:xfrm>
            <a:off x="179388" y="1109663"/>
            <a:ext cx="4249737" cy="53070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581525" y="1109663"/>
            <a:ext cx="4249738" cy="25765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81525" y="3838575"/>
            <a:ext cx="4249738" cy="2578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6">
            <a:extLst>
              <a:ext uri="{FF2B5EF4-FFF2-40B4-BE49-F238E27FC236}">
                <a16:creationId xmlns:a16="http://schemas.microsoft.com/office/drawing/2014/main" id="{6D8028AA-757A-E841-845A-1997A0C95252}"/>
              </a:ext>
            </a:extLst>
          </p:cNvPr>
          <p:cNvSpPr>
            <a:spLocks noGrp="1" noChangeArrowheads="1"/>
          </p:cNvSpPr>
          <p:nvPr>
            <p:ph type="dt" sz="half" idx="10"/>
          </p:nvPr>
        </p:nvSpPr>
        <p:spPr/>
        <p:txBody>
          <a:bodyPr/>
          <a:lstStyle>
            <a:lvl1pPr>
              <a:defRPr/>
            </a:lvl1pPr>
          </a:lstStyle>
          <a:p>
            <a:r>
              <a:rPr lang="de-DE" altLang="de-DE" smtClean="0"/>
              <a:t>3. März 2020</a:t>
            </a:r>
            <a:endParaRPr lang="en-GB" altLang="de-DE"/>
          </a:p>
        </p:txBody>
      </p:sp>
      <p:sp>
        <p:nvSpPr>
          <p:cNvPr id="9" name="Rectangle 7">
            <a:extLst>
              <a:ext uri="{FF2B5EF4-FFF2-40B4-BE49-F238E27FC236}">
                <a16:creationId xmlns:a16="http://schemas.microsoft.com/office/drawing/2014/main" id="{AEE75AD6-0574-0049-8A83-5667A8B270D5}"/>
              </a:ext>
            </a:extLst>
          </p:cNvPr>
          <p:cNvSpPr>
            <a:spLocks noGrp="1" noChangeArrowheads="1"/>
          </p:cNvSpPr>
          <p:nvPr>
            <p:ph type="ftr" sz="quarter" idx="11"/>
          </p:nvPr>
        </p:nvSpPr>
        <p:spPr/>
        <p:txBody>
          <a:bodyPr/>
          <a:lstStyle>
            <a:lvl1pPr>
              <a:defRPr/>
            </a:lvl1pPr>
          </a:lstStyle>
          <a:p>
            <a:r>
              <a:rPr lang="en-US" altLang="de-DE" smtClean="0"/>
              <a:t>Markus Friedl</a:t>
            </a:r>
            <a:endParaRPr lang="en-US" altLang="de-DE"/>
          </a:p>
        </p:txBody>
      </p:sp>
    </p:spTree>
    <p:extLst>
      <p:ext uri="{BB962C8B-B14F-4D97-AF65-F5344CB8AC3E}">
        <p14:creationId xmlns:p14="http://schemas.microsoft.com/office/powerpoint/2010/main" val="173820987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4EE77D26-5EDC-4243-80A1-429E87E5739F}" type="slidenum">
              <a:rPr lang="de-AT"/>
              <a:pPr/>
              <a:t>‹#›</a:t>
            </a:fld>
            <a:endParaRPr lang="de-AT"/>
          </a:p>
        </p:txBody>
      </p:sp>
      <p:sp>
        <p:nvSpPr>
          <p:cNvPr id="5"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6" name="Rectangle 8"/>
          <p:cNvSpPr>
            <a:spLocks noGrp="1" noChangeArrowheads="1"/>
          </p:cNvSpPr>
          <p:nvPr>
            <p:ph type="dt" sz="half" idx="12"/>
          </p:nvPr>
        </p:nvSpPr>
        <p:spPr>
          <a:ln/>
        </p:spPr>
        <p:txBody>
          <a:bodyPr/>
          <a:lstStyle>
            <a:lvl1pPr>
              <a:defRPr/>
            </a:lvl1pPr>
          </a:lstStyle>
          <a:p>
            <a:r>
              <a:rPr lang="de-DE" smtClean="0"/>
              <a:t>3. März 2020</a:t>
            </a:r>
            <a:endParaRPr lang="de-A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1E2564AC-A863-4068-B31C-015EEA1A56D0}" type="slidenum">
              <a:rPr lang="de-AT"/>
              <a:pPr/>
              <a:t>‹#›</a:t>
            </a:fld>
            <a:endParaRPr lang="de-AT"/>
          </a:p>
        </p:txBody>
      </p:sp>
      <p:sp>
        <p:nvSpPr>
          <p:cNvPr id="5"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6" name="Rectangle 8"/>
          <p:cNvSpPr>
            <a:spLocks noGrp="1" noChangeArrowheads="1"/>
          </p:cNvSpPr>
          <p:nvPr>
            <p:ph type="dt" sz="half" idx="12"/>
          </p:nvPr>
        </p:nvSpPr>
        <p:spPr>
          <a:ln/>
        </p:spPr>
        <p:txBody>
          <a:bodyPr/>
          <a:lstStyle>
            <a:lvl1pPr>
              <a:defRPr/>
            </a:lvl1pPr>
          </a:lstStyle>
          <a:p>
            <a:r>
              <a:rPr lang="de-DE" smtClean="0"/>
              <a:t>3. März 2020</a:t>
            </a:r>
            <a:endParaRPr lang="de-A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28775"/>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28775"/>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fld id="{D9F2F438-9FB9-44C0-A1A0-C92A7CBCB3AC}" type="slidenum">
              <a:rPr lang="de-AT"/>
              <a:pPr/>
              <a:t>‹#›</a:t>
            </a:fld>
            <a:endParaRPr lang="de-AT"/>
          </a:p>
        </p:txBody>
      </p:sp>
      <p:sp>
        <p:nvSpPr>
          <p:cNvPr id="6"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7" name="Rectangle 8"/>
          <p:cNvSpPr>
            <a:spLocks noGrp="1" noChangeArrowheads="1"/>
          </p:cNvSpPr>
          <p:nvPr>
            <p:ph type="dt" sz="half" idx="12"/>
          </p:nvPr>
        </p:nvSpPr>
        <p:spPr>
          <a:ln/>
        </p:spPr>
        <p:txBody>
          <a:bodyPr/>
          <a:lstStyle>
            <a:lvl1pPr>
              <a:defRPr/>
            </a:lvl1pPr>
          </a:lstStyle>
          <a:p>
            <a:r>
              <a:rPr lang="de-DE" smtClean="0"/>
              <a:t>3. März 2020</a:t>
            </a:r>
            <a:endParaRPr lang="de-A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fld id="{9423B10F-43B3-46B6-B2C0-C8B2DBBF7E68}" type="slidenum">
              <a:rPr lang="de-AT"/>
              <a:pPr/>
              <a:t>‹#›</a:t>
            </a:fld>
            <a:endParaRPr lang="de-AT"/>
          </a:p>
        </p:txBody>
      </p:sp>
      <p:sp>
        <p:nvSpPr>
          <p:cNvPr id="8"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9" name="Rectangle 8"/>
          <p:cNvSpPr>
            <a:spLocks noGrp="1" noChangeArrowheads="1"/>
          </p:cNvSpPr>
          <p:nvPr>
            <p:ph type="dt" sz="half" idx="12"/>
          </p:nvPr>
        </p:nvSpPr>
        <p:spPr>
          <a:ln/>
        </p:spPr>
        <p:txBody>
          <a:bodyPr/>
          <a:lstStyle>
            <a:lvl1pPr>
              <a:defRPr/>
            </a:lvl1pPr>
          </a:lstStyle>
          <a:p>
            <a:r>
              <a:rPr lang="de-DE" smtClean="0"/>
              <a:t>3. März 2020</a:t>
            </a:r>
            <a:endParaRPr lang="de-A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fld id="{0D83D005-A0C9-4E54-B1EC-444788AFDB32}" type="slidenum">
              <a:rPr lang="de-AT"/>
              <a:pPr/>
              <a:t>‹#›</a:t>
            </a:fld>
            <a:endParaRPr lang="de-AT"/>
          </a:p>
        </p:txBody>
      </p:sp>
      <p:sp>
        <p:nvSpPr>
          <p:cNvPr id="4"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5" name="Rectangle 8"/>
          <p:cNvSpPr>
            <a:spLocks noGrp="1" noChangeArrowheads="1"/>
          </p:cNvSpPr>
          <p:nvPr>
            <p:ph type="dt" sz="half" idx="12"/>
          </p:nvPr>
        </p:nvSpPr>
        <p:spPr>
          <a:ln/>
        </p:spPr>
        <p:txBody>
          <a:bodyPr/>
          <a:lstStyle>
            <a:lvl1pPr>
              <a:defRPr/>
            </a:lvl1pPr>
          </a:lstStyle>
          <a:p>
            <a:r>
              <a:rPr lang="de-DE" smtClean="0"/>
              <a:t>3. März 2020</a:t>
            </a:r>
            <a:endParaRPr lang="de-A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4D0F166B-425B-4B79-A297-793EC8C7054B}" type="slidenum">
              <a:rPr lang="de-AT"/>
              <a:pPr/>
              <a:t>‹#›</a:t>
            </a:fld>
            <a:endParaRPr lang="de-AT"/>
          </a:p>
        </p:txBody>
      </p:sp>
      <p:sp>
        <p:nvSpPr>
          <p:cNvPr id="3"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4" name="Rectangle 8"/>
          <p:cNvSpPr>
            <a:spLocks noGrp="1" noChangeArrowheads="1"/>
          </p:cNvSpPr>
          <p:nvPr>
            <p:ph type="dt" sz="half" idx="12"/>
          </p:nvPr>
        </p:nvSpPr>
        <p:spPr>
          <a:ln/>
        </p:spPr>
        <p:txBody>
          <a:bodyPr/>
          <a:lstStyle>
            <a:lvl1pPr>
              <a:defRPr/>
            </a:lvl1pPr>
          </a:lstStyle>
          <a:p>
            <a:r>
              <a:rPr lang="de-DE" smtClean="0"/>
              <a:t>3. März 2020</a:t>
            </a:r>
            <a:endParaRPr lang="de-A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9438C8D5-9F2B-496C-BF7B-E45B6E929D45}" type="slidenum">
              <a:rPr lang="de-AT"/>
              <a:pPr/>
              <a:t>‹#›</a:t>
            </a:fld>
            <a:endParaRPr lang="de-AT"/>
          </a:p>
        </p:txBody>
      </p:sp>
      <p:sp>
        <p:nvSpPr>
          <p:cNvPr id="6"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7" name="Rectangle 8"/>
          <p:cNvSpPr>
            <a:spLocks noGrp="1" noChangeArrowheads="1"/>
          </p:cNvSpPr>
          <p:nvPr>
            <p:ph type="dt" sz="half" idx="12"/>
          </p:nvPr>
        </p:nvSpPr>
        <p:spPr>
          <a:ln/>
        </p:spPr>
        <p:txBody>
          <a:bodyPr/>
          <a:lstStyle>
            <a:lvl1pPr>
              <a:defRPr/>
            </a:lvl1pPr>
          </a:lstStyle>
          <a:p>
            <a:r>
              <a:rPr lang="de-DE" smtClean="0"/>
              <a:t>3. März 2020</a:t>
            </a:r>
            <a:endParaRPr lang="de-A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307CE7EE-9A84-4059-B20F-47831959B999}" type="slidenum">
              <a:rPr lang="de-AT"/>
              <a:pPr/>
              <a:t>‹#›</a:t>
            </a:fld>
            <a:endParaRPr lang="de-AT"/>
          </a:p>
        </p:txBody>
      </p:sp>
      <p:sp>
        <p:nvSpPr>
          <p:cNvPr id="6"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7" name="Rectangle 8"/>
          <p:cNvSpPr>
            <a:spLocks noGrp="1" noChangeArrowheads="1"/>
          </p:cNvSpPr>
          <p:nvPr>
            <p:ph type="dt" sz="half" idx="12"/>
          </p:nvPr>
        </p:nvSpPr>
        <p:spPr>
          <a:ln/>
        </p:spPr>
        <p:txBody>
          <a:bodyPr/>
          <a:lstStyle>
            <a:lvl1pPr>
              <a:defRPr/>
            </a:lvl1pPr>
          </a:lstStyle>
          <a:p>
            <a:r>
              <a:rPr lang="de-DE" smtClean="0"/>
              <a:t>3. März 2020</a:t>
            </a:r>
            <a:endParaRPr lang="de-A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LOGO_top-banner_de"/>
          <p:cNvPicPr>
            <a:picLocks noChangeAspect="1" noChangeArrowheads="1"/>
          </p:cNvPicPr>
          <p:nvPr userDrawn="1"/>
        </p:nvPicPr>
        <p:blipFill>
          <a:blip r:embed="rId14"/>
          <a:srcRect/>
          <a:stretch>
            <a:fillRect/>
          </a:stretch>
        </p:blipFill>
        <p:spPr bwMode="auto">
          <a:xfrm>
            <a:off x="0" y="0"/>
            <a:ext cx="9144000" cy="768350"/>
          </a:xfrm>
          <a:prstGeom prst="rect">
            <a:avLst/>
          </a:prstGeom>
          <a:noFill/>
          <a:ln w="9525">
            <a:noFill/>
            <a:miter lim="800000"/>
            <a:headEnd/>
            <a:tailEnd/>
          </a:ln>
        </p:spPr>
      </p:pic>
      <p:sp>
        <p:nvSpPr>
          <p:cNvPr id="1027" name="Rectangle 3"/>
          <p:cNvSpPr>
            <a:spLocks noGrp="1" noChangeArrowheads="1"/>
          </p:cNvSpPr>
          <p:nvPr>
            <p:ph type="title"/>
          </p:nvPr>
        </p:nvSpPr>
        <p:spPr bwMode="auto">
          <a:xfrm>
            <a:off x="468313" y="836613"/>
            <a:ext cx="8229600"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AT"/>
              <a:t>Titelmasterformat durch Klicken bearbeiten</a:t>
            </a:r>
          </a:p>
        </p:txBody>
      </p:sp>
      <p:sp>
        <p:nvSpPr>
          <p:cNvPr id="1028" name="Rectangle 4"/>
          <p:cNvSpPr>
            <a:spLocks noGrp="1" noChangeArrowheads="1"/>
          </p:cNvSpPr>
          <p:nvPr>
            <p:ph type="body" idx="1"/>
          </p:nvPr>
        </p:nvSpPr>
        <p:spPr bwMode="auto">
          <a:xfrm>
            <a:off x="457200" y="1628775"/>
            <a:ext cx="8229600" cy="47529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AT"/>
              <a:t>Textmasterformate durch Klicken bearbeiten</a:t>
            </a:r>
          </a:p>
          <a:p>
            <a:pPr lvl="1"/>
            <a:r>
              <a:rPr lang="de-AT"/>
              <a:t>Zweite Ebene</a:t>
            </a:r>
          </a:p>
          <a:p>
            <a:pPr lvl="2"/>
            <a:r>
              <a:rPr lang="de-AT"/>
              <a:t>Dritte Ebene</a:t>
            </a:r>
          </a:p>
          <a:p>
            <a:pPr lvl="3"/>
            <a:r>
              <a:rPr lang="de-AT"/>
              <a:t>Vierte Ebene</a:t>
            </a:r>
          </a:p>
          <a:p>
            <a:pPr lvl="4"/>
            <a:r>
              <a:rPr lang="de-AT"/>
              <a:t>Fünfte Ebene</a:t>
            </a:r>
          </a:p>
        </p:txBody>
      </p:sp>
      <p:sp>
        <p:nvSpPr>
          <p:cNvPr id="168965" name="Line 5"/>
          <p:cNvSpPr>
            <a:spLocks noChangeShapeType="1"/>
          </p:cNvSpPr>
          <p:nvPr userDrawn="1"/>
        </p:nvSpPr>
        <p:spPr bwMode="auto">
          <a:xfrm>
            <a:off x="0" y="6597650"/>
            <a:ext cx="9144000" cy="0"/>
          </a:xfrm>
          <a:prstGeom prst="line">
            <a:avLst/>
          </a:prstGeom>
          <a:noFill/>
          <a:ln w="25400">
            <a:solidFill>
              <a:srgbClr val="0061A0"/>
            </a:solidFill>
            <a:round/>
            <a:headEnd/>
            <a:tailEnd/>
          </a:ln>
          <a:effectLst/>
        </p:spPr>
        <p:txBody>
          <a:bodyPr/>
          <a:lstStyle/>
          <a:p>
            <a:pPr>
              <a:defRPr/>
            </a:pPr>
            <a:endParaRPr lang="en-US">
              <a:cs typeface="ＭＳ Ｐゴシック" charset="-128"/>
            </a:endParaRPr>
          </a:p>
        </p:txBody>
      </p:sp>
      <p:sp>
        <p:nvSpPr>
          <p:cNvPr id="168966" name="Rectangle 6"/>
          <p:cNvSpPr>
            <a:spLocks noGrp="1" noChangeArrowheads="1"/>
          </p:cNvSpPr>
          <p:nvPr>
            <p:ph type="sldNum" sz="quarter" idx="4"/>
          </p:nvPr>
        </p:nvSpPr>
        <p:spPr bwMode="auto">
          <a:xfrm>
            <a:off x="8089900" y="6597650"/>
            <a:ext cx="1054100" cy="2603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400">
                <a:solidFill>
                  <a:srgbClr val="0061A0"/>
                </a:solidFill>
              </a:defRPr>
            </a:lvl1pPr>
          </a:lstStyle>
          <a:p>
            <a:fld id="{D0F6C264-1766-4580-979D-D9C194B57C59}" type="slidenum">
              <a:rPr lang="de-AT"/>
              <a:pPr/>
              <a:t>‹#›</a:t>
            </a:fld>
            <a:endParaRPr lang="de-AT"/>
          </a:p>
        </p:txBody>
      </p:sp>
      <p:sp>
        <p:nvSpPr>
          <p:cNvPr id="168967" name="Rectangle 7"/>
          <p:cNvSpPr>
            <a:spLocks noGrp="1" noChangeArrowheads="1"/>
          </p:cNvSpPr>
          <p:nvPr>
            <p:ph type="ftr" sz="quarter" idx="3"/>
          </p:nvPr>
        </p:nvSpPr>
        <p:spPr bwMode="auto">
          <a:xfrm>
            <a:off x="2051050" y="6597650"/>
            <a:ext cx="4824413" cy="2603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a:defRPr sz="1400">
                <a:solidFill>
                  <a:srgbClr val="0061A0"/>
                </a:solidFill>
              </a:defRPr>
            </a:lvl1pPr>
          </a:lstStyle>
          <a:p>
            <a:r>
              <a:rPr lang="en-US" smtClean="0"/>
              <a:t>Markus Friedl</a:t>
            </a:r>
            <a:endParaRPr lang="de-AT"/>
          </a:p>
        </p:txBody>
      </p:sp>
      <p:sp>
        <p:nvSpPr>
          <p:cNvPr id="168968" name="Rectangle 8"/>
          <p:cNvSpPr>
            <a:spLocks noGrp="1" noChangeArrowheads="1"/>
          </p:cNvSpPr>
          <p:nvPr>
            <p:ph type="dt" sz="half" idx="2"/>
          </p:nvPr>
        </p:nvSpPr>
        <p:spPr bwMode="auto">
          <a:xfrm>
            <a:off x="0" y="6597650"/>
            <a:ext cx="1835150" cy="2603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400">
                <a:solidFill>
                  <a:srgbClr val="0061A0"/>
                </a:solidFill>
              </a:defRPr>
            </a:lvl1pPr>
          </a:lstStyle>
          <a:p>
            <a:r>
              <a:rPr lang="de-DE" smtClean="0"/>
              <a:t>3. März 2020</a:t>
            </a:r>
            <a:endParaRPr lang="de-AT"/>
          </a:p>
        </p:txBody>
      </p:sp>
      <p:sp>
        <p:nvSpPr>
          <p:cNvPr id="168969" name="Text Box 9"/>
          <p:cNvSpPr txBox="1">
            <a:spLocks noChangeArrowheads="1"/>
          </p:cNvSpPr>
          <p:nvPr userDrawn="1"/>
        </p:nvSpPr>
        <p:spPr bwMode="auto">
          <a:xfrm>
            <a:off x="4427538" y="88612"/>
            <a:ext cx="3600450" cy="584776"/>
          </a:xfrm>
          <a:prstGeom prst="rect">
            <a:avLst/>
          </a:prstGeom>
          <a:noFill/>
          <a:ln w="9525">
            <a:noFill/>
            <a:miter lim="800000"/>
            <a:headEnd/>
            <a:tailEnd/>
          </a:ln>
          <a:effectLst/>
        </p:spPr>
        <p:txBody>
          <a:bodyPr anchor="ctr">
            <a:spAutoFit/>
          </a:bodyPr>
          <a:lstStyle/>
          <a:p>
            <a:pPr algn="ctr" eaLnBrk="0" hangingPunct="0">
              <a:defRPr/>
            </a:pPr>
            <a:r>
              <a:rPr lang="de-AT" sz="1800" b="1" noProof="0" dirty="0">
                <a:solidFill>
                  <a:schemeClr val="bg1"/>
                </a:solidFill>
                <a:effectLst>
                  <a:outerShdw blurRad="38100" dist="38100" dir="2700000" algn="tl">
                    <a:srgbClr val="DDDDDD"/>
                  </a:outerShdw>
                </a:effectLst>
                <a:cs typeface="ＭＳ Ｐゴシック" charset="-128"/>
              </a:rPr>
              <a:t>Beschleuniger und Detektoren </a:t>
            </a:r>
            <a:r>
              <a:rPr lang="de-AT" sz="1400" b="1" noProof="0" dirty="0">
                <a:solidFill>
                  <a:schemeClr val="bg1"/>
                </a:solidFill>
                <a:effectLst>
                  <a:outerShdw blurRad="38100" dist="38100" dir="2700000" algn="tl">
                    <a:srgbClr val="C0C0C0"/>
                  </a:outerShdw>
                </a:effectLst>
              </a:rPr>
              <a:t>in der Teilchenphysik</a:t>
            </a:r>
          </a:p>
        </p:txBody>
      </p:sp>
    </p:spTree>
  </p:cSld>
  <p:clrMap bg1="lt1" tx1="dk1" bg2="lt2" tx2="dk2" accent1="accent1" accent2="accent2" accent3="accent3" accent4="accent4" accent5="accent5" accent6="accent6" hlink="hlink" folHlink="folHlink"/>
  <p:sldLayoutIdLst>
    <p:sldLayoutId id="2147483932" r:id="rId1"/>
    <p:sldLayoutId id="2147483922" r:id="rId2"/>
    <p:sldLayoutId id="2147483923" r:id="rId3"/>
    <p:sldLayoutId id="2147483924" r:id="rId4"/>
    <p:sldLayoutId id="2147483925" r:id="rId5"/>
    <p:sldLayoutId id="2147483926" r:id="rId6"/>
    <p:sldLayoutId id="2147483927" r:id="rId7"/>
    <p:sldLayoutId id="2147483928" r:id="rId8"/>
    <p:sldLayoutId id="2147483929" r:id="rId9"/>
    <p:sldLayoutId id="2147483930" r:id="rId10"/>
    <p:sldLayoutId id="2147483931" r:id="rId11"/>
    <p:sldLayoutId id="2147483933" r:id="rId12"/>
  </p:sldLayoutIdLst>
  <p:hf hdr="0"/>
  <p:txStyles>
    <p:titleStyle>
      <a:lvl1pPr algn="ctr" rtl="0" eaLnBrk="0" fontAlgn="base" hangingPunct="0">
        <a:spcBef>
          <a:spcPct val="0"/>
        </a:spcBef>
        <a:spcAft>
          <a:spcPct val="0"/>
        </a:spcAft>
        <a:defRPr sz="3200" b="1">
          <a:solidFill>
            <a:srgbClr val="0061A0"/>
          </a:solidFill>
          <a:latin typeface="+mj-lt"/>
          <a:ea typeface="ＭＳ Ｐゴシック" charset="-128"/>
          <a:cs typeface="ＭＳ Ｐゴシック" charset="-128"/>
        </a:defRPr>
      </a:lvl1pPr>
      <a:lvl2pPr algn="ctr" rtl="0" eaLnBrk="0" fontAlgn="base" hangingPunct="0">
        <a:spcBef>
          <a:spcPct val="0"/>
        </a:spcBef>
        <a:spcAft>
          <a:spcPct val="0"/>
        </a:spcAft>
        <a:defRPr sz="3200" b="1">
          <a:solidFill>
            <a:srgbClr val="0061A0"/>
          </a:solidFill>
          <a:latin typeface="Arial" charset="0"/>
          <a:ea typeface="ＭＳ Ｐゴシック" charset="-128"/>
          <a:cs typeface="ＭＳ Ｐゴシック" charset="-128"/>
        </a:defRPr>
      </a:lvl2pPr>
      <a:lvl3pPr algn="ctr" rtl="0" eaLnBrk="0" fontAlgn="base" hangingPunct="0">
        <a:spcBef>
          <a:spcPct val="0"/>
        </a:spcBef>
        <a:spcAft>
          <a:spcPct val="0"/>
        </a:spcAft>
        <a:defRPr sz="3200" b="1">
          <a:solidFill>
            <a:srgbClr val="0061A0"/>
          </a:solidFill>
          <a:latin typeface="Arial" charset="0"/>
          <a:ea typeface="ＭＳ Ｐゴシック" charset="-128"/>
          <a:cs typeface="ＭＳ Ｐゴシック" charset="-128"/>
        </a:defRPr>
      </a:lvl3pPr>
      <a:lvl4pPr algn="ctr" rtl="0" eaLnBrk="0" fontAlgn="base" hangingPunct="0">
        <a:spcBef>
          <a:spcPct val="0"/>
        </a:spcBef>
        <a:spcAft>
          <a:spcPct val="0"/>
        </a:spcAft>
        <a:defRPr sz="3200" b="1">
          <a:solidFill>
            <a:srgbClr val="0061A0"/>
          </a:solidFill>
          <a:latin typeface="Arial" charset="0"/>
          <a:ea typeface="ＭＳ Ｐゴシック" charset="-128"/>
          <a:cs typeface="ＭＳ Ｐゴシック" charset="-128"/>
        </a:defRPr>
      </a:lvl4pPr>
      <a:lvl5pPr algn="ctr" rtl="0" eaLnBrk="0" fontAlgn="base" hangingPunct="0">
        <a:spcBef>
          <a:spcPct val="0"/>
        </a:spcBef>
        <a:spcAft>
          <a:spcPct val="0"/>
        </a:spcAft>
        <a:defRPr sz="3200" b="1">
          <a:solidFill>
            <a:srgbClr val="0061A0"/>
          </a:solidFill>
          <a:latin typeface="Arial" charset="0"/>
          <a:ea typeface="ＭＳ Ｐゴシック" charset="-128"/>
          <a:cs typeface="ＭＳ Ｐゴシック" charset="-128"/>
        </a:defRPr>
      </a:lvl5pPr>
      <a:lvl6pPr marL="457200" algn="ctr" rtl="0" fontAlgn="base">
        <a:spcBef>
          <a:spcPct val="0"/>
        </a:spcBef>
        <a:spcAft>
          <a:spcPct val="0"/>
        </a:spcAft>
        <a:defRPr sz="3200" b="1">
          <a:solidFill>
            <a:srgbClr val="0061A0"/>
          </a:solidFill>
          <a:latin typeface="Arial" charset="0"/>
        </a:defRPr>
      </a:lvl6pPr>
      <a:lvl7pPr marL="914400" algn="ctr" rtl="0" fontAlgn="base">
        <a:spcBef>
          <a:spcPct val="0"/>
        </a:spcBef>
        <a:spcAft>
          <a:spcPct val="0"/>
        </a:spcAft>
        <a:defRPr sz="3200" b="1">
          <a:solidFill>
            <a:srgbClr val="0061A0"/>
          </a:solidFill>
          <a:latin typeface="Arial" charset="0"/>
        </a:defRPr>
      </a:lvl7pPr>
      <a:lvl8pPr marL="1371600" algn="ctr" rtl="0" fontAlgn="base">
        <a:spcBef>
          <a:spcPct val="0"/>
        </a:spcBef>
        <a:spcAft>
          <a:spcPct val="0"/>
        </a:spcAft>
        <a:defRPr sz="3200" b="1">
          <a:solidFill>
            <a:srgbClr val="0061A0"/>
          </a:solidFill>
          <a:latin typeface="Arial" charset="0"/>
        </a:defRPr>
      </a:lvl8pPr>
      <a:lvl9pPr marL="1828800" algn="ctr" rtl="0" fontAlgn="base">
        <a:spcBef>
          <a:spcPct val="0"/>
        </a:spcBef>
        <a:spcAft>
          <a:spcPct val="0"/>
        </a:spcAft>
        <a:defRPr sz="3200" b="1">
          <a:solidFill>
            <a:srgbClr val="0061A0"/>
          </a:solidFill>
          <a:latin typeface="Arial" charset="0"/>
        </a:defRPr>
      </a:lvl9pPr>
    </p:titleStyle>
    <p:bodyStyle>
      <a:lvl1pPr marL="342900" indent="-342900" algn="l" rtl="0" eaLnBrk="0" fontAlgn="base" hangingPunct="0">
        <a:spcBef>
          <a:spcPct val="20000"/>
        </a:spcBef>
        <a:spcAft>
          <a:spcPct val="0"/>
        </a:spcAft>
        <a:buChar char="•"/>
        <a:defRPr sz="3000">
          <a:solidFill>
            <a:srgbClr val="0061A0"/>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600">
          <a:solidFill>
            <a:srgbClr val="0061A0"/>
          </a:solidFill>
          <a:latin typeface="+mn-lt"/>
          <a:ea typeface="ＭＳ Ｐゴシック" charset="-128"/>
        </a:defRPr>
      </a:lvl2pPr>
      <a:lvl3pPr marL="1143000" indent="-228600" algn="l" rtl="0" eaLnBrk="0" fontAlgn="base" hangingPunct="0">
        <a:spcBef>
          <a:spcPct val="20000"/>
        </a:spcBef>
        <a:spcAft>
          <a:spcPct val="0"/>
        </a:spcAft>
        <a:buChar char="•"/>
        <a:defRPr sz="2200">
          <a:solidFill>
            <a:srgbClr val="0061A0"/>
          </a:solidFill>
          <a:latin typeface="+mn-lt"/>
          <a:ea typeface="ＭＳ Ｐゴシック" charset="-128"/>
        </a:defRPr>
      </a:lvl3pPr>
      <a:lvl4pPr marL="1600200" indent="-228600" algn="l" rtl="0" eaLnBrk="0" fontAlgn="base" hangingPunct="0">
        <a:spcBef>
          <a:spcPct val="20000"/>
        </a:spcBef>
        <a:spcAft>
          <a:spcPct val="0"/>
        </a:spcAft>
        <a:buChar char="–"/>
        <a:defRPr sz="2000">
          <a:solidFill>
            <a:srgbClr val="0061A0"/>
          </a:solidFill>
          <a:latin typeface="+mn-lt"/>
          <a:ea typeface="ＭＳ Ｐゴシック" charset="-128"/>
        </a:defRPr>
      </a:lvl4pPr>
      <a:lvl5pPr marL="2057400" indent="-228600" algn="l" rtl="0" eaLnBrk="0" fontAlgn="base" hangingPunct="0">
        <a:spcBef>
          <a:spcPct val="20000"/>
        </a:spcBef>
        <a:spcAft>
          <a:spcPct val="0"/>
        </a:spcAft>
        <a:buChar char="»"/>
        <a:defRPr sz="2000">
          <a:solidFill>
            <a:srgbClr val="0061A0"/>
          </a:solidFill>
          <a:latin typeface="+mn-lt"/>
          <a:ea typeface="ＭＳ Ｐゴシック" charset="-128"/>
        </a:defRPr>
      </a:lvl5pPr>
      <a:lvl6pPr marL="2514600" indent="-228600" algn="l" rtl="0" fontAlgn="base">
        <a:spcBef>
          <a:spcPct val="20000"/>
        </a:spcBef>
        <a:spcAft>
          <a:spcPct val="0"/>
        </a:spcAft>
        <a:buChar char="»"/>
        <a:defRPr sz="2000">
          <a:solidFill>
            <a:srgbClr val="0061A0"/>
          </a:solidFill>
          <a:latin typeface="+mn-lt"/>
          <a:ea typeface="ＭＳ Ｐゴシック" charset="-128"/>
        </a:defRPr>
      </a:lvl6pPr>
      <a:lvl7pPr marL="2971800" indent="-228600" algn="l" rtl="0" fontAlgn="base">
        <a:spcBef>
          <a:spcPct val="20000"/>
        </a:spcBef>
        <a:spcAft>
          <a:spcPct val="0"/>
        </a:spcAft>
        <a:buChar char="»"/>
        <a:defRPr sz="2000">
          <a:solidFill>
            <a:srgbClr val="0061A0"/>
          </a:solidFill>
          <a:latin typeface="+mn-lt"/>
          <a:ea typeface="ＭＳ Ｐゴシック" charset="-128"/>
        </a:defRPr>
      </a:lvl7pPr>
      <a:lvl8pPr marL="3429000" indent="-228600" algn="l" rtl="0" fontAlgn="base">
        <a:spcBef>
          <a:spcPct val="20000"/>
        </a:spcBef>
        <a:spcAft>
          <a:spcPct val="0"/>
        </a:spcAft>
        <a:buChar char="»"/>
        <a:defRPr sz="2000">
          <a:solidFill>
            <a:srgbClr val="0061A0"/>
          </a:solidFill>
          <a:latin typeface="+mn-lt"/>
          <a:ea typeface="ＭＳ Ｐゴシック" charset="-128"/>
        </a:defRPr>
      </a:lvl8pPr>
      <a:lvl9pPr marL="3886200" indent="-228600" algn="l" rtl="0" fontAlgn="base">
        <a:spcBef>
          <a:spcPct val="20000"/>
        </a:spcBef>
        <a:spcAft>
          <a:spcPct val="0"/>
        </a:spcAft>
        <a:buChar char="»"/>
        <a:defRPr sz="2000">
          <a:solidFill>
            <a:srgbClr val="0061A0"/>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image" Target="../media/image31.png"/><Relationship Id="rId1" Type="http://schemas.openxmlformats.org/officeDocument/2006/relationships/slideLayout" Target="../slideLayouts/slideLayout4.xml"/><Relationship Id="rId4" Type="http://schemas.openxmlformats.org/officeDocument/2006/relationships/image" Target="../media/image33.gif"/></Relationships>
</file>

<file path=ppt/slides/_rels/slide1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de.wikipedia.org/w/index.php?title=Datei:Microscope_Zeiss_1879.jpg&amp;filetimestamp=20070726200153" TargetMode="External"/><Relationship Id="rId1" Type="http://schemas.openxmlformats.org/officeDocument/2006/relationships/slideLayout" Target="../slideLayouts/slideLayout7.xml"/><Relationship Id="rId5" Type="http://schemas.openxmlformats.org/officeDocument/2006/relationships/image" Target="../media/image36.jpeg"/><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hyperlink" Target="http://de.wikipedia.org/w/index.php?title=Datei:Elektronenmikroskop.jpg&amp;filetimestamp=20050414183223" TargetMode="External"/><Relationship Id="rId7" Type="http://schemas.openxmlformats.org/officeDocument/2006/relationships/hyperlink" Target="http://upload.wikimedia.org/wikipedia/commons/7/76/Graphite_ambient_STM.jpg" TargetMode="External"/><Relationship Id="rId2" Type="http://schemas.openxmlformats.org/officeDocument/2006/relationships/image" Target="../media/image37.jpeg"/><Relationship Id="rId1" Type="http://schemas.openxmlformats.org/officeDocument/2006/relationships/slideLayout" Target="../slideLayouts/slideLayout7.xml"/><Relationship Id="rId6" Type="http://schemas.openxmlformats.org/officeDocument/2006/relationships/image" Target="../media/image39.jpeg"/><Relationship Id="rId5" Type="http://schemas.openxmlformats.org/officeDocument/2006/relationships/hyperlink" Target="http://de.wikipedia.org/w/index.php?title=Datei:TarsusREM.jpg&amp;filetimestamp=20080413074545" TargetMode="External"/><Relationship Id="rId4" Type="http://schemas.openxmlformats.org/officeDocument/2006/relationships/image" Target="../media/image38.jpeg"/></Relationships>
</file>

<file path=ppt/slides/_rels/slide1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5.pn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image" Target="../media/image54.pn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pn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6.jpeg"/><Relationship Id="rId1" Type="http://schemas.openxmlformats.org/officeDocument/2006/relationships/slideLayout" Target="../slideLayouts/slideLayout2.xml"/><Relationship Id="rId4" Type="http://schemas.openxmlformats.org/officeDocument/2006/relationships/image" Target="../media/image5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60.gi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7.xml"/><Relationship Id="rId4" Type="http://schemas.openxmlformats.org/officeDocument/2006/relationships/image" Target="../media/image63.jpeg"/></Relationships>
</file>

<file path=ppt/slides/_rels/slide22.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gi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7.xml"/><Relationship Id="rId5" Type="http://schemas.openxmlformats.org/officeDocument/2006/relationships/image" Target="../media/image72.jpeg"/><Relationship Id="rId4" Type="http://schemas.openxmlformats.org/officeDocument/2006/relationships/image" Target="../media/image71.gif"/></Relationships>
</file>

<file path=ppt/slides/_rels/slide27.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76.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5.wmf"/><Relationship Id="rId5" Type="http://schemas.openxmlformats.org/officeDocument/2006/relationships/oleObject" Target="../embeddings/oleObject2.bin"/><Relationship Id="rId4" Type="http://schemas.openxmlformats.org/officeDocument/2006/relationships/image" Target="../media/image74.wmf"/></Relationships>
</file>

<file path=ppt/slides/_rels/slide29.xml.rels><?xml version="1.0" encoding="UTF-8" standalone="yes"?>
<Relationships xmlns="http://schemas.openxmlformats.org/package/2006/relationships"><Relationship Id="rId2" Type="http://schemas.openxmlformats.org/officeDocument/2006/relationships/image" Target="../media/image77.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81.png"/></Relationships>
</file>

<file path=ppt/slides/_rels/slide34.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86.jpg"/></Relationships>
</file>

<file path=ppt/slides/_rels/slide39.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jpg"/><Relationship Id="rId5" Type="http://schemas.openxmlformats.org/officeDocument/2006/relationships/image" Target="../media/image19.png"/><Relationship Id="rId4" Type="http://schemas.openxmlformats.org/officeDocument/2006/relationships/image" Target="../media/image18.png"/></Relationships>
</file>

<file path=ppt/slides/_rels/slide40.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Users\mueff\Desktop\beschl_det\beschleuniger_sequenz_neu.mp4" TargetMode="External"/><Relationship Id="rId1" Type="http://schemas.microsoft.com/office/2007/relationships/media" Target="file:///C:\Users\mueff\Desktop\beschl_det\beschleuniger_sequenz_neu.mp4" TargetMode="External"/><Relationship Id="rId4" Type="http://schemas.openxmlformats.org/officeDocument/2006/relationships/image" Target="../media/image90.png"/></Relationships>
</file>

<file path=ppt/slides/_rels/slide43.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93.jpeg"/></Relationships>
</file>

<file path=ppt/slides/_rels/slide45.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98.jpeg"/><Relationship Id="rId4" Type="http://schemas.openxmlformats.org/officeDocument/2006/relationships/image" Target="../media/image97.jpeg"/></Relationships>
</file>

<file path=ppt/slides/_rels/slide47.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jpeg"/><Relationship Id="rId1" Type="http://schemas.openxmlformats.org/officeDocument/2006/relationships/slideLayout" Target="../slideLayouts/slideLayout7.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jpeg"/></Relationships>
</file>

<file path=ppt/slides/_rels/slide48.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09.jpeg"/></Relationships>
</file>

<file path=ppt/slides/_rels/slide53.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11.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12.jpeg"/><Relationship Id="rId7" Type="http://schemas.openxmlformats.org/officeDocument/2006/relationships/image" Target="../media/image116.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15.jpeg"/><Relationship Id="rId5" Type="http://schemas.openxmlformats.org/officeDocument/2006/relationships/image" Target="../media/image114.jpeg"/><Relationship Id="rId4" Type="http://schemas.openxmlformats.org/officeDocument/2006/relationships/image" Target="../media/image113.jpeg"/></Relationships>
</file>

<file path=ppt/slides/_rels/slide56.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18.jpeg"/></Relationships>
</file>

<file path=ppt/slides/_rels/slide57.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122.jpeg"/><Relationship Id="rId4" Type="http://schemas.openxmlformats.org/officeDocument/2006/relationships/hyperlink" Target="http://wwwhephy.oeaw.ac.at/p3w/cms_tracker/gallery/TIB_lights.jp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image" Target="../media/image125.jpeg"/><Relationship Id="rId3" Type="http://schemas.openxmlformats.org/officeDocument/2006/relationships/hyperlink" Target="http://www.hephy.at/gallery2/v/cms_inner_tracker/trackergen/Tk_final_insertion_above.jpg.html" TargetMode="External"/><Relationship Id="rId7" Type="http://schemas.openxmlformats.org/officeDocument/2006/relationships/hyperlink" Target="http://www.hephy.at/gallery2/v/cms_inner_tracker/tec/TEC_vor_TST.jpg.html"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124.jpeg"/><Relationship Id="rId5" Type="http://schemas.openxmlformats.org/officeDocument/2006/relationships/hyperlink" Target="http://www.hephy.at/gallery2/v/cms_inner_tracker/module/alle_TEC_Module.jpg.html" TargetMode="External"/><Relationship Id="rId4" Type="http://schemas.openxmlformats.org/officeDocument/2006/relationships/image" Target="../media/image123.jpeg"/></Relationships>
</file>

<file path=ppt/slides/_rels/slide61.xml.rels><?xml version="1.0" encoding="UTF-8" standalone="yes"?>
<Relationships xmlns="http://schemas.openxmlformats.org/package/2006/relationships"><Relationship Id="rId3" Type="http://schemas.openxmlformats.org/officeDocument/2006/relationships/image" Target="../media/image126.gi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27.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29.jpeg"/></Relationships>
</file>

<file path=ppt/slides/_rels/slide64.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132.jpeg"/><Relationship Id="rId4" Type="http://schemas.openxmlformats.org/officeDocument/2006/relationships/image" Target="../media/image131.jpeg"/></Relationships>
</file>

<file path=ppt/slides/_rels/slide65.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36.jpeg"/><Relationship Id="rId5" Type="http://schemas.openxmlformats.org/officeDocument/2006/relationships/image" Target="../media/image135.jpeg"/><Relationship Id="rId4" Type="http://schemas.openxmlformats.org/officeDocument/2006/relationships/image" Target="../media/image134.png"/></Relationships>
</file>

<file path=ppt/slides/_rels/slide66.xml.rels><?xml version="1.0" encoding="UTF-8" standalone="yes"?>
<Relationships xmlns="http://schemas.openxmlformats.org/package/2006/relationships"><Relationship Id="rId3" Type="http://schemas.openxmlformats.org/officeDocument/2006/relationships/image" Target="../media/image138.jpeg"/><Relationship Id="rId2" Type="http://schemas.openxmlformats.org/officeDocument/2006/relationships/image" Target="../media/image137.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139.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8" Type="http://schemas.openxmlformats.org/officeDocument/2006/relationships/image" Target="../media/image146.png"/><Relationship Id="rId3" Type="http://schemas.openxmlformats.org/officeDocument/2006/relationships/image" Target="../media/image141.png"/><Relationship Id="rId7" Type="http://schemas.openxmlformats.org/officeDocument/2006/relationships/image" Target="../media/image145.jpeg"/><Relationship Id="rId2" Type="http://schemas.openxmlformats.org/officeDocument/2006/relationships/image" Target="../media/image140.png"/><Relationship Id="rId1" Type="http://schemas.openxmlformats.org/officeDocument/2006/relationships/slideLayout" Target="../slideLayouts/slideLayout4.xml"/><Relationship Id="rId6" Type="http://schemas.openxmlformats.org/officeDocument/2006/relationships/image" Target="../media/image144.png"/><Relationship Id="rId5" Type="http://schemas.openxmlformats.org/officeDocument/2006/relationships/image" Target="../media/image143.png"/><Relationship Id="rId4" Type="http://schemas.openxmlformats.org/officeDocument/2006/relationships/image" Target="../media/image142.png"/></Relationships>
</file>

<file path=ppt/slides/_rels/slide69.xml.rels><?xml version="1.0" encoding="UTF-8" standalone="yes"?>
<Relationships xmlns="http://schemas.openxmlformats.org/package/2006/relationships"><Relationship Id="rId2" Type="http://schemas.openxmlformats.org/officeDocument/2006/relationships/image" Target="../media/image14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49.emf"/></Relationships>
</file>

<file path=ppt/slides/_rels/slide71.xml.rels><?xml version="1.0" encoding="UTF-8" standalone="yes"?>
<Relationships xmlns="http://schemas.openxmlformats.org/package/2006/relationships"><Relationship Id="rId2" Type="http://schemas.openxmlformats.org/officeDocument/2006/relationships/image" Target="../media/image150.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52.jpg"/><Relationship Id="rId2" Type="http://schemas.openxmlformats.org/officeDocument/2006/relationships/image" Target="../media/image151.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image" Target="../media/image153.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155.jpeg"/><Relationship Id="rId2" Type="http://schemas.openxmlformats.org/officeDocument/2006/relationships/image" Target="../media/image154.jpe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157.jpeg"/><Relationship Id="rId2" Type="http://schemas.openxmlformats.org/officeDocument/2006/relationships/image" Target="../media/image156.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159.jpg"/><Relationship Id="rId2" Type="http://schemas.openxmlformats.org/officeDocument/2006/relationships/image" Target="../media/image158.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image" Target="../media/image160.png"/><Relationship Id="rId1" Type="http://schemas.openxmlformats.org/officeDocument/2006/relationships/slideLayout" Target="../slideLayouts/slideLayout7.xml"/><Relationship Id="rId4" Type="http://schemas.openxmlformats.org/officeDocument/2006/relationships/image" Target="../media/image162.jpeg"/></Relationships>
</file>

<file path=ppt/slides/_rels/slide79.xml.rels><?xml version="1.0" encoding="UTF-8" standalone="yes"?>
<Relationships xmlns="http://schemas.openxmlformats.org/package/2006/relationships"><Relationship Id="rId3" Type="http://schemas.openxmlformats.org/officeDocument/2006/relationships/image" Target="../media/image164.jpeg"/><Relationship Id="rId2" Type="http://schemas.openxmlformats.org/officeDocument/2006/relationships/image" Target="../media/image16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jpeg"/></Relationships>
</file>

<file path=ppt/slides/_rels/slide80.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167.png"/><Relationship Id="rId4" Type="http://schemas.openxmlformats.org/officeDocument/2006/relationships/image" Target="../media/image166.png"/></Relationships>
</file>

<file path=ppt/slides/_rels/slide81.xml.rels><?xml version="1.0" encoding="UTF-8" standalone="yes"?>
<Relationships xmlns="http://schemas.openxmlformats.org/package/2006/relationships"><Relationship Id="rId3" Type="http://schemas.openxmlformats.org/officeDocument/2006/relationships/image" Target="../media/image169.jpeg"/><Relationship Id="rId2" Type="http://schemas.openxmlformats.org/officeDocument/2006/relationships/image" Target="../media/image168.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171.wmf"/><Relationship Id="rId2" Type="http://schemas.openxmlformats.org/officeDocument/2006/relationships/image" Target="../media/image170.wmf"/><Relationship Id="rId1" Type="http://schemas.openxmlformats.org/officeDocument/2006/relationships/slideLayout" Target="../slideLayouts/slideLayout7.xml"/><Relationship Id="rId5" Type="http://schemas.openxmlformats.org/officeDocument/2006/relationships/image" Target="../media/image173.jpeg"/><Relationship Id="rId4" Type="http://schemas.openxmlformats.org/officeDocument/2006/relationships/image" Target="../media/image172.jpe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175.jpeg"/><Relationship Id="rId2" Type="http://schemas.openxmlformats.org/officeDocument/2006/relationships/image" Target="../media/image174.jpe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177.jpeg"/><Relationship Id="rId2" Type="http://schemas.openxmlformats.org/officeDocument/2006/relationships/image" Target="../media/image176.jpeg"/><Relationship Id="rId1" Type="http://schemas.openxmlformats.org/officeDocument/2006/relationships/slideLayout" Target="../slideLayouts/slideLayout7.xml"/><Relationship Id="rId4" Type="http://schemas.openxmlformats.org/officeDocument/2006/relationships/image" Target="../media/image178.jpeg"/></Relationships>
</file>

<file path=ppt/slides/_rels/slide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30724" name="Rectangle 4"/>
          <p:cNvSpPr>
            <a:spLocks noChangeArrowheads="1"/>
          </p:cNvSpPr>
          <p:nvPr/>
        </p:nvSpPr>
        <p:spPr bwMode="auto">
          <a:xfrm>
            <a:off x="34925" y="1268760"/>
            <a:ext cx="9036050" cy="1656184"/>
          </a:xfrm>
          <a:prstGeom prst="rect">
            <a:avLst/>
          </a:prstGeom>
          <a:noFill/>
          <a:ln w="9525">
            <a:noFill/>
            <a:round/>
            <a:headEnd/>
            <a:tailEnd/>
          </a:ln>
          <a:effectLst/>
        </p:spPr>
        <p:txBody>
          <a:bodyPr lIns="0" tIns="0" rIns="0" bIns="0" anchor="ctr"/>
          <a:lstStyle/>
          <a:p>
            <a:pPr algn="ctr" eaLnBrk="0" hangingPunct="0">
              <a:defRPr/>
            </a:pPr>
            <a:r>
              <a:rPr lang="de-AT" sz="4800" b="1" dirty="0">
                <a:solidFill>
                  <a:schemeClr val="bg1"/>
                </a:solidFill>
                <a:effectLst>
                  <a:outerShdw blurRad="38100" dist="38100" dir="2700000" algn="tl">
                    <a:srgbClr val="DDDDDD"/>
                  </a:outerShdw>
                </a:effectLst>
                <a:cs typeface="ＭＳ Ｐゴシック" charset="-128"/>
              </a:rPr>
              <a:t>Beschleuniger und Detektoren </a:t>
            </a:r>
            <a:r>
              <a:rPr lang="de-AT" sz="4000" b="1" dirty="0">
                <a:solidFill>
                  <a:schemeClr val="bg1"/>
                </a:solidFill>
                <a:effectLst>
                  <a:outerShdw blurRad="38100" dist="38100" dir="2700000" algn="tl">
                    <a:srgbClr val="C0C0C0"/>
                  </a:outerShdw>
                </a:effectLst>
              </a:rPr>
              <a:t>in der Teilchenphysik</a:t>
            </a:r>
          </a:p>
          <a:p>
            <a:pPr algn="ctr" eaLnBrk="0" hangingPunct="0">
              <a:defRPr/>
            </a:pPr>
            <a:endParaRPr lang="de-AT" sz="4000" b="1" dirty="0">
              <a:solidFill>
                <a:schemeClr val="bg1"/>
              </a:solidFill>
              <a:effectLst>
                <a:outerShdw blurRad="38100" dist="38100" dir="2700000" algn="tl">
                  <a:srgbClr val="DDDDDD"/>
                </a:outerShdw>
              </a:effectLst>
              <a:cs typeface="ＭＳ Ｐゴシック" charset="-128"/>
            </a:endParaRPr>
          </a:p>
        </p:txBody>
      </p:sp>
      <p:sp>
        <p:nvSpPr>
          <p:cNvPr id="15366" name="TextBox 11"/>
          <p:cNvSpPr txBox="1">
            <a:spLocks noChangeArrowheads="1"/>
          </p:cNvSpPr>
          <p:nvPr/>
        </p:nvSpPr>
        <p:spPr bwMode="auto">
          <a:xfrm>
            <a:off x="5292080" y="6093296"/>
            <a:ext cx="3851920" cy="738664"/>
          </a:xfrm>
          <a:prstGeom prst="rect">
            <a:avLst/>
          </a:prstGeom>
          <a:noFill/>
          <a:ln w="9525">
            <a:noFill/>
            <a:miter lim="800000"/>
            <a:headEnd/>
            <a:tailEnd/>
          </a:ln>
        </p:spPr>
        <p:txBody>
          <a:bodyPr wrap="square">
            <a:spAutoFit/>
          </a:bodyPr>
          <a:lstStyle/>
          <a:p>
            <a:pPr algn="r">
              <a:defRPr/>
            </a:pPr>
            <a:r>
              <a:rPr lang="en-US" sz="2200" b="1" cap="small" dirty="0" smtClean="0">
                <a:solidFill>
                  <a:schemeClr val="bg1"/>
                </a:solidFill>
                <a:effectLst>
                  <a:outerShdw blurRad="50800" dist="38100" dir="2700000" algn="tl" rotWithShape="0">
                    <a:srgbClr val="000000">
                      <a:alpha val="43000"/>
                    </a:srgbClr>
                  </a:outerShdw>
                </a:effectLst>
                <a:cs typeface="ＭＳ Ｐゴシック" charset="-128"/>
              </a:rPr>
              <a:t>DI </a:t>
            </a:r>
            <a:r>
              <a:rPr lang="en-US" sz="2200" b="1" cap="small" dirty="0" err="1" smtClean="0">
                <a:solidFill>
                  <a:schemeClr val="bg1"/>
                </a:solidFill>
                <a:effectLst>
                  <a:outerShdw blurRad="50800" dist="38100" dir="2700000" algn="tl" rotWithShape="0">
                    <a:srgbClr val="000000">
                      <a:alpha val="43000"/>
                    </a:srgbClr>
                  </a:outerShdw>
                </a:effectLst>
                <a:cs typeface="ＭＳ Ｐゴシック" charset="-128"/>
              </a:rPr>
              <a:t>Dr</a:t>
            </a:r>
            <a:r>
              <a:rPr lang="en-US" sz="2200" b="1" cap="small" dirty="0" smtClean="0">
                <a:solidFill>
                  <a:schemeClr val="bg1"/>
                </a:solidFill>
                <a:effectLst>
                  <a:outerShdw blurRad="50800" dist="38100" dir="2700000" algn="tl" rotWithShape="0">
                    <a:srgbClr val="000000">
                      <a:alpha val="43000"/>
                    </a:srgbClr>
                  </a:outerShdw>
                </a:effectLst>
                <a:cs typeface="ＭＳ Ｐゴシック" charset="-128"/>
              </a:rPr>
              <a:t> Markus Friedl</a:t>
            </a:r>
            <a:endParaRPr lang="en-US" sz="2200" b="1" cap="small" dirty="0">
              <a:solidFill>
                <a:schemeClr val="bg1"/>
              </a:solidFill>
              <a:effectLst>
                <a:outerShdw blurRad="50800" dist="38100" dir="2700000" algn="tl" rotWithShape="0">
                  <a:srgbClr val="000000">
                    <a:alpha val="43000"/>
                  </a:srgbClr>
                </a:outerShdw>
              </a:effectLst>
              <a:cs typeface="ＭＳ Ｐゴシック" charset="-128"/>
            </a:endParaRPr>
          </a:p>
          <a:p>
            <a:pPr algn="r">
              <a:defRPr/>
            </a:pPr>
            <a:r>
              <a:rPr lang="en-US" sz="2000" b="1" cap="small" dirty="0">
                <a:solidFill>
                  <a:schemeClr val="bg1"/>
                </a:solidFill>
                <a:effectLst>
                  <a:outerShdw blurRad="50800" dist="38100" dir="2700000" algn="tl" rotWithShape="0">
                    <a:srgbClr val="000000">
                      <a:alpha val="43000"/>
                    </a:srgbClr>
                  </a:outerShdw>
                </a:effectLst>
                <a:cs typeface="ＭＳ Ｐゴシック" charset="-128"/>
              </a:rPr>
              <a:t>(HEPHY)</a:t>
            </a:r>
          </a:p>
        </p:txBody>
      </p:sp>
      <p:sp>
        <p:nvSpPr>
          <p:cNvPr id="7" name="TextBox 6"/>
          <p:cNvSpPr txBox="1"/>
          <p:nvPr/>
        </p:nvSpPr>
        <p:spPr>
          <a:xfrm>
            <a:off x="6732240" y="5562600"/>
            <a:ext cx="2411760" cy="369888"/>
          </a:xfrm>
          <a:prstGeom prst="rect">
            <a:avLst/>
          </a:prstGeom>
          <a:noFill/>
        </p:spPr>
        <p:txBody>
          <a:bodyPr wrap="square">
            <a:spAutoFit/>
          </a:bodyPr>
          <a:lstStyle/>
          <a:p>
            <a:pPr algn="r">
              <a:defRPr/>
            </a:pPr>
            <a:r>
              <a:rPr lang="de-AT" b="1" cap="small" dirty="0" smtClean="0">
                <a:solidFill>
                  <a:schemeClr val="bg1"/>
                </a:solidFill>
                <a:effectLst>
                  <a:outerShdw blurRad="50800" dist="38100" dir="2700000" algn="tl" rotWithShape="0">
                    <a:srgbClr val="000000">
                      <a:alpha val="43000"/>
                    </a:srgbClr>
                  </a:outerShdw>
                </a:effectLst>
                <a:cs typeface="ＭＳ Ｐゴシック" charset="-128"/>
              </a:rPr>
              <a:t>3. März 2020</a:t>
            </a:r>
            <a:endParaRPr lang="en-US" b="1" cap="small" dirty="0">
              <a:solidFill>
                <a:schemeClr val="bg1"/>
              </a:solidFill>
              <a:effectLst>
                <a:outerShdw blurRad="50800" dist="38100" dir="2700000" algn="tl" rotWithShape="0">
                  <a:srgbClr val="000000">
                    <a:alpha val="43000"/>
                  </a:srgbClr>
                </a:outerShdw>
              </a:effectLst>
              <a:cs typeface="ＭＳ Ｐゴシック" charset="-128"/>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Funkenkammer</a:t>
            </a:r>
            <a:endParaRPr lang="en-US" dirty="0"/>
          </a:p>
        </p:txBody>
      </p:sp>
      <p:sp>
        <p:nvSpPr>
          <p:cNvPr id="6" name="Content Placeholder 5"/>
          <p:cNvSpPr>
            <a:spLocks noGrp="1"/>
          </p:cNvSpPr>
          <p:nvPr>
            <p:ph sz="half" idx="1"/>
          </p:nvPr>
        </p:nvSpPr>
        <p:spPr>
          <a:xfrm>
            <a:off x="395536" y="1628775"/>
            <a:ext cx="4690864" cy="2592313"/>
          </a:xfrm>
        </p:spPr>
        <p:txBody>
          <a:bodyPr>
            <a:normAutofit fontScale="70000" lnSpcReduction="20000"/>
          </a:bodyPr>
          <a:lstStyle/>
          <a:p>
            <a:pPr>
              <a:lnSpc>
                <a:spcPct val="120000"/>
              </a:lnSpc>
            </a:pPr>
            <a:r>
              <a:rPr lang="de-AT" dirty="0"/>
              <a:t>Macht kosmische Strahlung sichtbar</a:t>
            </a:r>
          </a:p>
          <a:p>
            <a:pPr lvl="1">
              <a:lnSpc>
                <a:spcPct val="120000"/>
              </a:lnSpc>
            </a:pPr>
            <a:r>
              <a:rPr lang="de-AT" dirty="0"/>
              <a:t>Hauptsächlich Myonen</a:t>
            </a:r>
            <a:br>
              <a:rPr lang="de-AT" dirty="0"/>
            </a:br>
            <a:endParaRPr lang="de-AT" dirty="0"/>
          </a:p>
          <a:p>
            <a:pPr marL="57150" indent="0">
              <a:lnSpc>
                <a:spcPct val="120000"/>
              </a:lnSpc>
              <a:buNone/>
            </a:pPr>
            <a:r>
              <a:rPr lang="de-AT" dirty="0"/>
              <a:t>Funktionsweise:</a:t>
            </a:r>
          </a:p>
          <a:p>
            <a:pPr marL="514350" indent="-457200">
              <a:lnSpc>
                <a:spcPct val="120000"/>
              </a:lnSpc>
            </a:pPr>
            <a:r>
              <a:rPr lang="de-AT" dirty="0"/>
              <a:t>Hochspannung von 5000V jeweils zwischen zwei Platten</a:t>
            </a:r>
          </a:p>
          <a:p>
            <a:pPr marL="514350" indent="-457200">
              <a:lnSpc>
                <a:spcPct val="120000"/>
              </a:lnSpc>
            </a:pPr>
            <a:r>
              <a:rPr lang="de-AT" dirty="0"/>
              <a:t>Myonen ionisieren Gas</a:t>
            </a:r>
          </a:p>
        </p:txBody>
      </p:sp>
      <p:pic>
        <p:nvPicPr>
          <p:cNvPr id="8" name="Content Placeholder 7" descr="funkenneu3_freigestellt.png"/>
          <p:cNvPicPr>
            <a:picLocks noGrp="1" noChangeAspect="1"/>
          </p:cNvPicPr>
          <p:nvPr>
            <p:ph sz="half" idx="2"/>
          </p:nvPr>
        </p:nvPicPr>
        <p:blipFill>
          <a:blip r:embed="rId2" cstate="print">
            <a:extLst>
              <a:ext uri="{28A0092B-C50C-407E-A947-70E740481C1C}">
                <a14:useLocalDpi xmlns:a14="http://schemas.microsoft.com/office/drawing/2010/main"/>
              </a:ext>
            </a:extLst>
          </a:blip>
          <a:srcRect l="-9545" r="-9545"/>
          <a:stretch>
            <a:fillRect/>
          </a:stretch>
        </p:blipFill>
        <p:spPr>
          <a:xfrm>
            <a:off x="4860032" y="1628800"/>
            <a:ext cx="4038220" cy="4752528"/>
          </a:xfrm>
        </p:spPr>
      </p:pic>
      <p:sp>
        <p:nvSpPr>
          <p:cNvPr id="3" name="Footer Placeholder 2"/>
          <p:cNvSpPr>
            <a:spLocks noGrp="1"/>
          </p:cNvSpPr>
          <p:nvPr>
            <p:ph type="ftr" sz="quarter" idx="11"/>
          </p:nvPr>
        </p:nvSpPr>
        <p:spPr/>
        <p:txBody>
          <a:bodyPr/>
          <a:lstStyle/>
          <a:p>
            <a:pPr>
              <a:defRPr/>
            </a:pPr>
            <a:r>
              <a:rPr lang="en-US" smtClean="0"/>
              <a:t>Markus Friedl</a:t>
            </a:r>
            <a:endParaRPr lang="de-AT" dirty="0"/>
          </a:p>
        </p:txBody>
      </p:sp>
      <p:sp>
        <p:nvSpPr>
          <p:cNvPr id="4" name="Date Placeholder 3"/>
          <p:cNvSpPr>
            <a:spLocks noGrp="1"/>
          </p:cNvSpPr>
          <p:nvPr>
            <p:ph type="dt" sz="half" idx="12"/>
          </p:nvPr>
        </p:nvSpPr>
        <p:spPr/>
        <p:txBody>
          <a:bodyPr/>
          <a:lstStyle/>
          <a:p>
            <a:pPr>
              <a:defRPr/>
            </a:pPr>
            <a:r>
              <a:rPr lang="de-DE" smtClean="0"/>
              <a:t>3. März 2020</a:t>
            </a:r>
            <a:endParaRPr lang="de-AT"/>
          </a:p>
        </p:txBody>
      </p:sp>
      <p:pic>
        <p:nvPicPr>
          <p:cNvPr id="10" name="Picture 9" descr="Image28.gif"/>
          <p:cNvPicPr>
            <a:picLocks noChangeAspect="1"/>
          </p:cNvPicPr>
          <p:nvPr/>
        </p:nvPicPr>
        <p:blipFill rotWithShape="1">
          <a:blip r:embed="rId3" cstate="print">
            <a:extLst>
              <a:ext uri="{28A0092B-C50C-407E-A947-70E740481C1C}">
                <a14:useLocalDpi xmlns:a14="http://schemas.microsoft.com/office/drawing/2010/main"/>
              </a:ext>
            </a:extLst>
          </a:blip>
          <a:srcRect l="2849" t="6165" r="48480" b="6889"/>
          <a:stretch/>
        </p:blipFill>
        <p:spPr>
          <a:xfrm>
            <a:off x="539552" y="4221088"/>
            <a:ext cx="3690227" cy="2160240"/>
          </a:xfrm>
          <a:prstGeom prst="rect">
            <a:avLst/>
          </a:prstGeom>
        </p:spPr>
      </p:pic>
      <p:pic>
        <p:nvPicPr>
          <p:cNvPr id="9" name="Picture 2" descr="C:\Users\friedl\Desktop\Animation3.gif"/>
          <p:cNvPicPr>
            <a:picLocks noChangeAspect="1" noChangeArrowheads="1" noCrop="1"/>
          </p:cNvPicPr>
          <p:nvPr/>
        </p:nvPicPr>
        <p:blipFill>
          <a:blip r:embed="rId4" cstate="print"/>
          <a:srcRect/>
          <a:stretch>
            <a:fillRect/>
          </a:stretch>
        </p:blipFill>
        <p:spPr bwMode="auto">
          <a:xfrm>
            <a:off x="1476000" y="1610544"/>
            <a:ext cx="6336704" cy="4752528"/>
          </a:xfrm>
          <a:prstGeom prst="rect">
            <a:avLst/>
          </a:prstGeom>
          <a:noFill/>
        </p:spPr>
      </p:pic>
      <p:sp>
        <p:nvSpPr>
          <p:cNvPr id="2" name="Foliennummernplatzhalter 1">
            <a:extLst>
              <a:ext uri="{FF2B5EF4-FFF2-40B4-BE49-F238E27FC236}">
                <a16:creationId xmlns:a16="http://schemas.microsoft.com/office/drawing/2014/main" id="{98FD4409-D715-6C45-959B-FDEDB18866D5}"/>
              </a:ext>
            </a:extLst>
          </p:cNvPr>
          <p:cNvSpPr>
            <a:spLocks noGrp="1"/>
          </p:cNvSpPr>
          <p:nvPr>
            <p:ph type="sldNum" sz="quarter" idx="10"/>
          </p:nvPr>
        </p:nvSpPr>
        <p:spPr/>
        <p:txBody>
          <a:bodyPr/>
          <a:lstStyle/>
          <a:p>
            <a:fld id="{4B78E8DA-3280-704F-8A01-AA46A71060FB}" type="slidenum">
              <a:rPr lang="de-AT" smtClean="0"/>
              <a:pPr/>
              <a:t>10</a:t>
            </a:fld>
            <a:endParaRPr lang="de-AT"/>
          </a:p>
        </p:txBody>
      </p:sp>
    </p:spTree>
    <p:extLst>
      <p:ext uri="{BB962C8B-B14F-4D97-AF65-F5344CB8AC3E}">
        <p14:creationId xmlns:p14="http://schemas.microsoft.com/office/powerpoint/2010/main" val="3612120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1219200" y="838200"/>
            <a:ext cx="6769100" cy="769938"/>
          </a:xfrm>
        </p:spPr>
        <p:txBody>
          <a:bodyPr/>
          <a:lstStyle/>
          <a:p>
            <a:pPr eaLnBrk="1" hangingPunct="1"/>
            <a:r>
              <a:rPr lang="de-AT" sz="2800" dirty="0"/>
              <a:t>2. Beobachtung kleiner Objekte</a:t>
            </a:r>
          </a:p>
        </p:txBody>
      </p:sp>
      <p:sp>
        <p:nvSpPr>
          <p:cNvPr id="36867" name="Rectangle 6"/>
          <p:cNvSpPr>
            <a:spLocks noGrp="1" noChangeArrowheads="1"/>
          </p:cNvSpPr>
          <p:nvPr>
            <p:ph type="body" sz="half" idx="4294967295"/>
          </p:nvPr>
        </p:nvSpPr>
        <p:spPr>
          <a:xfrm>
            <a:off x="250825" y="1628775"/>
            <a:ext cx="4321175" cy="4752975"/>
          </a:xfrm>
        </p:spPr>
        <p:txBody>
          <a:bodyPr/>
          <a:lstStyle/>
          <a:p>
            <a:pPr eaLnBrk="1" hangingPunct="1">
              <a:buFontTx/>
              <a:buNone/>
            </a:pPr>
            <a:r>
              <a:rPr lang="de-AT" sz="1700" b="1"/>
              <a:t>Mikroskop:</a:t>
            </a:r>
          </a:p>
          <a:p>
            <a:pPr eaLnBrk="1" hangingPunct="1"/>
            <a:r>
              <a:rPr lang="de-AT" sz="1700"/>
              <a:t>Licht scheint auf Objekt</a:t>
            </a:r>
          </a:p>
          <a:p>
            <a:pPr eaLnBrk="1" hangingPunct="1"/>
            <a:r>
              <a:rPr lang="en-US" sz="1700"/>
              <a:t>Linsen zur Vergrößerung</a:t>
            </a:r>
            <a:endParaRPr lang="de-AT" sz="1700"/>
          </a:p>
          <a:p>
            <a:pPr eaLnBrk="1" hangingPunct="1"/>
            <a:endParaRPr lang="en-US" sz="1700"/>
          </a:p>
          <a:p>
            <a:pPr eaLnBrk="1" hangingPunct="1">
              <a:buFontTx/>
              <a:buNone/>
            </a:pPr>
            <a:r>
              <a:rPr lang="en-US" sz="1700" b="1"/>
              <a:t>Wo liegt die Grenze der Vergr</a:t>
            </a:r>
            <a:r>
              <a:rPr lang="de-AT" sz="1700" b="1"/>
              <a:t>ößerung</a:t>
            </a:r>
            <a:r>
              <a:rPr lang="en-US" sz="1700" b="1"/>
              <a:t>?</a:t>
            </a:r>
            <a:endParaRPr lang="de-AT" sz="1700" b="1"/>
          </a:p>
          <a:p>
            <a:pPr eaLnBrk="1" hangingPunct="1"/>
            <a:r>
              <a:rPr lang="de-AT" sz="1700"/>
              <a:t>Die</a:t>
            </a:r>
            <a:r>
              <a:rPr lang="de-AT" sz="1700" b="1"/>
              <a:t> Auflösung </a:t>
            </a:r>
            <a:r>
              <a:rPr lang="de-AT" sz="1700"/>
              <a:t>ist abhängig von der Wellenlänge des benutzen Lichts </a:t>
            </a:r>
            <a:br>
              <a:rPr lang="de-AT" sz="1700"/>
            </a:br>
            <a:r>
              <a:rPr lang="de-AT" sz="1700"/>
              <a:t>(400-700nm)</a:t>
            </a:r>
          </a:p>
          <a:p>
            <a:pPr lvl="1" eaLnBrk="1" hangingPunct="1"/>
            <a:r>
              <a:rPr lang="de-AT" sz="1600"/>
              <a:t>Beugungseffekte begrenzen Auflösung</a:t>
            </a:r>
          </a:p>
          <a:p>
            <a:pPr lvl="1" eaLnBrk="1" hangingPunct="1"/>
            <a:r>
              <a:rPr lang="de-AT" sz="1600"/>
              <a:t>Bei blauem Licht liegt sie bei etwa 0,4 µm. </a:t>
            </a:r>
            <a:br>
              <a:rPr lang="de-AT" sz="1600"/>
            </a:br>
            <a:endParaRPr lang="de-AT" sz="1600"/>
          </a:p>
          <a:p>
            <a:pPr eaLnBrk="1" hangingPunct="1"/>
            <a:r>
              <a:rPr lang="de-AT" sz="1700"/>
              <a:t>Kleinere Objekte benötigen andere Methoden</a:t>
            </a:r>
          </a:p>
        </p:txBody>
      </p:sp>
      <p:pic>
        <p:nvPicPr>
          <p:cNvPr id="36868" name="Picture 12" descr="140px-Microscope_Zeiss_1879">
            <a:hlinkClick r:id="rId2" tooltip="Großes Mikroskop von Carl Zeiss von 1879 mit Optiken berechnet von Ernst Abbe."/>
          </p:cNvPr>
          <p:cNvPicPr>
            <a:picLocks noGrp="1" noChangeAspect="1" noChangeArrowheads="1"/>
          </p:cNvPicPr>
          <p:nvPr>
            <p:ph sz="quarter" idx="4294967295"/>
          </p:nvPr>
        </p:nvPicPr>
        <p:blipFill>
          <a:blip r:embed="rId3" cstate="print">
            <a:extLst>
              <a:ext uri="{28A0092B-C50C-407E-A947-70E740481C1C}">
                <a14:useLocalDpi xmlns:a14="http://schemas.microsoft.com/office/drawing/2010/main"/>
              </a:ext>
            </a:extLst>
          </a:blip>
          <a:srcRect l="-11964" r="-10561"/>
          <a:stretch>
            <a:fillRect/>
          </a:stretch>
        </p:blipFill>
        <p:spPr>
          <a:xfrm>
            <a:off x="4427538" y="1844675"/>
            <a:ext cx="2214562" cy="3744913"/>
          </a:xfrm>
        </p:spPr>
      </p:pic>
      <p:pic>
        <p:nvPicPr>
          <p:cNvPr id="36869" name="Picture 10" descr="welle"/>
          <p:cNvPicPr>
            <a:picLocks noGrp="1" noChangeAspect="1" noChangeArrowheads="1"/>
          </p:cNvPicPr>
          <p:nvPr>
            <p:ph sz="quarter" idx="4294967295"/>
          </p:nvPr>
        </p:nvPicPr>
        <p:blipFill>
          <a:blip r:embed="rId4"/>
          <a:srcRect/>
          <a:stretch>
            <a:fillRect/>
          </a:stretch>
        </p:blipFill>
        <p:spPr>
          <a:xfrm>
            <a:off x="6657975" y="4076700"/>
            <a:ext cx="2378075" cy="2300288"/>
          </a:xfrm>
        </p:spPr>
      </p:pic>
      <p:sp>
        <p:nvSpPr>
          <p:cNvPr id="36872" name="Date Placeholder 10"/>
          <p:cNvSpPr>
            <a:spLocks noGrp="1"/>
          </p:cNvSpPr>
          <p:nvPr>
            <p:ph type="dt" sz="quarter" idx="12"/>
          </p:nvPr>
        </p:nvSpPr>
        <p:spPr>
          <a:noFill/>
        </p:spPr>
        <p:txBody>
          <a:bodyPr/>
          <a:lstStyle/>
          <a:p>
            <a:r>
              <a:rPr lang="de-DE" smtClean="0"/>
              <a:t>3. März 2020</a:t>
            </a:r>
            <a:endParaRPr lang="de-AT"/>
          </a:p>
        </p:txBody>
      </p:sp>
      <p:sp>
        <p:nvSpPr>
          <p:cNvPr id="36873" name="Footer Placeholder 11"/>
          <p:cNvSpPr>
            <a:spLocks noGrp="1"/>
          </p:cNvSpPr>
          <p:nvPr>
            <p:ph type="ftr" sz="quarter" idx="11"/>
          </p:nvPr>
        </p:nvSpPr>
        <p:spPr>
          <a:noFill/>
        </p:spPr>
        <p:txBody>
          <a:bodyPr/>
          <a:lstStyle/>
          <a:p>
            <a:r>
              <a:rPr lang="en-US" smtClean="0"/>
              <a:t>Markus Friedl</a:t>
            </a:r>
            <a:endParaRPr lang="de-AT" dirty="0"/>
          </a:p>
        </p:txBody>
      </p:sp>
      <p:grpSp>
        <p:nvGrpSpPr>
          <p:cNvPr id="11" name="Group 10"/>
          <p:cNvGrpSpPr/>
          <p:nvPr/>
        </p:nvGrpSpPr>
        <p:grpSpPr>
          <a:xfrm>
            <a:off x="6732588" y="1916113"/>
            <a:ext cx="2259012" cy="1774497"/>
            <a:chOff x="6732588" y="1916113"/>
            <a:chExt cx="2259012" cy="1774497"/>
          </a:xfrm>
        </p:grpSpPr>
        <p:pic>
          <p:nvPicPr>
            <p:cNvPr id="36870" name="Picture 8" descr="Floh_combine_ps_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732588" y="1916113"/>
              <a:ext cx="2160587" cy="1484312"/>
            </a:xfrm>
            <a:prstGeom prst="rect">
              <a:avLst/>
            </a:prstGeom>
            <a:noFill/>
            <a:ln w="9525">
              <a:noFill/>
              <a:miter lim="800000"/>
              <a:headEnd/>
              <a:tailEnd/>
            </a:ln>
          </p:spPr>
        </p:pic>
        <p:sp>
          <p:nvSpPr>
            <p:cNvPr id="10" name="TextBox 9"/>
            <p:cNvSpPr txBox="1"/>
            <p:nvPr/>
          </p:nvSpPr>
          <p:spPr>
            <a:xfrm>
              <a:off x="8093817" y="3429000"/>
              <a:ext cx="897783" cy="261610"/>
            </a:xfrm>
            <a:prstGeom prst="rect">
              <a:avLst/>
            </a:prstGeom>
            <a:noFill/>
          </p:spPr>
          <p:txBody>
            <a:bodyPr wrap="none" rtlCol="0">
              <a:spAutoFit/>
            </a:bodyPr>
            <a:lstStyle/>
            <a:p>
              <a:pPr algn="r"/>
              <a:r>
                <a:rPr lang="en-US" sz="1100" dirty="0" err="1"/>
                <a:t>Wasserfloh</a:t>
              </a:r>
              <a:endParaRPr lang="en-US" dirty="0"/>
            </a:p>
          </p:txBody>
        </p:sp>
      </p:grpSp>
      <p:sp>
        <p:nvSpPr>
          <p:cNvPr id="2" name="Foliennummernplatzhalter 1">
            <a:extLst>
              <a:ext uri="{FF2B5EF4-FFF2-40B4-BE49-F238E27FC236}">
                <a16:creationId xmlns:a16="http://schemas.microsoft.com/office/drawing/2014/main" id="{BE875F69-7338-FC4E-9938-E6805C018311}"/>
              </a:ext>
            </a:extLst>
          </p:cNvPr>
          <p:cNvSpPr>
            <a:spLocks noGrp="1"/>
          </p:cNvSpPr>
          <p:nvPr>
            <p:ph type="sldNum" sz="quarter" idx="10"/>
          </p:nvPr>
        </p:nvSpPr>
        <p:spPr/>
        <p:txBody>
          <a:bodyPr/>
          <a:lstStyle/>
          <a:p>
            <a:fld id="{9F899483-05FE-234B-ABDB-4EDD325FE8E3}" type="slidenum">
              <a:rPr lang="de-AT" smtClean="0"/>
              <a:pPr/>
              <a:t>11</a:t>
            </a:fld>
            <a:endParaRPr lang="de-AT"/>
          </a:p>
        </p:txBody>
      </p:sp>
    </p:spTree>
    <p:extLst>
      <p:ext uri="{BB962C8B-B14F-4D97-AF65-F5344CB8AC3E}">
        <p14:creationId xmlns:p14="http://schemas.microsoft.com/office/powerpoint/2010/main" val="425596284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1219200" y="762000"/>
            <a:ext cx="6769100" cy="769938"/>
          </a:xfrm>
        </p:spPr>
        <p:txBody>
          <a:bodyPr/>
          <a:lstStyle/>
          <a:p>
            <a:pPr eaLnBrk="1" hangingPunct="1"/>
            <a:r>
              <a:rPr lang="de-AT" sz="2800"/>
              <a:t>Beobachtung noch kleinerer Objekte</a:t>
            </a:r>
          </a:p>
        </p:txBody>
      </p:sp>
      <p:pic>
        <p:nvPicPr>
          <p:cNvPr id="17413" name="Picture 13" descr="http://www.nanoscience.de/group_r/education/bilder/img-v-stm1-w600.jpg"/>
          <p:cNvPicPr>
            <a:picLocks noGrp="1" noChangeAspect="1" noChangeArrowheads="1"/>
          </p:cNvPicPr>
          <p:nvPr>
            <p:ph sz="quarter" idx="4294967295"/>
          </p:nvPr>
        </p:nvPicPr>
        <p:blipFill>
          <a:blip r:embed="rId2"/>
          <a:srcRect/>
          <a:stretch>
            <a:fillRect/>
          </a:stretch>
        </p:blipFill>
        <p:spPr>
          <a:xfrm>
            <a:off x="4500563" y="3279775"/>
            <a:ext cx="4038600" cy="3028950"/>
          </a:xfrm>
        </p:spPr>
      </p:pic>
      <p:pic>
        <p:nvPicPr>
          <p:cNvPr id="37892" name="Picture 7" descr="140px-Elektronenmikroskop">
            <a:hlinkClick r:id="rId3" tooltip="Transmissions-elektronenmikroskop (TEM)"/>
          </p:cNvPr>
          <p:cNvPicPr>
            <a:picLocks noGrp="1" noChangeAspect="1" noChangeArrowheads="1"/>
          </p:cNvPicPr>
          <p:nvPr>
            <p:ph sz="quarter" idx="4294967295"/>
          </p:nvPr>
        </p:nvPicPr>
        <p:blipFill>
          <a:blip r:embed="rId4"/>
          <a:srcRect/>
          <a:stretch>
            <a:fillRect/>
          </a:stretch>
        </p:blipFill>
        <p:spPr>
          <a:xfrm>
            <a:off x="468313" y="1557338"/>
            <a:ext cx="1138237" cy="4752975"/>
          </a:xfrm>
        </p:spPr>
      </p:pic>
      <p:pic>
        <p:nvPicPr>
          <p:cNvPr id="37893" name="Picture 9" descr="180px-TarsusREM">
            <a:hlinkClick r:id="rId5" tooltip="REM-Aufnahme einer Tarsuskralle einer Pfirsichblattlaus in einem Philips XL 20"/>
          </p:cNvPr>
          <p:cNvPicPr>
            <a:picLocks noChangeAspect="1" noChangeArrowheads="1"/>
          </p:cNvPicPr>
          <p:nvPr/>
        </p:nvPicPr>
        <p:blipFill>
          <a:blip r:embed="rId6"/>
          <a:srcRect/>
          <a:stretch>
            <a:fillRect/>
          </a:stretch>
        </p:blipFill>
        <p:spPr bwMode="auto">
          <a:xfrm>
            <a:off x="1835150" y="2060575"/>
            <a:ext cx="2376488" cy="1927225"/>
          </a:xfrm>
          <a:prstGeom prst="rect">
            <a:avLst/>
          </a:prstGeom>
          <a:noFill/>
          <a:ln w="9525">
            <a:noFill/>
            <a:miter lim="800000"/>
            <a:headEnd/>
            <a:tailEnd/>
          </a:ln>
        </p:spPr>
      </p:pic>
      <p:sp>
        <p:nvSpPr>
          <p:cNvPr id="37894" name="Text Box 14"/>
          <p:cNvSpPr txBox="1">
            <a:spLocks noChangeArrowheads="1"/>
          </p:cNvSpPr>
          <p:nvPr/>
        </p:nvSpPr>
        <p:spPr bwMode="auto">
          <a:xfrm>
            <a:off x="1763713" y="1628775"/>
            <a:ext cx="6840537" cy="366713"/>
          </a:xfrm>
          <a:prstGeom prst="rect">
            <a:avLst/>
          </a:prstGeom>
          <a:noFill/>
          <a:ln w="9525">
            <a:noFill/>
            <a:miter lim="800000"/>
            <a:headEnd/>
            <a:tailEnd/>
          </a:ln>
        </p:spPr>
        <p:txBody>
          <a:bodyPr>
            <a:prstTxWarp prst="textNoShape">
              <a:avLst/>
            </a:prstTxWarp>
            <a:spAutoFit/>
          </a:bodyPr>
          <a:lstStyle/>
          <a:p>
            <a:pPr>
              <a:spcBef>
                <a:spcPct val="50000"/>
              </a:spcBef>
            </a:pPr>
            <a:r>
              <a:rPr lang="de-AT">
                <a:solidFill>
                  <a:srgbClr val="01446F"/>
                </a:solidFill>
              </a:rPr>
              <a:t>Elektronenmikroskop: 0.1 nm (Millionstel Millimeter)</a:t>
            </a:r>
          </a:p>
        </p:txBody>
      </p:sp>
      <p:pic>
        <p:nvPicPr>
          <p:cNvPr id="17415" name="Picture 16" descr="Datei:Graphite ambient STM.jpg">
            <a:hlinkClick r:id="rId7"/>
          </p:cNvPr>
          <p:cNvPicPr>
            <a:picLocks noChangeAspect="1" noChangeArrowheads="1"/>
          </p:cNvPicPr>
          <p:nvPr/>
        </p:nvPicPr>
        <p:blipFill>
          <a:blip r:embed="rId8"/>
          <a:srcRect/>
          <a:stretch>
            <a:fillRect/>
          </a:stretch>
        </p:blipFill>
        <p:spPr bwMode="auto">
          <a:xfrm>
            <a:off x="1908175" y="4652963"/>
            <a:ext cx="2447925" cy="1724025"/>
          </a:xfrm>
          <a:prstGeom prst="rect">
            <a:avLst/>
          </a:prstGeom>
          <a:noFill/>
          <a:ln w="9525">
            <a:noFill/>
            <a:miter lim="800000"/>
            <a:headEnd/>
            <a:tailEnd/>
          </a:ln>
        </p:spPr>
      </p:pic>
      <p:sp>
        <p:nvSpPr>
          <p:cNvPr id="17417" name="Text Box 9"/>
          <p:cNvSpPr txBox="1">
            <a:spLocks noChangeArrowheads="1"/>
          </p:cNvSpPr>
          <p:nvPr/>
        </p:nvSpPr>
        <p:spPr bwMode="auto">
          <a:xfrm>
            <a:off x="4787900" y="2708275"/>
            <a:ext cx="3744913" cy="366713"/>
          </a:xfrm>
          <a:prstGeom prst="rect">
            <a:avLst/>
          </a:prstGeom>
          <a:noFill/>
          <a:ln w="9525">
            <a:noFill/>
            <a:miter lim="800000"/>
            <a:headEnd/>
            <a:tailEnd/>
          </a:ln>
        </p:spPr>
        <p:txBody>
          <a:bodyPr>
            <a:prstTxWarp prst="textNoShape">
              <a:avLst/>
            </a:prstTxWarp>
            <a:spAutoFit/>
          </a:bodyPr>
          <a:lstStyle/>
          <a:p>
            <a:pPr algn="r">
              <a:spcBef>
                <a:spcPct val="50000"/>
              </a:spcBef>
            </a:pPr>
            <a:r>
              <a:rPr lang="de-AT">
                <a:solidFill>
                  <a:srgbClr val="01446F"/>
                </a:solidFill>
              </a:rPr>
              <a:t>Rastertunnelmikroskop: 0.01nm</a:t>
            </a:r>
            <a:endParaRPr lang="de-AT"/>
          </a:p>
        </p:txBody>
      </p:sp>
      <p:sp>
        <p:nvSpPr>
          <p:cNvPr id="37898" name="Date Placeholder 12"/>
          <p:cNvSpPr>
            <a:spLocks noGrp="1"/>
          </p:cNvSpPr>
          <p:nvPr>
            <p:ph type="dt" sz="quarter" idx="12"/>
          </p:nvPr>
        </p:nvSpPr>
        <p:spPr>
          <a:noFill/>
        </p:spPr>
        <p:txBody>
          <a:bodyPr/>
          <a:lstStyle/>
          <a:p>
            <a:r>
              <a:rPr lang="de-DE" smtClean="0"/>
              <a:t>3. März 2020</a:t>
            </a:r>
            <a:endParaRPr lang="de-AT"/>
          </a:p>
        </p:txBody>
      </p:sp>
      <p:sp>
        <p:nvSpPr>
          <p:cNvPr id="37899" name="Footer Placeholder 13"/>
          <p:cNvSpPr>
            <a:spLocks noGrp="1"/>
          </p:cNvSpPr>
          <p:nvPr>
            <p:ph type="ftr" sz="quarter" idx="11"/>
          </p:nvPr>
        </p:nvSpPr>
        <p:spPr>
          <a:noFill/>
        </p:spPr>
        <p:txBody>
          <a:bodyPr/>
          <a:lstStyle/>
          <a:p>
            <a:r>
              <a:rPr lang="en-US" smtClean="0"/>
              <a:t>Markus Friedl</a:t>
            </a:r>
            <a:endParaRPr lang="de-AT" dirty="0"/>
          </a:p>
        </p:txBody>
      </p:sp>
      <p:sp>
        <p:nvSpPr>
          <p:cNvPr id="37900" name="TextBox 11"/>
          <p:cNvSpPr txBox="1">
            <a:spLocks noChangeArrowheads="1"/>
          </p:cNvSpPr>
          <p:nvPr/>
        </p:nvSpPr>
        <p:spPr bwMode="auto">
          <a:xfrm>
            <a:off x="4572000" y="2133600"/>
            <a:ext cx="3962400" cy="461963"/>
          </a:xfrm>
          <a:prstGeom prst="rect">
            <a:avLst/>
          </a:prstGeom>
          <a:noFill/>
          <a:ln w="9525">
            <a:noFill/>
            <a:miter lim="800000"/>
            <a:headEnd/>
            <a:tailEnd/>
          </a:ln>
        </p:spPr>
        <p:txBody>
          <a:bodyPr>
            <a:prstTxWarp prst="textNoShape">
              <a:avLst/>
            </a:prstTxWarp>
            <a:spAutoFit/>
          </a:bodyPr>
          <a:lstStyle/>
          <a:p>
            <a:r>
              <a:rPr lang="en-US" sz="2400"/>
              <a:t>0.1 nm = 10</a:t>
            </a:r>
            <a:r>
              <a:rPr lang="en-US" sz="2400" baseline="30000"/>
              <a:t>-10 </a:t>
            </a:r>
            <a:r>
              <a:rPr lang="en-US" sz="2400"/>
              <a:t>m</a:t>
            </a:r>
          </a:p>
        </p:txBody>
      </p:sp>
      <p:sp>
        <p:nvSpPr>
          <p:cNvPr id="2" name="Foliennummernplatzhalter 1">
            <a:extLst>
              <a:ext uri="{FF2B5EF4-FFF2-40B4-BE49-F238E27FC236}">
                <a16:creationId xmlns:a16="http://schemas.microsoft.com/office/drawing/2014/main" id="{ED21F1D6-2E0E-4C4D-9954-922BE8E257B1}"/>
              </a:ext>
            </a:extLst>
          </p:cNvPr>
          <p:cNvSpPr>
            <a:spLocks noGrp="1"/>
          </p:cNvSpPr>
          <p:nvPr>
            <p:ph type="sldNum" sz="quarter" idx="10"/>
          </p:nvPr>
        </p:nvSpPr>
        <p:spPr/>
        <p:txBody>
          <a:bodyPr/>
          <a:lstStyle/>
          <a:p>
            <a:fld id="{9F899483-05FE-234B-ABDB-4EDD325FE8E3}" type="slidenum">
              <a:rPr lang="de-AT" smtClean="0"/>
              <a:pPr/>
              <a:t>12</a:t>
            </a:fld>
            <a:endParaRPr lang="de-AT"/>
          </a:p>
        </p:txBody>
      </p:sp>
    </p:spTree>
    <p:extLst>
      <p:ext uri="{BB962C8B-B14F-4D97-AF65-F5344CB8AC3E}">
        <p14:creationId xmlns:p14="http://schemas.microsoft.com/office/powerpoint/2010/main" val="31465416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7415"/>
                                        </p:tgtEl>
                                        <p:attrNameLst>
                                          <p:attrName>style.visibility</p:attrName>
                                        </p:attrNameLst>
                                      </p:cBhvr>
                                      <p:to>
                                        <p:strVal val="visible"/>
                                      </p:to>
                                    </p:set>
                                    <p:animEffect transition="in" filter="checkerboard(across)">
                                      <p:cBhvr>
                                        <p:cTn id="7" dur="500"/>
                                        <p:tgtEl>
                                          <p:spTgt spid="17415"/>
                                        </p:tgtEl>
                                      </p:cBhvr>
                                    </p:animEffect>
                                  </p:childTnLst>
                                </p:cTn>
                              </p:par>
                              <p:par>
                                <p:cTn id="8" presetID="5" presetClass="entr" presetSubtype="10" fill="hold" nodeType="withEffect">
                                  <p:stCondLst>
                                    <p:cond delay="0"/>
                                  </p:stCondLst>
                                  <p:childTnLst>
                                    <p:set>
                                      <p:cBhvr>
                                        <p:cTn id="9" dur="1" fill="hold">
                                          <p:stCondLst>
                                            <p:cond delay="0"/>
                                          </p:stCondLst>
                                        </p:cTn>
                                        <p:tgtEl>
                                          <p:spTgt spid="17413"/>
                                        </p:tgtEl>
                                        <p:attrNameLst>
                                          <p:attrName>style.visibility</p:attrName>
                                        </p:attrNameLst>
                                      </p:cBhvr>
                                      <p:to>
                                        <p:strVal val="visible"/>
                                      </p:to>
                                    </p:set>
                                    <p:animEffect transition="in" filter="checkerboard(across)">
                                      <p:cBhvr>
                                        <p:cTn id="10" dur="500"/>
                                        <p:tgtEl>
                                          <p:spTgt spid="1741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7417"/>
                                        </p:tgtEl>
                                        <p:attrNameLst>
                                          <p:attrName>style.visibility</p:attrName>
                                        </p:attrNameLst>
                                      </p:cBhvr>
                                      <p:to>
                                        <p:strVal val="visible"/>
                                      </p:to>
                                    </p:set>
                                    <p:animEffect transition="in" filter="checkerboard(across)">
                                      <p:cBhvr>
                                        <p:cTn id="13" dur="500"/>
                                        <p:tgtEl>
                                          <p:spTgt spid="174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idx="4294967295"/>
          </p:nvPr>
        </p:nvSpPr>
        <p:spPr>
          <a:xfrm>
            <a:off x="1219200" y="762000"/>
            <a:ext cx="6769100" cy="769938"/>
          </a:xfrm>
        </p:spPr>
        <p:txBody>
          <a:bodyPr/>
          <a:lstStyle/>
          <a:p>
            <a:pPr eaLnBrk="1" hangingPunct="1"/>
            <a:r>
              <a:rPr lang="de-AT"/>
              <a:t>Beobachtung eines Atoms</a:t>
            </a:r>
          </a:p>
        </p:txBody>
      </p:sp>
      <p:sp>
        <p:nvSpPr>
          <p:cNvPr id="38915" name="Rectangle 16"/>
          <p:cNvSpPr>
            <a:spLocks noGrp="1" noChangeArrowheads="1"/>
          </p:cNvSpPr>
          <p:nvPr>
            <p:ph type="body" sz="half" idx="4294967295"/>
          </p:nvPr>
        </p:nvSpPr>
        <p:spPr>
          <a:xfrm>
            <a:off x="395536" y="1628775"/>
            <a:ext cx="4464496" cy="4752975"/>
          </a:xfrm>
        </p:spPr>
        <p:txBody>
          <a:bodyPr>
            <a:noAutofit/>
          </a:bodyPr>
          <a:lstStyle/>
          <a:p>
            <a:pPr eaLnBrk="1" hangingPunct="1">
              <a:lnSpc>
                <a:spcPct val="120000"/>
              </a:lnSpc>
              <a:buFontTx/>
              <a:buNone/>
            </a:pPr>
            <a:r>
              <a:rPr lang="en-US" sz="2200" b="1" dirty="0" err="1"/>
              <a:t>Atomh</a:t>
            </a:r>
            <a:r>
              <a:rPr lang="de-AT" sz="2200" b="1" dirty="0" err="1"/>
              <a:t>ülle</a:t>
            </a:r>
            <a:endParaRPr lang="de-AT" sz="2200" b="1" dirty="0"/>
          </a:p>
          <a:p>
            <a:pPr eaLnBrk="1" hangingPunct="1">
              <a:lnSpc>
                <a:spcPct val="120000"/>
              </a:lnSpc>
            </a:pPr>
            <a:r>
              <a:rPr lang="de-AT" sz="2200" dirty="0"/>
              <a:t>Durchmesser 0.1nm = 100 </a:t>
            </a:r>
            <a:r>
              <a:rPr lang="de-AT" sz="2200" dirty="0" err="1"/>
              <a:t>pm</a:t>
            </a:r>
            <a:r>
              <a:rPr lang="de-AT" sz="2200" dirty="0"/>
              <a:t> </a:t>
            </a:r>
            <a:br>
              <a:rPr lang="de-AT" sz="2200" dirty="0"/>
            </a:br>
            <a:r>
              <a:rPr lang="de-AT" sz="2200" dirty="0"/>
              <a:t>= 10</a:t>
            </a:r>
            <a:r>
              <a:rPr lang="de-AT" sz="2200" baseline="30000" dirty="0"/>
              <a:t>-10</a:t>
            </a:r>
            <a:r>
              <a:rPr lang="de-AT" sz="2200" dirty="0"/>
              <a:t> m = 0.0000000001 m</a:t>
            </a:r>
            <a:r>
              <a:rPr lang="en-US" sz="2200" dirty="0"/>
              <a:t> </a:t>
            </a:r>
          </a:p>
          <a:p>
            <a:pPr eaLnBrk="1" hangingPunct="1">
              <a:lnSpc>
                <a:spcPct val="120000"/>
              </a:lnSpc>
            </a:pPr>
            <a:r>
              <a:rPr lang="en-US" sz="2200" i="1" dirty="0" err="1"/>
              <a:t>Teilchen</a:t>
            </a:r>
            <a:r>
              <a:rPr lang="en-US" sz="2200" i="1" dirty="0"/>
              <a:t>:</a:t>
            </a:r>
            <a:r>
              <a:rPr lang="en-US" sz="2200" dirty="0"/>
              <a:t> </a:t>
            </a:r>
            <a:r>
              <a:rPr lang="en-US" sz="2200" dirty="0" err="1"/>
              <a:t>Elektronen</a:t>
            </a:r>
            <a:endParaRPr lang="en-US" sz="2200" dirty="0"/>
          </a:p>
          <a:p>
            <a:pPr eaLnBrk="1" hangingPunct="1">
              <a:lnSpc>
                <a:spcPct val="120000"/>
              </a:lnSpc>
            </a:pPr>
            <a:endParaRPr lang="en-US" sz="2200" dirty="0"/>
          </a:p>
          <a:p>
            <a:pPr eaLnBrk="1" hangingPunct="1">
              <a:lnSpc>
                <a:spcPct val="120000"/>
              </a:lnSpc>
              <a:buFontTx/>
              <a:buNone/>
            </a:pPr>
            <a:r>
              <a:rPr lang="en-US" sz="2200" b="1" dirty="0" err="1"/>
              <a:t>Atomkern</a:t>
            </a:r>
            <a:endParaRPr lang="en-US" sz="2200" b="1" dirty="0"/>
          </a:p>
          <a:p>
            <a:pPr eaLnBrk="1" hangingPunct="1">
              <a:lnSpc>
                <a:spcPct val="120000"/>
              </a:lnSpc>
            </a:pPr>
            <a:r>
              <a:rPr lang="en-US" sz="2200" dirty="0" err="1"/>
              <a:t>Durchmesser</a:t>
            </a:r>
            <a:r>
              <a:rPr lang="en-US" sz="2200" dirty="0"/>
              <a:t> 10 </a:t>
            </a:r>
            <a:r>
              <a:rPr lang="en-US" sz="2200" dirty="0" err="1"/>
              <a:t>fm</a:t>
            </a:r>
            <a:r>
              <a:rPr lang="en-US" sz="2200" dirty="0"/>
              <a:t> = 10</a:t>
            </a:r>
            <a:r>
              <a:rPr lang="en-US" sz="2200" baseline="30000" dirty="0"/>
              <a:t>-14</a:t>
            </a:r>
            <a:r>
              <a:rPr lang="en-US" sz="2200" dirty="0"/>
              <a:t> m </a:t>
            </a:r>
            <a:br>
              <a:rPr lang="en-US" sz="2200" dirty="0"/>
            </a:br>
            <a:r>
              <a:rPr lang="en-US" sz="2200" dirty="0"/>
              <a:t>= 0.00000000000001 m</a:t>
            </a:r>
          </a:p>
          <a:p>
            <a:pPr eaLnBrk="1" hangingPunct="1">
              <a:lnSpc>
                <a:spcPct val="120000"/>
              </a:lnSpc>
            </a:pPr>
            <a:r>
              <a:rPr lang="en-US" sz="2200" i="1" dirty="0" err="1"/>
              <a:t>Teilchen</a:t>
            </a:r>
            <a:r>
              <a:rPr lang="en-US" sz="2200" i="1" dirty="0"/>
              <a:t>: </a:t>
            </a:r>
            <a:r>
              <a:rPr lang="en-US" sz="2200" dirty="0" err="1"/>
              <a:t>Protonen</a:t>
            </a:r>
            <a:r>
              <a:rPr lang="en-US" sz="2200" dirty="0"/>
              <a:t>, </a:t>
            </a:r>
            <a:br>
              <a:rPr lang="en-US" sz="2200" dirty="0"/>
            </a:br>
            <a:r>
              <a:rPr lang="en-US" sz="2200" dirty="0" err="1"/>
              <a:t>Neutronen</a:t>
            </a:r>
            <a:endParaRPr lang="de-AT" sz="2200" dirty="0"/>
          </a:p>
        </p:txBody>
      </p:sp>
      <p:pic>
        <p:nvPicPr>
          <p:cNvPr id="38916" name="Picture 11" descr="496px-Atom-schematic_de"/>
          <p:cNvPicPr>
            <a:picLocks noChangeAspect="1" noChangeArrowheads="1"/>
          </p:cNvPicPr>
          <p:nvPr/>
        </p:nvPicPr>
        <p:blipFill>
          <a:blip r:embed="rId2"/>
          <a:srcRect/>
          <a:stretch>
            <a:fillRect/>
          </a:stretch>
        </p:blipFill>
        <p:spPr bwMode="auto">
          <a:xfrm>
            <a:off x="4932363" y="1628775"/>
            <a:ext cx="3713162" cy="4491038"/>
          </a:xfrm>
          <a:prstGeom prst="rect">
            <a:avLst/>
          </a:prstGeom>
          <a:noFill/>
          <a:ln w="9525">
            <a:noFill/>
            <a:miter lim="800000"/>
            <a:headEnd/>
            <a:tailEnd/>
          </a:ln>
        </p:spPr>
      </p:pic>
      <p:sp>
        <p:nvSpPr>
          <p:cNvPr id="38918" name="Date Placeholder 8"/>
          <p:cNvSpPr>
            <a:spLocks noGrp="1"/>
          </p:cNvSpPr>
          <p:nvPr>
            <p:ph type="dt" sz="quarter" idx="12"/>
          </p:nvPr>
        </p:nvSpPr>
        <p:spPr>
          <a:noFill/>
        </p:spPr>
        <p:txBody>
          <a:bodyPr/>
          <a:lstStyle/>
          <a:p>
            <a:r>
              <a:rPr lang="de-DE" smtClean="0"/>
              <a:t>3. März 2020</a:t>
            </a:r>
            <a:endParaRPr lang="de-AT"/>
          </a:p>
        </p:txBody>
      </p:sp>
      <p:sp>
        <p:nvSpPr>
          <p:cNvPr id="38919" name="Footer Placeholder 9"/>
          <p:cNvSpPr>
            <a:spLocks noGrp="1"/>
          </p:cNvSpPr>
          <p:nvPr>
            <p:ph type="ftr" sz="quarter" idx="11"/>
          </p:nvPr>
        </p:nvSpPr>
        <p:spPr>
          <a:noFill/>
        </p:spPr>
        <p:txBody>
          <a:bodyPr/>
          <a:lstStyle/>
          <a:p>
            <a:r>
              <a:rPr lang="en-US" smtClean="0"/>
              <a:t>Markus Friedl</a:t>
            </a:r>
            <a:endParaRPr lang="de-AT" dirty="0"/>
          </a:p>
        </p:txBody>
      </p:sp>
      <p:sp>
        <p:nvSpPr>
          <p:cNvPr id="2" name="Foliennummernplatzhalter 1">
            <a:extLst>
              <a:ext uri="{FF2B5EF4-FFF2-40B4-BE49-F238E27FC236}">
                <a16:creationId xmlns:a16="http://schemas.microsoft.com/office/drawing/2014/main" id="{F1B82011-B0FB-7F44-8E5F-C5C64B9325E0}"/>
              </a:ext>
            </a:extLst>
          </p:cNvPr>
          <p:cNvSpPr>
            <a:spLocks noGrp="1"/>
          </p:cNvSpPr>
          <p:nvPr>
            <p:ph type="sldNum" sz="quarter" idx="10"/>
          </p:nvPr>
        </p:nvSpPr>
        <p:spPr/>
        <p:txBody>
          <a:bodyPr/>
          <a:lstStyle/>
          <a:p>
            <a:fld id="{9F899483-05FE-234B-ABDB-4EDD325FE8E3}" type="slidenum">
              <a:rPr lang="de-AT" smtClean="0"/>
              <a:pPr/>
              <a:t>13</a:t>
            </a:fld>
            <a:endParaRPr lang="de-AT"/>
          </a:p>
        </p:txBody>
      </p:sp>
    </p:spTree>
    <p:extLst>
      <p:ext uri="{BB962C8B-B14F-4D97-AF65-F5344CB8AC3E}">
        <p14:creationId xmlns:p14="http://schemas.microsoft.com/office/powerpoint/2010/main" val="74139312"/>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idx="4294967295"/>
          </p:nvPr>
        </p:nvSpPr>
        <p:spPr>
          <a:xfrm>
            <a:off x="1187450" y="762000"/>
            <a:ext cx="6769100" cy="769938"/>
          </a:xfrm>
        </p:spPr>
        <p:txBody>
          <a:bodyPr/>
          <a:lstStyle/>
          <a:p>
            <a:pPr eaLnBrk="1" hangingPunct="1"/>
            <a:r>
              <a:rPr lang="en-US"/>
              <a:t>Bestandteile eines Atoms</a:t>
            </a:r>
          </a:p>
        </p:txBody>
      </p:sp>
      <p:sp>
        <p:nvSpPr>
          <p:cNvPr id="23568" name="Rectangle 16"/>
          <p:cNvSpPr>
            <a:spLocks noGrp="1" noChangeArrowheads="1"/>
          </p:cNvSpPr>
          <p:nvPr>
            <p:ph type="body" sz="half" idx="4294967295"/>
          </p:nvPr>
        </p:nvSpPr>
        <p:spPr>
          <a:xfrm>
            <a:off x="395536" y="1700361"/>
            <a:ext cx="4419600" cy="4752975"/>
          </a:xfrm>
        </p:spPr>
        <p:txBody>
          <a:bodyPr/>
          <a:lstStyle/>
          <a:p>
            <a:pPr eaLnBrk="1" hangingPunct="1">
              <a:buFontTx/>
              <a:buNone/>
            </a:pPr>
            <a:r>
              <a:rPr lang="de-AT" sz="2200" dirty="0"/>
              <a:t>Einfachstes Beispiel:</a:t>
            </a:r>
          </a:p>
          <a:p>
            <a:pPr eaLnBrk="1" hangingPunct="1">
              <a:buFontTx/>
              <a:buNone/>
            </a:pPr>
            <a:r>
              <a:rPr lang="de-AT" sz="2200" dirty="0"/>
              <a:t>Wasserstoff</a:t>
            </a:r>
          </a:p>
          <a:p>
            <a:pPr lvl="1" eaLnBrk="1" hangingPunct="1">
              <a:buFontTx/>
              <a:buNone/>
            </a:pPr>
            <a:r>
              <a:rPr lang="de-AT" sz="1900" dirty="0"/>
              <a:t>1 Elektron</a:t>
            </a:r>
          </a:p>
          <a:p>
            <a:pPr lvl="1" eaLnBrk="1" hangingPunct="1">
              <a:buFontTx/>
              <a:buNone/>
            </a:pPr>
            <a:r>
              <a:rPr lang="de-AT" sz="1900" dirty="0"/>
              <a:t>1 Proton</a:t>
            </a:r>
          </a:p>
          <a:p>
            <a:pPr eaLnBrk="1" hangingPunct="1">
              <a:buFontTx/>
              <a:buNone/>
            </a:pPr>
            <a:endParaRPr lang="de-AT" sz="2600" b="1" dirty="0"/>
          </a:p>
          <a:p>
            <a:pPr eaLnBrk="1" hangingPunct="1">
              <a:buFontTx/>
              <a:buNone/>
            </a:pPr>
            <a:r>
              <a:rPr lang="de-AT" sz="2200" b="1" dirty="0"/>
              <a:t>Atomhülle</a:t>
            </a:r>
          </a:p>
          <a:p>
            <a:pPr eaLnBrk="1" hangingPunct="1"/>
            <a:r>
              <a:rPr lang="de-AT" sz="2200" dirty="0"/>
              <a:t>Negativ geladene Elektronen</a:t>
            </a:r>
          </a:p>
          <a:p>
            <a:pPr eaLnBrk="1" hangingPunct="1"/>
            <a:endParaRPr lang="de-AT" sz="2200" dirty="0"/>
          </a:p>
          <a:p>
            <a:pPr eaLnBrk="1" hangingPunct="1">
              <a:buFontTx/>
              <a:buNone/>
            </a:pPr>
            <a:r>
              <a:rPr lang="de-AT" sz="2400" b="1" dirty="0"/>
              <a:t>Atomkern</a:t>
            </a:r>
          </a:p>
          <a:p>
            <a:pPr eaLnBrk="1" hangingPunct="1"/>
            <a:r>
              <a:rPr lang="en-US" sz="2200" dirty="0"/>
              <a:t>P</a:t>
            </a:r>
            <a:r>
              <a:rPr lang="de-AT" sz="2200" dirty="0" err="1"/>
              <a:t>ositiv</a:t>
            </a:r>
            <a:r>
              <a:rPr lang="de-AT" sz="2200" dirty="0"/>
              <a:t> geladene Protonen</a:t>
            </a:r>
          </a:p>
          <a:p>
            <a:pPr eaLnBrk="1" hangingPunct="1"/>
            <a:r>
              <a:rPr lang="en-US" sz="2200" dirty="0"/>
              <a:t>(N</a:t>
            </a:r>
            <a:r>
              <a:rPr lang="de-AT" sz="2200" dirty="0" err="1"/>
              <a:t>eutrale</a:t>
            </a:r>
            <a:r>
              <a:rPr lang="de-AT" sz="2200" dirty="0"/>
              <a:t>) Neutronen</a:t>
            </a:r>
          </a:p>
        </p:txBody>
      </p:sp>
      <p:pic>
        <p:nvPicPr>
          <p:cNvPr id="39940" name="Picture 11" descr="496px-Atom-schematic_de"/>
          <p:cNvPicPr>
            <a:picLocks noChangeAspect="1" noChangeArrowheads="1"/>
          </p:cNvPicPr>
          <p:nvPr/>
        </p:nvPicPr>
        <p:blipFill>
          <a:blip r:embed="rId2"/>
          <a:srcRect/>
          <a:stretch>
            <a:fillRect/>
          </a:stretch>
        </p:blipFill>
        <p:spPr bwMode="auto">
          <a:xfrm>
            <a:off x="4932363" y="2022475"/>
            <a:ext cx="3713162" cy="3703638"/>
          </a:xfrm>
          <a:prstGeom prst="rect">
            <a:avLst/>
          </a:prstGeom>
          <a:noFill/>
          <a:ln w="9525">
            <a:noFill/>
            <a:miter lim="800000"/>
            <a:headEnd/>
            <a:tailEnd/>
          </a:ln>
        </p:spPr>
      </p:pic>
      <p:pic>
        <p:nvPicPr>
          <p:cNvPr id="23570" name="Picture 18" descr="525px-Quark_structure_proton"/>
          <p:cNvPicPr>
            <a:picLocks noChangeAspect="1" noChangeArrowheads="1"/>
          </p:cNvPicPr>
          <p:nvPr/>
        </p:nvPicPr>
        <p:blipFill>
          <a:blip r:embed="rId3" cstate="print">
            <a:extLst>
              <a:ext uri="{28A0092B-C50C-407E-A947-70E740481C1C}">
                <a14:useLocalDpi xmlns:a14="http://schemas.microsoft.com/office/drawing/2010/main"/>
              </a:ext>
            </a:extLst>
          </a:blip>
          <a:srcRect l="10057" t="11191" r="12250" b="11659"/>
          <a:stretch>
            <a:fillRect/>
          </a:stretch>
        </p:blipFill>
        <p:spPr bwMode="auto">
          <a:xfrm>
            <a:off x="4067944" y="1484784"/>
            <a:ext cx="5003800" cy="4968875"/>
          </a:xfrm>
          <a:prstGeom prst="rect">
            <a:avLst/>
          </a:prstGeom>
          <a:noFill/>
          <a:ln w="9525">
            <a:noFill/>
            <a:miter lim="800000"/>
            <a:headEnd/>
            <a:tailEnd/>
          </a:ln>
        </p:spPr>
      </p:pic>
      <p:sp>
        <p:nvSpPr>
          <p:cNvPr id="23571" name="Text Box 19"/>
          <p:cNvSpPr txBox="1">
            <a:spLocks noChangeArrowheads="1"/>
          </p:cNvSpPr>
          <p:nvPr/>
        </p:nvSpPr>
        <p:spPr bwMode="auto">
          <a:xfrm>
            <a:off x="468313" y="2060575"/>
            <a:ext cx="3887787" cy="3046413"/>
          </a:xfrm>
          <a:prstGeom prst="rect">
            <a:avLst/>
          </a:prstGeom>
          <a:noFill/>
          <a:ln w="9525">
            <a:noFill/>
            <a:miter lim="800000"/>
            <a:headEnd/>
            <a:tailEnd/>
          </a:ln>
        </p:spPr>
        <p:txBody>
          <a:bodyPr>
            <a:prstTxWarp prst="textNoShape">
              <a:avLst/>
            </a:prstTxWarp>
            <a:spAutoFit/>
          </a:bodyPr>
          <a:lstStyle/>
          <a:p>
            <a:pPr>
              <a:spcBef>
                <a:spcPct val="50000"/>
              </a:spcBef>
            </a:pPr>
            <a:r>
              <a:rPr lang="de-AT" sz="3200" dirty="0">
                <a:solidFill>
                  <a:srgbClr val="01446F"/>
                </a:solidFill>
              </a:rPr>
              <a:t>Bestandteile des</a:t>
            </a:r>
            <a:br>
              <a:rPr lang="de-AT" sz="3200" dirty="0">
                <a:solidFill>
                  <a:srgbClr val="01446F"/>
                </a:solidFill>
              </a:rPr>
            </a:br>
            <a:r>
              <a:rPr lang="de-AT" sz="3200" dirty="0">
                <a:solidFill>
                  <a:srgbClr val="01446F"/>
                </a:solidFill>
              </a:rPr>
              <a:t>Protons:</a:t>
            </a:r>
          </a:p>
          <a:p>
            <a:pPr>
              <a:spcBef>
                <a:spcPct val="50000"/>
              </a:spcBef>
            </a:pPr>
            <a:r>
              <a:rPr lang="de-AT" sz="3200" b="1" dirty="0">
                <a:solidFill>
                  <a:srgbClr val="01446F"/>
                </a:solidFill>
              </a:rPr>
              <a:t>Drei Quarks</a:t>
            </a:r>
          </a:p>
          <a:p>
            <a:pPr>
              <a:spcBef>
                <a:spcPct val="50000"/>
              </a:spcBef>
            </a:pPr>
            <a:r>
              <a:rPr lang="de-AT" sz="3200" b="1" dirty="0">
                <a:solidFill>
                  <a:srgbClr val="01446F"/>
                </a:solidFill>
              </a:rPr>
              <a:t>2 „</a:t>
            </a:r>
            <a:r>
              <a:rPr lang="de-AT" sz="3200" b="1" dirty="0" err="1">
                <a:solidFill>
                  <a:srgbClr val="01446F"/>
                </a:solidFill>
              </a:rPr>
              <a:t>up</a:t>
            </a:r>
            <a:r>
              <a:rPr lang="de-AT" sz="3200" b="1" dirty="0">
                <a:solidFill>
                  <a:srgbClr val="01446F"/>
                </a:solidFill>
              </a:rPr>
              <a:t>“</a:t>
            </a:r>
            <a:br>
              <a:rPr lang="de-AT" sz="3200" b="1" dirty="0">
                <a:solidFill>
                  <a:srgbClr val="01446F"/>
                </a:solidFill>
              </a:rPr>
            </a:br>
            <a:r>
              <a:rPr lang="de-AT" sz="3200" b="1" dirty="0">
                <a:solidFill>
                  <a:srgbClr val="01446F"/>
                </a:solidFill>
              </a:rPr>
              <a:t>1 „down“</a:t>
            </a:r>
          </a:p>
        </p:txBody>
      </p:sp>
      <p:sp>
        <p:nvSpPr>
          <p:cNvPr id="39944" name="Date Placeholder 10"/>
          <p:cNvSpPr>
            <a:spLocks noGrp="1"/>
          </p:cNvSpPr>
          <p:nvPr>
            <p:ph type="dt" sz="quarter" idx="12"/>
          </p:nvPr>
        </p:nvSpPr>
        <p:spPr>
          <a:noFill/>
        </p:spPr>
        <p:txBody>
          <a:bodyPr/>
          <a:lstStyle/>
          <a:p>
            <a:r>
              <a:rPr lang="de-DE" smtClean="0"/>
              <a:t>3. März 2020</a:t>
            </a:r>
            <a:endParaRPr lang="de-AT"/>
          </a:p>
        </p:txBody>
      </p:sp>
      <p:sp>
        <p:nvSpPr>
          <p:cNvPr id="39945" name="Footer Placeholder 11"/>
          <p:cNvSpPr>
            <a:spLocks noGrp="1"/>
          </p:cNvSpPr>
          <p:nvPr>
            <p:ph type="ftr" sz="quarter" idx="11"/>
          </p:nvPr>
        </p:nvSpPr>
        <p:spPr>
          <a:noFill/>
        </p:spPr>
        <p:txBody>
          <a:bodyPr/>
          <a:lstStyle/>
          <a:p>
            <a:r>
              <a:rPr lang="en-US" smtClean="0"/>
              <a:t>Markus Friedl</a:t>
            </a:r>
            <a:endParaRPr lang="de-AT" dirty="0"/>
          </a:p>
        </p:txBody>
      </p:sp>
      <p:sp>
        <p:nvSpPr>
          <p:cNvPr id="2" name="Foliennummernplatzhalter 1">
            <a:extLst>
              <a:ext uri="{FF2B5EF4-FFF2-40B4-BE49-F238E27FC236}">
                <a16:creationId xmlns:a16="http://schemas.microsoft.com/office/drawing/2014/main" id="{9FBF39FF-930C-6649-AD2C-D340D1FFD4C0}"/>
              </a:ext>
            </a:extLst>
          </p:cNvPr>
          <p:cNvSpPr>
            <a:spLocks noGrp="1"/>
          </p:cNvSpPr>
          <p:nvPr>
            <p:ph type="sldNum" sz="quarter" idx="10"/>
          </p:nvPr>
        </p:nvSpPr>
        <p:spPr/>
        <p:txBody>
          <a:bodyPr/>
          <a:lstStyle/>
          <a:p>
            <a:fld id="{9F899483-05FE-234B-ABDB-4EDD325FE8E3}" type="slidenum">
              <a:rPr lang="de-AT" smtClean="0"/>
              <a:pPr/>
              <a:t>14</a:t>
            </a:fld>
            <a:endParaRPr lang="de-AT"/>
          </a:p>
        </p:txBody>
      </p:sp>
    </p:spTree>
    <p:extLst>
      <p:ext uri="{BB962C8B-B14F-4D97-AF65-F5344CB8AC3E}">
        <p14:creationId xmlns:p14="http://schemas.microsoft.com/office/powerpoint/2010/main" val="27208600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3570"/>
                                        </p:tgtEl>
                                        <p:attrNameLst>
                                          <p:attrName>style.visibility</p:attrName>
                                        </p:attrNameLst>
                                      </p:cBhvr>
                                      <p:to>
                                        <p:strVal val="visible"/>
                                      </p:to>
                                    </p:set>
                                    <p:anim calcmode="lin" valueType="num">
                                      <p:cBhvr>
                                        <p:cTn id="7" dur="500" fill="hold"/>
                                        <p:tgtEl>
                                          <p:spTgt spid="23570"/>
                                        </p:tgtEl>
                                        <p:attrNameLst>
                                          <p:attrName>ppt_w</p:attrName>
                                        </p:attrNameLst>
                                      </p:cBhvr>
                                      <p:tavLst>
                                        <p:tav tm="0">
                                          <p:val>
                                            <p:fltVal val="0"/>
                                          </p:val>
                                        </p:tav>
                                        <p:tav tm="100000">
                                          <p:val>
                                            <p:strVal val="#ppt_w"/>
                                          </p:val>
                                        </p:tav>
                                      </p:tavLst>
                                    </p:anim>
                                    <p:anim calcmode="lin" valueType="num">
                                      <p:cBhvr>
                                        <p:cTn id="8" dur="500" fill="hold"/>
                                        <p:tgtEl>
                                          <p:spTgt spid="23570"/>
                                        </p:tgtEl>
                                        <p:attrNameLst>
                                          <p:attrName>ppt_h</p:attrName>
                                        </p:attrNameLst>
                                      </p:cBhvr>
                                      <p:tavLst>
                                        <p:tav tm="0">
                                          <p:val>
                                            <p:fltVal val="0"/>
                                          </p:val>
                                        </p:tav>
                                        <p:tav tm="100000">
                                          <p:val>
                                            <p:strVal val="#ppt_h"/>
                                          </p:val>
                                        </p:tav>
                                      </p:tavLst>
                                    </p:anim>
                                    <p:animEffect transition="in" filter="fade">
                                      <p:cBhvr>
                                        <p:cTn id="9" dur="500"/>
                                        <p:tgtEl>
                                          <p:spTgt spid="23570"/>
                                        </p:tgtEl>
                                      </p:cBhvr>
                                    </p:animEffect>
                                  </p:childTnLst>
                                </p:cTn>
                              </p:par>
                              <p:par>
                                <p:cTn id="10" presetID="1" presetClass="exit" presetSubtype="0" fill="hold" grpId="0" nodeType="withEffect">
                                  <p:stCondLst>
                                    <p:cond delay="0"/>
                                  </p:stCondLst>
                                  <p:childTnLst>
                                    <p:set>
                                      <p:cBhvr>
                                        <p:cTn id="11" dur="1" fill="hold">
                                          <p:stCondLst>
                                            <p:cond delay="0"/>
                                          </p:stCondLst>
                                        </p:cTn>
                                        <p:tgtEl>
                                          <p:spTgt spid="23568"/>
                                        </p:tgtEl>
                                        <p:attrNameLst>
                                          <p:attrName>style.visibility</p:attrName>
                                        </p:attrNameLst>
                                      </p:cBhvr>
                                      <p:to>
                                        <p:strVal val="hidden"/>
                                      </p:to>
                                    </p:set>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235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8" grpId="0"/>
      <p:bldP spid="2357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idx="4294967295"/>
          </p:nvPr>
        </p:nvSpPr>
        <p:spPr>
          <a:xfrm>
            <a:off x="152400" y="914400"/>
            <a:ext cx="8839200" cy="838200"/>
          </a:xfrm>
        </p:spPr>
        <p:txBody>
          <a:bodyPr/>
          <a:lstStyle/>
          <a:p>
            <a:pPr eaLnBrk="1" hangingPunct="1"/>
            <a:r>
              <a:rPr lang="en-US" dirty="0" err="1"/>
              <a:t>Der</a:t>
            </a:r>
            <a:r>
              <a:rPr lang="en-US" dirty="0"/>
              <a:t> “</a:t>
            </a:r>
            <a:r>
              <a:rPr lang="en-US" dirty="0" err="1"/>
              <a:t>Teilchen</a:t>
            </a:r>
            <a:r>
              <a:rPr lang="en-US" dirty="0"/>
              <a:t>-Zoo”</a:t>
            </a:r>
          </a:p>
        </p:txBody>
      </p:sp>
      <p:sp>
        <p:nvSpPr>
          <p:cNvPr id="54" name="Content Placeholder 2"/>
          <p:cNvSpPr>
            <a:spLocks noGrp="1"/>
          </p:cNvSpPr>
          <p:nvPr>
            <p:ph type="body" sz="half" idx="4294967295"/>
          </p:nvPr>
        </p:nvSpPr>
        <p:spPr>
          <a:xfrm>
            <a:off x="250825" y="4876800"/>
            <a:ext cx="8759825" cy="1316037"/>
          </a:xfrm>
        </p:spPr>
        <p:txBody>
          <a:bodyPr/>
          <a:lstStyle/>
          <a:p>
            <a:pPr eaLnBrk="1" hangingPunct="1">
              <a:spcBef>
                <a:spcPct val="0"/>
              </a:spcBef>
            </a:pPr>
            <a:r>
              <a:rPr lang="en-US" sz="2400" dirty="0" err="1"/>
              <a:t>Alle</a:t>
            </a:r>
            <a:r>
              <a:rPr lang="en-US" sz="2400" dirty="0"/>
              <a:t> </a:t>
            </a:r>
            <a:r>
              <a:rPr lang="en-US" sz="2400" dirty="0" smtClean="0"/>
              <a:t>“</a:t>
            </a:r>
            <a:r>
              <a:rPr lang="en-US" sz="2400" dirty="0" err="1" smtClean="0"/>
              <a:t>normale</a:t>
            </a:r>
            <a:r>
              <a:rPr lang="en-US" sz="2400" dirty="0" smtClean="0"/>
              <a:t>” </a:t>
            </a:r>
            <a:r>
              <a:rPr lang="en-US" sz="2400" dirty="0" err="1"/>
              <a:t>Materie</a:t>
            </a:r>
            <a:r>
              <a:rPr lang="en-US" sz="2400" dirty="0"/>
              <a:t> </a:t>
            </a:r>
            <a:r>
              <a:rPr lang="en-US" sz="2400" dirty="0" err="1"/>
              <a:t>besteht</a:t>
            </a:r>
            <a:r>
              <a:rPr lang="en-US" sz="2400" dirty="0"/>
              <a:t> </a:t>
            </a:r>
            <a:r>
              <a:rPr lang="en-US" sz="2400" dirty="0" err="1"/>
              <a:t>nur</a:t>
            </a:r>
            <a:r>
              <a:rPr lang="en-US" sz="2400" dirty="0"/>
              <a:t> </a:t>
            </a:r>
            <a:r>
              <a:rPr lang="en-US" sz="2400" dirty="0" err="1"/>
              <a:t>aus</a:t>
            </a:r>
            <a:r>
              <a:rPr lang="en-US" sz="2400" dirty="0"/>
              <a:t> </a:t>
            </a:r>
            <a:r>
              <a:rPr lang="en-US" sz="2400" dirty="0" err="1"/>
              <a:t>diesen</a:t>
            </a:r>
            <a:r>
              <a:rPr lang="en-US" sz="2400" dirty="0"/>
              <a:t> 3 </a:t>
            </a:r>
            <a:r>
              <a:rPr lang="en-US" sz="2400" dirty="0" err="1"/>
              <a:t>Bausteinen</a:t>
            </a:r>
            <a:r>
              <a:rPr lang="en-US" sz="2400" dirty="0"/>
              <a:t>!</a:t>
            </a:r>
          </a:p>
          <a:p>
            <a:pPr eaLnBrk="1" hangingPunct="1"/>
            <a:r>
              <a:rPr lang="en-US" sz="2400" b="1" dirty="0"/>
              <a:t>Quarks </a:t>
            </a:r>
            <a:r>
              <a:rPr lang="en-US" sz="2400" b="1" dirty="0" err="1"/>
              <a:t>bilden</a:t>
            </a:r>
            <a:r>
              <a:rPr lang="en-US" sz="2400" b="1" dirty="0"/>
              <a:t> </a:t>
            </a:r>
            <a:r>
              <a:rPr lang="en-US" sz="2400" b="1" dirty="0" err="1"/>
              <a:t>Protonen</a:t>
            </a:r>
            <a:r>
              <a:rPr lang="en-US" sz="2400" b="1" dirty="0"/>
              <a:t>, </a:t>
            </a:r>
            <a:r>
              <a:rPr lang="en-US" sz="2400" b="1" dirty="0" err="1"/>
              <a:t>Neutronen</a:t>
            </a:r>
            <a:r>
              <a:rPr lang="en-US" sz="2400" b="1" dirty="0"/>
              <a:t> </a:t>
            </a:r>
          </a:p>
          <a:p>
            <a:pPr eaLnBrk="1" hangingPunct="1"/>
            <a:r>
              <a:rPr lang="en-US" sz="2400" dirty="0" err="1"/>
              <a:t>Alle</a:t>
            </a:r>
            <a:r>
              <a:rPr lang="en-US" sz="2400" dirty="0"/>
              <a:t> </a:t>
            </a:r>
            <a:r>
              <a:rPr lang="en-US" sz="2400" dirty="0" err="1"/>
              <a:t>Teilchen</a:t>
            </a:r>
            <a:r>
              <a:rPr lang="en-US" sz="2400" dirty="0"/>
              <a:t> </a:t>
            </a:r>
            <a:r>
              <a:rPr lang="en-US" sz="2400" dirty="0" err="1"/>
              <a:t>mit</a:t>
            </a:r>
            <a:r>
              <a:rPr lang="en-US" sz="2400" dirty="0"/>
              <a:t> Quarks </a:t>
            </a:r>
            <a:r>
              <a:rPr lang="en-US" sz="2400" dirty="0" err="1"/>
              <a:t>heissen</a:t>
            </a:r>
            <a:r>
              <a:rPr lang="en-US" sz="2400" dirty="0"/>
              <a:t> </a:t>
            </a:r>
            <a:r>
              <a:rPr lang="en-US" sz="2400" b="1" dirty="0" err="1"/>
              <a:t>Hadronen</a:t>
            </a:r>
            <a:endParaRPr lang="en-US" sz="2400" b="1" dirty="0"/>
          </a:p>
        </p:txBody>
      </p:sp>
      <p:sp>
        <p:nvSpPr>
          <p:cNvPr id="56" name="TextBox 55"/>
          <p:cNvSpPr txBox="1">
            <a:spLocks noChangeArrowheads="1"/>
          </p:cNvSpPr>
          <p:nvPr/>
        </p:nvSpPr>
        <p:spPr bwMode="auto">
          <a:xfrm>
            <a:off x="1676400" y="1828800"/>
            <a:ext cx="1295400" cy="366713"/>
          </a:xfrm>
          <a:prstGeom prst="rect">
            <a:avLst/>
          </a:prstGeom>
          <a:noFill/>
          <a:ln w="9525">
            <a:noFill/>
            <a:miter lim="800000"/>
            <a:headEnd/>
            <a:tailEnd/>
          </a:ln>
        </p:spPr>
        <p:txBody>
          <a:bodyPr>
            <a:prstTxWarp prst="textNoShape">
              <a:avLst/>
            </a:prstTxWarp>
            <a:spAutoFit/>
          </a:bodyPr>
          <a:lstStyle/>
          <a:p>
            <a:pPr algn="r">
              <a:spcBef>
                <a:spcPct val="20000"/>
              </a:spcBef>
              <a:buClr>
                <a:srgbClr val="FFFF00"/>
              </a:buClr>
              <a:buSzPct val="80000"/>
              <a:buFont typeface="Wingdings" charset="2"/>
              <a:buNone/>
            </a:pPr>
            <a:r>
              <a:rPr lang="en-US">
                <a:solidFill>
                  <a:srgbClr val="D16105"/>
                </a:solidFill>
              </a:rPr>
              <a:t>Quarks</a:t>
            </a:r>
          </a:p>
        </p:txBody>
      </p:sp>
      <p:sp>
        <p:nvSpPr>
          <p:cNvPr id="57" name="TextBox 56"/>
          <p:cNvSpPr txBox="1">
            <a:spLocks noChangeArrowheads="1"/>
          </p:cNvSpPr>
          <p:nvPr/>
        </p:nvSpPr>
        <p:spPr bwMode="auto">
          <a:xfrm>
            <a:off x="5715000" y="1828800"/>
            <a:ext cx="1562100" cy="366713"/>
          </a:xfrm>
          <a:prstGeom prst="rect">
            <a:avLst/>
          </a:prstGeom>
          <a:noFill/>
          <a:ln w="9525">
            <a:noFill/>
            <a:miter lim="800000"/>
            <a:headEnd/>
            <a:tailEnd/>
          </a:ln>
        </p:spPr>
        <p:txBody>
          <a:bodyPr>
            <a:prstTxWarp prst="textNoShape">
              <a:avLst/>
            </a:prstTxWarp>
            <a:spAutoFit/>
          </a:bodyPr>
          <a:lstStyle/>
          <a:p>
            <a:pPr algn="r">
              <a:spcBef>
                <a:spcPct val="20000"/>
              </a:spcBef>
              <a:buClr>
                <a:srgbClr val="FFFF00"/>
              </a:buClr>
              <a:buSzPct val="80000"/>
              <a:buFont typeface="Wingdings" charset="2"/>
              <a:buNone/>
            </a:pPr>
            <a:r>
              <a:rPr lang="en-US">
                <a:solidFill>
                  <a:srgbClr val="D16105"/>
                </a:solidFill>
              </a:rPr>
              <a:t>Leptonen</a:t>
            </a:r>
          </a:p>
        </p:txBody>
      </p:sp>
      <p:grpSp>
        <p:nvGrpSpPr>
          <p:cNvPr id="2" name="Group 39"/>
          <p:cNvGrpSpPr>
            <a:grpSpLocks/>
          </p:cNvGrpSpPr>
          <p:nvPr/>
        </p:nvGrpSpPr>
        <p:grpSpPr bwMode="auto">
          <a:xfrm>
            <a:off x="879475" y="2486025"/>
            <a:ext cx="685800" cy="646113"/>
            <a:chOff x="657225" y="3352800"/>
            <a:chExt cx="685800" cy="645303"/>
          </a:xfrm>
        </p:grpSpPr>
        <p:pic>
          <p:nvPicPr>
            <p:cNvPr id="41005" name="Picture 9" descr="upgif.gif"/>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751014" y="3352800"/>
              <a:ext cx="548640" cy="398506"/>
            </a:xfrm>
            <a:prstGeom prst="rect">
              <a:avLst/>
            </a:prstGeom>
            <a:noFill/>
            <a:ln w="9525">
              <a:noFill/>
              <a:miter lim="800000"/>
              <a:headEnd/>
              <a:tailEnd/>
            </a:ln>
          </p:spPr>
        </p:pic>
        <p:sp>
          <p:nvSpPr>
            <p:cNvPr id="41006" name="TextBox 17"/>
            <p:cNvSpPr txBox="1">
              <a:spLocks noChangeArrowheads="1"/>
            </p:cNvSpPr>
            <p:nvPr/>
          </p:nvSpPr>
          <p:spPr bwMode="auto">
            <a:xfrm>
              <a:off x="657225" y="3723810"/>
              <a:ext cx="685800" cy="274293"/>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Up</a:t>
              </a:r>
            </a:p>
          </p:txBody>
        </p:sp>
      </p:grpSp>
      <p:grpSp>
        <p:nvGrpSpPr>
          <p:cNvPr id="3" name="Group 34"/>
          <p:cNvGrpSpPr>
            <a:grpSpLocks/>
          </p:cNvGrpSpPr>
          <p:nvPr/>
        </p:nvGrpSpPr>
        <p:grpSpPr bwMode="auto">
          <a:xfrm>
            <a:off x="914400" y="3806825"/>
            <a:ext cx="685800" cy="592138"/>
            <a:chOff x="691959" y="4559752"/>
            <a:chExt cx="685800" cy="590879"/>
          </a:xfrm>
        </p:grpSpPr>
        <p:pic>
          <p:nvPicPr>
            <p:cNvPr id="41003" name="Picture 11" descr="downgif.gif"/>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751014" y="4559752"/>
              <a:ext cx="548640" cy="321847"/>
            </a:xfrm>
            <a:prstGeom prst="rect">
              <a:avLst/>
            </a:prstGeom>
            <a:noFill/>
            <a:ln w="9525">
              <a:noFill/>
              <a:miter lim="800000"/>
              <a:headEnd/>
              <a:tailEnd/>
            </a:ln>
          </p:spPr>
        </p:pic>
        <p:sp>
          <p:nvSpPr>
            <p:cNvPr id="41004" name="TextBox 18"/>
            <p:cNvSpPr txBox="1">
              <a:spLocks noChangeArrowheads="1"/>
            </p:cNvSpPr>
            <p:nvPr/>
          </p:nvSpPr>
          <p:spPr bwMode="auto">
            <a:xfrm>
              <a:off x="691959" y="4876577"/>
              <a:ext cx="685800" cy="274054"/>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Down</a:t>
              </a:r>
            </a:p>
          </p:txBody>
        </p:sp>
      </p:grpSp>
      <p:grpSp>
        <p:nvGrpSpPr>
          <p:cNvPr id="4" name="Group 46"/>
          <p:cNvGrpSpPr>
            <a:grpSpLocks/>
          </p:cNvGrpSpPr>
          <p:nvPr/>
        </p:nvGrpSpPr>
        <p:grpSpPr bwMode="auto">
          <a:xfrm>
            <a:off x="1844675" y="2486025"/>
            <a:ext cx="2254250" cy="1916113"/>
            <a:chOff x="1844040" y="3548359"/>
            <a:chExt cx="2255520" cy="1915299"/>
          </a:xfrm>
        </p:grpSpPr>
        <p:grpSp>
          <p:nvGrpSpPr>
            <p:cNvPr id="40991" name="Group 38"/>
            <p:cNvGrpSpPr>
              <a:grpSpLocks/>
            </p:cNvGrpSpPr>
            <p:nvPr/>
          </p:nvGrpSpPr>
          <p:grpSpPr bwMode="auto">
            <a:xfrm>
              <a:off x="1920240" y="3548359"/>
              <a:ext cx="746760" cy="740552"/>
              <a:chOff x="1786890" y="3352800"/>
              <a:chExt cx="746760" cy="740552"/>
            </a:xfrm>
          </p:grpSpPr>
          <p:pic>
            <p:nvPicPr>
              <p:cNvPr id="41001" name="Picture 10" descr="charmgif.gif"/>
              <p:cNvPicPr>
                <a:picLocks noChangeAspect="1"/>
              </p:cNvPicPr>
              <p:nvPr/>
            </p:nvPicPr>
            <p:blipFill>
              <a:blip r:embed="rId4"/>
              <a:srcRect/>
              <a:stretch>
                <a:fillRect/>
              </a:stretch>
            </p:blipFill>
            <p:spPr bwMode="auto">
              <a:xfrm>
                <a:off x="1786890" y="3352800"/>
                <a:ext cx="731520" cy="472371"/>
              </a:xfrm>
              <a:prstGeom prst="rect">
                <a:avLst/>
              </a:prstGeom>
              <a:noFill/>
              <a:ln w="9525">
                <a:noFill/>
                <a:miter lim="800000"/>
                <a:headEnd/>
                <a:tailEnd/>
              </a:ln>
            </p:spPr>
          </p:pic>
          <p:sp>
            <p:nvSpPr>
              <p:cNvPr id="41002" name="TextBox 19"/>
              <p:cNvSpPr txBox="1">
                <a:spLocks noChangeArrowheads="1"/>
              </p:cNvSpPr>
              <p:nvPr/>
            </p:nvSpPr>
            <p:spPr bwMode="auto">
              <a:xfrm>
                <a:off x="1847266" y="3819015"/>
                <a:ext cx="686384" cy="274337"/>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Charm</a:t>
                </a:r>
              </a:p>
            </p:txBody>
          </p:sp>
        </p:grpSp>
        <p:grpSp>
          <p:nvGrpSpPr>
            <p:cNvPr id="40992" name="Group 35"/>
            <p:cNvGrpSpPr>
              <a:grpSpLocks/>
            </p:cNvGrpSpPr>
            <p:nvPr/>
          </p:nvGrpSpPr>
          <p:grpSpPr bwMode="auto">
            <a:xfrm>
              <a:off x="1844040" y="4567070"/>
              <a:ext cx="762000" cy="893414"/>
              <a:chOff x="1771650" y="4295311"/>
              <a:chExt cx="762000" cy="893414"/>
            </a:xfrm>
          </p:grpSpPr>
          <p:pic>
            <p:nvPicPr>
              <p:cNvPr id="40999" name="Picture 12" descr="strangegif.gif"/>
              <p:cNvPicPr>
                <a:picLocks noChangeAspect="1"/>
              </p:cNvPicPr>
              <p:nvPr/>
            </p:nvPicPr>
            <p:blipFill>
              <a:blip r:embed="rId5"/>
              <a:srcRect/>
              <a:stretch>
                <a:fillRect/>
              </a:stretch>
            </p:blipFill>
            <p:spPr bwMode="auto">
              <a:xfrm>
                <a:off x="1924050" y="4295311"/>
                <a:ext cx="457200" cy="626619"/>
              </a:xfrm>
              <a:prstGeom prst="rect">
                <a:avLst/>
              </a:prstGeom>
              <a:noFill/>
              <a:ln w="9525">
                <a:noFill/>
                <a:miter lim="800000"/>
                <a:headEnd/>
                <a:tailEnd/>
              </a:ln>
            </p:spPr>
          </p:pic>
          <p:sp>
            <p:nvSpPr>
              <p:cNvPr id="41000" name="TextBox 20"/>
              <p:cNvSpPr txBox="1">
                <a:spLocks noChangeArrowheads="1"/>
              </p:cNvSpPr>
              <p:nvPr/>
            </p:nvSpPr>
            <p:spPr bwMode="auto">
              <a:xfrm>
                <a:off x="1771650" y="4914195"/>
                <a:ext cx="762000" cy="274530"/>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Strange</a:t>
                </a:r>
              </a:p>
            </p:txBody>
          </p:sp>
        </p:grpSp>
        <p:grpSp>
          <p:nvGrpSpPr>
            <p:cNvPr id="40993" name="Group 37"/>
            <p:cNvGrpSpPr>
              <a:grpSpLocks/>
            </p:cNvGrpSpPr>
            <p:nvPr/>
          </p:nvGrpSpPr>
          <p:grpSpPr bwMode="auto">
            <a:xfrm>
              <a:off x="3124200" y="3548359"/>
              <a:ext cx="723900" cy="997727"/>
              <a:chOff x="3230880" y="3352800"/>
              <a:chExt cx="723900" cy="997727"/>
            </a:xfrm>
          </p:grpSpPr>
          <p:pic>
            <p:nvPicPr>
              <p:cNvPr id="40997" name="Picture 13" descr="topgif.gif"/>
              <p:cNvPicPr>
                <a:picLocks noChangeAspect="1"/>
              </p:cNvPicPr>
              <p:nvPr/>
            </p:nvPicPr>
            <p:blipFill>
              <a:blip r:embed="rId6"/>
              <a:srcRect/>
              <a:stretch>
                <a:fillRect/>
              </a:stretch>
            </p:blipFill>
            <p:spPr bwMode="auto">
              <a:xfrm>
                <a:off x="3230880" y="3352800"/>
                <a:ext cx="685800" cy="726915"/>
              </a:xfrm>
              <a:prstGeom prst="rect">
                <a:avLst/>
              </a:prstGeom>
              <a:noFill/>
              <a:ln w="9525">
                <a:noFill/>
                <a:miter lim="800000"/>
                <a:headEnd/>
                <a:tailEnd/>
              </a:ln>
            </p:spPr>
          </p:pic>
          <p:sp>
            <p:nvSpPr>
              <p:cNvPr id="40998" name="TextBox 21"/>
              <p:cNvSpPr txBox="1">
                <a:spLocks noChangeArrowheads="1"/>
              </p:cNvSpPr>
              <p:nvPr/>
            </p:nvSpPr>
            <p:spPr bwMode="auto">
              <a:xfrm>
                <a:off x="3268980" y="4076112"/>
                <a:ext cx="685800" cy="274415"/>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Top</a:t>
                </a:r>
              </a:p>
            </p:txBody>
          </p:sp>
        </p:grpSp>
        <p:grpSp>
          <p:nvGrpSpPr>
            <p:cNvPr id="40994" name="Group 36"/>
            <p:cNvGrpSpPr>
              <a:grpSpLocks/>
            </p:cNvGrpSpPr>
            <p:nvPr/>
          </p:nvGrpSpPr>
          <p:grpSpPr bwMode="auto">
            <a:xfrm>
              <a:off x="2819400" y="5036129"/>
              <a:ext cx="1280160" cy="427529"/>
              <a:chOff x="2933700" y="4783420"/>
              <a:chExt cx="1280160" cy="427529"/>
            </a:xfrm>
          </p:grpSpPr>
          <p:pic>
            <p:nvPicPr>
              <p:cNvPr id="40995" name="Picture 8" descr="bottomgif.gif"/>
              <p:cNvPicPr>
                <a:picLocks noChangeAspect="1"/>
              </p:cNvPicPr>
              <p:nvPr/>
            </p:nvPicPr>
            <p:blipFill>
              <a:blip r:embed="rId7"/>
              <a:srcRect/>
              <a:stretch>
                <a:fillRect/>
              </a:stretch>
            </p:blipFill>
            <p:spPr bwMode="auto">
              <a:xfrm>
                <a:off x="2933700" y="4783420"/>
                <a:ext cx="1280160" cy="166732"/>
              </a:xfrm>
              <a:prstGeom prst="rect">
                <a:avLst/>
              </a:prstGeom>
              <a:noFill/>
              <a:ln w="9525">
                <a:noFill/>
                <a:miter lim="800000"/>
                <a:headEnd/>
                <a:tailEnd/>
              </a:ln>
            </p:spPr>
          </p:pic>
          <p:sp>
            <p:nvSpPr>
              <p:cNvPr id="40996" name="TextBox 22"/>
              <p:cNvSpPr txBox="1">
                <a:spLocks noChangeArrowheads="1"/>
              </p:cNvSpPr>
              <p:nvPr/>
            </p:nvSpPr>
            <p:spPr bwMode="auto">
              <a:xfrm>
                <a:off x="3230880" y="4933950"/>
                <a:ext cx="685800" cy="276999"/>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Bottom</a:t>
                </a:r>
              </a:p>
            </p:txBody>
          </p:sp>
        </p:grpSp>
      </p:grpSp>
      <p:grpSp>
        <p:nvGrpSpPr>
          <p:cNvPr id="9" name="Group 40"/>
          <p:cNvGrpSpPr>
            <a:grpSpLocks/>
          </p:cNvGrpSpPr>
          <p:nvPr/>
        </p:nvGrpSpPr>
        <p:grpSpPr bwMode="auto">
          <a:xfrm>
            <a:off x="5029200" y="2486025"/>
            <a:ext cx="762000" cy="808038"/>
            <a:chOff x="5553075" y="3352800"/>
            <a:chExt cx="762000" cy="807227"/>
          </a:xfrm>
        </p:grpSpPr>
        <p:pic>
          <p:nvPicPr>
            <p:cNvPr id="40989" name="Picture 14" descr="electrongif.gif"/>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bwMode="auto">
            <a:xfrm>
              <a:off x="5659755" y="3352800"/>
              <a:ext cx="548640" cy="555827"/>
            </a:xfrm>
            <a:prstGeom prst="rect">
              <a:avLst/>
            </a:prstGeom>
            <a:noFill/>
            <a:ln w="9525">
              <a:noFill/>
              <a:miter lim="800000"/>
              <a:headEnd/>
              <a:tailEnd/>
            </a:ln>
          </p:spPr>
        </p:pic>
        <p:sp>
          <p:nvSpPr>
            <p:cNvPr id="40990" name="TextBox 23"/>
            <p:cNvSpPr txBox="1">
              <a:spLocks noChangeArrowheads="1"/>
            </p:cNvSpPr>
            <p:nvPr/>
          </p:nvSpPr>
          <p:spPr bwMode="auto">
            <a:xfrm>
              <a:off x="5553075" y="3885665"/>
              <a:ext cx="762000" cy="274362"/>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Elektron</a:t>
              </a:r>
            </a:p>
          </p:txBody>
        </p:sp>
      </p:grpSp>
      <p:grpSp>
        <p:nvGrpSpPr>
          <p:cNvPr id="10" name="Group 47"/>
          <p:cNvGrpSpPr>
            <a:grpSpLocks/>
          </p:cNvGrpSpPr>
          <p:nvPr/>
        </p:nvGrpSpPr>
        <p:grpSpPr bwMode="auto">
          <a:xfrm>
            <a:off x="4953000" y="2486025"/>
            <a:ext cx="3200400" cy="2085975"/>
            <a:chOff x="4953000" y="3548359"/>
            <a:chExt cx="3200400" cy="2085680"/>
          </a:xfrm>
        </p:grpSpPr>
        <p:grpSp>
          <p:nvGrpSpPr>
            <p:cNvPr id="40974" name="Group 41"/>
            <p:cNvGrpSpPr>
              <a:grpSpLocks/>
            </p:cNvGrpSpPr>
            <p:nvPr/>
          </p:nvGrpSpPr>
          <p:grpSpPr bwMode="auto">
            <a:xfrm>
              <a:off x="6172200" y="3548359"/>
              <a:ext cx="685800" cy="866776"/>
              <a:chOff x="6781800" y="3352799"/>
              <a:chExt cx="685800" cy="866776"/>
            </a:xfrm>
          </p:grpSpPr>
          <p:pic>
            <p:nvPicPr>
              <p:cNvPr id="40987" name="Picture 15" descr="muongif.gif"/>
              <p:cNvPicPr>
                <a:picLocks noChangeAspect="1"/>
              </p:cNvPicPr>
              <p:nvPr/>
            </p:nvPicPr>
            <p:blipFill>
              <a:blip r:embed="rId9"/>
              <a:srcRect/>
              <a:stretch>
                <a:fillRect/>
              </a:stretch>
            </p:blipFill>
            <p:spPr bwMode="auto">
              <a:xfrm>
                <a:off x="6896100" y="3352799"/>
                <a:ext cx="457200" cy="632012"/>
              </a:xfrm>
              <a:prstGeom prst="rect">
                <a:avLst/>
              </a:prstGeom>
              <a:noFill/>
              <a:ln w="9525">
                <a:noFill/>
                <a:miter lim="800000"/>
                <a:headEnd/>
                <a:tailEnd/>
              </a:ln>
            </p:spPr>
          </p:pic>
          <p:sp>
            <p:nvSpPr>
              <p:cNvPr id="40988" name="TextBox 24"/>
              <p:cNvSpPr txBox="1">
                <a:spLocks noChangeArrowheads="1"/>
              </p:cNvSpPr>
              <p:nvPr/>
            </p:nvSpPr>
            <p:spPr bwMode="auto">
              <a:xfrm>
                <a:off x="6781800" y="3942576"/>
                <a:ext cx="685800" cy="276999"/>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Myon</a:t>
                </a:r>
              </a:p>
            </p:txBody>
          </p:sp>
        </p:grpSp>
        <p:grpSp>
          <p:nvGrpSpPr>
            <p:cNvPr id="40975" name="Group 42"/>
            <p:cNvGrpSpPr>
              <a:grpSpLocks/>
            </p:cNvGrpSpPr>
            <p:nvPr/>
          </p:nvGrpSpPr>
          <p:grpSpPr bwMode="auto">
            <a:xfrm>
              <a:off x="7284720" y="3548359"/>
              <a:ext cx="822960" cy="797703"/>
              <a:chOff x="7962900" y="3352799"/>
              <a:chExt cx="822960" cy="797703"/>
            </a:xfrm>
          </p:grpSpPr>
          <p:pic>
            <p:nvPicPr>
              <p:cNvPr id="40985" name="Picture 16" descr="taugif.gif"/>
              <p:cNvPicPr>
                <a:picLocks noChangeAspect="1"/>
              </p:cNvPicPr>
              <p:nvPr/>
            </p:nvPicPr>
            <p:blipFill>
              <a:blip r:embed="rId10"/>
              <a:srcRect/>
              <a:stretch>
                <a:fillRect/>
              </a:stretch>
            </p:blipFill>
            <p:spPr bwMode="auto">
              <a:xfrm>
                <a:off x="7962900" y="3352799"/>
                <a:ext cx="822960" cy="571760"/>
              </a:xfrm>
              <a:prstGeom prst="rect">
                <a:avLst/>
              </a:prstGeom>
              <a:noFill/>
              <a:ln w="9525">
                <a:noFill/>
                <a:miter lim="800000"/>
                <a:headEnd/>
                <a:tailEnd/>
              </a:ln>
            </p:spPr>
          </p:pic>
          <p:sp>
            <p:nvSpPr>
              <p:cNvPr id="40986" name="TextBox 25"/>
              <p:cNvSpPr txBox="1">
                <a:spLocks noChangeArrowheads="1"/>
              </p:cNvSpPr>
              <p:nvPr/>
            </p:nvSpPr>
            <p:spPr bwMode="auto">
              <a:xfrm>
                <a:off x="8031215" y="3876143"/>
                <a:ext cx="686330" cy="274359"/>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Tau</a:t>
                </a:r>
              </a:p>
            </p:txBody>
          </p:sp>
        </p:grpSp>
        <p:grpSp>
          <p:nvGrpSpPr>
            <p:cNvPr id="40976" name="Group 43"/>
            <p:cNvGrpSpPr>
              <a:grpSpLocks/>
            </p:cNvGrpSpPr>
            <p:nvPr/>
          </p:nvGrpSpPr>
          <p:grpSpPr bwMode="auto">
            <a:xfrm>
              <a:off x="4953000" y="4643735"/>
              <a:ext cx="914400" cy="990304"/>
              <a:chOff x="5067300" y="4572000"/>
              <a:chExt cx="914400" cy="990304"/>
            </a:xfrm>
          </p:grpSpPr>
          <p:sp>
            <p:nvSpPr>
              <p:cNvPr id="40983" name="TextBox 26"/>
              <p:cNvSpPr txBox="1">
                <a:spLocks noChangeArrowheads="1"/>
              </p:cNvSpPr>
              <p:nvPr/>
            </p:nvSpPr>
            <p:spPr bwMode="auto">
              <a:xfrm>
                <a:off x="5067300" y="5105241"/>
                <a:ext cx="914400" cy="457063"/>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Elektron- Neutrino</a:t>
                </a:r>
              </a:p>
            </p:txBody>
          </p:sp>
          <p:pic>
            <p:nvPicPr>
              <p:cNvPr id="40984" name="Picture 29" descr="electronneu.gif"/>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bwMode="auto">
              <a:xfrm>
                <a:off x="5250180" y="4572000"/>
                <a:ext cx="548640" cy="534964"/>
              </a:xfrm>
              <a:prstGeom prst="rect">
                <a:avLst/>
              </a:prstGeom>
              <a:noFill/>
              <a:ln w="9525">
                <a:noFill/>
                <a:miter lim="800000"/>
                <a:headEnd/>
                <a:tailEnd/>
              </a:ln>
            </p:spPr>
          </p:pic>
        </p:grpSp>
        <p:grpSp>
          <p:nvGrpSpPr>
            <p:cNvPr id="40977" name="Group 44"/>
            <p:cNvGrpSpPr>
              <a:grpSpLocks/>
            </p:cNvGrpSpPr>
            <p:nvPr/>
          </p:nvGrpSpPr>
          <p:grpSpPr bwMode="auto">
            <a:xfrm>
              <a:off x="6057900" y="4767560"/>
              <a:ext cx="914400" cy="866479"/>
              <a:chOff x="6324600" y="4724400"/>
              <a:chExt cx="914400" cy="866479"/>
            </a:xfrm>
          </p:grpSpPr>
          <p:sp>
            <p:nvSpPr>
              <p:cNvPr id="40981" name="TextBox 27"/>
              <p:cNvSpPr txBox="1">
                <a:spLocks noChangeArrowheads="1"/>
              </p:cNvSpPr>
              <p:nvPr/>
            </p:nvSpPr>
            <p:spPr bwMode="auto">
              <a:xfrm>
                <a:off x="6324600" y="5133835"/>
                <a:ext cx="914400" cy="457044"/>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Myon- Neutrino</a:t>
                </a:r>
              </a:p>
            </p:txBody>
          </p:sp>
          <p:pic>
            <p:nvPicPr>
              <p:cNvPr id="40982" name="Picture 32" descr="rockgif.gif"/>
              <p:cNvPicPr>
                <a:picLocks noChangeAspect="1"/>
              </p:cNvPicPr>
              <p:nvPr/>
            </p:nvPicPr>
            <p:blipFill>
              <a:blip r:embed="rId12"/>
              <a:srcRect/>
              <a:stretch>
                <a:fillRect/>
              </a:stretch>
            </p:blipFill>
            <p:spPr bwMode="auto">
              <a:xfrm>
                <a:off x="6484620" y="4724400"/>
                <a:ext cx="594360" cy="421456"/>
              </a:xfrm>
              <a:prstGeom prst="rect">
                <a:avLst/>
              </a:prstGeom>
              <a:noFill/>
              <a:ln w="9525">
                <a:noFill/>
                <a:miter lim="800000"/>
                <a:headEnd/>
                <a:tailEnd/>
              </a:ln>
            </p:spPr>
          </p:pic>
        </p:grpSp>
        <p:grpSp>
          <p:nvGrpSpPr>
            <p:cNvPr id="40978" name="Group 45"/>
            <p:cNvGrpSpPr>
              <a:grpSpLocks/>
            </p:cNvGrpSpPr>
            <p:nvPr/>
          </p:nvGrpSpPr>
          <p:grpSpPr bwMode="auto">
            <a:xfrm>
              <a:off x="7239000" y="4729460"/>
              <a:ext cx="914400" cy="904579"/>
              <a:chOff x="7620000" y="4648200"/>
              <a:chExt cx="914400" cy="904579"/>
            </a:xfrm>
          </p:grpSpPr>
          <p:sp>
            <p:nvSpPr>
              <p:cNvPr id="40979" name="TextBox 28"/>
              <p:cNvSpPr txBox="1">
                <a:spLocks noChangeArrowheads="1"/>
              </p:cNvSpPr>
              <p:nvPr/>
            </p:nvSpPr>
            <p:spPr bwMode="auto">
              <a:xfrm>
                <a:off x="7620000" y="5095729"/>
                <a:ext cx="914400" cy="457050"/>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Tau- Neutrino</a:t>
                </a:r>
              </a:p>
            </p:txBody>
          </p:sp>
          <p:pic>
            <p:nvPicPr>
              <p:cNvPr id="40980" name="Picture 33" descr="piggif.gif"/>
              <p:cNvPicPr>
                <a:picLocks noChangeAspect="1"/>
              </p:cNvPicPr>
              <p:nvPr/>
            </p:nvPicPr>
            <p:blipFill>
              <a:blip r:embed="rId13"/>
              <a:srcRect/>
              <a:stretch>
                <a:fillRect/>
              </a:stretch>
            </p:blipFill>
            <p:spPr bwMode="auto">
              <a:xfrm>
                <a:off x="7711440" y="4648200"/>
                <a:ext cx="731520" cy="470047"/>
              </a:xfrm>
              <a:prstGeom prst="rect">
                <a:avLst/>
              </a:prstGeom>
              <a:noFill/>
              <a:ln w="9525">
                <a:noFill/>
                <a:miter lim="800000"/>
                <a:headEnd/>
                <a:tailEnd/>
              </a:ln>
            </p:spPr>
          </p:pic>
        </p:grpSp>
      </p:grpSp>
      <p:sp>
        <p:nvSpPr>
          <p:cNvPr id="40972" name="Date Placeholder 47"/>
          <p:cNvSpPr>
            <a:spLocks noGrp="1"/>
          </p:cNvSpPr>
          <p:nvPr>
            <p:ph type="dt" sz="quarter" idx="12"/>
          </p:nvPr>
        </p:nvSpPr>
        <p:spPr>
          <a:noFill/>
        </p:spPr>
        <p:txBody>
          <a:bodyPr/>
          <a:lstStyle/>
          <a:p>
            <a:r>
              <a:rPr lang="de-DE" smtClean="0"/>
              <a:t>3. März 2020</a:t>
            </a:r>
            <a:endParaRPr lang="de-AT"/>
          </a:p>
        </p:txBody>
      </p:sp>
      <p:sp>
        <p:nvSpPr>
          <p:cNvPr id="40973" name="Footer Placeholder 48"/>
          <p:cNvSpPr>
            <a:spLocks noGrp="1"/>
          </p:cNvSpPr>
          <p:nvPr>
            <p:ph type="ftr" sz="quarter" idx="11"/>
          </p:nvPr>
        </p:nvSpPr>
        <p:spPr>
          <a:noFill/>
        </p:spPr>
        <p:txBody>
          <a:bodyPr/>
          <a:lstStyle/>
          <a:p>
            <a:r>
              <a:rPr lang="en-US" smtClean="0"/>
              <a:t>Markus Friedl</a:t>
            </a:r>
            <a:endParaRPr lang="de-AT" dirty="0"/>
          </a:p>
        </p:txBody>
      </p:sp>
      <p:sp>
        <p:nvSpPr>
          <p:cNvPr id="5" name="Foliennummernplatzhalter 4">
            <a:extLst>
              <a:ext uri="{FF2B5EF4-FFF2-40B4-BE49-F238E27FC236}">
                <a16:creationId xmlns:a16="http://schemas.microsoft.com/office/drawing/2014/main" id="{2E0F33E7-2CD8-0E49-9846-D04BC1C3A56F}"/>
              </a:ext>
            </a:extLst>
          </p:cNvPr>
          <p:cNvSpPr>
            <a:spLocks noGrp="1"/>
          </p:cNvSpPr>
          <p:nvPr>
            <p:ph type="sldNum" sz="quarter" idx="10"/>
          </p:nvPr>
        </p:nvSpPr>
        <p:spPr/>
        <p:txBody>
          <a:bodyPr/>
          <a:lstStyle/>
          <a:p>
            <a:fld id="{9F899483-05FE-234B-ABDB-4EDD325FE8E3}" type="slidenum">
              <a:rPr lang="de-AT" smtClean="0"/>
              <a:pPr/>
              <a:t>15</a:t>
            </a:fld>
            <a:endParaRPr lang="de-AT"/>
          </a:p>
        </p:txBody>
      </p:sp>
    </p:spTree>
    <p:extLst>
      <p:ext uri="{BB962C8B-B14F-4D97-AF65-F5344CB8AC3E}">
        <p14:creationId xmlns:p14="http://schemas.microsoft.com/office/powerpoint/2010/main" val="38717117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4"/>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0"/>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54">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4">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uild="p"/>
      <p:bldP spid="56" grpId="0"/>
      <p:bldP spid="57" grpId="0"/>
    </p:bld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Inhaltsplatzhalter 6"/>
          <p:cNvSpPr>
            <a:spLocks noGrp="1"/>
          </p:cNvSpPr>
          <p:nvPr>
            <p:ph idx="1"/>
          </p:nvPr>
        </p:nvSpPr>
        <p:spPr>
          <a:xfrm>
            <a:off x="457200" y="1628775"/>
            <a:ext cx="8229600" cy="1008137"/>
          </a:xfrm>
        </p:spPr>
        <p:txBody>
          <a:bodyPr>
            <a:normAutofit fontScale="92500" lnSpcReduction="20000"/>
          </a:bodyPr>
          <a:lstStyle/>
          <a:p>
            <a:pPr marL="0" indent="0">
              <a:lnSpc>
                <a:spcPct val="110000"/>
              </a:lnSpc>
              <a:buNone/>
            </a:pPr>
            <a:r>
              <a:rPr lang="de-DE" dirty="0"/>
              <a:t>Kleiner Ausschnitt des Universums:</a:t>
            </a:r>
          </a:p>
          <a:p>
            <a:pPr marL="0" indent="0">
              <a:lnSpc>
                <a:spcPct val="110000"/>
              </a:lnSpc>
              <a:buNone/>
            </a:pPr>
            <a:r>
              <a:rPr lang="de-DE" dirty="0"/>
              <a:t>Hubble </a:t>
            </a:r>
            <a:r>
              <a:rPr lang="de-DE" dirty="0" err="1"/>
              <a:t>Deep</a:t>
            </a:r>
            <a:r>
              <a:rPr lang="de-DE" dirty="0"/>
              <a:t> Field</a:t>
            </a:r>
          </a:p>
        </p:txBody>
      </p:sp>
      <p:sp>
        <p:nvSpPr>
          <p:cNvPr id="3" name="Fußzeilenplatzhalter 2"/>
          <p:cNvSpPr>
            <a:spLocks noGrp="1"/>
          </p:cNvSpPr>
          <p:nvPr>
            <p:ph type="ftr" sz="quarter" idx="11"/>
          </p:nvPr>
        </p:nvSpPr>
        <p:spPr/>
        <p:txBody>
          <a:bodyPr/>
          <a:lstStyle/>
          <a:p>
            <a:pPr>
              <a:defRPr/>
            </a:pPr>
            <a:r>
              <a:rPr lang="en-US" smtClean="0"/>
              <a:t>Markus Friedl</a:t>
            </a:r>
            <a:endParaRPr lang="de-AT" dirty="0"/>
          </a:p>
        </p:txBody>
      </p:sp>
      <p:sp>
        <p:nvSpPr>
          <p:cNvPr id="4" name="Datumsplatzhalter 3"/>
          <p:cNvSpPr>
            <a:spLocks noGrp="1"/>
          </p:cNvSpPr>
          <p:nvPr>
            <p:ph type="dt" sz="half" idx="12"/>
          </p:nvPr>
        </p:nvSpPr>
        <p:spPr/>
        <p:txBody>
          <a:bodyPr/>
          <a:lstStyle/>
          <a:p>
            <a:pPr>
              <a:defRPr/>
            </a:pPr>
            <a:r>
              <a:rPr lang="de-DE" smtClean="0"/>
              <a:t>3. März 2020</a:t>
            </a:r>
            <a:endParaRPr lang="de-AT"/>
          </a:p>
        </p:txBody>
      </p:sp>
      <p:pic>
        <p:nvPicPr>
          <p:cNvPr id="5" name="Content Placeholder 9" descr="nasaNAS~12~12~64324~168813.jpg"/>
          <p:cNvPicPr>
            <a:picLocks noChangeAspect="1"/>
          </p:cNvPicPr>
          <p:nvPr/>
        </p:nvPicPr>
        <p:blipFill>
          <a:blip r:embed="rId2"/>
          <a:srcRect/>
          <a:stretch>
            <a:fillRect/>
          </a:stretch>
        </p:blipFill>
        <p:spPr bwMode="auto">
          <a:xfrm>
            <a:off x="467544" y="2708920"/>
            <a:ext cx="8229600" cy="3657600"/>
          </a:xfrm>
          <a:prstGeom prst="rect">
            <a:avLst/>
          </a:prstGeom>
          <a:noFill/>
          <a:ln w="9525">
            <a:noFill/>
            <a:miter lim="800000"/>
            <a:headEnd/>
            <a:tailEnd/>
          </a:ln>
        </p:spPr>
      </p:pic>
      <p:graphicFrame>
        <p:nvGraphicFramePr>
          <p:cNvPr id="10" name="Diagramm 9"/>
          <p:cNvGraphicFramePr>
            <a:graphicFrameLocks/>
          </p:cNvGraphicFramePr>
          <p:nvPr>
            <p:extLst/>
          </p:nvPr>
        </p:nvGraphicFramePr>
        <p:xfrm>
          <a:off x="5220072" y="1628800"/>
          <a:ext cx="3637260" cy="3378944"/>
        </p:xfrm>
        <a:graphic>
          <a:graphicData uri="http://schemas.openxmlformats.org/drawingml/2006/chart">
            <c:chart xmlns:c="http://schemas.openxmlformats.org/drawingml/2006/chart" xmlns:r="http://schemas.openxmlformats.org/officeDocument/2006/relationships" r:id="rId3"/>
          </a:graphicData>
        </a:graphic>
      </p:graphicFrame>
      <p:sp>
        <p:nvSpPr>
          <p:cNvPr id="11" name="Titel 10"/>
          <p:cNvSpPr>
            <a:spLocks noGrp="1"/>
          </p:cNvSpPr>
          <p:nvPr>
            <p:ph type="title"/>
          </p:nvPr>
        </p:nvSpPr>
        <p:spPr/>
        <p:txBody>
          <a:bodyPr/>
          <a:lstStyle/>
          <a:p>
            <a:r>
              <a:rPr lang="en-US" dirty="0"/>
              <a:t>3. </a:t>
            </a:r>
            <a:r>
              <a:rPr lang="en-US" dirty="0" err="1"/>
              <a:t>Kosmologie</a:t>
            </a:r>
            <a:r>
              <a:rPr lang="en-US" dirty="0"/>
              <a:t> </a:t>
            </a:r>
            <a:r>
              <a:rPr lang="en-US" dirty="0" err="1"/>
              <a:t>zu</a:t>
            </a:r>
            <a:r>
              <a:rPr lang="en-US" dirty="0"/>
              <a:t> </a:t>
            </a:r>
            <a:r>
              <a:rPr lang="en-US" dirty="0" err="1"/>
              <a:t>verstehen</a:t>
            </a:r>
            <a:endParaRPr lang="de-DE" dirty="0"/>
          </a:p>
        </p:txBody>
      </p:sp>
      <p:pic>
        <p:nvPicPr>
          <p:cNvPr id="9" name="Picture 7"/>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4974289" y="1628800"/>
            <a:ext cx="3846184" cy="3455709"/>
          </a:xfrm>
          <a:prstGeom prst="rect">
            <a:avLst/>
          </a:prstGeom>
          <a:noFill/>
          <a:ln w="9525">
            <a:noFill/>
            <a:miter lim="800000"/>
            <a:headEnd/>
            <a:tailEnd/>
          </a:ln>
        </p:spPr>
      </p:pic>
      <p:sp>
        <p:nvSpPr>
          <p:cNvPr id="12" name="Rectangle 9"/>
          <p:cNvSpPr/>
          <p:nvPr/>
        </p:nvSpPr>
        <p:spPr>
          <a:xfrm rot="20304612">
            <a:off x="-8824" y="2899594"/>
            <a:ext cx="9422471" cy="2308324"/>
          </a:xfrm>
          <a:prstGeom prst="rect">
            <a:avLst/>
          </a:prstGeom>
          <a:noFill/>
          <a:effectLst>
            <a:glow rad="228600">
              <a:schemeClr val="accent4">
                <a:satMod val="175000"/>
                <a:alpha val="40000"/>
              </a:schemeClr>
            </a:glow>
            <a:outerShdw blurRad="50800" dist="38100" dir="2700000" algn="tl" rotWithShape="0">
              <a:prstClr val="black">
                <a:alpha val="40000"/>
              </a:prstClr>
            </a:outerShdw>
          </a:effectLst>
        </p:spPr>
        <p:txBody>
          <a:bodyPr wrap="none" lIns="91440" tIns="45720" rIns="91440" bIns="45720">
            <a:spAutoFit/>
          </a:bodyPr>
          <a:lstStyle/>
          <a:p>
            <a:pPr algn="ctr"/>
            <a:r>
              <a:rPr lang="en-US" sz="7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95% des </a:t>
            </a:r>
            <a:r>
              <a:rPr lang="en-US" sz="7200" b="1" dirty="0" err="1">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Universums</a:t>
            </a:r>
            <a:r>
              <a:rPr lang="en-US" sz="7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r>
            <a:br>
              <a:rPr lang="en-US" sz="7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en-US" sz="7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r>
              <a:rPr lang="en-US" sz="7200" b="1" dirty="0" err="1">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ist</a:t>
            </a:r>
            <a:r>
              <a:rPr lang="en-US" sz="7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r>
              <a:rPr lang="en-US" sz="7200" b="1" dirty="0" err="1">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unbekannt</a:t>
            </a:r>
            <a:r>
              <a:rPr lang="en-US" sz="7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t>
            </a:r>
          </a:p>
        </p:txBody>
      </p:sp>
      <p:sp>
        <p:nvSpPr>
          <p:cNvPr id="2" name="Foliennummernplatzhalter 1">
            <a:extLst>
              <a:ext uri="{FF2B5EF4-FFF2-40B4-BE49-F238E27FC236}">
                <a16:creationId xmlns:a16="http://schemas.microsoft.com/office/drawing/2014/main" id="{35EBCAC5-8DAE-2D44-BA33-CC247A30BC60}"/>
              </a:ext>
            </a:extLst>
          </p:cNvPr>
          <p:cNvSpPr>
            <a:spLocks noGrp="1"/>
          </p:cNvSpPr>
          <p:nvPr>
            <p:ph type="sldNum" sz="quarter" idx="10"/>
          </p:nvPr>
        </p:nvSpPr>
        <p:spPr/>
        <p:txBody>
          <a:bodyPr/>
          <a:lstStyle/>
          <a:p>
            <a:fld id="{A54E6196-65B6-AE43-85DF-96FD4C8FE68F}" type="slidenum">
              <a:rPr lang="de-AT" smtClean="0"/>
              <a:pPr/>
              <a:t>16</a:t>
            </a:fld>
            <a:endParaRPr lang="de-AT"/>
          </a:p>
        </p:txBody>
      </p:sp>
    </p:spTree>
    <p:extLst>
      <p:ext uri="{BB962C8B-B14F-4D97-AF65-F5344CB8AC3E}">
        <p14:creationId xmlns:p14="http://schemas.microsoft.com/office/powerpoint/2010/main" val="35400796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1" nodeType="clickEffect">
                                  <p:stCondLst>
                                    <p:cond delay="0"/>
                                  </p:stCondLst>
                                  <p:childTnLst>
                                    <p:animEffect transition="out" filter="fade">
                                      <p:cBhvr>
                                        <p:cTn id="10" dur="500"/>
                                        <p:tgtEl>
                                          <p:spTgt spid="10"/>
                                        </p:tgtEl>
                                      </p:cBhvr>
                                    </p:animEffect>
                                    <p:set>
                                      <p:cBhvr>
                                        <p:cTn id="11" dur="1" fill="hold">
                                          <p:stCondLst>
                                            <p:cond delay="499"/>
                                          </p:stCondLst>
                                        </p:cTn>
                                        <p:tgtEl>
                                          <p:spTgt spid="10"/>
                                        </p:tgtEl>
                                        <p:attrNameLst>
                                          <p:attrName>style.visibility</p:attrName>
                                        </p:attrNameLst>
                                      </p:cBhvr>
                                      <p:to>
                                        <p:strVal val="hidden"/>
                                      </p:to>
                                    </p:set>
                                  </p:childTnLst>
                                </p:cTn>
                              </p:par>
                              <p:par>
                                <p:cTn id="12" presetID="10" presetClass="entr" presetSubtype="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Graphic spid="10" grpId="1">
        <p:bldAsOne/>
      </p:bldGraphic>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“Große Fragen” in der Kosmologie</a:t>
            </a:r>
          </a:p>
        </p:txBody>
      </p:sp>
      <p:sp>
        <p:nvSpPr>
          <p:cNvPr id="3" name="Inhaltsplatzhalter 2"/>
          <p:cNvSpPr>
            <a:spLocks noGrp="1"/>
          </p:cNvSpPr>
          <p:nvPr>
            <p:ph idx="1"/>
          </p:nvPr>
        </p:nvSpPr>
        <p:spPr/>
        <p:txBody>
          <a:bodyPr>
            <a:normAutofit fontScale="70000" lnSpcReduction="20000"/>
          </a:bodyPr>
          <a:lstStyle/>
          <a:p>
            <a:pPr>
              <a:lnSpc>
                <a:spcPct val="120000"/>
              </a:lnSpc>
            </a:pPr>
            <a:r>
              <a:rPr lang="de-DE" dirty="0"/>
              <a:t>Woraus besteht die Dunkle Materie und Dunkle Energie in den Galaxien? Eine neue Spezies von Elementarteilchen? </a:t>
            </a:r>
          </a:p>
          <a:p>
            <a:pPr>
              <a:lnSpc>
                <a:spcPct val="120000"/>
              </a:lnSpc>
            </a:pPr>
            <a:r>
              <a:rPr lang="de-DE" dirty="0"/>
              <a:t>Wo ist die Antimaterie geblieben, die nach dem Urknall in gleicher Anzahl wie die Materie erzeugt wurde?</a:t>
            </a:r>
          </a:p>
          <a:p>
            <a:pPr>
              <a:lnSpc>
                <a:spcPct val="120000"/>
              </a:lnSpc>
            </a:pPr>
            <a:r>
              <a:rPr lang="en-US" dirty="0" err="1"/>
              <a:t>Gibt</a:t>
            </a:r>
            <a:r>
              <a:rPr lang="en-US" dirty="0"/>
              <a:t> </a:t>
            </a:r>
            <a:r>
              <a:rPr lang="en-US" dirty="0" err="1"/>
              <a:t>es</a:t>
            </a:r>
            <a:r>
              <a:rPr lang="en-US" dirty="0"/>
              <a:t> </a:t>
            </a:r>
            <a:r>
              <a:rPr lang="en-US" dirty="0" err="1"/>
              <a:t>mehr</a:t>
            </a:r>
            <a:r>
              <a:rPr lang="en-US" dirty="0"/>
              <a:t> </a:t>
            </a:r>
            <a:r>
              <a:rPr lang="en-US" dirty="0" err="1"/>
              <a:t>als</a:t>
            </a:r>
            <a:r>
              <a:rPr lang="en-US" dirty="0"/>
              <a:t> </a:t>
            </a:r>
            <a:r>
              <a:rPr lang="en-US" dirty="0" err="1"/>
              <a:t>drei</a:t>
            </a:r>
            <a:r>
              <a:rPr lang="en-US" dirty="0"/>
              <a:t> </a:t>
            </a:r>
            <a:r>
              <a:rPr lang="en-US" dirty="0" err="1"/>
              <a:t>Raumdimensionen</a:t>
            </a:r>
            <a:r>
              <a:rPr lang="en-US" dirty="0"/>
              <a:t>?</a:t>
            </a:r>
            <a:endParaRPr lang="de-DE" dirty="0"/>
          </a:p>
          <a:p>
            <a:pPr>
              <a:lnSpc>
                <a:spcPct val="120000"/>
              </a:lnSpc>
            </a:pPr>
            <a:r>
              <a:rPr lang="de-DE" dirty="0"/>
              <a:t>Lassen sich die fundamentalen Kräfte zu einer Kraft vereinheitlichen? </a:t>
            </a:r>
          </a:p>
          <a:p>
            <a:pPr>
              <a:lnSpc>
                <a:spcPct val="120000"/>
              </a:lnSpc>
            </a:pPr>
            <a:r>
              <a:rPr lang="de-DE" dirty="0"/>
              <a:t>Warum gibt es 3 Familien mit identischen „Ladungen“ (abgesehen von Masse)? </a:t>
            </a:r>
          </a:p>
          <a:p>
            <a:pPr>
              <a:lnSpc>
                <a:spcPct val="120000"/>
              </a:lnSpc>
            </a:pPr>
            <a:r>
              <a:rPr lang="de-DE" dirty="0"/>
              <a:t>Sind die gegenwärtigen Elementarteilchen elementar, sind sie Strings, oder bestehen sie aus noch kleineren Teilchen? Wie sieht es weiter innen aus, unterhalb von 10</a:t>
            </a:r>
            <a:r>
              <a:rPr lang="de-DE" baseline="30000" dirty="0"/>
              <a:t>-18</a:t>
            </a:r>
            <a:r>
              <a:rPr lang="de-DE" dirty="0"/>
              <a:t>m ?</a:t>
            </a:r>
          </a:p>
          <a:p>
            <a:pPr>
              <a:lnSpc>
                <a:spcPct val="120000"/>
              </a:lnSpc>
            </a:pPr>
            <a:endParaRPr lang="en-US" dirty="0"/>
          </a:p>
        </p:txBody>
      </p:sp>
      <p:sp>
        <p:nvSpPr>
          <p:cNvPr id="5" name="Fußzeilenplatzhalter 4"/>
          <p:cNvSpPr>
            <a:spLocks noGrp="1"/>
          </p:cNvSpPr>
          <p:nvPr>
            <p:ph type="ftr" sz="quarter" idx="11"/>
          </p:nvPr>
        </p:nvSpPr>
        <p:spPr/>
        <p:txBody>
          <a:bodyPr/>
          <a:lstStyle/>
          <a:p>
            <a:pPr>
              <a:defRPr/>
            </a:pPr>
            <a:r>
              <a:rPr lang="en-US" smtClean="0"/>
              <a:t>Markus Friedl</a:t>
            </a:r>
            <a:endParaRPr lang="de-AT" dirty="0"/>
          </a:p>
        </p:txBody>
      </p:sp>
      <p:sp>
        <p:nvSpPr>
          <p:cNvPr id="6" name="Datumsplatzhalter 5"/>
          <p:cNvSpPr>
            <a:spLocks noGrp="1"/>
          </p:cNvSpPr>
          <p:nvPr>
            <p:ph type="dt" sz="half" idx="12"/>
          </p:nvPr>
        </p:nvSpPr>
        <p:spPr/>
        <p:txBody>
          <a:bodyPr/>
          <a:lstStyle/>
          <a:p>
            <a:pPr>
              <a:defRPr/>
            </a:pPr>
            <a:r>
              <a:rPr lang="de-DE" smtClean="0"/>
              <a:t>3. März 2020</a:t>
            </a:r>
            <a:endParaRPr lang="de-AT"/>
          </a:p>
        </p:txBody>
      </p:sp>
      <p:sp>
        <p:nvSpPr>
          <p:cNvPr id="4" name="Foliennummernplatzhalter 3">
            <a:extLst>
              <a:ext uri="{FF2B5EF4-FFF2-40B4-BE49-F238E27FC236}">
                <a16:creationId xmlns:a16="http://schemas.microsoft.com/office/drawing/2014/main" id="{9F459DDE-74F1-3B40-A23E-B7D737D2E80B}"/>
              </a:ext>
            </a:extLst>
          </p:cNvPr>
          <p:cNvSpPr>
            <a:spLocks noGrp="1"/>
          </p:cNvSpPr>
          <p:nvPr>
            <p:ph type="sldNum" sz="quarter" idx="10"/>
          </p:nvPr>
        </p:nvSpPr>
        <p:spPr/>
        <p:txBody>
          <a:bodyPr/>
          <a:lstStyle/>
          <a:p>
            <a:fld id="{A54E6196-65B6-AE43-85DF-96FD4C8FE68F}" type="slidenum">
              <a:rPr lang="de-AT" smtClean="0"/>
              <a:pPr/>
              <a:t>17</a:t>
            </a:fld>
            <a:endParaRPr lang="de-AT"/>
          </a:p>
        </p:txBody>
      </p:sp>
    </p:spTree>
    <p:extLst>
      <p:ext uri="{BB962C8B-B14F-4D97-AF65-F5344CB8AC3E}">
        <p14:creationId xmlns:p14="http://schemas.microsoft.com/office/powerpoint/2010/main" val="9303834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30724" name="Rectangle 4"/>
          <p:cNvSpPr>
            <a:spLocks noChangeArrowheads="1"/>
          </p:cNvSpPr>
          <p:nvPr/>
        </p:nvSpPr>
        <p:spPr bwMode="auto">
          <a:xfrm>
            <a:off x="34925" y="1557338"/>
            <a:ext cx="9036050" cy="1338262"/>
          </a:xfrm>
          <a:prstGeom prst="rect">
            <a:avLst/>
          </a:prstGeom>
          <a:noFill/>
          <a:ln w="9525">
            <a:noFill/>
            <a:round/>
            <a:headEnd/>
            <a:tailEnd/>
          </a:ln>
          <a:effectLst/>
        </p:spPr>
        <p:txBody>
          <a:bodyPr lIns="0" tIns="0" rIns="0" bIns="0" anchor="ctr"/>
          <a:lstStyle/>
          <a:p>
            <a:pPr algn="ctr" eaLnBrk="0" hangingPunct="0">
              <a:defRPr/>
            </a:pP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Wie</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funktioniert</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ein</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Teilchenbeschleuniger</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additive="base">
                                        <p:cTn id="7" dur="1000" fill="hold"/>
                                        <p:tgtEl>
                                          <p:spTgt spid="30724"/>
                                        </p:tgtEl>
                                        <p:attrNameLst>
                                          <p:attrName>ppt_x</p:attrName>
                                        </p:attrNameLst>
                                      </p:cBhvr>
                                      <p:tavLst>
                                        <p:tav tm="0">
                                          <p:val>
                                            <p:strVal val="#ppt_x"/>
                                          </p:val>
                                        </p:tav>
                                        <p:tav tm="100000">
                                          <p:val>
                                            <p:strVal val="#ppt_x"/>
                                          </p:val>
                                        </p:tav>
                                      </p:tavLst>
                                    </p:anim>
                                    <p:anim calcmode="lin" valueType="num">
                                      <p:cBhvr additive="base">
                                        <p:cTn id="8" dur="1000" fill="hold"/>
                                        <p:tgtEl>
                                          <p:spTgt spid="307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11" descr="oszilloskop"/>
          <p:cNvPicPr>
            <a:picLocks noChangeAspect="1" noChangeArrowheads="1"/>
          </p:cNvPicPr>
          <p:nvPr/>
        </p:nvPicPr>
        <p:blipFill>
          <a:blip r:embed="rId2" cstate="print">
            <a:extLst>
              <a:ext uri="{28A0092B-C50C-407E-A947-70E740481C1C}">
                <a14:useLocalDpi xmlns:a14="http://schemas.microsoft.com/office/drawing/2010/main"/>
              </a:ext>
            </a:extLst>
          </a:blip>
          <a:srcRect b="10110"/>
          <a:stretch>
            <a:fillRect/>
          </a:stretch>
        </p:blipFill>
        <p:spPr bwMode="auto">
          <a:xfrm>
            <a:off x="1431925" y="1219200"/>
            <a:ext cx="6264275" cy="2816225"/>
          </a:xfrm>
          <a:prstGeom prst="rect">
            <a:avLst/>
          </a:prstGeom>
          <a:noFill/>
          <a:ln w="9525">
            <a:noFill/>
            <a:miter lim="800000"/>
            <a:headEnd/>
            <a:tailEnd/>
          </a:ln>
        </p:spPr>
      </p:pic>
      <p:sp>
        <p:nvSpPr>
          <p:cNvPr id="49155" name="Title 6"/>
          <p:cNvSpPr>
            <a:spLocks noGrp="1"/>
          </p:cNvSpPr>
          <p:nvPr>
            <p:ph type="title" idx="4294967295"/>
          </p:nvPr>
        </p:nvSpPr>
        <p:spPr>
          <a:xfrm>
            <a:off x="1187450" y="754063"/>
            <a:ext cx="6769100" cy="769937"/>
          </a:xfrm>
        </p:spPr>
        <p:txBody>
          <a:bodyPr/>
          <a:lstStyle/>
          <a:p>
            <a:pPr eaLnBrk="1" hangingPunct="1"/>
            <a:r>
              <a:rPr lang="en-US"/>
              <a:t>Der einfachste Beschleuniger</a:t>
            </a:r>
          </a:p>
        </p:txBody>
      </p:sp>
      <p:pic>
        <p:nvPicPr>
          <p:cNvPr id="49156" name="Picture 2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300788" y="4181475"/>
            <a:ext cx="2592387" cy="2295525"/>
          </a:xfrm>
          <a:prstGeom prst="rect">
            <a:avLst/>
          </a:prstGeom>
          <a:noFill/>
          <a:ln w="25400">
            <a:noFill/>
            <a:miter lim="800000"/>
            <a:headEnd/>
            <a:tailEnd/>
          </a:ln>
        </p:spPr>
      </p:pic>
      <p:sp>
        <p:nvSpPr>
          <p:cNvPr id="49157" name="Rectangle 1"/>
          <p:cNvSpPr>
            <a:spLocks noChangeArrowheads="1"/>
          </p:cNvSpPr>
          <p:nvPr/>
        </p:nvSpPr>
        <p:spPr bwMode="auto">
          <a:xfrm>
            <a:off x="228600" y="4110038"/>
            <a:ext cx="5927725" cy="2303462"/>
          </a:xfrm>
          <a:prstGeom prst="rect">
            <a:avLst/>
          </a:prstGeom>
          <a:solidFill>
            <a:srgbClr val="99CCFF">
              <a:alpha val="30980"/>
            </a:srgbClr>
          </a:solidFill>
          <a:ln w="28440">
            <a:solidFill>
              <a:srgbClr val="99CCFF"/>
            </a:solidFill>
            <a:miter lim="800000"/>
            <a:headEnd/>
            <a:tailEnd/>
          </a:ln>
        </p:spPr>
        <p:txBody>
          <a:bodyPr lIns="90000" tIns="46800" rIns="90000" bIns="46800">
            <a:prstTxWarp prst="textNoShape">
              <a:avLst/>
            </a:prstTxWarp>
          </a:bodyPr>
          <a:lstStyle/>
          <a:p>
            <a:pPr marL="339725" indent="-339725">
              <a:spcBef>
                <a:spcPts val="550"/>
              </a:spcBef>
              <a:buClr>
                <a:srgbClr val="99CCFF"/>
              </a:buClr>
              <a:buSzPct val="75000"/>
              <a:buFont typeface="Wingdings" charset="2"/>
              <a:buNone/>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de-AT" sz="2200">
                <a:solidFill>
                  <a:srgbClr val="01446F"/>
                </a:solidFill>
              </a:rPr>
              <a:t>Ein Röhrenfernseher ist der einfachste </a:t>
            </a:r>
            <a:r>
              <a:rPr lang="de-AT" sz="2200" b="1">
                <a:solidFill>
                  <a:srgbClr val="01446F"/>
                </a:solidFill>
              </a:rPr>
              <a:t>elektrostatische Beschleuniger</a:t>
            </a:r>
            <a:r>
              <a:rPr lang="de-AT" sz="2200">
                <a:solidFill>
                  <a:srgbClr val="01446F"/>
                </a:solidFill>
              </a:rPr>
              <a:t>:</a:t>
            </a:r>
          </a:p>
          <a:p>
            <a:pPr marL="739775" lvl="1" indent="-282575">
              <a:spcBef>
                <a:spcPts val="550"/>
              </a:spcBef>
              <a:buSzPct val="75000"/>
              <a:buFont typeface="Wingdings" charset="2"/>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de-AT" sz="2200">
                <a:solidFill>
                  <a:srgbClr val="01446F"/>
                </a:solidFill>
              </a:rPr>
              <a:t>Erzeugung von freien Elektronen mittels Glühkathode</a:t>
            </a:r>
          </a:p>
          <a:p>
            <a:pPr marL="739775" lvl="1" indent="-282575">
              <a:spcBef>
                <a:spcPts val="550"/>
              </a:spcBef>
              <a:buSzPct val="75000"/>
              <a:buFont typeface="Wingdings" charset="2"/>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de-AT" sz="2200">
                <a:solidFill>
                  <a:srgbClr val="01446F"/>
                </a:solidFill>
              </a:rPr>
              <a:t>Beschleunigung mittels Hochspannung</a:t>
            </a:r>
          </a:p>
          <a:p>
            <a:pPr marL="739775" lvl="1" indent="-282575">
              <a:spcBef>
                <a:spcPts val="550"/>
              </a:spcBef>
              <a:buSzPct val="75000"/>
              <a:buFont typeface="Wingdings" charset="2"/>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de-AT" sz="2200">
                <a:solidFill>
                  <a:srgbClr val="01446F"/>
                </a:solidFill>
              </a:rPr>
              <a:t>Ablenkung mittels magnetischer Felder</a:t>
            </a:r>
          </a:p>
        </p:txBody>
      </p:sp>
      <p:sp>
        <p:nvSpPr>
          <p:cNvPr id="49158" name="Slide Number Placeholder 8"/>
          <p:cNvSpPr>
            <a:spLocks noGrp="1"/>
          </p:cNvSpPr>
          <p:nvPr>
            <p:ph type="sldNum" sz="quarter" idx="10"/>
          </p:nvPr>
        </p:nvSpPr>
        <p:spPr>
          <a:noFill/>
        </p:spPr>
        <p:txBody>
          <a:bodyPr/>
          <a:lstStyle/>
          <a:p>
            <a:fld id="{042C57DF-C6E3-8046-930E-C86C13496234}" type="slidenum">
              <a:rPr lang="de-AT" smtClean="0"/>
              <a:pPr/>
              <a:t>19</a:t>
            </a:fld>
            <a:endParaRPr lang="de-AT"/>
          </a:p>
        </p:txBody>
      </p:sp>
      <p:sp>
        <p:nvSpPr>
          <p:cNvPr id="49160" name="Footer Placeholder 10"/>
          <p:cNvSpPr>
            <a:spLocks noGrp="1"/>
          </p:cNvSpPr>
          <p:nvPr>
            <p:ph type="ftr" sz="quarter" idx="11"/>
          </p:nvPr>
        </p:nvSpPr>
        <p:spPr>
          <a:noFill/>
        </p:spPr>
        <p:txBody>
          <a:bodyPr/>
          <a:lstStyle/>
          <a:p>
            <a:r>
              <a:rPr lang="en-US" smtClean="0"/>
              <a:t>Markus Friedl</a:t>
            </a:r>
            <a:endParaRPr lang="de-AT" dirty="0"/>
          </a:p>
        </p:txBody>
      </p:sp>
      <p:sp>
        <p:nvSpPr>
          <p:cNvPr id="9" name="Date Placeholder 10"/>
          <p:cNvSpPr>
            <a:spLocks noGrp="1"/>
          </p:cNvSpPr>
          <p:nvPr>
            <p:ph type="dt" sz="quarter" idx="12"/>
          </p:nvPr>
        </p:nvSpPr>
        <p:spPr>
          <a:xfrm>
            <a:off x="0" y="6597650"/>
            <a:ext cx="1835150" cy="260350"/>
          </a:xfrm>
          <a:noFill/>
        </p:spPr>
        <p:txBody>
          <a:bodyPr/>
          <a:lstStyle/>
          <a:p>
            <a:r>
              <a:rPr lang="de-DE" smtClean="0"/>
              <a:t>3. März 2020</a:t>
            </a:r>
            <a:endParaRPr lang="de-AT" dirty="0"/>
          </a:p>
        </p:txBody>
      </p:sp>
    </p:spTree>
    <p:extLst>
      <p:ext uri="{BB962C8B-B14F-4D97-AF65-F5344CB8AC3E}">
        <p14:creationId xmlns:p14="http://schemas.microsoft.com/office/powerpoint/2010/main" val="6495392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5"/>
          <p:cNvSpPr>
            <a:spLocks noGrp="1" noChangeArrowheads="1"/>
          </p:cNvSpPr>
          <p:nvPr>
            <p:ph type="body" sz="half" idx="4294967295"/>
          </p:nvPr>
        </p:nvSpPr>
        <p:spPr>
          <a:xfrm>
            <a:off x="238003" y="1175855"/>
            <a:ext cx="4621212" cy="5240820"/>
          </a:xfrm>
        </p:spPr>
        <p:txBody>
          <a:bodyPr/>
          <a:lstStyle/>
          <a:p>
            <a:pPr eaLnBrk="1" hangingPunct="1"/>
            <a:r>
              <a:rPr lang="de-AT" sz="2000" noProof="0" dirty="0">
                <a:ea typeface="Arial" charset="0"/>
                <a:cs typeface="Arial" charset="0"/>
              </a:rPr>
              <a:t>Institut für Hochenergiephysik (HEPHY)</a:t>
            </a:r>
          </a:p>
          <a:p>
            <a:pPr lvl="1" eaLnBrk="1" hangingPunct="1"/>
            <a:r>
              <a:rPr lang="de-AT" sz="1700" noProof="0" dirty="0">
                <a:ea typeface="Arial" charset="0"/>
                <a:cs typeface="Arial" charset="0"/>
              </a:rPr>
              <a:t>Sitz in Wien, 5. Bezirk</a:t>
            </a:r>
          </a:p>
          <a:p>
            <a:pPr lvl="1" eaLnBrk="1" hangingPunct="1"/>
            <a:r>
              <a:rPr lang="de-AT" sz="1700" noProof="0" dirty="0">
                <a:ea typeface="Arial" charset="0"/>
                <a:cs typeface="Arial" charset="0"/>
              </a:rPr>
              <a:t>Wurde 1966 als Beitrag Österreichs zum CERN gegründet </a:t>
            </a:r>
          </a:p>
          <a:p>
            <a:pPr lvl="1" eaLnBrk="1" hangingPunct="1"/>
            <a:r>
              <a:rPr lang="de-AT" sz="1700" noProof="0" dirty="0">
                <a:ea typeface="Arial" charset="0"/>
                <a:cs typeface="Arial" charset="0"/>
              </a:rPr>
              <a:t>60 Mitarbeiter in Wien </a:t>
            </a:r>
          </a:p>
          <a:p>
            <a:pPr lvl="1" eaLnBrk="1" hangingPunct="1"/>
            <a:r>
              <a:rPr lang="de-AT" sz="1700" noProof="0" dirty="0">
                <a:ea typeface="Arial" charset="0"/>
                <a:cs typeface="Arial" charset="0"/>
              </a:rPr>
              <a:t>5 Mitarbeiter permanent am CERN</a:t>
            </a:r>
          </a:p>
          <a:p>
            <a:pPr lvl="1" eaLnBrk="1" hangingPunct="1"/>
            <a:endParaRPr lang="de-AT" sz="1700" dirty="0">
              <a:ea typeface="Arial" charset="0"/>
              <a:cs typeface="Arial" charset="0"/>
            </a:endParaRPr>
          </a:p>
          <a:p>
            <a:pPr eaLnBrk="1" hangingPunct="1"/>
            <a:r>
              <a:rPr lang="de-AT" sz="2000" dirty="0">
                <a:ea typeface="Arial" charset="0"/>
                <a:cs typeface="Arial" charset="0"/>
              </a:rPr>
              <a:t>Österreichische Akademie der Wissenschaften</a:t>
            </a:r>
          </a:p>
          <a:p>
            <a:pPr lvl="1" eaLnBrk="1" hangingPunct="1"/>
            <a:r>
              <a:rPr lang="de-AT" sz="1700" dirty="0">
                <a:ea typeface="Arial" charset="0"/>
                <a:cs typeface="Arial" charset="0"/>
              </a:rPr>
              <a:t>Größte außeruniversitäre Einrichtung für Grundlagenforschung in Österreich</a:t>
            </a:r>
          </a:p>
          <a:p>
            <a:pPr lvl="1" eaLnBrk="1" hangingPunct="1"/>
            <a:r>
              <a:rPr lang="de-AT" sz="1700">
                <a:ea typeface="Arial" charset="0"/>
                <a:cs typeface="Arial" charset="0"/>
              </a:rPr>
              <a:t>28 </a:t>
            </a:r>
            <a:r>
              <a:rPr lang="de-AT" sz="1700" dirty="0">
                <a:ea typeface="Arial" charset="0"/>
                <a:cs typeface="Arial" charset="0"/>
              </a:rPr>
              <a:t>Institute, Kommissionen und Forschungseinheiten mit ca. 1200 Mitarbeitern</a:t>
            </a:r>
            <a:br>
              <a:rPr lang="de-AT" sz="1700" dirty="0">
                <a:ea typeface="Arial" charset="0"/>
                <a:cs typeface="Arial" charset="0"/>
              </a:rPr>
            </a:br>
            <a:r>
              <a:rPr lang="de-AT" sz="1700" dirty="0">
                <a:ea typeface="Arial" charset="0"/>
                <a:cs typeface="Arial" charset="0"/>
              </a:rPr>
              <a:t/>
            </a:r>
            <a:br>
              <a:rPr lang="de-AT" sz="1700" dirty="0">
                <a:ea typeface="Arial" charset="0"/>
                <a:cs typeface="Arial" charset="0"/>
              </a:rPr>
            </a:br>
            <a:endParaRPr lang="de-AT" sz="1700" dirty="0">
              <a:ea typeface="Arial" charset="0"/>
              <a:cs typeface="Arial" charset="0"/>
            </a:endParaRPr>
          </a:p>
          <a:p>
            <a:pPr lvl="1" eaLnBrk="1" hangingPunct="1"/>
            <a:endParaRPr lang="de-AT" sz="1700" noProof="0" dirty="0">
              <a:ea typeface="Arial" charset="0"/>
              <a:cs typeface="Arial" charset="0"/>
            </a:endParaRPr>
          </a:p>
        </p:txBody>
      </p:sp>
      <p:grpSp>
        <p:nvGrpSpPr>
          <p:cNvPr id="3" name="Gruppierung 2"/>
          <p:cNvGrpSpPr/>
          <p:nvPr/>
        </p:nvGrpSpPr>
        <p:grpSpPr>
          <a:xfrm>
            <a:off x="5635100" y="984983"/>
            <a:ext cx="3124200" cy="2473325"/>
            <a:chOff x="3553705" y="1433489"/>
            <a:chExt cx="3124200" cy="2473325"/>
          </a:xfrm>
        </p:grpSpPr>
        <p:pic>
          <p:nvPicPr>
            <p:cNvPr id="17413" name="Picture 9"/>
            <p:cNvPicPr>
              <a:picLocks noChangeAspect="1" noChangeArrowheads="1"/>
            </p:cNvPicPr>
            <p:nvPr/>
          </p:nvPicPr>
          <p:blipFill>
            <a:blip r:embed="rId3" cstate="print">
              <a:extLst>
                <a:ext uri="{28A0092B-C50C-407E-A947-70E740481C1C}">
                  <a14:useLocalDpi xmlns:a14="http://schemas.microsoft.com/office/drawing/2010/main"/>
                </a:ext>
              </a:extLst>
            </a:blip>
            <a:stretch>
              <a:fillRect/>
            </a:stretch>
          </p:blipFill>
          <p:spPr bwMode="auto">
            <a:xfrm>
              <a:off x="3883905" y="1624361"/>
              <a:ext cx="2794000" cy="2235200"/>
            </a:xfrm>
            <a:prstGeom prst="rect">
              <a:avLst/>
            </a:prstGeom>
            <a:noFill/>
            <a:ln w="9525">
              <a:noFill/>
              <a:miter lim="800000"/>
              <a:headEnd/>
              <a:tailEnd/>
            </a:ln>
          </p:spPr>
        </p:pic>
        <p:sp>
          <p:nvSpPr>
            <p:cNvPr id="17414" name="Text Box 11"/>
            <p:cNvSpPr txBox="1">
              <a:spLocks noChangeArrowheads="1"/>
            </p:cNvSpPr>
            <p:nvPr/>
          </p:nvSpPr>
          <p:spPr bwMode="auto">
            <a:xfrm rot="10800000">
              <a:off x="3553705" y="1433489"/>
              <a:ext cx="366713" cy="2473325"/>
            </a:xfrm>
            <a:prstGeom prst="rect">
              <a:avLst/>
            </a:prstGeom>
            <a:noFill/>
            <a:ln w="9525">
              <a:noFill/>
              <a:miter lim="800000"/>
              <a:headEnd/>
              <a:tailEnd/>
            </a:ln>
          </p:spPr>
          <p:txBody>
            <a:bodyPr vert="eaVert">
              <a:prstTxWarp prst="textNoShape">
                <a:avLst/>
              </a:prstTxWarp>
              <a:spAutoFit/>
            </a:bodyPr>
            <a:lstStyle/>
            <a:p>
              <a:r>
                <a:rPr lang="de-DE" sz="1200"/>
                <a:t>Institut für Hochenergiephysik </a:t>
              </a:r>
              <a:endParaRPr lang="de-AT" sz="1200"/>
            </a:p>
          </p:txBody>
        </p:sp>
      </p:grpSp>
      <p:grpSp>
        <p:nvGrpSpPr>
          <p:cNvPr id="2" name="Gruppierung 1"/>
          <p:cNvGrpSpPr/>
          <p:nvPr/>
        </p:nvGrpSpPr>
        <p:grpSpPr>
          <a:xfrm>
            <a:off x="5248962" y="3649181"/>
            <a:ext cx="3510338" cy="2650232"/>
            <a:chOff x="5095875" y="1066800"/>
            <a:chExt cx="3510338" cy="2650232"/>
          </a:xfrm>
        </p:grpSpPr>
        <p:sp>
          <p:nvSpPr>
            <p:cNvPr id="17412" name="Text Box 10"/>
            <p:cNvSpPr txBox="1">
              <a:spLocks noChangeArrowheads="1"/>
            </p:cNvSpPr>
            <p:nvPr/>
          </p:nvSpPr>
          <p:spPr bwMode="auto">
            <a:xfrm rot="10800000">
              <a:off x="5095875" y="1066800"/>
              <a:ext cx="731838" cy="2590800"/>
            </a:xfrm>
            <a:prstGeom prst="rect">
              <a:avLst/>
            </a:prstGeom>
            <a:noFill/>
            <a:ln w="9525">
              <a:noFill/>
              <a:miter lim="800000"/>
              <a:headEnd/>
              <a:tailEnd/>
            </a:ln>
          </p:spPr>
          <p:txBody>
            <a:bodyPr vert="eaVert">
              <a:prstTxWarp prst="textNoShape">
                <a:avLst/>
              </a:prstTxWarp>
              <a:spAutoFit/>
            </a:bodyPr>
            <a:lstStyle/>
            <a:p>
              <a:r>
                <a:rPr lang="de-DE" sz="1200"/>
                <a:t>Österreichische Akademie der Wissenschaften</a:t>
              </a:r>
            </a:p>
            <a:p>
              <a:r>
                <a:rPr lang="de-DE" sz="1200"/>
                <a:t>Hauptgebäude, Ignatz Seipel Platz</a:t>
              </a:r>
            </a:p>
          </p:txBody>
        </p:sp>
        <p:grpSp>
          <p:nvGrpSpPr>
            <p:cNvPr id="10" name="Group 9"/>
            <p:cNvGrpSpPr/>
            <p:nvPr/>
          </p:nvGrpSpPr>
          <p:grpSpPr>
            <a:xfrm>
              <a:off x="5796136" y="1268760"/>
              <a:ext cx="2810077" cy="2448272"/>
              <a:chOff x="6228184" y="1412776"/>
              <a:chExt cx="2810077" cy="2420888"/>
            </a:xfrm>
          </p:grpSpPr>
          <p:pic>
            <p:nvPicPr>
              <p:cNvPr id="11" name="Picture 10"/>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228184" y="1412776"/>
                <a:ext cx="2810077" cy="2420888"/>
              </a:xfrm>
              <a:prstGeom prst="rect">
                <a:avLst/>
              </a:prstGeom>
              <a:effectLst>
                <a:outerShdw blurRad="50800" dist="38100" dir="2700000" algn="tl" rotWithShape="0">
                  <a:prstClr val="black">
                    <a:alpha val="40000"/>
                  </a:prstClr>
                </a:outerShdw>
              </a:effectLst>
            </p:spPr>
          </p:pic>
          <p:pic>
            <p:nvPicPr>
              <p:cNvPr id="12" name="Picture 1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271600" y="3140968"/>
                <a:ext cx="676664" cy="648072"/>
              </a:xfrm>
              <a:prstGeom prst="rect">
                <a:avLst/>
              </a:prstGeom>
              <a:effectLst>
                <a:outerShdw blurRad="50800" dist="88900" dir="2700000" algn="tl" rotWithShape="0">
                  <a:srgbClr val="000000">
                    <a:alpha val="60000"/>
                  </a:srgbClr>
                </a:outerShdw>
              </a:effectLst>
            </p:spPr>
          </p:pic>
        </p:grpSp>
      </p:grpSp>
      <p:sp>
        <p:nvSpPr>
          <p:cNvPr id="14" name="Date Placeholder 10"/>
          <p:cNvSpPr>
            <a:spLocks noGrp="1"/>
          </p:cNvSpPr>
          <p:nvPr>
            <p:ph type="dt" sz="quarter" idx="12"/>
          </p:nvPr>
        </p:nvSpPr>
        <p:spPr>
          <a:xfrm>
            <a:off x="0" y="6597650"/>
            <a:ext cx="1835150" cy="260350"/>
          </a:xfrm>
          <a:noFill/>
        </p:spPr>
        <p:txBody>
          <a:bodyPr/>
          <a:lstStyle/>
          <a:p>
            <a:r>
              <a:rPr lang="de-DE" smtClean="0"/>
              <a:t>3. März 2020</a:t>
            </a:r>
            <a:endParaRPr lang="de-AT" dirty="0"/>
          </a:p>
        </p:txBody>
      </p:sp>
      <p:sp>
        <p:nvSpPr>
          <p:cNvPr id="15" name="Footer Placeholder 11"/>
          <p:cNvSpPr>
            <a:spLocks noGrp="1"/>
          </p:cNvSpPr>
          <p:nvPr>
            <p:ph type="ftr" sz="quarter" idx="11"/>
          </p:nvPr>
        </p:nvSpPr>
        <p:spPr>
          <a:xfrm>
            <a:off x="2051050" y="6597650"/>
            <a:ext cx="4824413" cy="260350"/>
          </a:xfrm>
          <a:noFill/>
        </p:spPr>
        <p:txBody>
          <a:bodyPr/>
          <a:lstStyle/>
          <a:p>
            <a:r>
              <a:rPr lang="en-US" smtClean="0"/>
              <a:t>Markus Friedl</a:t>
            </a:r>
            <a:endParaRPr lang="de-AT" dirty="0"/>
          </a:p>
        </p:txBody>
      </p:sp>
      <p:sp>
        <p:nvSpPr>
          <p:cNvPr id="4" name="Foliennummernplatzhalter 3">
            <a:extLst>
              <a:ext uri="{FF2B5EF4-FFF2-40B4-BE49-F238E27FC236}">
                <a16:creationId xmlns:a16="http://schemas.microsoft.com/office/drawing/2014/main" id="{28132E2E-BB9A-E14D-A671-5BB494361300}"/>
              </a:ext>
            </a:extLst>
          </p:cNvPr>
          <p:cNvSpPr>
            <a:spLocks noGrp="1"/>
          </p:cNvSpPr>
          <p:nvPr>
            <p:ph type="sldNum" sz="quarter" idx="10"/>
          </p:nvPr>
        </p:nvSpPr>
        <p:spPr/>
        <p:txBody>
          <a:bodyPr/>
          <a:lstStyle/>
          <a:p>
            <a:fld id="{9F899483-05FE-234B-ABDB-4EDD325FE8E3}" type="slidenum">
              <a:rPr lang="de-AT" smtClean="0"/>
              <a:pPr/>
              <a:t>2</a:t>
            </a:fld>
            <a:endParaRPr lang="de-AT"/>
          </a:p>
        </p:txBody>
      </p:sp>
    </p:spTree>
    <p:extLst>
      <p:ext uri="{BB962C8B-B14F-4D97-AF65-F5344CB8AC3E}">
        <p14:creationId xmlns:p14="http://schemas.microsoft.com/office/powerpoint/2010/main" val="3414076435"/>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6" descr="elektronenvolt"/>
          <p:cNvPicPr>
            <a:picLocks noChangeAspect="1" noChangeArrowheads="1"/>
          </p:cNvPicPr>
          <p:nvPr/>
        </p:nvPicPr>
        <p:blipFill>
          <a:blip r:embed="rId2"/>
          <a:srcRect/>
          <a:stretch>
            <a:fillRect/>
          </a:stretch>
        </p:blipFill>
        <p:spPr bwMode="auto">
          <a:xfrm>
            <a:off x="1371600" y="1295400"/>
            <a:ext cx="6562725" cy="2719388"/>
          </a:xfrm>
          <a:prstGeom prst="rect">
            <a:avLst/>
          </a:prstGeom>
          <a:noFill/>
          <a:ln w="9525">
            <a:noFill/>
            <a:miter lim="800000"/>
            <a:headEnd/>
            <a:tailEnd/>
          </a:ln>
        </p:spPr>
      </p:pic>
      <p:sp>
        <p:nvSpPr>
          <p:cNvPr id="50179" name="Title 1"/>
          <p:cNvSpPr>
            <a:spLocks noGrp="1"/>
          </p:cNvSpPr>
          <p:nvPr>
            <p:ph type="title"/>
          </p:nvPr>
        </p:nvSpPr>
        <p:spPr/>
        <p:txBody>
          <a:bodyPr/>
          <a:lstStyle/>
          <a:p>
            <a:pPr eaLnBrk="1" hangingPunct="1"/>
            <a:r>
              <a:rPr lang="en-US" dirty="0" err="1">
                <a:solidFill>
                  <a:srgbClr val="01446F"/>
                </a:solidFill>
              </a:rPr>
              <a:t>Energieeinheit</a:t>
            </a:r>
            <a:r>
              <a:rPr lang="en-US" dirty="0">
                <a:solidFill>
                  <a:srgbClr val="01446F"/>
                </a:solidFill>
              </a:rPr>
              <a:t> </a:t>
            </a:r>
            <a:r>
              <a:rPr lang="en-US" dirty="0" err="1">
                <a:solidFill>
                  <a:srgbClr val="01446F"/>
                </a:solidFill>
              </a:rPr>
              <a:t>der</a:t>
            </a:r>
            <a:r>
              <a:rPr lang="en-US" dirty="0">
                <a:solidFill>
                  <a:srgbClr val="01446F"/>
                </a:solidFill>
              </a:rPr>
              <a:t> </a:t>
            </a:r>
            <a:r>
              <a:rPr lang="en-US" dirty="0" err="1">
                <a:solidFill>
                  <a:srgbClr val="01446F"/>
                </a:solidFill>
              </a:rPr>
              <a:t>Teilchenphysiker</a:t>
            </a:r>
            <a:endParaRPr lang="en-US" dirty="0">
              <a:solidFill>
                <a:srgbClr val="01446F"/>
              </a:solidFill>
            </a:endParaRPr>
          </a:p>
        </p:txBody>
      </p:sp>
      <p:sp>
        <p:nvSpPr>
          <p:cNvPr id="9" name="Content Placeholder 8"/>
          <p:cNvSpPr>
            <a:spLocks noGrp="1"/>
          </p:cNvSpPr>
          <p:nvPr>
            <p:ph sz="half" idx="1"/>
          </p:nvPr>
        </p:nvSpPr>
        <p:spPr>
          <a:xfrm>
            <a:off x="381000" y="3810000"/>
            <a:ext cx="8458200" cy="990600"/>
          </a:xfrm>
        </p:spPr>
        <p:txBody>
          <a:bodyPr>
            <a:normAutofit fontScale="77500" lnSpcReduction="20000"/>
          </a:bodyPr>
          <a:lstStyle/>
          <a:p>
            <a:pPr marL="0" indent="0">
              <a:lnSpc>
                <a:spcPct val="120000"/>
              </a:lnSpc>
              <a:buFontTx/>
              <a:buNone/>
              <a:defRPr/>
            </a:pPr>
            <a:r>
              <a:rPr lang="de-AT" sz="2400" b="1" dirty="0">
                <a:solidFill>
                  <a:srgbClr val="01446F"/>
                </a:solidFill>
                <a:ea typeface="Arial" charset="0"/>
                <a:cs typeface="Arial" charset="0"/>
              </a:rPr>
              <a:t>1 Elektronenvolt (1 eV)</a:t>
            </a:r>
            <a:r>
              <a:rPr lang="de-AT" sz="2400" dirty="0">
                <a:solidFill>
                  <a:srgbClr val="01446F"/>
                </a:solidFill>
                <a:ea typeface="Arial" charset="0"/>
                <a:cs typeface="Arial" charset="0"/>
              </a:rPr>
              <a:t> ist die kinetische Energie, die ein Teilchen mit der Ladung e</a:t>
            </a:r>
            <a:r>
              <a:rPr lang="de-AT" sz="2400" baseline="-25000" dirty="0">
                <a:solidFill>
                  <a:srgbClr val="01446F"/>
                </a:solidFill>
                <a:ea typeface="Arial" charset="0"/>
                <a:cs typeface="Arial" charset="0"/>
              </a:rPr>
              <a:t>0</a:t>
            </a:r>
            <a:r>
              <a:rPr lang="de-AT" sz="2400" dirty="0">
                <a:solidFill>
                  <a:srgbClr val="01446F"/>
                </a:solidFill>
                <a:ea typeface="Arial" charset="0"/>
                <a:cs typeface="Arial" charset="0"/>
              </a:rPr>
              <a:t> erhält, wenn es durch eine Spannung von 1 Volt beschleunigt wird.</a:t>
            </a:r>
          </a:p>
        </p:txBody>
      </p:sp>
      <p:sp>
        <p:nvSpPr>
          <p:cNvPr id="10" name="Content Placeholder 9"/>
          <p:cNvSpPr>
            <a:spLocks noGrp="1"/>
          </p:cNvSpPr>
          <p:nvPr>
            <p:ph sz="half" idx="2"/>
          </p:nvPr>
        </p:nvSpPr>
        <p:spPr>
          <a:xfrm>
            <a:off x="4648200" y="4724400"/>
            <a:ext cx="4267200" cy="1676400"/>
          </a:xfrm>
        </p:spPr>
        <p:txBody>
          <a:bodyPr/>
          <a:lstStyle/>
          <a:p>
            <a:pPr>
              <a:spcBef>
                <a:spcPts val="1200"/>
              </a:spcBef>
              <a:defRPr/>
            </a:pPr>
            <a:r>
              <a:rPr lang="de-AT" dirty="0">
                <a:solidFill>
                  <a:srgbClr val="01446F"/>
                </a:solidFill>
                <a:ea typeface="Arial" charset="0"/>
                <a:cs typeface="Arial" charset="0"/>
              </a:rPr>
              <a:t>1 Milliarde eV = 1 GeV</a:t>
            </a:r>
            <a:br>
              <a:rPr lang="de-AT" dirty="0">
                <a:solidFill>
                  <a:srgbClr val="01446F"/>
                </a:solidFill>
                <a:ea typeface="Arial" charset="0"/>
                <a:cs typeface="Arial" charset="0"/>
              </a:rPr>
            </a:br>
            <a:r>
              <a:rPr lang="de-AT" sz="2000" dirty="0">
                <a:solidFill>
                  <a:srgbClr val="01446F"/>
                </a:solidFill>
                <a:ea typeface="Arial" charset="0"/>
                <a:cs typeface="Arial" charset="0"/>
              </a:rPr>
              <a:t>(87,6% des Lichts)</a:t>
            </a:r>
          </a:p>
          <a:p>
            <a:pPr>
              <a:spcBef>
                <a:spcPts val="1200"/>
              </a:spcBef>
              <a:defRPr/>
            </a:pPr>
            <a:r>
              <a:rPr lang="de-AT" dirty="0">
                <a:solidFill>
                  <a:srgbClr val="01446F"/>
                </a:solidFill>
                <a:ea typeface="Arial" charset="0"/>
                <a:cs typeface="Arial" charset="0"/>
              </a:rPr>
              <a:t>1 Billion eV = 1 TeV</a:t>
            </a:r>
            <a:r>
              <a:rPr lang="de-AT" sz="2000" dirty="0">
                <a:solidFill>
                  <a:srgbClr val="01446F"/>
                </a:solidFill>
                <a:ea typeface="Arial" charset="0"/>
                <a:cs typeface="Arial" charset="0"/>
              </a:rPr>
              <a:t>(</a:t>
            </a:r>
            <a:r>
              <a:rPr lang="en-US" sz="2000" dirty="0">
                <a:solidFill>
                  <a:srgbClr val="01446F"/>
                </a:solidFill>
              </a:rPr>
              <a:t>99.999957% des </a:t>
            </a:r>
            <a:r>
              <a:rPr lang="en-US" sz="2000" dirty="0" err="1">
                <a:solidFill>
                  <a:srgbClr val="01446F"/>
                </a:solidFill>
              </a:rPr>
              <a:t>Lichts</a:t>
            </a:r>
            <a:r>
              <a:rPr lang="en-US" sz="2000" dirty="0">
                <a:solidFill>
                  <a:srgbClr val="01446F"/>
                </a:solidFill>
              </a:rPr>
              <a:t>)</a:t>
            </a:r>
            <a:endParaRPr lang="en-US" dirty="0">
              <a:solidFill>
                <a:srgbClr val="01446F"/>
              </a:solidFill>
            </a:endParaRPr>
          </a:p>
        </p:txBody>
      </p:sp>
      <p:sp>
        <p:nvSpPr>
          <p:cNvPr id="50182" name="Slide Number Placeholder 9"/>
          <p:cNvSpPr>
            <a:spLocks noGrp="1"/>
          </p:cNvSpPr>
          <p:nvPr>
            <p:ph type="sldNum" sz="quarter" idx="10"/>
          </p:nvPr>
        </p:nvSpPr>
        <p:spPr>
          <a:noFill/>
        </p:spPr>
        <p:txBody>
          <a:bodyPr/>
          <a:lstStyle/>
          <a:p>
            <a:fld id="{7757732F-9895-724A-857A-F73499393F76}" type="slidenum">
              <a:rPr lang="de-AT" smtClean="0"/>
              <a:pPr/>
              <a:t>20</a:t>
            </a:fld>
            <a:endParaRPr lang="de-AT"/>
          </a:p>
        </p:txBody>
      </p:sp>
      <p:sp>
        <p:nvSpPr>
          <p:cNvPr id="50183" name="Footer Placeholder 11"/>
          <p:cNvSpPr>
            <a:spLocks noGrp="1"/>
          </p:cNvSpPr>
          <p:nvPr>
            <p:ph type="ftr" sz="quarter" idx="11"/>
          </p:nvPr>
        </p:nvSpPr>
        <p:spPr>
          <a:noFill/>
        </p:spPr>
        <p:txBody>
          <a:bodyPr/>
          <a:lstStyle/>
          <a:p>
            <a:r>
              <a:rPr lang="en-US" smtClean="0"/>
              <a:t>Markus Friedl</a:t>
            </a:r>
            <a:endParaRPr lang="de-AT"/>
          </a:p>
        </p:txBody>
      </p:sp>
      <p:sp>
        <p:nvSpPr>
          <p:cNvPr id="50184" name="Date Placeholder 10"/>
          <p:cNvSpPr>
            <a:spLocks noGrp="1"/>
          </p:cNvSpPr>
          <p:nvPr>
            <p:ph type="dt" sz="quarter" idx="12"/>
          </p:nvPr>
        </p:nvSpPr>
        <p:spPr>
          <a:noFill/>
        </p:spPr>
        <p:txBody>
          <a:bodyPr/>
          <a:lstStyle/>
          <a:p>
            <a:r>
              <a:rPr lang="de-DE" smtClean="0"/>
              <a:t>3. März 2020</a:t>
            </a:r>
            <a:endParaRPr lang="de-AT" dirty="0"/>
          </a:p>
        </p:txBody>
      </p:sp>
      <p:sp>
        <p:nvSpPr>
          <p:cNvPr id="11" name="Content Placeholder 2"/>
          <p:cNvSpPr txBox="1">
            <a:spLocks/>
          </p:cNvSpPr>
          <p:nvPr/>
        </p:nvSpPr>
        <p:spPr bwMode="auto">
          <a:xfrm>
            <a:off x="304800" y="5029200"/>
            <a:ext cx="4038600" cy="1447800"/>
          </a:xfrm>
          <a:prstGeom prst="rect">
            <a:avLst/>
          </a:prstGeom>
          <a:noFill/>
          <a:ln w="9525">
            <a:noFill/>
            <a:miter lim="800000"/>
            <a:headEnd/>
            <a:tailEnd/>
          </a:ln>
        </p:spPr>
        <p:txBody>
          <a:bodyPr>
            <a:prstTxWarp prst="textNoShape">
              <a:avLst/>
            </a:prstTxWarp>
          </a:bodyPr>
          <a:lstStyle/>
          <a:p>
            <a:pPr marL="342900" indent="-342900" eaLnBrk="0" hangingPunct="0">
              <a:spcBef>
                <a:spcPct val="20000"/>
              </a:spcBef>
              <a:buFontTx/>
              <a:buChar char="•"/>
              <a:defRPr/>
            </a:pPr>
            <a:r>
              <a:rPr lang="de-AT" sz="2800" kern="0" dirty="0">
                <a:solidFill>
                  <a:srgbClr val="01446F"/>
                </a:solidFill>
                <a:latin typeface="+mn-lt"/>
                <a:ea typeface="Arial" charset="0"/>
                <a:cs typeface="Arial" charset="0"/>
              </a:rPr>
              <a:t>Tausend eV = 1 keV</a:t>
            </a:r>
          </a:p>
          <a:p>
            <a:pPr marL="342900" indent="-342900" eaLnBrk="0" hangingPunct="0">
              <a:spcBef>
                <a:spcPct val="20000"/>
              </a:spcBef>
              <a:buFontTx/>
              <a:buChar char="•"/>
              <a:defRPr/>
            </a:pPr>
            <a:r>
              <a:rPr lang="de-AT" sz="2800" kern="0" dirty="0">
                <a:solidFill>
                  <a:srgbClr val="01446F"/>
                </a:solidFill>
                <a:latin typeface="+mn-lt"/>
                <a:ea typeface="Arial" charset="0"/>
                <a:cs typeface="Arial" charset="0"/>
              </a:rPr>
              <a:t>1 Million eV = 1 MeV </a:t>
            </a:r>
            <a:r>
              <a:rPr lang="de-AT" sz="2000" kern="0" dirty="0">
                <a:solidFill>
                  <a:srgbClr val="01446F"/>
                </a:solidFill>
                <a:latin typeface="+mn-lt"/>
                <a:ea typeface="Arial" charset="0"/>
                <a:cs typeface="Arial" charset="0"/>
              </a:rPr>
              <a:t>(4% der Lichtgeschwindigkeit) </a:t>
            </a:r>
            <a:endParaRPr lang="en-US" sz="2000" kern="0" dirty="0">
              <a:solidFill>
                <a:srgbClr val="01446F"/>
              </a:solidFill>
              <a:latin typeface="+mn-lt"/>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5"/>
          <p:cNvSpPr>
            <a:spLocks noGrp="1" noChangeArrowheads="1"/>
          </p:cNvSpPr>
          <p:nvPr>
            <p:ph type="title" idx="4294967295"/>
          </p:nvPr>
        </p:nvSpPr>
        <p:spPr/>
        <p:txBody>
          <a:bodyPr/>
          <a:lstStyle/>
          <a:p>
            <a:r>
              <a:rPr lang="en-US" sz="2800"/>
              <a:t>Elektrostatische Beschleuniger</a:t>
            </a:r>
            <a:endParaRPr lang="de-AT" sz="2800"/>
          </a:p>
        </p:txBody>
      </p:sp>
      <p:sp>
        <p:nvSpPr>
          <p:cNvPr id="51203" name="Text Box 13"/>
          <p:cNvSpPr txBox="1">
            <a:spLocks noChangeArrowheads="1"/>
          </p:cNvSpPr>
          <p:nvPr/>
        </p:nvSpPr>
        <p:spPr bwMode="auto">
          <a:xfrm>
            <a:off x="4876800" y="1524000"/>
            <a:ext cx="3600450" cy="646113"/>
          </a:xfrm>
          <a:prstGeom prst="rect">
            <a:avLst/>
          </a:prstGeom>
          <a:noFill/>
          <a:ln w="9525">
            <a:noFill/>
            <a:miter lim="800000"/>
            <a:headEnd/>
            <a:tailEnd/>
          </a:ln>
        </p:spPr>
        <p:txBody>
          <a:bodyPr>
            <a:prstTxWarp prst="textNoShape">
              <a:avLst/>
            </a:prstTxWarp>
            <a:spAutoFit/>
          </a:bodyPr>
          <a:lstStyle/>
          <a:p>
            <a:pPr algn="ctr"/>
            <a:r>
              <a:rPr lang="de-AT" b="1"/>
              <a:t>Beschleunigungsstrecke</a:t>
            </a:r>
          </a:p>
          <a:p>
            <a:endParaRPr lang="de-AT"/>
          </a:p>
        </p:txBody>
      </p:sp>
      <p:grpSp>
        <p:nvGrpSpPr>
          <p:cNvPr id="51207" name="Group 16"/>
          <p:cNvGrpSpPr>
            <a:grpSpLocks/>
          </p:cNvGrpSpPr>
          <p:nvPr/>
        </p:nvGrpSpPr>
        <p:grpSpPr bwMode="auto">
          <a:xfrm>
            <a:off x="5257800" y="2209800"/>
            <a:ext cx="2743200" cy="4329113"/>
            <a:chOff x="5257800" y="2209799"/>
            <a:chExt cx="2743200" cy="4328899"/>
          </a:xfrm>
        </p:grpSpPr>
        <p:pic>
          <p:nvPicPr>
            <p:cNvPr id="51220" name="Picture 11" descr="cockcroft-walton_2.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297487" y="2209799"/>
              <a:ext cx="2703513" cy="4328899"/>
            </a:xfrm>
            <a:prstGeom prst="rect">
              <a:avLst/>
            </a:prstGeom>
            <a:noFill/>
            <a:ln w="9525">
              <a:noFill/>
              <a:miter lim="800000"/>
              <a:headEnd/>
              <a:tailEnd/>
            </a:ln>
          </p:spPr>
        </p:pic>
        <p:sp>
          <p:nvSpPr>
            <p:cNvPr id="51221" name="Rectangle 12"/>
            <p:cNvSpPr>
              <a:spLocks noChangeArrowheads="1"/>
            </p:cNvSpPr>
            <p:nvPr/>
          </p:nvSpPr>
          <p:spPr bwMode="auto">
            <a:xfrm>
              <a:off x="5257800" y="3733800"/>
              <a:ext cx="457200" cy="228600"/>
            </a:xfrm>
            <a:prstGeom prst="rect">
              <a:avLst/>
            </a:prstGeom>
            <a:solidFill>
              <a:schemeClr val="bg1"/>
            </a:solidFill>
            <a:ln w="9525">
              <a:noFill/>
              <a:round/>
              <a:headEnd/>
              <a:tailEnd/>
            </a:ln>
          </p:spPr>
          <p:txBody>
            <a:bodyPr>
              <a:prstTxWarp prst="textNoShape">
                <a:avLst/>
              </a:prstTxWarp>
            </a:bodyPr>
            <a:lstStyle/>
            <a:p>
              <a:endParaRPr lang="en-US"/>
            </a:p>
          </p:txBody>
        </p:sp>
        <p:sp>
          <p:nvSpPr>
            <p:cNvPr id="51222" name="Rectangle 13"/>
            <p:cNvSpPr>
              <a:spLocks noChangeArrowheads="1"/>
            </p:cNvSpPr>
            <p:nvPr/>
          </p:nvSpPr>
          <p:spPr bwMode="auto">
            <a:xfrm>
              <a:off x="5257800" y="4419600"/>
              <a:ext cx="457200" cy="152400"/>
            </a:xfrm>
            <a:prstGeom prst="rect">
              <a:avLst/>
            </a:prstGeom>
            <a:solidFill>
              <a:schemeClr val="bg1"/>
            </a:solidFill>
            <a:ln w="9525">
              <a:noFill/>
              <a:round/>
              <a:headEnd/>
              <a:tailEnd/>
            </a:ln>
          </p:spPr>
          <p:txBody>
            <a:bodyPr>
              <a:prstTxWarp prst="textNoShape">
                <a:avLst/>
              </a:prstTxWarp>
            </a:bodyPr>
            <a:lstStyle/>
            <a:p>
              <a:endParaRPr lang="en-US"/>
            </a:p>
          </p:txBody>
        </p:sp>
        <p:sp>
          <p:nvSpPr>
            <p:cNvPr id="51223" name="Rectangle 14"/>
            <p:cNvSpPr>
              <a:spLocks noChangeArrowheads="1"/>
            </p:cNvSpPr>
            <p:nvPr/>
          </p:nvSpPr>
          <p:spPr bwMode="auto">
            <a:xfrm>
              <a:off x="5257800" y="5105400"/>
              <a:ext cx="457200" cy="152400"/>
            </a:xfrm>
            <a:prstGeom prst="rect">
              <a:avLst/>
            </a:prstGeom>
            <a:solidFill>
              <a:schemeClr val="bg1"/>
            </a:solidFill>
            <a:ln w="9525">
              <a:noFill/>
              <a:round/>
              <a:headEnd/>
              <a:tailEnd/>
            </a:ln>
          </p:spPr>
          <p:txBody>
            <a:bodyPr>
              <a:prstTxWarp prst="textNoShape">
                <a:avLst/>
              </a:prstTxWarp>
            </a:bodyPr>
            <a:lstStyle/>
            <a:p>
              <a:endParaRPr lang="en-US"/>
            </a:p>
          </p:txBody>
        </p:sp>
        <p:sp>
          <p:nvSpPr>
            <p:cNvPr id="51224" name="Rectangle 15"/>
            <p:cNvSpPr>
              <a:spLocks noChangeArrowheads="1"/>
            </p:cNvSpPr>
            <p:nvPr/>
          </p:nvSpPr>
          <p:spPr bwMode="auto">
            <a:xfrm>
              <a:off x="5257800" y="5867400"/>
              <a:ext cx="457200" cy="152400"/>
            </a:xfrm>
            <a:prstGeom prst="rect">
              <a:avLst/>
            </a:prstGeom>
            <a:solidFill>
              <a:schemeClr val="bg1"/>
            </a:solidFill>
            <a:ln w="9525">
              <a:noFill/>
              <a:round/>
              <a:headEnd/>
              <a:tailEnd/>
            </a:ln>
          </p:spPr>
          <p:txBody>
            <a:bodyPr>
              <a:prstTxWarp prst="textNoShape">
                <a:avLst/>
              </a:prstTxWarp>
            </a:bodyPr>
            <a:lstStyle/>
            <a:p>
              <a:endParaRPr lang="en-US"/>
            </a:p>
          </p:txBody>
        </p:sp>
      </p:grpSp>
      <p:grpSp>
        <p:nvGrpSpPr>
          <p:cNvPr id="3" name="Group 39"/>
          <p:cNvGrpSpPr>
            <a:grpSpLocks/>
          </p:cNvGrpSpPr>
          <p:nvPr/>
        </p:nvGrpSpPr>
        <p:grpSpPr bwMode="auto">
          <a:xfrm>
            <a:off x="4038600" y="2743200"/>
            <a:ext cx="1676400" cy="3125788"/>
            <a:chOff x="4038600" y="2743200"/>
            <a:chExt cx="1676400" cy="3125788"/>
          </a:xfrm>
        </p:grpSpPr>
        <p:cxnSp>
          <p:nvCxnSpPr>
            <p:cNvPr id="18" name="Straight Connector 17"/>
            <p:cNvCxnSpPr/>
            <p:nvPr/>
          </p:nvCxnSpPr>
          <p:spPr bwMode="auto">
            <a:xfrm rot="10800000">
              <a:off x="4038600" y="3962400"/>
              <a:ext cx="609600" cy="1588"/>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cxnSp>
          <p:nvCxnSpPr>
            <p:cNvPr id="20" name="Straight Connector 19"/>
            <p:cNvCxnSpPr/>
            <p:nvPr/>
          </p:nvCxnSpPr>
          <p:spPr bwMode="auto">
            <a:xfrm rot="10800000">
              <a:off x="4191000" y="4114800"/>
              <a:ext cx="304800" cy="1588"/>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cxnSp>
          <p:nvCxnSpPr>
            <p:cNvPr id="23" name="Straight Connector 22"/>
            <p:cNvCxnSpPr/>
            <p:nvPr/>
          </p:nvCxnSpPr>
          <p:spPr bwMode="auto">
            <a:xfrm rot="10800000">
              <a:off x="4343400" y="2743200"/>
              <a:ext cx="990600" cy="1588"/>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cxnSp>
          <p:nvCxnSpPr>
            <p:cNvPr id="26" name="Straight Connector 25"/>
            <p:cNvCxnSpPr/>
            <p:nvPr/>
          </p:nvCxnSpPr>
          <p:spPr bwMode="auto">
            <a:xfrm rot="5400000">
              <a:off x="3467895" y="4990306"/>
              <a:ext cx="1751012" cy="3175"/>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cxnSp>
          <p:nvCxnSpPr>
            <p:cNvPr id="30" name="Straight Connector 29"/>
            <p:cNvCxnSpPr/>
            <p:nvPr/>
          </p:nvCxnSpPr>
          <p:spPr bwMode="auto">
            <a:xfrm rot="5400000">
              <a:off x="3733801" y="3352800"/>
              <a:ext cx="1219200" cy="3175"/>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cxnSp>
          <p:nvCxnSpPr>
            <p:cNvPr id="34" name="Straight Connector 33"/>
            <p:cNvCxnSpPr/>
            <p:nvPr/>
          </p:nvCxnSpPr>
          <p:spPr bwMode="auto">
            <a:xfrm>
              <a:off x="4343400" y="5867400"/>
              <a:ext cx="1371600" cy="1588"/>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grpSp>
      <p:grpSp>
        <p:nvGrpSpPr>
          <p:cNvPr id="4" name="Group 43"/>
          <p:cNvGrpSpPr>
            <a:grpSpLocks/>
          </p:cNvGrpSpPr>
          <p:nvPr/>
        </p:nvGrpSpPr>
        <p:grpSpPr bwMode="auto">
          <a:xfrm>
            <a:off x="152400" y="1557338"/>
            <a:ext cx="5181600" cy="4895850"/>
            <a:chOff x="152400" y="1557338"/>
            <a:chExt cx="5181600" cy="4895850"/>
          </a:xfrm>
        </p:grpSpPr>
        <p:pic>
          <p:nvPicPr>
            <p:cNvPr id="51210" name="Picture 8" descr="bandgenerato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11188" y="2133600"/>
              <a:ext cx="3094037" cy="4319588"/>
            </a:xfrm>
            <a:prstGeom prst="rect">
              <a:avLst/>
            </a:prstGeom>
          </p:spPr>
        </p:pic>
        <p:sp>
          <p:nvSpPr>
            <p:cNvPr id="51211" name="Text Box 10"/>
            <p:cNvSpPr txBox="1">
              <a:spLocks noChangeArrowheads="1"/>
            </p:cNvSpPr>
            <p:nvPr/>
          </p:nvSpPr>
          <p:spPr bwMode="auto">
            <a:xfrm>
              <a:off x="755650" y="1557338"/>
              <a:ext cx="3346450" cy="641350"/>
            </a:xfrm>
            <a:prstGeom prst="rect">
              <a:avLst/>
            </a:prstGeom>
            <a:noFill/>
            <a:ln w="9525">
              <a:noFill/>
              <a:miter lim="800000"/>
              <a:headEnd/>
              <a:tailEnd/>
            </a:ln>
          </p:spPr>
          <p:txBody>
            <a:bodyPr wrap="none">
              <a:prstTxWarp prst="textNoShape">
                <a:avLst/>
              </a:prstTxWarp>
              <a:spAutoFit/>
            </a:bodyPr>
            <a:lstStyle/>
            <a:p>
              <a:pPr algn="ctr"/>
              <a:r>
                <a:rPr lang="de-AT" b="1"/>
                <a:t>Van-de-Graaff-Beschleuniger</a:t>
              </a:r>
            </a:p>
            <a:p>
              <a:pPr algn="ctr"/>
              <a:r>
                <a:rPr lang="en-US"/>
                <a:t>(Bandgenerator)</a:t>
              </a:r>
              <a:endParaRPr lang="de-AT"/>
            </a:p>
          </p:txBody>
        </p:sp>
        <p:sp>
          <p:nvSpPr>
            <p:cNvPr id="51212" name="TextBox 17"/>
            <p:cNvSpPr txBox="1">
              <a:spLocks noChangeArrowheads="1"/>
            </p:cNvSpPr>
            <p:nvPr/>
          </p:nvSpPr>
          <p:spPr bwMode="auto">
            <a:xfrm>
              <a:off x="152400" y="2286000"/>
              <a:ext cx="2209800" cy="369888"/>
            </a:xfrm>
            <a:prstGeom prst="rect">
              <a:avLst/>
            </a:prstGeom>
            <a:noFill/>
            <a:ln w="9525">
              <a:noFill/>
              <a:miter lim="800000"/>
              <a:headEnd/>
              <a:tailEnd/>
            </a:ln>
          </p:spPr>
          <p:txBody>
            <a:bodyPr>
              <a:prstTxWarp prst="textNoShape">
                <a:avLst/>
              </a:prstTxWarp>
              <a:spAutoFit/>
            </a:bodyPr>
            <a:lstStyle/>
            <a:p>
              <a:r>
                <a:rPr lang="en-US"/>
                <a:t>max. 2 MV (Luft)</a:t>
              </a:r>
            </a:p>
          </p:txBody>
        </p:sp>
        <p:cxnSp>
          <p:nvCxnSpPr>
            <p:cNvPr id="42" name="Straight Connector 41"/>
            <p:cNvCxnSpPr/>
            <p:nvPr/>
          </p:nvCxnSpPr>
          <p:spPr bwMode="auto">
            <a:xfrm>
              <a:off x="3505200" y="2743200"/>
              <a:ext cx="1828800" cy="1588"/>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grpSp>
      <p:pic>
        <p:nvPicPr>
          <p:cNvPr id="25" name="Picture 24" descr="van_de_graaf.jpg"/>
          <p:cNvPicPr>
            <a:picLocks noChangeAspect="1"/>
          </p:cNvPicPr>
          <p:nvPr/>
        </p:nvPicPr>
        <p:blipFill>
          <a:blip r:embed="rId4"/>
          <a:stretch>
            <a:fillRect/>
          </a:stretch>
        </p:blipFill>
        <p:spPr>
          <a:xfrm>
            <a:off x="4067944" y="1628800"/>
            <a:ext cx="4438650" cy="2857500"/>
          </a:xfrm>
          <a:prstGeom prst="rect">
            <a:avLst/>
          </a:prstGeom>
        </p:spPr>
      </p:pic>
      <p:sp>
        <p:nvSpPr>
          <p:cNvPr id="27" name="Slide Number Placeholder 8"/>
          <p:cNvSpPr>
            <a:spLocks noGrp="1"/>
          </p:cNvSpPr>
          <p:nvPr>
            <p:ph type="sldNum" sz="quarter" idx="10"/>
          </p:nvPr>
        </p:nvSpPr>
        <p:spPr>
          <a:xfrm>
            <a:off x="8089900" y="6597650"/>
            <a:ext cx="1054100" cy="260350"/>
          </a:xfrm>
          <a:noFill/>
        </p:spPr>
        <p:txBody>
          <a:bodyPr/>
          <a:lstStyle/>
          <a:p>
            <a:fld id="{82B676B1-5171-DD47-9FF0-4BD16BECDEE2}" type="slidenum">
              <a:rPr lang="de-AT" smtClean="0"/>
              <a:pPr/>
              <a:t>21</a:t>
            </a:fld>
            <a:endParaRPr lang="de-AT"/>
          </a:p>
        </p:txBody>
      </p:sp>
      <p:sp>
        <p:nvSpPr>
          <p:cNvPr id="28" name="Date Placeholder 9"/>
          <p:cNvSpPr>
            <a:spLocks noGrp="1"/>
          </p:cNvSpPr>
          <p:nvPr>
            <p:ph type="dt" sz="quarter" idx="12"/>
          </p:nvPr>
        </p:nvSpPr>
        <p:spPr>
          <a:xfrm>
            <a:off x="0" y="6597650"/>
            <a:ext cx="1835150" cy="260350"/>
          </a:xfrm>
          <a:noFill/>
        </p:spPr>
        <p:txBody>
          <a:bodyPr/>
          <a:lstStyle/>
          <a:p>
            <a:r>
              <a:rPr lang="de-DE" smtClean="0"/>
              <a:t>3. März 2020</a:t>
            </a:r>
            <a:endParaRPr lang="de-AT"/>
          </a:p>
        </p:txBody>
      </p:sp>
      <p:sp>
        <p:nvSpPr>
          <p:cNvPr id="29" name="Footer Placeholder 10"/>
          <p:cNvSpPr>
            <a:spLocks noGrp="1"/>
          </p:cNvSpPr>
          <p:nvPr>
            <p:ph type="ftr" sz="quarter" idx="11"/>
          </p:nvPr>
        </p:nvSpPr>
        <p:spPr>
          <a:xfrm>
            <a:off x="2051050" y="6597650"/>
            <a:ext cx="4824413" cy="260350"/>
          </a:xfrm>
          <a:noFill/>
        </p:spPr>
        <p:txBody>
          <a:bodyPr/>
          <a:lstStyle/>
          <a:p>
            <a:r>
              <a:rPr lang="en-US" smtClean="0"/>
              <a:t>Markus Friedl</a:t>
            </a:r>
            <a:endParaRPr lang="de-AT" dirty="0"/>
          </a:p>
        </p:txBody>
      </p:sp>
    </p:spTree>
    <p:extLst>
      <p:ext uri="{BB962C8B-B14F-4D97-AF65-F5344CB8AC3E}">
        <p14:creationId xmlns:p14="http://schemas.microsoft.com/office/powerpoint/2010/main" val="29216875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par>
                                <p:cTn id="7" presetID="10"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a:t>Van-de-Graaf-Beschleuniger (bis 20 MeV)</a:t>
            </a:r>
          </a:p>
        </p:txBody>
      </p:sp>
      <p:pic>
        <p:nvPicPr>
          <p:cNvPr id="9" name="Inhaltsplatzhalter 8">
            <a:extLst>
              <a:ext uri="{FF2B5EF4-FFF2-40B4-BE49-F238E27FC236}">
                <a16:creationId xmlns:a16="http://schemas.microsoft.com/office/drawing/2014/main" id="{043AFE66-F214-6B43-97D1-FA0BC460EB68}"/>
              </a:ext>
            </a:extLst>
          </p:cNvPr>
          <p:cNvPicPr>
            <a:picLocks noGrp="1" noChangeAspect="1"/>
          </p:cNvPicPr>
          <p:nvPr>
            <p:ph idx="1"/>
          </p:nvPr>
        </p:nvPicPr>
        <p:blipFill>
          <a:blip r:embed="rId3"/>
          <a:stretch>
            <a:fillRect/>
          </a:stretch>
        </p:blipFill>
        <p:spPr>
          <a:xfrm>
            <a:off x="1331640" y="1556792"/>
            <a:ext cx="6096000" cy="4572000"/>
          </a:xfrm>
        </p:spPr>
      </p:pic>
      <p:sp>
        <p:nvSpPr>
          <p:cNvPr id="4" name="Datumsplatzhalter 3">
            <a:extLst>
              <a:ext uri="{FF2B5EF4-FFF2-40B4-BE49-F238E27FC236}">
                <a16:creationId xmlns:a16="http://schemas.microsoft.com/office/drawing/2014/main" id="{35E1F6CE-1DB7-3E43-A390-9B3998128223}"/>
              </a:ext>
            </a:extLst>
          </p:cNvPr>
          <p:cNvSpPr>
            <a:spLocks noGrp="1"/>
          </p:cNvSpPr>
          <p:nvPr>
            <p:ph type="dt" sz="half" idx="12"/>
          </p:nvPr>
        </p:nvSpPr>
        <p:spPr/>
        <p:txBody>
          <a:bodyPr/>
          <a:lstStyle/>
          <a:p>
            <a:r>
              <a:rPr lang="de-DE" smtClean="0"/>
              <a:t>3. März 2020</a:t>
            </a:r>
            <a:endParaRPr lang="de-AT"/>
          </a:p>
        </p:txBody>
      </p:sp>
      <p:sp>
        <p:nvSpPr>
          <p:cNvPr id="6" name="Fußzeilenplatzhalter 5">
            <a:extLst>
              <a:ext uri="{FF2B5EF4-FFF2-40B4-BE49-F238E27FC236}">
                <a16:creationId xmlns:a16="http://schemas.microsoft.com/office/drawing/2014/main" id="{F82B31B0-64A6-934A-B941-877F2576BAB3}"/>
              </a:ext>
            </a:extLst>
          </p:cNvPr>
          <p:cNvSpPr>
            <a:spLocks noGrp="1"/>
          </p:cNvSpPr>
          <p:nvPr>
            <p:ph type="ftr" sz="quarter" idx="11"/>
          </p:nvPr>
        </p:nvSpPr>
        <p:spPr/>
        <p:txBody>
          <a:bodyPr/>
          <a:lstStyle/>
          <a:p>
            <a:r>
              <a:rPr lang="de-AT" smtClean="0"/>
              <a:t>Markus Friedl</a:t>
            </a:r>
            <a:endParaRPr lang="de-AT"/>
          </a:p>
        </p:txBody>
      </p:sp>
      <p:sp>
        <p:nvSpPr>
          <p:cNvPr id="7" name="Foliennummernplatzhalter 6">
            <a:extLst>
              <a:ext uri="{FF2B5EF4-FFF2-40B4-BE49-F238E27FC236}">
                <a16:creationId xmlns:a16="http://schemas.microsoft.com/office/drawing/2014/main" id="{3DEDC687-55CC-E54C-BA56-E8D426293D7F}"/>
              </a:ext>
            </a:extLst>
          </p:cNvPr>
          <p:cNvSpPr>
            <a:spLocks noGrp="1"/>
          </p:cNvSpPr>
          <p:nvPr>
            <p:ph type="sldNum" sz="quarter" idx="10"/>
          </p:nvPr>
        </p:nvSpPr>
        <p:spPr/>
        <p:txBody>
          <a:bodyPr/>
          <a:lstStyle/>
          <a:p>
            <a:fld id="{A54E6196-65B6-AE43-85DF-96FD4C8FE68F}" type="slidenum">
              <a:rPr lang="de-AT" smtClean="0"/>
              <a:pPr/>
              <a:t>22</a:t>
            </a:fld>
            <a:endParaRPr lang="de-AT"/>
          </a:p>
        </p:txBody>
      </p:sp>
      <p:sp>
        <p:nvSpPr>
          <p:cNvPr id="10" name="Textfeld 9">
            <a:extLst>
              <a:ext uri="{FF2B5EF4-FFF2-40B4-BE49-F238E27FC236}">
                <a16:creationId xmlns:a16="http://schemas.microsoft.com/office/drawing/2014/main" id="{4FB12D05-1E6D-1C46-8572-F0A10BE680A8}"/>
              </a:ext>
            </a:extLst>
          </p:cNvPr>
          <p:cNvSpPr txBox="1"/>
          <p:nvPr/>
        </p:nvSpPr>
        <p:spPr>
          <a:xfrm>
            <a:off x="158195" y="1650900"/>
            <a:ext cx="1143262" cy="461665"/>
          </a:xfrm>
          <a:prstGeom prst="rect">
            <a:avLst/>
          </a:prstGeom>
          <a:noFill/>
        </p:spPr>
        <p:txBody>
          <a:bodyPr wrap="none" rtlCol="0">
            <a:spAutoFit/>
          </a:bodyPr>
          <a:lstStyle/>
          <a:p>
            <a:r>
              <a:rPr lang="en-US" sz="2400" b="1" dirty="0"/>
              <a:t>VERA:</a:t>
            </a:r>
          </a:p>
        </p:txBody>
      </p:sp>
    </p:spTree>
    <p:extLst>
      <p:ext uri="{BB962C8B-B14F-4D97-AF65-F5344CB8AC3E}">
        <p14:creationId xmlns:p14="http://schemas.microsoft.com/office/powerpoint/2010/main" val="37369489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Van-de-Graaf-Beschleuniger</a:t>
            </a:r>
          </a:p>
        </p:txBody>
      </p:sp>
      <p:sp>
        <p:nvSpPr>
          <p:cNvPr id="3" name="Inhaltsplatzhalter 2"/>
          <p:cNvSpPr>
            <a:spLocks noGrp="1"/>
          </p:cNvSpPr>
          <p:nvPr>
            <p:ph idx="1"/>
          </p:nvPr>
        </p:nvSpPr>
        <p:spPr/>
        <p:txBody>
          <a:bodyPr>
            <a:normAutofit/>
          </a:bodyPr>
          <a:lstStyle/>
          <a:p>
            <a:pPr>
              <a:buNone/>
            </a:pPr>
            <a:endParaRPr lang="de-DE" dirty="0"/>
          </a:p>
          <a:p>
            <a:pPr>
              <a:buNone/>
            </a:pPr>
            <a:endParaRPr lang="de-DE" dirty="0"/>
          </a:p>
          <a:p>
            <a:pPr>
              <a:buNone/>
            </a:pPr>
            <a:endParaRPr lang="de-DE" dirty="0"/>
          </a:p>
          <a:p>
            <a:pPr>
              <a:buNone/>
            </a:pPr>
            <a:endParaRPr lang="de-DE" dirty="0"/>
          </a:p>
          <a:p>
            <a:pPr>
              <a:buNone/>
            </a:pPr>
            <a:endParaRPr lang="de-DE" dirty="0"/>
          </a:p>
          <a:p>
            <a:pPr>
              <a:buNone/>
            </a:pPr>
            <a:endParaRPr lang="de-DE" dirty="0"/>
          </a:p>
          <a:p>
            <a:pPr>
              <a:buNone/>
            </a:pPr>
            <a:endParaRPr lang="de-DE" dirty="0"/>
          </a:p>
          <a:p>
            <a:pPr>
              <a:buNone/>
            </a:pPr>
            <a:endParaRPr lang="de-DE" sz="2400" dirty="0"/>
          </a:p>
          <a:p>
            <a:pPr>
              <a:buNone/>
            </a:pPr>
            <a:r>
              <a:rPr lang="de-DE" sz="2400" dirty="0"/>
              <a:t>Schematischer Aufbau (Quelle: de.wikipedia.org)</a:t>
            </a:r>
          </a:p>
        </p:txBody>
      </p:sp>
      <p:pic>
        <p:nvPicPr>
          <p:cNvPr id="1026" name="Picture 2" descr="Datei:Schematik van de graaff beschleuniger.png"/>
          <p:cNvPicPr>
            <a:picLocks noChangeAspect="1" noChangeArrowheads="1"/>
          </p:cNvPicPr>
          <p:nvPr/>
        </p:nvPicPr>
        <p:blipFill>
          <a:blip r:embed="rId3" cstate="print"/>
          <a:srcRect/>
          <a:stretch>
            <a:fillRect/>
          </a:stretch>
        </p:blipFill>
        <p:spPr bwMode="auto">
          <a:xfrm>
            <a:off x="683568" y="1772816"/>
            <a:ext cx="7620000" cy="3667126"/>
          </a:xfrm>
          <a:prstGeom prst="rect">
            <a:avLst/>
          </a:prstGeom>
          <a:noFill/>
        </p:spPr>
      </p:pic>
      <p:sp>
        <p:nvSpPr>
          <p:cNvPr id="4" name="Datumsplatzhalter 3">
            <a:extLst>
              <a:ext uri="{FF2B5EF4-FFF2-40B4-BE49-F238E27FC236}">
                <a16:creationId xmlns:a16="http://schemas.microsoft.com/office/drawing/2014/main" id="{ABBC246E-8F69-0C48-A3E5-CB6247927E14}"/>
              </a:ext>
            </a:extLst>
          </p:cNvPr>
          <p:cNvSpPr>
            <a:spLocks noGrp="1"/>
          </p:cNvSpPr>
          <p:nvPr>
            <p:ph type="dt" sz="half" idx="12"/>
          </p:nvPr>
        </p:nvSpPr>
        <p:spPr/>
        <p:txBody>
          <a:bodyPr/>
          <a:lstStyle/>
          <a:p>
            <a:r>
              <a:rPr lang="de-DE" smtClean="0"/>
              <a:t>3. März 2020</a:t>
            </a:r>
            <a:endParaRPr lang="de-AT"/>
          </a:p>
        </p:txBody>
      </p:sp>
      <p:sp>
        <p:nvSpPr>
          <p:cNvPr id="5" name="Fußzeilenplatzhalter 4">
            <a:extLst>
              <a:ext uri="{FF2B5EF4-FFF2-40B4-BE49-F238E27FC236}">
                <a16:creationId xmlns:a16="http://schemas.microsoft.com/office/drawing/2014/main" id="{31A5A351-8E97-AF43-B422-27151ACBE592}"/>
              </a:ext>
            </a:extLst>
          </p:cNvPr>
          <p:cNvSpPr>
            <a:spLocks noGrp="1"/>
          </p:cNvSpPr>
          <p:nvPr>
            <p:ph type="ftr" sz="quarter" idx="11"/>
          </p:nvPr>
        </p:nvSpPr>
        <p:spPr/>
        <p:txBody>
          <a:bodyPr/>
          <a:lstStyle/>
          <a:p>
            <a:r>
              <a:rPr lang="de-AT" smtClean="0"/>
              <a:t>Markus Friedl</a:t>
            </a:r>
            <a:endParaRPr lang="de-AT"/>
          </a:p>
        </p:txBody>
      </p:sp>
      <p:sp>
        <p:nvSpPr>
          <p:cNvPr id="6" name="Foliennummernplatzhalter 5">
            <a:extLst>
              <a:ext uri="{FF2B5EF4-FFF2-40B4-BE49-F238E27FC236}">
                <a16:creationId xmlns:a16="http://schemas.microsoft.com/office/drawing/2014/main" id="{978D27C2-8B69-5248-A9E2-E4E1ACBCF157}"/>
              </a:ext>
            </a:extLst>
          </p:cNvPr>
          <p:cNvSpPr>
            <a:spLocks noGrp="1"/>
          </p:cNvSpPr>
          <p:nvPr>
            <p:ph type="sldNum" sz="quarter" idx="10"/>
          </p:nvPr>
        </p:nvSpPr>
        <p:spPr/>
        <p:txBody>
          <a:bodyPr/>
          <a:lstStyle/>
          <a:p>
            <a:fld id="{A54E6196-65B6-AE43-85DF-96FD4C8FE68F}" type="slidenum">
              <a:rPr lang="de-AT" smtClean="0"/>
              <a:pPr/>
              <a:t>23</a:t>
            </a:fld>
            <a:endParaRPr lang="de-AT"/>
          </a:p>
        </p:txBody>
      </p:sp>
    </p:spTree>
    <p:extLst>
      <p:ext uri="{BB962C8B-B14F-4D97-AF65-F5344CB8AC3E}">
        <p14:creationId xmlns:p14="http://schemas.microsoft.com/office/powerpoint/2010/main" val="3679921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E65D8B-8251-0F4F-9272-B8DF24A5D116}"/>
              </a:ext>
            </a:extLst>
          </p:cNvPr>
          <p:cNvSpPr>
            <a:spLocks noGrp="1"/>
          </p:cNvSpPr>
          <p:nvPr>
            <p:ph type="title"/>
          </p:nvPr>
        </p:nvSpPr>
        <p:spPr/>
        <p:txBody>
          <a:bodyPr/>
          <a:lstStyle/>
          <a:p>
            <a:r>
              <a:rPr lang="en-US" dirty="0"/>
              <a:t>VERA Aufbau</a:t>
            </a:r>
          </a:p>
        </p:txBody>
      </p:sp>
      <p:pic>
        <p:nvPicPr>
          <p:cNvPr id="8" name="Inhaltsplatzhalter 7">
            <a:extLst>
              <a:ext uri="{FF2B5EF4-FFF2-40B4-BE49-F238E27FC236}">
                <a16:creationId xmlns:a16="http://schemas.microsoft.com/office/drawing/2014/main" id="{3E5A5273-E1E7-9342-9A0E-9BE816C46DC7}"/>
              </a:ext>
            </a:extLst>
          </p:cNvPr>
          <p:cNvPicPr>
            <a:picLocks noGrp="1" noChangeAspect="1"/>
          </p:cNvPicPr>
          <p:nvPr>
            <p:ph idx="1"/>
          </p:nvPr>
        </p:nvPicPr>
        <p:blipFill>
          <a:blip r:embed="rId2"/>
          <a:stretch>
            <a:fillRect/>
          </a:stretch>
        </p:blipFill>
        <p:spPr>
          <a:xfrm>
            <a:off x="1209046" y="1628775"/>
            <a:ext cx="6725908" cy="4752975"/>
          </a:xfrm>
        </p:spPr>
      </p:pic>
      <p:sp>
        <p:nvSpPr>
          <p:cNvPr id="4" name="Foliennummernplatzhalter 3">
            <a:extLst>
              <a:ext uri="{FF2B5EF4-FFF2-40B4-BE49-F238E27FC236}">
                <a16:creationId xmlns:a16="http://schemas.microsoft.com/office/drawing/2014/main" id="{8FC880F8-4128-7E49-8018-CC6DC07E76FD}"/>
              </a:ext>
            </a:extLst>
          </p:cNvPr>
          <p:cNvSpPr>
            <a:spLocks noGrp="1"/>
          </p:cNvSpPr>
          <p:nvPr>
            <p:ph type="sldNum" sz="quarter" idx="10"/>
          </p:nvPr>
        </p:nvSpPr>
        <p:spPr/>
        <p:txBody>
          <a:bodyPr/>
          <a:lstStyle/>
          <a:p>
            <a:fld id="{4EE77D26-5EDC-4243-80A1-429E87E5739F}" type="slidenum">
              <a:rPr lang="de-AT" smtClean="0"/>
              <a:pPr/>
              <a:t>24</a:t>
            </a:fld>
            <a:endParaRPr lang="de-AT"/>
          </a:p>
        </p:txBody>
      </p:sp>
      <p:sp>
        <p:nvSpPr>
          <p:cNvPr id="5" name="Fußzeilenplatzhalter 4">
            <a:extLst>
              <a:ext uri="{FF2B5EF4-FFF2-40B4-BE49-F238E27FC236}">
                <a16:creationId xmlns:a16="http://schemas.microsoft.com/office/drawing/2014/main" id="{D2FCBEAF-3E8E-4644-94BC-894D807A460F}"/>
              </a:ext>
            </a:extLst>
          </p:cNvPr>
          <p:cNvSpPr>
            <a:spLocks noGrp="1"/>
          </p:cNvSpPr>
          <p:nvPr>
            <p:ph type="ftr" sz="quarter" idx="11"/>
          </p:nvPr>
        </p:nvSpPr>
        <p:spPr/>
        <p:txBody>
          <a:bodyPr/>
          <a:lstStyle/>
          <a:p>
            <a:r>
              <a:rPr lang="en-US" smtClean="0"/>
              <a:t>Markus Friedl</a:t>
            </a:r>
            <a:endParaRPr lang="de-AT"/>
          </a:p>
        </p:txBody>
      </p:sp>
      <p:sp>
        <p:nvSpPr>
          <p:cNvPr id="6" name="Datumsplatzhalter 5">
            <a:extLst>
              <a:ext uri="{FF2B5EF4-FFF2-40B4-BE49-F238E27FC236}">
                <a16:creationId xmlns:a16="http://schemas.microsoft.com/office/drawing/2014/main" id="{131549EA-3B7F-F34B-9225-F31A25B5E1D9}"/>
              </a:ext>
            </a:extLst>
          </p:cNvPr>
          <p:cNvSpPr>
            <a:spLocks noGrp="1"/>
          </p:cNvSpPr>
          <p:nvPr>
            <p:ph type="dt" sz="half" idx="12"/>
          </p:nvPr>
        </p:nvSpPr>
        <p:spPr/>
        <p:txBody>
          <a:bodyPr/>
          <a:lstStyle/>
          <a:p>
            <a:r>
              <a:rPr lang="de-DE" smtClean="0"/>
              <a:t>3. März 2020</a:t>
            </a:r>
            <a:endParaRPr lang="de-AT"/>
          </a:p>
        </p:txBody>
      </p:sp>
    </p:spTree>
    <p:extLst>
      <p:ext uri="{BB962C8B-B14F-4D97-AF65-F5344CB8AC3E}">
        <p14:creationId xmlns:p14="http://schemas.microsoft.com/office/powerpoint/2010/main" val="2009597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p:txBody>
          <a:bodyPr/>
          <a:lstStyle/>
          <a:p>
            <a:r>
              <a:rPr lang="en-US" sz="2800">
                <a:latin typeface="Arial" charset="0"/>
                <a:ea typeface="ＭＳ Ｐゴシック" charset="0"/>
                <a:cs typeface="ＭＳ Ｐゴシック" charset="0"/>
              </a:rPr>
              <a:t>Linearbeschleuniger</a:t>
            </a:r>
            <a:endParaRPr lang="de-AT" sz="2800">
              <a:latin typeface="Arial" charset="0"/>
              <a:ea typeface="ＭＳ Ｐゴシック" charset="0"/>
              <a:cs typeface="ＭＳ Ｐゴシック" charset="0"/>
            </a:endParaRPr>
          </a:p>
        </p:txBody>
      </p:sp>
      <p:sp>
        <p:nvSpPr>
          <p:cNvPr id="14339" name="Rectangle 4"/>
          <p:cNvSpPr>
            <a:spLocks noGrp="1" noChangeArrowheads="1"/>
          </p:cNvSpPr>
          <p:nvPr>
            <p:ph type="body" sz="half" idx="4294967295"/>
          </p:nvPr>
        </p:nvSpPr>
        <p:spPr>
          <a:xfrm>
            <a:off x="303213" y="1484313"/>
            <a:ext cx="8229600" cy="2160587"/>
          </a:xfrm>
        </p:spPr>
        <p:txBody>
          <a:bodyPr/>
          <a:lstStyle/>
          <a:p>
            <a:pPr lvl="1"/>
            <a:r>
              <a:rPr lang="en-US" sz="2000" dirty="0" err="1">
                <a:latin typeface="Arial" charset="0"/>
                <a:ea typeface="ＭＳ Ｐゴシック" charset="0"/>
              </a:rPr>
              <a:t>Weiterentwicklung</a:t>
            </a:r>
            <a:r>
              <a:rPr lang="en-US" sz="2000" dirty="0">
                <a:latin typeface="Arial" charset="0"/>
                <a:ea typeface="ＭＳ Ｐゴシック" charset="0"/>
              </a:rPr>
              <a:t> </a:t>
            </a:r>
            <a:r>
              <a:rPr lang="en-US" sz="2000" dirty="0" err="1">
                <a:latin typeface="Arial" charset="0"/>
                <a:ea typeface="ＭＳ Ｐゴシック" charset="0"/>
              </a:rPr>
              <a:t>eines</a:t>
            </a:r>
            <a:r>
              <a:rPr lang="en-US" sz="2000" dirty="0">
                <a:latin typeface="Arial" charset="0"/>
                <a:ea typeface="ＭＳ Ｐゴシック" charset="0"/>
              </a:rPr>
              <a:t> </a:t>
            </a:r>
            <a:r>
              <a:rPr lang="en-US" sz="2000" dirty="0" err="1">
                <a:latin typeface="Arial" charset="0"/>
                <a:ea typeface="ＭＳ Ｐゴシック" charset="0"/>
              </a:rPr>
              <a:t>elektrostatischen</a:t>
            </a:r>
            <a:r>
              <a:rPr lang="en-US" sz="2000" dirty="0">
                <a:latin typeface="Arial" charset="0"/>
                <a:ea typeface="ＭＳ Ｐゴシック" charset="0"/>
              </a:rPr>
              <a:t> </a:t>
            </a:r>
            <a:r>
              <a:rPr lang="en-US" sz="2000" dirty="0" err="1">
                <a:latin typeface="Arial" charset="0"/>
                <a:ea typeface="ＭＳ Ｐゴシック" charset="0"/>
              </a:rPr>
              <a:t>Beschleunigers</a:t>
            </a:r>
            <a:endParaRPr lang="en-US" sz="2000" dirty="0">
              <a:latin typeface="Arial" charset="0"/>
              <a:ea typeface="ＭＳ Ｐゴシック" charset="0"/>
            </a:endParaRPr>
          </a:p>
          <a:p>
            <a:pPr lvl="1"/>
            <a:r>
              <a:rPr lang="de-AT" sz="2000" dirty="0" smtClean="0">
                <a:latin typeface="Arial" charset="0"/>
                <a:ea typeface="ＭＳ Ｐゴシック" charset="0"/>
              </a:rPr>
              <a:t>Vorteil</a:t>
            </a:r>
            <a:r>
              <a:rPr lang="de-AT" sz="2000" dirty="0">
                <a:latin typeface="Arial" charset="0"/>
                <a:ea typeface="ＭＳ Ｐゴシック" charset="0"/>
              </a:rPr>
              <a:t>: keine hohen Spannungen im Vergleich zu elektrostatischen Beschleunigern</a:t>
            </a:r>
          </a:p>
          <a:p>
            <a:pPr lvl="1"/>
            <a:r>
              <a:rPr lang="de-AT" sz="2000" dirty="0">
                <a:latin typeface="Arial" charset="0"/>
                <a:ea typeface="ＭＳ Ｐゴシック" charset="0"/>
              </a:rPr>
              <a:t>Nachteil: Teilchen stehen nur einmal zur Beschleunigung zur </a:t>
            </a:r>
            <a:r>
              <a:rPr lang="de-AT" sz="2000" dirty="0" smtClean="0">
                <a:latin typeface="Arial" charset="0"/>
                <a:ea typeface="ＭＳ Ｐゴシック" charset="0"/>
              </a:rPr>
              <a:t>Verfügung</a:t>
            </a:r>
            <a:endParaRPr lang="de-AT" sz="2200" dirty="0">
              <a:latin typeface="Arial" charset="0"/>
              <a:ea typeface="ＭＳ Ｐゴシック" charset="0"/>
            </a:endParaRPr>
          </a:p>
        </p:txBody>
      </p:sp>
      <p:pic>
        <p:nvPicPr>
          <p:cNvPr id="14340" name="Picture 9" descr="linear-beschleuniger"/>
          <p:cNvPicPr>
            <a:picLocks noGrp="1" noChangeAspect="1" noChangeArrowheads="1" noCrop="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3276600" y="3581400"/>
            <a:ext cx="5594350" cy="2725738"/>
          </a:xfrm>
          <a:noFill/>
        </p:spPr>
      </p:pic>
      <p:pic>
        <p:nvPicPr>
          <p:cNvPr id="14341" name="Picture 7" descr="Microcosm_-_Linac"/>
          <p:cNvPicPr>
            <a:picLocks noChangeAspect="1" noChangeArrowheads="1"/>
          </p:cNvPicPr>
          <p:nvPr/>
        </p:nvPicPr>
        <p:blipFill>
          <a:blip r:embed="rId3">
            <a:extLst>
              <a:ext uri="{28A0092B-C50C-407E-A947-70E740481C1C}">
                <a14:useLocalDpi xmlns:a14="http://schemas.microsoft.com/office/drawing/2010/main" val="0"/>
              </a:ext>
            </a:extLst>
          </a:blip>
          <a:srcRect t="20998"/>
          <a:stretch>
            <a:fillRect/>
          </a:stretch>
        </p:blipFill>
        <p:spPr bwMode="auto">
          <a:xfrm>
            <a:off x="341313" y="3644900"/>
            <a:ext cx="2574925" cy="2711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342" name="Date Placeholder 5"/>
          <p:cNvSpPr txBox="1">
            <a:spLocks noGrp="1"/>
          </p:cNvSpPr>
          <p:nvPr/>
        </p:nvSpPr>
        <p:spPr bwMode="auto">
          <a:xfrm>
            <a:off x="0" y="6597650"/>
            <a:ext cx="1835150" cy="260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a:solidFill>
                  <a:srgbClr val="01446F"/>
                </a:solidFill>
              </a:rPr>
              <a:t>16. Okt. 2009</a:t>
            </a:r>
            <a:endParaRPr lang="en-GB" sz="1400">
              <a:solidFill>
                <a:srgbClr val="01446F"/>
              </a:solidFill>
            </a:endParaRPr>
          </a:p>
        </p:txBody>
      </p:sp>
      <p:sp>
        <p:nvSpPr>
          <p:cNvPr id="14343" name="Footer Placeholder 6"/>
          <p:cNvSpPr txBox="1">
            <a:spLocks noGrp="1"/>
          </p:cNvSpPr>
          <p:nvPr/>
        </p:nvSpPr>
        <p:spPr bwMode="auto">
          <a:xfrm>
            <a:off x="2051050" y="6597650"/>
            <a:ext cx="4824413" cy="260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400">
                <a:solidFill>
                  <a:srgbClr val="01446F"/>
                </a:solidFill>
              </a:rPr>
              <a:t>Lehrerseminar 2009</a:t>
            </a:r>
          </a:p>
        </p:txBody>
      </p:sp>
      <p:sp>
        <p:nvSpPr>
          <p:cNvPr id="14344" name="Slide Number Placeholder 3"/>
          <p:cNvSpPr txBox="1">
            <a:spLocks/>
          </p:cNvSpPr>
          <p:nvPr/>
        </p:nvSpPr>
        <p:spPr bwMode="auto">
          <a:xfrm>
            <a:off x="8089900" y="6597650"/>
            <a:ext cx="1054100" cy="260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78E31667-B4C5-D84A-A6F7-1B820A81901C}" type="slidenum">
              <a:rPr lang="de-AT" sz="1400">
                <a:solidFill>
                  <a:srgbClr val="01446F"/>
                </a:solidFill>
              </a:rPr>
              <a:pPr algn="r" eaLnBrk="1" hangingPunct="1"/>
              <a:t>25</a:t>
            </a:fld>
            <a:endParaRPr lang="de-AT" sz="1400">
              <a:solidFill>
                <a:srgbClr val="01446F"/>
              </a:solidFill>
            </a:endParaRPr>
          </a:p>
        </p:txBody>
      </p:sp>
      <p:sp>
        <p:nvSpPr>
          <p:cNvPr id="2" name="Date Placeholder 1"/>
          <p:cNvSpPr>
            <a:spLocks noGrp="1"/>
          </p:cNvSpPr>
          <p:nvPr>
            <p:ph type="dt" sz="half" idx="12"/>
          </p:nvPr>
        </p:nvSpPr>
        <p:spPr/>
        <p:txBody>
          <a:bodyPr/>
          <a:lstStyle/>
          <a:p>
            <a:pPr>
              <a:defRPr/>
            </a:pPr>
            <a:r>
              <a:rPr lang="de-DE" smtClean="0"/>
              <a:t>3. März 2020</a:t>
            </a:r>
            <a:endParaRPr lang="de-AT"/>
          </a:p>
        </p:txBody>
      </p:sp>
      <p:sp>
        <p:nvSpPr>
          <p:cNvPr id="3" name="Footer Placeholder 2"/>
          <p:cNvSpPr>
            <a:spLocks noGrp="1"/>
          </p:cNvSpPr>
          <p:nvPr>
            <p:ph type="ftr" sz="quarter" idx="11"/>
          </p:nvPr>
        </p:nvSpPr>
        <p:spPr/>
        <p:txBody>
          <a:bodyPr/>
          <a:lstStyle/>
          <a:p>
            <a:pPr>
              <a:defRPr/>
            </a:pPr>
            <a:r>
              <a:rPr lang="en-US" smtClean="0"/>
              <a:t>Markus Friedl</a:t>
            </a:r>
            <a:endParaRPr lang="de-AT"/>
          </a:p>
        </p:txBody>
      </p:sp>
      <p:sp>
        <p:nvSpPr>
          <p:cNvPr id="4" name="Slide Number Placeholder 3"/>
          <p:cNvSpPr>
            <a:spLocks noGrp="1"/>
          </p:cNvSpPr>
          <p:nvPr>
            <p:ph type="sldNum" sz="quarter" idx="10"/>
          </p:nvPr>
        </p:nvSpPr>
        <p:spPr/>
        <p:txBody>
          <a:bodyPr/>
          <a:lstStyle/>
          <a:p>
            <a:fld id="{10AAE45F-5203-944B-925F-6A67C318D23A}" type="slidenum">
              <a:rPr lang="de-AT" smtClean="0"/>
              <a:pPr/>
              <a:t>25</a:t>
            </a:fld>
            <a:endParaRPr lang="de-AT"/>
          </a:p>
        </p:txBody>
      </p:sp>
    </p:spTree>
    <p:extLst>
      <p:ext uri="{BB962C8B-B14F-4D97-AF65-F5344CB8AC3E}">
        <p14:creationId xmlns:p14="http://schemas.microsoft.com/office/powerpoint/2010/main" val="1345083065"/>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Rectangle 2"/>
          <p:cNvSpPr>
            <a:spLocks noGrp="1" noChangeArrowheads="1"/>
          </p:cNvSpPr>
          <p:nvPr>
            <p:ph type="title" sz="quarter" idx="4294967295"/>
          </p:nvPr>
        </p:nvSpPr>
        <p:spPr/>
        <p:txBody>
          <a:bodyPr/>
          <a:lstStyle/>
          <a:p>
            <a:r>
              <a:rPr lang="en-US" sz="2800">
                <a:latin typeface="Arial" charset="0"/>
                <a:ea typeface="ＭＳ Ｐゴシック" charset="0"/>
                <a:cs typeface="ＭＳ Ｐゴシック" charset="0"/>
              </a:rPr>
              <a:t>Andere Arten von Beschleunigern</a:t>
            </a:r>
            <a:endParaRPr lang="de-AT" sz="2800">
              <a:latin typeface="Arial" charset="0"/>
              <a:ea typeface="ＭＳ Ｐゴシック" charset="0"/>
              <a:cs typeface="ＭＳ Ｐゴシック" charset="0"/>
            </a:endParaRPr>
          </a:p>
        </p:txBody>
      </p:sp>
      <p:pic>
        <p:nvPicPr>
          <p:cNvPr id="15364" name="Picture 9" descr="rhodotron_0"/>
          <p:cNvPicPr>
            <a:picLocks noGrp="1" noChangeAspect="1" noChangeArrowheads="1"/>
          </p:cNvPicPr>
          <p:nvPr>
            <p:ph sz="quarter" idx="4294967295"/>
          </p:nvPr>
        </p:nvPicPr>
        <p:blipFill>
          <a:blip r:embed="rId2">
            <a:extLst>
              <a:ext uri="{28A0092B-C50C-407E-A947-70E740481C1C}">
                <a14:useLocalDpi xmlns:a14="http://schemas.microsoft.com/office/drawing/2010/main" val="0"/>
              </a:ext>
            </a:extLst>
          </a:blip>
          <a:srcRect/>
          <a:stretch>
            <a:fillRect/>
          </a:stretch>
        </p:blipFill>
        <p:spPr>
          <a:xfrm>
            <a:off x="6156325" y="1700213"/>
            <a:ext cx="2398713" cy="2054225"/>
          </a:xfrm>
        </p:spPr>
      </p:pic>
      <p:pic>
        <p:nvPicPr>
          <p:cNvPr id="15365" name="Picture 12" descr="mikrotron"/>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6659563" y="4005263"/>
            <a:ext cx="1817687" cy="2300287"/>
          </a:xfrm>
        </p:spPr>
      </p:pic>
      <p:pic>
        <p:nvPicPr>
          <p:cNvPr id="15366" name="Picture 14" descr="zykloani"/>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765300" y="3860800"/>
            <a:ext cx="3167063" cy="26495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67" name="Text Box 16"/>
          <p:cNvSpPr txBox="1">
            <a:spLocks noChangeArrowheads="1"/>
          </p:cNvSpPr>
          <p:nvPr/>
        </p:nvSpPr>
        <p:spPr bwMode="auto">
          <a:xfrm>
            <a:off x="4787900" y="1700213"/>
            <a:ext cx="131445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Rhodotron:</a:t>
            </a:r>
            <a:endParaRPr lang="de-AT"/>
          </a:p>
        </p:txBody>
      </p:sp>
      <p:sp>
        <p:nvSpPr>
          <p:cNvPr id="15368" name="Text Box 17"/>
          <p:cNvSpPr txBox="1">
            <a:spLocks noChangeArrowheads="1"/>
          </p:cNvSpPr>
          <p:nvPr/>
        </p:nvSpPr>
        <p:spPr bwMode="auto">
          <a:xfrm>
            <a:off x="5076825" y="3933825"/>
            <a:ext cx="120015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Mikrotron:</a:t>
            </a:r>
            <a:endParaRPr lang="de-AT"/>
          </a:p>
        </p:txBody>
      </p:sp>
      <p:sp>
        <p:nvSpPr>
          <p:cNvPr id="15369" name="Text Box 18"/>
          <p:cNvSpPr txBox="1">
            <a:spLocks noChangeArrowheads="1"/>
          </p:cNvSpPr>
          <p:nvPr/>
        </p:nvSpPr>
        <p:spPr bwMode="auto">
          <a:xfrm>
            <a:off x="323850" y="1773238"/>
            <a:ext cx="111125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Betatron:</a:t>
            </a:r>
            <a:endParaRPr lang="de-AT"/>
          </a:p>
        </p:txBody>
      </p:sp>
      <p:sp>
        <p:nvSpPr>
          <p:cNvPr id="15370" name="Text Box 19"/>
          <p:cNvSpPr txBox="1">
            <a:spLocks noChangeArrowheads="1"/>
          </p:cNvSpPr>
          <p:nvPr/>
        </p:nvSpPr>
        <p:spPr bwMode="auto">
          <a:xfrm>
            <a:off x="395288" y="3789363"/>
            <a:ext cx="118745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Zyklotron:</a:t>
            </a:r>
            <a:endParaRPr lang="de-AT"/>
          </a:p>
        </p:txBody>
      </p:sp>
      <p:sp>
        <p:nvSpPr>
          <p:cNvPr id="15371" name="Date Placeholder 10"/>
          <p:cNvSpPr txBox="1">
            <a:spLocks noGrp="1"/>
          </p:cNvSpPr>
          <p:nvPr/>
        </p:nvSpPr>
        <p:spPr bwMode="auto">
          <a:xfrm>
            <a:off x="0" y="6597650"/>
            <a:ext cx="1835150" cy="260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a:solidFill>
                  <a:srgbClr val="01446F"/>
                </a:solidFill>
              </a:rPr>
              <a:t>16. Okt. 2009</a:t>
            </a:r>
            <a:endParaRPr lang="en-GB" sz="1400">
              <a:solidFill>
                <a:srgbClr val="01446F"/>
              </a:solidFill>
            </a:endParaRPr>
          </a:p>
        </p:txBody>
      </p:sp>
      <p:sp>
        <p:nvSpPr>
          <p:cNvPr id="15372" name="Footer Placeholder 11"/>
          <p:cNvSpPr txBox="1">
            <a:spLocks noGrp="1"/>
          </p:cNvSpPr>
          <p:nvPr/>
        </p:nvSpPr>
        <p:spPr bwMode="auto">
          <a:xfrm>
            <a:off x="2051050" y="6597650"/>
            <a:ext cx="4824413" cy="260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400">
                <a:solidFill>
                  <a:srgbClr val="01446F"/>
                </a:solidFill>
              </a:rPr>
              <a:t>Lehrerseminar 2009</a:t>
            </a:r>
          </a:p>
        </p:txBody>
      </p:sp>
      <p:sp>
        <p:nvSpPr>
          <p:cNvPr id="15374" name="Slide Number Placeholder 3"/>
          <p:cNvSpPr txBox="1">
            <a:spLocks/>
          </p:cNvSpPr>
          <p:nvPr/>
        </p:nvSpPr>
        <p:spPr bwMode="auto">
          <a:xfrm>
            <a:off x="8089900" y="6597650"/>
            <a:ext cx="1054100" cy="260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B7EFC2CE-BA03-A744-A42B-12AB88EFDB73}" type="slidenum">
              <a:rPr lang="de-AT" sz="1400">
                <a:solidFill>
                  <a:srgbClr val="01446F"/>
                </a:solidFill>
              </a:rPr>
              <a:pPr algn="r" eaLnBrk="1" hangingPunct="1"/>
              <a:t>26</a:t>
            </a:fld>
            <a:endParaRPr lang="de-AT" sz="1400">
              <a:solidFill>
                <a:srgbClr val="01446F"/>
              </a:solidFill>
            </a:endParaRPr>
          </a:p>
        </p:txBody>
      </p:sp>
      <p:sp>
        <p:nvSpPr>
          <p:cNvPr id="2" name="Date Placeholder 1"/>
          <p:cNvSpPr>
            <a:spLocks noGrp="1"/>
          </p:cNvSpPr>
          <p:nvPr>
            <p:ph type="dt" sz="half" idx="12"/>
          </p:nvPr>
        </p:nvSpPr>
        <p:spPr/>
        <p:txBody>
          <a:bodyPr/>
          <a:lstStyle/>
          <a:p>
            <a:pPr>
              <a:defRPr/>
            </a:pPr>
            <a:r>
              <a:rPr lang="de-DE" smtClean="0"/>
              <a:t>3. März 2020</a:t>
            </a:r>
            <a:endParaRPr lang="de-AT"/>
          </a:p>
        </p:txBody>
      </p:sp>
      <p:sp>
        <p:nvSpPr>
          <p:cNvPr id="3" name="Footer Placeholder 2"/>
          <p:cNvSpPr>
            <a:spLocks noGrp="1"/>
          </p:cNvSpPr>
          <p:nvPr>
            <p:ph type="ftr" sz="quarter" idx="11"/>
          </p:nvPr>
        </p:nvSpPr>
        <p:spPr/>
        <p:txBody>
          <a:bodyPr/>
          <a:lstStyle/>
          <a:p>
            <a:pPr>
              <a:defRPr/>
            </a:pPr>
            <a:r>
              <a:rPr lang="en-US" smtClean="0"/>
              <a:t>Markus Friedl</a:t>
            </a:r>
            <a:endParaRPr lang="de-AT"/>
          </a:p>
        </p:txBody>
      </p:sp>
      <p:sp>
        <p:nvSpPr>
          <p:cNvPr id="4" name="Slide Number Placeholder 3"/>
          <p:cNvSpPr>
            <a:spLocks noGrp="1"/>
          </p:cNvSpPr>
          <p:nvPr>
            <p:ph type="sldNum" sz="quarter" idx="10"/>
          </p:nvPr>
        </p:nvSpPr>
        <p:spPr/>
        <p:txBody>
          <a:bodyPr/>
          <a:lstStyle/>
          <a:p>
            <a:fld id="{10AAE45F-5203-944B-925F-6A67C318D23A}" type="slidenum">
              <a:rPr lang="de-AT" smtClean="0"/>
              <a:pPr/>
              <a:t>26</a:t>
            </a:fld>
            <a:endParaRPr lang="de-AT"/>
          </a:p>
        </p:txBody>
      </p:sp>
      <p:pic>
        <p:nvPicPr>
          <p:cNvPr id="18" name="Picture 4" descr="Querschnittskizze eines Betatrons"/>
          <p:cNvPicPr>
            <a:picLocks noChangeAspect="1" noChangeArrowheads="1"/>
          </p:cNvPicPr>
          <p:nvPr/>
        </p:nvPicPr>
        <p:blipFill>
          <a:blip r:embed="rId5" cstate="print"/>
          <a:srcRect/>
          <a:stretch>
            <a:fillRect/>
          </a:stretch>
        </p:blipFill>
        <p:spPr bwMode="auto">
          <a:xfrm>
            <a:off x="1416051" y="1593056"/>
            <a:ext cx="2939925" cy="2144034"/>
          </a:xfrm>
          <a:prstGeom prst="rect">
            <a:avLst/>
          </a:prstGeom>
          <a:noFill/>
        </p:spPr>
      </p:pic>
    </p:spTree>
    <p:extLst>
      <p:ext uri="{BB962C8B-B14F-4D97-AF65-F5344CB8AC3E}">
        <p14:creationId xmlns:p14="http://schemas.microsoft.com/office/powerpoint/2010/main" val="785098234"/>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Betatron (Freiflugtransformator)</a:t>
            </a:r>
          </a:p>
        </p:txBody>
      </p:sp>
      <p:sp>
        <p:nvSpPr>
          <p:cNvPr id="3" name="Inhaltsplatzhalter 2"/>
          <p:cNvSpPr>
            <a:spLocks noGrp="1"/>
          </p:cNvSpPr>
          <p:nvPr>
            <p:ph idx="1"/>
          </p:nvPr>
        </p:nvSpPr>
        <p:spPr/>
        <p:txBody>
          <a:bodyPr/>
          <a:lstStyle/>
          <a:p>
            <a:endParaRPr lang="de-DE" dirty="0"/>
          </a:p>
        </p:txBody>
      </p:sp>
      <p:pic>
        <p:nvPicPr>
          <p:cNvPr id="26626" name="Picture 2" descr="File:Betatron 6MeV (1942).jpg"/>
          <p:cNvPicPr>
            <a:picLocks noChangeAspect="1" noChangeArrowheads="1"/>
          </p:cNvPicPr>
          <p:nvPr/>
        </p:nvPicPr>
        <p:blipFill>
          <a:blip r:embed="rId2" cstate="print"/>
          <a:srcRect/>
          <a:stretch>
            <a:fillRect/>
          </a:stretch>
        </p:blipFill>
        <p:spPr bwMode="auto">
          <a:xfrm>
            <a:off x="1143345" y="1508461"/>
            <a:ext cx="7043938" cy="4296803"/>
          </a:xfrm>
          <a:prstGeom prst="rect">
            <a:avLst/>
          </a:prstGeom>
          <a:noFill/>
        </p:spPr>
      </p:pic>
      <p:sp>
        <p:nvSpPr>
          <p:cNvPr id="5" name="Rechteck 4"/>
          <p:cNvSpPr/>
          <p:nvPr/>
        </p:nvSpPr>
        <p:spPr>
          <a:xfrm>
            <a:off x="971600" y="5761160"/>
            <a:ext cx="7200800" cy="646331"/>
          </a:xfrm>
          <a:prstGeom prst="rect">
            <a:avLst/>
          </a:prstGeom>
        </p:spPr>
        <p:txBody>
          <a:bodyPr wrap="square" lIns="91417" tIns="45709" rIns="91417" bIns="45709">
            <a:spAutoFit/>
          </a:bodyPr>
          <a:lstStyle/>
          <a:p>
            <a:r>
              <a:rPr lang="de-DE" dirty="0"/>
              <a:t> Historisches 6-MeV-Betatron (Deutschland 1942-46) (de.wikipedia.org)</a:t>
            </a:r>
          </a:p>
        </p:txBody>
      </p:sp>
      <p:sp>
        <p:nvSpPr>
          <p:cNvPr id="4" name="Datumsplatzhalter 3">
            <a:extLst>
              <a:ext uri="{FF2B5EF4-FFF2-40B4-BE49-F238E27FC236}">
                <a16:creationId xmlns:a16="http://schemas.microsoft.com/office/drawing/2014/main" id="{C4CAC1C3-455D-0E40-825B-20CDD37F7D33}"/>
              </a:ext>
            </a:extLst>
          </p:cNvPr>
          <p:cNvSpPr>
            <a:spLocks noGrp="1"/>
          </p:cNvSpPr>
          <p:nvPr>
            <p:ph type="dt" sz="half" idx="12"/>
          </p:nvPr>
        </p:nvSpPr>
        <p:spPr/>
        <p:txBody>
          <a:bodyPr/>
          <a:lstStyle/>
          <a:p>
            <a:r>
              <a:rPr lang="de-DE" smtClean="0"/>
              <a:t>3. März 2020</a:t>
            </a:r>
            <a:endParaRPr lang="de-AT"/>
          </a:p>
        </p:txBody>
      </p:sp>
      <p:sp>
        <p:nvSpPr>
          <p:cNvPr id="6" name="Fußzeilenplatzhalter 5">
            <a:extLst>
              <a:ext uri="{FF2B5EF4-FFF2-40B4-BE49-F238E27FC236}">
                <a16:creationId xmlns:a16="http://schemas.microsoft.com/office/drawing/2014/main" id="{EF2E4223-246C-F441-BC6B-2AD2D0607ED6}"/>
              </a:ext>
            </a:extLst>
          </p:cNvPr>
          <p:cNvSpPr>
            <a:spLocks noGrp="1"/>
          </p:cNvSpPr>
          <p:nvPr>
            <p:ph type="ftr" sz="quarter" idx="11"/>
          </p:nvPr>
        </p:nvSpPr>
        <p:spPr/>
        <p:txBody>
          <a:bodyPr/>
          <a:lstStyle/>
          <a:p>
            <a:r>
              <a:rPr lang="de-AT" smtClean="0"/>
              <a:t>Markus Friedl</a:t>
            </a:r>
            <a:endParaRPr lang="de-AT"/>
          </a:p>
        </p:txBody>
      </p:sp>
      <p:sp>
        <p:nvSpPr>
          <p:cNvPr id="7" name="Foliennummernplatzhalter 6">
            <a:extLst>
              <a:ext uri="{FF2B5EF4-FFF2-40B4-BE49-F238E27FC236}">
                <a16:creationId xmlns:a16="http://schemas.microsoft.com/office/drawing/2014/main" id="{1A097572-9A74-9847-A25F-C43699695374}"/>
              </a:ext>
            </a:extLst>
          </p:cNvPr>
          <p:cNvSpPr>
            <a:spLocks noGrp="1"/>
          </p:cNvSpPr>
          <p:nvPr>
            <p:ph type="sldNum" sz="quarter" idx="10"/>
          </p:nvPr>
        </p:nvSpPr>
        <p:spPr/>
        <p:txBody>
          <a:bodyPr/>
          <a:lstStyle/>
          <a:p>
            <a:fld id="{A54E6196-65B6-AE43-85DF-96FD4C8FE68F}" type="slidenum">
              <a:rPr lang="de-AT" smtClean="0"/>
              <a:pPr/>
              <a:t>27</a:t>
            </a:fld>
            <a:endParaRPr lang="de-AT"/>
          </a:p>
        </p:txBody>
      </p:sp>
    </p:spTree>
    <p:extLst>
      <p:ext uri="{BB962C8B-B14F-4D97-AF65-F5344CB8AC3E}">
        <p14:creationId xmlns:p14="http://schemas.microsoft.com/office/powerpoint/2010/main" val="3970280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err="1">
                <a:ea typeface="ＭＳ Ｐゴシック"/>
                <a:cs typeface="ＭＳ Ｐゴシック"/>
              </a:rPr>
              <a:t>Kreisbeschleuniger</a:t>
            </a:r>
            <a:r>
              <a:rPr lang="en-US" dirty="0">
                <a:ea typeface="ＭＳ Ｐゴシック"/>
                <a:cs typeface="ＭＳ Ｐゴシック"/>
              </a:rPr>
              <a:t>: Das </a:t>
            </a:r>
            <a:r>
              <a:rPr lang="en-US" dirty="0" err="1">
                <a:ea typeface="ＭＳ Ｐゴシック"/>
                <a:cs typeface="ＭＳ Ｐゴシック"/>
              </a:rPr>
              <a:t>Zyklotron</a:t>
            </a:r>
            <a:endParaRPr lang="en-US" dirty="0"/>
          </a:p>
        </p:txBody>
      </p:sp>
      <p:sp>
        <p:nvSpPr>
          <p:cNvPr id="10" name="Inhaltsplatzhalter 9"/>
          <p:cNvSpPr>
            <a:spLocks noGrp="1"/>
          </p:cNvSpPr>
          <p:nvPr>
            <p:ph idx="1"/>
          </p:nvPr>
        </p:nvSpPr>
        <p:spPr/>
        <p:txBody>
          <a:bodyPr/>
          <a:lstStyle/>
          <a:p>
            <a:endParaRPr lang="en-US" dirty="0"/>
          </a:p>
        </p:txBody>
      </p:sp>
      <p:sp>
        <p:nvSpPr>
          <p:cNvPr id="2" name="Foliennummernplatzhalter 1"/>
          <p:cNvSpPr>
            <a:spLocks noGrp="1"/>
          </p:cNvSpPr>
          <p:nvPr>
            <p:ph type="sldNum" sz="quarter" idx="10"/>
          </p:nvPr>
        </p:nvSpPr>
        <p:spPr/>
        <p:txBody>
          <a:bodyPr/>
          <a:lstStyle/>
          <a:p>
            <a:fld id="{10AAE45F-5203-944B-925F-6A67C318D23A}" type="slidenum">
              <a:rPr lang="de-AT" smtClean="0"/>
              <a:pPr/>
              <a:t>28</a:t>
            </a:fld>
            <a:endParaRPr lang="de-AT"/>
          </a:p>
        </p:txBody>
      </p:sp>
      <p:sp>
        <p:nvSpPr>
          <p:cNvPr id="3" name="Fußzeilenplatzhalter 2"/>
          <p:cNvSpPr>
            <a:spLocks noGrp="1"/>
          </p:cNvSpPr>
          <p:nvPr>
            <p:ph type="ftr" sz="quarter" idx="11"/>
          </p:nvPr>
        </p:nvSpPr>
        <p:spPr/>
        <p:txBody>
          <a:bodyPr/>
          <a:lstStyle/>
          <a:p>
            <a:pPr>
              <a:defRPr/>
            </a:pPr>
            <a:r>
              <a:rPr lang="en-US" smtClean="0"/>
              <a:t>Markus Friedl</a:t>
            </a:r>
            <a:endParaRPr lang="de-AT"/>
          </a:p>
        </p:txBody>
      </p:sp>
      <p:sp>
        <p:nvSpPr>
          <p:cNvPr id="4" name="Datumsplatzhalter 3"/>
          <p:cNvSpPr>
            <a:spLocks noGrp="1"/>
          </p:cNvSpPr>
          <p:nvPr>
            <p:ph type="dt" sz="half" idx="12"/>
          </p:nvPr>
        </p:nvSpPr>
        <p:spPr/>
        <p:txBody>
          <a:bodyPr/>
          <a:lstStyle/>
          <a:p>
            <a:pPr>
              <a:defRPr/>
            </a:pPr>
            <a:r>
              <a:rPr lang="de-DE" smtClean="0"/>
              <a:t>3. März 2020</a:t>
            </a:r>
            <a:endParaRPr lang="de-AT"/>
          </a:p>
        </p:txBody>
      </p:sp>
      <p:graphicFrame>
        <p:nvGraphicFramePr>
          <p:cNvPr id="5" name="Object 1"/>
          <p:cNvGraphicFramePr>
            <a:graphicFrameLocks noChangeAspect="1"/>
          </p:cNvGraphicFramePr>
          <p:nvPr/>
        </p:nvGraphicFramePr>
        <p:xfrm>
          <a:off x="7143751" y="2071687"/>
          <a:ext cx="1330523" cy="799208"/>
        </p:xfrm>
        <a:graphic>
          <a:graphicData uri="http://schemas.openxmlformats.org/presentationml/2006/ole">
            <mc:AlternateContent xmlns:mc="http://schemas.openxmlformats.org/markup-compatibility/2006">
              <mc:Choice xmlns:v="urn:schemas-microsoft-com:vml" Requires="v">
                <p:oleObj spid="_x0000_s1067" name="Equation" r:id="rId3" imgW="711000" imgH="419040" progId="Equation.3">
                  <p:embed/>
                </p:oleObj>
              </mc:Choice>
              <mc:Fallback>
                <p:oleObj name="Equation" r:id="rId3" imgW="711000" imgH="419040" progId="Equation.3">
                  <p:embed/>
                  <p:pic>
                    <p:nvPicPr>
                      <p:cNvPr id="5"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751" y="2071687"/>
                        <a:ext cx="1330523" cy="799208"/>
                      </a:xfrm>
                      <a:prstGeom prst="rect">
                        <a:avLst/>
                      </a:prstGeom>
                      <a:solidFill>
                        <a:srgbClr val="E1E9FB"/>
                      </a:solidFill>
                    </p:spPr>
                  </p:pic>
                </p:oleObj>
              </mc:Fallback>
            </mc:AlternateContent>
          </a:graphicData>
        </a:graphic>
      </p:graphicFrame>
      <p:graphicFrame>
        <p:nvGraphicFramePr>
          <p:cNvPr id="6" name="Object 6"/>
          <p:cNvGraphicFramePr>
            <a:graphicFrameLocks noChangeAspect="1"/>
          </p:cNvGraphicFramePr>
          <p:nvPr/>
        </p:nvGraphicFramePr>
        <p:xfrm>
          <a:off x="7000875" y="3500437"/>
          <a:ext cx="1751708" cy="811114"/>
        </p:xfrm>
        <a:graphic>
          <a:graphicData uri="http://schemas.openxmlformats.org/presentationml/2006/ole">
            <mc:AlternateContent xmlns:mc="http://schemas.openxmlformats.org/markup-compatibility/2006">
              <mc:Choice xmlns:v="urn:schemas-microsoft-com:vml" Requires="v">
                <p:oleObj spid="_x0000_s1068" name="Equation" r:id="rId5" imgW="863280" imgH="393480" progId="Equation.3">
                  <p:embed/>
                </p:oleObj>
              </mc:Choice>
              <mc:Fallback>
                <p:oleObj name="Equation" r:id="rId5" imgW="863280" imgH="393480" progId="Equation.3">
                  <p:embed/>
                  <p:pic>
                    <p:nvPicPr>
                      <p:cNvPr id="6"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00875" y="3500437"/>
                        <a:ext cx="1751708" cy="811114"/>
                      </a:xfrm>
                      <a:prstGeom prst="rect">
                        <a:avLst/>
                      </a:prstGeom>
                      <a:solidFill>
                        <a:srgbClr val="F0EAD5"/>
                      </a:solidFill>
                    </p:spPr>
                  </p:pic>
                </p:oleObj>
              </mc:Fallback>
            </mc:AlternateContent>
          </a:graphicData>
        </a:graphic>
      </p:graphicFrame>
      <p:pic>
        <p:nvPicPr>
          <p:cNvPr id="7" name="Picture 10"/>
          <p:cNvPicPr>
            <a:picLocks noChangeAspect="1" noChangeArrowheads="1"/>
          </p:cNvPicPr>
          <p:nvPr/>
        </p:nvPicPr>
        <p:blipFill>
          <a:blip r:embed="rId7"/>
          <a:srcRect/>
          <a:stretch>
            <a:fillRect/>
          </a:stretch>
        </p:blipFill>
        <p:spPr bwMode="auto">
          <a:xfrm>
            <a:off x="71437" y="1500188"/>
            <a:ext cx="6643688" cy="3932039"/>
          </a:xfrm>
          <a:prstGeom prst="rect">
            <a:avLst/>
          </a:prstGeom>
          <a:noFill/>
          <a:ln w="9525">
            <a:noFill/>
            <a:miter lim="800000"/>
            <a:headEnd/>
            <a:tailEnd/>
          </a:ln>
        </p:spPr>
      </p:pic>
      <p:sp>
        <p:nvSpPr>
          <p:cNvPr id="8" name="Text Box 7"/>
          <p:cNvSpPr txBox="1">
            <a:spLocks noChangeArrowheads="1"/>
          </p:cNvSpPr>
          <p:nvPr/>
        </p:nvSpPr>
        <p:spPr bwMode="auto">
          <a:xfrm>
            <a:off x="6000750" y="4643438"/>
            <a:ext cx="2751833" cy="369594"/>
          </a:xfrm>
          <a:prstGeom prst="rect">
            <a:avLst/>
          </a:prstGeom>
          <a:solidFill>
            <a:srgbClr val="E1E9FB"/>
          </a:solidFill>
          <a:ln w="9525">
            <a:noFill/>
            <a:miter lim="800000"/>
            <a:headEnd/>
            <a:tailEnd/>
          </a:ln>
          <a:effectLst>
            <a:outerShdw dist="45791" dir="3378596" algn="ctr" rotWithShape="0">
              <a:schemeClr val="tx1"/>
            </a:outerShdw>
          </a:effectLst>
        </p:spPr>
        <p:txBody>
          <a:bodyPr lIns="90620" tIns="45310" rIns="90620" bIns="45310">
            <a:spAutoFit/>
          </a:bodyPr>
          <a:lstStyle/>
          <a:p>
            <a:pPr algn="ctr" defTabSz="906364">
              <a:lnSpc>
                <a:spcPct val="110000"/>
              </a:lnSpc>
              <a:buSzPct val="75000"/>
              <a:defRPr/>
            </a:pPr>
            <a:r>
              <a:rPr lang="en-US" sz="1781" dirty="0" err="1" smtClean="0">
                <a:latin typeface="+mj-lt"/>
                <a:ea typeface="ＭＳ Ｐゴシック"/>
                <a:cs typeface="ＭＳ Ｐゴシック"/>
              </a:rPr>
              <a:t>Zyklotron-Frequenz</a:t>
            </a:r>
            <a:endParaRPr lang="en-US" sz="1781" dirty="0">
              <a:latin typeface="+mj-lt"/>
              <a:ea typeface="ＭＳ Ｐゴシック"/>
              <a:cs typeface="ＭＳ Ｐゴシック"/>
            </a:endParaRPr>
          </a:p>
        </p:txBody>
      </p:sp>
    </p:spTree>
    <p:extLst>
      <p:ext uri="{BB962C8B-B14F-4D97-AF65-F5344CB8AC3E}">
        <p14:creationId xmlns:p14="http://schemas.microsoft.com/office/powerpoint/2010/main" val="16555008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ＭＳ Ｐゴシック"/>
                <a:cs typeface="ＭＳ Ｐゴシック"/>
              </a:rPr>
              <a:t>TRIUMF K500 </a:t>
            </a:r>
            <a:r>
              <a:rPr lang="de-DE" dirty="0" err="1">
                <a:ea typeface="ＭＳ Ｐゴシック"/>
                <a:cs typeface="ＭＳ Ｐゴシック"/>
              </a:rPr>
              <a:t>Cyclotron</a:t>
            </a:r>
            <a:endParaRPr lang="en-US" dirty="0"/>
          </a:p>
        </p:txBody>
      </p:sp>
      <p:sp>
        <p:nvSpPr>
          <p:cNvPr id="4" name="Foliennummernplatzhalter 3"/>
          <p:cNvSpPr>
            <a:spLocks noGrp="1"/>
          </p:cNvSpPr>
          <p:nvPr>
            <p:ph type="sldNum" sz="quarter" idx="10"/>
          </p:nvPr>
        </p:nvSpPr>
        <p:spPr/>
        <p:txBody>
          <a:bodyPr/>
          <a:lstStyle/>
          <a:p>
            <a:fld id="{522E9936-9B04-FE41-AE52-737A8B5246C3}" type="slidenum">
              <a:rPr lang="de-AT" smtClean="0"/>
              <a:pPr/>
              <a:t>29</a:t>
            </a:fld>
            <a:endParaRPr lang="de-AT"/>
          </a:p>
        </p:txBody>
      </p:sp>
      <p:sp>
        <p:nvSpPr>
          <p:cNvPr id="5" name="Fußzeilenplatzhalter 4"/>
          <p:cNvSpPr>
            <a:spLocks noGrp="1"/>
          </p:cNvSpPr>
          <p:nvPr>
            <p:ph type="ftr" sz="quarter" idx="11"/>
          </p:nvPr>
        </p:nvSpPr>
        <p:spPr/>
        <p:txBody>
          <a:bodyPr/>
          <a:lstStyle/>
          <a:p>
            <a:pPr>
              <a:defRPr/>
            </a:pPr>
            <a:r>
              <a:rPr lang="en-US" smtClean="0"/>
              <a:t>Markus Friedl</a:t>
            </a:r>
            <a:endParaRPr lang="de-AT"/>
          </a:p>
        </p:txBody>
      </p:sp>
      <p:sp>
        <p:nvSpPr>
          <p:cNvPr id="6" name="Datumsplatzhalter 5"/>
          <p:cNvSpPr>
            <a:spLocks noGrp="1"/>
          </p:cNvSpPr>
          <p:nvPr>
            <p:ph type="dt" sz="half" idx="12"/>
          </p:nvPr>
        </p:nvSpPr>
        <p:spPr/>
        <p:txBody>
          <a:bodyPr/>
          <a:lstStyle/>
          <a:p>
            <a:pPr>
              <a:defRPr/>
            </a:pPr>
            <a:r>
              <a:rPr lang="de-DE" smtClean="0"/>
              <a:t>3. März 2020</a:t>
            </a:r>
            <a:endParaRPr lang="de-AT"/>
          </a:p>
        </p:txBody>
      </p:sp>
      <p:pic>
        <p:nvPicPr>
          <p:cNvPr id="7" name="Picture 4"/>
          <p:cNvPicPr>
            <a:picLocks noGrp="1" noChangeAspect="1" noChangeArrowheads="1"/>
          </p:cNvPicPr>
          <p:nvPr>
            <p:ph idx="1"/>
          </p:nvPr>
        </p:nvPicPr>
        <p:blipFill>
          <a:blip r:embed="rId2"/>
          <a:srcRect/>
          <a:stretch>
            <a:fillRect/>
          </a:stretch>
        </p:blipFill>
        <p:spPr bwMode="auto">
          <a:xfrm>
            <a:off x="1605779" y="1628775"/>
            <a:ext cx="5932442" cy="4752975"/>
          </a:xfrm>
          <a:prstGeom prst="rect">
            <a:avLst/>
          </a:prstGeom>
          <a:noFill/>
          <a:ln w="9525">
            <a:noFill/>
            <a:miter lim="800000"/>
            <a:headEnd/>
            <a:tailEnd/>
          </a:ln>
        </p:spPr>
      </p:pic>
      <p:sp>
        <p:nvSpPr>
          <p:cNvPr id="8" name="Text Box 4"/>
          <p:cNvSpPr txBox="1">
            <a:spLocks noChangeArrowheads="1"/>
          </p:cNvSpPr>
          <p:nvPr/>
        </p:nvSpPr>
        <p:spPr bwMode="auto">
          <a:xfrm>
            <a:off x="7668344" y="4481711"/>
            <a:ext cx="1261344" cy="1900077"/>
          </a:xfrm>
          <a:prstGeom prst="rect">
            <a:avLst/>
          </a:prstGeom>
          <a:solidFill>
            <a:srgbClr val="E2F4E7"/>
          </a:solidFill>
          <a:ln w="9525">
            <a:noFill/>
            <a:miter lim="800000"/>
            <a:headEnd/>
            <a:tailEnd/>
          </a:ln>
          <a:effectLst>
            <a:outerShdw dist="45791" dir="3378596" algn="ctr" rotWithShape="0">
              <a:schemeClr val="tx1"/>
            </a:outerShdw>
          </a:effectLst>
        </p:spPr>
        <p:txBody>
          <a:bodyPr wrap="square" lIns="90620" tIns="45310" rIns="90620" bIns="45310">
            <a:spAutoFit/>
          </a:bodyPr>
          <a:lstStyle/>
          <a:p>
            <a:pPr defTabSz="906364">
              <a:lnSpc>
                <a:spcPct val="110000"/>
              </a:lnSpc>
              <a:buSzPct val="75000"/>
              <a:defRPr/>
            </a:pPr>
            <a:r>
              <a:rPr lang="en-US" sz="1781" dirty="0" err="1">
                <a:latin typeface="+mj-lt"/>
              </a:rPr>
              <a:t>Größtes</a:t>
            </a:r>
            <a:r>
              <a:rPr lang="en-US" sz="1781" dirty="0">
                <a:latin typeface="+mj-lt"/>
              </a:rPr>
              <a:t> </a:t>
            </a:r>
            <a:r>
              <a:rPr lang="en-US" sz="1781" dirty="0" err="1">
                <a:latin typeface="+mj-lt"/>
              </a:rPr>
              <a:t>Zyklotron</a:t>
            </a:r>
            <a:r>
              <a:rPr lang="en-US" sz="1781" dirty="0">
                <a:latin typeface="+mj-lt"/>
              </a:rPr>
              <a:t/>
            </a:r>
            <a:br>
              <a:rPr lang="en-US" sz="1781" dirty="0">
                <a:latin typeface="+mj-lt"/>
              </a:rPr>
            </a:br>
            <a:r>
              <a:rPr lang="en-US" sz="1781" dirty="0">
                <a:latin typeface="+mj-lt"/>
              </a:rPr>
              <a:t>der Welt:</a:t>
            </a:r>
            <a:br>
              <a:rPr lang="en-US" sz="1781" dirty="0">
                <a:latin typeface="+mj-lt"/>
              </a:rPr>
            </a:br>
            <a:r>
              <a:rPr lang="en-US" sz="1781" dirty="0">
                <a:latin typeface="+mj-lt"/>
              </a:rPr>
              <a:t>TRIUMF, </a:t>
            </a:r>
            <a:r>
              <a:rPr lang="en-US" sz="1781" dirty="0" smtClean="0">
                <a:latin typeface="+mj-lt"/>
              </a:rPr>
              <a:t>Vancouver (1972)</a:t>
            </a:r>
            <a:endParaRPr lang="en-US" sz="1781" dirty="0">
              <a:latin typeface="+mj-lt"/>
            </a:endParaRPr>
          </a:p>
        </p:txBody>
      </p:sp>
    </p:spTree>
    <p:extLst>
      <p:ext uri="{BB962C8B-B14F-4D97-AF65-F5344CB8AC3E}">
        <p14:creationId xmlns:p14="http://schemas.microsoft.com/office/powerpoint/2010/main" val="10941322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4"/>
          <p:cNvPicPr>
            <a:picLocks noChangeAspect="1"/>
          </p:cNvPicPr>
          <p:nvPr/>
        </p:nvPicPr>
        <p:blipFill>
          <a:blip r:embed="rId2"/>
          <a:srcRect/>
          <a:stretch>
            <a:fillRect/>
          </a:stretch>
        </p:blipFill>
        <p:spPr bwMode="auto">
          <a:xfrm>
            <a:off x="1447800" y="2057400"/>
            <a:ext cx="1828800" cy="1285875"/>
          </a:xfrm>
          <a:prstGeom prst="rect">
            <a:avLst/>
          </a:prstGeom>
          <a:noFill/>
          <a:ln w="9525">
            <a:noFill/>
            <a:miter lim="800000"/>
            <a:headEnd/>
            <a:tailEnd/>
          </a:ln>
        </p:spPr>
      </p:pic>
      <p:sp>
        <p:nvSpPr>
          <p:cNvPr id="20483" name="Title 1"/>
          <p:cNvSpPr>
            <a:spLocks noGrp="1"/>
          </p:cNvSpPr>
          <p:nvPr>
            <p:ph type="title"/>
          </p:nvPr>
        </p:nvSpPr>
        <p:spPr/>
        <p:txBody>
          <a:bodyPr/>
          <a:lstStyle/>
          <a:p>
            <a:pPr eaLnBrk="1" hangingPunct="1"/>
            <a:r>
              <a:rPr lang="de-AT" dirty="0"/>
              <a:t>HEPHY Forschungsgebiete</a:t>
            </a:r>
          </a:p>
        </p:txBody>
      </p:sp>
      <p:pic>
        <p:nvPicPr>
          <p:cNvPr id="20484" name="Picture 6"/>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2286000"/>
            <a:ext cx="1350963" cy="1644650"/>
          </a:xfrm>
          <a:prstGeom prst="rect">
            <a:avLst/>
          </a:prstGeom>
          <a:noFill/>
          <a:ln w="9525">
            <a:noFill/>
            <a:miter lim="800000"/>
            <a:headEnd/>
            <a:tailEnd/>
          </a:ln>
        </p:spPr>
      </p:pic>
      <p:sp>
        <p:nvSpPr>
          <p:cNvPr id="20485" name="TextBox 8"/>
          <p:cNvSpPr txBox="1">
            <a:spLocks noChangeArrowheads="1"/>
          </p:cNvSpPr>
          <p:nvPr/>
        </p:nvSpPr>
        <p:spPr bwMode="auto">
          <a:xfrm>
            <a:off x="98425" y="1524000"/>
            <a:ext cx="4271426" cy="646331"/>
          </a:xfrm>
          <a:prstGeom prst="rect">
            <a:avLst/>
          </a:prstGeom>
          <a:noFill/>
          <a:ln w="9525">
            <a:noFill/>
            <a:miter lim="800000"/>
            <a:headEnd/>
            <a:tailEnd/>
          </a:ln>
        </p:spPr>
        <p:txBody>
          <a:bodyPr wrap="none">
            <a:prstTxWarp prst="textNoShape">
              <a:avLst/>
            </a:prstTxWarp>
            <a:spAutoFit/>
          </a:bodyPr>
          <a:lstStyle/>
          <a:p>
            <a:r>
              <a:rPr lang="de-AT" dirty="0"/>
              <a:t>Theorie der Elementarteilchen</a:t>
            </a:r>
          </a:p>
          <a:p>
            <a:r>
              <a:rPr lang="de-AT" dirty="0"/>
              <a:t>Spezialgebiet: SUSY, QCD, Dark Matter</a:t>
            </a:r>
          </a:p>
        </p:txBody>
      </p:sp>
      <p:pic>
        <p:nvPicPr>
          <p:cNvPr id="20486" name="Picture 9"/>
          <p:cNvPicPr>
            <a:picLocks noChangeAspect="1"/>
          </p:cNvPicPr>
          <p:nvPr/>
        </p:nvPicPr>
        <p:blipFill>
          <a:blip r:embed="rId4"/>
          <a:srcRect/>
          <a:stretch>
            <a:fillRect/>
          </a:stretch>
        </p:blipFill>
        <p:spPr bwMode="auto">
          <a:xfrm>
            <a:off x="3505200" y="2743200"/>
            <a:ext cx="1835150" cy="1828800"/>
          </a:xfrm>
          <a:prstGeom prst="rect">
            <a:avLst/>
          </a:prstGeom>
          <a:noFill/>
          <a:ln w="9525">
            <a:noFill/>
            <a:miter lim="800000"/>
            <a:headEnd/>
            <a:tailEnd/>
          </a:ln>
        </p:spPr>
      </p:pic>
      <p:sp>
        <p:nvSpPr>
          <p:cNvPr id="20487" name="TextBox 10"/>
          <p:cNvSpPr txBox="1">
            <a:spLocks noChangeArrowheads="1"/>
          </p:cNvSpPr>
          <p:nvPr/>
        </p:nvSpPr>
        <p:spPr bwMode="auto">
          <a:xfrm>
            <a:off x="3429000" y="4648200"/>
            <a:ext cx="2006600" cy="646113"/>
          </a:xfrm>
          <a:prstGeom prst="rect">
            <a:avLst/>
          </a:prstGeom>
          <a:noFill/>
          <a:ln w="9525">
            <a:noFill/>
            <a:miter lim="800000"/>
            <a:headEnd/>
            <a:tailEnd/>
          </a:ln>
        </p:spPr>
        <p:txBody>
          <a:bodyPr>
            <a:prstTxWarp prst="textNoShape">
              <a:avLst/>
            </a:prstTxWarp>
            <a:spAutoFit/>
          </a:bodyPr>
          <a:lstStyle/>
          <a:p>
            <a:r>
              <a:rPr lang="de-AT"/>
              <a:t>Datenanalyse für </a:t>
            </a:r>
          </a:p>
          <a:p>
            <a:r>
              <a:rPr lang="de-AT"/>
              <a:t>CMS und Belle</a:t>
            </a:r>
          </a:p>
        </p:txBody>
      </p:sp>
      <p:sp>
        <p:nvSpPr>
          <p:cNvPr id="20488" name="TextBox 12"/>
          <p:cNvSpPr txBox="1">
            <a:spLocks noChangeArrowheads="1"/>
          </p:cNvSpPr>
          <p:nvPr/>
        </p:nvSpPr>
        <p:spPr bwMode="auto">
          <a:xfrm>
            <a:off x="2209800" y="5907088"/>
            <a:ext cx="2314575" cy="646112"/>
          </a:xfrm>
          <a:prstGeom prst="rect">
            <a:avLst/>
          </a:prstGeom>
          <a:noFill/>
          <a:ln w="9525">
            <a:noFill/>
            <a:miter lim="800000"/>
            <a:headEnd/>
            <a:tailEnd/>
          </a:ln>
        </p:spPr>
        <p:txBody>
          <a:bodyPr wrap="none">
            <a:prstTxWarp prst="textNoShape">
              <a:avLst/>
            </a:prstTxWarp>
            <a:spAutoFit/>
          </a:bodyPr>
          <a:lstStyle/>
          <a:p>
            <a:r>
              <a:rPr lang="de-AT"/>
              <a:t>Algorithmen und </a:t>
            </a:r>
          </a:p>
          <a:p>
            <a:r>
              <a:rPr lang="de-AT"/>
              <a:t>Softwareentwicklung</a:t>
            </a:r>
          </a:p>
        </p:txBody>
      </p:sp>
      <p:pic>
        <p:nvPicPr>
          <p:cNvPr id="20489" name="Picture 13"/>
          <p:cNvPicPr>
            <a:picLocks noChangeAspect="1"/>
          </p:cNvPicPr>
          <p:nvPr/>
        </p:nvPicPr>
        <p:blipFill>
          <a:blip r:embed="rId5"/>
          <a:srcRect/>
          <a:stretch>
            <a:fillRect/>
          </a:stretch>
        </p:blipFill>
        <p:spPr bwMode="auto">
          <a:xfrm>
            <a:off x="0" y="4764088"/>
            <a:ext cx="2209800" cy="1684337"/>
          </a:xfrm>
          <a:prstGeom prst="rect">
            <a:avLst/>
          </a:prstGeom>
          <a:noFill/>
          <a:ln w="9525">
            <a:noFill/>
            <a:miter lim="800000"/>
            <a:headEnd/>
            <a:tailEnd/>
          </a:ln>
        </p:spPr>
      </p:pic>
      <p:pic>
        <p:nvPicPr>
          <p:cNvPr id="20490" name="Picture 11"/>
          <p:cNvPicPr>
            <a:picLocks noChangeAspect="1"/>
          </p:cNvPicPr>
          <p:nvPr/>
        </p:nvPicPr>
        <p:blipFill>
          <a:blip r:embed="rId6"/>
          <a:srcRect/>
          <a:stretch>
            <a:fillRect/>
          </a:stretch>
        </p:blipFill>
        <p:spPr bwMode="auto">
          <a:xfrm>
            <a:off x="1371600" y="4764088"/>
            <a:ext cx="1393825" cy="1066800"/>
          </a:xfrm>
          <a:prstGeom prst="rect">
            <a:avLst/>
          </a:prstGeom>
          <a:noFill/>
          <a:ln w="9525">
            <a:noFill/>
            <a:miter lim="800000"/>
            <a:headEnd/>
            <a:tailEnd/>
          </a:ln>
        </p:spPr>
      </p:pic>
      <p:pic>
        <p:nvPicPr>
          <p:cNvPr id="20491" name="Picture 19"/>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bwMode="auto">
          <a:xfrm>
            <a:off x="6781800" y="4402138"/>
            <a:ext cx="2362200" cy="2151062"/>
          </a:xfrm>
          <a:prstGeom prst="rect">
            <a:avLst/>
          </a:prstGeom>
          <a:noFill/>
          <a:ln w="9525">
            <a:noFill/>
            <a:miter lim="800000"/>
            <a:headEnd/>
            <a:tailEnd/>
          </a:ln>
        </p:spPr>
      </p:pic>
      <p:sp>
        <p:nvSpPr>
          <p:cNvPr id="20492" name="TextBox 20"/>
          <p:cNvSpPr txBox="1">
            <a:spLocks noChangeArrowheads="1"/>
          </p:cNvSpPr>
          <p:nvPr/>
        </p:nvSpPr>
        <p:spPr bwMode="auto">
          <a:xfrm>
            <a:off x="5507038" y="6096000"/>
            <a:ext cx="1198562" cy="369888"/>
          </a:xfrm>
          <a:prstGeom prst="rect">
            <a:avLst/>
          </a:prstGeom>
          <a:noFill/>
          <a:ln w="9525">
            <a:noFill/>
            <a:miter lim="800000"/>
            <a:headEnd/>
            <a:tailEnd/>
          </a:ln>
        </p:spPr>
        <p:txBody>
          <a:bodyPr wrap="none">
            <a:prstTxWarp prst="textNoShape">
              <a:avLst/>
            </a:prstTxWarp>
            <a:spAutoFit/>
          </a:bodyPr>
          <a:lstStyle/>
          <a:p>
            <a:r>
              <a:rPr lang="de-AT"/>
              <a:t>Elektronik</a:t>
            </a:r>
          </a:p>
        </p:txBody>
      </p:sp>
      <p:pic>
        <p:nvPicPr>
          <p:cNvPr id="20493" name="Picture 21"/>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bwMode="auto">
          <a:xfrm>
            <a:off x="5715000" y="5105400"/>
            <a:ext cx="1143000" cy="958850"/>
          </a:xfrm>
          <a:prstGeom prst="rect">
            <a:avLst/>
          </a:prstGeom>
          <a:noFill/>
          <a:ln w="9525">
            <a:noFill/>
            <a:miter lim="800000"/>
            <a:headEnd/>
            <a:tailEnd/>
          </a:ln>
        </p:spPr>
      </p:pic>
      <p:pic>
        <p:nvPicPr>
          <p:cNvPr id="20494" name="Picture 23"/>
          <p:cNvPicPr>
            <a:picLocks noChangeAspect="1"/>
          </p:cNvPicPr>
          <p:nvPr/>
        </p:nvPicPr>
        <p:blipFill>
          <a:blip r:embed="rId9" cstate="print">
            <a:extLst>
              <a:ext uri="{28A0092B-C50C-407E-A947-70E740481C1C}">
                <a14:useLocalDpi xmlns:a14="http://schemas.microsoft.com/office/drawing/2010/main"/>
              </a:ext>
            </a:extLst>
          </a:blip>
          <a:srcRect t="8298" b="11617"/>
          <a:stretch>
            <a:fillRect/>
          </a:stretch>
        </p:blipFill>
        <p:spPr bwMode="auto">
          <a:xfrm>
            <a:off x="6019800" y="2667000"/>
            <a:ext cx="2971800" cy="1587500"/>
          </a:xfrm>
          <a:prstGeom prst="rect">
            <a:avLst/>
          </a:prstGeom>
          <a:noFill/>
          <a:ln w="9525">
            <a:noFill/>
            <a:miter lim="800000"/>
            <a:headEnd/>
            <a:tailEnd/>
          </a:ln>
        </p:spPr>
      </p:pic>
      <p:pic>
        <p:nvPicPr>
          <p:cNvPr id="20495" name="Picture 25"/>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bwMode="auto">
          <a:xfrm>
            <a:off x="7620000" y="1524000"/>
            <a:ext cx="1323975" cy="1100138"/>
          </a:xfrm>
          <a:prstGeom prst="rect">
            <a:avLst/>
          </a:prstGeom>
          <a:noFill/>
          <a:ln w="9525">
            <a:noFill/>
            <a:miter lim="800000"/>
            <a:headEnd/>
            <a:tailEnd/>
          </a:ln>
        </p:spPr>
      </p:pic>
      <p:sp>
        <p:nvSpPr>
          <p:cNvPr id="20496" name="TextBox 26"/>
          <p:cNvSpPr txBox="1">
            <a:spLocks noChangeArrowheads="1"/>
          </p:cNvSpPr>
          <p:nvPr/>
        </p:nvSpPr>
        <p:spPr bwMode="auto">
          <a:xfrm>
            <a:off x="5562600" y="1905000"/>
            <a:ext cx="2070100" cy="646113"/>
          </a:xfrm>
          <a:prstGeom prst="rect">
            <a:avLst/>
          </a:prstGeom>
          <a:noFill/>
          <a:ln w="9525">
            <a:noFill/>
            <a:miter lim="800000"/>
            <a:headEnd/>
            <a:tailEnd/>
          </a:ln>
        </p:spPr>
        <p:txBody>
          <a:bodyPr wrap="none">
            <a:prstTxWarp prst="textNoShape">
              <a:avLst/>
            </a:prstTxWarp>
            <a:spAutoFit/>
          </a:bodyPr>
          <a:lstStyle/>
          <a:p>
            <a:r>
              <a:rPr lang="de-AT"/>
              <a:t>Entwicklung von </a:t>
            </a:r>
          </a:p>
          <a:p>
            <a:r>
              <a:rPr lang="de-AT"/>
              <a:t>Siliziumdetektoren</a:t>
            </a:r>
          </a:p>
        </p:txBody>
      </p:sp>
      <p:sp>
        <p:nvSpPr>
          <p:cNvPr id="20497" name="Date Placeholder 19"/>
          <p:cNvSpPr>
            <a:spLocks noGrp="1"/>
          </p:cNvSpPr>
          <p:nvPr>
            <p:ph type="dt" sz="quarter" idx="12"/>
          </p:nvPr>
        </p:nvSpPr>
        <p:spPr>
          <a:noFill/>
        </p:spPr>
        <p:txBody>
          <a:bodyPr/>
          <a:lstStyle/>
          <a:p>
            <a:r>
              <a:rPr lang="de-DE" smtClean="0"/>
              <a:t>3. März 2020</a:t>
            </a:r>
            <a:endParaRPr lang="de-AT"/>
          </a:p>
        </p:txBody>
      </p:sp>
      <p:sp>
        <p:nvSpPr>
          <p:cNvPr id="20499" name="Footer Placeholder 21"/>
          <p:cNvSpPr>
            <a:spLocks noGrp="1"/>
          </p:cNvSpPr>
          <p:nvPr>
            <p:ph type="ftr" sz="quarter" idx="11"/>
          </p:nvPr>
        </p:nvSpPr>
        <p:spPr>
          <a:noFill/>
        </p:spPr>
        <p:txBody>
          <a:bodyPr/>
          <a:lstStyle/>
          <a:p>
            <a:r>
              <a:rPr lang="en-US" smtClean="0"/>
              <a:t>Markus Friedl</a:t>
            </a:r>
            <a:endParaRPr lang="de-AT" dirty="0"/>
          </a:p>
        </p:txBody>
      </p:sp>
      <p:sp>
        <p:nvSpPr>
          <p:cNvPr id="2" name="Foliennummernplatzhalter 1">
            <a:extLst>
              <a:ext uri="{FF2B5EF4-FFF2-40B4-BE49-F238E27FC236}">
                <a16:creationId xmlns:a16="http://schemas.microsoft.com/office/drawing/2014/main" id="{CE6F000D-76E2-984D-8360-DFFE0219598B}"/>
              </a:ext>
            </a:extLst>
          </p:cNvPr>
          <p:cNvSpPr>
            <a:spLocks noGrp="1"/>
          </p:cNvSpPr>
          <p:nvPr>
            <p:ph type="sldNum" sz="quarter" idx="10"/>
          </p:nvPr>
        </p:nvSpPr>
        <p:spPr/>
        <p:txBody>
          <a:bodyPr/>
          <a:lstStyle/>
          <a:p>
            <a:fld id="{A54E6196-65B6-AE43-85DF-96FD4C8FE68F}" type="slidenum">
              <a:rPr lang="de-AT" smtClean="0"/>
              <a:pPr/>
              <a:t>3</a:t>
            </a:fld>
            <a:endParaRPr lang="de-AT"/>
          </a:p>
        </p:txBody>
      </p:sp>
    </p:spTree>
    <p:extLst>
      <p:ext uri="{BB962C8B-B14F-4D97-AF65-F5344CB8AC3E}">
        <p14:creationId xmlns:p14="http://schemas.microsoft.com/office/powerpoint/2010/main" val="46900562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p:txBody>
          <a:bodyPr/>
          <a:lstStyle/>
          <a:p>
            <a:r>
              <a:rPr lang="en-US" sz="2800">
                <a:latin typeface="Arial" charset="0"/>
                <a:ea typeface="ＭＳ Ｐゴシック" charset="0"/>
                <a:cs typeface="ＭＳ Ｐゴシック" charset="0"/>
              </a:rPr>
              <a:t>Ringbeschleuniger</a:t>
            </a:r>
            <a:endParaRPr lang="de-AT" sz="2800">
              <a:latin typeface="Arial" charset="0"/>
              <a:ea typeface="ＭＳ Ｐゴシック" charset="0"/>
              <a:cs typeface="ＭＳ Ｐゴシック" charset="0"/>
            </a:endParaRPr>
          </a:p>
        </p:txBody>
      </p:sp>
      <p:sp>
        <p:nvSpPr>
          <p:cNvPr id="16387" name="Rectangle 4"/>
          <p:cNvSpPr>
            <a:spLocks noGrp="1" noChangeArrowheads="1"/>
          </p:cNvSpPr>
          <p:nvPr>
            <p:ph type="body" sz="half" idx="4294967295"/>
          </p:nvPr>
        </p:nvSpPr>
        <p:spPr>
          <a:xfrm>
            <a:off x="323850" y="3141663"/>
            <a:ext cx="4259263" cy="3240087"/>
          </a:xfrm>
        </p:spPr>
        <p:txBody>
          <a:bodyPr/>
          <a:lstStyle/>
          <a:p>
            <a:pPr>
              <a:lnSpc>
                <a:spcPct val="90000"/>
              </a:lnSpc>
            </a:pPr>
            <a:r>
              <a:rPr lang="en-US" sz="2000" dirty="0" err="1">
                <a:latin typeface="Arial" charset="0"/>
                <a:ea typeface="ＭＳ Ｐゴシック" charset="0"/>
                <a:cs typeface="ＭＳ Ｐゴシック" charset="0"/>
              </a:rPr>
              <a:t>Vorteil</a:t>
            </a:r>
            <a:r>
              <a:rPr lang="en-US" sz="2000" dirty="0">
                <a:latin typeface="Arial" charset="0"/>
                <a:ea typeface="ＭＳ Ｐゴシック" charset="0"/>
                <a:cs typeface="ＭＳ Ｐゴシック" charset="0"/>
              </a:rPr>
              <a:t>: </a:t>
            </a:r>
          </a:p>
          <a:p>
            <a:pPr lvl="1">
              <a:lnSpc>
                <a:spcPct val="90000"/>
              </a:lnSpc>
            </a:pPr>
            <a:r>
              <a:rPr lang="en-US" sz="1800" dirty="0" err="1">
                <a:latin typeface="Arial" charset="0"/>
                <a:ea typeface="ＭＳ Ｐゴシック" charset="0"/>
              </a:rPr>
              <a:t>Teilchen</a:t>
            </a:r>
            <a:r>
              <a:rPr lang="en-US" sz="1800" dirty="0">
                <a:latin typeface="Arial" charset="0"/>
                <a:ea typeface="ＭＳ Ｐゴシック" charset="0"/>
              </a:rPr>
              <a:t> </a:t>
            </a:r>
            <a:r>
              <a:rPr lang="en-US" sz="1800" dirty="0" err="1">
                <a:latin typeface="Arial" charset="0"/>
                <a:ea typeface="ＭＳ Ｐゴシック" charset="0"/>
              </a:rPr>
              <a:t>fliegen</a:t>
            </a:r>
            <a:r>
              <a:rPr lang="en-US" sz="1800" dirty="0">
                <a:latin typeface="Arial" charset="0"/>
                <a:ea typeface="ＭＳ Ｐゴシック" charset="0"/>
              </a:rPr>
              <a:t> </a:t>
            </a:r>
            <a:r>
              <a:rPr lang="en-US" sz="1800" dirty="0" err="1">
                <a:latin typeface="Arial" charset="0"/>
                <a:ea typeface="ＭＳ Ｐゴシック" charset="0"/>
              </a:rPr>
              <a:t>immer</a:t>
            </a:r>
            <a:r>
              <a:rPr lang="en-US" sz="1800" dirty="0">
                <a:latin typeface="Arial" charset="0"/>
                <a:ea typeface="ＭＳ Ｐゴシック" charset="0"/>
              </a:rPr>
              <a:t> und </a:t>
            </a:r>
            <a:r>
              <a:rPr lang="en-US" sz="1800" dirty="0" err="1">
                <a:latin typeface="Arial" charset="0"/>
                <a:ea typeface="ＭＳ Ｐゴシック" charset="0"/>
              </a:rPr>
              <a:t>immer</a:t>
            </a:r>
            <a:r>
              <a:rPr lang="en-US" sz="1800" dirty="0">
                <a:latin typeface="Arial" charset="0"/>
                <a:ea typeface="ＭＳ Ｐゴシック" charset="0"/>
              </a:rPr>
              <a:t> </a:t>
            </a:r>
            <a:r>
              <a:rPr lang="en-US" sz="1800" dirty="0" err="1">
                <a:latin typeface="Arial" charset="0"/>
                <a:ea typeface="ＭＳ Ｐゴシック" charset="0"/>
              </a:rPr>
              <a:t>im</a:t>
            </a:r>
            <a:r>
              <a:rPr lang="en-US" sz="1800" dirty="0">
                <a:latin typeface="Arial" charset="0"/>
                <a:ea typeface="ＭＳ Ｐゴシック" charset="0"/>
              </a:rPr>
              <a:t> </a:t>
            </a:r>
            <a:r>
              <a:rPr lang="en-US" sz="1800" dirty="0" err="1">
                <a:latin typeface="Arial" charset="0"/>
                <a:ea typeface="ＭＳ Ｐゴシック" charset="0"/>
              </a:rPr>
              <a:t>Kreis</a:t>
            </a:r>
            <a:endParaRPr lang="en-US" sz="1800" dirty="0">
              <a:latin typeface="Arial" charset="0"/>
              <a:ea typeface="ＭＳ Ｐゴシック" charset="0"/>
            </a:endParaRPr>
          </a:p>
          <a:p>
            <a:pPr>
              <a:lnSpc>
                <a:spcPct val="90000"/>
              </a:lnSpc>
            </a:pPr>
            <a:r>
              <a:rPr lang="en-US" sz="2000" dirty="0" err="1">
                <a:latin typeface="Arial" charset="0"/>
                <a:ea typeface="ＭＳ Ｐゴシック" charset="0"/>
                <a:cs typeface="ＭＳ Ｐゴシック" charset="0"/>
              </a:rPr>
              <a:t>Nachteil</a:t>
            </a:r>
            <a:r>
              <a:rPr lang="en-US" sz="2000" dirty="0">
                <a:latin typeface="Arial" charset="0"/>
                <a:ea typeface="ＭＳ Ｐゴシック" charset="0"/>
                <a:cs typeface="ＭＳ Ｐゴシック" charset="0"/>
              </a:rPr>
              <a:t>: </a:t>
            </a:r>
          </a:p>
          <a:p>
            <a:pPr lvl="1">
              <a:lnSpc>
                <a:spcPct val="90000"/>
              </a:lnSpc>
            </a:pPr>
            <a:r>
              <a:rPr lang="en-US" sz="1800" dirty="0" err="1">
                <a:latin typeface="Arial" charset="0"/>
                <a:ea typeface="ＭＳ Ｐゴシック" charset="0"/>
              </a:rPr>
              <a:t>Synchrotronstrahlung</a:t>
            </a:r>
            <a:r>
              <a:rPr lang="en-US" sz="1800" dirty="0">
                <a:latin typeface="Arial" charset="0"/>
                <a:ea typeface="ＭＳ Ｐゴシック" charset="0"/>
              </a:rPr>
              <a:t/>
            </a:r>
            <a:br>
              <a:rPr lang="en-US" sz="1800" dirty="0">
                <a:latin typeface="Arial" charset="0"/>
                <a:ea typeface="ＭＳ Ｐゴシック" charset="0"/>
              </a:rPr>
            </a:br>
            <a:endParaRPr lang="en-US" sz="1800" dirty="0">
              <a:latin typeface="Arial" charset="0"/>
              <a:ea typeface="ＭＳ Ｐゴシック" charset="0"/>
            </a:endParaRPr>
          </a:p>
          <a:p>
            <a:pPr>
              <a:lnSpc>
                <a:spcPct val="90000"/>
              </a:lnSpc>
            </a:pPr>
            <a:r>
              <a:rPr lang="de-AT" sz="2000" dirty="0">
                <a:latin typeface="Arial" charset="0"/>
                <a:ea typeface="ＭＳ Ｐゴシック" charset="0"/>
                <a:cs typeface="ＭＳ Ｐゴシック" charset="0"/>
              </a:rPr>
              <a:t>Man benötigt mehr Komponenten, um Teilchen auf Kreisbahn zu halten</a:t>
            </a:r>
          </a:p>
          <a:p>
            <a:pPr lvl="1">
              <a:lnSpc>
                <a:spcPct val="90000"/>
              </a:lnSpc>
            </a:pPr>
            <a:r>
              <a:rPr lang="en-US" sz="2000" dirty="0" err="1">
                <a:latin typeface="Arial" charset="0"/>
                <a:ea typeface="ＭＳ Ｐゴシック" charset="0"/>
              </a:rPr>
              <a:t>Dipolmagnete</a:t>
            </a:r>
            <a:endParaRPr lang="de-AT" sz="2000" dirty="0">
              <a:latin typeface="Arial" charset="0"/>
              <a:ea typeface="ＭＳ Ｐゴシック" charset="0"/>
            </a:endParaRPr>
          </a:p>
        </p:txBody>
      </p:sp>
      <p:pic>
        <p:nvPicPr>
          <p:cNvPr id="16388" name="Picture 8"/>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4648200" y="2565400"/>
            <a:ext cx="4316413" cy="3098800"/>
          </a:xfrm>
          <a:noFill/>
        </p:spPr>
      </p:pic>
      <p:sp>
        <p:nvSpPr>
          <p:cNvPr id="16389" name="Rectangle 7"/>
          <p:cNvSpPr>
            <a:spLocks noChangeArrowheads="1"/>
          </p:cNvSpPr>
          <p:nvPr/>
        </p:nvSpPr>
        <p:spPr bwMode="auto">
          <a:xfrm>
            <a:off x="395288" y="1628775"/>
            <a:ext cx="8064500" cy="1439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pPr>
            <a:r>
              <a:rPr lang="en-US" sz="2400">
                <a:solidFill>
                  <a:srgbClr val="01446F"/>
                </a:solidFill>
              </a:rPr>
              <a:t>Andere Namen: Collider, Synchrotron, Speicherring</a:t>
            </a:r>
          </a:p>
          <a:p>
            <a:pPr marL="342900" indent="-342900" eaLnBrk="0" hangingPunct="0">
              <a:spcBef>
                <a:spcPct val="20000"/>
              </a:spcBef>
              <a:buFontTx/>
              <a:buChar char="•"/>
            </a:pPr>
            <a:r>
              <a:rPr lang="en-US" sz="2400">
                <a:solidFill>
                  <a:srgbClr val="01446F"/>
                </a:solidFill>
              </a:rPr>
              <a:t>Beispiel LHC:</a:t>
            </a:r>
          </a:p>
        </p:txBody>
      </p:sp>
      <p:sp>
        <p:nvSpPr>
          <p:cNvPr id="16391" name="Footer Placeholder 6"/>
          <p:cNvSpPr txBox="1">
            <a:spLocks noGrp="1"/>
          </p:cNvSpPr>
          <p:nvPr/>
        </p:nvSpPr>
        <p:spPr bwMode="auto">
          <a:xfrm>
            <a:off x="2051050" y="6597650"/>
            <a:ext cx="4824413" cy="260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endParaRPr lang="en-US" sz="1400" dirty="0">
              <a:solidFill>
                <a:srgbClr val="01446F"/>
              </a:solidFill>
            </a:endParaRPr>
          </a:p>
        </p:txBody>
      </p:sp>
      <p:sp>
        <p:nvSpPr>
          <p:cNvPr id="16393" name="Slide Number Placeholder 3"/>
          <p:cNvSpPr txBox="1">
            <a:spLocks/>
          </p:cNvSpPr>
          <p:nvPr/>
        </p:nvSpPr>
        <p:spPr bwMode="auto">
          <a:xfrm>
            <a:off x="8089900" y="6597650"/>
            <a:ext cx="1054100" cy="260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29777750-71BC-B642-A824-3ACD5410484D}" type="slidenum">
              <a:rPr lang="de-AT" sz="1400">
                <a:solidFill>
                  <a:srgbClr val="01446F"/>
                </a:solidFill>
              </a:rPr>
              <a:pPr algn="r" eaLnBrk="1" hangingPunct="1"/>
              <a:t>30</a:t>
            </a:fld>
            <a:endParaRPr lang="de-AT" sz="1400">
              <a:solidFill>
                <a:srgbClr val="01446F"/>
              </a:solidFill>
            </a:endParaRPr>
          </a:p>
        </p:txBody>
      </p:sp>
      <p:sp>
        <p:nvSpPr>
          <p:cNvPr id="2" name="Date Placeholder 1"/>
          <p:cNvSpPr>
            <a:spLocks noGrp="1"/>
          </p:cNvSpPr>
          <p:nvPr>
            <p:ph type="dt" sz="half" idx="12"/>
          </p:nvPr>
        </p:nvSpPr>
        <p:spPr>
          <a:xfrm>
            <a:off x="0" y="6597650"/>
            <a:ext cx="2195736" cy="260350"/>
          </a:xfrm>
        </p:spPr>
        <p:txBody>
          <a:bodyPr/>
          <a:lstStyle/>
          <a:p>
            <a:pPr>
              <a:defRPr/>
            </a:pPr>
            <a:r>
              <a:rPr lang="de-DE" dirty="0" smtClean="0"/>
              <a:t>3. März 2020</a:t>
            </a:r>
            <a:endParaRPr lang="de-AT" dirty="0"/>
          </a:p>
        </p:txBody>
      </p:sp>
      <p:sp>
        <p:nvSpPr>
          <p:cNvPr id="3" name="Footer Placeholder 2"/>
          <p:cNvSpPr>
            <a:spLocks noGrp="1"/>
          </p:cNvSpPr>
          <p:nvPr>
            <p:ph type="ftr" sz="quarter" idx="11"/>
          </p:nvPr>
        </p:nvSpPr>
        <p:spPr/>
        <p:txBody>
          <a:bodyPr/>
          <a:lstStyle/>
          <a:p>
            <a:pPr>
              <a:defRPr/>
            </a:pPr>
            <a:r>
              <a:rPr lang="en-US" smtClean="0"/>
              <a:t>Markus Friedl</a:t>
            </a:r>
            <a:endParaRPr lang="de-AT"/>
          </a:p>
        </p:txBody>
      </p:sp>
      <p:sp>
        <p:nvSpPr>
          <p:cNvPr id="4" name="Slide Number Placeholder 3"/>
          <p:cNvSpPr>
            <a:spLocks noGrp="1"/>
          </p:cNvSpPr>
          <p:nvPr>
            <p:ph type="sldNum" sz="quarter" idx="10"/>
          </p:nvPr>
        </p:nvSpPr>
        <p:spPr/>
        <p:txBody>
          <a:bodyPr/>
          <a:lstStyle/>
          <a:p>
            <a:fld id="{10AAE45F-5203-944B-925F-6A67C318D23A}" type="slidenum">
              <a:rPr lang="de-AT" smtClean="0"/>
              <a:pPr/>
              <a:t>30</a:t>
            </a:fld>
            <a:endParaRPr lang="de-AT"/>
          </a:p>
        </p:txBody>
      </p:sp>
    </p:spTree>
    <p:extLst>
      <p:ext uri="{BB962C8B-B14F-4D97-AF65-F5344CB8AC3E}">
        <p14:creationId xmlns:p14="http://schemas.microsoft.com/office/powerpoint/2010/main" val="1148992634"/>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cstate="print"/>
          <a:srcRect/>
          <a:stretch>
            <a:fillRect/>
          </a:stretch>
        </p:blipFill>
        <p:spPr bwMode="auto">
          <a:xfrm>
            <a:off x="4211960" y="2439739"/>
            <a:ext cx="4824536" cy="4013598"/>
          </a:xfrm>
          <a:prstGeom prst="rect">
            <a:avLst/>
          </a:prstGeom>
          <a:noFill/>
          <a:ln w="9525">
            <a:noFill/>
            <a:miter lim="800000"/>
            <a:headEnd/>
            <a:tailEnd/>
          </a:ln>
        </p:spPr>
      </p:pic>
      <p:sp>
        <p:nvSpPr>
          <p:cNvPr id="17410" name="Title 1"/>
          <p:cNvSpPr>
            <a:spLocks noGrp="1"/>
          </p:cNvSpPr>
          <p:nvPr>
            <p:ph type="title" idx="4294967295"/>
          </p:nvPr>
        </p:nvSpPr>
        <p:spPr>
          <a:xfrm>
            <a:off x="0" y="754063"/>
            <a:ext cx="9144000" cy="769937"/>
          </a:xfrm>
        </p:spPr>
        <p:txBody>
          <a:bodyPr/>
          <a:lstStyle/>
          <a:p>
            <a:pPr eaLnBrk="1" hangingPunct="1"/>
            <a:r>
              <a:rPr lang="en-US" dirty="0" err="1">
                <a:latin typeface="Arial" charset="0"/>
                <a:ea typeface="ＭＳ Ｐゴシック" charset="0"/>
                <a:cs typeface="ＭＳ Ｐゴシック" charset="0"/>
              </a:rPr>
              <a:t>Komponenten</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eines</a:t>
            </a:r>
            <a:r>
              <a:rPr lang="en-US" dirty="0">
                <a:latin typeface="Arial" charset="0"/>
                <a:ea typeface="ＭＳ Ｐゴシック" charset="0"/>
                <a:cs typeface="ＭＳ Ｐゴシック" charset="0"/>
              </a:rPr>
              <a:t> Synchrotrons</a:t>
            </a:r>
          </a:p>
        </p:txBody>
      </p:sp>
      <p:sp>
        <p:nvSpPr>
          <p:cNvPr id="9" name="Text Box 6"/>
          <p:cNvSpPr txBox="1">
            <a:spLocks noChangeArrowheads="1"/>
          </p:cNvSpPr>
          <p:nvPr/>
        </p:nvSpPr>
        <p:spPr bwMode="auto">
          <a:xfrm>
            <a:off x="379413" y="2297113"/>
            <a:ext cx="4606925" cy="392112"/>
          </a:xfrm>
          <a:prstGeom prst="rect">
            <a:avLst/>
          </a:prstGeom>
          <a:solidFill>
            <a:srgbClr val="99CCFF">
              <a:alpha val="30980"/>
            </a:srgbClr>
          </a:solidFill>
          <a:ln w="25400">
            <a:solidFill>
              <a:srgbClr val="99CCFF"/>
            </a:solidFill>
            <a:miter lim="800000"/>
            <a:headEnd/>
            <a:tailEnd/>
          </a:ln>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buFontTx/>
              <a:buChar char="•"/>
            </a:pPr>
            <a:r>
              <a:rPr lang="en-US" b="1">
                <a:solidFill>
                  <a:srgbClr val="000000"/>
                </a:solidFill>
              </a:rPr>
              <a:t> Beschleunigung </a:t>
            </a:r>
            <a:r>
              <a:rPr lang="en-US"/>
              <a:t>(Hochfrequenz-Kavität )</a:t>
            </a:r>
          </a:p>
        </p:txBody>
      </p:sp>
      <p:sp>
        <p:nvSpPr>
          <p:cNvPr id="10" name="Text Box 8"/>
          <p:cNvSpPr txBox="1">
            <a:spLocks noChangeArrowheads="1"/>
          </p:cNvSpPr>
          <p:nvPr/>
        </p:nvSpPr>
        <p:spPr bwMode="auto">
          <a:xfrm>
            <a:off x="381000" y="3175000"/>
            <a:ext cx="3429000" cy="1016000"/>
          </a:xfrm>
          <a:prstGeom prst="rect">
            <a:avLst/>
          </a:prstGeom>
          <a:solidFill>
            <a:srgbClr val="99CCFF">
              <a:alpha val="30980"/>
            </a:srgbClr>
          </a:solidFill>
          <a:ln w="25400">
            <a:solidFill>
              <a:srgbClr val="99CCFF"/>
            </a:solidFill>
            <a:miter lim="800000"/>
            <a:headEnd/>
            <a:tailEnd/>
          </a:ln>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000"/>
              <a:t>Magnete zum</a:t>
            </a:r>
          </a:p>
          <a:p>
            <a:pPr eaLnBrk="1" hangingPunct="1">
              <a:buFontTx/>
              <a:buChar char="•"/>
            </a:pPr>
            <a:r>
              <a:rPr lang="en-US" sz="2000"/>
              <a:t> </a:t>
            </a:r>
            <a:r>
              <a:rPr lang="en-US" sz="2000" b="1">
                <a:solidFill>
                  <a:srgbClr val="000000"/>
                </a:solidFill>
              </a:rPr>
              <a:t>Ablenken (Dipol)</a:t>
            </a:r>
          </a:p>
          <a:p>
            <a:pPr eaLnBrk="1" hangingPunct="1">
              <a:buFontTx/>
              <a:buChar char="•"/>
            </a:pPr>
            <a:r>
              <a:rPr lang="en-US" sz="2000"/>
              <a:t> </a:t>
            </a:r>
            <a:r>
              <a:rPr lang="en-US" sz="2000" b="1">
                <a:solidFill>
                  <a:srgbClr val="000000"/>
                </a:solidFill>
              </a:rPr>
              <a:t>Fokussieren (Quadrupol)</a:t>
            </a:r>
          </a:p>
        </p:txBody>
      </p:sp>
      <p:sp>
        <p:nvSpPr>
          <p:cNvPr id="12" name="Text Box 8"/>
          <p:cNvSpPr txBox="1">
            <a:spLocks noChangeArrowheads="1"/>
          </p:cNvSpPr>
          <p:nvPr/>
        </p:nvSpPr>
        <p:spPr bwMode="auto">
          <a:xfrm>
            <a:off x="381000" y="4622800"/>
            <a:ext cx="2438400" cy="1015663"/>
          </a:xfrm>
          <a:prstGeom prst="rect">
            <a:avLst/>
          </a:prstGeom>
          <a:solidFill>
            <a:srgbClr val="99CCFF">
              <a:alpha val="30980"/>
            </a:srgbClr>
          </a:solidFill>
          <a:ln w="25400">
            <a:solidFill>
              <a:srgbClr val="99CCFF"/>
            </a:solidFill>
            <a:miter lim="800000"/>
            <a:headEnd/>
            <a:tailEnd/>
          </a:ln>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000" b="1" dirty="0" err="1">
                <a:solidFill>
                  <a:srgbClr val="000000"/>
                </a:solidFill>
              </a:rPr>
              <a:t>Extraktion</a:t>
            </a:r>
            <a:r>
              <a:rPr lang="en-US" sz="2000" dirty="0">
                <a:solidFill>
                  <a:srgbClr val="000000"/>
                </a:solidFill>
              </a:rPr>
              <a:t> </a:t>
            </a:r>
            <a:r>
              <a:rPr lang="en-US" sz="2000" dirty="0" err="1">
                <a:solidFill>
                  <a:srgbClr val="000000"/>
                </a:solidFill>
              </a:rPr>
              <a:t>oder</a:t>
            </a:r>
            <a:r>
              <a:rPr lang="en-US" sz="2000" dirty="0">
                <a:solidFill>
                  <a:srgbClr val="000000"/>
                </a:solidFill>
              </a:rPr>
              <a:t> </a:t>
            </a:r>
            <a:r>
              <a:rPr lang="en-US" sz="2000" b="1" dirty="0" err="1">
                <a:solidFill>
                  <a:srgbClr val="000000"/>
                </a:solidFill>
              </a:rPr>
              <a:t>Kollision</a:t>
            </a:r>
            <a:r>
              <a:rPr lang="en-US" sz="2000" dirty="0">
                <a:solidFill>
                  <a:srgbClr val="000000"/>
                </a:solidFill>
              </a:rPr>
              <a:t> an </a:t>
            </a:r>
            <a:r>
              <a:rPr lang="en-US" sz="2000" dirty="0" err="1">
                <a:solidFill>
                  <a:srgbClr val="000000"/>
                </a:solidFill>
              </a:rPr>
              <a:t>Kollisionspunkten</a:t>
            </a:r>
            <a:endParaRPr lang="en-US" sz="2000" dirty="0">
              <a:solidFill>
                <a:srgbClr val="000000"/>
              </a:solidFill>
            </a:endParaRPr>
          </a:p>
        </p:txBody>
      </p:sp>
      <p:sp>
        <p:nvSpPr>
          <p:cNvPr id="20" name="Text Box 6"/>
          <p:cNvSpPr txBox="1">
            <a:spLocks noChangeArrowheads="1"/>
          </p:cNvSpPr>
          <p:nvPr/>
        </p:nvSpPr>
        <p:spPr bwMode="auto">
          <a:xfrm>
            <a:off x="381000" y="1600200"/>
            <a:ext cx="2645853" cy="369332"/>
          </a:xfrm>
          <a:prstGeom prst="rect">
            <a:avLst/>
          </a:prstGeom>
          <a:solidFill>
            <a:srgbClr val="99CCFF">
              <a:alpha val="30980"/>
            </a:srgbClr>
          </a:solidFill>
          <a:ln w="25400">
            <a:solidFill>
              <a:srgbClr val="99CCFF"/>
            </a:solidFill>
            <a:miter lim="800000"/>
            <a:headEnd/>
            <a:tailEnd/>
          </a:ln>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buFontTx/>
              <a:buChar char="•"/>
            </a:pPr>
            <a:r>
              <a:rPr lang="en-US" dirty="0"/>
              <a:t> </a:t>
            </a:r>
            <a:r>
              <a:rPr lang="en-US" b="1" dirty="0" err="1">
                <a:solidFill>
                  <a:srgbClr val="000000"/>
                </a:solidFill>
              </a:rPr>
              <a:t>Teilchen</a:t>
            </a:r>
            <a:r>
              <a:rPr lang="en-US" b="1" dirty="0">
                <a:solidFill>
                  <a:srgbClr val="000000"/>
                </a:solidFill>
              </a:rPr>
              <a:t> </a:t>
            </a:r>
            <a:r>
              <a:rPr lang="en-US" dirty="0"/>
              <a:t>(</a:t>
            </a:r>
            <a:r>
              <a:rPr lang="en-US" dirty="0" err="1"/>
              <a:t>aus</a:t>
            </a:r>
            <a:r>
              <a:rPr lang="en-US" dirty="0"/>
              <a:t> LINAC) </a:t>
            </a:r>
          </a:p>
        </p:txBody>
      </p:sp>
      <p:sp>
        <p:nvSpPr>
          <p:cNvPr id="17416" name="Slide Number Placeholder 13"/>
          <p:cNvSpPr>
            <a:spLocks noGrp="1"/>
          </p:cNvSpPr>
          <p:nvPr>
            <p:ph type="sldNum" sz="quarter" idx="10"/>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9516918-8BF7-AC49-BD89-10E918F7B1F8}" type="slidenum">
              <a:rPr lang="de-AT">
                <a:solidFill>
                  <a:srgbClr val="0061A0"/>
                </a:solidFill>
              </a:rPr>
              <a:pPr eaLnBrk="1" hangingPunct="1"/>
              <a:t>31</a:t>
            </a:fld>
            <a:endParaRPr lang="de-AT">
              <a:solidFill>
                <a:srgbClr val="0061A0"/>
              </a:solidFill>
            </a:endParaRPr>
          </a:p>
        </p:txBody>
      </p:sp>
      <p:sp>
        <p:nvSpPr>
          <p:cNvPr id="17417" name="Date Placeholder 14"/>
          <p:cNvSpPr>
            <a:spLocks noGrp="1"/>
          </p:cNvSpPr>
          <p:nvPr>
            <p:ph type="dt"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de-DE" smtClean="0">
                <a:solidFill>
                  <a:srgbClr val="0061A0"/>
                </a:solidFill>
              </a:rPr>
              <a:t>3. März 2020</a:t>
            </a:r>
            <a:endParaRPr lang="de-AT">
              <a:solidFill>
                <a:srgbClr val="0061A0"/>
              </a:solidFill>
            </a:endParaRPr>
          </a:p>
        </p:txBody>
      </p:sp>
      <p:sp>
        <p:nvSpPr>
          <p:cNvPr id="17418" name="Footer Placeholder 15"/>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mtClean="0">
                <a:solidFill>
                  <a:srgbClr val="0061A0"/>
                </a:solidFill>
              </a:rPr>
              <a:t>Markus Friedl</a:t>
            </a:r>
            <a:endParaRPr lang="de-AT">
              <a:solidFill>
                <a:srgbClr val="0061A0"/>
              </a:solidFill>
            </a:endParaRPr>
          </a:p>
        </p:txBody>
      </p:sp>
    </p:spTree>
    <p:extLst>
      <p:ext uri="{BB962C8B-B14F-4D97-AF65-F5344CB8AC3E}">
        <p14:creationId xmlns:p14="http://schemas.microsoft.com/office/powerpoint/2010/main" val="14425165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2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LHC </a:t>
            </a:r>
            <a:r>
              <a:rPr lang="en-US" dirty="0" err="1"/>
              <a:t>Ablenkmagnete</a:t>
            </a:r>
            <a:r>
              <a:rPr lang="en-US" dirty="0"/>
              <a:t> (Dipole)</a:t>
            </a:r>
          </a:p>
        </p:txBody>
      </p:sp>
      <p:pic>
        <p:nvPicPr>
          <p:cNvPr id="9" name="Picture 8" descr="1107167_04-A4-at-144-dpi.png"/>
          <p:cNvPicPr>
            <a:picLocks noChangeAspect="1"/>
          </p:cNvPicPr>
          <p:nvPr/>
        </p:nvPicPr>
        <p:blipFill rotWithShape="1">
          <a:blip r:embed="rId3">
            <a:extLst>
              <a:ext uri="{28A0092B-C50C-407E-A947-70E740481C1C}">
                <a14:useLocalDpi xmlns:a14="http://schemas.microsoft.com/office/drawing/2010/main" val="0"/>
              </a:ext>
            </a:extLst>
          </a:blip>
          <a:srcRect r="25959" b="11240"/>
          <a:stretch/>
        </p:blipFill>
        <p:spPr>
          <a:xfrm flipH="1">
            <a:off x="2661733" y="1730880"/>
            <a:ext cx="6374763" cy="4722456"/>
          </a:xfrm>
          <a:prstGeom prst="rect">
            <a:avLst/>
          </a:prstGeom>
        </p:spPr>
      </p:pic>
      <p:sp>
        <p:nvSpPr>
          <p:cNvPr id="11" name="Text Placeholder 6"/>
          <p:cNvSpPr txBox="1">
            <a:spLocks/>
          </p:cNvSpPr>
          <p:nvPr/>
        </p:nvSpPr>
        <p:spPr bwMode="auto">
          <a:xfrm>
            <a:off x="179512" y="1844824"/>
            <a:ext cx="4249738" cy="10081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000">
                <a:solidFill>
                  <a:srgbClr val="0061A0"/>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600">
                <a:solidFill>
                  <a:srgbClr val="0061A0"/>
                </a:solidFill>
                <a:latin typeface="+mn-lt"/>
                <a:ea typeface="ＭＳ Ｐゴシック" charset="-128"/>
              </a:defRPr>
            </a:lvl2pPr>
            <a:lvl3pPr marL="1143000" indent="-228600" algn="l" rtl="0" eaLnBrk="0" fontAlgn="base" hangingPunct="0">
              <a:spcBef>
                <a:spcPct val="20000"/>
              </a:spcBef>
              <a:spcAft>
                <a:spcPct val="0"/>
              </a:spcAft>
              <a:buChar char="•"/>
              <a:defRPr sz="2200">
                <a:solidFill>
                  <a:srgbClr val="0061A0"/>
                </a:solidFill>
                <a:latin typeface="+mn-lt"/>
                <a:ea typeface="ＭＳ Ｐゴシック" charset="-128"/>
              </a:defRPr>
            </a:lvl3pPr>
            <a:lvl4pPr marL="1600200" indent="-228600" algn="l" rtl="0" eaLnBrk="0" fontAlgn="base" hangingPunct="0">
              <a:spcBef>
                <a:spcPct val="20000"/>
              </a:spcBef>
              <a:spcAft>
                <a:spcPct val="0"/>
              </a:spcAft>
              <a:buChar char="–"/>
              <a:defRPr sz="2000">
                <a:solidFill>
                  <a:srgbClr val="0061A0"/>
                </a:solidFill>
                <a:latin typeface="+mn-lt"/>
                <a:ea typeface="ＭＳ Ｐゴシック" charset="-128"/>
              </a:defRPr>
            </a:lvl4pPr>
            <a:lvl5pPr marL="2057400" indent="-228600" algn="l" rtl="0" eaLnBrk="0" fontAlgn="base" hangingPunct="0">
              <a:spcBef>
                <a:spcPct val="20000"/>
              </a:spcBef>
              <a:spcAft>
                <a:spcPct val="0"/>
              </a:spcAft>
              <a:buChar char="»"/>
              <a:defRPr sz="2000">
                <a:solidFill>
                  <a:srgbClr val="0061A0"/>
                </a:solidFill>
                <a:latin typeface="+mn-lt"/>
                <a:ea typeface="ＭＳ Ｐゴシック" charset="-128"/>
              </a:defRPr>
            </a:lvl5pPr>
            <a:lvl6pPr marL="2514600" indent="-228600" algn="l" rtl="0" fontAlgn="base">
              <a:spcBef>
                <a:spcPct val="20000"/>
              </a:spcBef>
              <a:spcAft>
                <a:spcPct val="0"/>
              </a:spcAft>
              <a:buChar char="»"/>
              <a:defRPr sz="2000">
                <a:solidFill>
                  <a:srgbClr val="0061A0"/>
                </a:solidFill>
                <a:latin typeface="+mn-lt"/>
                <a:ea typeface="ＭＳ Ｐゴシック" charset="-128"/>
              </a:defRPr>
            </a:lvl6pPr>
            <a:lvl7pPr marL="2971800" indent="-228600" algn="l" rtl="0" fontAlgn="base">
              <a:spcBef>
                <a:spcPct val="20000"/>
              </a:spcBef>
              <a:spcAft>
                <a:spcPct val="0"/>
              </a:spcAft>
              <a:buChar char="»"/>
              <a:defRPr sz="2000">
                <a:solidFill>
                  <a:srgbClr val="0061A0"/>
                </a:solidFill>
                <a:latin typeface="+mn-lt"/>
                <a:ea typeface="ＭＳ Ｐゴシック" charset="-128"/>
              </a:defRPr>
            </a:lvl7pPr>
            <a:lvl8pPr marL="3429000" indent="-228600" algn="l" rtl="0" fontAlgn="base">
              <a:spcBef>
                <a:spcPct val="20000"/>
              </a:spcBef>
              <a:spcAft>
                <a:spcPct val="0"/>
              </a:spcAft>
              <a:buChar char="»"/>
              <a:defRPr sz="2000">
                <a:solidFill>
                  <a:srgbClr val="0061A0"/>
                </a:solidFill>
                <a:latin typeface="+mn-lt"/>
                <a:ea typeface="ＭＳ Ｐゴシック" charset="-128"/>
              </a:defRPr>
            </a:lvl8pPr>
            <a:lvl9pPr marL="3886200" indent="-228600" algn="l" rtl="0" fontAlgn="base">
              <a:spcBef>
                <a:spcPct val="20000"/>
              </a:spcBef>
              <a:spcAft>
                <a:spcPct val="0"/>
              </a:spcAft>
              <a:buChar char="»"/>
              <a:defRPr sz="2000">
                <a:solidFill>
                  <a:srgbClr val="0061A0"/>
                </a:solidFill>
                <a:latin typeface="+mn-lt"/>
                <a:ea typeface="ＭＳ Ｐゴシック" charset="-128"/>
              </a:defRPr>
            </a:lvl9pPr>
          </a:lstStyle>
          <a:p>
            <a:pPr eaLnBrk="1" hangingPunct="1"/>
            <a:r>
              <a:rPr lang="de-AT" sz="2300" dirty="0">
                <a:ea typeface="Arial" charset="0"/>
                <a:cs typeface="Arial" charset="0"/>
              </a:rPr>
              <a:t>15 m Länge, 35 Tonnen</a:t>
            </a:r>
          </a:p>
          <a:p>
            <a:pPr eaLnBrk="1" hangingPunct="1"/>
            <a:r>
              <a:rPr lang="de-AT" sz="2300" dirty="0">
                <a:ea typeface="Arial" charset="0"/>
                <a:cs typeface="Arial" charset="0"/>
              </a:rPr>
              <a:t>1232 Stück insgesamt</a:t>
            </a:r>
          </a:p>
        </p:txBody>
      </p:sp>
      <p:sp>
        <p:nvSpPr>
          <p:cNvPr id="12" name="Text Placeholder 6"/>
          <p:cNvSpPr txBox="1">
            <a:spLocks/>
          </p:cNvSpPr>
          <p:nvPr/>
        </p:nvSpPr>
        <p:spPr bwMode="auto">
          <a:xfrm>
            <a:off x="179512" y="2708920"/>
            <a:ext cx="3456384" cy="15121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000">
                <a:solidFill>
                  <a:srgbClr val="0061A0"/>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600">
                <a:solidFill>
                  <a:srgbClr val="0061A0"/>
                </a:solidFill>
                <a:latin typeface="+mn-lt"/>
                <a:ea typeface="ＭＳ Ｐゴシック" charset="-128"/>
              </a:defRPr>
            </a:lvl2pPr>
            <a:lvl3pPr marL="1143000" indent="-228600" algn="l" rtl="0" eaLnBrk="0" fontAlgn="base" hangingPunct="0">
              <a:spcBef>
                <a:spcPct val="20000"/>
              </a:spcBef>
              <a:spcAft>
                <a:spcPct val="0"/>
              </a:spcAft>
              <a:buChar char="•"/>
              <a:defRPr sz="2200">
                <a:solidFill>
                  <a:srgbClr val="0061A0"/>
                </a:solidFill>
                <a:latin typeface="+mn-lt"/>
                <a:ea typeface="ＭＳ Ｐゴシック" charset="-128"/>
              </a:defRPr>
            </a:lvl3pPr>
            <a:lvl4pPr marL="1600200" indent="-228600" algn="l" rtl="0" eaLnBrk="0" fontAlgn="base" hangingPunct="0">
              <a:spcBef>
                <a:spcPct val="20000"/>
              </a:spcBef>
              <a:spcAft>
                <a:spcPct val="0"/>
              </a:spcAft>
              <a:buChar char="–"/>
              <a:defRPr sz="2000">
                <a:solidFill>
                  <a:srgbClr val="0061A0"/>
                </a:solidFill>
                <a:latin typeface="+mn-lt"/>
                <a:ea typeface="ＭＳ Ｐゴシック" charset="-128"/>
              </a:defRPr>
            </a:lvl4pPr>
            <a:lvl5pPr marL="2057400" indent="-228600" algn="l" rtl="0" eaLnBrk="0" fontAlgn="base" hangingPunct="0">
              <a:spcBef>
                <a:spcPct val="20000"/>
              </a:spcBef>
              <a:spcAft>
                <a:spcPct val="0"/>
              </a:spcAft>
              <a:buChar char="»"/>
              <a:defRPr sz="2000">
                <a:solidFill>
                  <a:srgbClr val="0061A0"/>
                </a:solidFill>
                <a:latin typeface="+mn-lt"/>
                <a:ea typeface="ＭＳ Ｐゴシック" charset="-128"/>
              </a:defRPr>
            </a:lvl5pPr>
            <a:lvl6pPr marL="2514600" indent="-228600" algn="l" rtl="0" fontAlgn="base">
              <a:spcBef>
                <a:spcPct val="20000"/>
              </a:spcBef>
              <a:spcAft>
                <a:spcPct val="0"/>
              </a:spcAft>
              <a:buChar char="»"/>
              <a:defRPr sz="2000">
                <a:solidFill>
                  <a:srgbClr val="0061A0"/>
                </a:solidFill>
                <a:latin typeface="+mn-lt"/>
                <a:ea typeface="ＭＳ Ｐゴシック" charset="-128"/>
              </a:defRPr>
            </a:lvl6pPr>
            <a:lvl7pPr marL="2971800" indent="-228600" algn="l" rtl="0" fontAlgn="base">
              <a:spcBef>
                <a:spcPct val="20000"/>
              </a:spcBef>
              <a:spcAft>
                <a:spcPct val="0"/>
              </a:spcAft>
              <a:buChar char="»"/>
              <a:defRPr sz="2000">
                <a:solidFill>
                  <a:srgbClr val="0061A0"/>
                </a:solidFill>
                <a:latin typeface="+mn-lt"/>
                <a:ea typeface="ＭＳ Ｐゴシック" charset="-128"/>
              </a:defRPr>
            </a:lvl7pPr>
            <a:lvl8pPr marL="3429000" indent="-228600" algn="l" rtl="0" fontAlgn="base">
              <a:spcBef>
                <a:spcPct val="20000"/>
              </a:spcBef>
              <a:spcAft>
                <a:spcPct val="0"/>
              </a:spcAft>
              <a:buChar char="»"/>
              <a:defRPr sz="2000">
                <a:solidFill>
                  <a:srgbClr val="0061A0"/>
                </a:solidFill>
                <a:latin typeface="+mn-lt"/>
                <a:ea typeface="ＭＳ Ｐゴシック" charset="-128"/>
              </a:defRPr>
            </a:lvl8pPr>
            <a:lvl9pPr marL="3886200" indent="-228600" algn="l" rtl="0" fontAlgn="base">
              <a:spcBef>
                <a:spcPct val="20000"/>
              </a:spcBef>
              <a:spcAft>
                <a:spcPct val="0"/>
              </a:spcAft>
              <a:buChar char="»"/>
              <a:defRPr sz="2000">
                <a:solidFill>
                  <a:srgbClr val="0061A0"/>
                </a:solidFill>
                <a:latin typeface="+mn-lt"/>
                <a:ea typeface="ＭＳ Ｐゴシック" charset="-128"/>
              </a:defRPr>
            </a:lvl9pPr>
          </a:lstStyle>
          <a:p>
            <a:pPr eaLnBrk="1" hangingPunct="1"/>
            <a:r>
              <a:rPr lang="de-AT" sz="2300" dirty="0">
                <a:ea typeface="Arial" charset="0"/>
                <a:cs typeface="Arial" charset="0"/>
              </a:rPr>
              <a:t>Magnetfeld: 8.33 Tesla (200.000 mal stärker als das Erdmagnetfeld)</a:t>
            </a:r>
          </a:p>
        </p:txBody>
      </p:sp>
      <p:sp>
        <p:nvSpPr>
          <p:cNvPr id="13" name="Text Placeholder 6"/>
          <p:cNvSpPr txBox="1">
            <a:spLocks/>
          </p:cNvSpPr>
          <p:nvPr/>
        </p:nvSpPr>
        <p:spPr bwMode="auto">
          <a:xfrm>
            <a:off x="179512" y="4149080"/>
            <a:ext cx="2664296" cy="23762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000">
                <a:solidFill>
                  <a:srgbClr val="0061A0"/>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600">
                <a:solidFill>
                  <a:srgbClr val="0061A0"/>
                </a:solidFill>
                <a:latin typeface="+mn-lt"/>
                <a:ea typeface="ＭＳ Ｐゴシック" charset="-128"/>
              </a:defRPr>
            </a:lvl2pPr>
            <a:lvl3pPr marL="1143000" indent="-228600" algn="l" rtl="0" eaLnBrk="0" fontAlgn="base" hangingPunct="0">
              <a:spcBef>
                <a:spcPct val="20000"/>
              </a:spcBef>
              <a:spcAft>
                <a:spcPct val="0"/>
              </a:spcAft>
              <a:buChar char="•"/>
              <a:defRPr sz="2200">
                <a:solidFill>
                  <a:srgbClr val="0061A0"/>
                </a:solidFill>
                <a:latin typeface="+mn-lt"/>
                <a:ea typeface="ＭＳ Ｐゴシック" charset="-128"/>
              </a:defRPr>
            </a:lvl3pPr>
            <a:lvl4pPr marL="1600200" indent="-228600" algn="l" rtl="0" eaLnBrk="0" fontAlgn="base" hangingPunct="0">
              <a:spcBef>
                <a:spcPct val="20000"/>
              </a:spcBef>
              <a:spcAft>
                <a:spcPct val="0"/>
              </a:spcAft>
              <a:buChar char="–"/>
              <a:defRPr sz="2000">
                <a:solidFill>
                  <a:srgbClr val="0061A0"/>
                </a:solidFill>
                <a:latin typeface="+mn-lt"/>
                <a:ea typeface="ＭＳ Ｐゴシック" charset="-128"/>
              </a:defRPr>
            </a:lvl4pPr>
            <a:lvl5pPr marL="2057400" indent="-228600" algn="l" rtl="0" eaLnBrk="0" fontAlgn="base" hangingPunct="0">
              <a:spcBef>
                <a:spcPct val="20000"/>
              </a:spcBef>
              <a:spcAft>
                <a:spcPct val="0"/>
              </a:spcAft>
              <a:buChar char="»"/>
              <a:defRPr sz="2000">
                <a:solidFill>
                  <a:srgbClr val="0061A0"/>
                </a:solidFill>
                <a:latin typeface="+mn-lt"/>
                <a:ea typeface="ＭＳ Ｐゴシック" charset="-128"/>
              </a:defRPr>
            </a:lvl5pPr>
            <a:lvl6pPr marL="2514600" indent="-228600" algn="l" rtl="0" fontAlgn="base">
              <a:spcBef>
                <a:spcPct val="20000"/>
              </a:spcBef>
              <a:spcAft>
                <a:spcPct val="0"/>
              </a:spcAft>
              <a:buChar char="»"/>
              <a:defRPr sz="2000">
                <a:solidFill>
                  <a:srgbClr val="0061A0"/>
                </a:solidFill>
                <a:latin typeface="+mn-lt"/>
                <a:ea typeface="ＭＳ Ｐゴシック" charset="-128"/>
              </a:defRPr>
            </a:lvl6pPr>
            <a:lvl7pPr marL="2971800" indent="-228600" algn="l" rtl="0" fontAlgn="base">
              <a:spcBef>
                <a:spcPct val="20000"/>
              </a:spcBef>
              <a:spcAft>
                <a:spcPct val="0"/>
              </a:spcAft>
              <a:buChar char="»"/>
              <a:defRPr sz="2000">
                <a:solidFill>
                  <a:srgbClr val="0061A0"/>
                </a:solidFill>
                <a:latin typeface="+mn-lt"/>
                <a:ea typeface="ＭＳ Ｐゴシック" charset="-128"/>
              </a:defRPr>
            </a:lvl7pPr>
            <a:lvl8pPr marL="3429000" indent="-228600" algn="l" rtl="0" fontAlgn="base">
              <a:spcBef>
                <a:spcPct val="20000"/>
              </a:spcBef>
              <a:spcAft>
                <a:spcPct val="0"/>
              </a:spcAft>
              <a:buChar char="»"/>
              <a:defRPr sz="2000">
                <a:solidFill>
                  <a:srgbClr val="0061A0"/>
                </a:solidFill>
                <a:latin typeface="+mn-lt"/>
                <a:ea typeface="ＭＳ Ｐゴシック" charset="-128"/>
              </a:defRPr>
            </a:lvl8pPr>
            <a:lvl9pPr marL="3886200" indent="-228600" algn="l" rtl="0" fontAlgn="base">
              <a:spcBef>
                <a:spcPct val="20000"/>
              </a:spcBef>
              <a:spcAft>
                <a:spcPct val="0"/>
              </a:spcAft>
              <a:buChar char="»"/>
              <a:defRPr sz="2000">
                <a:solidFill>
                  <a:srgbClr val="0061A0"/>
                </a:solidFill>
                <a:latin typeface="+mn-lt"/>
                <a:ea typeface="ＭＳ Ｐゴシック" charset="-128"/>
              </a:defRPr>
            </a:lvl9pPr>
          </a:lstStyle>
          <a:p>
            <a:pPr eaLnBrk="1" hangingPunct="1"/>
            <a:r>
              <a:rPr lang="de-AT" sz="2300" dirty="0">
                <a:ea typeface="Arial" charset="0"/>
                <a:cs typeface="Arial" charset="0"/>
              </a:rPr>
              <a:t>Betrieb mit flüssigem Helium (130t) bei 1.9K</a:t>
            </a:r>
          </a:p>
        </p:txBody>
      </p:sp>
      <p:sp>
        <p:nvSpPr>
          <p:cNvPr id="14" name="Date Placeholder 7"/>
          <p:cNvSpPr>
            <a:spLocks noGrp="1"/>
          </p:cNvSpPr>
          <p:nvPr>
            <p:ph type="dt" sz="quarter" idx="12"/>
          </p:nvPr>
        </p:nvSpPr>
        <p:spPr>
          <a:xfrm>
            <a:off x="0" y="6597650"/>
            <a:ext cx="1835150" cy="260350"/>
          </a:xfrm>
          <a:noFill/>
        </p:spPr>
        <p:txBody>
          <a:bodyPr/>
          <a:lstStyle/>
          <a:p>
            <a:r>
              <a:rPr lang="de-DE" smtClean="0"/>
              <a:t>3. März 2020</a:t>
            </a:r>
            <a:endParaRPr lang="de-AT"/>
          </a:p>
        </p:txBody>
      </p:sp>
      <p:sp>
        <p:nvSpPr>
          <p:cNvPr id="15" name="Footer Placeholder 8"/>
          <p:cNvSpPr>
            <a:spLocks noGrp="1"/>
          </p:cNvSpPr>
          <p:nvPr>
            <p:ph type="ftr" sz="quarter" idx="11"/>
          </p:nvPr>
        </p:nvSpPr>
        <p:spPr>
          <a:xfrm>
            <a:off x="2051050" y="6597650"/>
            <a:ext cx="4824413" cy="260350"/>
          </a:xfrm>
          <a:noFill/>
        </p:spPr>
        <p:txBody>
          <a:bodyPr/>
          <a:lstStyle/>
          <a:p>
            <a:r>
              <a:rPr lang="en-US" smtClean="0"/>
              <a:t>Markus Friedl</a:t>
            </a:r>
            <a:endParaRPr lang="de-AT" dirty="0"/>
          </a:p>
        </p:txBody>
      </p:sp>
      <p:sp>
        <p:nvSpPr>
          <p:cNvPr id="3" name="Foliennummernplatzhalter 2">
            <a:extLst>
              <a:ext uri="{FF2B5EF4-FFF2-40B4-BE49-F238E27FC236}">
                <a16:creationId xmlns:a16="http://schemas.microsoft.com/office/drawing/2014/main" id="{97313322-61AA-4D43-928E-15C1F6B5AF2D}"/>
              </a:ext>
            </a:extLst>
          </p:cNvPr>
          <p:cNvSpPr>
            <a:spLocks noGrp="1"/>
          </p:cNvSpPr>
          <p:nvPr>
            <p:ph type="sldNum" sz="quarter" idx="10"/>
          </p:nvPr>
        </p:nvSpPr>
        <p:spPr/>
        <p:txBody>
          <a:bodyPr/>
          <a:lstStyle/>
          <a:p>
            <a:fld id="{1FBFDEB2-BFCB-A345-A925-9324BAA13C14}" type="slidenum">
              <a:rPr lang="de-AT" smtClean="0"/>
              <a:pPr/>
              <a:t>32</a:t>
            </a:fld>
            <a:endParaRPr lang="de-AT"/>
          </a:p>
        </p:txBody>
      </p:sp>
    </p:spTree>
    <p:extLst>
      <p:ext uri="{BB962C8B-B14F-4D97-AF65-F5344CB8AC3E}">
        <p14:creationId xmlns:p14="http://schemas.microsoft.com/office/powerpoint/2010/main" val="940323486"/>
      </p:ext>
    </p:extLst>
  </p:cSld>
  <p:clrMapOvr>
    <a:masterClrMapping/>
  </p:clrMapOvr>
  <mc:AlternateContent xmlns:mc="http://schemas.openxmlformats.org/markup-compatibility/2006" xmlns:p14="http://schemas.microsoft.com/office/powerpoint/2010/main">
    <mc:Choice Requires="p14">
      <p:transition spd="slow" p14:dur="2000" advTm="81554"/>
    </mc:Choice>
    <mc:Fallback xmlns="">
      <p:transition xmlns:p14="http://schemas.microsoft.com/office/powerpoint/2010/main" spd="slow" advTm="81554"/>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30724" name="Rectangle 4"/>
          <p:cNvSpPr>
            <a:spLocks noChangeArrowheads="1"/>
          </p:cNvSpPr>
          <p:nvPr/>
        </p:nvSpPr>
        <p:spPr bwMode="auto">
          <a:xfrm>
            <a:off x="34925" y="1557338"/>
            <a:ext cx="9036050" cy="936625"/>
          </a:xfrm>
          <a:prstGeom prst="rect">
            <a:avLst/>
          </a:prstGeom>
          <a:noFill/>
          <a:ln w="9525">
            <a:noFill/>
            <a:round/>
            <a:headEnd/>
            <a:tailEnd/>
          </a:ln>
          <a:effectLst/>
        </p:spPr>
        <p:txBody>
          <a:bodyPr lIns="0" tIns="0" rIns="0" bIns="0" anchor="ctr">
            <a:prstTxWarp prst="textNoShape">
              <a:avLst/>
            </a:prstTxWarp>
          </a:bodyPr>
          <a:lstStyle/>
          <a:p>
            <a:pPr algn="ctr" eaLnBrk="0" hangingPunct="0">
              <a:defRPr/>
            </a:pP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Was/Wo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ist</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das CERN?</a:t>
            </a:r>
          </a:p>
        </p:txBody>
      </p:sp>
      <p:pic>
        <p:nvPicPr>
          <p:cNvPr id="55301" name="Picture 5"/>
          <p:cNvPicPr>
            <a:picLocks noChangeAspect="1" noChangeArrowheads="1"/>
          </p:cNvPicPr>
          <p:nvPr/>
        </p:nvPicPr>
        <p:blipFill>
          <a:blip r:embed="rId4"/>
          <a:srcRect/>
          <a:stretch>
            <a:fillRect/>
          </a:stretch>
        </p:blipFill>
        <p:spPr bwMode="auto">
          <a:xfrm>
            <a:off x="5148262" y="2636838"/>
            <a:ext cx="3359150" cy="3382962"/>
          </a:xfrm>
          <a:prstGeom prst="rect">
            <a:avLst/>
          </a:prstGeom>
          <a:noFill/>
          <a:ln w="9525">
            <a:noFill/>
            <a:miter lim="800000"/>
            <a:headEnd/>
            <a:tailEnd/>
          </a:ln>
        </p:spPr>
      </p:pic>
    </p:spTree>
    <p:extLst>
      <p:ext uri="{BB962C8B-B14F-4D97-AF65-F5344CB8AC3E}">
        <p14:creationId xmlns:p14="http://schemas.microsoft.com/office/powerpoint/2010/main" val="37387245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additive="base">
                                        <p:cTn id="7" dur="500" fill="hold"/>
                                        <p:tgtEl>
                                          <p:spTgt spid="30724"/>
                                        </p:tgtEl>
                                        <p:attrNameLst>
                                          <p:attrName>ppt_x</p:attrName>
                                        </p:attrNameLst>
                                      </p:cBhvr>
                                      <p:tavLst>
                                        <p:tav tm="0">
                                          <p:val>
                                            <p:strVal val="#ppt_x"/>
                                          </p:val>
                                        </p:tav>
                                        <p:tav tm="100000">
                                          <p:val>
                                            <p:strVal val="#ppt_x"/>
                                          </p:val>
                                        </p:tav>
                                      </p:tavLst>
                                    </p:anim>
                                    <p:anim calcmode="lin" valueType="num">
                                      <p:cBhvr additive="base">
                                        <p:cTn id="8" dur="500" fill="hold"/>
                                        <p:tgtEl>
                                          <p:spTgt spid="307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Grp="1" noChangeArrowheads="1"/>
          </p:cNvSpPr>
          <p:nvPr>
            <p:ph type="title" idx="4294967295"/>
          </p:nvPr>
        </p:nvSpPr>
        <p:spPr/>
        <p:txBody>
          <a:bodyPr/>
          <a:lstStyle/>
          <a:p>
            <a:pPr eaLnBrk="1" hangingPunct="1"/>
            <a:r>
              <a:rPr lang="en-US" sz="2800"/>
              <a:t>Was ist eigentlich der/die/das CERN ?</a:t>
            </a:r>
            <a:endParaRPr lang="de-AT" sz="2800"/>
          </a:p>
        </p:txBody>
      </p:sp>
      <p:sp>
        <p:nvSpPr>
          <p:cNvPr id="57347" name="Rectangle 13"/>
          <p:cNvSpPr>
            <a:spLocks noGrp="1" noChangeArrowheads="1"/>
          </p:cNvSpPr>
          <p:nvPr>
            <p:ph type="body" sz="half" idx="4294967295"/>
          </p:nvPr>
        </p:nvSpPr>
        <p:spPr>
          <a:xfrm>
            <a:off x="457200" y="3356992"/>
            <a:ext cx="4038600" cy="2952750"/>
          </a:xfrm>
        </p:spPr>
        <p:txBody>
          <a:bodyPr/>
          <a:lstStyle/>
          <a:p>
            <a:pPr eaLnBrk="1" hangingPunct="1"/>
            <a:r>
              <a:rPr lang="de-AT" sz="2600" dirty="0"/>
              <a:t>Gegründet 1954</a:t>
            </a:r>
          </a:p>
          <a:p>
            <a:pPr eaLnBrk="1" hangingPunct="1"/>
            <a:r>
              <a:rPr lang="de-AT" sz="2600" dirty="0"/>
              <a:t>23 Mitgliedsländer</a:t>
            </a:r>
          </a:p>
          <a:p>
            <a:pPr eaLnBrk="1" hangingPunct="1"/>
            <a:r>
              <a:rPr lang="de-AT" sz="2600" dirty="0"/>
              <a:t>Österreich</a:t>
            </a:r>
          </a:p>
          <a:p>
            <a:pPr lvl="1" eaLnBrk="1" hangingPunct="1"/>
            <a:r>
              <a:rPr lang="de-AT" sz="2200" dirty="0"/>
              <a:t>Beitritt 1959</a:t>
            </a:r>
          </a:p>
          <a:p>
            <a:pPr lvl="1" eaLnBrk="1" hangingPunct="1"/>
            <a:r>
              <a:rPr lang="de-AT" sz="2200" dirty="0" smtClean="0"/>
              <a:t>Beinahe-Austritt 2009</a:t>
            </a:r>
            <a:endParaRPr lang="de-AT" sz="2200" dirty="0"/>
          </a:p>
          <a:p>
            <a:pPr eaLnBrk="1" hangingPunct="1"/>
            <a:endParaRPr lang="de-AT" sz="2600" dirty="0"/>
          </a:p>
        </p:txBody>
      </p:sp>
      <p:pic>
        <p:nvPicPr>
          <p:cNvPr id="57348" name="Picture 8" descr="member-states"/>
          <p:cNvPicPr>
            <a:picLocks noGrp="1" noChangeAspect="1" noChangeArrowheads="1"/>
          </p:cNvPicPr>
          <p:nvPr>
            <p:ph sz="half" idx="4294967295"/>
          </p:nvPr>
        </p:nvPicPr>
        <p:blipFill>
          <a:blip r:embed="rId2" cstate="print">
            <a:extLst>
              <a:ext uri="{28A0092B-C50C-407E-A947-70E740481C1C}">
                <a14:useLocalDpi xmlns:a14="http://schemas.microsoft.com/office/drawing/2010/main"/>
              </a:ext>
            </a:extLst>
          </a:blip>
          <a:srcRect/>
          <a:stretch>
            <a:fillRect/>
          </a:stretch>
        </p:blipFill>
        <p:spPr>
          <a:xfrm>
            <a:off x="4572000" y="3357563"/>
            <a:ext cx="4038600" cy="2916237"/>
          </a:xfrm>
          <a:noFill/>
        </p:spPr>
      </p:pic>
      <p:sp>
        <p:nvSpPr>
          <p:cNvPr id="57349" name="Rectangle 15"/>
          <p:cNvSpPr>
            <a:spLocks noChangeArrowheads="1"/>
          </p:cNvSpPr>
          <p:nvPr/>
        </p:nvSpPr>
        <p:spPr bwMode="auto">
          <a:xfrm>
            <a:off x="468313" y="1701230"/>
            <a:ext cx="7993062" cy="1655762"/>
          </a:xfrm>
          <a:prstGeom prst="rect">
            <a:avLst/>
          </a:prstGeom>
          <a:noFill/>
          <a:ln w="9525">
            <a:noFill/>
            <a:miter lim="800000"/>
            <a:headEnd/>
            <a:tailEnd/>
          </a:ln>
        </p:spPr>
        <p:txBody>
          <a:bodyPr>
            <a:prstTxWarp prst="textNoShape">
              <a:avLst/>
            </a:prstTxWarp>
          </a:bodyPr>
          <a:lstStyle/>
          <a:p>
            <a:pPr marL="342900" indent="-342900" eaLnBrk="0" hangingPunct="0">
              <a:lnSpc>
                <a:spcPct val="90000"/>
              </a:lnSpc>
              <a:spcBef>
                <a:spcPct val="20000"/>
              </a:spcBef>
              <a:buFontTx/>
              <a:buChar char="•"/>
            </a:pPr>
            <a:r>
              <a:rPr lang="de-AT" sz="2600" dirty="0">
                <a:solidFill>
                  <a:srgbClr val="0061A0"/>
                </a:solidFill>
              </a:rPr>
              <a:t>CERN ist </a:t>
            </a:r>
            <a:r>
              <a:rPr lang="de-AT" sz="2600" b="1" dirty="0">
                <a:solidFill>
                  <a:srgbClr val="0061A0"/>
                </a:solidFill>
              </a:rPr>
              <a:t>internationale Organisation</a:t>
            </a:r>
            <a:r>
              <a:rPr lang="de-AT" sz="2600" dirty="0">
                <a:solidFill>
                  <a:srgbClr val="0061A0"/>
                </a:solidFill>
              </a:rPr>
              <a:t> </a:t>
            </a:r>
          </a:p>
          <a:p>
            <a:pPr marL="742950" lvl="1" indent="-285750" eaLnBrk="0" hangingPunct="0">
              <a:lnSpc>
                <a:spcPct val="90000"/>
              </a:lnSpc>
              <a:spcBef>
                <a:spcPct val="20000"/>
              </a:spcBef>
              <a:buFontTx/>
              <a:buChar char="–"/>
            </a:pPr>
            <a:r>
              <a:rPr lang="de-AT" sz="2200" dirty="0">
                <a:solidFill>
                  <a:srgbClr val="0061A0"/>
                </a:solidFill>
              </a:rPr>
              <a:t>ähnlich wie UNO</a:t>
            </a:r>
          </a:p>
          <a:p>
            <a:pPr marL="342900" indent="-342900" eaLnBrk="0" hangingPunct="0">
              <a:lnSpc>
                <a:spcPct val="90000"/>
              </a:lnSpc>
              <a:spcBef>
                <a:spcPct val="20000"/>
              </a:spcBef>
              <a:buFontTx/>
              <a:buChar char="•"/>
            </a:pPr>
            <a:r>
              <a:rPr lang="de-AT" sz="2600" dirty="0">
                <a:solidFill>
                  <a:srgbClr val="0061A0"/>
                </a:solidFill>
              </a:rPr>
              <a:t>Der Name </a:t>
            </a:r>
            <a:r>
              <a:rPr lang="de-AT" sz="2600" dirty="0" smtClean="0">
                <a:solidFill>
                  <a:srgbClr val="0061A0"/>
                </a:solidFill>
              </a:rPr>
              <a:t>heißt </a:t>
            </a:r>
            <a:r>
              <a:rPr lang="de-AT" sz="2600" dirty="0">
                <a:solidFill>
                  <a:srgbClr val="0061A0"/>
                </a:solidFill>
              </a:rPr>
              <a:t>"Conseil </a:t>
            </a:r>
            <a:r>
              <a:rPr lang="de-AT" sz="2600" dirty="0" err="1">
                <a:solidFill>
                  <a:srgbClr val="0061A0"/>
                </a:solidFill>
              </a:rPr>
              <a:t>Européen</a:t>
            </a:r>
            <a:r>
              <a:rPr lang="de-AT" sz="2600" dirty="0">
                <a:solidFill>
                  <a:srgbClr val="0061A0"/>
                </a:solidFill>
              </a:rPr>
              <a:t> </a:t>
            </a:r>
            <a:r>
              <a:rPr lang="de-AT" sz="2600" dirty="0" err="1">
                <a:solidFill>
                  <a:srgbClr val="0061A0"/>
                </a:solidFill>
              </a:rPr>
              <a:t>pour</a:t>
            </a:r>
            <a:r>
              <a:rPr lang="de-AT" sz="2600" dirty="0">
                <a:solidFill>
                  <a:srgbClr val="0061A0"/>
                </a:solidFill>
              </a:rPr>
              <a:t> la Recherche </a:t>
            </a:r>
            <a:r>
              <a:rPr lang="de-AT" sz="2600" dirty="0" err="1">
                <a:solidFill>
                  <a:srgbClr val="0061A0"/>
                </a:solidFill>
              </a:rPr>
              <a:t>Nucléaire</a:t>
            </a:r>
            <a:r>
              <a:rPr lang="de-AT" sz="2600" dirty="0">
                <a:solidFill>
                  <a:srgbClr val="0061A0"/>
                </a:solidFill>
              </a:rPr>
              <a:t>"</a:t>
            </a:r>
          </a:p>
          <a:p>
            <a:pPr marL="342900" indent="-342900" eaLnBrk="0" hangingPunct="0">
              <a:lnSpc>
                <a:spcPct val="90000"/>
              </a:lnSpc>
              <a:spcBef>
                <a:spcPct val="20000"/>
              </a:spcBef>
              <a:buFontTx/>
              <a:buChar char="•"/>
            </a:pPr>
            <a:endParaRPr lang="de-AT" sz="2600" dirty="0">
              <a:solidFill>
                <a:srgbClr val="0061A0"/>
              </a:solidFill>
            </a:endParaRPr>
          </a:p>
          <a:p>
            <a:pPr marL="342900" indent="-342900" eaLnBrk="0" hangingPunct="0">
              <a:lnSpc>
                <a:spcPct val="90000"/>
              </a:lnSpc>
              <a:spcBef>
                <a:spcPct val="20000"/>
              </a:spcBef>
            </a:pPr>
            <a:endParaRPr lang="de-AT" sz="2600" dirty="0">
              <a:solidFill>
                <a:srgbClr val="0061A0"/>
              </a:solidFill>
            </a:endParaRPr>
          </a:p>
        </p:txBody>
      </p:sp>
      <p:sp>
        <p:nvSpPr>
          <p:cNvPr id="57351" name="Date Placeholder 9"/>
          <p:cNvSpPr>
            <a:spLocks noGrp="1"/>
          </p:cNvSpPr>
          <p:nvPr>
            <p:ph type="dt" sz="quarter" idx="12"/>
          </p:nvPr>
        </p:nvSpPr>
        <p:spPr>
          <a:noFill/>
        </p:spPr>
        <p:txBody>
          <a:bodyPr/>
          <a:lstStyle/>
          <a:p>
            <a:r>
              <a:rPr lang="de-DE" smtClean="0"/>
              <a:t>3. März 2020</a:t>
            </a:r>
            <a:endParaRPr lang="de-AT"/>
          </a:p>
        </p:txBody>
      </p:sp>
      <p:sp>
        <p:nvSpPr>
          <p:cNvPr id="57352" name="Footer Placeholder 10"/>
          <p:cNvSpPr>
            <a:spLocks noGrp="1"/>
          </p:cNvSpPr>
          <p:nvPr>
            <p:ph type="ftr" sz="quarter" idx="11"/>
          </p:nvPr>
        </p:nvSpPr>
        <p:spPr>
          <a:noFill/>
        </p:spPr>
        <p:txBody>
          <a:bodyPr/>
          <a:lstStyle/>
          <a:p>
            <a:r>
              <a:rPr lang="en-US" smtClean="0"/>
              <a:t>Markus Friedl</a:t>
            </a:r>
            <a:endParaRPr lang="de-AT" dirty="0"/>
          </a:p>
        </p:txBody>
      </p:sp>
      <p:sp>
        <p:nvSpPr>
          <p:cNvPr id="2" name="Foliennummernplatzhalter 1">
            <a:extLst>
              <a:ext uri="{FF2B5EF4-FFF2-40B4-BE49-F238E27FC236}">
                <a16:creationId xmlns:a16="http://schemas.microsoft.com/office/drawing/2014/main" id="{9CC15225-5596-F845-8D4B-483721B97A25}"/>
              </a:ext>
            </a:extLst>
          </p:cNvPr>
          <p:cNvSpPr>
            <a:spLocks noGrp="1"/>
          </p:cNvSpPr>
          <p:nvPr>
            <p:ph type="sldNum" sz="quarter" idx="10"/>
          </p:nvPr>
        </p:nvSpPr>
        <p:spPr/>
        <p:txBody>
          <a:bodyPr/>
          <a:lstStyle/>
          <a:p>
            <a:fld id="{9F899483-05FE-234B-ABDB-4EDD325FE8E3}" type="slidenum">
              <a:rPr lang="de-AT" smtClean="0"/>
              <a:pPr/>
              <a:t>34</a:t>
            </a:fld>
            <a:endParaRPr lang="de-AT"/>
          </a:p>
        </p:txBody>
      </p:sp>
    </p:spTree>
    <p:extLst>
      <p:ext uri="{BB962C8B-B14F-4D97-AF65-F5344CB8AC3E}">
        <p14:creationId xmlns:p14="http://schemas.microsoft.com/office/powerpoint/2010/main" val="19913286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92075" y="1143000"/>
            <a:ext cx="9236075" cy="457200"/>
          </a:xfrm>
          <a:prstGeom prst="rect">
            <a:avLst/>
          </a:prstGeom>
          <a:noFill/>
          <a:ln w="9525">
            <a:noFill/>
            <a:miter lim="800000"/>
            <a:headEnd/>
            <a:tailEnd/>
          </a:ln>
        </p:spPr>
        <p:txBody>
          <a:bodyPr>
            <a:prstTxWarp prst="textNoShape">
              <a:avLst/>
            </a:prstTxWarp>
            <a:spAutoFit/>
          </a:bodyPr>
          <a:lstStyle/>
          <a:p>
            <a:pPr algn="ctr" eaLnBrk="0" hangingPunct="0"/>
            <a:r>
              <a:rPr lang="en-US" sz="2400" b="1">
                <a:solidFill>
                  <a:schemeClr val="bg1"/>
                </a:solidFill>
              </a:rPr>
              <a:t>Methodology</a:t>
            </a:r>
          </a:p>
        </p:txBody>
      </p:sp>
      <p:sp>
        <p:nvSpPr>
          <p:cNvPr id="61443" name="Title 6"/>
          <p:cNvSpPr>
            <a:spLocks noGrp="1"/>
          </p:cNvSpPr>
          <p:nvPr>
            <p:ph type="title" idx="4294967295"/>
          </p:nvPr>
        </p:nvSpPr>
        <p:spPr>
          <a:xfrm>
            <a:off x="1187450" y="906463"/>
            <a:ext cx="6769100" cy="769937"/>
          </a:xfrm>
        </p:spPr>
        <p:txBody>
          <a:bodyPr/>
          <a:lstStyle/>
          <a:p>
            <a:pPr eaLnBrk="1" hangingPunct="1"/>
            <a:r>
              <a:rPr lang="en-US"/>
              <a:t>Was es kostet – und wer zahlt</a:t>
            </a:r>
          </a:p>
        </p:txBody>
      </p:sp>
      <p:sp>
        <p:nvSpPr>
          <p:cNvPr id="61445" name="Text Placeholder 6"/>
          <p:cNvSpPr>
            <a:spLocks noGrp="1"/>
          </p:cNvSpPr>
          <p:nvPr>
            <p:ph type="body" sz="half" idx="4294967295"/>
          </p:nvPr>
        </p:nvSpPr>
        <p:spPr>
          <a:xfrm>
            <a:off x="254883" y="2057400"/>
            <a:ext cx="4249738" cy="4267200"/>
          </a:xfrm>
        </p:spPr>
        <p:txBody>
          <a:bodyPr/>
          <a:lstStyle/>
          <a:p>
            <a:pPr eaLnBrk="1" hangingPunct="1">
              <a:buFontTx/>
              <a:buNone/>
            </a:pPr>
            <a:r>
              <a:rPr lang="de-DE" sz="2300" b="1" dirty="0">
                <a:ea typeface="Arial" charset="0"/>
                <a:cs typeface="Arial" charset="0"/>
              </a:rPr>
              <a:t>CERN Gesamtbudget </a:t>
            </a:r>
            <a:r>
              <a:rPr lang="de-DE" sz="2300" b="1" dirty="0" smtClean="0">
                <a:ea typeface="Arial" charset="0"/>
                <a:cs typeface="Arial" charset="0"/>
              </a:rPr>
              <a:t>2019: </a:t>
            </a:r>
            <a:r>
              <a:rPr lang="de-DE" sz="2300" dirty="0">
                <a:ea typeface="Arial" charset="0"/>
                <a:cs typeface="Arial" charset="0"/>
              </a:rPr>
              <a:t>1.1 Milliarden Euro pro Jahr</a:t>
            </a:r>
          </a:p>
          <a:p>
            <a:pPr eaLnBrk="1" hangingPunct="1"/>
            <a:r>
              <a:rPr lang="de-DE" sz="2300" dirty="0">
                <a:ea typeface="Arial" charset="0"/>
                <a:cs typeface="Arial" charset="0"/>
              </a:rPr>
              <a:t>Jedes Mitgliedsland zahlt entsprechend dem Bruttoinlandsprodukt</a:t>
            </a:r>
          </a:p>
          <a:p>
            <a:pPr lvl="1" eaLnBrk="1" hangingPunct="1"/>
            <a:r>
              <a:rPr lang="de-DE" sz="1900" dirty="0" smtClean="0">
                <a:ea typeface="Arial" charset="0"/>
                <a:cs typeface="Arial" charset="0"/>
              </a:rPr>
              <a:t>2.16% </a:t>
            </a:r>
            <a:r>
              <a:rPr lang="de-DE" sz="1900" dirty="0">
                <a:ea typeface="Arial" charset="0"/>
                <a:cs typeface="Arial" charset="0"/>
              </a:rPr>
              <a:t>für Österreich</a:t>
            </a:r>
          </a:p>
          <a:p>
            <a:pPr lvl="1" eaLnBrk="1" hangingPunct="1"/>
            <a:r>
              <a:rPr lang="de-DE" sz="1900" dirty="0" smtClean="0">
                <a:ea typeface="Arial" charset="0"/>
                <a:cs typeface="Arial" charset="0"/>
              </a:rPr>
              <a:t>23 </a:t>
            </a:r>
            <a:r>
              <a:rPr lang="de-DE" sz="1900" dirty="0">
                <a:ea typeface="Arial" charset="0"/>
                <a:cs typeface="Arial" charset="0"/>
              </a:rPr>
              <a:t>Millionen Euro pro Jahr</a:t>
            </a:r>
          </a:p>
          <a:p>
            <a:pPr eaLnBrk="1" hangingPunct="1">
              <a:buFontTx/>
              <a:buNone/>
            </a:pPr>
            <a:r>
              <a:rPr lang="de-DE" sz="2300" b="1" dirty="0" smtClean="0">
                <a:ea typeface="Arial" charset="0"/>
                <a:cs typeface="Arial" charset="0"/>
              </a:rPr>
              <a:t>Bau des LHC</a:t>
            </a:r>
            <a:r>
              <a:rPr lang="de-DE" sz="2300" dirty="0" smtClean="0">
                <a:ea typeface="Arial" charset="0"/>
                <a:cs typeface="Arial" charset="0"/>
              </a:rPr>
              <a:t>:</a:t>
            </a:r>
            <a:endParaRPr lang="de-DE" sz="2300" dirty="0">
              <a:ea typeface="Arial" charset="0"/>
              <a:cs typeface="Arial" charset="0"/>
            </a:endParaRPr>
          </a:p>
          <a:p>
            <a:pPr eaLnBrk="1" hangingPunct="1"/>
            <a:r>
              <a:rPr lang="de-DE" sz="2300" dirty="0">
                <a:ea typeface="Arial" charset="0"/>
                <a:cs typeface="Arial" charset="0"/>
              </a:rPr>
              <a:t>3 Milliarden Euro</a:t>
            </a:r>
          </a:p>
          <a:p>
            <a:pPr eaLnBrk="1" hangingPunct="1"/>
            <a:r>
              <a:rPr lang="de-DE" sz="2300" dirty="0">
                <a:ea typeface="Arial" charset="0"/>
                <a:cs typeface="Arial" charset="0"/>
              </a:rPr>
              <a:t>Aufgeteilt auf 15 Jahre</a:t>
            </a:r>
          </a:p>
        </p:txBody>
      </p:sp>
      <p:sp>
        <p:nvSpPr>
          <p:cNvPr id="61447" name="Date Placeholder 9"/>
          <p:cNvSpPr>
            <a:spLocks noGrp="1"/>
          </p:cNvSpPr>
          <p:nvPr>
            <p:ph type="dt" sz="quarter" idx="12"/>
          </p:nvPr>
        </p:nvSpPr>
        <p:spPr>
          <a:noFill/>
        </p:spPr>
        <p:txBody>
          <a:bodyPr/>
          <a:lstStyle/>
          <a:p>
            <a:r>
              <a:rPr lang="de-DE" smtClean="0"/>
              <a:t>3. März 2020</a:t>
            </a:r>
            <a:endParaRPr lang="de-AT"/>
          </a:p>
        </p:txBody>
      </p:sp>
      <p:sp>
        <p:nvSpPr>
          <p:cNvPr id="61448" name="Footer Placeholder 10"/>
          <p:cNvSpPr>
            <a:spLocks noGrp="1"/>
          </p:cNvSpPr>
          <p:nvPr>
            <p:ph type="ftr" sz="quarter" idx="11"/>
          </p:nvPr>
        </p:nvSpPr>
        <p:spPr>
          <a:noFill/>
        </p:spPr>
        <p:txBody>
          <a:bodyPr/>
          <a:lstStyle/>
          <a:p>
            <a:r>
              <a:rPr lang="en-US" smtClean="0"/>
              <a:t>Markus Friedl</a:t>
            </a:r>
            <a:endParaRPr lang="de-AT" dirty="0"/>
          </a:p>
        </p:txBody>
      </p:sp>
      <p:pic>
        <p:nvPicPr>
          <p:cNvPr id="3" name="Bild 2"/>
          <p:cNvPicPr>
            <a:picLocks noChangeAspect="1"/>
          </p:cNvPicPr>
          <p:nvPr/>
        </p:nvPicPr>
        <p:blipFill rotWithShape="1">
          <a:blip r:embed="rId3"/>
          <a:srcRect l="1713" t="1215" r="10213" b="1587"/>
          <a:stretch/>
        </p:blipFill>
        <p:spPr>
          <a:xfrm>
            <a:off x="4644008" y="2471036"/>
            <a:ext cx="4248472" cy="3262220"/>
          </a:xfrm>
          <a:prstGeom prst="rect">
            <a:avLst/>
          </a:prstGeom>
        </p:spPr>
      </p:pic>
      <p:sp>
        <p:nvSpPr>
          <p:cNvPr id="2" name="Foliennummernplatzhalter 1">
            <a:extLst>
              <a:ext uri="{FF2B5EF4-FFF2-40B4-BE49-F238E27FC236}">
                <a16:creationId xmlns:a16="http://schemas.microsoft.com/office/drawing/2014/main" id="{DC99A4D9-3300-484D-9C4C-6336DAF9C45B}"/>
              </a:ext>
            </a:extLst>
          </p:cNvPr>
          <p:cNvSpPr>
            <a:spLocks noGrp="1"/>
          </p:cNvSpPr>
          <p:nvPr>
            <p:ph type="sldNum" sz="quarter" idx="10"/>
          </p:nvPr>
        </p:nvSpPr>
        <p:spPr/>
        <p:txBody>
          <a:bodyPr/>
          <a:lstStyle/>
          <a:p>
            <a:fld id="{9F899483-05FE-234B-ABDB-4EDD325FE8E3}" type="slidenum">
              <a:rPr lang="de-AT" smtClean="0"/>
              <a:pPr/>
              <a:t>35</a:t>
            </a:fld>
            <a:endParaRPr lang="de-AT"/>
          </a:p>
        </p:txBody>
      </p:sp>
    </p:spTree>
    <p:extLst>
      <p:ext uri="{BB962C8B-B14F-4D97-AF65-F5344CB8AC3E}">
        <p14:creationId xmlns:p14="http://schemas.microsoft.com/office/powerpoint/2010/main" val="107063597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8428"/>
          <a:stretch/>
        </p:blipFill>
        <p:spPr>
          <a:xfrm>
            <a:off x="360040" y="1340768"/>
            <a:ext cx="8316416" cy="5225224"/>
          </a:xfrm>
          <a:prstGeom prst="rect">
            <a:avLst/>
          </a:prstGeom>
        </p:spPr>
      </p:pic>
      <p:sp>
        <p:nvSpPr>
          <p:cNvPr id="58370" name="Rectangle 4"/>
          <p:cNvSpPr>
            <a:spLocks noGrp="1" noChangeArrowheads="1"/>
          </p:cNvSpPr>
          <p:nvPr>
            <p:ph type="title" idx="4294967295"/>
          </p:nvPr>
        </p:nvSpPr>
        <p:spPr/>
        <p:txBody>
          <a:bodyPr/>
          <a:lstStyle/>
          <a:p>
            <a:pPr eaLnBrk="1" hangingPunct="1"/>
            <a:r>
              <a:rPr lang="en-US" sz="2800" dirty="0" err="1"/>
              <a:t>Nationalit</a:t>
            </a:r>
            <a:r>
              <a:rPr lang="de-AT" sz="2800" dirty="0" err="1"/>
              <a:t>äten</a:t>
            </a:r>
            <a:r>
              <a:rPr lang="de-AT" sz="2800" dirty="0"/>
              <a:t> der </a:t>
            </a:r>
            <a:r>
              <a:rPr lang="de-AT" sz="2800" dirty="0" smtClean="0"/>
              <a:t>Wissenschaftler </a:t>
            </a:r>
            <a:r>
              <a:rPr lang="de-AT" sz="2800" dirty="0"/>
              <a:t>am CERN</a:t>
            </a:r>
          </a:p>
        </p:txBody>
      </p:sp>
      <p:sp>
        <p:nvSpPr>
          <p:cNvPr id="58372" name="Slide Number Placeholder 3"/>
          <p:cNvSpPr txBox="1">
            <a:spLocks noGrp="1"/>
          </p:cNvSpPr>
          <p:nvPr/>
        </p:nvSpPr>
        <p:spPr bwMode="auto">
          <a:xfrm>
            <a:off x="8089900" y="6597650"/>
            <a:ext cx="1054100" cy="260350"/>
          </a:xfrm>
          <a:prstGeom prst="rect">
            <a:avLst/>
          </a:prstGeom>
          <a:noFill/>
          <a:ln w="9525">
            <a:noFill/>
            <a:miter lim="800000"/>
            <a:headEnd/>
            <a:tailEnd/>
          </a:ln>
        </p:spPr>
        <p:txBody>
          <a:bodyPr anchor="ctr">
            <a:prstTxWarp prst="textNoShape">
              <a:avLst/>
            </a:prstTxWarp>
          </a:bodyPr>
          <a:lstStyle/>
          <a:p>
            <a:pPr algn="r"/>
            <a:fld id="{0BFA3321-E6CF-624D-82F2-9BEA863246BD}" type="slidenum">
              <a:rPr lang="de-AT" sz="1400">
                <a:solidFill>
                  <a:srgbClr val="01446F"/>
                </a:solidFill>
              </a:rPr>
              <a:pPr algn="r"/>
              <a:t>36</a:t>
            </a:fld>
            <a:endParaRPr lang="de-AT" sz="1400">
              <a:solidFill>
                <a:srgbClr val="01446F"/>
              </a:solidFill>
            </a:endParaRPr>
          </a:p>
        </p:txBody>
      </p:sp>
      <p:sp>
        <p:nvSpPr>
          <p:cNvPr id="58374" name="Date Placeholder 10"/>
          <p:cNvSpPr>
            <a:spLocks noGrp="1"/>
          </p:cNvSpPr>
          <p:nvPr>
            <p:ph type="dt" sz="quarter" idx="12"/>
          </p:nvPr>
        </p:nvSpPr>
        <p:spPr>
          <a:noFill/>
        </p:spPr>
        <p:txBody>
          <a:bodyPr/>
          <a:lstStyle/>
          <a:p>
            <a:r>
              <a:rPr lang="de-DE" smtClean="0"/>
              <a:t>3. März 2020</a:t>
            </a:r>
            <a:endParaRPr lang="de-AT"/>
          </a:p>
        </p:txBody>
      </p:sp>
      <p:sp>
        <p:nvSpPr>
          <p:cNvPr id="58375" name="Footer Placeholder 11"/>
          <p:cNvSpPr>
            <a:spLocks noGrp="1"/>
          </p:cNvSpPr>
          <p:nvPr>
            <p:ph type="ftr" sz="quarter" idx="11"/>
          </p:nvPr>
        </p:nvSpPr>
        <p:spPr>
          <a:noFill/>
        </p:spPr>
        <p:txBody>
          <a:bodyPr/>
          <a:lstStyle/>
          <a:p>
            <a:r>
              <a:rPr lang="en-US" smtClean="0"/>
              <a:t>Markus Friedl</a:t>
            </a:r>
            <a:endParaRPr lang="de-AT" dirty="0"/>
          </a:p>
        </p:txBody>
      </p:sp>
      <p:sp>
        <p:nvSpPr>
          <p:cNvPr id="2" name="Textfeld 1"/>
          <p:cNvSpPr txBox="1"/>
          <p:nvPr/>
        </p:nvSpPr>
        <p:spPr>
          <a:xfrm rot="16200000">
            <a:off x="7864454" y="5409302"/>
            <a:ext cx="1851789" cy="369332"/>
          </a:xfrm>
          <a:prstGeom prst="rect">
            <a:avLst/>
          </a:prstGeom>
          <a:noFill/>
        </p:spPr>
        <p:txBody>
          <a:bodyPr wrap="none" rtlCol="0">
            <a:spAutoFit/>
          </a:bodyPr>
          <a:lstStyle/>
          <a:p>
            <a:r>
              <a:rPr lang="de-DE" dirty="0" smtClean="0"/>
              <a:t>27. </a:t>
            </a:r>
            <a:r>
              <a:rPr lang="de-DE" dirty="0"/>
              <a:t>Jänner </a:t>
            </a:r>
            <a:r>
              <a:rPr lang="de-DE" dirty="0" smtClean="0"/>
              <a:t>2020</a:t>
            </a:r>
            <a:endParaRPr lang="de-DE" dirty="0"/>
          </a:p>
        </p:txBody>
      </p:sp>
      <p:sp>
        <p:nvSpPr>
          <p:cNvPr id="3" name="Foliennummernplatzhalter 2">
            <a:extLst>
              <a:ext uri="{FF2B5EF4-FFF2-40B4-BE49-F238E27FC236}">
                <a16:creationId xmlns:a16="http://schemas.microsoft.com/office/drawing/2014/main" id="{C44CA69F-7AD6-2A4D-9091-C7C6C6F693CC}"/>
              </a:ext>
            </a:extLst>
          </p:cNvPr>
          <p:cNvSpPr>
            <a:spLocks noGrp="1"/>
          </p:cNvSpPr>
          <p:nvPr>
            <p:ph type="sldNum" sz="quarter" idx="10"/>
          </p:nvPr>
        </p:nvSpPr>
        <p:spPr/>
        <p:txBody>
          <a:bodyPr/>
          <a:lstStyle/>
          <a:p>
            <a:fld id="{9F899483-05FE-234B-ABDB-4EDD325FE8E3}" type="slidenum">
              <a:rPr lang="de-AT" smtClean="0"/>
              <a:pPr/>
              <a:t>36</a:t>
            </a:fld>
            <a:endParaRPr lang="de-AT"/>
          </a:p>
        </p:txBody>
      </p:sp>
    </p:spTree>
    <p:extLst>
      <p:ext uri="{BB962C8B-B14F-4D97-AF65-F5344CB8AC3E}">
        <p14:creationId xmlns:p14="http://schemas.microsoft.com/office/powerpoint/2010/main" val="275115529"/>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Number of Users at CERN in age groups</a:t>
            </a:r>
            <a:endParaRPr lang="en-US" sz="3200" dirty="0"/>
          </a:p>
        </p:txBody>
      </p:sp>
      <p:graphicFrame>
        <p:nvGraphicFramePr>
          <p:cNvPr id="8" name="Chart 7"/>
          <p:cNvGraphicFramePr>
            <a:graphicFrameLocks/>
          </p:cNvGraphicFramePr>
          <p:nvPr>
            <p:extLst/>
          </p:nvPr>
        </p:nvGraphicFramePr>
        <p:xfrm>
          <a:off x="-10338" y="1936264"/>
          <a:ext cx="9154338" cy="3574990"/>
        </p:xfrm>
        <a:graphic>
          <a:graphicData uri="http://schemas.openxmlformats.org/drawingml/2006/chart">
            <c:chart xmlns:c="http://schemas.openxmlformats.org/drawingml/2006/chart" xmlns:r="http://schemas.openxmlformats.org/officeDocument/2006/relationships" r:id="rId3"/>
          </a:graphicData>
        </a:graphic>
      </p:graphicFrame>
      <p:sp>
        <p:nvSpPr>
          <p:cNvPr id="9" name="Slide Number Placeholder 3"/>
          <p:cNvSpPr txBox="1">
            <a:spLocks noGrp="1"/>
          </p:cNvSpPr>
          <p:nvPr/>
        </p:nvSpPr>
        <p:spPr bwMode="auto">
          <a:xfrm>
            <a:off x="8089900" y="6597650"/>
            <a:ext cx="1054100" cy="260350"/>
          </a:xfrm>
          <a:prstGeom prst="rect">
            <a:avLst/>
          </a:prstGeom>
          <a:noFill/>
          <a:ln w="9525">
            <a:noFill/>
            <a:miter lim="800000"/>
            <a:headEnd/>
            <a:tailEnd/>
          </a:ln>
        </p:spPr>
        <p:txBody>
          <a:bodyPr anchor="ctr">
            <a:prstTxWarp prst="textNoShape">
              <a:avLst/>
            </a:prstTxWarp>
          </a:bodyPr>
          <a:lstStyle/>
          <a:p>
            <a:pPr algn="r"/>
            <a:fld id="{0BFA3321-E6CF-624D-82F2-9BEA863246BD}" type="slidenum">
              <a:rPr lang="de-AT" sz="1400">
                <a:solidFill>
                  <a:srgbClr val="01446F"/>
                </a:solidFill>
              </a:rPr>
              <a:pPr algn="r"/>
              <a:t>37</a:t>
            </a:fld>
            <a:endParaRPr lang="de-AT" sz="1400">
              <a:solidFill>
                <a:srgbClr val="01446F"/>
              </a:solidFill>
            </a:endParaRPr>
          </a:p>
        </p:txBody>
      </p:sp>
      <p:sp>
        <p:nvSpPr>
          <p:cNvPr id="13" name="Date Placeholder 10"/>
          <p:cNvSpPr>
            <a:spLocks noGrp="1"/>
          </p:cNvSpPr>
          <p:nvPr>
            <p:ph type="dt" sz="quarter" idx="12"/>
          </p:nvPr>
        </p:nvSpPr>
        <p:spPr>
          <a:xfrm>
            <a:off x="1" y="6597650"/>
            <a:ext cx="1835150" cy="260350"/>
          </a:xfrm>
          <a:noFill/>
        </p:spPr>
        <p:txBody>
          <a:bodyPr/>
          <a:lstStyle/>
          <a:p>
            <a:r>
              <a:rPr lang="de-DE" smtClean="0"/>
              <a:t>3. März 2020</a:t>
            </a:r>
            <a:endParaRPr lang="de-AT"/>
          </a:p>
        </p:txBody>
      </p:sp>
      <p:sp>
        <p:nvSpPr>
          <p:cNvPr id="14" name="Footer Placeholder 11"/>
          <p:cNvSpPr>
            <a:spLocks noGrp="1"/>
          </p:cNvSpPr>
          <p:nvPr>
            <p:ph type="ftr" sz="quarter" idx="11"/>
          </p:nvPr>
        </p:nvSpPr>
        <p:spPr>
          <a:xfrm>
            <a:off x="2051051" y="6597650"/>
            <a:ext cx="4824413" cy="260350"/>
          </a:xfrm>
          <a:noFill/>
        </p:spPr>
        <p:txBody>
          <a:bodyPr/>
          <a:lstStyle/>
          <a:p>
            <a:r>
              <a:rPr lang="en-US" smtClean="0"/>
              <a:t>Markus Friedl</a:t>
            </a:r>
            <a:endParaRPr lang="de-AT" dirty="0"/>
          </a:p>
        </p:txBody>
      </p:sp>
      <p:sp>
        <p:nvSpPr>
          <p:cNvPr id="3" name="Foliennummernplatzhalter 2">
            <a:extLst>
              <a:ext uri="{FF2B5EF4-FFF2-40B4-BE49-F238E27FC236}">
                <a16:creationId xmlns:a16="http://schemas.microsoft.com/office/drawing/2014/main" id="{75E03762-9727-8A4F-853A-9F28247FCDE9}"/>
              </a:ext>
            </a:extLst>
          </p:cNvPr>
          <p:cNvSpPr>
            <a:spLocks noGrp="1"/>
          </p:cNvSpPr>
          <p:nvPr>
            <p:ph type="sldNum" sz="quarter" idx="10"/>
          </p:nvPr>
        </p:nvSpPr>
        <p:spPr/>
        <p:txBody>
          <a:bodyPr/>
          <a:lstStyle/>
          <a:p>
            <a:fld id="{A54E6196-65B6-AE43-85DF-96FD4C8FE68F}" type="slidenum">
              <a:rPr lang="de-AT" smtClean="0"/>
              <a:pPr/>
              <a:t>37</a:t>
            </a:fld>
            <a:endParaRPr lang="de-AT"/>
          </a:p>
        </p:txBody>
      </p:sp>
    </p:spTree>
    <p:extLst>
      <p:ext uri="{BB962C8B-B14F-4D97-AF65-F5344CB8AC3E}">
        <p14:creationId xmlns:p14="http://schemas.microsoft.com/office/powerpoint/2010/main" val="15523350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6" descr="lhc_ring_with_villages.png"/>
          <p:cNvPicPr>
            <a:picLocks noChangeAspect="1"/>
          </p:cNvPicPr>
          <p:nvPr/>
        </p:nvPicPr>
        <p:blipFill rotWithShape="1">
          <a:blip r:embed="rId3" cstate="print">
            <a:extLst>
              <a:ext uri="{28A0092B-C50C-407E-A947-70E740481C1C}">
                <a14:useLocalDpi xmlns:a14="http://schemas.microsoft.com/office/drawing/2010/main"/>
              </a:ext>
            </a:extLst>
          </a:blip>
          <a:srcRect t="473" b="473"/>
          <a:stretch/>
        </p:blipFill>
        <p:spPr>
          <a:xfrm>
            <a:off x="323529" y="1916832"/>
            <a:ext cx="4226342" cy="4104903"/>
          </a:xfrm>
          <a:prstGeom prst="rect">
            <a:avLst/>
          </a:prstGeom>
        </p:spPr>
      </p:pic>
      <p:sp>
        <p:nvSpPr>
          <p:cNvPr id="48130" name="Rectangle 4"/>
          <p:cNvSpPr>
            <a:spLocks noGrp="1" noChangeArrowheads="1"/>
          </p:cNvSpPr>
          <p:nvPr>
            <p:ph type="title" idx="4294967295"/>
          </p:nvPr>
        </p:nvSpPr>
        <p:spPr>
          <a:xfrm>
            <a:off x="468313" y="765175"/>
            <a:ext cx="8229600" cy="576263"/>
          </a:xfrm>
        </p:spPr>
        <p:txBody>
          <a:bodyPr/>
          <a:lstStyle/>
          <a:p>
            <a:pPr eaLnBrk="1" hangingPunct="1"/>
            <a:r>
              <a:rPr lang="en-US"/>
              <a:t>CERN – Das Laboratorium</a:t>
            </a:r>
          </a:p>
        </p:txBody>
      </p:sp>
      <p:sp>
        <p:nvSpPr>
          <p:cNvPr id="34821" name="Rectangle 5"/>
          <p:cNvSpPr>
            <a:spLocks noGrp="1" noChangeArrowheads="1"/>
          </p:cNvSpPr>
          <p:nvPr>
            <p:ph type="body" sz="half" idx="4294967295"/>
          </p:nvPr>
        </p:nvSpPr>
        <p:spPr>
          <a:xfrm>
            <a:off x="5148064" y="2420888"/>
            <a:ext cx="3745111" cy="3960440"/>
          </a:xfrm>
        </p:spPr>
        <p:txBody>
          <a:bodyPr/>
          <a:lstStyle/>
          <a:p>
            <a:pPr eaLnBrk="1" hangingPunct="1">
              <a:buFontTx/>
              <a:buNone/>
            </a:pPr>
            <a:r>
              <a:rPr lang="en-US" sz="1800" dirty="0" err="1"/>
              <a:t>insgesamt</a:t>
            </a:r>
            <a:r>
              <a:rPr lang="en-US" sz="1800" dirty="0"/>
              <a:t> 19 </a:t>
            </a:r>
            <a:r>
              <a:rPr lang="en-US" sz="1800" dirty="0" err="1"/>
              <a:t>Teil-Standorte</a:t>
            </a:r>
            <a:endParaRPr lang="en-US" sz="1800" dirty="0"/>
          </a:p>
          <a:p>
            <a:pPr eaLnBrk="1" hangingPunct="1"/>
            <a:r>
              <a:rPr lang="en-US" sz="1600" dirty="0"/>
              <a:t>195 ha</a:t>
            </a:r>
          </a:p>
          <a:p>
            <a:pPr eaLnBrk="1" hangingPunct="1"/>
            <a:r>
              <a:rPr lang="en-US" sz="1600" dirty="0"/>
              <a:t>25 km </a:t>
            </a:r>
            <a:r>
              <a:rPr lang="en-US" sz="1600" dirty="0" err="1"/>
              <a:t>Straßen</a:t>
            </a:r>
            <a:endParaRPr lang="en-US" sz="1600" dirty="0"/>
          </a:p>
          <a:p>
            <a:pPr eaLnBrk="1" hangingPunct="1"/>
            <a:r>
              <a:rPr lang="en-US" sz="1600" dirty="0"/>
              <a:t>750 </a:t>
            </a:r>
            <a:r>
              <a:rPr lang="en-US" sz="1600" dirty="0" err="1"/>
              <a:t>Grünflächen</a:t>
            </a:r>
            <a:endParaRPr lang="en-US" sz="1600" dirty="0"/>
          </a:p>
          <a:p>
            <a:pPr eaLnBrk="1" hangingPunct="1"/>
            <a:r>
              <a:rPr lang="en-US" sz="1600" dirty="0"/>
              <a:t>574 </a:t>
            </a:r>
            <a:r>
              <a:rPr lang="en-US" sz="1600" dirty="0" err="1"/>
              <a:t>Gebäude</a:t>
            </a:r>
            <a:endParaRPr lang="en-US" sz="1600" dirty="0"/>
          </a:p>
          <a:p>
            <a:pPr lvl="1" eaLnBrk="1" hangingPunct="1"/>
            <a:r>
              <a:rPr lang="en-US" sz="1600" dirty="0"/>
              <a:t>379000 m² </a:t>
            </a:r>
            <a:r>
              <a:rPr lang="en-US" sz="1600" dirty="0" err="1"/>
              <a:t>Gebäudefläche</a:t>
            </a:r>
            <a:endParaRPr lang="en-US" sz="1600" dirty="0"/>
          </a:p>
          <a:p>
            <a:pPr lvl="1" eaLnBrk="1" hangingPunct="1"/>
            <a:r>
              <a:rPr lang="en-US" sz="1600" dirty="0"/>
              <a:t>556000 m² </a:t>
            </a:r>
            <a:r>
              <a:rPr lang="en-US" sz="1600" dirty="0" err="1"/>
              <a:t>Grundfläche</a:t>
            </a:r>
            <a:endParaRPr lang="en-US" sz="1600" dirty="0"/>
          </a:p>
          <a:p>
            <a:pPr lvl="1" eaLnBrk="1" hangingPunct="1"/>
            <a:r>
              <a:rPr lang="en-US" sz="1600" dirty="0"/>
              <a:t>498000 m² </a:t>
            </a:r>
            <a:r>
              <a:rPr lang="en-US" sz="1600" dirty="0" err="1"/>
              <a:t>Nutzfläche</a:t>
            </a:r>
            <a:endParaRPr lang="en-US" sz="1600" dirty="0"/>
          </a:p>
          <a:p>
            <a:pPr eaLnBrk="1" hangingPunct="1"/>
            <a:r>
              <a:rPr lang="en-US" sz="1600" dirty="0"/>
              <a:t>23 </a:t>
            </a:r>
            <a:r>
              <a:rPr lang="en-US" sz="1600" dirty="0" err="1"/>
              <a:t>Zugangsschächte</a:t>
            </a:r>
            <a:endParaRPr lang="en-US" sz="1600" dirty="0"/>
          </a:p>
          <a:p>
            <a:pPr eaLnBrk="1" hangingPunct="1"/>
            <a:r>
              <a:rPr lang="en-US" sz="1600" dirty="0"/>
              <a:t>251 </a:t>
            </a:r>
            <a:r>
              <a:rPr lang="en-US" sz="1600" dirty="0" err="1"/>
              <a:t>unterirdische</a:t>
            </a:r>
            <a:r>
              <a:rPr lang="en-US" sz="1600" dirty="0"/>
              <a:t> </a:t>
            </a:r>
            <a:r>
              <a:rPr lang="en-US" sz="1600" dirty="0" err="1"/>
              <a:t>Bereiche</a:t>
            </a:r>
            <a:endParaRPr lang="en-US" sz="1600" dirty="0"/>
          </a:p>
        </p:txBody>
      </p:sp>
      <p:sp>
        <p:nvSpPr>
          <p:cNvPr id="47114" name="Text Box 10"/>
          <p:cNvSpPr txBox="1">
            <a:spLocks noChangeArrowheads="1"/>
          </p:cNvSpPr>
          <p:nvPr/>
        </p:nvSpPr>
        <p:spPr bwMode="auto">
          <a:xfrm>
            <a:off x="5075931" y="1484313"/>
            <a:ext cx="3960565" cy="707886"/>
          </a:xfrm>
          <a:prstGeom prst="rect">
            <a:avLst/>
          </a:prstGeom>
          <a:noFill/>
          <a:ln w="9525">
            <a:noFill/>
            <a:miter lim="800000"/>
            <a:headEnd/>
            <a:tailEnd/>
          </a:ln>
          <a:effectLst>
            <a:prstShdw prst="shdw17" dist="17961" dir="2700000">
              <a:schemeClr val="accent1">
                <a:gamma/>
                <a:shade val="60000"/>
                <a:invGamma/>
                <a:alpha val="74998"/>
              </a:schemeClr>
            </a:prstShdw>
          </a:effectLst>
        </p:spPr>
        <p:txBody>
          <a:bodyPr wrap="square">
            <a:spAutoFit/>
          </a:bodyPr>
          <a:lstStyle/>
          <a:p>
            <a:pPr>
              <a:spcBef>
                <a:spcPct val="50000"/>
              </a:spcBef>
            </a:pPr>
            <a:r>
              <a:rPr lang="de-AT" sz="2000" dirty="0">
                <a:solidFill>
                  <a:srgbClr val="01446F"/>
                </a:solidFill>
              </a:rPr>
              <a:t>Im schweizerisch/französischem Grenzgebiet nahe Genf</a:t>
            </a:r>
          </a:p>
        </p:txBody>
      </p:sp>
      <p:pic>
        <p:nvPicPr>
          <p:cNvPr id="34819"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51520" y="1556935"/>
            <a:ext cx="8569647" cy="4824393"/>
          </a:xfrm>
          <a:prstGeom prst="rect">
            <a:avLst/>
          </a:prstGeom>
          <a:noFill/>
          <a:ln w="9525">
            <a:noFill/>
            <a:miter lim="800000"/>
            <a:headEnd/>
            <a:tailEnd/>
          </a:ln>
        </p:spPr>
      </p:pic>
      <p:sp>
        <p:nvSpPr>
          <p:cNvPr id="48136" name="Date Placeholder 10"/>
          <p:cNvSpPr>
            <a:spLocks noGrp="1"/>
          </p:cNvSpPr>
          <p:nvPr>
            <p:ph type="dt" sz="quarter" idx="12"/>
          </p:nvPr>
        </p:nvSpPr>
        <p:spPr>
          <a:noFill/>
        </p:spPr>
        <p:txBody>
          <a:bodyPr/>
          <a:lstStyle/>
          <a:p>
            <a:r>
              <a:rPr lang="de-DE" smtClean="0"/>
              <a:t>3. März 2020</a:t>
            </a:r>
            <a:endParaRPr lang="de-AT"/>
          </a:p>
        </p:txBody>
      </p:sp>
      <p:sp>
        <p:nvSpPr>
          <p:cNvPr id="48137" name="Footer Placeholder 11"/>
          <p:cNvSpPr>
            <a:spLocks noGrp="1"/>
          </p:cNvSpPr>
          <p:nvPr>
            <p:ph type="ftr" sz="quarter" idx="11"/>
          </p:nvPr>
        </p:nvSpPr>
        <p:spPr>
          <a:noFill/>
        </p:spPr>
        <p:txBody>
          <a:bodyPr/>
          <a:lstStyle/>
          <a:p>
            <a:r>
              <a:rPr lang="en-US" smtClean="0"/>
              <a:t>Markus Friedl</a:t>
            </a:r>
            <a:endParaRPr lang="de-AT"/>
          </a:p>
        </p:txBody>
      </p:sp>
      <p:sp>
        <p:nvSpPr>
          <p:cNvPr id="2" name="Foliennummernplatzhalter 1">
            <a:extLst>
              <a:ext uri="{FF2B5EF4-FFF2-40B4-BE49-F238E27FC236}">
                <a16:creationId xmlns:a16="http://schemas.microsoft.com/office/drawing/2014/main" id="{DBD5E162-2DBB-834B-BB1F-ACACC02567AF}"/>
              </a:ext>
            </a:extLst>
          </p:cNvPr>
          <p:cNvSpPr>
            <a:spLocks noGrp="1"/>
          </p:cNvSpPr>
          <p:nvPr>
            <p:ph type="sldNum" sz="quarter" idx="10"/>
          </p:nvPr>
        </p:nvSpPr>
        <p:spPr/>
        <p:txBody>
          <a:bodyPr/>
          <a:lstStyle/>
          <a:p>
            <a:fld id="{9F899483-05FE-234B-ABDB-4EDD325FE8E3}" type="slidenum">
              <a:rPr lang="de-AT" smtClean="0"/>
              <a:pPr/>
              <a:t>38</a:t>
            </a:fld>
            <a:endParaRPr lang="de-AT"/>
          </a:p>
        </p:txBody>
      </p:sp>
    </p:spTree>
    <p:extLst>
      <p:ext uri="{BB962C8B-B14F-4D97-AF65-F5344CB8AC3E}">
        <p14:creationId xmlns:p14="http://schemas.microsoft.com/office/powerpoint/2010/main" val="27164096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4819"/>
                                        </p:tgtEl>
                                        <p:attrNameLst>
                                          <p:attrName>style.visibility</p:attrName>
                                        </p:attrNameLst>
                                      </p:cBhvr>
                                      <p:to>
                                        <p:strVal val="visible"/>
                                      </p:to>
                                    </p:set>
                                    <p:anim calcmode="lin" valueType="num">
                                      <p:cBhvr>
                                        <p:cTn id="7" dur="1000" fill="hold"/>
                                        <p:tgtEl>
                                          <p:spTgt spid="34819"/>
                                        </p:tgtEl>
                                        <p:attrNameLst>
                                          <p:attrName>ppt_w</p:attrName>
                                        </p:attrNameLst>
                                      </p:cBhvr>
                                      <p:tavLst>
                                        <p:tav tm="0">
                                          <p:val>
                                            <p:fltVal val="0"/>
                                          </p:val>
                                        </p:tav>
                                        <p:tav tm="100000">
                                          <p:val>
                                            <p:strVal val="#ppt_w"/>
                                          </p:val>
                                        </p:tav>
                                      </p:tavLst>
                                    </p:anim>
                                    <p:anim calcmode="lin" valueType="num">
                                      <p:cBhvr>
                                        <p:cTn id="8" dur="1000" fill="hold"/>
                                        <p:tgtEl>
                                          <p:spTgt spid="34819"/>
                                        </p:tgtEl>
                                        <p:attrNameLst>
                                          <p:attrName>ppt_h</p:attrName>
                                        </p:attrNameLst>
                                      </p:cBhvr>
                                      <p:tavLst>
                                        <p:tav tm="0">
                                          <p:val>
                                            <p:fltVal val="0"/>
                                          </p:val>
                                        </p:tav>
                                        <p:tav tm="100000">
                                          <p:val>
                                            <p:strVal val="#ppt_h"/>
                                          </p:val>
                                        </p:tav>
                                      </p:tavLst>
                                    </p:anim>
                                    <p:animEffect transition="in" filter="fade">
                                      <p:cBhvr>
                                        <p:cTn id="9" dur="1000"/>
                                        <p:tgtEl>
                                          <p:spTgt spid="34819"/>
                                        </p:tgtEl>
                                      </p:cBhvr>
                                    </p:animEffect>
                                  </p:childTnLst>
                                </p:cTn>
                              </p:par>
                              <p:par>
                                <p:cTn id="10" presetID="0" presetClass="path" presetSubtype="0" accel="50000" decel="50000" fill="hold" nodeType="withEffect">
                                  <p:stCondLst>
                                    <p:cond delay="0"/>
                                  </p:stCondLst>
                                  <p:childTnLst>
                                    <p:animMotion origin="layout" path="M -0.29167 0.3 L 3.05556E-6 -3.7037E-6 " pathEditMode="relative" rAng="0" ptsTypes="AA">
                                      <p:cBhvr>
                                        <p:cTn id="11" dur="1000" fill="hold"/>
                                        <p:tgtEl>
                                          <p:spTgt spid="34819"/>
                                        </p:tgtEl>
                                        <p:attrNameLst>
                                          <p:attrName>ppt_x</p:attrName>
                                          <p:attrName>ppt_y</p:attrName>
                                        </p:attrNameLst>
                                      </p:cBhvr>
                                      <p:rCtr x="14583" y="-15000"/>
                                    </p:animMotion>
                                  </p:childTnLst>
                                </p:cTn>
                              </p:par>
                            </p:childTnLst>
                          </p:cTn>
                        </p:par>
                      </p:childTnLst>
                    </p:cTn>
                  </p:par>
                  <p:par>
                    <p:cTn id="12" fill="hold">
                      <p:stCondLst>
                        <p:cond delay="indefinite"/>
                      </p:stCondLst>
                      <p:childTnLst>
                        <p:par>
                          <p:cTn id="13" fill="hold">
                            <p:stCondLst>
                              <p:cond delay="0"/>
                            </p:stCondLst>
                            <p:childTnLst>
                              <p:par>
                                <p:cTn id="14" presetID="2" presetClass="exit" presetSubtype="2" fill="hold" nodeType="clickEffect">
                                  <p:stCondLst>
                                    <p:cond delay="0"/>
                                  </p:stCondLst>
                                  <p:childTnLst>
                                    <p:anim calcmode="lin" valueType="num">
                                      <p:cBhvr additive="base">
                                        <p:cTn id="15" dur="500"/>
                                        <p:tgtEl>
                                          <p:spTgt spid="34819"/>
                                        </p:tgtEl>
                                        <p:attrNameLst>
                                          <p:attrName>ppt_x</p:attrName>
                                        </p:attrNameLst>
                                      </p:cBhvr>
                                      <p:tavLst>
                                        <p:tav tm="0">
                                          <p:val>
                                            <p:strVal val="ppt_x"/>
                                          </p:val>
                                        </p:tav>
                                        <p:tav tm="100000">
                                          <p:val>
                                            <p:strVal val="1+ppt_w/2"/>
                                          </p:val>
                                        </p:tav>
                                      </p:tavLst>
                                    </p:anim>
                                    <p:anim calcmode="lin" valueType="num">
                                      <p:cBhvr additive="base">
                                        <p:cTn id="16" dur="500"/>
                                        <p:tgtEl>
                                          <p:spTgt spid="34819"/>
                                        </p:tgtEl>
                                        <p:attrNameLst>
                                          <p:attrName>ppt_y</p:attrName>
                                        </p:attrNameLst>
                                      </p:cBhvr>
                                      <p:tavLst>
                                        <p:tav tm="0">
                                          <p:val>
                                            <p:strVal val="ppt_y"/>
                                          </p:val>
                                        </p:tav>
                                        <p:tav tm="100000">
                                          <p:val>
                                            <p:strVal val="ppt_y"/>
                                          </p:val>
                                        </p:tav>
                                      </p:tavLst>
                                    </p:anim>
                                    <p:set>
                                      <p:cBhvr>
                                        <p:cTn id="17" dur="1" fill="hold">
                                          <p:stCondLst>
                                            <p:cond delay="499"/>
                                          </p:stCondLst>
                                        </p:cTn>
                                        <p:tgtEl>
                                          <p:spTgt spid="34819"/>
                                        </p:tgtEl>
                                        <p:attrNameLst>
                                          <p:attrName>style.visibility</p:attrName>
                                        </p:attrNameLst>
                                      </p:cBhvr>
                                      <p:to>
                                        <p:strVal val="hidden"/>
                                      </p:to>
                                    </p:set>
                                  </p:childTnLst>
                                </p:cTn>
                              </p:par>
                            </p:childTnLst>
                          </p:cTn>
                        </p:par>
                        <p:par>
                          <p:cTn id="18" fill="hold">
                            <p:stCondLst>
                              <p:cond delay="500"/>
                            </p:stCondLst>
                            <p:childTnLst>
                              <p:par>
                                <p:cTn id="19" presetID="22" presetClass="entr" presetSubtype="1" fill="hold" grpId="0" nodeType="afterEffect">
                                  <p:stCondLst>
                                    <p:cond delay="0"/>
                                  </p:stCondLst>
                                  <p:childTnLst>
                                    <p:set>
                                      <p:cBhvr>
                                        <p:cTn id="20" dur="1" fill="hold">
                                          <p:stCondLst>
                                            <p:cond delay="0"/>
                                          </p:stCondLst>
                                        </p:cTn>
                                        <p:tgtEl>
                                          <p:spTgt spid="34821">
                                            <p:txEl>
                                              <p:pRg st="0" end="0"/>
                                            </p:txEl>
                                          </p:spTgt>
                                        </p:tgtEl>
                                        <p:attrNameLst>
                                          <p:attrName>style.visibility</p:attrName>
                                        </p:attrNameLst>
                                      </p:cBhvr>
                                      <p:to>
                                        <p:strVal val="visible"/>
                                      </p:to>
                                    </p:set>
                                    <p:animEffect transition="in" filter="wipe(up)">
                                      <p:cBhvr>
                                        <p:cTn id="21" dur="500"/>
                                        <p:tgtEl>
                                          <p:spTgt spid="34821">
                                            <p:txEl>
                                              <p:pRg st="0" end="0"/>
                                            </p:tx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34821">
                                            <p:txEl>
                                              <p:pRg st="1" end="1"/>
                                            </p:txEl>
                                          </p:spTgt>
                                        </p:tgtEl>
                                        <p:attrNameLst>
                                          <p:attrName>style.visibility</p:attrName>
                                        </p:attrNameLst>
                                      </p:cBhvr>
                                      <p:to>
                                        <p:strVal val="visible"/>
                                      </p:to>
                                    </p:set>
                                    <p:animEffect transition="in" filter="wipe(up)">
                                      <p:cBhvr>
                                        <p:cTn id="24" dur="500"/>
                                        <p:tgtEl>
                                          <p:spTgt spid="34821">
                                            <p:txEl>
                                              <p:pRg st="1" end="1"/>
                                            </p:txEl>
                                          </p:spTgt>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34821">
                                            <p:txEl>
                                              <p:pRg st="2" end="2"/>
                                            </p:txEl>
                                          </p:spTgt>
                                        </p:tgtEl>
                                        <p:attrNameLst>
                                          <p:attrName>style.visibility</p:attrName>
                                        </p:attrNameLst>
                                      </p:cBhvr>
                                      <p:to>
                                        <p:strVal val="visible"/>
                                      </p:to>
                                    </p:set>
                                    <p:animEffect transition="in" filter="wipe(up)">
                                      <p:cBhvr>
                                        <p:cTn id="27" dur="500"/>
                                        <p:tgtEl>
                                          <p:spTgt spid="34821">
                                            <p:txEl>
                                              <p:pRg st="2" end="2"/>
                                            </p:txEl>
                                          </p:spTgt>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34821">
                                            <p:txEl>
                                              <p:pRg st="3" end="3"/>
                                            </p:txEl>
                                          </p:spTgt>
                                        </p:tgtEl>
                                        <p:attrNameLst>
                                          <p:attrName>style.visibility</p:attrName>
                                        </p:attrNameLst>
                                      </p:cBhvr>
                                      <p:to>
                                        <p:strVal val="visible"/>
                                      </p:to>
                                    </p:set>
                                    <p:animEffect transition="in" filter="wipe(up)">
                                      <p:cBhvr>
                                        <p:cTn id="30" dur="500"/>
                                        <p:tgtEl>
                                          <p:spTgt spid="34821">
                                            <p:txEl>
                                              <p:pRg st="3" end="3"/>
                                            </p:txEl>
                                          </p:spTgt>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4821">
                                            <p:txEl>
                                              <p:pRg st="4" end="4"/>
                                            </p:txEl>
                                          </p:spTgt>
                                        </p:tgtEl>
                                        <p:attrNameLst>
                                          <p:attrName>style.visibility</p:attrName>
                                        </p:attrNameLst>
                                      </p:cBhvr>
                                      <p:to>
                                        <p:strVal val="visible"/>
                                      </p:to>
                                    </p:set>
                                    <p:animEffect transition="in" filter="wipe(up)">
                                      <p:cBhvr>
                                        <p:cTn id="33" dur="500"/>
                                        <p:tgtEl>
                                          <p:spTgt spid="34821">
                                            <p:txEl>
                                              <p:pRg st="4" end="4"/>
                                            </p:txEl>
                                          </p:spTgt>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34821">
                                            <p:txEl>
                                              <p:pRg st="5" end="5"/>
                                            </p:txEl>
                                          </p:spTgt>
                                        </p:tgtEl>
                                        <p:attrNameLst>
                                          <p:attrName>style.visibility</p:attrName>
                                        </p:attrNameLst>
                                      </p:cBhvr>
                                      <p:to>
                                        <p:strVal val="visible"/>
                                      </p:to>
                                    </p:set>
                                    <p:animEffect transition="in" filter="wipe(up)">
                                      <p:cBhvr>
                                        <p:cTn id="36" dur="500"/>
                                        <p:tgtEl>
                                          <p:spTgt spid="34821">
                                            <p:txEl>
                                              <p:pRg st="5" end="5"/>
                                            </p:txEl>
                                          </p:spTgt>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4821">
                                            <p:txEl>
                                              <p:pRg st="6" end="6"/>
                                            </p:txEl>
                                          </p:spTgt>
                                        </p:tgtEl>
                                        <p:attrNameLst>
                                          <p:attrName>style.visibility</p:attrName>
                                        </p:attrNameLst>
                                      </p:cBhvr>
                                      <p:to>
                                        <p:strVal val="visible"/>
                                      </p:to>
                                    </p:set>
                                    <p:animEffect transition="in" filter="wipe(up)">
                                      <p:cBhvr>
                                        <p:cTn id="39" dur="500"/>
                                        <p:tgtEl>
                                          <p:spTgt spid="34821">
                                            <p:txEl>
                                              <p:pRg st="6" end="6"/>
                                            </p:txEl>
                                          </p:spTgt>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34821">
                                            <p:txEl>
                                              <p:pRg st="7" end="7"/>
                                            </p:txEl>
                                          </p:spTgt>
                                        </p:tgtEl>
                                        <p:attrNameLst>
                                          <p:attrName>style.visibility</p:attrName>
                                        </p:attrNameLst>
                                      </p:cBhvr>
                                      <p:to>
                                        <p:strVal val="visible"/>
                                      </p:to>
                                    </p:set>
                                    <p:animEffect transition="in" filter="wipe(up)">
                                      <p:cBhvr>
                                        <p:cTn id="42" dur="500"/>
                                        <p:tgtEl>
                                          <p:spTgt spid="34821">
                                            <p:txEl>
                                              <p:pRg st="7" end="7"/>
                                            </p:txEl>
                                          </p:spTgt>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34821">
                                            <p:txEl>
                                              <p:pRg st="8" end="8"/>
                                            </p:txEl>
                                          </p:spTgt>
                                        </p:tgtEl>
                                        <p:attrNameLst>
                                          <p:attrName>style.visibility</p:attrName>
                                        </p:attrNameLst>
                                      </p:cBhvr>
                                      <p:to>
                                        <p:strVal val="visible"/>
                                      </p:to>
                                    </p:set>
                                    <p:animEffect transition="in" filter="wipe(up)">
                                      <p:cBhvr>
                                        <p:cTn id="45" dur="500"/>
                                        <p:tgtEl>
                                          <p:spTgt spid="34821">
                                            <p:txEl>
                                              <p:pRg st="8" end="8"/>
                                            </p:txEl>
                                          </p:spTgt>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34821">
                                            <p:txEl>
                                              <p:pRg st="9" end="9"/>
                                            </p:txEl>
                                          </p:spTgt>
                                        </p:tgtEl>
                                        <p:attrNameLst>
                                          <p:attrName>style.visibility</p:attrName>
                                        </p:attrNameLst>
                                      </p:cBhvr>
                                      <p:to>
                                        <p:strVal val="visible"/>
                                      </p:to>
                                    </p:set>
                                    <p:animEffect transition="in" filter="wipe(up)">
                                      <p:cBhvr>
                                        <p:cTn id="48" dur="500"/>
                                        <p:tgtEl>
                                          <p:spTgt spid="3482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title" idx="4294967295"/>
          </p:nvPr>
        </p:nvSpPr>
        <p:spPr>
          <a:xfrm>
            <a:off x="990600" y="762000"/>
            <a:ext cx="7696200" cy="769938"/>
          </a:xfrm>
        </p:spPr>
        <p:txBody>
          <a:bodyPr/>
          <a:lstStyle/>
          <a:p>
            <a:pPr eaLnBrk="1" hangingPunct="1"/>
            <a:r>
              <a:rPr lang="en-US"/>
              <a:t>CERN – Das Laboratorium von oben</a:t>
            </a:r>
            <a:endParaRPr lang="de-AT"/>
          </a:p>
        </p:txBody>
      </p:sp>
      <p:pic>
        <p:nvPicPr>
          <p:cNvPr id="63491" name="Picture 5" descr="aerial-view"/>
          <p:cNvPicPr>
            <a:picLocks noGrp="1" noChangeAspect="1" noChangeArrowheads="1"/>
          </p:cNvPicPr>
          <p:nvPr>
            <p:ph sz="quarter" idx="4294967295"/>
          </p:nvPr>
        </p:nvPicPr>
        <p:blipFill>
          <a:blip r:embed="rId3"/>
          <a:srcRect/>
          <a:stretch>
            <a:fillRect/>
          </a:stretch>
        </p:blipFill>
        <p:spPr>
          <a:xfrm>
            <a:off x="1547813" y="1557338"/>
            <a:ext cx="6286500" cy="4635500"/>
          </a:xfrm>
        </p:spPr>
      </p:pic>
      <p:sp>
        <p:nvSpPr>
          <p:cNvPr id="63494" name="Date Placeholder 8"/>
          <p:cNvSpPr>
            <a:spLocks noGrp="1"/>
          </p:cNvSpPr>
          <p:nvPr>
            <p:ph type="dt" sz="quarter" idx="12"/>
          </p:nvPr>
        </p:nvSpPr>
        <p:spPr>
          <a:noFill/>
        </p:spPr>
        <p:txBody>
          <a:bodyPr/>
          <a:lstStyle/>
          <a:p>
            <a:r>
              <a:rPr lang="de-DE" smtClean="0"/>
              <a:t>3. März 2020</a:t>
            </a:r>
            <a:endParaRPr lang="de-AT"/>
          </a:p>
        </p:txBody>
      </p:sp>
      <p:sp>
        <p:nvSpPr>
          <p:cNvPr id="63495" name="Footer Placeholder 9"/>
          <p:cNvSpPr>
            <a:spLocks noGrp="1"/>
          </p:cNvSpPr>
          <p:nvPr>
            <p:ph type="ftr" sz="quarter" idx="11"/>
          </p:nvPr>
        </p:nvSpPr>
        <p:spPr>
          <a:noFill/>
        </p:spPr>
        <p:txBody>
          <a:bodyPr/>
          <a:lstStyle/>
          <a:p>
            <a:r>
              <a:rPr lang="en-US" smtClean="0"/>
              <a:t>Markus Friedl</a:t>
            </a:r>
            <a:endParaRPr lang="de-AT" dirty="0"/>
          </a:p>
        </p:txBody>
      </p:sp>
      <p:sp>
        <p:nvSpPr>
          <p:cNvPr id="2" name="Foliennummernplatzhalter 1">
            <a:extLst>
              <a:ext uri="{FF2B5EF4-FFF2-40B4-BE49-F238E27FC236}">
                <a16:creationId xmlns:a16="http://schemas.microsoft.com/office/drawing/2014/main" id="{7501D141-DB18-F642-8A09-66A4FD5501EC}"/>
              </a:ext>
            </a:extLst>
          </p:cNvPr>
          <p:cNvSpPr>
            <a:spLocks noGrp="1"/>
          </p:cNvSpPr>
          <p:nvPr>
            <p:ph type="sldNum" sz="quarter" idx="10"/>
          </p:nvPr>
        </p:nvSpPr>
        <p:spPr/>
        <p:txBody>
          <a:bodyPr/>
          <a:lstStyle/>
          <a:p>
            <a:fld id="{9F899483-05FE-234B-ABDB-4EDD325FE8E3}" type="slidenum">
              <a:rPr lang="de-AT" smtClean="0"/>
              <a:pPr/>
              <a:t>39</a:t>
            </a:fld>
            <a:endParaRPr lang="de-AT"/>
          </a:p>
        </p:txBody>
      </p:sp>
    </p:spTree>
    <p:extLst>
      <p:ext uri="{BB962C8B-B14F-4D97-AF65-F5344CB8AC3E}">
        <p14:creationId xmlns:p14="http://schemas.microsoft.com/office/powerpoint/2010/main" val="384979419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de-AT" dirty="0"/>
              <a:t>Experimente mit </a:t>
            </a:r>
            <a:r>
              <a:rPr lang="de-AT" dirty="0" smtClean="0"/>
              <a:t>HEPHY-Beteiligung</a:t>
            </a:r>
            <a:endParaRPr lang="de-AT" dirty="0"/>
          </a:p>
        </p:txBody>
      </p:sp>
      <p:pic>
        <p:nvPicPr>
          <p:cNvPr id="19460" name="Picture 6"/>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352498" y="1869438"/>
            <a:ext cx="3181374" cy="2016215"/>
          </a:xfrm>
          <a:prstGeom prst="rect">
            <a:avLst/>
          </a:prstGeom>
          <a:noFill/>
          <a:ln w="9525">
            <a:noFill/>
            <a:miter lim="800000"/>
            <a:headEnd/>
            <a:tailEnd/>
          </a:ln>
        </p:spPr>
      </p:pic>
      <p:pic>
        <p:nvPicPr>
          <p:cNvPr id="19461" name="Picture 7"/>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352498" y="4120119"/>
            <a:ext cx="3234635" cy="2028805"/>
          </a:xfrm>
          <a:prstGeom prst="rect">
            <a:avLst/>
          </a:prstGeom>
          <a:noFill/>
          <a:ln w="9525">
            <a:noFill/>
            <a:miter lim="800000"/>
            <a:headEnd/>
            <a:tailEnd/>
          </a:ln>
        </p:spPr>
      </p:pic>
      <p:sp>
        <p:nvSpPr>
          <p:cNvPr id="9" name="TextBox 8"/>
          <p:cNvSpPr txBox="1">
            <a:spLocks noChangeArrowheads="1"/>
          </p:cNvSpPr>
          <p:nvPr/>
        </p:nvSpPr>
        <p:spPr bwMode="auto">
          <a:xfrm>
            <a:off x="364092" y="1869476"/>
            <a:ext cx="2673575" cy="369332"/>
          </a:xfrm>
          <a:prstGeom prst="rect">
            <a:avLst/>
          </a:prstGeom>
          <a:solidFill>
            <a:schemeClr val="tx1">
              <a:lumMod val="75000"/>
              <a:lumOff val="25000"/>
              <a:alpha val="71000"/>
            </a:schemeClr>
          </a:solidFill>
          <a:ln w="9525">
            <a:noFill/>
            <a:miter lim="800000"/>
            <a:headEnd/>
            <a:tailEnd/>
          </a:ln>
        </p:spPr>
        <p:txBody>
          <a:bodyPr wrap="square">
            <a:prstTxWarp prst="textNoShape">
              <a:avLst/>
            </a:prstTxWarp>
            <a:spAutoFit/>
          </a:bodyPr>
          <a:lstStyle/>
          <a:p>
            <a:r>
              <a:rPr lang="en-GB">
                <a:solidFill>
                  <a:schemeClr val="bg1"/>
                </a:solidFill>
              </a:rPr>
              <a:t>LHC am </a:t>
            </a:r>
            <a:r>
              <a:rPr lang="en-GB" dirty="0">
                <a:solidFill>
                  <a:schemeClr val="bg1"/>
                </a:solidFill>
              </a:rPr>
              <a:t>CERN, </a:t>
            </a:r>
            <a:r>
              <a:rPr lang="en-GB" dirty="0" err="1">
                <a:solidFill>
                  <a:schemeClr val="bg1"/>
                </a:solidFill>
              </a:rPr>
              <a:t>Genf</a:t>
            </a:r>
            <a:endParaRPr lang="en-GB" dirty="0">
              <a:solidFill>
                <a:schemeClr val="bg1"/>
              </a:solidFill>
            </a:endParaRPr>
          </a:p>
        </p:txBody>
      </p:sp>
      <p:sp>
        <p:nvSpPr>
          <p:cNvPr id="10" name="TextBox 9"/>
          <p:cNvSpPr txBox="1">
            <a:spLocks noChangeArrowheads="1"/>
          </p:cNvSpPr>
          <p:nvPr/>
        </p:nvSpPr>
        <p:spPr bwMode="auto">
          <a:xfrm>
            <a:off x="364093" y="5779592"/>
            <a:ext cx="3169779" cy="369332"/>
          </a:xfrm>
          <a:prstGeom prst="rect">
            <a:avLst/>
          </a:prstGeom>
          <a:solidFill>
            <a:schemeClr val="tx1">
              <a:lumMod val="85000"/>
              <a:lumOff val="15000"/>
              <a:alpha val="56000"/>
            </a:schemeClr>
          </a:solidFill>
          <a:ln w="9525">
            <a:noFill/>
            <a:miter lim="800000"/>
            <a:headEnd/>
            <a:tailEnd/>
          </a:ln>
        </p:spPr>
        <p:txBody>
          <a:bodyPr wrap="square">
            <a:prstTxWarp prst="textNoShape">
              <a:avLst/>
            </a:prstTxWarp>
            <a:spAutoFit/>
          </a:bodyPr>
          <a:lstStyle/>
          <a:p>
            <a:r>
              <a:rPr lang="en-GB" dirty="0">
                <a:solidFill>
                  <a:schemeClr val="bg1"/>
                </a:solidFill>
              </a:rPr>
              <a:t>KEKB am KEK in Tsukuba</a:t>
            </a:r>
          </a:p>
        </p:txBody>
      </p:sp>
      <p:pic>
        <p:nvPicPr>
          <p:cNvPr id="11" name="Picture 10"/>
          <p:cNvPicPr>
            <a:picLocks/>
          </p:cNvPicPr>
          <p:nvPr/>
        </p:nvPicPr>
        <p:blipFill>
          <a:blip r:embed="rId4" cstate="print">
            <a:extLst>
              <a:ext uri="{28A0092B-C50C-407E-A947-70E740481C1C}">
                <a14:useLocalDpi xmlns:a14="http://schemas.microsoft.com/office/drawing/2010/main"/>
              </a:ext>
            </a:extLst>
          </a:blip>
          <a:stretch>
            <a:fillRect/>
          </a:stretch>
        </p:blipFill>
        <p:spPr>
          <a:xfrm>
            <a:off x="1515523" y="3972784"/>
            <a:ext cx="3558099" cy="2454852"/>
          </a:xfrm>
          <a:prstGeom prst="rect">
            <a:avLst/>
          </a:prstGeom>
          <a:effectLst>
            <a:outerShdw blurRad="50800" dist="38100" dir="2700000" algn="tl" rotWithShape="0">
              <a:srgbClr val="000000">
                <a:alpha val="43000"/>
              </a:srgbClr>
            </a:outerShdw>
          </a:effectLst>
        </p:spPr>
      </p:pic>
      <p:pic>
        <p:nvPicPr>
          <p:cNvPr id="12" name="Picture 11"/>
          <p:cNvPicPr>
            <a:picLocks noChangeAspect="1"/>
          </p:cNvPicPr>
          <p:nvPr/>
        </p:nvPicPr>
        <p:blipFill>
          <a:blip r:embed="rId5"/>
          <a:stretch>
            <a:fillRect/>
          </a:stretch>
        </p:blipFill>
        <p:spPr bwMode="auto">
          <a:xfrm>
            <a:off x="1603696" y="1602371"/>
            <a:ext cx="3377567" cy="2253470"/>
          </a:xfrm>
          <a:prstGeom prst="rect">
            <a:avLst/>
          </a:prstGeom>
          <a:noFill/>
          <a:ln w="9525">
            <a:noFill/>
            <a:miter lim="800000"/>
            <a:headEnd/>
            <a:tailEnd/>
          </a:ln>
        </p:spPr>
      </p:pic>
      <p:sp>
        <p:nvSpPr>
          <p:cNvPr id="13" name="TextBox 12"/>
          <p:cNvSpPr txBox="1">
            <a:spLocks noChangeArrowheads="1"/>
          </p:cNvSpPr>
          <p:nvPr/>
        </p:nvSpPr>
        <p:spPr bwMode="auto">
          <a:xfrm>
            <a:off x="1603696" y="1614176"/>
            <a:ext cx="2403222" cy="369332"/>
          </a:xfrm>
          <a:prstGeom prst="rect">
            <a:avLst/>
          </a:prstGeom>
          <a:solidFill>
            <a:schemeClr val="tx1">
              <a:lumMod val="75000"/>
              <a:lumOff val="25000"/>
              <a:alpha val="56000"/>
            </a:schemeClr>
          </a:solidFill>
          <a:ln w="9525">
            <a:noFill/>
            <a:miter lim="800000"/>
            <a:headEnd/>
            <a:tailEnd/>
          </a:ln>
        </p:spPr>
        <p:txBody>
          <a:bodyPr wrap="none">
            <a:prstTxWarp prst="textNoShape">
              <a:avLst/>
            </a:prstTxWarp>
            <a:spAutoFit/>
          </a:bodyPr>
          <a:lstStyle/>
          <a:p>
            <a:r>
              <a:rPr lang="en-GB">
                <a:solidFill>
                  <a:schemeClr val="bg1"/>
                </a:solidFill>
              </a:rPr>
              <a:t>Das CMS Experiment</a:t>
            </a:r>
          </a:p>
        </p:txBody>
      </p:sp>
      <p:sp>
        <p:nvSpPr>
          <p:cNvPr id="14" name="TextBox 13"/>
          <p:cNvSpPr txBox="1">
            <a:spLocks noChangeArrowheads="1"/>
          </p:cNvSpPr>
          <p:nvPr/>
        </p:nvSpPr>
        <p:spPr bwMode="auto">
          <a:xfrm>
            <a:off x="1494594" y="3956249"/>
            <a:ext cx="2722569" cy="369332"/>
          </a:xfrm>
          <a:prstGeom prst="rect">
            <a:avLst/>
          </a:prstGeom>
          <a:solidFill>
            <a:schemeClr val="tx1">
              <a:lumMod val="75000"/>
              <a:lumOff val="25000"/>
              <a:alpha val="56000"/>
            </a:schemeClr>
          </a:solidFill>
          <a:ln w="9525">
            <a:noFill/>
            <a:miter lim="800000"/>
            <a:headEnd/>
            <a:tailEnd/>
          </a:ln>
        </p:spPr>
        <p:txBody>
          <a:bodyPr wrap="square">
            <a:prstTxWarp prst="textNoShape">
              <a:avLst/>
            </a:prstTxWarp>
            <a:spAutoFit/>
          </a:bodyPr>
          <a:lstStyle/>
          <a:p>
            <a:r>
              <a:rPr lang="en-GB">
                <a:solidFill>
                  <a:schemeClr val="bg1"/>
                </a:solidFill>
              </a:rPr>
              <a:t>Das BELLE Experiment</a:t>
            </a:r>
          </a:p>
        </p:txBody>
      </p:sp>
      <p:sp>
        <p:nvSpPr>
          <p:cNvPr id="19468" name="Date Placeholder 14"/>
          <p:cNvSpPr>
            <a:spLocks noGrp="1"/>
          </p:cNvSpPr>
          <p:nvPr>
            <p:ph type="dt" sz="quarter" idx="12"/>
          </p:nvPr>
        </p:nvSpPr>
        <p:spPr>
          <a:noFill/>
        </p:spPr>
        <p:txBody>
          <a:bodyPr/>
          <a:lstStyle/>
          <a:p>
            <a:r>
              <a:rPr lang="de-DE" smtClean="0"/>
              <a:t>3. März 2020</a:t>
            </a:r>
            <a:endParaRPr lang="de-AT"/>
          </a:p>
        </p:txBody>
      </p:sp>
      <p:sp>
        <p:nvSpPr>
          <p:cNvPr id="19470" name="Footer Placeholder 16"/>
          <p:cNvSpPr>
            <a:spLocks noGrp="1"/>
          </p:cNvSpPr>
          <p:nvPr>
            <p:ph type="ftr" sz="quarter" idx="11"/>
          </p:nvPr>
        </p:nvSpPr>
        <p:spPr>
          <a:noFill/>
        </p:spPr>
        <p:txBody>
          <a:bodyPr/>
          <a:lstStyle/>
          <a:p>
            <a:r>
              <a:rPr lang="en-US" smtClean="0"/>
              <a:t>Markus Friedl</a:t>
            </a:r>
            <a:endParaRPr lang="de-AT" dirty="0"/>
          </a:p>
        </p:txBody>
      </p:sp>
      <p:pic>
        <p:nvPicPr>
          <p:cNvPr id="3" name="Bild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56026" y="2261938"/>
            <a:ext cx="2318689" cy="2334540"/>
          </a:xfrm>
          <a:prstGeom prst="rect">
            <a:avLst/>
          </a:prstGeom>
        </p:spPr>
      </p:pic>
      <p:pic>
        <p:nvPicPr>
          <p:cNvPr id="4" name="Bild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21626" y="3683964"/>
            <a:ext cx="3387487" cy="2260574"/>
          </a:xfrm>
          <a:prstGeom prst="rect">
            <a:avLst/>
          </a:prstGeom>
        </p:spPr>
      </p:pic>
      <p:sp>
        <p:nvSpPr>
          <p:cNvPr id="18" name="TextBox 8"/>
          <p:cNvSpPr txBox="1">
            <a:spLocks noChangeArrowheads="1"/>
          </p:cNvSpPr>
          <p:nvPr/>
        </p:nvSpPr>
        <p:spPr bwMode="auto">
          <a:xfrm>
            <a:off x="6056026" y="2261938"/>
            <a:ext cx="2318689" cy="372774"/>
          </a:xfrm>
          <a:prstGeom prst="rect">
            <a:avLst/>
          </a:prstGeom>
          <a:solidFill>
            <a:schemeClr val="tx1">
              <a:lumMod val="75000"/>
              <a:lumOff val="25000"/>
              <a:alpha val="71000"/>
            </a:schemeClr>
          </a:solidFill>
          <a:ln w="9525">
            <a:noFill/>
            <a:miter lim="800000"/>
            <a:headEnd/>
            <a:tailEnd/>
          </a:ln>
        </p:spPr>
        <p:txBody>
          <a:bodyPr wrap="square">
            <a:prstTxWarp prst="textNoShape">
              <a:avLst/>
            </a:prstTxWarp>
            <a:spAutoFit/>
          </a:bodyPr>
          <a:lstStyle/>
          <a:p>
            <a:r>
              <a:rPr lang="en-GB" dirty="0">
                <a:solidFill>
                  <a:schemeClr val="bg1"/>
                </a:solidFill>
              </a:rPr>
              <a:t>Gran </a:t>
            </a:r>
            <a:r>
              <a:rPr lang="en-GB" dirty="0" err="1">
                <a:solidFill>
                  <a:schemeClr val="bg1"/>
                </a:solidFill>
              </a:rPr>
              <a:t>Sasso</a:t>
            </a:r>
            <a:r>
              <a:rPr lang="en-GB" dirty="0">
                <a:solidFill>
                  <a:schemeClr val="bg1"/>
                </a:solidFill>
              </a:rPr>
              <a:t> LNGS</a:t>
            </a:r>
          </a:p>
        </p:txBody>
      </p:sp>
      <p:sp>
        <p:nvSpPr>
          <p:cNvPr id="19" name="TextBox 12"/>
          <p:cNvSpPr txBox="1">
            <a:spLocks noChangeArrowheads="1"/>
          </p:cNvSpPr>
          <p:nvPr/>
        </p:nvSpPr>
        <p:spPr bwMode="auto">
          <a:xfrm>
            <a:off x="5521626" y="3686204"/>
            <a:ext cx="1120820" cy="369332"/>
          </a:xfrm>
          <a:prstGeom prst="rect">
            <a:avLst/>
          </a:prstGeom>
          <a:solidFill>
            <a:schemeClr val="tx1">
              <a:lumMod val="75000"/>
              <a:lumOff val="25000"/>
              <a:alpha val="56000"/>
            </a:schemeClr>
          </a:solidFill>
          <a:ln w="9525">
            <a:noFill/>
            <a:miter lim="800000"/>
            <a:headEnd/>
            <a:tailEnd/>
          </a:ln>
        </p:spPr>
        <p:txBody>
          <a:bodyPr wrap="none">
            <a:prstTxWarp prst="textNoShape">
              <a:avLst/>
            </a:prstTxWarp>
            <a:spAutoFit/>
          </a:bodyPr>
          <a:lstStyle/>
          <a:p>
            <a:r>
              <a:rPr lang="en-GB" dirty="0">
                <a:solidFill>
                  <a:schemeClr val="bg1"/>
                </a:solidFill>
              </a:rPr>
              <a:t>CRESST</a:t>
            </a:r>
          </a:p>
        </p:txBody>
      </p:sp>
      <p:sp>
        <p:nvSpPr>
          <p:cNvPr id="2" name="Foliennummernplatzhalter 1">
            <a:extLst>
              <a:ext uri="{FF2B5EF4-FFF2-40B4-BE49-F238E27FC236}">
                <a16:creationId xmlns:a16="http://schemas.microsoft.com/office/drawing/2014/main" id="{0F693FB4-2E59-1841-A589-EF4ABB558D18}"/>
              </a:ext>
            </a:extLst>
          </p:cNvPr>
          <p:cNvSpPr>
            <a:spLocks noGrp="1"/>
          </p:cNvSpPr>
          <p:nvPr>
            <p:ph type="sldNum" sz="quarter" idx="10"/>
          </p:nvPr>
        </p:nvSpPr>
        <p:spPr/>
        <p:txBody>
          <a:bodyPr/>
          <a:lstStyle/>
          <a:p>
            <a:fld id="{A54E6196-65B6-AE43-85DF-96FD4C8FE68F}" type="slidenum">
              <a:rPr lang="de-AT" smtClean="0"/>
              <a:pPr/>
              <a:t>4</a:t>
            </a:fld>
            <a:endParaRPr lang="de-AT"/>
          </a:p>
        </p:txBody>
      </p:sp>
    </p:spTree>
    <p:extLst>
      <p:ext uri="{BB962C8B-B14F-4D97-AF65-F5344CB8AC3E}">
        <p14:creationId xmlns:p14="http://schemas.microsoft.com/office/powerpoint/2010/main" val="29657612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10" presetClass="exit" presetSubtype="0" fill="hold" grpId="0" nodeType="withEffect">
                                  <p:stCondLst>
                                    <p:cond delay="0"/>
                                  </p:stCondLst>
                                  <p:childTnLst>
                                    <p:animEffect transition="out" filter="fade">
                                      <p:cBhvr>
                                        <p:cTn id="21" dur="1000"/>
                                        <p:tgtEl>
                                          <p:spTgt spid="9"/>
                                        </p:tgtEl>
                                      </p:cBhvr>
                                    </p:animEffect>
                                    <p:set>
                                      <p:cBhvr>
                                        <p:cTn id="22" dur="1" fill="hold">
                                          <p:stCondLst>
                                            <p:cond delay="999"/>
                                          </p:stCondLst>
                                        </p:cTn>
                                        <p:tgtEl>
                                          <p:spTgt spid="9"/>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1000"/>
                                        <p:tgtEl>
                                          <p:spTgt spid="10"/>
                                        </p:tgtEl>
                                      </p:cBhvr>
                                    </p:animEffect>
                                    <p:set>
                                      <p:cBhvr>
                                        <p:cTn id="25" dur="1" fill="hold">
                                          <p:stCondLst>
                                            <p:cond delay="999"/>
                                          </p:stCondLst>
                                        </p:cTn>
                                        <p:tgtEl>
                                          <p:spTgt spid="10"/>
                                        </p:tgtEl>
                                        <p:attrNameLst>
                                          <p:attrName>style.visibility</p:attrName>
                                        </p:attrNameLst>
                                      </p:cBhvr>
                                      <p:to>
                                        <p:strVal val="hidden"/>
                                      </p:to>
                                    </p:se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0"/>
                                        <p:tgtEl>
                                          <p:spTgt spid="1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2000"/>
                                        <p:tgtEl>
                                          <p:spTgt spid="14"/>
                                        </p:tgtEl>
                                      </p:cBhvr>
                                    </p:animEffect>
                                  </p:childTnLst>
                                </p:cTn>
                              </p:par>
                              <p:par>
                                <p:cTn id="32" presetID="10" presetClass="exit" presetSubtype="0" fill="hold" grpId="0" nodeType="withEffect">
                                  <p:stCondLst>
                                    <p:cond delay="0"/>
                                  </p:stCondLst>
                                  <p:childTnLst>
                                    <p:animEffect transition="out" filter="fade">
                                      <p:cBhvr>
                                        <p:cTn id="33" dur="1000"/>
                                        <p:tgtEl>
                                          <p:spTgt spid="18"/>
                                        </p:tgtEl>
                                      </p:cBhvr>
                                    </p:animEffect>
                                    <p:set>
                                      <p:cBhvr>
                                        <p:cTn id="34" dur="1" fill="hold">
                                          <p:stCondLst>
                                            <p:cond delay="999"/>
                                          </p:stCondLst>
                                        </p:cTn>
                                        <p:tgtEl>
                                          <p:spTgt spid="18"/>
                                        </p:tgtEl>
                                        <p:attrNameLst>
                                          <p:attrName>style.visibility</p:attrName>
                                        </p:attrNameLst>
                                      </p:cBhvr>
                                      <p:to>
                                        <p:strVal val="hidden"/>
                                      </p:to>
                                    </p:set>
                                  </p:childTnLst>
                                </p:cTn>
                              </p:par>
                              <p:par>
                                <p:cTn id="35" presetID="10"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3" grpId="0" animBg="1"/>
      <p:bldP spid="14" grpId="0" animBg="1"/>
      <p:bldP spid="18" grpId="0" animBg="1"/>
      <p:bldP spid="1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3" descr="9906026-A4-at-144-dpi.jpg"/>
          <p:cNvPicPr>
            <a:picLocks noChangeAspect="1"/>
          </p:cNvPicPr>
          <p:nvPr/>
        </p:nvPicPr>
        <p:blipFill>
          <a:blip r:embed="rId3"/>
          <a:srcRect/>
          <a:stretch>
            <a:fillRect/>
          </a:stretch>
        </p:blipFill>
        <p:spPr bwMode="auto">
          <a:xfrm>
            <a:off x="0" y="873125"/>
            <a:ext cx="9144000" cy="6002338"/>
          </a:xfrm>
          <a:prstGeom prst="rect">
            <a:avLst/>
          </a:prstGeom>
          <a:noFill/>
          <a:ln w="9525">
            <a:noFill/>
            <a:miter lim="800000"/>
            <a:headEnd/>
            <a:tailEnd/>
          </a:ln>
        </p:spPr>
      </p:pic>
      <p:sp>
        <p:nvSpPr>
          <p:cNvPr id="65539" name="TextBox 8"/>
          <p:cNvSpPr txBox="1">
            <a:spLocks noChangeArrowheads="1"/>
          </p:cNvSpPr>
          <p:nvPr/>
        </p:nvSpPr>
        <p:spPr bwMode="auto">
          <a:xfrm rot="-264090">
            <a:off x="4429125" y="6283325"/>
            <a:ext cx="1393825" cy="368300"/>
          </a:xfrm>
          <a:prstGeom prst="rect">
            <a:avLst/>
          </a:prstGeom>
          <a:noFill/>
          <a:ln w="9525">
            <a:noFill/>
            <a:miter lim="800000"/>
            <a:headEnd/>
            <a:tailEnd/>
          </a:ln>
        </p:spPr>
        <p:txBody>
          <a:bodyPr wrap="none" lIns="91390" tIns="45697" rIns="91390" bIns="45697">
            <a:prstTxWarp prst="textNoShape">
              <a:avLst/>
            </a:prstTxWarp>
            <a:spAutoFit/>
          </a:bodyPr>
          <a:lstStyle/>
          <a:p>
            <a:pPr defTabSz="455613"/>
            <a:r>
              <a:rPr lang="en-US">
                <a:solidFill>
                  <a:schemeClr val="bg1"/>
                </a:solidFill>
                <a:ea typeface="Arial" charset="0"/>
                <a:cs typeface="Arial" charset="0"/>
                <a:sym typeface="Wingdings" charset="2"/>
              </a:rPr>
              <a:t> </a:t>
            </a:r>
            <a:r>
              <a:rPr lang="en-GB">
                <a:solidFill>
                  <a:schemeClr val="bg1"/>
                </a:solidFill>
                <a:ea typeface="Arial" charset="0"/>
                <a:cs typeface="Arial" charset="0"/>
              </a:rPr>
              <a:t>27 km </a:t>
            </a:r>
            <a:r>
              <a:rPr lang="en-US">
                <a:solidFill>
                  <a:schemeClr val="bg1"/>
                </a:solidFill>
                <a:ea typeface="Arial" charset="0"/>
                <a:cs typeface="Arial" charset="0"/>
                <a:sym typeface="Wingdings" charset="2"/>
              </a:rPr>
              <a:t></a:t>
            </a:r>
            <a:endParaRPr lang="en-GB">
              <a:solidFill>
                <a:schemeClr val="bg1"/>
              </a:solidFill>
              <a:ea typeface="Arial" charset="0"/>
              <a:cs typeface="Arial" charset="0"/>
            </a:endParaRPr>
          </a:p>
        </p:txBody>
      </p:sp>
      <p:sp>
        <p:nvSpPr>
          <p:cNvPr id="65540" name="TextBox 10"/>
          <p:cNvSpPr txBox="1">
            <a:spLocks noChangeArrowheads="1"/>
          </p:cNvSpPr>
          <p:nvPr/>
        </p:nvSpPr>
        <p:spPr bwMode="auto">
          <a:xfrm>
            <a:off x="3690938" y="5364163"/>
            <a:ext cx="2155825" cy="646112"/>
          </a:xfrm>
          <a:prstGeom prst="rect">
            <a:avLst/>
          </a:prstGeom>
          <a:noFill/>
          <a:ln w="9525">
            <a:noFill/>
            <a:miter lim="800000"/>
            <a:headEnd/>
            <a:tailEnd/>
          </a:ln>
        </p:spPr>
        <p:txBody>
          <a:bodyPr lIns="91390" tIns="45697" rIns="91390" bIns="45697">
            <a:prstTxWarp prst="textNoShape">
              <a:avLst/>
            </a:prstTxWarp>
            <a:spAutoFit/>
          </a:bodyPr>
          <a:lstStyle/>
          <a:p>
            <a:pPr defTabSz="455613"/>
            <a:r>
              <a:rPr lang="en-GB" dirty="0">
                <a:solidFill>
                  <a:schemeClr val="bg1"/>
                </a:solidFill>
                <a:ea typeface="Arial" charset="0"/>
                <a:cs typeface="Arial" charset="0"/>
                <a:sym typeface="Wingdings" charset="2"/>
              </a:rPr>
              <a:t>Large Hadron Collider (LHC)</a:t>
            </a:r>
            <a:endParaRPr lang="en-GB" dirty="0">
              <a:solidFill>
                <a:schemeClr val="bg1"/>
              </a:solidFill>
              <a:ea typeface="Arial" charset="0"/>
              <a:cs typeface="Arial" charset="0"/>
            </a:endParaRPr>
          </a:p>
        </p:txBody>
      </p:sp>
      <p:sp>
        <p:nvSpPr>
          <p:cNvPr id="65541" name="Text Box 8"/>
          <p:cNvSpPr txBox="1">
            <a:spLocks noChangeArrowheads="1"/>
          </p:cNvSpPr>
          <p:nvPr/>
        </p:nvSpPr>
        <p:spPr bwMode="auto">
          <a:xfrm>
            <a:off x="4752975" y="1781175"/>
            <a:ext cx="439738" cy="222250"/>
          </a:xfrm>
          <a:prstGeom prst="rect">
            <a:avLst/>
          </a:prstGeom>
          <a:noFill/>
          <a:ln w="9525">
            <a:noFill/>
            <a:miter lim="800000"/>
            <a:headEnd/>
            <a:tailEnd/>
          </a:ln>
        </p:spPr>
        <p:txBody>
          <a:bodyPr wrap="none" lIns="82910" tIns="41455" rIns="82910" bIns="41455">
            <a:prstTxWarp prst="textNoShape">
              <a:avLst/>
            </a:prstTxWarp>
            <a:spAutoFit/>
          </a:bodyPr>
          <a:lstStyle/>
          <a:p>
            <a:r>
              <a:rPr lang="en-US" sz="900" b="1"/>
              <a:t>Lyon</a:t>
            </a:r>
            <a:endParaRPr lang="de-CH" sz="900" b="1"/>
          </a:p>
        </p:txBody>
      </p:sp>
      <p:sp>
        <p:nvSpPr>
          <p:cNvPr id="364561" name="Oval 17"/>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62" name="Oval 18"/>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63" name="Oval 19"/>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64" name="Oval 20"/>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65" name="Oval 2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66" name="Oval 2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67" name="Oval 2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68" name="Oval 2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69" name="Oval 2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70" name="Oval 2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71" name="Oval 2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72" name="Oval 2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73" name="Oval 2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74" name="Oval 3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75" name="Oval 3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76" name="Oval 3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77" name="Oval 33"/>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78" name="Oval 34"/>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79" name="Oval 35"/>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80" name="Oval 36"/>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81" name="Oval 3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82" name="Oval 3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83" name="Oval 3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84" name="Oval 4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85" name="Oval 4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86" name="Oval 4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87" name="Oval 4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88" name="Oval 4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89" name="Oval 4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90" name="Oval 4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91" name="Oval 4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92" name="Oval 4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93" name="Oval 49"/>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94" name="Oval 50"/>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95" name="Oval 51"/>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96" name="Oval 52"/>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97" name="Oval 5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98" name="Oval 5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99" name="Oval 5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00" name="Oval 5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1" name="Oval 5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2" name="Oval 5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3" name="Oval 5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04" name="Oval 6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05" name="Oval 6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06" name="Oval 6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7" name="Oval 6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8" name="Oval 6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9" name="Oval 65"/>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10" name="Oval 66"/>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11" name="Oval 67"/>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12" name="Oval 68"/>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13" name="Oval 6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14" name="Oval 7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15" name="Oval 7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16" name="Oval 7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17" name="Oval 7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18" name="Oval 7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19" name="Oval 7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20" name="Oval 7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21" name="Oval 7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22" name="Oval 7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23" name="Oval 7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24" name="Oval 8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25" name="Oval 81"/>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26" name="Oval 82"/>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27" name="Oval 83"/>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28" name="Oval 84"/>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29" name="Oval 8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0" name="Oval 8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1" name="Oval 8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2" name="Oval 8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33" name="Oval 8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34" name="Oval 9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35" name="Oval 9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6" name="Oval 9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7" name="Oval 9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8" name="Oval 9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39" name="Oval 9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40" name="Oval 9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41" name="Oval 97"/>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42" name="Oval 98"/>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43" name="Oval 99"/>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44" name="Oval 100"/>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45" name="Oval 10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46" name="Oval 10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47" name="Oval 10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48" name="Oval 10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49" name="Oval 10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50" name="Oval 10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51" name="Oval 10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52" name="Oval 10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53" name="Oval 10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54" name="Oval 11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55" name="Oval 11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56" name="Oval 11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57" name="Oval 113"/>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58" name="Oval 114"/>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59" name="Oval 115"/>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60" name="Oval 116"/>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61" name="Oval 11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62" name="Oval 11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63" name="Oval 11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64" name="Oval 12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65" name="Oval 12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66" name="Oval 12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67" name="Oval 12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68" name="Oval 12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69" name="Oval 12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70" name="Oval 12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71" name="Oval 12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72" name="Oval 12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73" name="Oval 129"/>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74" name="Oval 130"/>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75" name="Oval 131"/>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76" name="Oval 132"/>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77" name="Oval 13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78" name="Oval 13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79" name="Oval 13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80" name="Oval 13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1" name="Oval 13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2" name="Oval 13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3" name="Oval 13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84" name="Oval 14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85" name="Oval 14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86" name="Oval 14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7" name="Oval 14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8" name="Oval 14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9" name="Oval 145"/>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90" name="Oval 146"/>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91" name="Oval 147"/>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92" name="Oval 148"/>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93" name="Oval 14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94" name="Oval 15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95" name="Oval 15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96" name="Oval 15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97" name="Oval 15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98" name="Oval 15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99" name="Oval 15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00" name="Oval 15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01" name="Oval 15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02" name="Oval 15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03" name="Oval 15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04" name="Oval 16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05" name="Oval 161"/>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06" name="Oval 162"/>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07" name="Oval 163"/>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08" name="Oval 164"/>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09" name="Oval 16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0" name="Oval 16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1" name="Oval 16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2" name="Oval 16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13" name="Oval 16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14" name="Oval 17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15" name="Oval 17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6" name="Oval 17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7" name="Oval 17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8" name="Oval 17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19" name="Oval 17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20" name="Oval 17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21" name="Oval 177"/>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22" name="Oval 178"/>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23" name="Oval 179"/>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24" name="Oval 180"/>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25" name="Oval 18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26" name="Oval 18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27" name="Oval 18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28" name="Oval 18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29" name="Oval 18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30" name="Oval 18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31" name="Oval 18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32" name="Oval 18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33" name="Oval 18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34" name="Oval 19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35" name="Oval 19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36" name="Oval 19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37" name="Oval 193"/>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38" name="Oval 194"/>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39" name="Oval 195"/>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40" name="Oval 196"/>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41" name="Oval 19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42" name="Oval 19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43" name="Oval 19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44" name="Oval 20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45" name="Oval 20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46" name="Oval 20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47" name="Oval 20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48" name="Oval 20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49" name="Oval 20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50" name="Oval 20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51" name="Oval 20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52" name="Oval 20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53" name="Oval 209"/>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54" name="Oval 210"/>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55" name="Oval 211"/>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56" name="Oval 212"/>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57" name="Oval 21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58" name="Oval 21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59" name="Oval 21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60" name="Oval 21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1" name="Oval 21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2" name="Oval 21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3" name="Oval 21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64" name="Oval 22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65" name="Oval 22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66" name="Oval 22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7" name="Oval 22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8" name="Oval 22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9" name="Oval 225"/>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70" name="Oval 226"/>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71" name="Oval 227"/>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72" name="Oval 228"/>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73" name="Oval 22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74" name="Oval 23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75" name="Oval 23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76" name="Oval 23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77" name="Oval 23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78" name="Oval 23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79" name="Oval 23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80" name="Oval 23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81" name="Oval 23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82" name="Oval 23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83" name="Oval 23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84" name="Oval 24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85" name="Oval 241"/>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86" name="Oval 242"/>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87" name="Oval 243"/>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88" name="Oval 244"/>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89" name="Oval 24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0" name="Oval 24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1" name="Oval 24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2" name="Oval 24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93" name="Oval 24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94" name="Oval 25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95" name="Oval 25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6" name="Oval 25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7" name="Oval 25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8" name="Oval 25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99" name="Oval 25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00" name="Oval 25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01" name="Oval 257"/>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802" name="Oval 258"/>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803" name="Oval 259"/>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804" name="Oval 260"/>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805" name="Oval 26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06" name="Oval 26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07" name="Oval 26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08" name="Oval 26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09" name="Oval 26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10" name="Oval 26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11" name="Oval 26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12" name="Oval 26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13" name="Oval 26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14" name="Oval 27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15" name="Oval 27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16" name="Oval 27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Tree>
    <p:extLst>
      <p:ext uri="{BB962C8B-B14F-4D97-AF65-F5344CB8AC3E}">
        <p14:creationId xmlns:p14="http://schemas.microsoft.com/office/powerpoint/2010/main" val="143368286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grpId="0" nodeType="click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6" dur="2000" fill="hold"/>
                                        <p:tgtEl>
                                          <p:spTgt spid="364562"/>
                                        </p:tgtEl>
                                        <p:attrNameLst>
                                          <p:attrName>ppt_x</p:attrName>
                                          <p:attrName>ppt_y</p:attrName>
                                        </p:attrNameLst>
                                      </p:cBhvr>
                                      <p:rCtr x="24900" y="-11200"/>
                                    </p:animMotion>
                                  </p:childTnLst>
                                  <p:subTnLst>
                                    <p:set>
                                      <p:cBhvr override="childStyle">
                                        <p:cTn dur="1" fill="hold" display="0" masterRel="sameClick" afterEffect="1">
                                          <p:stCondLst>
                                            <p:cond evt="end" delay="0">
                                              <p:tn val="5"/>
                                            </p:cond>
                                          </p:stCondLst>
                                        </p:cTn>
                                        <p:tgtEl>
                                          <p:spTgt spid="364562"/>
                                        </p:tgtEl>
                                        <p:attrNameLst>
                                          <p:attrName>style.visibility</p:attrName>
                                        </p:attrNameLst>
                                      </p:cBhvr>
                                      <p:to>
                                        <p:strVal val="hidden"/>
                                      </p:to>
                                    </p:set>
                                  </p:subTnLst>
                                </p:cTn>
                              </p:par>
                              <p:par>
                                <p:cTn id="7"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8" dur="2000" fill="hold"/>
                                        <p:tgtEl>
                                          <p:spTgt spid="364561"/>
                                        </p:tgtEl>
                                        <p:attrNameLst>
                                          <p:attrName>ppt_x</p:attrName>
                                          <p:attrName>ppt_y</p:attrName>
                                        </p:attrNameLst>
                                      </p:cBhvr>
                                      <p:rCtr x="3900" y="-12500"/>
                                    </p:animMotion>
                                  </p:childTnLst>
                                  <p:subTnLst>
                                    <p:set>
                                      <p:cBhvr override="childStyle">
                                        <p:cTn dur="1" fill="hold" display="0" masterRel="sameClick" afterEffect="1">
                                          <p:stCondLst>
                                            <p:cond evt="end" delay="0">
                                              <p:tn val="7"/>
                                            </p:cond>
                                          </p:stCondLst>
                                        </p:cTn>
                                        <p:tgtEl>
                                          <p:spTgt spid="364561"/>
                                        </p:tgtEl>
                                        <p:attrNameLst>
                                          <p:attrName>style.visibility</p:attrName>
                                        </p:attrNameLst>
                                      </p:cBhvr>
                                      <p:to>
                                        <p:strVal val="hidden"/>
                                      </p:to>
                                    </p:set>
                                  </p:subTnLst>
                                </p:cTn>
                              </p:par>
                            </p:childTnLst>
                          </p:cTn>
                        </p:par>
                        <p:par>
                          <p:cTn id="9" fill="hold">
                            <p:stCondLst>
                              <p:cond delay="2000"/>
                            </p:stCondLst>
                            <p:childTnLst>
                              <p:par>
                                <p:cTn id="10" presetID="0" presetClass="path" presetSubtype="0" fill="hold" grpId="0" nodeType="afterEffect">
                                  <p:stCondLst>
                                    <p:cond delay="0"/>
                                  </p:stCondLst>
                                  <p:childTnLst>
                                    <p:animMotion origin="layout" path="M 0.38993 0.69143 L 0.37847 0.66713 " pathEditMode="relative" rAng="0" ptsTypes="AA">
                                      <p:cBhvr>
                                        <p:cTn id="11" dur="500" fill="hold"/>
                                        <p:tgtEl>
                                          <p:spTgt spid="364565"/>
                                        </p:tgtEl>
                                        <p:attrNameLst>
                                          <p:attrName>ppt_x</p:attrName>
                                          <p:attrName>ppt_y</p:attrName>
                                        </p:attrNameLst>
                                      </p:cBhvr>
                                      <p:rCtr x="-600" y="-1200"/>
                                    </p:animMotion>
                                  </p:childTnLst>
                                  <p:subTnLst>
                                    <p:set>
                                      <p:cBhvr override="childStyle">
                                        <p:cTn dur="1" fill="hold" display="0" masterRel="sameClick" afterEffect="1">
                                          <p:stCondLst>
                                            <p:cond evt="end" delay="0">
                                              <p:tn val="10"/>
                                            </p:cond>
                                          </p:stCondLst>
                                        </p:cTn>
                                        <p:tgtEl>
                                          <p:spTgt spid="364565"/>
                                        </p:tgtEl>
                                        <p:attrNameLst>
                                          <p:attrName>style.visibility</p:attrName>
                                        </p:attrNameLst>
                                      </p:cBhvr>
                                      <p:to>
                                        <p:strVal val="hidden"/>
                                      </p:to>
                                    </p:set>
                                  </p:subTnLst>
                                </p:cTn>
                              </p:par>
                              <p:par>
                                <p:cTn id="12" presetID="0" presetClass="path" presetSubtype="0" fill="hold" grpId="0" nodeType="withEffect">
                                  <p:stCondLst>
                                    <p:cond delay="0"/>
                                  </p:stCondLst>
                                  <p:childTnLst>
                                    <p:animMotion origin="layout" path="M 0.38958 0.6912 L 0.40573 0.67222 " pathEditMode="relative" rAng="0" ptsTypes="AA">
                                      <p:cBhvr>
                                        <p:cTn id="13" dur="500" fill="hold"/>
                                        <p:tgtEl>
                                          <p:spTgt spid="364566"/>
                                        </p:tgtEl>
                                        <p:attrNameLst>
                                          <p:attrName>ppt_x</p:attrName>
                                          <p:attrName>ppt_y</p:attrName>
                                        </p:attrNameLst>
                                      </p:cBhvr>
                                      <p:rCtr x="800" y="-900"/>
                                    </p:animMotion>
                                  </p:childTnLst>
                                  <p:subTnLst>
                                    <p:set>
                                      <p:cBhvr override="childStyle">
                                        <p:cTn dur="1" fill="hold" display="0" masterRel="sameClick" afterEffect="1">
                                          <p:stCondLst>
                                            <p:cond evt="end" delay="0">
                                              <p:tn val="12"/>
                                            </p:cond>
                                          </p:stCondLst>
                                        </p:cTn>
                                        <p:tgtEl>
                                          <p:spTgt spid="364566"/>
                                        </p:tgtEl>
                                        <p:attrNameLst>
                                          <p:attrName>style.visibility</p:attrName>
                                        </p:attrNameLst>
                                      </p:cBhvr>
                                      <p:to>
                                        <p:strVal val="hidden"/>
                                      </p:to>
                                    </p:set>
                                  </p:subTnLst>
                                </p:cTn>
                              </p:par>
                              <p:par>
                                <p:cTn id="14" presetID="0" presetClass="path" presetSubtype="0" fill="hold" grpId="0" nodeType="withEffect">
                                  <p:stCondLst>
                                    <p:cond delay="0"/>
                                  </p:stCondLst>
                                  <p:childTnLst>
                                    <p:animMotion origin="layout" path="M 0.38958 0.69097 L 0.37812 0.7088 " pathEditMode="relative" rAng="0" ptsTypes="AA">
                                      <p:cBhvr>
                                        <p:cTn id="15" dur="500" fill="hold"/>
                                        <p:tgtEl>
                                          <p:spTgt spid="364567"/>
                                        </p:tgtEl>
                                        <p:attrNameLst>
                                          <p:attrName>ppt_x</p:attrName>
                                          <p:attrName>ppt_y</p:attrName>
                                        </p:attrNameLst>
                                      </p:cBhvr>
                                      <p:rCtr x="-600" y="900"/>
                                    </p:animMotion>
                                  </p:childTnLst>
                                  <p:subTnLst>
                                    <p:set>
                                      <p:cBhvr override="childStyle">
                                        <p:cTn dur="1" fill="hold" display="0" masterRel="sameClick" afterEffect="1">
                                          <p:stCondLst>
                                            <p:cond evt="end" delay="0">
                                              <p:tn val="14"/>
                                            </p:cond>
                                          </p:stCondLst>
                                        </p:cTn>
                                        <p:tgtEl>
                                          <p:spTgt spid="364567"/>
                                        </p:tgtEl>
                                        <p:attrNameLst>
                                          <p:attrName>style.visibility</p:attrName>
                                        </p:attrNameLst>
                                      </p:cBhvr>
                                      <p:to>
                                        <p:strVal val="hidden"/>
                                      </p:to>
                                    </p:set>
                                  </p:subTnLst>
                                </p:cTn>
                              </p:par>
                              <p:par>
                                <p:cTn id="16" presetID="0" presetClass="path" presetSubtype="0" fill="hold" grpId="0" nodeType="withEffect">
                                  <p:stCondLst>
                                    <p:cond delay="0"/>
                                  </p:stCondLst>
                                  <p:childTnLst>
                                    <p:animMotion origin="layout" path="M 0.38993 0.6912 L 0.40608 0.7037 " pathEditMode="relative" rAng="0" ptsTypes="AA">
                                      <p:cBhvr>
                                        <p:cTn id="17" dur="500" fill="hold"/>
                                        <p:tgtEl>
                                          <p:spTgt spid="364568"/>
                                        </p:tgtEl>
                                        <p:attrNameLst>
                                          <p:attrName>ppt_x</p:attrName>
                                          <p:attrName>ppt_y</p:attrName>
                                        </p:attrNameLst>
                                      </p:cBhvr>
                                      <p:rCtr x="800" y="600"/>
                                    </p:animMotion>
                                  </p:childTnLst>
                                  <p:subTnLst>
                                    <p:set>
                                      <p:cBhvr override="childStyle">
                                        <p:cTn dur="1" fill="hold" display="0" masterRel="sameClick" afterEffect="1">
                                          <p:stCondLst>
                                            <p:cond evt="end" delay="0">
                                              <p:tn val="16"/>
                                            </p:cond>
                                          </p:stCondLst>
                                        </p:cTn>
                                        <p:tgtEl>
                                          <p:spTgt spid="364568"/>
                                        </p:tgtEl>
                                        <p:attrNameLst>
                                          <p:attrName>style.visibility</p:attrName>
                                        </p:attrNameLst>
                                      </p:cBhvr>
                                      <p:to>
                                        <p:strVal val="hidden"/>
                                      </p:to>
                                    </p:set>
                                  </p:subTnLst>
                                </p:cTn>
                              </p:par>
                              <p:par>
                                <p:cTn id="18" presetID="0" presetClass="path" presetSubtype="0" fill="hold" grpId="0" nodeType="withEffect">
                                  <p:stCondLst>
                                    <p:cond delay="0"/>
                                  </p:stCondLst>
                                  <p:childTnLst>
                                    <p:animMotion origin="layout" path="M 0.38993 0.6912 L 0.39427 0.71435 " pathEditMode="relative" rAng="0" ptsTypes="AA">
                                      <p:cBhvr>
                                        <p:cTn id="19" dur="500" fill="hold"/>
                                        <p:tgtEl>
                                          <p:spTgt spid="364569"/>
                                        </p:tgtEl>
                                        <p:attrNameLst>
                                          <p:attrName>ppt_x</p:attrName>
                                          <p:attrName>ppt_y</p:attrName>
                                        </p:attrNameLst>
                                      </p:cBhvr>
                                      <p:rCtr x="200" y="1200"/>
                                    </p:animMotion>
                                  </p:childTnLst>
                                  <p:subTnLst>
                                    <p:set>
                                      <p:cBhvr override="childStyle">
                                        <p:cTn dur="1" fill="hold" display="0" masterRel="sameClick" afterEffect="1">
                                          <p:stCondLst>
                                            <p:cond evt="end" delay="0">
                                              <p:tn val="18"/>
                                            </p:cond>
                                          </p:stCondLst>
                                        </p:cTn>
                                        <p:tgtEl>
                                          <p:spTgt spid="364569"/>
                                        </p:tgtEl>
                                        <p:attrNameLst>
                                          <p:attrName>style.visibility</p:attrName>
                                        </p:attrNameLst>
                                      </p:cBhvr>
                                      <p:to>
                                        <p:strVal val="hidden"/>
                                      </p:to>
                                    </p:set>
                                  </p:subTnLst>
                                </p:cTn>
                              </p:par>
                              <p:par>
                                <p:cTn id="20" presetID="0" presetClass="path" presetSubtype="0" fill="hold" grpId="0" nodeType="withEffect">
                                  <p:stCondLst>
                                    <p:cond delay="0"/>
                                  </p:stCondLst>
                                  <p:childTnLst>
                                    <p:animMotion origin="layout" path="M 0.38958 0.6912 L 0.39392 0.6669 " pathEditMode="relative" rAng="0" ptsTypes="AA">
                                      <p:cBhvr>
                                        <p:cTn id="21" dur="500" fill="hold"/>
                                        <p:tgtEl>
                                          <p:spTgt spid="364570"/>
                                        </p:tgtEl>
                                        <p:attrNameLst>
                                          <p:attrName>ppt_x</p:attrName>
                                          <p:attrName>ppt_y</p:attrName>
                                        </p:attrNameLst>
                                      </p:cBhvr>
                                      <p:rCtr x="200" y="-1200"/>
                                    </p:animMotion>
                                  </p:childTnLst>
                                  <p:subTnLst>
                                    <p:set>
                                      <p:cBhvr override="childStyle">
                                        <p:cTn dur="1" fill="hold" display="0" masterRel="sameClick" afterEffect="1">
                                          <p:stCondLst>
                                            <p:cond evt="end" delay="0">
                                              <p:tn val="20"/>
                                            </p:cond>
                                          </p:stCondLst>
                                        </p:cTn>
                                        <p:tgtEl>
                                          <p:spTgt spid="364570"/>
                                        </p:tgtEl>
                                        <p:attrNameLst>
                                          <p:attrName>style.visibility</p:attrName>
                                        </p:attrNameLst>
                                      </p:cBhvr>
                                      <p:to>
                                        <p:strVal val="hidden"/>
                                      </p:to>
                                    </p:set>
                                  </p:subTnLst>
                                </p:cTn>
                              </p:par>
                              <p:par>
                                <p:cTn id="22"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3" dur="2000" spd="-100000" fill="hold"/>
                                        <p:tgtEl>
                                          <p:spTgt spid="364564"/>
                                        </p:tgtEl>
                                        <p:attrNameLst>
                                          <p:attrName>ppt_x</p:attrName>
                                          <p:attrName>ppt_y</p:attrName>
                                        </p:attrNameLst>
                                      </p:cBhvr>
                                      <p:rCtr x="24900" y="-11200"/>
                                    </p:animMotion>
                                  </p:childTnLst>
                                  <p:subTnLst>
                                    <p:set>
                                      <p:cBhvr override="childStyle">
                                        <p:cTn dur="1" fill="hold" display="0" masterRel="sameClick" afterEffect="1">
                                          <p:stCondLst>
                                            <p:cond evt="end" delay="0">
                                              <p:tn val="22"/>
                                            </p:cond>
                                          </p:stCondLst>
                                        </p:cTn>
                                        <p:tgtEl>
                                          <p:spTgt spid="364564"/>
                                        </p:tgtEl>
                                        <p:attrNameLst>
                                          <p:attrName>style.visibility</p:attrName>
                                        </p:attrNameLst>
                                      </p:cBhvr>
                                      <p:to>
                                        <p:strVal val="hidden"/>
                                      </p:to>
                                    </p:set>
                                  </p:subTnLst>
                                </p:cTn>
                              </p:par>
                              <p:par>
                                <p:cTn id="24"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25" dur="2000" spd="-100000" fill="hold"/>
                                        <p:tgtEl>
                                          <p:spTgt spid="364563"/>
                                        </p:tgtEl>
                                        <p:attrNameLst>
                                          <p:attrName>ppt_x</p:attrName>
                                          <p:attrName>ppt_y</p:attrName>
                                        </p:attrNameLst>
                                      </p:cBhvr>
                                      <p:rCtr x="3900" y="-12500"/>
                                    </p:animMotion>
                                  </p:childTnLst>
                                  <p:subTnLst>
                                    <p:set>
                                      <p:cBhvr override="childStyle">
                                        <p:cTn dur="1" fill="hold" display="0" masterRel="sameClick" afterEffect="1">
                                          <p:stCondLst>
                                            <p:cond evt="end" delay="0">
                                              <p:tn val="24"/>
                                            </p:cond>
                                          </p:stCondLst>
                                        </p:cTn>
                                        <p:tgtEl>
                                          <p:spTgt spid="364563"/>
                                        </p:tgtEl>
                                        <p:attrNameLst>
                                          <p:attrName>style.visibility</p:attrName>
                                        </p:attrNameLst>
                                      </p:cBhvr>
                                      <p:to>
                                        <p:strVal val="hidden"/>
                                      </p:to>
                                    </p:set>
                                  </p:subTnLst>
                                </p:cTn>
                              </p:par>
                            </p:childTnLst>
                          </p:cTn>
                        </p:par>
                        <p:par>
                          <p:cTn id="26" fill="hold">
                            <p:stCondLst>
                              <p:cond delay="4000"/>
                            </p:stCondLst>
                            <p:childTnLst>
                              <p:par>
                                <p:cTn id="27" presetID="0" presetClass="path" presetSubtype="0" fill="hold" grpId="0" nodeType="afterEffect">
                                  <p:stCondLst>
                                    <p:cond delay="0"/>
                                  </p:stCondLst>
                                  <p:childTnLst>
                                    <p:animMotion origin="layout" path="M 0.12187 0.9331 L 0.11042 0.9088 " pathEditMode="relative" rAng="0" ptsTypes="AA">
                                      <p:cBhvr>
                                        <p:cTn id="28" dur="500" fill="hold"/>
                                        <p:tgtEl>
                                          <p:spTgt spid="364571"/>
                                        </p:tgtEl>
                                        <p:attrNameLst>
                                          <p:attrName>ppt_x</p:attrName>
                                          <p:attrName>ppt_y</p:attrName>
                                        </p:attrNameLst>
                                      </p:cBhvr>
                                      <p:rCtr x="-600" y="-1200"/>
                                    </p:animMotion>
                                  </p:childTnLst>
                                  <p:subTnLst>
                                    <p:set>
                                      <p:cBhvr override="childStyle">
                                        <p:cTn dur="1" fill="hold" display="0" masterRel="sameClick" afterEffect="1">
                                          <p:stCondLst>
                                            <p:cond evt="end" delay="0">
                                              <p:tn val="27"/>
                                            </p:cond>
                                          </p:stCondLst>
                                        </p:cTn>
                                        <p:tgtEl>
                                          <p:spTgt spid="364571"/>
                                        </p:tgtEl>
                                        <p:attrNameLst>
                                          <p:attrName>style.visibility</p:attrName>
                                        </p:attrNameLst>
                                      </p:cBhvr>
                                      <p:to>
                                        <p:strVal val="hidden"/>
                                      </p:to>
                                    </p:set>
                                  </p:subTnLst>
                                </p:cTn>
                              </p:par>
                              <p:par>
                                <p:cTn id="29" presetID="0" presetClass="path" presetSubtype="0" fill="hold" grpId="0" nodeType="withEffect">
                                  <p:stCondLst>
                                    <p:cond delay="0"/>
                                  </p:stCondLst>
                                  <p:childTnLst>
                                    <p:animMotion origin="layout" path="M 0.12222 0.93264 L 0.13837 0.91366 " pathEditMode="relative" rAng="0" ptsTypes="AA">
                                      <p:cBhvr>
                                        <p:cTn id="30" dur="500" fill="hold"/>
                                        <p:tgtEl>
                                          <p:spTgt spid="364572"/>
                                        </p:tgtEl>
                                        <p:attrNameLst>
                                          <p:attrName>ppt_x</p:attrName>
                                          <p:attrName>ppt_y</p:attrName>
                                        </p:attrNameLst>
                                      </p:cBhvr>
                                      <p:rCtr x="800" y="-900"/>
                                    </p:animMotion>
                                  </p:childTnLst>
                                  <p:subTnLst>
                                    <p:set>
                                      <p:cBhvr override="childStyle">
                                        <p:cTn dur="1" fill="hold" display="0" masterRel="sameClick" afterEffect="1">
                                          <p:stCondLst>
                                            <p:cond evt="end" delay="0">
                                              <p:tn val="29"/>
                                            </p:cond>
                                          </p:stCondLst>
                                        </p:cTn>
                                        <p:tgtEl>
                                          <p:spTgt spid="364572"/>
                                        </p:tgtEl>
                                        <p:attrNameLst>
                                          <p:attrName>style.visibility</p:attrName>
                                        </p:attrNameLst>
                                      </p:cBhvr>
                                      <p:to>
                                        <p:strVal val="hidden"/>
                                      </p:to>
                                    </p:set>
                                  </p:subTnLst>
                                </p:cTn>
                              </p:par>
                              <p:par>
                                <p:cTn id="31" presetID="0" presetClass="path" presetSubtype="0" fill="hold" grpId="0" nodeType="withEffect">
                                  <p:stCondLst>
                                    <p:cond delay="0"/>
                                  </p:stCondLst>
                                  <p:childTnLst>
                                    <p:animMotion origin="layout" path="M 0.12187 0.93241 L 0.11042 0.95023 " pathEditMode="relative" rAng="0" ptsTypes="AA">
                                      <p:cBhvr>
                                        <p:cTn id="32" dur="500" fill="hold"/>
                                        <p:tgtEl>
                                          <p:spTgt spid="364573"/>
                                        </p:tgtEl>
                                        <p:attrNameLst>
                                          <p:attrName>ppt_x</p:attrName>
                                          <p:attrName>ppt_y</p:attrName>
                                        </p:attrNameLst>
                                      </p:cBhvr>
                                      <p:rCtr x="-600" y="900"/>
                                    </p:animMotion>
                                  </p:childTnLst>
                                  <p:subTnLst>
                                    <p:set>
                                      <p:cBhvr override="childStyle">
                                        <p:cTn dur="1" fill="hold" display="0" masterRel="sameClick" afterEffect="1">
                                          <p:stCondLst>
                                            <p:cond evt="end" delay="0">
                                              <p:tn val="31"/>
                                            </p:cond>
                                          </p:stCondLst>
                                        </p:cTn>
                                        <p:tgtEl>
                                          <p:spTgt spid="364573"/>
                                        </p:tgtEl>
                                        <p:attrNameLst>
                                          <p:attrName>style.visibility</p:attrName>
                                        </p:attrNameLst>
                                      </p:cBhvr>
                                      <p:to>
                                        <p:strVal val="hidden"/>
                                      </p:to>
                                    </p:set>
                                  </p:subTnLst>
                                </p:cTn>
                              </p:par>
                              <p:par>
                                <p:cTn id="33" presetID="0" presetClass="path" presetSubtype="0" fill="hold" grpId="0" nodeType="withEffect">
                                  <p:stCondLst>
                                    <p:cond delay="0"/>
                                  </p:stCondLst>
                                  <p:childTnLst>
                                    <p:animMotion origin="layout" path="M 0.12222 0.93264 L 0.13837 0.94514 " pathEditMode="relative" rAng="0" ptsTypes="AA">
                                      <p:cBhvr>
                                        <p:cTn id="34" dur="500" fill="hold"/>
                                        <p:tgtEl>
                                          <p:spTgt spid="364574"/>
                                        </p:tgtEl>
                                        <p:attrNameLst>
                                          <p:attrName>ppt_x</p:attrName>
                                          <p:attrName>ppt_y</p:attrName>
                                        </p:attrNameLst>
                                      </p:cBhvr>
                                      <p:rCtr x="800" y="600"/>
                                    </p:animMotion>
                                  </p:childTnLst>
                                  <p:subTnLst>
                                    <p:set>
                                      <p:cBhvr override="childStyle">
                                        <p:cTn dur="1" fill="hold" display="0" masterRel="sameClick" afterEffect="1">
                                          <p:stCondLst>
                                            <p:cond evt="end" delay="0">
                                              <p:tn val="33"/>
                                            </p:cond>
                                          </p:stCondLst>
                                        </p:cTn>
                                        <p:tgtEl>
                                          <p:spTgt spid="364574"/>
                                        </p:tgtEl>
                                        <p:attrNameLst>
                                          <p:attrName>style.visibility</p:attrName>
                                        </p:attrNameLst>
                                      </p:cBhvr>
                                      <p:to>
                                        <p:strVal val="hidden"/>
                                      </p:to>
                                    </p:set>
                                  </p:subTnLst>
                                </p:cTn>
                              </p:par>
                              <p:par>
                                <p:cTn id="35" presetID="0" presetClass="path" presetSubtype="0" fill="hold" grpId="0" nodeType="withEffect">
                                  <p:stCondLst>
                                    <p:cond delay="0"/>
                                  </p:stCondLst>
                                  <p:childTnLst>
                                    <p:animMotion origin="layout" path="M 0.12222 0.93264 L 0.12656 0.95579 " pathEditMode="relative" rAng="0" ptsTypes="AA">
                                      <p:cBhvr>
                                        <p:cTn id="36" dur="500" fill="hold"/>
                                        <p:tgtEl>
                                          <p:spTgt spid="364575"/>
                                        </p:tgtEl>
                                        <p:attrNameLst>
                                          <p:attrName>ppt_x</p:attrName>
                                          <p:attrName>ppt_y</p:attrName>
                                        </p:attrNameLst>
                                      </p:cBhvr>
                                      <p:rCtr x="200" y="1200"/>
                                    </p:animMotion>
                                  </p:childTnLst>
                                  <p:subTnLst>
                                    <p:set>
                                      <p:cBhvr override="childStyle">
                                        <p:cTn dur="1" fill="hold" display="0" masterRel="sameClick" afterEffect="1">
                                          <p:stCondLst>
                                            <p:cond evt="end" delay="0">
                                              <p:tn val="35"/>
                                            </p:cond>
                                          </p:stCondLst>
                                        </p:cTn>
                                        <p:tgtEl>
                                          <p:spTgt spid="364575"/>
                                        </p:tgtEl>
                                        <p:attrNameLst>
                                          <p:attrName>style.visibility</p:attrName>
                                        </p:attrNameLst>
                                      </p:cBhvr>
                                      <p:to>
                                        <p:strVal val="hidden"/>
                                      </p:to>
                                    </p:set>
                                  </p:subTnLst>
                                </p:cTn>
                              </p:par>
                              <p:par>
                                <p:cTn id="37" presetID="0" presetClass="path" presetSubtype="0" fill="hold" grpId="0" nodeType="withEffect">
                                  <p:stCondLst>
                                    <p:cond delay="0"/>
                                  </p:stCondLst>
                                  <p:childTnLst>
                                    <p:animMotion origin="layout" path="M 0.12222 0.93472 L 0.12656 0.91042 " pathEditMode="relative" rAng="0" ptsTypes="AA">
                                      <p:cBhvr>
                                        <p:cTn id="38" dur="500" fill="hold"/>
                                        <p:tgtEl>
                                          <p:spTgt spid="364576"/>
                                        </p:tgtEl>
                                        <p:attrNameLst>
                                          <p:attrName>ppt_x</p:attrName>
                                          <p:attrName>ppt_y</p:attrName>
                                        </p:attrNameLst>
                                      </p:cBhvr>
                                      <p:rCtr x="200" y="-1200"/>
                                    </p:animMotion>
                                  </p:childTnLst>
                                  <p:subTnLst>
                                    <p:set>
                                      <p:cBhvr override="childStyle">
                                        <p:cTn dur="1" fill="hold" display="0" masterRel="sameClick" afterEffect="1">
                                          <p:stCondLst>
                                            <p:cond evt="end" delay="0">
                                              <p:tn val="37"/>
                                            </p:cond>
                                          </p:stCondLst>
                                        </p:cTn>
                                        <p:tgtEl>
                                          <p:spTgt spid="364576"/>
                                        </p:tgtEl>
                                        <p:attrNameLst>
                                          <p:attrName>style.visibility</p:attrName>
                                        </p:attrNameLst>
                                      </p:cBhvr>
                                      <p:to>
                                        <p:strVal val="hidden"/>
                                      </p:to>
                                    </p:set>
                                  </p:subTnLst>
                                </p:cTn>
                              </p:par>
                              <p:par>
                                <p:cTn id="39"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0" dur="2000" fill="hold"/>
                                        <p:tgtEl>
                                          <p:spTgt spid="364578"/>
                                        </p:tgtEl>
                                        <p:attrNameLst>
                                          <p:attrName>ppt_x</p:attrName>
                                          <p:attrName>ppt_y</p:attrName>
                                        </p:attrNameLst>
                                      </p:cBhvr>
                                      <p:rCtr x="24900" y="-11200"/>
                                    </p:animMotion>
                                  </p:childTnLst>
                                  <p:subTnLst>
                                    <p:set>
                                      <p:cBhvr override="childStyle">
                                        <p:cTn dur="1" fill="hold" display="0" masterRel="sameClick" afterEffect="1">
                                          <p:stCondLst>
                                            <p:cond evt="end" delay="0">
                                              <p:tn val="39"/>
                                            </p:cond>
                                          </p:stCondLst>
                                        </p:cTn>
                                        <p:tgtEl>
                                          <p:spTgt spid="364578"/>
                                        </p:tgtEl>
                                        <p:attrNameLst>
                                          <p:attrName>style.visibility</p:attrName>
                                        </p:attrNameLst>
                                      </p:cBhvr>
                                      <p:to>
                                        <p:strVal val="hidden"/>
                                      </p:to>
                                    </p:set>
                                  </p:subTnLst>
                                </p:cTn>
                              </p:par>
                              <p:par>
                                <p:cTn id="41"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42" dur="2000" fill="hold"/>
                                        <p:tgtEl>
                                          <p:spTgt spid="364577"/>
                                        </p:tgtEl>
                                        <p:attrNameLst>
                                          <p:attrName>ppt_x</p:attrName>
                                          <p:attrName>ppt_y</p:attrName>
                                        </p:attrNameLst>
                                      </p:cBhvr>
                                      <p:rCtr x="3900" y="-12500"/>
                                    </p:animMotion>
                                  </p:childTnLst>
                                  <p:subTnLst>
                                    <p:set>
                                      <p:cBhvr override="childStyle">
                                        <p:cTn dur="1" fill="hold" display="0" masterRel="sameClick" afterEffect="1">
                                          <p:stCondLst>
                                            <p:cond evt="end" delay="0">
                                              <p:tn val="41"/>
                                            </p:cond>
                                          </p:stCondLst>
                                        </p:cTn>
                                        <p:tgtEl>
                                          <p:spTgt spid="364577"/>
                                        </p:tgtEl>
                                        <p:attrNameLst>
                                          <p:attrName>style.visibility</p:attrName>
                                        </p:attrNameLst>
                                      </p:cBhvr>
                                      <p:to>
                                        <p:strVal val="hidden"/>
                                      </p:to>
                                    </p:set>
                                  </p:subTnLst>
                                </p:cTn>
                              </p:par>
                            </p:childTnLst>
                          </p:cTn>
                        </p:par>
                        <p:par>
                          <p:cTn id="43" fill="hold">
                            <p:stCondLst>
                              <p:cond delay="6000"/>
                            </p:stCondLst>
                            <p:childTnLst>
                              <p:par>
                                <p:cTn id="44" presetID="0" presetClass="path" presetSubtype="0" fill="hold" grpId="0" nodeType="afterEffect">
                                  <p:stCondLst>
                                    <p:cond delay="0"/>
                                  </p:stCondLst>
                                  <p:childTnLst>
                                    <p:animMotion origin="layout" path="M 0.38993 0.69143 L 0.37847 0.66713 " pathEditMode="relative" rAng="0" ptsTypes="AA">
                                      <p:cBhvr>
                                        <p:cTn id="45" dur="500" fill="hold"/>
                                        <p:tgtEl>
                                          <p:spTgt spid="364581"/>
                                        </p:tgtEl>
                                        <p:attrNameLst>
                                          <p:attrName>ppt_x</p:attrName>
                                          <p:attrName>ppt_y</p:attrName>
                                        </p:attrNameLst>
                                      </p:cBhvr>
                                      <p:rCtr x="-600" y="-1200"/>
                                    </p:animMotion>
                                  </p:childTnLst>
                                  <p:subTnLst>
                                    <p:set>
                                      <p:cBhvr override="childStyle">
                                        <p:cTn dur="1" fill="hold" display="0" masterRel="sameClick" afterEffect="1">
                                          <p:stCondLst>
                                            <p:cond evt="end" delay="0">
                                              <p:tn val="44"/>
                                            </p:cond>
                                          </p:stCondLst>
                                        </p:cTn>
                                        <p:tgtEl>
                                          <p:spTgt spid="364581"/>
                                        </p:tgtEl>
                                        <p:attrNameLst>
                                          <p:attrName>style.visibility</p:attrName>
                                        </p:attrNameLst>
                                      </p:cBhvr>
                                      <p:to>
                                        <p:strVal val="hidden"/>
                                      </p:to>
                                    </p:set>
                                  </p:subTnLst>
                                </p:cTn>
                              </p:par>
                              <p:par>
                                <p:cTn id="46" presetID="0" presetClass="path" presetSubtype="0" fill="hold" grpId="0" nodeType="withEffect">
                                  <p:stCondLst>
                                    <p:cond delay="0"/>
                                  </p:stCondLst>
                                  <p:childTnLst>
                                    <p:animMotion origin="layout" path="M 0.38958 0.6912 L 0.40573 0.67222 " pathEditMode="relative" rAng="0" ptsTypes="AA">
                                      <p:cBhvr>
                                        <p:cTn id="47" dur="500" fill="hold"/>
                                        <p:tgtEl>
                                          <p:spTgt spid="364582"/>
                                        </p:tgtEl>
                                        <p:attrNameLst>
                                          <p:attrName>ppt_x</p:attrName>
                                          <p:attrName>ppt_y</p:attrName>
                                        </p:attrNameLst>
                                      </p:cBhvr>
                                      <p:rCtr x="800" y="-900"/>
                                    </p:animMotion>
                                  </p:childTnLst>
                                  <p:subTnLst>
                                    <p:set>
                                      <p:cBhvr override="childStyle">
                                        <p:cTn dur="1" fill="hold" display="0" masterRel="sameClick" afterEffect="1">
                                          <p:stCondLst>
                                            <p:cond evt="end" delay="0">
                                              <p:tn val="46"/>
                                            </p:cond>
                                          </p:stCondLst>
                                        </p:cTn>
                                        <p:tgtEl>
                                          <p:spTgt spid="364582"/>
                                        </p:tgtEl>
                                        <p:attrNameLst>
                                          <p:attrName>style.visibility</p:attrName>
                                        </p:attrNameLst>
                                      </p:cBhvr>
                                      <p:to>
                                        <p:strVal val="hidden"/>
                                      </p:to>
                                    </p:set>
                                  </p:subTnLst>
                                </p:cTn>
                              </p:par>
                              <p:par>
                                <p:cTn id="48" presetID="0" presetClass="path" presetSubtype="0" fill="hold" grpId="0" nodeType="withEffect">
                                  <p:stCondLst>
                                    <p:cond delay="0"/>
                                  </p:stCondLst>
                                  <p:childTnLst>
                                    <p:animMotion origin="layout" path="M 0.38958 0.69097 L 0.37812 0.7088 " pathEditMode="relative" rAng="0" ptsTypes="AA">
                                      <p:cBhvr>
                                        <p:cTn id="49" dur="500" fill="hold"/>
                                        <p:tgtEl>
                                          <p:spTgt spid="364583"/>
                                        </p:tgtEl>
                                        <p:attrNameLst>
                                          <p:attrName>ppt_x</p:attrName>
                                          <p:attrName>ppt_y</p:attrName>
                                        </p:attrNameLst>
                                      </p:cBhvr>
                                      <p:rCtr x="-600" y="900"/>
                                    </p:animMotion>
                                  </p:childTnLst>
                                  <p:subTnLst>
                                    <p:set>
                                      <p:cBhvr override="childStyle">
                                        <p:cTn dur="1" fill="hold" display="0" masterRel="sameClick" afterEffect="1">
                                          <p:stCondLst>
                                            <p:cond evt="end" delay="0">
                                              <p:tn val="48"/>
                                            </p:cond>
                                          </p:stCondLst>
                                        </p:cTn>
                                        <p:tgtEl>
                                          <p:spTgt spid="364583"/>
                                        </p:tgtEl>
                                        <p:attrNameLst>
                                          <p:attrName>style.visibility</p:attrName>
                                        </p:attrNameLst>
                                      </p:cBhvr>
                                      <p:to>
                                        <p:strVal val="hidden"/>
                                      </p:to>
                                    </p:set>
                                  </p:subTnLst>
                                </p:cTn>
                              </p:par>
                              <p:par>
                                <p:cTn id="50" presetID="0" presetClass="path" presetSubtype="0" fill="hold" grpId="0" nodeType="withEffect">
                                  <p:stCondLst>
                                    <p:cond delay="0"/>
                                  </p:stCondLst>
                                  <p:childTnLst>
                                    <p:animMotion origin="layout" path="M 0.38993 0.6912 L 0.40608 0.7037 " pathEditMode="relative" rAng="0" ptsTypes="AA">
                                      <p:cBhvr>
                                        <p:cTn id="51" dur="500" fill="hold"/>
                                        <p:tgtEl>
                                          <p:spTgt spid="364584"/>
                                        </p:tgtEl>
                                        <p:attrNameLst>
                                          <p:attrName>ppt_x</p:attrName>
                                          <p:attrName>ppt_y</p:attrName>
                                        </p:attrNameLst>
                                      </p:cBhvr>
                                      <p:rCtr x="800" y="600"/>
                                    </p:animMotion>
                                  </p:childTnLst>
                                  <p:subTnLst>
                                    <p:set>
                                      <p:cBhvr override="childStyle">
                                        <p:cTn dur="1" fill="hold" display="0" masterRel="sameClick" afterEffect="1">
                                          <p:stCondLst>
                                            <p:cond evt="end" delay="0">
                                              <p:tn val="50"/>
                                            </p:cond>
                                          </p:stCondLst>
                                        </p:cTn>
                                        <p:tgtEl>
                                          <p:spTgt spid="364584"/>
                                        </p:tgtEl>
                                        <p:attrNameLst>
                                          <p:attrName>style.visibility</p:attrName>
                                        </p:attrNameLst>
                                      </p:cBhvr>
                                      <p:to>
                                        <p:strVal val="hidden"/>
                                      </p:to>
                                    </p:set>
                                  </p:subTnLst>
                                </p:cTn>
                              </p:par>
                              <p:par>
                                <p:cTn id="52" presetID="0" presetClass="path" presetSubtype="0" fill="hold" grpId="0" nodeType="withEffect">
                                  <p:stCondLst>
                                    <p:cond delay="0"/>
                                  </p:stCondLst>
                                  <p:childTnLst>
                                    <p:animMotion origin="layout" path="M 0.38993 0.6912 L 0.39427 0.71435 " pathEditMode="relative" rAng="0" ptsTypes="AA">
                                      <p:cBhvr>
                                        <p:cTn id="53" dur="500" fill="hold"/>
                                        <p:tgtEl>
                                          <p:spTgt spid="364585"/>
                                        </p:tgtEl>
                                        <p:attrNameLst>
                                          <p:attrName>ppt_x</p:attrName>
                                          <p:attrName>ppt_y</p:attrName>
                                        </p:attrNameLst>
                                      </p:cBhvr>
                                      <p:rCtr x="200" y="1200"/>
                                    </p:animMotion>
                                  </p:childTnLst>
                                  <p:subTnLst>
                                    <p:set>
                                      <p:cBhvr override="childStyle">
                                        <p:cTn dur="1" fill="hold" display="0" masterRel="sameClick" afterEffect="1">
                                          <p:stCondLst>
                                            <p:cond evt="end" delay="0">
                                              <p:tn val="52"/>
                                            </p:cond>
                                          </p:stCondLst>
                                        </p:cTn>
                                        <p:tgtEl>
                                          <p:spTgt spid="364585"/>
                                        </p:tgtEl>
                                        <p:attrNameLst>
                                          <p:attrName>style.visibility</p:attrName>
                                        </p:attrNameLst>
                                      </p:cBhvr>
                                      <p:to>
                                        <p:strVal val="hidden"/>
                                      </p:to>
                                    </p:set>
                                  </p:subTnLst>
                                </p:cTn>
                              </p:par>
                              <p:par>
                                <p:cTn id="54" presetID="0" presetClass="path" presetSubtype="0" fill="hold" grpId="0" nodeType="withEffect">
                                  <p:stCondLst>
                                    <p:cond delay="0"/>
                                  </p:stCondLst>
                                  <p:childTnLst>
                                    <p:animMotion origin="layout" path="M 0.38958 0.6912 L 0.39392 0.6669 " pathEditMode="relative" rAng="0" ptsTypes="AA">
                                      <p:cBhvr>
                                        <p:cTn id="55" dur="500" fill="hold"/>
                                        <p:tgtEl>
                                          <p:spTgt spid="364586"/>
                                        </p:tgtEl>
                                        <p:attrNameLst>
                                          <p:attrName>ppt_x</p:attrName>
                                          <p:attrName>ppt_y</p:attrName>
                                        </p:attrNameLst>
                                      </p:cBhvr>
                                      <p:rCtr x="200" y="-1200"/>
                                    </p:animMotion>
                                  </p:childTnLst>
                                  <p:subTnLst>
                                    <p:set>
                                      <p:cBhvr override="childStyle">
                                        <p:cTn dur="1" fill="hold" display="0" masterRel="sameClick" afterEffect="1">
                                          <p:stCondLst>
                                            <p:cond evt="end" delay="0">
                                              <p:tn val="54"/>
                                            </p:cond>
                                          </p:stCondLst>
                                        </p:cTn>
                                        <p:tgtEl>
                                          <p:spTgt spid="364586"/>
                                        </p:tgtEl>
                                        <p:attrNameLst>
                                          <p:attrName>style.visibility</p:attrName>
                                        </p:attrNameLst>
                                      </p:cBhvr>
                                      <p:to>
                                        <p:strVal val="hidden"/>
                                      </p:to>
                                    </p:set>
                                  </p:subTnLst>
                                </p:cTn>
                              </p:par>
                              <p:par>
                                <p:cTn id="56"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57" dur="2000" spd="-100000" fill="hold"/>
                                        <p:tgtEl>
                                          <p:spTgt spid="364580"/>
                                        </p:tgtEl>
                                        <p:attrNameLst>
                                          <p:attrName>ppt_x</p:attrName>
                                          <p:attrName>ppt_y</p:attrName>
                                        </p:attrNameLst>
                                      </p:cBhvr>
                                      <p:rCtr x="24900" y="-11200"/>
                                    </p:animMotion>
                                  </p:childTnLst>
                                  <p:subTnLst>
                                    <p:set>
                                      <p:cBhvr override="childStyle">
                                        <p:cTn dur="1" fill="hold" display="0" masterRel="sameClick" afterEffect="1">
                                          <p:stCondLst>
                                            <p:cond evt="end" delay="0">
                                              <p:tn val="56"/>
                                            </p:cond>
                                          </p:stCondLst>
                                        </p:cTn>
                                        <p:tgtEl>
                                          <p:spTgt spid="364580"/>
                                        </p:tgtEl>
                                        <p:attrNameLst>
                                          <p:attrName>style.visibility</p:attrName>
                                        </p:attrNameLst>
                                      </p:cBhvr>
                                      <p:to>
                                        <p:strVal val="hidden"/>
                                      </p:to>
                                    </p:set>
                                  </p:subTnLst>
                                </p:cTn>
                              </p:par>
                              <p:par>
                                <p:cTn id="58"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59" dur="2000" spd="-100000" fill="hold"/>
                                        <p:tgtEl>
                                          <p:spTgt spid="364579"/>
                                        </p:tgtEl>
                                        <p:attrNameLst>
                                          <p:attrName>ppt_x</p:attrName>
                                          <p:attrName>ppt_y</p:attrName>
                                        </p:attrNameLst>
                                      </p:cBhvr>
                                      <p:rCtr x="3900" y="-12500"/>
                                    </p:animMotion>
                                  </p:childTnLst>
                                  <p:subTnLst>
                                    <p:set>
                                      <p:cBhvr override="childStyle">
                                        <p:cTn dur="1" fill="hold" display="0" masterRel="sameClick" afterEffect="1">
                                          <p:stCondLst>
                                            <p:cond evt="end" delay="0">
                                              <p:tn val="58"/>
                                            </p:cond>
                                          </p:stCondLst>
                                        </p:cTn>
                                        <p:tgtEl>
                                          <p:spTgt spid="364579"/>
                                        </p:tgtEl>
                                        <p:attrNameLst>
                                          <p:attrName>style.visibility</p:attrName>
                                        </p:attrNameLst>
                                      </p:cBhvr>
                                      <p:to>
                                        <p:strVal val="hidden"/>
                                      </p:to>
                                    </p:set>
                                  </p:subTnLst>
                                </p:cTn>
                              </p:par>
                            </p:childTnLst>
                          </p:cTn>
                        </p:par>
                        <p:par>
                          <p:cTn id="60" fill="hold">
                            <p:stCondLst>
                              <p:cond delay="8000"/>
                            </p:stCondLst>
                            <p:childTnLst>
                              <p:par>
                                <p:cTn id="61" presetID="0" presetClass="path" presetSubtype="0" fill="hold" grpId="0" nodeType="afterEffect">
                                  <p:stCondLst>
                                    <p:cond delay="0"/>
                                  </p:stCondLst>
                                  <p:childTnLst>
                                    <p:animMotion origin="layout" path="M 0.12187 0.9331 L 0.11042 0.9088 " pathEditMode="relative" rAng="0" ptsTypes="AA">
                                      <p:cBhvr>
                                        <p:cTn id="62" dur="500" fill="hold"/>
                                        <p:tgtEl>
                                          <p:spTgt spid="364587"/>
                                        </p:tgtEl>
                                        <p:attrNameLst>
                                          <p:attrName>ppt_x</p:attrName>
                                          <p:attrName>ppt_y</p:attrName>
                                        </p:attrNameLst>
                                      </p:cBhvr>
                                      <p:rCtr x="-600" y="-1200"/>
                                    </p:animMotion>
                                  </p:childTnLst>
                                  <p:subTnLst>
                                    <p:set>
                                      <p:cBhvr override="childStyle">
                                        <p:cTn dur="1" fill="hold" display="0" masterRel="sameClick" afterEffect="1">
                                          <p:stCondLst>
                                            <p:cond evt="end" delay="0">
                                              <p:tn val="61"/>
                                            </p:cond>
                                          </p:stCondLst>
                                        </p:cTn>
                                        <p:tgtEl>
                                          <p:spTgt spid="364587"/>
                                        </p:tgtEl>
                                        <p:attrNameLst>
                                          <p:attrName>style.visibility</p:attrName>
                                        </p:attrNameLst>
                                      </p:cBhvr>
                                      <p:to>
                                        <p:strVal val="hidden"/>
                                      </p:to>
                                    </p:set>
                                  </p:subTnLst>
                                </p:cTn>
                              </p:par>
                              <p:par>
                                <p:cTn id="63" presetID="0" presetClass="path" presetSubtype="0" fill="hold" grpId="0" nodeType="withEffect">
                                  <p:stCondLst>
                                    <p:cond delay="0"/>
                                  </p:stCondLst>
                                  <p:childTnLst>
                                    <p:animMotion origin="layout" path="M 0.12222 0.93264 L 0.13837 0.91366 " pathEditMode="relative" rAng="0" ptsTypes="AA">
                                      <p:cBhvr>
                                        <p:cTn id="64" dur="500" fill="hold"/>
                                        <p:tgtEl>
                                          <p:spTgt spid="364588"/>
                                        </p:tgtEl>
                                        <p:attrNameLst>
                                          <p:attrName>ppt_x</p:attrName>
                                          <p:attrName>ppt_y</p:attrName>
                                        </p:attrNameLst>
                                      </p:cBhvr>
                                      <p:rCtr x="800" y="-900"/>
                                    </p:animMotion>
                                  </p:childTnLst>
                                  <p:subTnLst>
                                    <p:set>
                                      <p:cBhvr override="childStyle">
                                        <p:cTn dur="1" fill="hold" display="0" masterRel="sameClick" afterEffect="1">
                                          <p:stCondLst>
                                            <p:cond evt="end" delay="0">
                                              <p:tn val="63"/>
                                            </p:cond>
                                          </p:stCondLst>
                                        </p:cTn>
                                        <p:tgtEl>
                                          <p:spTgt spid="364588"/>
                                        </p:tgtEl>
                                        <p:attrNameLst>
                                          <p:attrName>style.visibility</p:attrName>
                                        </p:attrNameLst>
                                      </p:cBhvr>
                                      <p:to>
                                        <p:strVal val="hidden"/>
                                      </p:to>
                                    </p:set>
                                  </p:subTnLst>
                                </p:cTn>
                              </p:par>
                              <p:par>
                                <p:cTn id="65" presetID="0" presetClass="path" presetSubtype="0" fill="hold" grpId="0" nodeType="withEffect">
                                  <p:stCondLst>
                                    <p:cond delay="0"/>
                                  </p:stCondLst>
                                  <p:childTnLst>
                                    <p:animMotion origin="layout" path="M 0.12187 0.93241 L 0.11042 0.95023 " pathEditMode="relative" rAng="0" ptsTypes="AA">
                                      <p:cBhvr>
                                        <p:cTn id="66" dur="500" fill="hold"/>
                                        <p:tgtEl>
                                          <p:spTgt spid="364589"/>
                                        </p:tgtEl>
                                        <p:attrNameLst>
                                          <p:attrName>ppt_x</p:attrName>
                                          <p:attrName>ppt_y</p:attrName>
                                        </p:attrNameLst>
                                      </p:cBhvr>
                                      <p:rCtr x="-600" y="900"/>
                                    </p:animMotion>
                                  </p:childTnLst>
                                  <p:subTnLst>
                                    <p:set>
                                      <p:cBhvr override="childStyle">
                                        <p:cTn dur="1" fill="hold" display="0" masterRel="sameClick" afterEffect="1">
                                          <p:stCondLst>
                                            <p:cond evt="end" delay="0">
                                              <p:tn val="65"/>
                                            </p:cond>
                                          </p:stCondLst>
                                        </p:cTn>
                                        <p:tgtEl>
                                          <p:spTgt spid="364589"/>
                                        </p:tgtEl>
                                        <p:attrNameLst>
                                          <p:attrName>style.visibility</p:attrName>
                                        </p:attrNameLst>
                                      </p:cBhvr>
                                      <p:to>
                                        <p:strVal val="hidden"/>
                                      </p:to>
                                    </p:set>
                                  </p:subTnLst>
                                </p:cTn>
                              </p:par>
                              <p:par>
                                <p:cTn id="67" presetID="0" presetClass="path" presetSubtype="0" fill="hold" grpId="0" nodeType="withEffect">
                                  <p:stCondLst>
                                    <p:cond delay="0"/>
                                  </p:stCondLst>
                                  <p:childTnLst>
                                    <p:animMotion origin="layout" path="M 0.12222 0.93264 L 0.13837 0.94514 " pathEditMode="relative" rAng="0" ptsTypes="AA">
                                      <p:cBhvr>
                                        <p:cTn id="68" dur="500" fill="hold"/>
                                        <p:tgtEl>
                                          <p:spTgt spid="364590"/>
                                        </p:tgtEl>
                                        <p:attrNameLst>
                                          <p:attrName>ppt_x</p:attrName>
                                          <p:attrName>ppt_y</p:attrName>
                                        </p:attrNameLst>
                                      </p:cBhvr>
                                      <p:rCtr x="800" y="600"/>
                                    </p:animMotion>
                                  </p:childTnLst>
                                  <p:subTnLst>
                                    <p:set>
                                      <p:cBhvr override="childStyle">
                                        <p:cTn dur="1" fill="hold" display="0" masterRel="sameClick" afterEffect="1">
                                          <p:stCondLst>
                                            <p:cond evt="end" delay="0">
                                              <p:tn val="67"/>
                                            </p:cond>
                                          </p:stCondLst>
                                        </p:cTn>
                                        <p:tgtEl>
                                          <p:spTgt spid="364590"/>
                                        </p:tgtEl>
                                        <p:attrNameLst>
                                          <p:attrName>style.visibility</p:attrName>
                                        </p:attrNameLst>
                                      </p:cBhvr>
                                      <p:to>
                                        <p:strVal val="hidden"/>
                                      </p:to>
                                    </p:set>
                                  </p:subTnLst>
                                </p:cTn>
                              </p:par>
                              <p:par>
                                <p:cTn id="69" presetID="0" presetClass="path" presetSubtype="0" fill="hold" grpId="0" nodeType="withEffect">
                                  <p:stCondLst>
                                    <p:cond delay="0"/>
                                  </p:stCondLst>
                                  <p:childTnLst>
                                    <p:animMotion origin="layout" path="M 0.12222 0.93264 L 0.12656 0.95579 " pathEditMode="relative" rAng="0" ptsTypes="AA">
                                      <p:cBhvr>
                                        <p:cTn id="70" dur="500" fill="hold"/>
                                        <p:tgtEl>
                                          <p:spTgt spid="364591"/>
                                        </p:tgtEl>
                                        <p:attrNameLst>
                                          <p:attrName>ppt_x</p:attrName>
                                          <p:attrName>ppt_y</p:attrName>
                                        </p:attrNameLst>
                                      </p:cBhvr>
                                      <p:rCtr x="200" y="1200"/>
                                    </p:animMotion>
                                  </p:childTnLst>
                                  <p:subTnLst>
                                    <p:set>
                                      <p:cBhvr override="childStyle">
                                        <p:cTn dur="1" fill="hold" display="0" masterRel="sameClick" afterEffect="1">
                                          <p:stCondLst>
                                            <p:cond evt="end" delay="0">
                                              <p:tn val="69"/>
                                            </p:cond>
                                          </p:stCondLst>
                                        </p:cTn>
                                        <p:tgtEl>
                                          <p:spTgt spid="364591"/>
                                        </p:tgtEl>
                                        <p:attrNameLst>
                                          <p:attrName>style.visibility</p:attrName>
                                        </p:attrNameLst>
                                      </p:cBhvr>
                                      <p:to>
                                        <p:strVal val="hidden"/>
                                      </p:to>
                                    </p:set>
                                  </p:subTnLst>
                                </p:cTn>
                              </p:par>
                              <p:par>
                                <p:cTn id="71" presetID="0" presetClass="path" presetSubtype="0" fill="hold" grpId="0" nodeType="withEffect">
                                  <p:stCondLst>
                                    <p:cond delay="0"/>
                                  </p:stCondLst>
                                  <p:childTnLst>
                                    <p:animMotion origin="layout" path="M 0.12222 0.93472 L 0.12656 0.91042 " pathEditMode="relative" rAng="0" ptsTypes="AA">
                                      <p:cBhvr>
                                        <p:cTn id="72" dur="500" fill="hold"/>
                                        <p:tgtEl>
                                          <p:spTgt spid="364592"/>
                                        </p:tgtEl>
                                        <p:attrNameLst>
                                          <p:attrName>ppt_x</p:attrName>
                                          <p:attrName>ppt_y</p:attrName>
                                        </p:attrNameLst>
                                      </p:cBhvr>
                                      <p:rCtr x="200" y="-1200"/>
                                    </p:animMotion>
                                  </p:childTnLst>
                                  <p:subTnLst>
                                    <p:set>
                                      <p:cBhvr override="childStyle">
                                        <p:cTn dur="1" fill="hold" display="0" masterRel="sameClick" afterEffect="1">
                                          <p:stCondLst>
                                            <p:cond evt="end" delay="0">
                                              <p:tn val="71"/>
                                            </p:cond>
                                          </p:stCondLst>
                                        </p:cTn>
                                        <p:tgtEl>
                                          <p:spTgt spid="364592"/>
                                        </p:tgtEl>
                                        <p:attrNameLst>
                                          <p:attrName>style.visibility</p:attrName>
                                        </p:attrNameLst>
                                      </p:cBhvr>
                                      <p:to>
                                        <p:strVal val="hidden"/>
                                      </p:to>
                                    </p:set>
                                  </p:subTnLst>
                                </p:cTn>
                              </p:par>
                              <p:par>
                                <p:cTn id="73"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74" dur="2000" fill="hold"/>
                                        <p:tgtEl>
                                          <p:spTgt spid="364594"/>
                                        </p:tgtEl>
                                        <p:attrNameLst>
                                          <p:attrName>ppt_x</p:attrName>
                                          <p:attrName>ppt_y</p:attrName>
                                        </p:attrNameLst>
                                      </p:cBhvr>
                                      <p:rCtr x="24900" y="-11200"/>
                                    </p:animMotion>
                                  </p:childTnLst>
                                  <p:subTnLst>
                                    <p:set>
                                      <p:cBhvr override="childStyle">
                                        <p:cTn dur="1" fill="hold" display="0" masterRel="sameClick" afterEffect="1">
                                          <p:stCondLst>
                                            <p:cond evt="end" delay="0">
                                              <p:tn val="73"/>
                                            </p:cond>
                                          </p:stCondLst>
                                        </p:cTn>
                                        <p:tgtEl>
                                          <p:spTgt spid="364594"/>
                                        </p:tgtEl>
                                        <p:attrNameLst>
                                          <p:attrName>style.visibility</p:attrName>
                                        </p:attrNameLst>
                                      </p:cBhvr>
                                      <p:to>
                                        <p:strVal val="hidden"/>
                                      </p:to>
                                    </p:set>
                                  </p:subTnLst>
                                </p:cTn>
                              </p:par>
                              <p:par>
                                <p:cTn id="75"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76" dur="2000" fill="hold"/>
                                        <p:tgtEl>
                                          <p:spTgt spid="364593"/>
                                        </p:tgtEl>
                                        <p:attrNameLst>
                                          <p:attrName>ppt_x</p:attrName>
                                          <p:attrName>ppt_y</p:attrName>
                                        </p:attrNameLst>
                                      </p:cBhvr>
                                      <p:rCtr x="3900" y="-12500"/>
                                    </p:animMotion>
                                  </p:childTnLst>
                                  <p:subTnLst>
                                    <p:set>
                                      <p:cBhvr override="childStyle">
                                        <p:cTn dur="1" fill="hold" display="0" masterRel="sameClick" afterEffect="1">
                                          <p:stCondLst>
                                            <p:cond evt="end" delay="0">
                                              <p:tn val="75"/>
                                            </p:cond>
                                          </p:stCondLst>
                                        </p:cTn>
                                        <p:tgtEl>
                                          <p:spTgt spid="364593"/>
                                        </p:tgtEl>
                                        <p:attrNameLst>
                                          <p:attrName>style.visibility</p:attrName>
                                        </p:attrNameLst>
                                      </p:cBhvr>
                                      <p:to>
                                        <p:strVal val="hidden"/>
                                      </p:to>
                                    </p:set>
                                  </p:subTnLst>
                                </p:cTn>
                              </p:par>
                            </p:childTnLst>
                          </p:cTn>
                        </p:par>
                        <p:par>
                          <p:cTn id="77" fill="hold">
                            <p:stCondLst>
                              <p:cond delay="10000"/>
                            </p:stCondLst>
                            <p:childTnLst>
                              <p:par>
                                <p:cTn id="78" presetID="0" presetClass="path" presetSubtype="0" fill="hold" grpId="0" nodeType="afterEffect">
                                  <p:stCondLst>
                                    <p:cond delay="0"/>
                                  </p:stCondLst>
                                  <p:childTnLst>
                                    <p:animMotion origin="layout" path="M 0.38993 0.69143 L 0.37847 0.66713 " pathEditMode="relative" rAng="0" ptsTypes="AA">
                                      <p:cBhvr>
                                        <p:cTn id="79" dur="500" fill="hold"/>
                                        <p:tgtEl>
                                          <p:spTgt spid="364597"/>
                                        </p:tgtEl>
                                        <p:attrNameLst>
                                          <p:attrName>ppt_x</p:attrName>
                                          <p:attrName>ppt_y</p:attrName>
                                        </p:attrNameLst>
                                      </p:cBhvr>
                                      <p:rCtr x="-600" y="-1200"/>
                                    </p:animMotion>
                                  </p:childTnLst>
                                  <p:subTnLst>
                                    <p:set>
                                      <p:cBhvr override="childStyle">
                                        <p:cTn dur="1" fill="hold" display="0" masterRel="sameClick" afterEffect="1">
                                          <p:stCondLst>
                                            <p:cond evt="end" delay="0">
                                              <p:tn val="78"/>
                                            </p:cond>
                                          </p:stCondLst>
                                        </p:cTn>
                                        <p:tgtEl>
                                          <p:spTgt spid="364597"/>
                                        </p:tgtEl>
                                        <p:attrNameLst>
                                          <p:attrName>style.visibility</p:attrName>
                                        </p:attrNameLst>
                                      </p:cBhvr>
                                      <p:to>
                                        <p:strVal val="hidden"/>
                                      </p:to>
                                    </p:set>
                                  </p:subTnLst>
                                </p:cTn>
                              </p:par>
                              <p:par>
                                <p:cTn id="80" presetID="0" presetClass="path" presetSubtype="0" fill="hold" grpId="0" nodeType="withEffect">
                                  <p:stCondLst>
                                    <p:cond delay="0"/>
                                  </p:stCondLst>
                                  <p:childTnLst>
                                    <p:animMotion origin="layout" path="M 0.38958 0.6912 L 0.40573 0.67222 " pathEditMode="relative" rAng="0" ptsTypes="AA">
                                      <p:cBhvr>
                                        <p:cTn id="81" dur="500" fill="hold"/>
                                        <p:tgtEl>
                                          <p:spTgt spid="364598"/>
                                        </p:tgtEl>
                                        <p:attrNameLst>
                                          <p:attrName>ppt_x</p:attrName>
                                          <p:attrName>ppt_y</p:attrName>
                                        </p:attrNameLst>
                                      </p:cBhvr>
                                      <p:rCtr x="800" y="-900"/>
                                    </p:animMotion>
                                  </p:childTnLst>
                                  <p:subTnLst>
                                    <p:set>
                                      <p:cBhvr override="childStyle">
                                        <p:cTn dur="1" fill="hold" display="0" masterRel="sameClick" afterEffect="1">
                                          <p:stCondLst>
                                            <p:cond evt="end" delay="0">
                                              <p:tn val="80"/>
                                            </p:cond>
                                          </p:stCondLst>
                                        </p:cTn>
                                        <p:tgtEl>
                                          <p:spTgt spid="364598"/>
                                        </p:tgtEl>
                                        <p:attrNameLst>
                                          <p:attrName>style.visibility</p:attrName>
                                        </p:attrNameLst>
                                      </p:cBhvr>
                                      <p:to>
                                        <p:strVal val="hidden"/>
                                      </p:to>
                                    </p:set>
                                  </p:subTnLst>
                                </p:cTn>
                              </p:par>
                              <p:par>
                                <p:cTn id="82" presetID="0" presetClass="path" presetSubtype="0" fill="hold" grpId="0" nodeType="withEffect">
                                  <p:stCondLst>
                                    <p:cond delay="0"/>
                                  </p:stCondLst>
                                  <p:childTnLst>
                                    <p:animMotion origin="layout" path="M 0.38958 0.69097 L 0.37812 0.7088 " pathEditMode="relative" rAng="0" ptsTypes="AA">
                                      <p:cBhvr>
                                        <p:cTn id="83" dur="500" fill="hold"/>
                                        <p:tgtEl>
                                          <p:spTgt spid="364599"/>
                                        </p:tgtEl>
                                        <p:attrNameLst>
                                          <p:attrName>ppt_x</p:attrName>
                                          <p:attrName>ppt_y</p:attrName>
                                        </p:attrNameLst>
                                      </p:cBhvr>
                                      <p:rCtr x="-600" y="900"/>
                                    </p:animMotion>
                                  </p:childTnLst>
                                  <p:subTnLst>
                                    <p:set>
                                      <p:cBhvr override="childStyle">
                                        <p:cTn dur="1" fill="hold" display="0" masterRel="sameClick" afterEffect="1">
                                          <p:stCondLst>
                                            <p:cond evt="end" delay="0">
                                              <p:tn val="82"/>
                                            </p:cond>
                                          </p:stCondLst>
                                        </p:cTn>
                                        <p:tgtEl>
                                          <p:spTgt spid="364599"/>
                                        </p:tgtEl>
                                        <p:attrNameLst>
                                          <p:attrName>style.visibility</p:attrName>
                                        </p:attrNameLst>
                                      </p:cBhvr>
                                      <p:to>
                                        <p:strVal val="hidden"/>
                                      </p:to>
                                    </p:set>
                                  </p:subTnLst>
                                </p:cTn>
                              </p:par>
                              <p:par>
                                <p:cTn id="84" presetID="0" presetClass="path" presetSubtype="0" fill="hold" grpId="0" nodeType="withEffect">
                                  <p:stCondLst>
                                    <p:cond delay="0"/>
                                  </p:stCondLst>
                                  <p:childTnLst>
                                    <p:animMotion origin="layout" path="M 0.38993 0.6912 L 0.40608 0.7037 " pathEditMode="relative" rAng="0" ptsTypes="AA">
                                      <p:cBhvr>
                                        <p:cTn id="85" dur="500" fill="hold"/>
                                        <p:tgtEl>
                                          <p:spTgt spid="364600"/>
                                        </p:tgtEl>
                                        <p:attrNameLst>
                                          <p:attrName>ppt_x</p:attrName>
                                          <p:attrName>ppt_y</p:attrName>
                                        </p:attrNameLst>
                                      </p:cBhvr>
                                      <p:rCtr x="800" y="600"/>
                                    </p:animMotion>
                                  </p:childTnLst>
                                  <p:subTnLst>
                                    <p:set>
                                      <p:cBhvr override="childStyle">
                                        <p:cTn dur="1" fill="hold" display="0" masterRel="sameClick" afterEffect="1">
                                          <p:stCondLst>
                                            <p:cond evt="end" delay="0">
                                              <p:tn val="84"/>
                                            </p:cond>
                                          </p:stCondLst>
                                        </p:cTn>
                                        <p:tgtEl>
                                          <p:spTgt spid="364600"/>
                                        </p:tgtEl>
                                        <p:attrNameLst>
                                          <p:attrName>style.visibility</p:attrName>
                                        </p:attrNameLst>
                                      </p:cBhvr>
                                      <p:to>
                                        <p:strVal val="hidden"/>
                                      </p:to>
                                    </p:set>
                                  </p:subTnLst>
                                </p:cTn>
                              </p:par>
                              <p:par>
                                <p:cTn id="86" presetID="0" presetClass="path" presetSubtype="0" fill="hold" grpId="0" nodeType="withEffect">
                                  <p:stCondLst>
                                    <p:cond delay="0"/>
                                  </p:stCondLst>
                                  <p:childTnLst>
                                    <p:animMotion origin="layout" path="M 0.38993 0.6912 L 0.39427 0.71435 " pathEditMode="relative" rAng="0" ptsTypes="AA">
                                      <p:cBhvr>
                                        <p:cTn id="87" dur="500" fill="hold"/>
                                        <p:tgtEl>
                                          <p:spTgt spid="364601"/>
                                        </p:tgtEl>
                                        <p:attrNameLst>
                                          <p:attrName>ppt_x</p:attrName>
                                          <p:attrName>ppt_y</p:attrName>
                                        </p:attrNameLst>
                                      </p:cBhvr>
                                      <p:rCtr x="200" y="1200"/>
                                    </p:animMotion>
                                  </p:childTnLst>
                                  <p:subTnLst>
                                    <p:set>
                                      <p:cBhvr override="childStyle">
                                        <p:cTn dur="1" fill="hold" display="0" masterRel="sameClick" afterEffect="1">
                                          <p:stCondLst>
                                            <p:cond evt="end" delay="0">
                                              <p:tn val="86"/>
                                            </p:cond>
                                          </p:stCondLst>
                                        </p:cTn>
                                        <p:tgtEl>
                                          <p:spTgt spid="364601"/>
                                        </p:tgtEl>
                                        <p:attrNameLst>
                                          <p:attrName>style.visibility</p:attrName>
                                        </p:attrNameLst>
                                      </p:cBhvr>
                                      <p:to>
                                        <p:strVal val="hidden"/>
                                      </p:to>
                                    </p:set>
                                  </p:subTnLst>
                                </p:cTn>
                              </p:par>
                              <p:par>
                                <p:cTn id="88" presetID="0" presetClass="path" presetSubtype="0" fill="hold" grpId="0" nodeType="withEffect">
                                  <p:stCondLst>
                                    <p:cond delay="0"/>
                                  </p:stCondLst>
                                  <p:childTnLst>
                                    <p:animMotion origin="layout" path="M 0.38958 0.6912 L 0.39392 0.6669 " pathEditMode="relative" rAng="0" ptsTypes="AA">
                                      <p:cBhvr>
                                        <p:cTn id="89" dur="500" fill="hold"/>
                                        <p:tgtEl>
                                          <p:spTgt spid="364602"/>
                                        </p:tgtEl>
                                        <p:attrNameLst>
                                          <p:attrName>ppt_x</p:attrName>
                                          <p:attrName>ppt_y</p:attrName>
                                        </p:attrNameLst>
                                      </p:cBhvr>
                                      <p:rCtr x="200" y="-1200"/>
                                    </p:animMotion>
                                  </p:childTnLst>
                                  <p:subTnLst>
                                    <p:set>
                                      <p:cBhvr override="childStyle">
                                        <p:cTn dur="1" fill="hold" display="0" masterRel="sameClick" afterEffect="1">
                                          <p:stCondLst>
                                            <p:cond evt="end" delay="0">
                                              <p:tn val="88"/>
                                            </p:cond>
                                          </p:stCondLst>
                                        </p:cTn>
                                        <p:tgtEl>
                                          <p:spTgt spid="364602"/>
                                        </p:tgtEl>
                                        <p:attrNameLst>
                                          <p:attrName>style.visibility</p:attrName>
                                        </p:attrNameLst>
                                      </p:cBhvr>
                                      <p:to>
                                        <p:strVal val="hidden"/>
                                      </p:to>
                                    </p:set>
                                  </p:subTnLst>
                                </p:cTn>
                              </p:par>
                              <p:par>
                                <p:cTn id="90"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91" dur="2000" spd="-100000" fill="hold"/>
                                        <p:tgtEl>
                                          <p:spTgt spid="364596"/>
                                        </p:tgtEl>
                                        <p:attrNameLst>
                                          <p:attrName>ppt_x</p:attrName>
                                          <p:attrName>ppt_y</p:attrName>
                                        </p:attrNameLst>
                                      </p:cBhvr>
                                      <p:rCtr x="24900" y="-11200"/>
                                    </p:animMotion>
                                  </p:childTnLst>
                                  <p:subTnLst>
                                    <p:set>
                                      <p:cBhvr override="childStyle">
                                        <p:cTn dur="1" fill="hold" display="0" masterRel="sameClick" afterEffect="1">
                                          <p:stCondLst>
                                            <p:cond evt="end" delay="0">
                                              <p:tn val="90"/>
                                            </p:cond>
                                          </p:stCondLst>
                                        </p:cTn>
                                        <p:tgtEl>
                                          <p:spTgt spid="364596"/>
                                        </p:tgtEl>
                                        <p:attrNameLst>
                                          <p:attrName>style.visibility</p:attrName>
                                        </p:attrNameLst>
                                      </p:cBhvr>
                                      <p:to>
                                        <p:strVal val="hidden"/>
                                      </p:to>
                                    </p:set>
                                  </p:subTnLst>
                                </p:cTn>
                              </p:par>
                              <p:par>
                                <p:cTn id="92"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93" dur="2000" spd="-100000" fill="hold"/>
                                        <p:tgtEl>
                                          <p:spTgt spid="364595"/>
                                        </p:tgtEl>
                                        <p:attrNameLst>
                                          <p:attrName>ppt_x</p:attrName>
                                          <p:attrName>ppt_y</p:attrName>
                                        </p:attrNameLst>
                                      </p:cBhvr>
                                      <p:rCtr x="3900" y="-12500"/>
                                    </p:animMotion>
                                  </p:childTnLst>
                                  <p:subTnLst>
                                    <p:set>
                                      <p:cBhvr override="childStyle">
                                        <p:cTn dur="1" fill="hold" display="0" masterRel="sameClick" afterEffect="1">
                                          <p:stCondLst>
                                            <p:cond evt="end" delay="0">
                                              <p:tn val="92"/>
                                            </p:cond>
                                          </p:stCondLst>
                                        </p:cTn>
                                        <p:tgtEl>
                                          <p:spTgt spid="364595"/>
                                        </p:tgtEl>
                                        <p:attrNameLst>
                                          <p:attrName>style.visibility</p:attrName>
                                        </p:attrNameLst>
                                      </p:cBhvr>
                                      <p:to>
                                        <p:strVal val="hidden"/>
                                      </p:to>
                                    </p:set>
                                  </p:subTnLst>
                                </p:cTn>
                              </p:par>
                            </p:childTnLst>
                          </p:cTn>
                        </p:par>
                        <p:par>
                          <p:cTn id="94" fill="hold">
                            <p:stCondLst>
                              <p:cond delay="12000"/>
                            </p:stCondLst>
                            <p:childTnLst>
                              <p:par>
                                <p:cTn id="95" presetID="0" presetClass="path" presetSubtype="0" fill="hold" grpId="0" nodeType="afterEffect">
                                  <p:stCondLst>
                                    <p:cond delay="0"/>
                                  </p:stCondLst>
                                  <p:childTnLst>
                                    <p:animMotion origin="layout" path="M 0.12187 0.9331 L 0.11042 0.9088 " pathEditMode="relative" rAng="0" ptsTypes="AA">
                                      <p:cBhvr>
                                        <p:cTn id="96" dur="500" fill="hold"/>
                                        <p:tgtEl>
                                          <p:spTgt spid="364603"/>
                                        </p:tgtEl>
                                        <p:attrNameLst>
                                          <p:attrName>ppt_x</p:attrName>
                                          <p:attrName>ppt_y</p:attrName>
                                        </p:attrNameLst>
                                      </p:cBhvr>
                                      <p:rCtr x="-600" y="-1200"/>
                                    </p:animMotion>
                                  </p:childTnLst>
                                  <p:subTnLst>
                                    <p:set>
                                      <p:cBhvr override="childStyle">
                                        <p:cTn dur="1" fill="hold" display="0" masterRel="sameClick" afterEffect="1">
                                          <p:stCondLst>
                                            <p:cond evt="end" delay="0">
                                              <p:tn val="95"/>
                                            </p:cond>
                                          </p:stCondLst>
                                        </p:cTn>
                                        <p:tgtEl>
                                          <p:spTgt spid="364603"/>
                                        </p:tgtEl>
                                        <p:attrNameLst>
                                          <p:attrName>style.visibility</p:attrName>
                                        </p:attrNameLst>
                                      </p:cBhvr>
                                      <p:to>
                                        <p:strVal val="hidden"/>
                                      </p:to>
                                    </p:set>
                                  </p:subTnLst>
                                </p:cTn>
                              </p:par>
                              <p:par>
                                <p:cTn id="97" presetID="0" presetClass="path" presetSubtype="0" fill="hold" grpId="0" nodeType="withEffect">
                                  <p:stCondLst>
                                    <p:cond delay="0"/>
                                  </p:stCondLst>
                                  <p:childTnLst>
                                    <p:animMotion origin="layout" path="M 0.12222 0.93264 L 0.13837 0.91366 " pathEditMode="relative" rAng="0" ptsTypes="AA">
                                      <p:cBhvr>
                                        <p:cTn id="98" dur="500" fill="hold"/>
                                        <p:tgtEl>
                                          <p:spTgt spid="364604"/>
                                        </p:tgtEl>
                                        <p:attrNameLst>
                                          <p:attrName>ppt_x</p:attrName>
                                          <p:attrName>ppt_y</p:attrName>
                                        </p:attrNameLst>
                                      </p:cBhvr>
                                      <p:rCtr x="800" y="-900"/>
                                    </p:animMotion>
                                  </p:childTnLst>
                                  <p:subTnLst>
                                    <p:set>
                                      <p:cBhvr override="childStyle">
                                        <p:cTn dur="1" fill="hold" display="0" masterRel="sameClick" afterEffect="1">
                                          <p:stCondLst>
                                            <p:cond evt="end" delay="0">
                                              <p:tn val="97"/>
                                            </p:cond>
                                          </p:stCondLst>
                                        </p:cTn>
                                        <p:tgtEl>
                                          <p:spTgt spid="364604"/>
                                        </p:tgtEl>
                                        <p:attrNameLst>
                                          <p:attrName>style.visibility</p:attrName>
                                        </p:attrNameLst>
                                      </p:cBhvr>
                                      <p:to>
                                        <p:strVal val="hidden"/>
                                      </p:to>
                                    </p:set>
                                  </p:subTnLst>
                                </p:cTn>
                              </p:par>
                              <p:par>
                                <p:cTn id="99" presetID="0" presetClass="path" presetSubtype="0" fill="hold" grpId="0" nodeType="withEffect">
                                  <p:stCondLst>
                                    <p:cond delay="0"/>
                                  </p:stCondLst>
                                  <p:childTnLst>
                                    <p:animMotion origin="layout" path="M 0.12187 0.93241 L 0.11042 0.95023 " pathEditMode="relative" rAng="0" ptsTypes="AA">
                                      <p:cBhvr>
                                        <p:cTn id="100" dur="500" fill="hold"/>
                                        <p:tgtEl>
                                          <p:spTgt spid="364605"/>
                                        </p:tgtEl>
                                        <p:attrNameLst>
                                          <p:attrName>ppt_x</p:attrName>
                                          <p:attrName>ppt_y</p:attrName>
                                        </p:attrNameLst>
                                      </p:cBhvr>
                                      <p:rCtr x="-600" y="900"/>
                                    </p:animMotion>
                                  </p:childTnLst>
                                  <p:subTnLst>
                                    <p:set>
                                      <p:cBhvr override="childStyle">
                                        <p:cTn dur="1" fill="hold" display="0" masterRel="sameClick" afterEffect="1">
                                          <p:stCondLst>
                                            <p:cond evt="end" delay="0">
                                              <p:tn val="99"/>
                                            </p:cond>
                                          </p:stCondLst>
                                        </p:cTn>
                                        <p:tgtEl>
                                          <p:spTgt spid="364605"/>
                                        </p:tgtEl>
                                        <p:attrNameLst>
                                          <p:attrName>style.visibility</p:attrName>
                                        </p:attrNameLst>
                                      </p:cBhvr>
                                      <p:to>
                                        <p:strVal val="hidden"/>
                                      </p:to>
                                    </p:set>
                                  </p:subTnLst>
                                </p:cTn>
                              </p:par>
                              <p:par>
                                <p:cTn id="101" presetID="0" presetClass="path" presetSubtype="0" fill="hold" grpId="0" nodeType="withEffect">
                                  <p:stCondLst>
                                    <p:cond delay="0"/>
                                  </p:stCondLst>
                                  <p:childTnLst>
                                    <p:animMotion origin="layout" path="M 0.12222 0.93264 L 0.13837 0.94514 " pathEditMode="relative" rAng="0" ptsTypes="AA">
                                      <p:cBhvr>
                                        <p:cTn id="102" dur="500" fill="hold"/>
                                        <p:tgtEl>
                                          <p:spTgt spid="364606"/>
                                        </p:tgtEl>
                                        <p:attrNameLst>
                                          <p:attrName>ppt_x</p:attrName>
                                          <p:attrName>ppt_y</p:attrName>
                                        </p:attrNameLst>
                                      </p:cBhvr>
                                      <p:rCtr x="800" y="600"/>
                                    </p:animMotion>
                                  </p:childTnLst>
                                  <p:subTnLst>
                                    <p:set>
                                      <p:cBhvr override="childStyle">
                                        <p:cTn dur="1" fill="hold" display="0" masterRel="sameClick" afterEffect="1">
                                          <p:stCondLst>
                                            <p:cond evt="end" delay="0">
                                              <p:tn val="101"/>
                                            </p:cond>
                                          </p:stCondLst>
                                        </p:cTn>
                                        <p:tgtEl>
                                          <p:spTgt spid="364606"/>
                                        </p:tgtEl>
                                        <p:attrNameLst>
                                          <p:attrName>style.visibility</p:attrName>
                                        </p:attrNameLst>
                                      </p:cBhvr>
                                      <p:to>
                                        <p:strVal val="hidden"/>
                                      </p:to>
                                    </p:set>
                                  </p:subTnLst>
                                </p:cTn>
                              </p:par>
                              <p:par>
                                <p:cTn id="103" presetID="0" presetClass="path" presetSubtype="0" fill="hold" grpId="0" nodeType="withEffect">
                                  <p:stCondLst>
                                    <p:cond delay="0"/>
                                  </p:stCondLst>
                                  <p:childTnLst>
                                    <p:animMotion origin="layout" path="M 0.12222 0.93264 L 0.12656 0.95579 " pathEditMode="relative" rAng="0" ptsTypes="AA">
                                      <p:cBhvr>
                                        <p:cTn id="104" dur="500" fill="hold"/>
                                        <p:tgtEl>
                                          <p:spTgt spid="364607"/>
                                        </p:tgtEl>
                                        <p:attrNameLst>
                                          <p:attrName>ppt_x</p:attrName>
                                          <p:attrName>ppt_y</p:attrName>
                                        </p:attrNameLst>
                                      </p:cBhvr>
                                      <p:rCtr x="200" y="1200"/>
                                    </p:animMotion>
                                  </p:childTnLst>
                                  <p:subTnLst>
                                    <p:set>
                                      <p:cBhvr override="childStyle">
                                        <p:cTn dur="1" fill="hold" display="0" masterRel="sameClick" afterEffect="1">
                                          <p:stCondLst>
                                            <p:cond evt="end" delay="0">
                                              <p:tn val="103"/>
                                            </p:cond>
                                          </p:stCondLst>
                                        </p:cTn>
                                        <p:tgtEl>
                                          <p:spTgt spid="364607"/>
                                        </p:tgtEl>
                                        <p:attrNameLst>
                                          <p:attrName>style.visibility</p:attrName>
                                        </p:attrNameLst>
                                      </p:cBhvr>
                                      <p:to>
                                        <p:strVal val="hidden"/>
                                      </p:to>
                                    </p:set>
                                  </p:subTnLst>
                                </p:cTn>
                              </p:par>
                              <p:par>
                                <p:cTn id="105" presetID="0" presetClass="path" presetSubtype="0" fill="hold" grpId="0" nodeType="withEffect">
                                  <p:stCondLst>
                                    <p:cond delay="0"/>
                                  </p:stCondLst>
                                  <p:childTnLst>
                                    <p:animMotion origin="layout" path="M 0.12222 0.93472 L 0.12656 0.91042 " pathEditMode="relative" rAng="0" ptsTypes="AA">
                                      <p:cBhvr>
                                        <p:cTn id="106" dur="500" fill="hold"/>
                                        <p:tgtEl>
                                          <p:spTgt spid="364608"/>
                                        </p:tgtEl>
                                        <p:attrNameLst>
                                          <p:attrName>ppt_x</p:attrName>
                                          <p:attrName>ppt_y</p:attrName>
                                        </p:attrNameLst>
                                      </p:cBhvr>
                                      <p:rCtr x="200" y="-1200"/>
                                    </p:animMotion>
                                  </p:childTnLst>
                                  <p:subTnLst>
                                    <p:set>
                                      <p:cBhvr override="childStyle">
                                        <p:cTn dur="1" fill="hold" display="0" masterRel="sameClick" afterEffect="1">
                                          <p:stCondLst>
                                            <p:cond evt="end" delay="0">
                                              <p:tn val="105"/>
                                            </p:cond>
                                          </p:stCondLst>
                                        </p:cTn>
                                        <p:tgtEl>
                                          <p:spTgt spid="364608"/>
                                        </p:tgtEl>
                                        <p:attrNameLst>
                                          <p:attrName>style.visibility</p:attrName>
                                        </p:attrNameLst>
                                      </p:cBhvr>
                                      <p:to>
                                        <p:strVal val="hidden"/>
                                      </p:to>
                                    </p:set>
                                  </p:subTnLst>
                                </p:cTn>
                              </p:par>
                              <p:par>
                                <p:cTn id="107"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08" dur="2000" fill="hold"/>
                                        <p:tgtEl>
                                          <p:spTgt spid="364610"/>
                                        </p:tgtEl>
                                        <p:attrNameLst>
                                          <p:attrName>ppt_x</p:attrName>
                                          <p:attrName>ppt_y</p:attrName>
                                        </p:attrNameLst>
                                      </p:cBhvr>
                                      <p:rCtr x="24900" y="-11200"/>
                                    </p:animMotion>
                                  </p:childTnLst>
                                  <p:subTnLst>
                                    <p:set>
                                      <p:cBhvr override="childStyle">
                                        <p:cTn dur="1" fill="hold" display="0" masterRel="sameClick" afterEffect="1">
                                          <p:stCondLst>
                                            <p:cond evt="end" delay="0">
                                              <p:tn val="107"/>
                                            </p:cond>
                                          </p:stCondLst>
                                        </p:cTn>
                                        <p:tgtEl>
                                          <p:spTgt spid="364610"/>
                                        </p:tgtEl>
                                        <p:attrNameLst>
                                          <p:attrName>style.visibility</p:attrName>
                                        </p:attrNameLst>
                                      </p:cBhvr>
                                      <p:to>
                                        <p:strVal val="hidden"/>
                                      </p:to>
                                    </p:set>
                                  </p:subTnLst>
                                </p:cTn>
                              </p:par>
                              <p:par>
                                <p:cTn id="109"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110" dur="2000" fill="hold"/>
                                        <p:tgtEl>
                                          <p:spTgt spid="364609"/>
                                        </p:tgtEl>
                                        <p:attrNameLst>
                                          <p:attrName>ppt_x</p:attrName>
                                          <p:attrName>ppt_y</p:attrName>
                                        </p:attrNameLst>
                                      </p:cBhvr>
                                      <p:rCtr x="3900" y="-12500"/>
                                    </p:animMotion>
                                  </p:childTnLst>
                                  <p:subTnLst>
                                    <p:set>
                                      <p:cBhvr override="childStyle">
                                        <p:cTn dur="1" fill="hold" display="0" masterRel="sameClick" afterEffect="1">
                                          <p:stCondLst>
                                            <p:cond evt="end" delay="0">
                                              <p:tn val="109"/>
                                            </p:cond>
                                          </p:stCondLst>
                                        </p:cTn>
                                        <p:tgtEl>
                                          <p:spTgt spid="364609"/>
                                        </p:tgtEl>
                                        <p:attrNameLst>
                                          <p:attrName>style.visibility</p:attrName>
                                        </p:attrNameLst>
                                      </p:cBhvr>
                                      <p:to>
                                        <p:strVal val="hidden"/>
                                      </p:to>
                                    </p:set>
                                  </p:subTnLst>
                                </p:cTn>
                              </p:par>
                            </p:childTnLst>
                          </p:cTn>
                        </p:par>
                        <p:par>
                          <p:cTn id="111" fill="hold">
                            <p:stCondLst>
                              <p:cond delay="14000"/>
                            </p:stCondLst>
                            <p:childTnLst>
                              <p:par>
                                <p:cTn id="112" presetID="0" presetClass="path" presetSubtype="0" fill="hold" grpId="0" nodeType="afterEffect">
                                  <p:stCondLst>
                                    <p:cond delay="0"/>
                                  </p:stCondLst>
                                  <p:childTnLst>
                                    <p:animMotion origin="layout" path="M 0.38993 0.69143 L 0.37847 0.66713 " pathEditMode="relative" rAng="0" ptsTypes="AA">
                                      <p:cBhvr>
                                        <p:cTn id="113" dur="500" fill="hold"/>
                                        <p:tgtEl>
                                          <p:spTgt spid="364613"/>
                                        </p:tgtEl>
                                        <p:attrNameLst>
                                          <p:attrName>ppt_x</p:attrName>
                                          <p:attrName>ppt_y</p:attrName>
                                        </p:attrNameLst>
                                      </p:cBhvr>
                                      <p:rCtr x="-600" y="-1200"/>
                                    </p:animMotion>
                                  </p:childTnLst>
                                  <p:subTnLst>
                                    <p:set>
                                      <p:cBhvr override="childStyle">
                                        <p:cTn dur="1" fill="hold" display="0" masterRel="sameClick" afterEffect="1">
                                          <p:stCondLst>
                                            <p:cond evt="end" delay="0">
                                              <p:tn val="112"/>
                                            </p:cond>
                                          </p:stCondLst>
                                        </p:cTn>
                                        <p:tgtEl>
                                          <p:spTgt spid="364613"/>
                                        </p:tgtEl>
                                        <p:attrNameLst>
                                          <p:attrName>style.visibility</p:attrName>
                                        </p:attrNameLst>
                                      </p:cBhvr>
                                      <p:to>
                                        <p:strVal val="hidden"/>
                                      </p:to>
                                    </p:set>
                                  </p:subTnLst>
                                </p:cTn>
                              </p:par>
                              <p:par>
                                <p:cTn id="114" presetID="0" presetClass="path" presetSubtype="0" fill="hold" grpId="0" nodeType="withEffect">
                                  <p:stCondLst>
                                    <p:cond delay="0"/>
                                  </p:stCondLst>
                                  <p:childTnLst>
                                    <p:animMotion origin="layout" path="M 0.38958 0.6912 L 0.40573 0.67222 " pathEditMode="relative" rAng="0" ptsTypes="AA">
                                      <p:cBhvr>
                                        <p:cTn id="115" dur="500" fill="hold"/>
                                        <p:tgtEl>
                                          <p:spTgt spid="364614"/>
                                        </p:tgtEl>
                                        <p:attrNameLst>
                                          <p:attrName>ppt_x</p:attrName>
                                          <p:attrName>ppt_y</p:attrName>
                                        </p:attrNameLst>
                                      </p:cBhvr>
                                      <p:rCtr x="800" y="-900"/>
                                    </p:animMotion>
                                  </p:childTnLst>
                                  <p:subTnLst>
                                    <p:set>
                                      <p:cBhvr override="childStyle">
                                        <p:cTn dur="1" fill="hold" display="0" masterRel="sameClick" afterEffect="1">
                                          <p:stCondLst>
                                            <p:cond evt="end" delay="0">
                                              <p:tn val="114"/>
                                            </p:cond>
                                          </p:stCondLst>
                                        </p:cTn>
                                        <p:tgtEl>
                                          <p:spTgt spid="364614"/>
                                        </p:tgtEl>
                                        <p:attrNameLst>
                                          <p:attrName>style.visibility</p:attrName>
                                        </p:attrNameLst>
                                      </p:cBhvr>
                                      <p:to>
                                        <p:strVal val="hidden"/>
                                      </p:to>
                                    </p:set>
                                  </p:subTnLst>
                                </p:cTn>
                              </p:par>
                              <p:par>
                                <p:cTn id="116" presetID="0" presetClass="path" presetSubtype="0" fill="hold" grpId="0" nodeType="withEffect">
                                  <p:stCondLst>
                                    <p:cond delay="0"/>
                                  </p:stCondLst>
                                  <p:childTnLst>
                                    <p:animMotion origin="layout" path="M 0.38958 0.69097 L 0.37812 0.7088 " pathEditMode="relative" rAng="0" ptsTypes="AA">
                                      <p:cBhvr>
                                        <p:cTn id="117" dur="500" fill="hold"/>
                                        <p:tgtEl>
                                          <p:spTgt spid="364615"/>
                                        </p:tgtEl>
                                        <p:attrNameLst>
                                          <p:attrName>ppt_x</p:attrName>
                                          <p:attrName>ppt_y</p:attrName>
                                        </p:attrNameLst>
                                      </p:cBhvr>
                                      <p:rCtr x="-600" y="900"/>
                                    </p:animMotion>
                                  </p:childTnLst>
                                  <p:subTnLst>
                                    <p:set>
                                      <p:cBhvr override="childStyle">
                                        <p:cTn dur="1" fill="hold" display="0" masterRel="sameClick" afterEffect="1">
                                          <p:stCondLst>
                                            <p:cond evt="end" delay="0">
                                              <p:tn val="116"/>
                                            </p:cond>
                                          </p:stCondLst>
                                        </p:cTn>
                                        <p:tgtEl>
                                          <p:spTgt spid="364615"/>
                                        </p:tgtEl>
                                        <p:attrNameLst>
                                          <p:attrName>style.visibility</p:attrName>
                                        </p:attrNameLst>
                                      </p:cBhvr>
                                      <p:to>
                                        <p:strVal val="hidden"/>
                                      </p:to>
                                    </p:set>
                                  </p:subTnLst>
                                </p:cTn>
                              </p:par>
                              <p:par>
                                <p:cTn id="118" presetID="0" presetClass="path" presetSubtype="0" fill="hold" grpId="0" nodeType="withEffect">
                                  <p:stCondLst>
                                    <p:cond delay="0"/>
                                  </p:stCondLst>
                                  <p:childTnLst>
                                    <p:animMotion origin="layout" path="M 0.38993 0.6912 L 0.40608 0.7037 " pathEditMode="relative" rAng="0" ptsTypes="AA">
                                      <p:cBhvr>
                                        <p:cTn id="119" dur="500" fill="hold"/>
                                        <p:tgtEl>
                                          <p:spTgt spid="364616"/>
                                        </p:tgtEl>
                                        <p:attrNameLst>
                                          <p:attrName>ppt_x</p:attrName>
                                          <p:attrName>ppt_y</p:attrName>
                                        </p:attrNameLst>
                                      </p:cBhvr>
                                      <p:rCtr x="800" y="600"/>
                                    </p:animMotion>
                                  </p:childTnLst>
                                  <p:subTnLst>
                                    <p:set>
                                      <p:cBhvr override="childStyle">
                                        <p:cTn dur="1" fill="hold" display="0" masterRel="sameClick" afterEffect="1">
                                          <p:stCondLst>
                                            <p:cond evt="end" delay="0">
                                              <p:tn val="118"/>
                                            </p:cond>
                                          </p:stCondLst>
                                        </p:cTn>
                                        <p:tgtEl>
                                          <p:spTgt spid="364616"/>
                                        </p:tgtEl>
                                        <p:attrNameLst>
                                          <p:attrName>style.visibility</p:attrName>
                                        </p:attrNameLst>
                                      </p:cBhvr>
                                      <p:to>
                                        <p:strVal val="hidden"/>
                                      </p:to>
                                    </p:set>
                                  </p:subTnLst>
                                </p:cTn>
                              </p:par>
                              <p:par>
                                <p:cTn id="120" presetID="0" presetClass="path" presetSubtype="0" fill="hold" grpId="0" nodeType="withEffect">
                                  <p:stCondLst>
                                    <p:cond delay="0"/>
                                  </p:stCondLst>
                                  <p:childTnLst>
                                    <p:animMotion origin="layout" path="M 0.38993 0.6912 L 0.39427 0.71435 " pathEditMode="relative" rAng="0" ptsTypes="AA">
                                      <p:cBhvr>
                                        <p:cTn id="121" dur="500" fill="hold"/>
                                        <p:tgtEl>
                                          <p:spTgt spid="364617"/>
                                        </p:tgtEl>
                                        <p:attrNameLst>
                                          <p:attrName>ppt_x</p:attrName>
                                          <p:attrName>ppt_y</p:attrName>
                                        </p:attrNameLst>
                                      </p:cBhvr>
                                      <p:rCtr x="200" y="1200"/>
                                    </p:animMotion>
                                  </p:childTnLst>
                                  <p:subTnLst>
                                    <p:set>
                                      <p:cBhvr override="childStyle">
                                        <p:cTn dur="1" fill="hold" display="0" masterRel="sameClick" afterEffect="1">
                                          <p:stCondLst>
                                            <p:cond evt="end" delay="0">
                                              <p:tn val="120"/>
                                            </p:cond>
                                          </p:stCondLst>
                                        </p:cTn>
                                        <p:tgtEl>
                                          <p:spTgt spid="364617"/>
                                        </p:tgtEl>
                                        <p:attrNameLst>
                                          <p:attrName>style.visibility</p:attrName>
                                        </p:attrNameLst>
                                      </p:cBhvr>
                                      <p:to>
                                        <p:strVal val="hidden"/>
                                      </p:to>
                                    </p:set>
                                  </p:subTnLst>
                                </p:cTn>
                              </p:par>
                              <p:par>
                                <p:cTn id="122" presetID="0" presetClass="path" presetSubtype="0" fill="hold" grpId="0" nodeType="withEffect">
                                  <p:stCondLst>
                                    <p:cond delay="0"/>
                                  </p:stCondLst>
                                  <p:childTnLst>
                                    <p:animMotion origin="layout" path="M 0.38958 0.6912 L 0.39392 0.6669 " pathEditMode="relative" rAng="0" ptsTypes="AA">
                                      <p:cBhvr>
                                        <p:cTn id="123" dur="500" fill="hold"/>
                                        <p:tgtEl>
                                          <p:spTgt spid="364618"/>
                                        </p:tgtEl>
                                        <p:attrNameLst>
                                          <p:attrName>ppt_x</p:attrName>
                                          <p:attrName>ppt_y</p:attrName>
                                        </p:attrNameLst>
                                      </p:cBhvr>
                                      <p:rCtr x="200" y="-1200"/>
                                    </p:animMotion>
                                  </p:childTnLst>
                                  <p:subTnLst>
                                    <p:set>
                                      <p:cBhvr override="childStyle">
                                        <p:cTn dur="1" fill="hold" display="0" masterRel="sameClick" afterEffect="1">
                                          <p:stCondLst>
                                            <p:cond evt="end" delay="0">
                                              <p:tn val="122"/>
                                            </p:cond>
                                          </p:stCondLst>
                                        </p:cTn>
                                        <p:tgtEl>
                                          <p:spTgt spid="364618"/>
                                        </p:tgtEl>
                                        <p:attrNameLst>
                                          <p:attrName>style.visibility</p:attrName>
                                        </p:attrNameLst>
                                      </p:cBhvr>
                                      <p:to>
                                        <p:strVal val="hidden"/>
                                      </p:to>
                                    </p:set>
                                  </p:subTnLst>
                                </p:cTn>
                              </p:par>
                              <p:par>
                                <p:cTn id="124"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25" dur="2000" spd="-100000" fill="hold"/>
                                        <p:tgtEl>
                                          <p:spTgt spid="364612"/>
                                        </p:tgtEl>
                                        <p:attrNameLst>
                                          <p:attrName>ppt_x</p:attrName>
                                          <p:attrName>ppt_y</p:attrName>
                                        </p:attrNameLst>
                                      </p:cBhvr>
                                      <p:rCtr x="24900" y="-11200"/>
                                    </p:animMotion>
                                  </p:childTnLst>
                                  <p:subTnLst>
                                    <p:set>
                                      <p:cBhvr override="childStyle">
                                        <p:cTn dur="1" fill="hold" display="0" masterRel="sameClick" afterEffect="1">
                                          <p:stCondLst>
                                            <p:cond evt="end" delay="0">
                                              <p:tn val="124"/>
                                            </p:cond>
                                          </p:stCondLst>
                                        </p:cTn>
                                        <p:tgtEl>
                                          <p:spTgt spid="364612"/>
                                        </p:tgtEl>
                                        <p:attrNameLst>
                                          <p:attrName>style.visibility</p:attrName>
                                        </p:attrNameLst>
                                      </p:cBhvr>
                                      <p:to>
                                        <p:strVal val="hidden"/>
                                      </p:to>
                                    </p:set>
                                  </p:subTnLst>
                                </p:cTn>
                              </p:par>
                              <p:par>
                                <p:cTn id="126"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127" dur="2000" spd="-100000" fill="hold"/>
                                        <p:tgtEl>
                                          <p:spTgt spid="364611"/>
                                        </p:tgtEl>
                                        <p:attrNameLst>
                                          <p:attrName>ppt_x</p:attrName>
                                          <p:attrName>ppt_y</p:attrName>
                                        </p:attrNameLst>
                                      </p:cBhvr>
                                      <p:rCtr x="3900" y="-12500"/>
                                    </p:animMotion>
                                  </p:childTnLst>
                                  <p:subTnLst>
                                    <p:set>
                                      <p:cBhvr override="childStyle">
                                        <p:cTn dur="1" fill="hold" display="0" masterRel="sameClick" afterEffect="1">
                                          <p:stCondLst>
                                            <p:cond evt="end" delay="0">
                                              <p:tn val="126"/>
                                            </p:cond>
                                          </p:stCondLst>
                                        </p:cTn>
                                        <p:tgtEl>
                                          <p:spTgt spid="364611"/>
                                        </p:tgtEl>
                                        <p:attrNameLst>
                                          <p:attrName>style.visibility</p:attrName>
                                        </p:attrNameLst>
                                      </p:cBhvr>
                                      <p:to>
                                        <p:strVal val="hidden"/>
                                      </p:to>
                                    </p:set>
                                  </p:subTnLst>
                                </p:cTn>
                              </p:par>
                            </p:childTnLst>
                          </p:cTn>
                        </p:par>
                        <p:par>
                          <p:cTn id="128" fill="hold">
                            <p:stCondLst>
                              <p:cond delay="16000"/>
                            </p:stCondLst>
                            <p:childTnLst>
                              <p:par>
                                <p:cTn id="129" presetID="0" presetClass="path" presetSubtype="0" fill="hold" grpId="0" nodeType="afterEffect">
                                  <p:stCondLst>
                                    <p:cond delay="0"/>
                                  </p:stCondLst>
                                  <p:childTnLst>
                                    <p:animMotion origin="layout" path="M 0.12187 0.9331 L 0.11042 0.9088 " pathEditMode="relative" rAng="0" ptsTypes="AA">
                                      <p:cBhvr>
                                        <p:cTn id="130" dur="500" fill="hold"/>
                                        <p:tgtEl>
                                          <p:spTgt spid="364619"/>
                                        </p:tgtEl>
                                        <p:attrNameLst>
                                          <p:attrName>ppt_x</p:attrName>
                                          <p:attrName>ppt_y</p:attrName>
                                        </p:attrNameLst>
                                      </p:cBhvr>
                                      <p:rCtr x="-600" y="-1200"/>
                                    </p:animMotion>
                                  </p:childTnLst>
                                  <p:subTnLst>
                                    <p:set>
                                      <p:cBhvr override="childStyle">
                                        <p:cTn dur="1" fill="hold" display="0" masterRel="sameClick" afterEffect="1">
                                          <p:stCondLst>
                                            <p:cond evt="end" delay="0">
                                              <p:tn val="129"/>
                                            </p:cond>
                                          </p:stCondLst>
                                        </p:cTn>
                                        <p:tgtEl>
                                          <p:spTgt spid="364619"/>
                                        </p:tgtEl>
                                        <p:attrNameLst>
                                          <p:attrName>style.visibility</p:attrName>
                                        </p:attrNameLst>
                                      </p:cBhvr>
                                      <p:to>
                                        <p:strVal val="hidden"/>
                                      </p:to>
                                    </p:set>
                                  </p:subTnLst>
                                </p:cTn>
                              </p:par>
                              <p:par>
                                <p:cTn id="131" presetID="0" presetClass="path" presetSubtype="0" fill="hold" grpId="0" nodeType="withEffect">
                                  <p:stCondLst>
                                    <p:cond delay="0"/>
                                  </p:stCondLst>
                                  <p:childTnLst>
                                    <p:animMotion origin="layout" path="M 0.12222 0.93264 L 0.13837 0.91366 " pathEditMode="relative" rAng="0" ptsTypes="AA">
                                      <p:cBhvr>
                                        <p:cTn id="132" dur="500" fill="hold"/>
                                        <p:tgtEl>
                                          <p:spTgt spid="364620"/>
                                        </p:tgtEl>
                                        <p:attrNameLst>
                                          <p:attrName>ppt_x</p:attrName>
                                          <p:attrName>ppt_y</p:attrName>
                                        </p:attrNameLst>
                                      </p:cBhvr>
                                      <p:rCtr x="800" y="-900"/>
                                    </p:animMotion>
                                  </p:childTnLst>
                                  <p:subTnLst>
                                    <p:set>
                                      <p:cBhvr override="childStyle">
                                        <p:cTn dur="1" fill="hold" display="0" masterRel="sameClick" afterEffect="1">
                                          <p:stCondLst>
                                            <p:cond evt="end" delay="0">
                                              <p:tn val="131"/>
                                            </p:cond>
                                          </p:stCondLst>
                                        </p:cTn>
                                        <p:tgtEl>
                                          <p:spTgt spid="364620"/>
                                        </p:tgtEl>
                                        <p:attrNameLst>
                                          <p:attrName>style.visibility</p:attrName>
                                        </p:attrNameLst>
                                      </p:cBhvr>
                                      <p:to>
                                        <p:strVal val="hidden"/>
                                      </p:to>
                                    </p:set>
                                  </p:subTnLst>
                                </p:cTn>
                              </p:par>
                              <p:par>
                                <p:cTn id="133" presetID="0" presetClass="path" presetSubtype="0" fill="hold" grpId="0" nodeType="withEffect">
                                  <p:stCondLst>
                                    <p:cond delay="0"/>
                                  </p:stCondLst>
                                  <p:childTnLst>
                                    <p:animMotion origin="layout" path="M 0.12187 0.93241 L 0.11042 0.95023 " pathEditMode="relative" rAng="0" ptsTypes="AA">
                                      <p:cBhvr>
                                        <p:cTn id="134" dur="500" fill="hold"/>
                                        <p:tgtEl>
                                          <p:spTgt spid="364621"/>
                                        </p:tgtEl>
                                        <p:attrNameLst>
                                          <p:attrName>ppt_x</p:attrName>
                                          <p:attrName>ppt_y</p:attrName>
                                        </p:attrNameLst>
                                      </p:cBhvr>
                                      <p:rCtr x="-600" y="900"/>
                                    </p:animMotion>
                                  </p:childTnLst>
                                  <p:subTnLst>
                                    <p:set>
                                      <p:cBhvr override="childStyle">
                                        <p:cTn dur="1" fill="hold" display="0" masterRel="sameClick" afterEffect="1">
                                          <p:stCondLst>
                                            <p:cond evt="end" delay="0">
                                              <p:tn val="133"/>
                                            </p:cond>
                                          </p:stCondLst>
                                        </p:cTn>
                                        <p:tgtEl>
                                          <p:spTgt spid="364621"/>
                                        </p:tgtEl>
                                        <p:attrNameLst>
                                          <p:attrName>style.visibility</p:attrName>
                                        </p:attrNameLst>
                                      </p:cBhvr>
                                      <p:to>
                                        <p:strVal val="hidden"/>
                                      </p:to>
                                    </p:set>
                                  </p:subTnLst>
                                </p:cTn>
                              </p:par>
                              <p:par>
                                <p:cTn id="135" presetID="0" presetClass="path" presetSubtype="0" fill="hold" grpId="0" nodeType="withEffect">
                                  <p:stCondLst>
                                    <p:cond delay="0"/>
                                  </p:stCondLst>
                                  <p:childTnLst>
                                    <p:animMotion origin="layout" path="M 0.12222 0.93264 L 0.13837 0.94514 " pathEditMode="relative" rAng="0" ptsTypes="AA">
                                      <p:cBhvr>
                                        <p:cTn id="136" dur="500" fill="hold"/>
                                        <p:tgtEl>
                                          <p:spTgt spid="364622"/>
                                        </p:tgtEl>
                                        <p:attrNameLst>
                                          <p:attrName>ppt_x</p:attrName>
                                          <p:attrName>ppt_y</p:attrName>
                                        </p:attrNameLst>
                                      </p:cBhvr>
                                      <p:rCtr x="800" y="600"/>
                                    </p:animMotion>
                                  </p:childTnLst>
                                  <p:subTnLst>
                                    <p:set>
                                      <p:cBhvr override="childStyle">
                                        <p:cTn dur="1" fill="hold" display="0" masterRel="sameClick" afterEffect="1">
                                          <p:stCondLst>
                                            <p:cond evt="end" delay="0">
                                              <p:tn val="135"/>
                                            </p:cond>
                                          </p:stCondLst>
                                        </p:cTn>
                                        <p:tgtEl>
                                          <p:spTgt spid="364622"/>
                                        </p:tgtEl>
                                        <p:attrNameLst>
                                          <p:attrName>style.visibility</p:attrName>
                                        </p:attrNameLst>
                                      </p:cBhvr>
                                      <p:to>
                                        <p:strVal val="hidden"/>
                                      </p:to>
                                    </p:set>
                                  </p:subTnLst>
                                </p:cTn>
                              </p:par>
                              <p:par>
                                <p:cTn id="137" presetID="0" presetClass="path" presetSubtype="0" fill="hold" grpId="0" nodeType="withEffect">
                                  <p:stCondLst>
                                    <p:cond delay="0"/>
                                  </p:stCondLst>
                                  <p:childTnLst>
                                    <p:animMotion origin="layout" path="M 0.12222 0.93264 L 0.12656 0.95579 " pathEditMode="relative" rAng="0" ptsTypes="AA">
                                      <p:cBhvr>
                                        <p:cTn id="138" dur="500" fill="hold"/>
                                        <p:tgtEl>
                                          <p:spTgt spid="364623"/>
                                        </p:tgtEl>
                                        <p:attrNameLst>
                                          <p:attrName>ppt_x</p:attrName>
                                          <p:attrName>ppt_y</p:attrName>
                                        </p:attrNameLst>
                                      </p:cBhvr>
                                      <p:rCtr x="200" y="1200"/>
                                    </p:animMotion>
                                  </p:childTnLst>
                                  <p:subTnLst>
                                    <p:set>
                                      <p:cBhvr override="childStyle">
                                        <p:cTn dur="1" fill="hold" display="0" masterRel="sameClick" afterEffect="1">
                                          <p:stCondLst>
                                            <p:cond evt="end" delay="0">
                                              <p:tn val="137"/>
                                            </p:cond>
                                          </p:stCondLst>
                                        </p:cTn>
                                        <p:tgtEl>
                                          <p:spTgt spid="364623"/>
                                        </p:tgtEl>
                                        <p:attrNameLst>
                                          <p:attrName>style.visibility</p:attrName>
                                        </p:attrNameLst>
                                      </p:cBhvr>
                                      <p:to>
                                        <p:strVal val="hidden"/>
                                      </p:to>
                                    </p:set>
                                  </p:subTnLst>
                                </p:cTn>
                              </p:par>
                              <p:par>
                                <p:cTn id="139" presetID="0" presetClass="path" presetSubtype="0" fill="hold" grpId="0" nodeType="withEffect">
                                  <p:stCondLst>
                                    <p:cond delay="0"/>
                                  </p:stCondLst>
                                  <p:childTnLst>
                                    <p:animMotion origin="layout" path="M 0.12222 0.93472 L 0.12656 0.91042 " pathEditMode="relative" rAng="0" ptsTypes="AA">
                                      <p:cBhvr>
                                        <p:cTn id="140" dur="500" fill="hold"/>
                                        <p:tgtEl>
                                          <p:spTgt spid="364624"/>
                                        </p:tgtEl>
                                        <p:attrNameLst>
                                          <p:attrName>ppt_x</p:attrName>
                                          <p:attrName>ppt_y</p:attrName>
                                        </p:attrNameLst>
                                      </p:cBhvr>
                                      <p:rCtr x="200" y="-1200"/>
                                    </p:animMotion>
                                  </p:childTnLst>
                                  <p:subTnLst>
                                    <p:set>
                                      <p:cBhvr override="childStyle">
                                        <p:cTn dur="1" fill="hold" display="0" masterRel="sameClick" afterEffect="1">
                                          <p:stCondLst>
                                            <p:cond evt="end" delay="0">
                                              <p:tn val="139"/>
                                            </p:cond>
                                          </p:stCondLst>
                                        </p:cTn>
                                        <p:tgtEl>
                                          <p:spTgt spid="364624"/>
                                        </p:tgtEl>
                                        <p:attrNameLst>
                                          <p:attrName>style.visibility</p:attrName>
                                        </p:attrNameLst>
                                      </p:cBhvr>
                                      <p:to>
                                        <p:strVal val="hidden"/>
                                      </p:to>
                                    </p:set>
                                  </p:subTnLst>
                                </p:cTn>
                              </p:par>
                              <p:par>
                                <p:cTn id="141"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42" dur="2000" fill="hold"/>
                                        <p:tgtEl>
                                          <p:spTgt spid="364626"/>
                                        </p:tgtEl>
                                        <p:attrNameLst>
                                          <p:attrName>ppt_x</p:attrName>
                                          <p:attrName>ppt_y</p:attrName>
                                        </p:attrNameLst>
                                      </p:cBhvr>
                                      <p:rCtr x="24900" y="-11200"/>
                                    </p:animMotion>
                                  </p:childTnLst>
                                  <p:subTnLst>
                                    <p:set>
                                      <p:cBhvr override="childStyle">
                                        <p:cTn dur="1" fill="hold" display="0" masterRel="sameClick" afterEffect="1">
                                          <p:stCondLst>
                                            <p:cond evt="end" delay="0">
                                              <p:tn val="141"/>
                                            </p:cond>
                                          </p:stCondLst>
                                        </p:cTn>
                                        <p:tgtEl>
                                          <p:spTgt spid="364626"/>
                                        </p:tgtEl>
                                        <p:attrNameLst>
                                          <p:attrName>style.visibility</p:attrName>
                                        </p:attrNameLst>
                                      </p:cBhvr>
                                      <p:to>
                                        <p:strVal val="hidden"/>
                                      </p:to>
                                    </p:set>
                                  </p:subTnLst>
                                </p:cTn>
                              </p:par>
                              <p:par>
                                <p:cTn id="143"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144" dur="2000" fill="hold"/>
                                        <p:tgtEl>
                                          <p:spTgt spid="364625"/>
                                        </p:tgtEl>
                                        <p:attrNameLst>
                                          <p:attrName>ppt_x</p:attrName>
                                          <p:attrName>ppt_y</p:attrName>
                                        </p:attrNameLst>
                                      </p:cBhvr>
                                      <p:rCtr x="3900" y="-12500"/>
                                    </p:animMotion>
                                  </p:childTnLst>
                                  <p:subTnLst>
                                    <p:set>
                                      <p:cBhvr override="childStyle">
                                        <p:cTn dur="1" fill="hold" display="0" masterRel="sameClick" afterEffect="1">
                                          <p:stCondLst>
                                            <p:cond evt="end" delay="0">
                                              <p:tn val="143"/>
                                            </p:cond>
                                          </p:stCondLst>
                                        </p:cTn>
                                        <p:tgtEl>
                                          <p:spTgt spid="364625"/>
                                        </p:tgtEl>
                                        <p:attrNameLst>
                                          <p:attrName>style.visibility</p:attrName>
                                        </p:attrNameLst>
                                      </p:cBhvr>
                                      <p:to>
                                        <p:strVal val="hidden"/>
                                      </p:to>
                                    </p:set>
                                  </p:subTnLst>
                                </p:cTn>
                              </p:par>
                            </p:childTnLst>
                          </p:cTn>
                        </p:par>
                        <p:par>
                          <p:cTn id="145" fill="hold">
                            <p:stCondLst>
                              <p:cond delay="18000"/>
                            </p:stCondLst>
                            <p:childTnLst>
                              <p:par>
                                <p:cTn id="146" presetID="0" presetClass="path" presetSubtype="0" fill="hold" grpId="0" nodeType="afterEffect">
                                  <p:stCondLst>
                                    <p:cond delay="0"/>
                                  </p:stCondLst>
                                  <p:childTnLst>
                                    <p:animMotion origin="layout" path="M 0.38993 0.69143 L 0.37847 0.66713 " pathEditMode="relative" rAng="0" ptsTypes="AA">
                                      <p:cBhvr>
                                        <p:cTn id="147" dur="500" fill="hold"/>
                                        <p:tgtEl>
                                          <p:spTgt spid="364629"/>
                                        </p:tgtEl>
                                        <p:attrNameLst>
                                          <p:attrName>ppt_x</p:attrName>
                                          <p:attrName>ppt_y</p:attrName>
                                        </p:attrNameLst>
                                      </p:cBhvr>
                                      <p:rCtr x="-600" y="-1200"/>
                                    </p:animMotion>
                                  </p:childTnLst>
                                  <p:subTnLst>
                                    <p:set>
                                      <p:cBhvr override="childStyle">
                                        <p:cTn dur="1" fill="hold" display="0" masterRel="sameClick" afterEffect="1">
                                          <p:stCondLst>
                                            <p:cond evt="end" delay="0">
                                              <p:tn val="146"/>
                                            </p:cond>
                                          </p:stCondLst>
                                        </p:cTn>
                                        <p:tgtEl>
                                          <p:spTgt spid="364629"/>
                                        </p:tgtEl>
                                        <p:attrNameLst>
                                          <p:attrName>style.visibility</p:attrName>
                                        </p:attrNameLst>
                                      </p:cBhvr>
                                      <p:to>
                                        <p:strVal val="hidden"/>
                                      </p:to>
                                    </p:set>
                                  </p:subTnLst>
                                </p:cTn>
                              </p:par>
                              <p:par>
                                <p:cTn id="148" presetID="0" presetClass="path" presetSubtype="0" fill="hold" grpId="0" nodeType="withEffect">
                                  <p:stCondLst>
                                    <p:cond delay="0"/>
                                  </p:stCondLst>
                                  <p:childTnLst>
                                    <p:animMotion origin="layout" path="M 0.38958 0.6912 L 0.40573 0.67222 " pathEditMode="relative" rAng="0" ptsTypes="AA">
                                      <p:cBhvr>
                                        <p:cTn id="149" dur="500" fill="hold"/>
                                        <p:tgtEl>
                                          <p:spTgt spid="364630"/>
                                        </p:tgtEl>
                                        <p:attrNameLst>
                                          <p:attrName>ppt_x</p:attrName>
                                          <p:attrName>ppt_y</p:attrName>
                                        </p:attrNameLst>
                                      </p:cBhvr>
                                      <p:rCtr x="800" y="-900"/>
                                    </p:animMotion>
                                  </p:childTnLst>
                                  <p:subTnLst>
                                    <p:set>
                                      <p:cBhvr override="childStyle">
                                        <p:cTn dur="1" fill="hold" display="0" masterRel="sameClick" afterEffect="1">
                                          <p:stCondLst>
                                            <p:cond evt="end" delay="0">
                                              <p:tn val="148"/>
                                            </p:cond>
                                          </p:stCondLst>
                                        </p:cTn>
                                        <p:tgtEl>
                                          <p:spTgt spid="364630"/>
                                        </p:tgtEl>
                                        <p:attrNameLst>
                                          <p:attrName>style.visibility</p:attrName>
                                        </p:attrNameLst>
                                      </p:cBhvr>
                                      <p:to>
                                        <p:strVal val="hidden"/>
                                      </p:to>
                                    </p:set>
                                  </p:subTnLst>
                                </p:cTn>
                              </p:par>
                              <p:par>
                                <p:cTn id="150" presetID="0" presetClass="path" presetSubtype="0" fill="hold" grpId="0" nodeType="withEffect">
                                  <p:stCondLst>
                                    <p:cond delay="0"/>
                                  </p:stCondLst>
                                  <p:childTnLst>
                                    <p:animMotion origin="layout" path="M 0.38958 0.69097 L 0.37812 0.7088 " pathEditMode="relative" rAng="0" ptsTypes="AA">
                                      <p:cBhvr>
                                        <p:cTn id="151" dur="500" fill="hold"/>
                                        <p:tgtEl>
                                          <p:spTgt spid="364631"/>
                                        </p:tgtEl>
                                        <p:attrNameLst>
                                          <p:attrName>ppt_x</p:attrName>
                                          <p:attrName>ppt_y</p:attrName>
                                        </p:attrNameLst>
                                      </p:cBhvr>
                                      <p:rCtr x="-600" y="900"/>
                                    </p:animMotion>
                                  </p:childTnLst>
                                  <p:subTnLst>
                                    <p:set>
                                      <p:cBhvr override="childStyle">
                                        <p:cTn dur="1" fill="hold" display="0" masterRel="sameClick" afterEffect="1">
                                          <p:stCondLst>
                                            <p:cond evt="end" delay="0">
                                              <p:tn val="150"/>
                                            </p:cond>
                                          </p:stCondLst>
                                        </p:cTn>
                                        <p:tgtEl>
                                          <p:spTgt spid="364631"/>
                                        </p:tgtEl>
                                        <p:attrNameLst>
                                          <p:attrName>style.visibility</p:attrName>
                                        </p:attrNameLst>
                                      </p:cBhvr>
                                      <p:to>
                                        <p:strVal val="hidden"/>
                                      </p:to>
                                    </p:set>
                                  </p:subTnLst>
                                </p:cTn>
                              </p:par>
                              <p:par>
                                <p:cTn id="152" presetID="0" presetClass="path" presetSubtype="0" fill="hold" grpId="0" nodeType="withEffect">
                                  <p:stCondLst>
                                    <p:cond delay="0"/>
                                  </p:stCondLst>
                                  <p:childTnLst>
                                    <p:animMotion origin="layout" path="M 0.38993 0.6912 L 0.40608 0.7037 " pathEditMode="relative" rAng="0" ptsTypes="AA">
                                      <p:cBhvr>
                                        <p:cTn id="153" dur="500" fill="hold"/>
                                        <p:tgtEl>
                                          <p:spTgt spid="364632"/>
                                        </p:tgtEl>
                                        <p:attrNameLst>
                                          <p:attrName>ppt_x</p:attrName>
                                          <p:attrName>ppt_y</p:attrName>
                                        </p:attrNameLst>
                                      </p:cBhvr>
                                      <p:rCtr x="800" y="600"/>
                                    </p:animMotion>
                                  </p:childTnLst>
                                  <p:subTnLst>
                                    <p:set>
                                      <p:cBhvr override="childStyle">
                                        <p:cTn dur="1" fill="hold" display="0" masterRel="sameClick" afterEffect="1">
                                          <p:stCondLst>
                                            <p:cond evt="end" delay="0">
                                              <p:tn val="152"/>
                                            </p:cond>
                                          </p:stCondLst>
                                        </p:cTn>
                                        <p:tgtEl>
                                          <p:spTgt spid="364632"/>
                                        </p:tgtEl>
                                        <p:attrNameLst>
                                          <p:attrName>style.visibility</p:attrName>
                                        </p:attrNameLst>
                                      </p:cBhvr>
                                      <p:to>
                                        <p:strVal val="hidden"/>
                                      </p:to>
                                    </p:set>
                                  </p:subTnLst>
                                </p:cTn>
                              </p:par>
                              <p:par>
                                <p:cTn id="154" presetID="0" presetClass="path" presetSubtype="0" fill="hold" grpId="0" nodeType="withEffect">
                                  <p:stCondLst>
                                    <p:cond delay="0"/>
                                  </p:stCondLst>
                                  <p:childTnLst>
                                    <p:animMotion origin="layout" path="M 0.38993 0.6912 L 0.39427 0.71435 " pathEditMode="relative" rAng="0" ptsTypes="AA">
                                      <p:cBhvr>
                                        <p:cTn id="155" dur="500" fill="hold"/>
                                        <p:tgtEl>
                                          <p:spTgt spid="364633"/>
                                        </p:tgtEl>
                                        <p:attrNameLst>
                                          <p:attrName>ppt_x</p:attrName>
                                          <p:attrName>ppt_y</p:attrName>
                                        </p:attrNameLst>
                                      </p:cBhvr>
                                      <p:rCtr x="200" y="1200"/>
                                    </p:animMotion>
                                  </p:childTnLst>
                                  <p:subTnLst>
                                    <p:set>
                                      <p:cBhvr override="childStyle">
                                        <p:cTn dur="1" fill="hold" display="0" masterRel="sameClick" afterEffect="1">
                                          <p:stCondLst>
                                            <p:cond evt="end" delay="0">
                                              <p:tn val="154"/>
                                            </p:cond>
                                          </p:stCondLst>
                                        </p:cTn>
                                        <p:tgtEl>
                                          <p:spTgt spid="364633"/>
                                        </p:tgtEl>
                                        <p:attrNameLst>
                                          <p:attrName>style.visibility</p:attrName>
                                        </p:attrNameLst>
                                      </p:cBhvr>
                                      <p:to>
                                        <p:strVal val="hidden"/>
                                      </p:to>
                                    </p:set>
                                  </p:subTnLst>
                                </p:cTn>
                              </p:par>
                              <p:par>
                                <p:cTn id="156" presetID="0" presetClass="path" presetSubtype="0" fill="hold" grpId="0" nodeType="withEffect">
                                  <p:stCondLst>
                                    <p:cond delay="0"/>
                                  </p:stCondLst>
                                  <p:childTnLst>
                                    <p:animMotion origin="layout" path="M 0.38958 0.6912 L 0.39392 0.6669 " pathEditMode="relative" rAng="0" ptsTypes="AA">
                                      <p:cBhvr>
                                        <p:cTn id="157" dur="500" fill="hold"/>
                                        <p:tgtEl>
                                          <p:spTgt spid="364634"/>
                                        </p:tgtEl>
                                        <p:attrNameLst>
                                          <p:attrName>ppt_x</p:attrName>
                                          <p:attrName>ppt_y</p:attrName>
                                        </p:attrNameLst>
                                      </p:cBhvr>
                                      <p:rCtr x="200" y="-1200"/>
                                    </p:animMotion>
                                  </p:childTnLst>
                                  <p:subTnLst>
                                    <p:set>
                                      <p:cBhvr override="childStyle">
                                        <p:cTn dur="1" fill="hold" display="0" masterRel="sameClick" afterEffect="1">
                                          <p:stCondLst>
                                            <p:cond evt="end" delay="0">
                                              <p:tn val="156"/>
                                            </p:cond>
                                          </p:stCondLst>
                                        </p:cTn>
                                        <p:tgtEl>
                                          <p:spTgt spid="364634"/>
                                        </p:tgtEl>
                                        <p:attrNameLst>
                                          <p:attrName>style.visibility</p:attrName>
                                        </p:attrNameLst>
                                      </p:cBhvr>
                                      <p:to>
                                        <p:strVal val="hidden"/>
                                      </p:to>
                                    </p:set>
                                  </p:subTnLst>
                                </p:cTn>
                              </p:par>
                              <p:par>
                                <p:cTn id="158"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59" dur="2000" spd="-100000" fill="hold"/>
                                        <p:tgtEl>
                                          <p:spTgt spid="364628"/>
                                        </p:tgtEl>
                                        <p:attrNameLst>
                                          <p:attrName>ppt_x</p:attrName>
                                          <p:attrName>ppt_y</p:attrName>
                                        </p:attrNameLst>
                                      </p:cBhvr>
                                      <p:rCtr x="24900" y="-11200"/>
                                    </p:animMotion>
                                  </p:childTnLst>
                                  <p:subTnLst>
                                    <p:set>
                                      <p:cBhvr override="childStyle">
                                        <p:cTn dur="1" fill="hold" display="0" masterRel="sameClick" afterEffect="1">
                                          <p:stCondLst>
                                            <p:cond evt="end" delay="0">
                                              <p:tn val="158"/>
                                            </p:cond>
                                          </p:stCondLst>
                                        </p:cTn>
                                        <p:tgtEl>
                                          <p:spTgt spid="364628"/>
                                        </p:tgtEl>
                                        <p:attrNameLst>
                                          <p:attrName>style.visibility</p:attrName>
                                        </p:attrNameLst>
                                      </p:cBhvr>
                                      <p:to>
                                        <p:strVal val="hidden"/>
                                      </p:to>
                                    </p:set>
                                  </p:subTnLst>
                                </p:cTn>
                              </p:par>
                              <p:par>
                                <p:cTn id="160"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161" dur="2000" spd="-100000" fill="hold"/>
                                        <p:tgtEl>
                                          <p:spTgt spid="364627"/>
                                        </p:tgtEl>
                                        <p:attrNameLst>
                                          <p:attrName>ppt_x</p:attrName>
                                          <p:attrName>ppt_y</p:attrName>
                                        </p:attrNameLst>
                                      </p:cBhvr>
                                      <p:rCtr x="3900" y="-12500"/>
                                    </p:animMotion>
                                  </p:childTnLst>
                                  <p:subTnLst>
                                    <p:set>
                                      <p:cBhvr override="childStyle">
                                        <p:cTn dur="1" fill="hold" display="0" masterRel="sameClick" afterEffect="1">
                                          <p:stCondLst>
                                            <p:cond evt="end" delay="0">
                                              <p:tn val="160"/>
                                            </p:cond>
                                          </p:stCondLst>
                                        </p:cTn>
                                        <p:tgtEl>
                                          <p:spTgt spid="364627"/>
                                        </p:tgtEl>
                                        <p:attrNameLst>
                                          <p:attrName>style.visibility</p:attrName>
                                        </p:attrNameLst>
                                      </p:cBhvr>
                                      <p:to>
                                        <p:strVal val="hidden"/>
                                      </p:to>
                                    </p:set>
                                  </p:subTnLst>
                                </p:cTn>
                              </p:par>
                            </p:childTnLst>
                          </p:cTn>
                        </p:par>
                        <p:par>
                          <p:cTn id="162" fill="hold">
                            <p:stCondLst>
                              <p:cond delay="20000"/>
                            </p:stCondLst>
                            <p:childTnLst>
                              <p:par>
                                <p:cTn id="163" presetID="0" presetClass="path" presetSubtype="0" fill="hold" grpId="0" nodeType="afterEffect">
                                  <p:stCondLst>
                                    <p:cond delay="0"/>
                                  </p:stCondLst>
                                  <p:childTnLst>
                                    <p:animMotion origin="layout" path="M 0.12187 0.9331 L 0.11042 0.9088 " pathEditMode="relative" rAng="0" ptsTypes="AA">
                                      <p:cBhvr>
                                        <p:cTn id="164" dur="500" fill="hold"/>
                                        <p:tgtEl>
                                          <p:spTgt spid="364635"/>
                                        </p:tgtEl>
                                        <p:attrNameLst>
                                          <p:attrName>ppt_x</p:attrName>
                                          <p:attrName>ppt_y</p:attrName>
                                        </p:attrNameLst>
                                      </p:cBhvr>
                                      <p:rCtr x="-600" y="-1200"/>
                                    </p:animMotion>
                                  </p:childTnLst>
                                  <p:subTnLst>
                                    <p:set>
                                      <p:cBhvr override="childStyle">
                                        <p:cTn dur="1" fill="hold" display="0" masterRel="sameClick" afterEffect="1">
                                          <p:stCondLst>
                                            <p:cond evt="end" delay="0">
                                              <p:tn val="163"/>
                                            </p:cond>
                                          </p:stCondLst>
                                        </p:cTn>
                                        <p:tgtEl>
                                          <p:spTgt spid="364635"/>
                                        </p:tgtEl>
                                        <p:attrNameLst>
                                          <p:attrName>style.visibility</p:attrName>
                                        </p:attrNameLst>
                                      </p:cBhvr>
                                      <p:to>
                                        <p:strVal val="hidden"/>
                                      </p:to>
                                    </p:set>
                                  </p:subTnLst>
                                </p:cTn>
                              </p:par>
                              <p:par>
                                <p:cTn id="165" presetID="0" presetClass="path" presetSubtype="0" fill="hold" grpId="0" nodeType="withEffect">
                                  <p:stCondLst>
                                    <p:cond delay="0"/>
                                  </p:stCondLst>
                                  <p:childTnLst>
                                    <p:animMotion origin="layout" path="M 0.12222 0.93264 L 0.13837 0.91366 " pathEditMode="relative" rAng="0" ptsTypes="AA">
                                      <p:cBhvr>
                                        <p:cTn id="166" dur="500" fill="hold"/>
                                        <p:tgtEl>
                                          <p:spTgt spid="364636"/>
                                        </p:tgtEl>
                                        <p:attrNameLst>
                                          <p:attrName>ppt_x</p:attrName>
                                          <p:attrName>ppt_y</p:attrName>
                                        </p:attrNameLst>
                                      </p:cBhvr>
                                      <p:rCtr x="800" y="-900"/>
                                    </p:animMotion>
                                  </p:childTnLst>
                                  <p:subTnLst>
                                    <p:set>
                                      <p:cBhvr override="childStyle">
                                        <p:cTn dur="1" fill="hold" display="0" masterRel="sameClick" afterEffect="1">
                                          <p:stCondLst>
                                            <p:cond evt="end" delay="0">
                                              <p:tn val="165"/>
                                            </p:cond>
                                          </p:stCondLst>
                                        </p:cTn>
                                        <p:tgtEl>
                                          <p:spTgt spid="364636"/>
                                        </p:tgtEl>
                                        <p:attrNameLst>
                                          <p:attrName>style.visibility</p:attrName>
                                        </p:attrNameLst>
                                      </p:cBhvr>
                                      <p:to>
                                        <p:strVal val="hidden"/>
                                      </p:to>
                                    </p:set>
                                  </p:subTnLst>
                                </p:cTn>
                              </p:par>
                              <p:par>
                                <p:cTn id="167" presetID="0" presetClass="path" presetSubtype="0" fill="hold" grpId="0" nodeType="withEffect">
                                  <p:stCondLst>
                                    <p:cond delay="0"/>
                                  </p:stCondLst>
                                  <p:childTnLst>
                                    <p:animMotion origin="layout" path="M 0.12187 0.93241 L 0.11042 0.95023 " pathEditMode="relative" rAng="0" ptsTypes="AA">
                                      <p:cBhvr>
                                        <p:cTn id="168" dur="500" fill="hold"/>
                                        <p:tgtEl>
                                          <p:spTgt spid="364637"/>
                                        </p:tgtEl>
                                        <p:attrNameLst>
                                          <p:attrName>ppt_x</p:attrName>
                                          <p:attrName>ppt_y</p:attrName>
                                        </p:attrNameLst>
                                      </p:cBhvr>
                                      <p:rCtr x="-600" y="900"/>
                                    </p:animMotion>
                                  </p:childTnLst>
                                  <p:subTnLst>
                                    <p:set>
                                      <p:cBhvr override="childStyle">
                                        <p:cTn dur="1" fill="hold" display="0" masterRel="sameClick" afterEffect="1">
                                          <p:stCondLst>
                                            <p:cond evt="end" delay="0">
                                              <p:tn val="167"/>
                                            </p:cond>
                                          </p:stCondLst>
                                        </p:cTn>
                                        <p:tgtEl>
                                          <p:spTgt spid="364637"/>
                                        </p:tgtEl>
                                        <p:attrNameLst>
                                          <p:attrName>style.visibility</p:attrName>
                                        </p:attrNameLst>
                                      </p:cBhvr>
                                      <p:to>
                                        <p:strVal val="hidden"/>
                                      </p:to>
                                    </p:set>
                                  </p:subTnLst>
                                </p:cTn>
                              </p:par>
                              <p:par>
                                <p:cTn id="169" presetID="0" presetClass="path" presetSubtype="0" fill="hold" grpId="0" nodeType="withEffect">
                                  <p:stCondLst>
                                    <p:cond delay="0"/>
                                  </p:stCondLst>
                                  <p:childTnLst>
                                    <p:animMotion origin="layout" path="M 0.12222 0.93264 L 0.13837 0.94514 " pathEditMode="relative" rAng="0" ptsTypes="AA">
                                      <p:cBhvr>
                                        <p:cTn id="170" dur="500" fill="hold"/>
                                        <p:tgtEl>
                                          <p:spTgt spid="364638"/>
                                        </p:tgtEl>
                                        <p:attrNameLst>
                                          <p:attrName>ppt_x</p:attrName>
                                          <p:attrName>ppt_y</p:attrName>
                                        </p:attrNameLst>
                                      </p:cBhvr>
                                      <p:rCtr x="800" y="600"/>
                                    </p:animMotion>
                                  </p:childTnLst>
                                  <p:subTnLst>
                                    <p:set>
                                      <p:cBhvr override="childStyle">
                                        <p:cTn dur="1" fill="hold" display="0" masterRel="sameClick" afterEffect="1">
                                          <p:stCondLst>
                                            <p:cond evt="end" delay="0">
                                              <p:tn val="169"/>
                                            </p:cond>
                                          </p:stCondLst>
                                        </p:cTn>
                                        <p:tgtEl>
                                          <p:spTgt spid="364638"/>
                                        </p:tgtEl>
                                        <p:attrNameLst>
                                          <p:attrName>style.visibility</p:attrName>
                                        </p:attrNameLst>
                                      </p:cBhvr>
                                      <p:to>
                                        <p:strVal val="hidden"/>
                                      </p:to>
                                    </p:set>
                                  </p:subTnLst>
                                </p:cTn>
                              </p:par>
                              <p:par>
                                <p:cTn id="171" presetID="0" presetClass="path" presetSubtype="0" fill="hold" grpId="0" nodeType="withEffect">
                                  <p:stCondLst>
                                    <p:cond delay="0"/>
                                  </p:stCondLst>
                                  <p:childTnLst>
                                    <p:animMotion origin="layout" path="M 0.12222 0.93264 L 0.12656 0.95579 " pathEditMode="relative" rAng="0" ptsTypes="AA">
                                      <p:cBhvr>
                                        <p:cTn id="172" dur="500" fill="hold"/>
                                        <p:tgtEl>
                                          <p:spTgt spid="364639"/>
                                        </p:tgtEl>
                                        <p:attrNameLst>
                                          <p:attrName>ppt_x</p:attrName>
                                          <p:attrName>ppt_y</p:attrName>
                                        </p:attrNameLst>
                                      </p:cBhvr>
                                      <p:rCtr x="200" y="1200"/>
                                    </p:animMotion>
                                  </p:childTnLst>
                                  <p:subTnLst>
                                    <p:set>
                                      <p:cBhvr override="childStyle">
                                        <p:cTn dur="1" fill="hold" display="0" masterRel="sameClick" afterEffect="1">
                                          <p:stCondLst>
                                            <p:cond evt="end" delay="0">
                                              <p:tn val="171"/>
                                            </p:cond>
                                          </p:stCondLst>
                                        </p:cTn>
                                        <p:tgtEl>
                                          <p:spTgt spid="364639"/>
                                        </p:tgtEl>
                                        <p:attrNameLst>
                                          <p:attrName>style.visibility</p:attrName>
                                        </p:attrNameLst>
                                      </p:cBhvr>
                                      <p:to>
                                        <p:strVal val="hidden"/>
                                      </p:to>
                                    </p:set>
                                  </p:subTnLst>
                                </p:cTn>
                              </p:par>
                              <p:par>
                                <p:cTn id="173" presetID="0" presetClass="path" presetSubtype="0" fill="hold" grpId="0" nodeType="withEffect">
                                  <p:stCondLst>
                                    <p:cond delay="0"/>
                                  </p:stCondLst>
                                  <p:childTnLst>
                                    <p:animMotion origin="layout" path="M 0.12222 0.93472 L 0.12656 0.91042 " pathEditMode="relative" rAng="0" ptsTypes="AA">
                                      <p:cBhvr>
                                        <p:cTn id="174" dur="500" fill="hold"/>
                                        <p:tgtEl>
                                          <p:spTgt spid="364640"/>
                                        </p:tgtEl>
                                        <p:attrNameLst>
                                          <p:attrName>ppt_x</p:attrName>
                                          <p:attrName>ppt_y</p:attrName>
                                        </p:attrNameLst>
                                      </p:cBhvr>
                                      <p:rCtr x="200" y="-1200"/>
                                    </p:animMotion>
                                  </p:childTnLst>
                                  <p:subTnLst>
                                    <p:set>
                                      <p:cBhvr override="childStyle">
                                        <p:cTn dur="1" fill="hold" display="0" masterRel="sameClick" afterEffect="1">
                                          <p:stCondLst>
                                            <p:cond evt="end" delay="0">
                                              <p:tn val="173"/>
                                            </p:cond>
                                          </p:stCondLst>
                                        </p:cTn>
                                        <p:tgtEl>
                                          <p:spTgt spid="364640"/>
                                        </p:tgtEl>
                                        <p:attrNameLst>
                                          <p:attrName>style.visibility</p:attrName>
                                        </p:attrNameLst>
                                      </p:cBhvr>
                                      <p:to>
                                        <p:strVal val="hidden"/>
                                      </p:to>
                                    </p:set>
                                  </p:subTnLst>
                                </p:cTn>
                              </p:par>
                              <p:par>
                                <p:cTn id="175"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76" dur="2000" fill="hold"/>
                                        <p:tgtEl>
                                          <p:spTgt spid="364642"/>
                                        </p:tgtEl>
                                        <p:attrNameLst>
                                          <p:attrName>ppt_x</p:attrName>
                                          <p:attrName>ppt_y</p:attrName>
                                        </p:attrNameLst>
                                      </p:cBhvr>
                                      <p:rCtr x="24900" y="-11200"/>
                                    </p:animMotion>
                                  </p:childTnLst>
                                  <p:subTnLst>
                                    <p:set>
                                      <p:cBhvr override="childStyle">
                                        <p:cTn dur="1" fill="hold" display="0" masterRel="sameClick" afterEffect="1">
                                          <p:stCondLst>
                                            <p:cond evt="end" delay="0">
                                              <p:tn val="175"/>
                                            </p:cond>
                                          </p:stCondLst>
                                        </p:cTn>
                                        <p:tgtEl>
                                          <p:spTgt spid="364642"/>
                                        </p:tgtEl>
                                        <p:attrNameLst>
                                          <p:attrName>style.visibility</p:attrName>
                                        </p:attrNameLst>
                                      </p:cBhvr>
                                      <p:to>
                                        <p:strVal val="hidden"/>
                                      </p:to>
                                    </p:set>
                                  </p:subTnLst>
                                </p:cTn>
                              </p:par>
                              <p:par>
                                <p:cTn id="177"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178" dur="2000" fill="hold"/>
                                        <p:tgtEl>
                                          <p:spTgt spid="364641"/>
                                        </p:tgtEl>
                                        <p:attrNameLst>
                                          <p:attrName>ppt_x</p:attrName>
                                          <p:attrName>ppt_y</p:attrName>
                                        </p:attrNameLst>
                                      </p:cBhvr>
                                      <p:rCtr x="3900" y="-12500"/>
                                    </p:animMotion>
                                  </p:childTnLst>
                                  <p:subTnLst>
                                    <p:set>
                                      <p:cBhvr override="childStyle">
                                        <p:cTn dur="1" fill="hold" display="0" masterRel="sameClick" afterEffect="1">
                                          <p:stCondLst>
                                            <p:cond evt="end" delay="0">
                                              <p:tn val="177"/>
                                            </p:cond>
                                          </p:stCondLst>
                                        </p:cTn>
                                        <p:tgtEl>
                                          <p:spTgt spid="364641"/>
                                        </p:tgtEl>
                                        <p:attrNameLst>
                                          <p:attrName>style.visibility</p:attrName>
                                        </p:attrNameLst>
                                      </p:cBhvr>
                                      <p:to>
                                        <p:strVal val="hidden"/>
                                      </p:to>
                                    </p:set>
                                  </p:subTnLst>
                                </p:cTn>
                              </p:par>
                            </p:childTnLst>
                          </p:cTn>
                        </p:par>
                        <p:par>
                          <p:cTn id="179" fill="hold">
                            <p:stCondLst>
                              <p:cond delay="22000"/>
                            </p:stCondLst>
                            <p:childTnLst>
                              <p:par>
                                <p:cTn id="180" presetID="0" presetClass="path" presetSubtype="0" fill="hold" grpId="0" nodeType="afterEffect">
                                  <p:stCondLst>
                                    <p:cond delay="0"/>
                                  </p:stCondLst>
                                  <p:childTnLst>
                                    <p:animMotion origin="layout" path="M 0.38993 0.69143 L 0.37847 0.66713 " pathEditMode="relative" rAng="0" ptsTypes="AA">
                                      <p:cBhvr>
                                        <p:cTn id="181" dur="500" fill="hold"/>
                                        <p:tgtEl>
                                          <p:spTgt spid="364645"/>
                                        </p:tgtEl>
                                        <p:attrNameLst>
                                          <p:attrName>ppt_x</p:attrName>
                                          <p:attrName>ppt_y</p:attrName>
                                        </p:attrNameLst>
                                      </p:cBhvr>
                                      <p:rCtr x="-600" y="-1200"/>
                                    </p:animMotion>
                                  </p:childTnLst>
                                  <p:subTnLst>
                                    <p:set>
                                      <p:cBhvr override="childStyle">
                                        <p:cTn dur="1" fill="hold" display="0" masterRel="sameClick" afterEffect="1">
                                          <p:stCondLst>
                                            <p:cond evt="end" delay="0">
                                              <p:tn val="180"/>
                                            </p:cond>
                                          </p:stCondLst>
                                        </p:cTn>
                                        <p:tgtEl>
                                          <p:spTgt spid="364645"/>
                                        </p:tgtEl>
                                        <p:attrNameLst>
                                          <p:attrName>style.visibility</p:attrName>
                                        </p:attrNameLst>
                                      </p:cBhvr>
                                      <p:to>
                                        <p:strVal val="hidden"/>
                                      </p:to>
                                    </p:set>
                                  </p:subTnLst>
                                </p:cTn>
                              </p:par>
                              <p:par>
                                <p:cTn id="182" presetID="0" presetClass="path" presetSubtype="0" fill="hold" grpId="0" nodeType="withEffect">
                                  <p:stCondLst>
                                    <p:cond delay="0"/>
                                  </p:stCondLst>
                                  <p:childTnLst>
                                    <p:animMotion origin="layout" path="M 0.38958 0.6912 L 0.40573 0.67222 " pathEditMode="relative" rAng="0" ptsTypes="AA">
                                      <p:cBhvr>
                                        <p:cTn id="183" dur="500" fill="hold"/>
                                        <p:tgtEl>
                                          <p:spTgt spid="364646"/>
                                        </p:tgtEl>
                                        <p:attrNameLst>
                                          <p:attrName>ppt_x</p:attrName>
                                          <p:attrName>ppt_y</p:attrName>
                                        </p:attrNameLst>
                                      </p:cBhvr>
                                      <p:rCtr x="800" y="-900"/>
                                    </p:animMotion>
                                  </p:childTnLst>
                                  <p:subTnLst>
                                    <p:set>
                                      <p:cBhvr override="childStyle">
                                        <p:cTn dur="1" fill="hold" display="0" masterRel="sameClick" afterEffect="1">
                                          <p:stCondLst>
                                            <p:cond evt="end" delay="0">
                                              <p:tn val="182"/>
                                            </p:cond>
                                          </p:stCondLst>
                                        </p:cTn>
                                        <p:tgtEl>
                                          <p:spTgt spid="364646"/>
                                        </p:tgtEl>
                                        <p:attrNameLst>
                                          <p:attrName>style.visibility</p:attrName>
                                        </p:attrNameLst>
                                      </p:cBhvr>
                                      <p:to>
                                        <p:strVal val="hidden"/>
                                      </p:to>
                                    </p:set>
                                  </p:subTnLst>
                                </p:cTn>
                              </p:par>
                              <p:par>
                                <p:cTn id="184" presetID="0" presetClass="path" presetSubtype="0" fill="hold" grpId="0" nodeType="withEffect">
                                  <p:stCondLst>
                                    <p:cond delay="0"/>
                                  </p:stCondLst>
                                  <p:childTnLst>
                                    <p:animMotion origin="layout" path="M 0.38958 0.69097 L 0.37812 0.7088 " pathEditMode="relative" rAng="0" ptsTypes="AA">
                                      <p:cBhvr>
                                        <p:cTn id="185" dur="500" fill="hold"/>
                                        <p:tgtEl>
                                          <p:spTgt spid="364647"/>
                                        </p:tgtEl>
                                        <p:attrNameLst>
                                          <p:attrName>ppt_x</p:attrName>
                                          <p:attrName>ppt_y</p:attrName>
                                        </p:attrNameLst>
                                      </p:cBhvr>
                                      <p:rCtr x="-600" y="900"/>
                                    </p:animMotion>
                                  </p:childTnLst>
                                  <p:subTnLst>
                                    <p:set>
                                      <p:cBhvr override="childStyle">
                                        <p:cTn dur="1" fill="hold" display="0" masterRel="sameClick" afterEffect="1">
                                          <p:stCondLst>
                                            <p:cond evt="end" delay="0">
                                              <p:tn val="184"/>
                                            </p:cond>
                                          </p:stCondLst>
                                        </p:cTn>
                                        <p:tgtEl>
                                          <p:spTgt spid="364647"/>
                                        </p:tgtEl>
                                        <p:attrNameLst>
                                          <p:attrName>style.visibility</p:attrName>
                                        </p:attrNameLst>
                                      </p:cBhvr>
                                      <p:to>
                                        <p:strVal val="hidden"/>
                                      </p:to>
                                    </p:set>
                                  </p:subTnLst>
                                </p:cTn>
                              </p:par>
                              <p:par>
                                <p:cTn id="186" presetID="0" presetClass="path" presetSubtype="0" fill="hold" grpId="0" nodeType="withEffect">
                                  <p:stCondLst>
                                    <p:cond delay="0"/>
                                  </p:stCondLst>
                                  <p:childTnLst>
                                    <p:animMotion origin="layout" path="M 0.38993 0.6912 L 0.40608 0.7037 " pathEditMode="relative" rAng="0" ptsTypes="AA">
                                      <p:cBhvr>
                                        <p:cTn id="187" dur="500" fill="hold"/>
                                        <p:tgtEl>
                                          <p:spTgt spid="364648"/>
                                        </p:tgtEl>
                                        <p:attrNameLst>
                                          <p:attrName>ppt_x</p:attrName>
                                          <p:attrName>ppt_y</p:attrName>
                                        </p:attrNameLst>
                                      </p:cBhvr>
                                      <p:rCtr x="800" y="600"/>
                                    </p:animMotion>
                                  </p:childTnLst>
                                  <p:subTnLst>
                                    <p:set>
                                      <p:cBhvr override="childStyle">
                                        <p:cTn dur="1" fill="hold" display="0" masterRel="sameClick" afterEffect="1">
                                          <p:stCondLst>
                                            <p:cond evt="end" delay="0">
                                              <p:tn val="186"/>
                                            </p:cond>
                                          </p:stCondLst>
                                        </p:cTn>
                                        <p:tgtEl>
                                          <p:spTgt spid="364648"/>
                                        </p:tgtEl>
                                        <p:attrNameLst>
                                          <p:attrName>style.visibility</p:attrName>
                                        </p:attrNameLst>
                                      </p:cBhvr>
                                      <p:to>
                                        <p:strVal val="hidden"/>
                                      </p:to>
                                    </p:set>
                                  </p:subTnLst>
                                </p:cTn>
                              </p:par>
                              <p:par>
                                <p:cTn id="188" presetID="0" presetClass="path" presetSubtype="0" fill="hold" grpId="0" nodeType="withEffect">
                                  <p:stCondLst>
                                    <p:cond delay="0"/>
                                  </p:stCondLst>
                                  <p:childTnLst>
                                    <p:animMotion origin="layout" path="M 0.38993 0.6912 L 0.39427 0.71435 " pathEditMode="relative" rAng="0" ptsTypes="AA">
                                      <p:cBhvr>
                                        <p:cTn id="189" dur="500" fill="hold"/>
                                        <p:tgtEl>
                                          <p:spTgt spid="364649"/>
                                        </p:tgtEl>
                                        <p:attrNameLst>
                                          <p:attrName>ppt_x</p:attrName>
                                          <p:attrName>ppt_y</p:attrName>
                                        </p:attrNameLst>
                                      </p:cBhvr>
                                      <p:rCtr x="200" y="1200"/>
                                    </p:animMotion>
                                  </p:childTnLst>
                                  <p:subTnLst>
                                    <p:set>
                                      <p:cBhvr override="childStyle">
                                        <p:cTn dur="1" fill="hold" display="0" masterRel="sameClick" afterEffect="1">
                                          <p:stCondLst>
                                            <p:cond evt="end" delay="0">
                                              <p:tn val="188"/>
                                            </p:cond>
                                          </p:stCondLst>
                                        </p:cTn>
                                        <p:tgtEl>
                                          <p:spTgt spid="364649"/>
                                        </p:tgtEl>
                                        <p:attrNameLst>
                                          <p:attrName>style.visibility</p:attrName>
                                        </p:attrNameLst>
                                      </p:cBhvr>
                                      <p:to>
                                        <p:strVal val="hidden"/>
                                      </p:to>
                                    </p:set>
                                  </p:subTnLst>
                                </p:cTn>
                              </p:par>
                              <p:par>
                                <p:cTn id="190" presetID="0" presetClass="path" presetSubtype="0" fill="hold" grpId="0" nodeType="withEffect">
                                  <p:stCondLst>
                                    <p:cond delay="0"/>
                                  </p:stCondLst>
                                  <p:childTnLst>
                                    <p:animMotion origin="layout" path="M 0.38958 0.6912 L 0.39392 0.6669 " pathEditMode="relative" rAng="0" ptsTypes="AA">
                                      <p:cBhvr>
                                        <p:cTn id="191" dur="500" fill="hold"/>
                                        <p:tgtEl>
                                          <p:spTgt spid="364650"/>
                                        </p:tgtEl>
                                        <p:attrNameLst>
                                          <p:attrName>ppt_x</p:attrName>
                                          <p:attrName>ppt_y</p:attrName>
                                        </p:attrNameLst>
                                      </p:cBhvr>
                                      <p:rCtr x="200" y="-1200"/>
                                    </p:animMotion>
                                  </p:childTnLst>
                                  <p:subTnLst>
                                    <p:set>
                                      <p:cBhvr override="childStyle">
                                        <p:cTn dur="1" fill="hold" display="0" masterRel="sameClick" afterEffect="1">
                                          <p:stCondLst>
                                            <p:cond evt="end" delay="0">
                                              <p:tn val="190"/>
                                            </p:cond>
                                          </p:stCondLst>
                                        </p:cTn>
                                        <p:tgtEl>
                                          <p:spTgt spid="364650"/>
                                        </p:tgtEl>
                                        <p:attrNameLst>
                                          <p:attrName>style.visibility</p:attrName>
                                        </p:attrNameLst>
                                      </p:cBhvr>
                                      <p:to>
                                        <p:strVal val="hidden"/>
                                      </p:to>
                                    </p:set>
                                  </p:subTnLst>
                                </p:cTn>
                              </p:par>
                              <p:par>
                                <p:cTn id="192"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93" dur="2000" spd="-100000" fill="hold"/>
                                        <p:tgtEl>
                                          <p:spTgt spid="364644"/>
                                        </p:tgtEl>
                                        <p:attrNameLst>
                                          <p:attrName>ppt_x</p:attrName>
                                          <p:attrName>ppt_y</p:attrName>
                                        </p:attrNameLst>
                                      </p:cBhvr>
                                      <p:rCtr x="24900" y="-11200"/>
                                    </p:animMotion>
                                  </p:childTnLst>
                                  <p:subTnLst>
                                    <p:set>
                                      <p:cBhvr override="childStyle">
                                        <p:cTn dur="1" fill="hold" display="0" masterRel="sameClick" afterEffect="1">
                                          <p:stCondLst>
                                            <p:cond evt="end" delay="0">
                                              <p:tn val="192"/>
                                            </p:cond>
                                          </p:stCondLst>
                                        </p:cTn>
                                        <p:tgtEl>
                                          <p:spTgt spid="364644"/>
                                        </p:tgtEl>
                                        <p:attrNameLst>
                                          <p:attrName>style.visibility</p:attrName>
                                        </p:attrNameLst>
                                      </p:cBhvr>
                                      <p:to>
                                        <p:strVal val="hidden"/>
                                      </p:to>
                                    </p:set>
                                  </p:subTnLst>
                                </p:cTn>
                              </p:par>
                              <p:par>
                                <p:cTn id="194"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195" dur="2000" spd="-100000" fill="hold"/>
                                        <p:tgtEl>
                                          <p:spTgt spid="364643"/>
                                        </p:tgtEl>
                                        <p:attrNameLst>
                                          <p:attrName>ppt_x</p:attrName>
                                          <p:attrName>ppt_y</p:attrName>
                                        </p:attrNameLst>
                                      </p:cBhvr>
                                      <p:rCtr x="3900" y="-12500"/>
                                    </p:animMotion>
                                  </p:childTnLst>
                                  <p:subTnLst>
                                    <p:set>
                                      <p:cBhvr override="childStyle">
                                        <p:cTn dur="1" fill="hold" display="0" masterRel="sameClick" afterEffect="1">
                                          <p:stCondLst>
                                            <p:cond evt="end" delay="0">
                                              <p:tn val="194"/>
                                            </p:cond>
                                          </p:stCondLst>
                                        </p:cTn>
                                        <p:tgtEl>
                                          <p:spTgt spid="364643"/>
                                        </p:tgtEl>
                                        <p:attrNameLst>
                                          <p:attrName>style.visibility</p:attrName>
                                        </p:attrNameLst>
                                      </p:cBhvr>
                                      <p:to>
                                        <p:strVal val="hidden"/>
                                      </p:to>
                                    </p:set>
                                  </p:subTnLst>
                                </p:cTn>
                              </p:par>
                            </p:childTnLst>
                          </p:cTn>
                        </p:par>
                        <p:par>
                          <p:cTn id="196" fill="hold">
                            <p:stCondLst>
                              <p:cond delay="24000"/>
                            </p:stCondLst>
                            <p:childTnLst>
                              <p:par>
                                <p:cTn id="197" presetID="0" presetClass="path" presetSubtype="0" fill="hold" grpId="0" nodeType="afterEffect">
                                  <p:stCondLst>
                                    <p:cond delay="0"/>
                                  </p:stCondLst>
                                  <p:childTnLst>
                                    <p:animMotion origin="layout" path="M 0.12187 0.9331 L 0.11042 0.9088 " pathEditMode="relative" rAng="0" ptsTypes="AA">
                                      <p:cBhvr>
                                        <p:cTn id="198" dur="500" fill="hold"/>
                                        <p:tgtEl>
                                          <p:spTgt spid="364651"/>
                                        </p:tgtEl>
                                        <p:attrNameLst>
                                          <p:attrName>ppt_x</p:attrName>
                                          <p:attrName>ppt_y</p:attrName>
                                        </p:attrNameLst>
                                      </p:cBhvr>
                                      <p:rCtr x="-600" y="-1200"/>
                                    </p:animMotion>
                                  </p:childTnLst>
                                  <p:subTnLst>
                                    <p:set>
                                      <p:cBhvr override="childStyle">
                                        <p:cTn dur="1" fill="hold" display="0" masterRel="sameClick" afterEffect="1">
                                          <p:stCondLst>
                                            <p:cond evt="end" delay="0">
                                              <p:tn val="197"/>
                                            </p:cond>
                                          </p:stCondLst>
                                        </p:cTn>
                                        <p:tgtEl>
                                          <p:spTgt spid="364651"/>
                                        </p:tgtEl>
                                        <p:attrNameLst>
                                          <p:attrName>style.visibility</p:attrName>
                                        </p:attrNameLst>
                                      </p:cBhvr>
                                      <p:to>
                                        <p:strVal val="hidden"/>
                                      </p:to>
                                    </p:set>
                                  </p:subTnLst>
                                </p:cTn>
                              </p:par>
                              <p:par>
                                <p:cTn id="199" presetID="0" presetClass="path" presetSubtype="0" fill="hold" grpId="0" nodeType="withEffect">
                                  <p:stCondLst>
                                    <p:cond delay="0"/>
                                  </p:stCondLst>
                                  <p:childTnLst>
                                    <p:animMotion origin="layout" path="M 0.12222 0.93264 L 0.13837 0.91366 " pathEditMode="relative" rAng="0" ptsTypes="AA">
                                      <p:cBhvr>
                                        <p:cTn id="200" dur="500" fill="hold"/>
                                        <p:tgtEl>
                                          <p:spTgt spid="364652"/>
                                        </p:tgtEl>
                                        <p:attrNameLst>
                                          <p:attrName>ppt_x</p:attrName>
                                          <p:attrName>ppt_y</p:attrName>
                                        </p:attrNameLst>
                                      </p:cBhvr>
                                      <p:rCtr x="800" y="-900"/>
                                    </p:animMotion>
                                  </p:childTnLst>
                                  <p:subTnLst>
                                    <p:set>
                                      <p:cBhvr override="childStyle">
                                        <p:cTn dur="1" fill="hold" display="0" masterRel="sameClick" afterEffect="1">
                                          <p:stCondLst>
                                            <p:cond evt="end" delay="0">
                                              <p:tn val="199"/>
                                            </p:cond>
                                          </p:stCondLst>
                                        </p:cTn>
                                        <p:tgtEl>
                                          <p:spTgt spid="364652"/>
                                        </p:tgtEl>
                                        <p:attrNameLst>
                                          <p:attrName>style.visibility</p:attrName>
                                        </p:attrNameLst>
                                      </p:cBhvr>
                                      <p:to>
                                        <p:strVal val="hidden"/>
                                      </p:to>
                                    </p:set>
                                  </p:subTnLst>
                                </p:cTn>
                              </p:par>
                              <p:par>
                                <p:cTn id="201" presetID="0" presetClass="path" presetSubtype="0" fill="hold" grpId="0" nodeType="withEffect">
                                  <p:stCondLst>
                                    <p:cond delay="0"/>
                                  </p:stCondLst>
                                  <p:childTnLst>
                                    <p:animMotion origin="layout" path="M 0.12187 0.93241 L 0.11042 0.95023 " pathEditMode="relative" rAng="0" ptsTypes="AA">
                                      <p:cBhvr>
                                        <p:cTn id="202" dur="500" fill="hold"/>
                                        <p:tgtEl>
                                          <p:spTgt spid="364653"/>
                                        </p:tgtEl>
                                        <p:attrNameLst>
                                          <p:attrName>ppt_x</p:attrName>
                                          <p:attrName>ppt_y</p:attrName>
                                        </p:attrNameLst>
                                      </p:cBhvr>
                                      <p:rCtr x="-600" y="900"/>
                                    </p:animMotion>
                                  </p:childTnLst>
                                  <p:subTnLst>
                                    <p:set>
                                      <p:cBhvr override="childStyle">
                                        <p:cTn dur="1" fill="hold" display="0" masterRel="sameClick" afterEffect="1">
                                          <p:stCondLst>
                                            <p:cond evt="end" delay="0">
                                              <p:tn val="201"/>
                                            </p:cond>
                                          </p:stCondLst>
                                        </p:cTn>
                                        <p:tgtEl>
                                          <p:spTgt spid="364653"/>
                                        </p:tgtEl>
                                        <p:attrNameLst>
                                          <p:attrName>style.visibility</p:attrName>
                                        </p:attrNameLst>
                                      </p:cBhvr>
                                      <p:to>
                                        <p:strVal val="hidden"/>
                                      </p:to>
                                    </p:set>
                                  </p:subTnLst>
                                </p:cTn>
                              </p:par>
                              <p:par>
                                <p:cTn id="203" presetID="0" presetClass="path" presetSubtype="0" fill="hold" grpId="0" nodeType="withEffect">
                                  <p:stCondLst>
                                    <p:cond delay="0"/>
                                  </p:stCondLst>
                                  <p:childTnLst>
                                    <p:animMotion origin="layout" path="M 0.12222 0.93264 L 0.13837 0.94514 " pathEditMode="relative" rAng="0" ptsTypes="AA">
                                      <p:cBhvr>
                                        <p:cTn id="204" dur="500" fill="hold"/>
                                        <p:tgtEl>
                                          <p:spTgt spid="364654"/>
                                        </p:tgtEl>
                                        <p:attrNameLst>
                                          <p:attrName>ppt_x</p:attrName>
                                          <p:attrName>ppt_y</p:attrName>
                                        </p:attrNameLst>
                                      </p:cBhvr>
                                      <p:rCtr x="800" y="600"/>
                                    </p:animMotion>
                                  </p:childTnLst>
                                  <p:subTnLst>
                                    <p:set>
                                      <p:cBhvr override="childStyle">
                                        <p:cTn dur="1" fill="hold" display="0" masterRel="sameClick" afterEffect="1">
                                          <p:stCondLst>
                                            <p:cond evt="end" delay="0">
                                              <p:tn val="203"/>
                                            </p:cond>
                                          </p:stCondLst>
                                        </p:cTn>
                                        <p:tgtEl>
                                          <p:spTgt spid="364654"/>
                                        </p:tgtEl>
                                        <p:attrNameLst>
                                          <p:attrName>style.visibility</p:attrName>
                                        </p:attrNameLst>
                                      </p:cBhvr>
                                      <p:to>
                                        <p:strVal val="hidden"/>
                                      </p:to>
                                    </p:set>
                                  </p:subTnLst>
                                </p:cTn>
                              </p:par>
                              <p:par>
                                <p:cTn id="205" presetID="0" presetClass="path" presetSubtype="0" fill="hold" grpId="0" nodeType="withEffect">
                                  <p:stCondLst>
                                    <p:cond delay="0"/>
                                  </p:stCondLst>
                                  <p:childTnLst>
                                    <p:animMotion origin="layout" path="M 0.12222 0.93264 L 0.12656 0.95579 " pathEditMode="relative" rAng="0" ptsTypes="AA">
                                      <p:cBhvr>
                                        <p:cTn id="206" dur="500" fill="hold"/>
                                        <p:tgtEl>
                                          <p:spTgt spid="364655"/>
                                        </p:tgtEl>
                                        <p:attrNameLst>
                                          <p:attrName>ppt_x</p:attrName>
                                          <p:attrName>ppt_y</p:attrName>
                                        </p:attrNameLst>
                                      </p:cBhvr>
                                      <p:rCtr x="200" y="1200"/>
                                    </p:animMotion>
                                  </p:childTnLst>
                                  <p:subTnLst>
                                    <p:set>
                                      <p:cBhvr override="childStyle">
                                        <p:cTn dur="1" fill="hold" display="0" masterRel="sameClick" afterEffect="1">
                                          <p:stCondLst>
                                            <p:cond evt="end" delay="0">
                                              <p:tn val="205"/>
                                            </p:cond>
                                          </p:stCondLst>
                                        </p:cTn>
                                        <p:tgtEl>
                                          <p:spTgt spid="364655"/>
                                        </p:tgtEl>
                                        <p:attrNameLst>
                                          <p:attrName>style.visibility</p:attrName>
                                        </p:attrNameLst>
                                      </p:cBhvr>
                                      <p:to>
                                        <p:strVal val="hidden"/>
                                      </p:to>
                                    </p:set>
                                  </p:subTnLst>
                                </p:cTn>
                              </p:par>
                              <p:par>
                                <p:cTn id="207" presetID="0" presetClass="path" presetSubtype="0" fill="hold" grpId="0" nodeType="withEffect">
                                  <p:stCondLst>
                                    <p:cond delay="0"/>
                                  </p:stCondLst>
                                  <p:childTnLst>
                                    <p:animMotion origin="layout" path="M 0.12222 0.93472 L 0.12656 0.91042 " pathEditMode="relative" rAng="0" ptsTypes="AA">
                                      <p:cBhvr>
                                        <p:cTn id="208" dur="500" fill="hold"/>
                                        <p:tgtEl>
                                          <p:spTgt spid="364656"/>
                                        </p:tgtEl>
                                        <p:attrNameLst>
                                          <p:attrName>ppt_x</p:attrName>
                                          <p:attrName>ppt_y</p:attrName>
                                        </p:attrNameLst>
                                      </p:cBhvr>
                                      <p:rCtr x="200" y="-1200"/>
                                    </p:animMotion>
                                  </p:childTnLst>
                                  <p:subTnLst>
                                    <p:set>
                                      <p:cBhvr override="childStyle">
                                        <p:cTn dur="1" fill="hold" display="0" masterRel="sameClick" afterEffect="1">
                                          <p:stCondLst>
                                            <p:cond evt="end" delay="0">
                                              <p:tn val="207"/>
                                            </p:cond>
                                          </p:stCondLst>
                                        </p:cTn>
                                        <p:tgtEl>
                                          <p:spTgt spid="364656"/>
                                        </p:tgtEl>
                                        <p:attrNameLst>
                                          <p:attrName>style.visibility</p:attrName>
                                        </p:attrNameLst>
                                      </p:cBhvr>
                                      <p:to>
                                        <p:strVal val="hidden"/>
                                      </p:to>
                                    </p:set>
                                  </p:subTnLst>
                                </p:cTn>
                              </p:par>
                              <p:par>
                                <p:cTn id="209"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10" dur="2000" fill="hold"/>
                                        <p:tgtEl>
                                          <p:spTgt spid="364658"/>
                                        </p:tgtEl>
                                        <p:attrNameLst>
                                          <p:attrName>ppt_x</p:attrName>
                                          <p:attrName>ppt_y</p:attrName>
                                        </p:attrNameLst>
                                      </p:cBhvr>
                                      <p:rCtr x="24900" y="-11200"/>
                                    </p:animMotion>
                                  </p:childTnLst>
                                  <p:subTnLst>
                                    <p:set>
                                      <p:cBhvr override="childStyle">
                                        <p:cTn dur="1" fill="hold" display="0" masterRel="sameClick" afterEffect="1">
                                          <p:stCondLst>
                                            <p:cond evt="end" delay="0">
                                              <p:tn val="209"/>
                                            </p:cond>
                                          </p:stCondLst>
                                        </p:cTn>
                                        <p:tgtEl>
                                          <p:spTgt spid="364658"/>
                                        </p:tgtEl>
                                        <p:attrNameLst>
                                          <p:attrName>style.visibility</p:attrName>
                                        </p:attrNameLst>
                                      </p:cBhvr>
                                      <p:to>
                                        <p:strVal val="hidden"/>
                                      </p:to>
                                    </p:set>
                                  </p:subTnLst>
                                </p:cTn>
                              </p:par>
                              <p:par>
                                <p:cTn id="211"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212" dur="2000" fill="hold"/>
                                        <p:tgtEl>
                                          <p:spTgt spid="364657"/>
                                        </p:tgtEl>
                                        <p:attrNameLst>
                                          <p:attrName>ppt_x</p:attrName>
                                          <p:attrName>ppt_y</p:attrName>
                                        </p:attrNameLst>
                                      </p:cBhvr>
                                      <p:rCtr x="3900" y="-12500"/>
                                    </p:animMotion>
                                  </p:childTnLst>
                                  <p:subTnLst>
                                    <p:set>
                                      <p:cBhvr override="childStyle">
                                        <p:cTn dur="1" fill="hold" display="0" masterRel="sameClick" afterEffect="1">
                                          <p:stCondLst>
                                            <p:cond evt="end" delay="0">
                                              <p:tn val="211"/>
                                            </p:cond>
                                          </p:stCondLst>
                                        </p:cTn>
                                        <p:tgtEl>
                                          <p:spTgt spid="364657"/>
                                        </p:tgtEl>
                                        <p:attrNameLst>
                                          <p:attrName>style.visibility</p:attrName>
                                        </p:attrNameLst>
                                      </p:cBhvr>
                                      <p:to>
                                        <p:strVal val="hidden"/>
                                      </p:to>
                                    </p:set>
                                  </p:subTnLst>
                                </p:cTn>
                              </p:par>
                            </p:childTnLst>
                          </p:cTn>
                        </p:par>
                        <p:par>
                          <p:cTn id="213" fill="hold">
                            <p:stCondLst>
                              <p:cond delay="26000"/>
                            </p:stCondLst>
                            <p:childTnLst>
                              <p:par>
                                <p:cTn id="214" presetID="0" presetClass="path" presetSubtype="0" fill="hold" grpId="0" nodeType="afterEffect">
                                  <p:stCondLst>
                                    <p:cond delay="0"/>
                                  </p:stCondLst>
                                  <p:childTnLst>
                                    <p:animMotion origin="layout" path="M 0.38993 0.69143 L 0.37847 0.66713 " pathEditMode="relative" rAng="0" ptsTypes="AA">
                                      <p:cBhvr>
                                        <p:cTn id="215" dur="500" fill="hold"/>
                                        <p:tgtEl>
                                          <p:spTgt spid="364661"/>
                                        </p:tgtEl>
                                        <p:attrNameLst>
                                          <p:attrName>ppt_x</p:attrName>
                                          <p:attrName>ppt_y</p:attrName>
                                        </p:attrNameLst>
                                      </p:cBhvr>
                                      <p:rCtr x="-600" y="-1200"/>
                                    </p:animMotion>
                                  </p:childTnLst>
                                  <p:subTnLst>
                                    <p:set>
                                      <p:cBhvr override="childStyle">
                                        <p:cTn dur="1" fill="hold" display="0" masterRel="sameClick" afterEffect="1">
                                          <p:stCondLst>
                                            <p:cond evt="end" delay="0">
                                              <p:tn val="214"/>
                                            </p:cond>
                                          </p:stCondLst>
                                        </p:cTn>
                                        <p:tgtEl>
                                          <p:spTgt spid="364661"/>
                                        </p:tgtEl>
                                        <p:attrNameLst>
                                          <p:attrName>style.visibility</p:attrName>
                                        </p:attrNameLst>
                                      </p:cBhvr>
                                      <p:to>
                                        <p:strVal val="hidden"/>
                                      </p:to>
                                    </p:set>
                                  </p:subTnLst>
                                </p:cTn>
                              </p:par>
                              <p:par>
                                <p:cTn id="216" presetID="0" presetClass="path" presetSubtype="0" fill="hold" grpId="0" nodeType="withEffect">
                                  <p:stCondLst>
                                    <p:cond delay="0"/>
                                  </p:stCondLst>
                                  <p:childTnLst>
                                    <p:animMotion origin="layout" path="M 0.38958 0.6912 L 0.40573 0.67222 " pathEditMode="relative" rAng="0" ptsTypes="AA">
                                      <p:cBhvr>
                                        <p:cTn id="217" dur="500" fill="hold"/>
                                        <p:tgtEl>
                                          <p:spTgt spid="364662"/>
                                        </p:tgtEl>
                                        <p:attrNameLst>
                                          <p:attrName>ppt_x</p:attrName>
                                          <p:attrName>ppt_y</p:attrName>
                                        </p:attrNameLst>
                                      </p:cBhvr>
                                      <p:rCtr x="800" y="-900"/>
                                    </p:animMotion>
                                  </p:childTnLst>
                                  <p:subTnLst>
                                    <p:set>
                                      <p:cBhvr override="childStyle">
                                        <p:cTn dur="1" fill="hold" display="0" masterRel="sameClick" afterEffect="1">
                                          <p:stCondLst>
                                            <p:cond evt="end" delay="0">
                                              <p:tn val="216"/>
                                            </p:cond>
                                          </p:stCondLst>
                                        </p:cTn>
                                        <p:tgtEl>
                                          <p:spTgt spid="364662"/>
                                        </p:tgtEl>
                                        <p:attrNameLst>
                                          <p:attrName>style.visibility</p:attrName>
                                        </p:attrNameLst>
                                      </p:cBhvr>
                                      <p:to>
                                        <p:strVal val="hidden"/>
                                      </p:to>
                                    </p:set>
                                  </p:subTnLst>
                                </p:cTn>
                              </p:par>
                              <p:par>
                                <p:cTn id="218" presetID="0" presetClass="path" presetSubtype="0" fill="hold" grpId="0" nodeType="withEffect">
                                  <p:stCondLst>
                                    <p:cond delay="0"/>
                                  </p:stCondLst>
                                  <p:childTnLst>
                                    <p:animMotion origin="layout" path="M 0.38958 0.69097 L 0.37812 0.7088 " pathEditMode="relative" rAng="0" ptsTypes="AA">
                                      <p:cBhvr>
                                        <p:cTn id="219" dur="500" fill="hold"/>
                                        <p:tgtEl>
                                          <p:spTgt spid="364663"/>
                                        </p:tgtEl>
                                        <p:attrNameLst>
                                          <p:attrName>ppt_x</p:attrName>
                                          <p:attrName>ppt_y</p:attrName>
                                        </p:attrNameLst>
                                      </p:cBhvr>
                                      <p:rCtr x="-600" y="900"/>
                                    </p:animMotion>
                                  </p:childTnLst>
                                  <p:subTnLst>
                                    <p:set>
                                      <p:cBhvr override="childStyle">
                                        <p:cTn dur="1" fill="hold" display="0" masterRel="sameClick" afterEffect="1">
                                          <p:stCondLst>
                                            <p:cond evt="end" delay="0">
                                              <p:tn val="218"/>
                                            </p:cond>
                                          </p:stCondLst>
                                        </p:cTn>
                                        <p:tgtEl>
                                          <p:spTgt spid="364663"/>
                                        </p:tgtEl>
                                        <p:attrNameLst>
                                          <p:attrName>style.visibility</p:attrName>
                                        </p:attrNameLst>
                                      </p:cBhvr>
                                      <p:to>
                                        <p:strVal val="hidden"/>
                                      </p:to>
                                    </p:set>
                                  </p:subTnLst>
                                </p:cTn>
                              </p:par>
                              <p:par>
                                <p:cTn id="220" presetID="0" presetClass="path" presetSubtype="0" fill="hold" grpId="0" nodeType="withEffect">
                                  <p:stCondLst>
                                    <p:cond delay="0"/>
                                  </p:stCondLst>
                                  <p:childTnLst>
                                    <p:animMotion origin="layout" path="M 0.38993 0.6912 L 0.40608 0.7037 " pathEditMode="relative" rAng="0" ptsTypes="AA">
                                      <p:cBhvr>
                                        <p:cTn id="221" dur="500" fill="hold"/>
                                        <p:tgtEl>
                                          <p:spTgt spid="364664"/>
                                        </p:tgtEl>
                                        <p:attrNameLst>
                                          <p:attrName>ppt_x</p:attrName>
                                          <p:attrName>ppt_y</p:attrName>
                                        </p:attrNameLst>
                                      </p:cBhvr>
                                      <p:rCtr x="800" y="600"/>
                                    </p:animMotion>
                                  </p:childTnLst>
                                  <p:subTnLst>
                                    <p:set>
                                      <p:cBhvr override="childStyle">
                                        <p:cTn dur="1" fill="hold" display="0" masterRel="sameClick" afterEffect="1">
                                          <p:stCondLst>
                                            <p:cond evt="end" delay="0">
                                              <p:tn val="220"/>
                                            </p:cond>
                                          </p:stCondLst>
                                        </p:cTn>
                                        <p:tgtEl>
                                          <p:spTgt spid="364664"/>
                                        </p:tgtEl>
                                        <p:attrNameLst>
                                          <p:attrName>style.visibility</p:attrName>
                                        </p:attrNameLst>
                                      </p:cBhvr>
                                      <p:to>
                                        <p:strVal val="hidden"/>
                                      </p:to>
                                    </p:set>
                                  </p:subTnLst>
                                </p:cTn>
                              </p:par>
                              <p:par>
                                <p:cTn id="222" presetID="0" presetClass="path" presetSubtype="0" fill="hold" grpId="0" nodeType="withEffect">
                                  <p:stCondLst>
                                    <p:cond delay="0"/>
                                  </p:stCondLst>
                                  <p:childTnLst>
                                    <p:animMotion origin="layout" path="M 0.38993 0.6912 L 0.39427 0.71435 " pathEditMode="relative" rAng="0" ptsTypes="AA">
                                      <p:cBhvr>
                                        <p:cTn id="223" dur="500" fill="hold"/>
                                        <p:tgtEl>
                                          <p:spTgt spid="364665"/>
                                        </p:tgtEl>
                                        <p:attrNameLst>
                                          <p:attrName>ppt_x</p:attrName>
                                          <p:attrName>ppt_y</p:attrName>
                                        </p:attrNameLst>
                                      </p:cBhvr>
                                      <p:rCtr x="200" y="1200"/>
                                    </p:animMotion>
                                  </p:childTnLst>
                                  <p:subTnLst>
                                    <p:set>
                                      <p:cBhvr override="childStyle">
                                        <p:cTn dur="1" fill="hold" display="0" masterRel="sameClick" afterEffect="1">
                                          <p:stCondLst>
                                            <p:cond evt="end" delay="0">
                                              <p:tn val="222"/>
                                            </p:cond>
                                          </p:stCondLst>
                                        </p:cTn>
                                        <p:tgtEl>
                                          <p:spTgt spid="364665"/>
                                        </p:tgtEl>
                                        <p:attrNameLst>
                                          <p:attrName>style.visibility</p:attrName>
                                        </p:attrNameLst>
                                      </p:cBhvr>
                                      <p:to>
                                        <p:strVal val="hidden"/>
                                      </p:to>
                                    </p:set>
                                  </p:subTnLst>
                                </p:cTn>
                              </p:par>
                              <p:par>
                                <p:cTn id="224" presetID="0" presetClass="path" presetSubtype="0" fill="hold" grpId="0" nodeType="withEffect">
                                  <p:stCondLst>
                                    <p:cond delay="0"/>
                                  </p:stCondLst>
                                  <p:childTnLst>
                                    <p:animMotion origin="layout" path="M 0.38958 0.6912 L 0.39392 0.6669 " pathEditMode="relative" rAng="0" ptsTypes="AA">
                                      <p:cBhvr>
                                        <p:cTn id="225" dur="500" fill="hold"/>
                                        <p:tgtEl>
                                          <p:spTgt spid="364666"/>
                                        </p:tgtEl>
                                        <p:attrNameLst>
                                          <p:attrName>ppt_x</p:attrName>
                                          <p:attrName>ppt_y</p:attrName>
                                        </p:attrNameLst>
                                      </p:cBhvr>
                                      <p:rCtr x="200" y="-1200"/>
                                    </p:animMotion>
                                  </p:childTnLst>
                                  <p:subTnLst>
                                    <p:set>
                                      <p:cBhvr override="childStyle">
                                        <p:cTn dur="1" fill="hold" display="0" masterRel="sameClick" afterEffect="1">
                                          <p:stCondLst>
                                            <p:cond evt="end" delay="0">
                                              <p:tn val="224"/>
                                            </p:cond>
                                          </p:stCondLst>
                                        </p:cTn>
                                        <p:tgtEl>
                                          <p:spTgt spid="364666"/>
                                        </p:tgtEl>
                                        <p:attrNameLst>
                                          <p:attrName>style.visibility</p:attrName>
                                        </p:attrNameLst>
                                      </p:cBhvr>
                                      <p:to>
                                        <p:strVal val="hidden"/>
                                      </p:to>
                                    </p:set>
                                  </p:subTnLst>
                                </p:cTn>
                              </p:par>
                              <p:par>
                                <p:cTn id="226"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27" dur="2000" spd="-100000" fill="hold"/>
                                        <p:tgtEl>
                                          <p:spTgt spid="364660"/>
                                        </p:tgtEl>
                                        <p:attrNameLst>
                                          <p:attrName>ppt_x</p:attrName>
                                          <p:attrName>ppt_y</p:attrName>
                                        </p:attrNameLst>
                                      </p:cBhvr>
                                      <p:rCtr x="24900" y="-11200"/>
                                    </p:animMotion>
                                  </p:childTnLst>
                                  <p:subTnLst>
                                    <p:set>
                                      <p:cBhvr override="childStyle">
                                        <p:cTn dur="1" fill="hold" display="0" masterRel="sameClick" afterEffect="1">
                                          <p:stCondLst>
                                            <p:cond evt="end" delay="0">
                                              <p:tn val="226"/>
                                            </p:cond>
                                          </p:stCondLst>
                                        </p:cTn>
                                        <p:tgtEl>
                                          <p:spTgt spid="364660"/>
                                        </p:tgtEl>
                                        <p:attrNameLst>
                                          <p:attrName>style.visibility</p:attrName>
                                        </p:attrNameLst>
                                      </p:cBhvr>
                                      <p:to>
                                        <p:strVal val="hidden"/>
                                      </p:to>
                                    </p:set>
                                  </p:subTnLst>
                                </p:cTn>
                              </p:par>
                              <p:par>
                                <p:cTn id="228"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229" dur="2000" spd="-100000" fill="hold"/>
                                        <p:tgtEl>
                                          <p:spTgt spid="364659"/>
                                        </p:tgtEl>
                                        <p:attrNameLst>
                                          <p:attrName>ppt_x</p:attrName>
                                          <p:attrName>ppt_y</p:attrName>
                                        </p:attrNameLst>
                                      </p:cBhvr>
                                      <p:rCtr x="3900" y="-12500"/>
                                    </p:animMotion>
                                  </p:childTnLst>
                                  <p:subTnLst>
                                    <p:set>
                                      <p:cBhvr override="childStyle">
                                        <p:cTn dur="1" fill="hold" display="0" masterRel="sameClick" afterEffect="1">
                                          <p:stCondLst>
                                            <p:cond evt="end" delay="0">
                                              <p:tn val="228"/>
                                            </p:cond>
                                          </p:stCondLst>
                                        </p:cTn>
                                        <p:tgtEl>
                                          <p:spTgt spid="364659"/>
                                        </p:tgtEl>
                                        <p:attrNameLst>
                                          <p:attrName>style.visibility</p:attrName>
                                        </p:attrNameLst>
                                      </p:cBhvr>
                                      <p:to>
                                        <p:strVal val="hidden"/>
                                      </p:to>
                                    </p:set>
                                  </p:subTnLst>
                                </p:cTn>
                              </p:par>
                            </p:childTnLst>
                          </p:cTn>
                        </p:par>
                        <p:par>
                          <p:cTn id="230" fill="hold">
                            <p:stCondLst>
                              <p:cond delay="28000"/>
                            </p:stCondLst>
                            <p:childTnLst>
                              <p:par>
                                <p:cTn id="231" presetID="0" presetClass="path" presetSubtype="0" fill="hold" grpId="0" nodeType="afterEffect">
                                  <p:stCondLst>
                                    <p:cond delay="0"/>
                                  </p:stCondLst>
                                  <p:childTnLst>
                                    <p:animMotion origin="layout" path="M 0.12187 0.9331 L 0.11042 0.9088 " pathEditMode="relative" rAng="0" ptsTypes="AA">
                                      <p:cBhvr>
                                        <p:cTn id="232" dur="500" fill="hold"/>
                                        <p:tgtEl>
                                          <p:spTgt spid="364667"/>
                                        </p:tgtEl>
                                        <p:attrNameLst>
                                          <p:attrName>ppt_x</p:attrName>
                                          <p:attrName>ppt_y</p:attrName>
                                        </p:attrNameLst>
                                      </p:cBhvr>
                                      <p:rCtr x="-600" y="-1200"/>
                                    </p:animMotion>
                                  </p:childTnLst>
                                  <p:subTnLst>
                                    <p:set>
                                      <p:cBhvr override="childStyle">
                                        <p:cTn dur="1" fill="hold" display="0" masterRel="sameClick" afterEffect="1">
                                          <p:stCondLst>
                                            <p:cond evt="end" delay="0">
                                              <p:tn val="231"/>
                                            </p:cond>
                                          </p:stCondLst>
                                        </p:cTn>
                                        <p:tgtEl>
                                          <p:spTgt spid="364667"/>
                                        </p:tgtEl>
                                        <p:attrNameLst>
                                          <p:attrName>style.visibility</p:attrName>
                                        </p:attrNameLst>
                                      </p:cBhvr>
                                      <p:to>
                                        <p:strVal val="hidden"/>
                                      </p:to>
                                    </p:set>
                                  </p:subTnLst>
                                </p:cTn>
                              </p:par>
                              <p:par>
                                <p:cTn id="233" presetID="0" presetClass="path" presetSubtype="0" fill="hold" grpId="0" nodeType="withEffect">
                                  <p:stCondLst>
                                    <p:cond delay="0"/>
                                  </p:stCondLst>
                                  <p:childTnLst>
                                    <p:animMotion origin="layout" path="M 0.12222 0.93264 L 0.13837 0.91366 " pathEditMode="relative" rAng="0" ptsTypes="AA">
                                      <p:cBhvr>
                                        <p:cTn id="234" dur="500" fill="hold"/>
                                        <p:tgtEl>
                                          <p:spTgt spid="364668"/>
                                        </p:tgtEl>
                                        <p:attrNameLst>
                                          <p:attrName>ppt_x</p:attrName>
                                          <p:attrName>ppt_y</p:attrName>
                                        </p:attrNameLst>
                                      </p:cBhvr>
                                      <p:rCtr x="800" y="-900"/>
                                    </p:animMotion>
                                  </p:childTnLst>
                                  <p:subTnLst>
                                    <p:set>
                                      <p:cBhvr override="childStyle">
                                        <p:cTn dur="1" fill="hold" display="0" masterRel="sameClick" afterEffect="1">
                                          <p:stCondLst>
                                            <p:cond evt="end" delay="0">
                                              <p:tn val="233"/>
                                            </p:cond>
                                          </p:stCondLst>
                                        </p:cTn>
                                        <p:tgtEl>
                                          <p:spTgt spid="364668"/>
                                        </p:tgtEl>
                                        <p:attrNameLst>
                                          <p:attrName>style.visibility</p:attrName>
                                        </p:attrNameLst>
                                      </p:cBhvr>
                                      <p:to>
                                        <p:strVal val="hidden"/>
                                      </p:to>
                                    </p:set>
                                  </p:subTnLst>
                                </p:cTn>
                              </p:par>
                              <p:par>
                                <p:cTn id="235" presetID="0" presetClass="path" presetSubtype="0" fill="hold" grpId="0" nodeType="withEffect">
                                  <p:stCondLst>
                                    <p:cond delay="0"/>
                                  </p:stCondLst>
                                  <p:childTnLst>
                                    <p:animMotion origin="layout" path="M 0.12187 0.93241 L 0.11042 0.95023 " pathEditMode="relative" rAng="0" ptsTypes="AA">
                                      <p:cBhvr>
                                        <p:cTn id="236" dur="500" fill="hold"/>
                                        <p:tgtEl>
                                          <p:spTgt spid="364669"/>
                                        </p:tgtEl>
                                        <p:attrNameLst>
                                          <p:attrName>ppt_x</p:attrName>
                                          <p:attrName>ppt_y</p:attrName>
                                        </p:attrNameLst>
                                      </p:cBhvr>
                                      <p:rCtr x="-600" y="900"/>
                                    </p:animMotion>
                                  </p:childTnLst>
                                  <p:subTnLst>
                                    <p:set>
                                      <p:cBhvr override="childStyle">
                                        <p:cTn dur="1" fill="hold" display="0" masterRel="sameClick" afterEffect="1">
                                          <p:stCondLst>
                                            <p:cond evt="end" delay="0">
                                              <p:tn val="235"/>
                                            </p:cond>
                                          </p:stCondLst>
                                        </p:cTn>
                                        <p:tgtEl>
                                          <p:spTgt spid="364669"/>
                                        </p:tgtEl>
                                        <p:attrNameLst>
                                          <p:attrName>style.visibility</p:attrName>
                                        </p:attrNameLst>
                                      </p:cBhvr>
                                      <p:to>
                                        <p:strVal val="hidden"/>
                                      </p:to>
                                    </p:set>
                                  </p:subTnLst>
                                </p:cTn>
                              </p:par>
                              <p:par>
                                <p:cTn id="237" presetID="0" presetClass="path" presetSubtype="0" fill="hold" grpId="0" nodeType="withEffect">
                                  <p:stCondLst>
                                    <p:cond delay="0"/>
                                  </p:stCondLst>
                                  <p:childTnLst>
                                    <p:animMotion origin="layout" path="M 0.12222 0.93264 L 0.13837 0.94514 " pathEditMode="relative" rAng="0" ptsTypes="AA">
                                      <p:cBhvr>
                                        <p:cTn id="238" dur="500" fill="hold"/>
                                        <p:tgtEl>
                                          <p:spTgt spid="364670"/>
                                        </p:tgtEl>
                                        <p:attrNameLst>
                                          <p:attrName>ppt_x</p:attrName>
                                          <p:attrName>ppt_y</p:attrName>
                                        </p:attrNameLst>
                                      </p:cBhvr>
                                      <p:rCtr x="800" y="600"/>
                                    </p:animMotion>
                                  </p:childTnLst>
                                  <p:subTnLst>
                                    <p:set>
                                      <p:cBhvr override="childStyle">
                                        <p:cTn dur="1" fill="hold" display="0" masterRel="sameClick" afterEffect="1">
                                          <p:stCondLst>
                                            <p:cond evt="end" delay="0">
                                              <p:tn val="237"/>
                                            </p:cond>
                                          </p:stCondLst>
                                        </p:cTn>
                                        <p:tgtEl>
                                          <p:spTgt spid="364670"/>
                                        </p:tgtEl>
                                        <p:attrNameLst>
                                          <p:attrName>style.visibility</p:attrName>
                                        </p:attrNameLst>
                                      </p:cBhvr>
                                      <p:to>
                                        <p:strVal val="hidden"/>
                                      </p:to>
                                    </p:set>
                                  </p:subTnLst>
                                </p:cTn>
                              </p:par>
                              <p:par>
                                <p:cTn id="239" presetID="0" presetClass="path" presetSubtype="0" fill="hold" grpId="0" nodeType="withEffect">
                                  <p:stCondLst>
                                    <p:cond delay="0"/>
                                  </p:stCondLst>
                                  <p:childTnLst>
                                    <p:animMotion origin="layout" path="M 0.12222 0.93264 L 0.12656 0.95579 " pathEditMode="relative" rAng="0" ptsTypes="AA">
                                      <p:cBhvr>
                                        <p:cTn id="240" dur="500" fill="hold"/>
                                        <p:tgtEl>
                                          <p:spTgt spid="364671"/>
                                        </p:tgtEl>
                                        <p:attrNameLst>
                                          <p:attrName>ppt_x</p:attrName>
                                          <p:attrName>ppt_y</p:attrName>
                                        </p:attrNameLst>
                                      </p:cBhvr>
                                      <p:rCtr x="200" y="1200"/>
                                    </p:animMotion>
                                  </p:childTnLst>
                                  <p:subTnLst>
                                    <p:set>
                                      <p:cBhvr override="childStyle">
                                        <p:cTn dur="1" fill="hold" display="0" masterRel="sameClick" afterEffect="1">
                                          <p:stCondLst>
                                            <p:cond evt="end" delay="0">
                                              <p:tn val="239"/>
                                            </p:cond>
                                          </p:stCondLst>
                                        </p:cTn>
                                        <p:tgtEl>
                                          <p:spTgt spid="364671"/>
                                        </p:tgtEl>
                                        <p:attrNameLst>
                                          <p:attrName>style.visibility</p:attrName>
                                        </p:attrNameLst>
                                      </p:cBhvr>
                                      <p:to>
                                        <p:strVal val="hidden"/>
                                      </p:to>
                                    </p:set>
                                  </p:subTnLst>
                                </p:cTn>
                              </p:par>
                              <p:par>
                                <p:cTn id="241" presetID="0" presetClass="path" presetSubtype="0" fill="hold" grpId="0" nodeType="withEffect">
                                  <p:stCondLst>
                                    <p:cond delay="0"/>
                                  </p:stCondLst>
                                  <p:childTnLst>
                                    <p:animMotion origin="layout" path="M 0.12222 0.93472 L 0.12656 0.91042 " pathEditMode="relative" rAng="0" ptsTypes="AA">
                                      <p:cBhvr>
                                        <p:cTn id="242" dur="500" fill="hold"/>
                                        <p:tgtEl>
                                          <p:spTgt spid="364672"/>
                                        </p:tgtEl>
                                        <p:attrNameLst>
                                          <p:attrName>ppt_x</p:attrName>
                                          <p:attrName>ppt_y</p:attrName>
                                        </p:attrNameLst>
                                      </p:cBhvr>
                                      <p:rCtr x="200" y="-1200"/>
                                    </p:animMotion>
                                  </p:childTnLst>
                                  <p:subTnLst>
                                    <p:set>
                                      <p:cBhvr override="childStyle">
                                        <p:cTn dur="1" fill="hold" display="0" masterRel="sameClick" afterEffect="1">
                                          <p:stCondLst>
                                            <p:cond evt="end" delay="0">
                                              <p:tn val="241"/>
                                            </p:cond>
                                          </p:stCondLst>
                                        </p:cTn>
                                        <p:tgtEl>
                                          <p:spTgt spid="364672"/>
                                        </p:tgtEl>
                                        <p:attrNameLst>
                                          <p:attrName>style.visibility</p:attrName>
                                        </p:attrNameLst>
                                      </p:cBhvr>
                                      <p:to>
                                        <p:strVal val="hidden"/>
                                      </p:to>
                                    </p:set>
                                  </p:subTnLst>
                                </p:cTn>
                              </p:par>
                              <p:par>
                                <p:cTn id="243"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44" dur="2000" fill="hold"/>
                                        <p:tgtEl>
                                          <p:spTgt spid="364674"/>
                                        </p:tgtEl>
                                        <p:attrNameLst>
                                          <p:attrName>ppt_x</p:attrName>
                                          <p:attrName>ppt_y</p:attrName>
                                        </p:attrNameLst>
                                      </p:cBhvr>
                                      <p:rCtr x="24900" y="-11200"/>
                                    </p:animMotion>
                                  </p:childTnLst>
                                  <p:subTnLst>
                                    <p:set>
                                      <p:cBhvr override="childStyle">
                                        <p:cTn dur="1" fill="hold" display="0" masterRel="sameClick" afterEffect="1">
                                          <p:stCondLst>
                                            <p:cond evt="end" delay="0">
                                              <p:tn val="243"/>
                                            </p:cond>
                                          </p:stCondLst>
                                        </p:cTn>
                                        <p:tgtEl>
                                          <p:spTgt spid="364674"/>
                                        </p:tgtEl>
                                        <p:attrNameLst>
                                          <p:attrName>style.visibility</p:attrName>
                                        </p:attrNameLst>
                                      </p:cBhvr>
                                      <p:to>
                                        <p:strVal val="hidden"/>
                                      </p:to>
                                    </p:set>
                                  </p:subTnLst>
                                </p:cTn>
                              </p:par>
                              <p:par>
                                <p:cTn id="245"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246" dur="2000" fill="hold"/>
                                        <p:tgtEl>
                                          <p:spTgt spid="364673"/>
                                        </p:tgtEl>
                                        <p:attrNameLst>
                                          <p:attrName>ppt_x</p:attrName>
                                          <p:attrName>ppt_y</p:attrName>
                                        </p:attrNameLst>
                                      </p:cBhvr>
                                      <p:rCtr x="3900" y="-12500"/>
                                    </p:animMotion>
                                  </p:childTnLst>
                                  <p:subTnLst>
                                    <p:set>
                                      <p:cBhvr override="childStyle">
                                        <p:cTn dur="1" fill="hold" display="0" masterRel="sameClick" afterEffect="1">
                                          <p:stCondLst>
                                            <p:cond evt="end" delay="0">
                                              <p:tn val="245"/>
                                            </p:cond>
                                          </p:stCondLst>
                                        </p:cTn>
                                        <p:tgtEl>
                                          <p:spTgt spid="364673"/>
                                        </p:tgtEl>
                                        <p:attrNameLst>
                                          <p:attrName>style.visibility</p:attrName>
                                        </p:attrNameLst>
                                      </p:cBhvr>
                                      <p:to>
                                        <p:strVal val="hidden"/>
                                      </p:to>
                                    </p:set>
                                  </p:subTnLst>
                                </p:cTn>
                              </p:par>
                            </p:childTnLst>
                          </p:cTn>
                        </p:par>
                        <p:par>
                          <p:cTn id="247" fill="hold">
                            <p:stCondLst>
                              <p:cond delay="30000"/>
                            </p:stCondLst>
                            <p:childTnLst>
                              <p:par>
                                <p:cTn id="248" presetID="0" presetClass="path" presetSubtype="0" fill="hold" grpId="0" nodeType="afterEffect">
                                  <p:stCondLst>
                                    <p:cond delay="0"/>
                                  </p:stCondLst>
                                  <p:childTnLst>
                                    <p:animMotion origin="layout" path="M 0.38993 0.69143 L 0.37847 0.66713 " pathEditMode="relative" rAng="0" ptsTypes="AA">
                                      <p:cBhvr>
                                        <p:cTn id="249" dur="500" fill="hold"/>
                                        <p:tgtEl>
                                          <p:spTgt spid="364677"/>
                                        </p:tgtEl>
                                        <p:attrNameLst>
                                          <p:attrName>ppt_x</p:attrName>
                                          <p:attrName>ppt_y</p:attrName>
                                        </p:attrNameLst>
                                      </p:cBhvr>
                                      <p:rCtr x="-600" y="-1200"/>
                                    </p:animMotion>
                                  </p:childTnLst>
                                  <p:subTnLst>
                                    <p:set>
                                      <p:cBhvr override="childStyle">
                                        <p:cTn dur="1" fill="hold" display="0" masterRel="sameClick" afterEffect="1">
                                          <p:stCondLst>
                                            <p:cond evt="end" delay="0">
                                              <p:tn val="248"/>
                                            </p:cond>
                                          </p:stCondLst>
                                        </p:cTn>
                                        <p:tgtEl>
                                          <p:spTgt spid="364677"/>
                                        </p:tgtEl>
                                        <p:attrNameLst>
                                          <p:attrName>style.visibility</p:attrName>
                                        </p:attrNameLst>
                                      </p:cBhvr>
                                      <p:to>
                                        <p:strVal val="hidden"/>
                                      </p:to>
                                    </p:set>
                                  </p:subTnLst>
                                </p:cTn>
                              </p:par>
                              <p:par>
                                <p:cTn id="250" presetID="0" presetClass="path" presetSubtype="0" fill="hold" grpId="0" nodeType="withEffect">
                                  <p:stCondLst>
                                    <p:cond delay="0"/>
                                  </p:stCondLst>
                                  <p:childTnLst>
                                    <p:animMotion origin="layout" path="M 0.38958 0.6912 L 0.40573 0.67222 " pathEditMode="relative" rAng="0" ptsTypes="AA">
                                      <p:cBhvr>
                                        <p:cTn id="251" dur="500" fill="hold"/>
                                        <p:tgtEl>
                                          <p:spTgt spid="364678"/>
                                        </p:tgtEl>
                                        <p:attrNameLst>
                                          <p:attrName>ppt_x</p:attrName>
                                          <p:attrName>ppt_y</p:attrName>
                                        </p:attrNameLst>
                                      </p:cBhvr>
                                      <p:rCtr x="800" y="-900"/>
                                    </p:animMotion>
                                  </p:childTnLst>
                                  <p:subTnLst>
                                    <p:set>
                                      <p:cBhvr override="childStyle">
                                        <p:cTn dur="1" fill="hold" display="0" masterRel="sameClick" afterEffect="1">
                                          <p:stCondLst>
                                            <p:cond evt="end" delay="0">
                                              <p:tn val="250"/>
                                            </p:cond>
                                          </p:stCondLst>
                                        </p:cTn>
                                        <p:tgtEl>
                                          <p:spTgt spid="364678"/>
                                        </p:tgtEl>
                                        <p:attrNameLst>
                                          <p:attrName>style.visibility</p:attrName>
                                        </p:attrNameLst>
                                      </p:cBhvr>
                                      <p:to>
                                        <p:strVal val="hidden"/>
                                      </p:to>
                                    </p:set>
                                  </p:subTnLst>
                                </p:cTn>
                              </p:par>
                              <p:par>
                                <p:cTn id="252" presetID="0" presetClass="path" presetSubtype="0" fill="hold" grpId="0" nodeType="withEffect">
                                  <p:stCondLst>
                                    <p:cond delay="0"/>
                                  </p:stCondLst>
                                  <p:childTnLst>
                                    <p:animMotion origin="layout" path="M 0.38958 0.69097 L 0.37812 0.7088 " pathEditMode="relative" rAng="0" ptsTypes="AA">
                                      <p:cBhvr>
                                        <p:cTn id="253" dur="500" fill="hold"/>
                                        <p:tgtEl>
                                          <p:spTgt spid="364679"/>
                                        </p:tgtEl>
                                        <p:attrNameLst>
                                          <p:attrName>ppt_x</p:attrName>
                                          <p:attrName>ppt_y</p:attrName>
                                        </p:attrNameLst>
                                      </p:cBhvr>
                                      <p:rCtr x="-600" y="900"/>
                                    </p:animMotion>
                                  </p:childTnLst>
                                  <p:subTnLst>
                                    <p:set>
                                      <p:cBhvr override="childStyle">
                                        <p:cTn dur="1" fill="hold" display="0" masterRel="sameClick" afterEffect="1">
                                          <p:stCondLst>
                                            <p:cond evt="end" delay="0">
                                              <p:tn val="252"/>
                                            </p:cond>
                                          </p:stCondLst>
                                        </p:cTn>
                                        <p:tgtEl>
                                          <p:spTgt spid="364679"/>
                                        </p:tgtEl>
                                        <p:attrNameLst>
                                          <p:attrName>style.visibility</p:attrName>
                                        </p:attrNameLst>
                                      </p:cBhvr>
                                      <p:to>
                                        <p:strVal val="hidden"/>
                                      </p:to>
                                    </p:set>
                                  </p:subTnLst>
                                </p:cTn>
                              </p:par>
                              <p:par>
                                <p:cTn id="254" presetID="0" presetClass="path" presetSubtype="0" fill="hold" grpId="0" nodeType="withEffect">
                                  <p:stCondLst>
                                    <p:cond delay="0"/>
                                  </p:stCondLst>
                                  <p:childTnLst>
                                    <p:animMotion origin="layout" path="M 0.38993 0.6912 L 0.40608 0.7037 " pathEditMode="relative" rAng="0" ptsTypes="AA">
                                      <p:cBhvr>
                                        <p:cTn id="255" dur="500" fill="hold"/>
                                        <p:tgtEl>
                                          <p:spTgt spid="364680"/>
                                        </p:tgtEl>
                                        <p:attrNameLst>
                                          <p:attrName>ppt_x</p:attrName>
                                          <p:attrName>ppt_y</p:attrName>
                                        </p:attrNameLst>
                                      </p:cBhvr>
                                      <p:rCtr x="800" y="600"/>
                                    </p:animMotion>
                                  </p:childTnLst>
                                  <p:subTnLst>
                                    <p:set>
                                      <p:cBhvr override="childStyle">
                                        <p:cTn dur="1" fill="hold" display="0" masterRel="sameClick" afterEffect="1">
                                          <p:stCondLst>
                                            <p:cond evt="end" delay="0">
                                              <p:tn val="254"/>
                                            </p:cond>
                                          </p:stCondLst>
                                        </p:cTn>
                                        <p:tgtEl>
                                          <p:spTgt spid="364680"/>
                                        </p:tgtEl>
                                        <p:attrNameLst>
                                          <p:attrName>style.visibility</p:attrName>
                                        </p:attrNameLst>
                                      </p:cBhvr>
                                      <p:to>
                                        <p:strVal val="hidden"/>
                                      </p:to>
                                    </p:set>
                                  </p:subTnLst>
                                </p:cTn>
                              </p:par>
                              <p:par>
                                <p:cTn id="256" presetID="0" presetClass="path" presetSubtype="0" fill="hold" grpId="0" nodeType="withEffect">
                                  <p:stCondLst>
                                    <p:cond delay="0"/>
                                  </p:stCondLst>
                                  <p:childTnLst>
                                    <p:animMotion origin="layout" path="M 0.38993 0.6912 L 0.39427 0.71435 " pathEditMode="relative" rAng="0" ptsTypes="AA">
                                      <p:cBhvr>
                                        <p:cTn id="257" dur="500" fill="hold"/>
                                        <p:tgtEl>
                                          <p:spTgt spid="364681"/>
                                        </p:tgtEl>
                                        <p:attrNameLst>
                                          <p:attrName>ppt_x</p:attrName>
                                          <p:attrName>ppt_y</p:attrName>
                                        </p:attrNameLst>
                                      </p:cBhvr>
                                      <p:rCtr x="200" y="1200"/>
                                    </p:animMotion>
                                  </p:childTnLst>
                                  <p:subTnLst>
                                    <p:set>
                                      <p:cBhvr override="childStyle">
                                        <p:cTn dur="1" fill="hold" display="0" masterRel="sameClick" afterEffect="1">
                                          <p:stCondLst>
                                            <p:cond evt="end" delay="0">
                                              <p:tn val="256"/>
                                            </p:cond>
                                          </p:stCondLst>
                                        </p:cTn>
                                        <p:tgtEl>
                                          <p:spTgt spid="364681"/>
                                        </p:tgtEl>
                                        <p:attrNameLst>
                                          <p:attrName>style.visibility</p:attrName>
                                        </p:attrNameLst>
                                      </p:cBhvr>
                                      <p:to>
                                        <p:strVal val="hidden"/>
                                      </p:to>
                                    </p:set>
                                  </p:subTnLst>
                                </p:cTn>
                              </p:par>
                              <p:par>
                                <p:cTn id="258" presetID="0" presetClass="path" presetSubtype="0" fill="hold" grpId="0" nodeType="withEffect">
                                  <p:stCondLst>
                                    <p:cond delay="0"/>
                                  </p:stCondLst>
                                  <p:childTnLst>
                                    <p:animMotion origin="layout" path="M 0.38958 0.6912 L 0.39392 0.6669 " pathEditMode="relative" rAng="0" ptsTypes="AA">
                                      <p:cBhvr>
                                        <p:cTn id="259" dur="500" fill="hold"/>
                                        <p:tgtEl>
                                          <p:spTgt spid="364682"/>
                                        </p:tgtEl>
                                        <p:attrNameLst>
                                          <p:attrName>ppt_x</p:attrName>
                                          <p:attrName>ppt_y</p:attrName>
                                        </p:attrNameLst>
                                      </p:cBhvr>
                                      <p:rCtr x="200" y="-1200"/>
                                    </p:animMotion>
                                  </p:childTnLst>
                                  <p:subTnLst>
                                    <p:set>
                                      <p:cBhvr override="childStyle">
                                        <p:cTn dur="1" fill="hold" display="0" masterRel="sameClick" afterEffect="1">
                                          <p:stCondLst>
                                            <p:cond evt="end" delay="0">
                                              <p:tn val="258"/>
                                            </p:cond>
                                          </p:stCondLst>
                                        </p:cTn>
                                        <p:tgtEl>
                                          <p:spTgt spid="364682"/>
                                        </p:tgtEl>
                                        <p:attrNameLst>
                                          <p:attrName>style.visibility</p:attrName>
                                        </p:attrNameLst>
                                      </p:cBhvr>
                                      <p:to>
                                        <p:strVal val="hidden"/>
                                      </p:to>
                                    </p:set>
                                  </p:subTnLst>
                                </p:cTn>
                              </p:par>
                              <p:par>
                                <p:cTn id="260"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61" dur="2000" spd="-100000" fill="hold"/>
                                        <p:tgtEl>
                                          <p:spTgt spid="364676"/>
                                        </p:tgtEl>
                                        <p:attrNameLst>
                                          <p:attrName>ppt_x</p:attrName>
                                          <p:attrName>ppt_y</p:attrName>
                                        </p:attrNameLst>
                                      </p:cBhvr>
                                      <p:rCtr x="24900" y="-11200"/>
                                    </p:animMotion>
                                  </p:childTnLst>
                                  <p:subTnLst>
                                    <p:set>
                                      <p:cBhvr override="childStyle">
                                        <p:cTn dur="1" fill="hold" display="0" masterRel="sameClick" afterEffect="1">
                                          <p:stCondLst>
                                            <p:cond evt="end" delay="0">
                                              <p:tn val="260"/>
                                            </p:cond>
                                          </p:stCondLst>
                                        </p:cTn>
                                        <p:tgtEl>
                                          <p:spTgt spid="364676"/>
                                        </p:tgtEl>
                                        <p:attrNameLst>
                                          <p:attrName>style.visibility</p:attrName>
                                        </p:attrNameLst>
                                      </p:cBhvr>
                                      <p:to>
                                        <p:strVal val="hidden"/>
                                      </p:to>
                                    </p:set>
                                  </p:subTnLst>
                                </p:cTn>
                              </p:par>
                              <p:par>
                                <p:cTn id="262"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263" dur="2000" spd="-100000" fill="hold"/>
                                        <p:tgtEl>
                                          <p:spTgt spid="364675"/>
                                        </p:tgtEl>
                                        <p:attrNameLst>
                                          <p:attrName>ppt_x</p:attrName>
                                          <p:attrName>ppt_y</p:attrName>
                                        </p:attrNameLst>
                                      </p:cBhvr>
                                      <p:rCtr x="3900" y="-12500"/>
                                    </p:animMotion>
                                  </p:childTnLst>
                                  <p:subTnLst>
                                    <p:set>
                                      <p:cBhvr override="childStyle">
                                        <p:cTn dur="1" fill="hold" display="0" masterRel="sameClick" afterEffect="1">
                                          <p:stCondLst>
                                            <p:cond evt="end" delay="0">
                                              <p:tn val="262"/>
                                            </p:cond>
                                          </p:stCondLst>
                                        </p:cTn>
                                        <p:tgtEl>
                                          <p:spTgt spid="364675"/>
                                        </p:tgtEl>
                                        <p:attrNameLst>
                                          <p:attrName>style.visibility</p:attrName>
                                        </p:attrNameLst>
                                      </p:cBhvr>
                                      <p:to>
                                        <p:strVal val="hidden"/>
                                      </p:to>
                                    </p:set>
                                  </p:subTnLst>
                                </p:cTn>
                              </p:par>
                            </p:childTnLst>
                          </p:cTn>
                        </p:par>
                        <p:par>
                          <p:cTn id="264" fill="hold">
                            <p:stCondLst>
                              <p:cond delay="32000"/>
                            </p:stCondLst>
                            <p:childTnLst>
                              <p:par>
                                <p:cTn id="265" presetID="0" presetClass="path" presetSubtype="0" fill="hold" grpId="0" nodeType="afterEffect">
                                  <p:stCondLst>
                                    <p:cond delay="0"/>
                                  </p:stCondLst>
                                  <p:childTnLst>
                                    <p:animMotion origin="layout" path="M 0.12187 0.9331 L 0.11042 0.9088 " pathEditMode="relative" rAng="0" ptsTypes="AA">
                                      <p:cBhvr>
                                        <p:cTn id="266" dur="500" fill="hold"/>
                                        <p:tgtEl>
                                          <p:spTgt spid="364683"/>
                                        </p:tgtEl>
                                        <p:attrNameLst>
                                          <p:attrName>ppt_x</p:attrName>
                                          <p:attrName>ppt_y</p:attrName>
                                        </p:attrNameLst>
                                      </p:cBhvr>
                                      <p:rCtr x="-600" y="-1200"/>
                                    </p:animMotion>
                                  </p:childTnLst>
                                  <p:subTnLst>
                                    <p:set>
                                      <p:cBhvr override="childStyle">
                                        <p:cTn dur="1" fill="hold" display="0" masterRel="sameClick" afterEffect="1">
                                          <p:stCondLst>
                                            <p:cond evt="end" delay="0">
                                              <p:tn val="265"/>
                                            </p:cond>
                                          </p:stCondLst>
                                        </p:cTn>
                                        <p:tgtEl>
                                          <p:spTgt spid="364683"/>
                                        </p:tgtEl>
                                        <p:attrNameLst>
                                          <p:attrName>style.visibility</p:attrName>
                                        </p:attrNameLst>
                                      </p:cBhvr>
                                      <p:to>
                                        <p:strVal val="hidden"/>
                                      </p:to>
                                    </p:set>
                                  </p:subTnLst>
                                </p:cTn>
                              </p:par>
                              <p:par>
                                <p:cTn id="267" presetID="0" presetClass="path" presetSubtype="0" fill="hold" grpId="0" nodeType="withEffect">
                                  <p:stCondLst>
                                    <p:cond delay="0"/>
                                  </p:stCondLst>
                                  <p:childTnLst>
                                    <p:animMotion origin="layout" path="M 0.12222 0.93264 L 0.13837 0.91366 " pathEditMode="relative" rAng="0" ptsTypes="AA">
                                      <p:cBhvr>
                                        <p:cTn id="268" dur="500" fill="hold"/>
                                        <p:tgtEl>
                                          <p:spTgt spid="364684"/>
                                        </p:tgtEl>
                                        <p:attrNameLst>
                                          <p:attrName>ppt_x</p:attrName>
                                          <p:attrName>ppt_y</p:attrName>
                                        </p:attrNameLst>
                                      </p:cBhvr>
                                      <p:rCtr x="800" y="-900"/>
                                    </p:animMotion>
                                  </p:childTnLst>
                                  <p:subTnLst>
                                    <p:set>
                                      <p:cBhvr override="childStyle">
                                        <p:cTn dur="1" fill="hold" display="0" masterRel="sameClick" afterEffect="1">
                                          <p:stCondLst>
                                            <p:cond evt="end" delay="0">
                                              <p:tn val="267"/>
                                            </p:cond>
                                          </p:stCondLst>
                                        </p:cTn>
                                        <p:tgtEl>
                                          <p:spTgt spid="364684"/>
                                        </p:tgtEl>
                                        <p:attrNameLst>
                                          <p:attrName>style.visibility</p:attrName>
                                        </p:attrNameLst>
                                      </p:cBhvr>
                                      <p:to>
                                        <p:strVal val="hidden"/>
                                      </p:to>
                                    </p:set>
                                  </p:subTnLst>
                                </p:cTn>
                              </p:par>
                              <p:par>
                                <p:cTn id="269" presetID="0" presetClass="path" presetSubtype="0" fill="hold" grpId="0" nodeType="withEffect">
                                  <p:stCondLst>
                                    <p:cond delay="0"/>
                                  </p:stCondLst>
                                  <p:childTnLst>
                                    <p:animMotion origin="layout" path="M 0.12187 0.93241 L 0.11042 0.95023 " pathEditMode="relative" rAng="0" ptsTypes="AA">
                                      <p:cBhvr>
                                        <p:cTn id="270" dur="500" fill="hold"/>
                                        <p:tgtEl>
                                          <p:spTgt spid="364685"/>
                                        </p:tgtEl>
                                        <p:attrNameLst>
                                          <p:attrName>ppt_x</p:attrName>
                                          <p:attrName>ppt_y</p:attrName>
                                        </p:attrNameLst>
                                      </p:cBhvr>
                                      <p:rCtr x="-600" y="900"/>
                                    </p:animMotion>
                                  </p:childTnLst>
                                  <p:subTnLst>
                                    <p:set>
                                      <p:cBhvr override="childStyle">
                                        <p:cTn dur="1" fill="hold" display="0" masterRel="sameClick" afterEffect="1">
                                          <p:stCondLst>
                                            <p:cond evt="end" delay="0">
                                              <p:tn val="269"/>
                                            </p:cond>
                                          </p:stCondLst>
                                        </p:cTn>
                                        <p:tgtEl>
                                          <p:spTgt spid="364685"/>
                                        </p:tgtEl>
                                        <p:attrNameLst>
                                          <p:attrName>style.visibility</p:attrName>
                                        </p:attrNameLst>
                                      </p:cBhvr>
                                      <p:to>
                                        <p:strVal val="hidden"/>
                                      </p:to>
                                    </p:set>
                                  </p:subTnLst>
                                </p:cTn>
                              </p:par>
                              <p:par>
                                <p:cTn id="271" presetID="0" presetClass="path" presetSubtype="0" fill="hold" grpId="0" nodeType="withEffect">
                                  <p:stCondLst>
                                    <p:cond delay="0"/>
                                  </p:stCondLst>
                                  <p:childTnLst>
                                    <p:animMotion origin="layout" path="M 0.12222 0.93264 L 0.13837 0.94514 " pathEditMode="relative" rAng="0" ptsTypes="AA">
                                      <p:cBhvr>
                                        <p:cTn id="272" dur="500" fill="hold"/>
                                        <p:tgtEl>
                                          <p:spTgt spid="364686"/>
                                        </p:tgtEl>
                                        <p:attrNameLst>
                                          <p:attrName>ppt_x</p:attrName>
                                          <p:attrName>ppt_y</p:attrName>
                                        </p:attrNameLst>
                                      </p:cBhvr>
                                      <p:rCtr x="800" y="600"/>
                                    </p:animMotion>
                                  </p:childTnLst>
                                  <p:subTnLst>
                                    <p:set>
                                      <p:cBhvr override="childStyle">
                                        <p:cTn dur="1" fill="hold" display="0" masterRel="sameClick" afterEffect="1">
                                          <p:stCondLst>
                                            <p:cond evt="end" delay="0">
                                              <p:tn val="271"/>
                                            </p:cond>
                                          </p:stCondLst>
                                        </p:cTn>
                                        <p:tgtEl>
                                          <p:spTgt spid="364686"/>
                                        </p:tgtEl>
                                        <p:attrNameLst>
                                          <p:attrName>style.visibility</p:attrName>
                                        </p:attrNameLst>
                                      </p:cBhvr>
                                      <p:to>
                                        <p:strVal val="hidden"/>
                                      </p:to>
                                    </p:set>
                                  </p:subTnLst>
                                </p:cTn>
                              </p:par>
                              <p:par>
                                <p:cTn id="273" presetID="0" presetClass="path" presetSubtype="0" fill="hold" grpId="0" nodeType="withEffect">
                                  <p:stCondLst>
                                    <p:cond delay="0"/>
                                  </p:stCondLst>
                                  <p:childTnLst>
                                    <p:animMotion origin="layout" path="M 0.12222 0.93264 L 0.12656 0.95579 " pathEditMode="relative" rAng="0" ptsTypes="AA">
                                      <p:cBhvr>
                                        <p:cTn id="274" dur="500" fill="hold"/>
                                        <p:tgtEl>
                                          <p:spTgt spid="364687"/>
                                        </p:tgtEl>
                                        <p:attrNameLst>
                                          <p:attrName>ppt_x</p:attrName>
                                          <p:attrName>ppt_y</p:attrName>
                                        </p:attrNameLst>
                                      </p:cBhvr>
                                      <p:rCtr x="200" y="1200"/>
                                    </p:animMotion>
                                  </p:childTnLst>
                                  <p:subTnLst>
                                    <p:set>
                                      <p:cBhvr override="childStyle">
                                        <p:cTn dur="1" fill="hold" display="0" masterRel="sameClick" afterEffect="1">
                                          <p:stCondLst>
                                            <p:cond evt="end" delay="0">
                                              <p:tn val="273"/>
                                            </p:cond>
                                          </p:stCondLst>
                                        </p:cTn>
                                        <p:tgtEl>
                                          <p:spTgt spid="364687"/>
                                        </p:tgtEl>
                                        <p:attrNameLst>
                                          <p:attrName>style.visibility</p:attrName>
                                        </p:attrNameLst>
                                      </p:cBhvr>
                                      <p:to>
                                        <p:strVal val="hidden"/>
                                      </p:to>
                                    </p:set>
                                  </p:subTnLst>
                                </p:cTn>
                              </p:par>
                              <p:par>
                                <p:cTn id="275" presetID="0" presetClass="path" presetSubtype="0" fill="hold" grpId="0" nodeType="withEffect">
                                  <p:stCondLst>
                                    <p:cond delay="0"/>
                                  </p:stCondLst>
                                  <p:childTnLst>
                                    <p:animMotion origin="layout" path="M 0.12222 0.93472 L 0.12656 0.91042 " pathEditMode="relative" rAng="0" ptsTypes="AA">
                                      <p:cBhvr>
                                        <p:cTn id="276" dur="500" fill="hold"/>
                                        <p:tgtEl>
                                          <p:spTgt spid="364688"/>
                                        </p:tgtEl>
                                        <p:attrNameLst>
                                          <p:attrName>ppt_x</p:attrName>
                                          <p:attrName>ppt_y</p:attrName>
                                        </p:attrNameLst>
                                      </p:cBhvr>
                                      <p:rCtr x="200" y="-1200"/>
                                    </p:animMotion>
                                  </p:childTnLst>
                                  <p:subTnLst>
                                    <p:set>
                                      <p:cBhvr override="childStyle">
                                        <p:cTn dur="1" fill="hold" display="0" masterRel="sameClick" afterEffect="1">
                                          <p:stCondLst>
                                            <p:cond evt="end" delay="0">
                                              <p:tn val="275"/>
                                            </p:cond>
                                          </p:stCondLst>
                                        </p:cTn>
                                        <p:tgtEl>
                                          <p:spTgt spid="364688"/>
                                        </p:tgtEl>
                                        <p:attrNameLst>
                                          <p:attrName>style.visibility</p:attrName>
                                        </p:attrNameLst>
                                      </p:cBhvr>
                                      <p:to>
                                        <p:strVal val="hidden"/>
                                      </p:to>
                                    </p:set>
                                  </p:subTnLst>
                                </p:cTn>
                              </p:par>
                              <p:par>
                                <p:cTn id="277"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78" dur="2000" fill="hold"/>
                                        <p:tgtEl>
                                          <p:spTgt spid="364690"/>
                                        </p:tgtEl>
                                        <p:attrNameLst>
                                          <p:attrName>ppt_x</p:attrName>
                                          <p:attrName>ppt_y</p:attrName>
                                        </p:attrNameLst>
                                      </p:cBhvr>
                                      <p:rCtr x="24900" y="-11200"/>
                                    </p:animMotion>
                                  </p:childTnLst>
                                  <p:subTnLst>
                                    <p:set>
                                      <p:cBhvr override="childStyle">
                                        <p:cTn dur="1" fill="hold" display="0" masterRel="sameClick" afterEffect="1">
                                          <p:stCondLst>
                                            <p:cond evt="end" delay="0">
                                              <p:tn val="277"/>
                                            </p:cond>
                                          </p:stCondLst>
                                        </p:cTn>
                                        <p:tgtEl>
                                          <p:spTgt spid="364690"/>
                                        </p:tgtEl>
                                        <p:attrNameLst>
                                          <p:attrName>style.visibility</p:attrName>
                                        </p:attrNameLst>
                                      </p:cBhvr>
                                      <p:to>
                                        <p:strVal val="hidden"/>
                                      </p:to>
                                    </p:set>
                                  </p:subTnLst>
                                </p:cTn>
                              </p:par>
                              <p:par>
                                <p:cTn id="279"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280" dur="2000" fill="hold"/>
                                        <p:tgtEl>
                                          <p:spTgt spid="364689"/>
                                        </p:tgtEl>
                                        <p:attrNameLst>
                                          <p:attrName>ppt_x</p:attrName>
                                          <p:attrName>ppt_y</p:attrName>
                                        </p:attrNameLst>
                                      </p:cBhvr>
                                      <p:rCtr x="3900" y="-12500"/>
                                    </p:animMotion>
                                  </p:childTnLst>
                                  <p:subTnLst>
                                    <p:set>
                                      <p:cBhvr override="childStyle">
                                        <p:cTn dur="1" fill="hold" display="0" masterRel="sameClick" afterEffect="1">
                                          <p:stCondLst>
                                            <p:cond evt="end" delay="0">
                                              <p:tn val="279"/>
                                            </p:cond>
                                          </p:stCondLst>
                                        </p:cTn>
                                        <p:tgtEl>
                                          <p:spTgt spid="364689"/>
                                        </p:tgtEl>
                                        <p:attrNameLst>
                                          <p:attrName>style.visibility</p:attrName>
                                        </p:attrNameLst>
                                      </p:cBhvr>
                                      <p:to>
                                        <p:strVal val="hidden"/>
                                      </p:to>
                                    </p:set>
                                  </p:subTnLst>
                                </p:cTn>
                              </p:par>
                            </p:childTnLst>
                          </p:cTn>
                        </p:par>
                        <p:par>
                          <p:cTn id="281" fill="hold">
                            <p:stCondLst>
                              <p:cond delay="34000"/>
                            </p:stCondLst>
                            <p:childTnLst>
                              <p:par>
                                <p:cTn id="282" presetID="0" presetClass="path" presetSubtype="0" fill="hold" grpId="0" nodeType="afterEffect">
                                  <p:stCondLst>
                                    <p:cond delay="0"/>
                                  </p:stCondLst>
                                  <p:childTnLst>
                                    <p:animMotion origin="layout" path="M 0.38993 0.69143 L 0.37847 0.66713 " pathEditMode="relative" rAng="0" ptsTypes="AA">
                                      <p:cBhvr>
                                        <p:cTn id="283" dur="500" fill="hold"/>
                                        <p:tgtEl>
                                          <p:spTgt spid="364693"/>
                                        </p:tgtEl>
                                        <p:attrNameLst>
                                          <p:attrName>ppt_x</p:attrName>
                                          <p:attrName>ppt_y</p:attrName>
                                        </p:attrNameLst>
                                      </p:cBhvr>
                                      <p:rCtr x="-600" y="-1200"/>
                                    </p:animMotion>
                                  </p:childTnLst>
                                  <p:subTnLst>
                                    <p:set>
                                      <p:cBhvr override="childStyle">
                                        <p:cTn dur="1" fill="hold" display="0" masterRel="sameClick" afterEffect="1">
                                          <p:stCondLst>
                                            <p:cond evt="end" delay="0">
                                              <p:tn val="282"/>
                                            </p:cond>
                                          </p:stCondLst>
                                        </p:cTn>
                                        <p:tgtEl>
                                          <p:spTgt spid="364693"/>
                                        </p:tgtEl>
                                        <p:attrNameLst>
                                          <p:attrName>style.visibility</p:attrName>
                                        </p:attrNameLst>
                                      </p:cBhvr>
                                      <p:to>
                                        <p:strVal val="hidden"/>
                                      </p:to>
                                    </p:set>
                                  </p:subTnLst>
                                </p:cTn>
                              </p:par>
                              <p:par>
                                <p:cTn id="284" presetID="0" presetClass="path" presetSubtype="0" fill="hold" grpId="0" nodeType="withEffect">
                                  <p:stCondLst>
                                    <p:cond delay="0"/>
                                  </p:stCondLst>
                                  <p:childTnLst>
                                    <p:animMotion origin="layout" path="M 0.38958 0.6912 L 0.40573 0.67222 " pathEditMode="relative" rAng="0" ptsTypes="AA">
                                      <p:cBhvr>
                                        <p:cTn id="285" dur="500" fill="hold"/>
                                        <p:tgtEl>
                                          <p:spTgt spid="364694"/>
                                        </p:tgtEl>
                                        <p:attrNameLst>
                                          <p:attrName>ppt_x</p:attrName>
                                          <p:attrName>ppt_y</p:attrName>
                                        </p:attrNameLst>
                                      </p:cBhvr>
                                      <p:rCtr x="800" y="-900"/>
                                    </p:animMotion>
                                  </p:childTnLst>
                                  <p:subTnLst>
                                    <p:set>
                                      <p:cBhvr override="childStyle">
                                        <p:cTn dur="1" fill="hold" display="0" masterRel="sameClick" afterEffect="1">
                                          <p:stCondLst>
                                            <p:cond evt="end" delay="0">
                                              <p:tn val="284"/>
                                            </p:cond>
                                          </p:stCondLst>
                                        </p:cTn>
                                        <p:tgtEl>
                                          <p:spTgt spid="364694"/>
                                        </p:tgtEl>
                                        <p:attrNameLst>
                                          <p:attrName>style.visibility</p:attrName>
                                        </p:attrNameLst>
                                      </p:cBhvr>
                                      <p:to>
                                        <p:strVal val="hidden"/>
                                      </p:to>
                                    </p:set>
                                  </p:subTnLst>
                                </p:cTn>
                              </p:par>
                              <p:par>
                                <p:cTn id="286" presetID="0" presetClass="path" presetSubtype="0" fill="hold" grpId="0" nodeType="withEffect">
                                  <p:stCondLst>
                                    <p:cond delay="0"/>
                                  </p:stCondLst>
                                  <p:childTnLst>
                                    <p:animMotion origin="layout" path="M 0.38958 0.69097 L 0.37812 0.7088 " pathEditMode="relative" rAng="0" ptsTypes="AA">
                                      <p:cBhvr>
                                        <p:cTn id="287" dur="500" fill="hold"/>
                                        <p:tgtEl>
                                          <p:spTgt spid="364695"/>
                                        </p:tgtEl>
                                        <p:attrNameLst>
                                          <p:attrName>ppt_x</p:attrName>
                                          <p:attrName>ppt_y</p:attrName>
                                        </p:attrNameLst>
                                      </p:cBhvr>
                                      <p:rCtr x="-600" y="900"/>
                                    </p:animMotion>
                                  </p:childTnLst>
                                  <p:subTnLst>
                                    <p:set>
                                      <p:cBhvr override="childStyle">
                                        <p:cTn dur="1" fill="hold" display="0" masterRel="sameClick" afterEffect="1">
                                          <p:stCondLst>
                                            <p:cond evt="end" delay="0">
                                              <p:tn val="286"/>
                                            </p:cond>
                                          </p:stCondLst>
                                        </p:cTn>
                                        <p:tgtEl>
                                          <p:spTgt spid="364695"/>
                                        </p:tgtEl>
                                        <p:attrNameLst>
                                          <p:attrName>style.visibility</p:attrName>
                                        </p:attrNameLst>
                                      </p:cBhvr>
                                      <p:to>
                                        <p:strVal val="hidden"/>
                                      </p:to>
                                    </p:set>
                                  </p:subTnLst>
                                </p:cTn>
                              </p:par>
                              <p:par>
                                <p:cTn id="288" presetID="0" presetClass="path" presetSubtype="0" fill="hold" grpId="0" nodeType="withEffect">
                                  <p:stCondLst>
                                    <p:cond delay="0"/>
                                  </p:stCondLst>
                                  <p:childTnLst>
                                    <p:animMotion origin="layout" path="M 0.38993 0.6912 L 0.40608 0.7037 " pathEditMode="relative" rAng="0" ptsTypes="AA">
                                      <p:cBhvr>
                                        <p:cTn id="289" dur="500" fill="hold"/>
                                        <p:tgtEl>
                                          <p:spTgt spid="364696"/>
                                        </p:tgtEl>
                                        <p:attrNameLst>
                                          <p:attrName>ppt_x</p:attrName>
                                          <p:attrName>ppt_y</p:attrName>
                                        </p:attrNameLst>
                                      </p:cBhvr>
                                      <p:rCtr x="800" y="600"/>
                                    </p:animMotion>
                                  </p:childTnLst>
                                  <p:subTnLst>
                                    <p:set>
                                      <p:cBhvr override="childStyle">
                                        <p:cTn dur="1" fill="hold" display="0" masterRel="sameClick" afterEffect="1">
                                          <p:stCondLst>
                                            <p:cond evt="end" delay="0">
                                              <p:tn val="288"/>
                                            </p:cond>
                                          </p:stCondLst>
                                        </p:cTn>
                                        <p:tgtEl>
                                          <p:spTgt spid="364696"/>
                                        </p:tgtEl>
                                        <p:attrNameLst>
                                          <p:attrName>style.visibility</p:attrName>
                                        </p:attrNameLst>
                                      </p:cBhvr>
                                      <p:to>
                                        <p:strVal val="hidden"/>
                                      </p:to>
                                    </p:set>
                                  </p:subTnLst>
                                </p:cTn>
                              </p:par>
                              <p:par>
                                <p:cTn id="290" presetID="0" presetClass="path" presetSubtype="0" fill="hold" grpId="0" nodeType="withEffect">
                                  <p:stCondLst>
                                    <p:cond delay="0"/>
                                  </p:stCondLst>
                                  <p:childTnLst>
                                    <p:animMotion origin="layout" path="M 0.38993 0.6912 L 0.39427 0.71435 " pathEditMode="relative" rAng="0" ptsTypes="AA">
                                      <p:cBhvr>
                                        <p:cTn id="291" dur="500" fill="hold"/>
                                        <p:tgtEl>
                                          <p:spTgt spid="364697"/>
                                        </p:tgtEl>
                                        <p:attrNameLst>
                                          <p:attrName>ppt_x</p:attrName>
                                          <p:attrName>ppt_y</p:attrName>
                                        </p:attrNameLst>
                                      </p:cBhvr>
                                      <p:rCtr x="200" y="1200"/>
                                    </p:animMotion>
                                  </p:childTnLst>
                                  <p:subTnLst>
                                    <p:set>
                                      <p:cBhvr override="childStyle">
                                        <p:cTn dur="1" fill="hold" display="0" masterRel="sameClick" afterEffect="1">
                                          <p:stCondLst>
                                            <p:cond evt="end" delay="0">
                                              <p:tn val="290"/>
                                            </p:cond>
                                          </p:stCondLst>
                                        </p:cTn>
                                        <p:tgtEl>
                                          <p:spTgt spid="364697"/>
                                        </p:tgtEl>
                                        <p:attrNameLst>
                                          <p:attrName>style.visibility</p:attrName>
                                        </p:attrNameLst>
                                      </p:cBhvr>
                                      <p:to>
                                        <p:strVal val="hidden"/>
                                      </p:to>
                                    </p:set>
                                  </p:subTnLst>
                                </p:cTn>
                              </p:par>
                              <p:par>
                                <p:cTn id="292" presetID="0" presetClass="path" presetSubtype="0" fill="hold" grpId="0" nodeType="withEffect">
                                  <p:stCondLst>
                                    <p:cond delay="0"/>
                                  </p:stCondLst>
                                  <p:childTnLst>
                                    <p:animMotion origin="layout" path="M 0.38958 0.6912 L 0.39392 0.6669 " pathEditMode="relative" rAng="0" ptsTypes="AA">
                                      <p:cBhvr>
                                        <p:cTn id="293" dur="500" fill="hold"/>
                                        <p:tgtEl>
                                          <p:spTgt spid="364698"/>
                                        </p:tgtEl>
                                        <p:attrNameLst>
                                          <p:attrName>ppt_x</p:attrName>
                                          <p:attrName>ppt_y</p:attrName>
                                        </p:attrNameLst>
                                      </p:cBhvr>
                                      <p:rCtr x="200" y="-1200"/>
                                    </p:animMotion>
                                  </p:childTnLst>
                                  <p:subTnLst>
                                    <p:set>
                                      <p:cBhvr override="childStyle">
                                        <p:cTn dur="1" fill="hold" display="0" masterRel="sameClick" afterEffect="1">
                                          <p:stCondLst>
                                            <p:cond evt="end" delay="0">
                                              <p:tn val="292"/>
                                            </p:cond>
                                          </p:stCondLst>
                                        </p:cTn>
                                        <p:tgtEl>
                                          <p:spTgt spid="364698"/>
                                        </p:tgtEl>
                                        <p:attrNameLst>
                                          <p:attrName>style.visibility</p:attrName>
                                        </p:attrNameLst>
                                      </p:cBhvr>
                                      <p:to>
                                        <p:strVal val="hidden"/>
                                      </p:to>
                                    </p:set>
                                  </p:subTnLst>
                                </p:cTn>
                              </p:par>
                              <p:par>
                                <p:cTn id="294"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95" dur="2000" spd="-100000" fill="hold"/>
                                        <p:tgtEl>
                                          <p:spTgt spid="364692"/>
                                        </p:tgtEl>
                                        <p:attrNameLst>
                                          <p:attrName>ppt_x</p:attrName>
                                          <p:attrName>ppt_y</p:attrName>
                                        </p:attrNameLst>
                                      </p:cBhvr>
                                      <p:rCtr x="24900" y="-11200"/>
                                    </p:animMotion>
                                  </p:childTnLst>
                                  <p:subTnLst>
                                    <p:set>
                                      <p:cBhvr override="childStyle">
                                        <p:cTn dur="1" fill="hold" display="0" masterRel="sameClick" afterEffect="1">
                                          <p:stCondLst>
                                            <p:cond evt="end" delay="0">
                                              <p:tn val="294"/>
                                            </p:cond>
                                          </p:stCondLst>
                                        </p:cTn>
                                        <p:tgtEl>
                                          <p:spTgt spid="364692"/>
                                        </p:tgtEl>
                                        <p:attrNameLst>
                                          <p:attrName>style.visibility</p:attrName>
                                        </p:attrNameLst>
                                      </p:cBhvr>
                                      <p:to>
                                        <p:strVal val="hidden"/>
                                      </p:to>
                                    </p:set>
                                  </p:subTnLst>
                                </p:cTn>
                              </p:par>
                              <p:par>
                                <p:cTn id="296"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297" dur="2000" spd="-100000" fill="hold"/>
                                        <p:tgtEl>
                                          <p:spTgt spid="364691"/>
                                        </p:tgtEl>
                                        <p:attrNameLst>
                                          <p:attrName>ppt_x</p:attrName>
                                          <p:attrName>ppt_y</p:attrName>
                                        </p:attrNameLst>
                                      </p:cBhvr>
                                      <p:rCtr x="3900" y="-12500"/>
                                    </p:animMotion>
                                  </p:childTnLst>
                                  <p:subTnLst>
                                    <p:set>
                                      <p:cBhvr override="childStyle">
                                        <p:cTn dur="1" fill="hold" display="0" masterRel="sameClick" afterEffect="1">
                                          <p:stCondLst>
                                            <p:cond evt="end" delay="0">
                                              <p:tn val="296"/>
                                            </p:cond>
                                          </p:stCondLst>
                                        </p:cTn>
                                        <p:tgtEl>
                                          <p:spTgt spid="364691"/>
                                        </p:tgtEl>
                                        <p:attrNameLst>
                                          <p:attrName>style.visibility</p:attrName>
                                        </p:attrNameLst>
                                      </p:cBhvr>
                                      <p:to>
                                        <p:strVal val="hidden"/>
                                      </p:to>
                                    </p:set>
                                  </p:subTnLst>
                                </p:cTn>
                              </p:par>
                            </p:childTnLst>
                          </p:cTn>
                        </p:par>
                        <p:par>
                          <p:cTn id="298" fill="hold">
                            <p:stCondLst>
                              <p:cond delay="36000"/>
                            </p:stCondLst>
                            <p:childTnLst>
                              <p:par>
                                <p:cTn id="299" presetID="0" presetClass="path" presetSubtype="0" fill="hold" grpId="0" nodeType="afterEffect">
                                  <p:stCondLst>
                                    <p:cond delay="0"/>
                                  </p:stCondLst>
                                  <p:childTnLst>
                                    <p:animMotion origin="layout" path="M 0.12187 0.9331 L 0.11042 0.9088 " pathEditMode="relative" rAng="0" ptsTypes="AA">
                                      <p:cBhvr>
                                        <p:cTn id="300" dur="500" fill="hold"/>
                                        <p:tgtEl>
                                          <p:spTgt spid="364699"/>
                                        </p:tgtEl>
                                        <p:attrNameLst>
                                          <p:attrName>ppt_x</p:attrName>
                                          <p:attrName>ppt_y</p:attrName>
                                        </p:attrNameLst>
                                      </p:cBhvr>
                                      <p:rCtr x="-600" y="-1200"/>
                                    </p:animMotion>
                                  </p:childTnLst>
                                  <p:subTnLst>
                                    <p:set>
                                      <p:cBhvr override="childStyle">
                                        <p:cTn dur="1" fill="hold" display="0" masterRel="sameClick" afterEffect="1">
                                          <p:stCondLst>
                                            <p:cond evt="end" delay="0">
                                              <p:tn val="299"/>
                                            </p:cond>
                                          </p:stCondLst>
                                        </p:cTn>
                                        <p:tgtEl>
                                          <p:spTgt spid="364699"/>
                                        </p:tgtEl>
                                        <p:attrNameLst>
                                          <p:attrName>style.visibility</p:attrName>
                                        </p:attrNameLst>
                                      </p:cBhvr>
                                      <p:to>
                                        <p:strVal val="hidden"/>
                                      </p:to>
                                    </p:set>
                                  </p:subTnLst>
                                </p:cTn>
                              </p:par>
                              <p:par>
                                <p:cTn id="301" presetID="0" presetClass="path" presetSubtype="0" fill="hold" grpId="0" nodeType="withEffect">
                                  <p:stCondLst>
                                    <p:cond delay="0"/>
                                  </p:stCondLst>
                                  <p:childTnLst>
                                    <p:animMotion origin="layout" path="M 0.12222 0.93264 L 0.13837 0.91366 " pathEditMode="relative" rAng="0" ptsTypes="AA">
                                      <p:cBhvr>
                                        <p:cTn id="302" dur="500" fill="hold"/>
                                        <p:tgtEl>
                                          <p:spTgt spid="364700"/>
                                        </p:tgtEl>
                                        <p:attrNameLst>
                                          <p:attrName>ppt_x</p:attrName>
                                          <p:attrName>ppt_y</p:attrName>
                                        </p:attrNameLst>
                                      </p:cBhvr>
                                      <p:rCtr x="800" y="-900"/>
                                    </p:animMotion>
                                  </p:childTnLst>
                                  <p:subTnLst>
                                    <p:set>
                                      <p:cBhvr override="childStyle">
                                        <p:cTn dur="1" fill="hold" display="0" masterRel="sameClick" afterEffect="1">
                                          <p:stCondLst>
                                            <p:cond evt="end" delay="0">
                                              <p:tn val="301"/>
                                            </p:cond>
                                          </p:stCondLst>
                                        </p:cTn>
                                        <p:tgtEl>
                                          <p:spTgt spid="364700"/>
                                        </p:tgtEl>
                                        <p:attrNameLst>
                                          <p:attrName>style.visibility</p:attrName>
                                        </p:attrNameLst>
                                      </p:cBhvr>
                                      <p:to>
                                        <p:strVal val="hidden"/>
                                      </p:to>
                                    </p:set>
                                  </p:subTnLst>
                                </p:cTn>
                              </p:par>
                              <p:par>
                                <p:cTn id="303" presetID="0" presetClass="path" presetSubtype="0" fill="hold" grpId="0" nodeType="withEffect">
                                  <p:stCondLst>
                                    <p:cond delay="0"/>
                                  </p:stCondLst>
                                  <p:childTnLst>
                                    <p:animMotion origin="layout" path="M 0.12187 0.93241 L 0.11042 0.95023 " pathEditMode="relative" rAng="0" ptsTypes="AA">
                                      <p:cBhvr>
                                        <p:cTn id="304" dur="500" fill="hold"/>
                                        <p:tgtEl>
                                          <p:spTgt spid="364701"/>
                                        </p:tgtEl>
                                        <p:attrNameLst>
                                          <p:attrName>ppt_x</p:attrName>
                                          <p:attrName>ppt_y</p:attrName>
                                        </p:attrNameLst>
                                      </p:cBhvr>
                                      <p:rCtr x="-600" y="900"/>
                                    </p:animMotion>
                                  </p:childTnLst>
                                  <p:subTnLst>
                                    <p:set>
                                      <p:cBhvr override="childStyle">
                                        <p:cTn dur="1" fill="hold" display="0" masterRel="sameClick" afterEffect="1">
                                          <p:stCondLst>
                                            <p:cond evt="end" delay="0">
                                              <p:tn val="303"/>
                                            </p:cond>
                                          </p:stCondLst>
                                        </p:cTn>
                                        <p:tgtEl>
                                          <p:spTgt spid="364701"/>
                                        </p:tgtEl>
                                        <p:attrNameLst>
                                          <p:attrName>style.visibility</p:attrName>
                                        </p:attrNameLst>
                                      </p:cBhvr>
                                      <p:to>
                                        <p:strVal val="hidden"/>
                                      </p:to>
                                    </p:set>
                                  </p:subTnLst>
                                </p:cTn>
                              </p:par>
                              <p:par>
                                <p:cTn id="305" presetID="0" presetClass="path" presetSubtype="0" fill="hold" grpId="0" nodeType="withEffect">
                                  <p:stCondLst>
                                    <p:cond delay="0"/>
                                  </p:stCondLst>
                                  <p:childTnLst>
                                    <p:animMotion origin="layout" path="M 0.12222 0.93264 L 0.13837 0.94514 " pathEditMode="relative" rAng="0" ptsTypes="AA">
                                      <p:cBhvr>
                                        <p:cTn id="306" dur="500" fill="hold"/>
                                        <p:tgtEl>
                                          <p:spTgt spid="364702"/>
                                        </p:tgtEl>
                                        <p:attrNameLst>
                                          <p:attrName>ppt_x</p:attrName>
                                          <p:attrName>ppt_y</p:attrName>
                                        </p:attrNameLst>
                                      </p:cBhvr>
                                      <p:rCtr x="800" y="600"/>
                                    </p:animMotion>
                                  </p:childTnLst>
                                  <p:subTnLst>
                                    <p:set>
                                      <p:cBhvr override="childStyle">
                                        <p:cTn dur="1" fill="hold" display="0" masterRel="sameClick" afterEffect="1">
                                          <p:stCondLst>
                                            <p:cond evt="end" delay="0">
                                              <p:tn val="305"/>
                                            </p:cond>
                                          </p:stCondLst>
                                        </p:cTn>
                                        <p:tgtEl>
                                          <p:spTgt spid="364702"/>
                                        </p:tgtEl>
                                        <p:attrNameLst>
                                          <p:attrName>style.visibility</p:attrName>
                                        </p:attrNameLst>
                                      </p:cBhvr>
                                      <p:to>
                                        <p:strVal val="hidden"/>
                                      </p:to>
                                    </p:set>
                                  </p:subTnLst>
                                </p:cTn>
                              </p:par>
                              <p:par>
                                <p:cTn id="307" presetID="0" presetClass="path" presetSubtype="0" fill="hold" grpId="0" nodeType="withEffect">
                                  <p:stCondLst>
                                    <p:cond delay="0"/>
                                  </p:stCondLst>
                                  <p:childTnLst>
                                    <p:animMotion origin="layout" path="M 0.12222 0.93264 L 0.12656 0.95579 " pathEditMode="relative" rAng="0" ptsTypes="AA">
                                      <p:cBhvr>
                                        <p:cTn id="308" dur="500" fill="hold"/>
                                        <p:tgtEl>
                                          <p:spTgt spid="364703"/>
                                        </p:tgtEl>
                                        <p:attrNameLst>
                                          <p:attrName>ppt_x</p:attrName>
                                          <p:attrName>ppt_y</p:attrName>
                                        </p:attrNameLst>
                                      </p:cBhvr>
                                      <p:rCtr x="200" y="1200"/>
                                    </p:animMotion>
                                  </p:childTnLst>
                                  <p:subTnLst>
                                    <p:set>
                                      <p:cBhvr override="childStyle">
                                        <p:cTn dur="1" fill="hold" display="0" masterRel="sameClick" afterEffect="1">
                                          <p:stCondLst>
                                            <p:cond evt="end" delay="0">
                                              <p:tn val="307"/>
                                            </p:cond>
                                          </p:stCondLst>
                                        </p:cTn>
                                        <p:tgtEl>
                                          <p:spTgt spid="364703"/>
                                        </p:tgtEl>
                                        <p:attrNameLst>
                                          <p:attrName>style.visibility</p:attrName>
                                        </p:attrNameLst>
                                      </p:cBhvr>
                                      <p:to>
                                        <p:strVal val="hidden"/>
                                      </p:to>
                                    </p:set>
                                  </p:subTnLst>
                                </p:cTn>
                              </p:par>
                              <p:par>
                                <p:cTn id="309" presetID="0" presetClass="path" presetSubtype="0" fill="hold" grpId="0" nodeType="withEffect">
                                  <p:stCondLst>
                                    <p:cond delay="0"/>
                                  </p:stCondLst>
                                  <p:childTnLst>
                                    <p:animMotion origin="layout" path="M 0.12222 0.93472 L 0.12656 0.91042 " pathEditMode="relative" rAng="0" ptsTypes="AA">
                                      <p:cBhvr>
                                        <p:cTn id="310" dur="500" fill="hold"/>
                                        <p:tgtEl>
                                          <p:spTgt spid="364704"/>
                                        </p:tgtEl>
                                        <p:attrNameLst>
                                          <p:attrName>ppt_x</p:attrName>
                                          <p:attrName>ppt_y</p:attrName>
                                        </p:attrNameLst>
                                      </p:cBhvr>
                                      <p:rCtr x="200" y="-1200"/>
                                    </p:animMotion>
                                  </p:childTnLst>
                                  <p:subTnLst>
                                    <p:set>
                                      <p:cBhvr override="childStyle">
                                        <p:cTn dur="1" fill="hold" display="0" masterRel="sameClick" afterEffect="1">
                                          <p:stCondLst>
                                            <p:cond evt="end" delay="0">
                                              <p:tn val="309"/>
                                            </p:cond>
                                          </p:stCondLst>
                                        </p:cTn>
                                        <p:tgtEl>
                                          <p:spTgt spid="364704"/>
                                        </p:tgtEl>
                                        <p:attrNameLst>
                                          <p:attrName>style.visibility</p:attrName>
                                        </p:attrNameLst>
                                      </p:cBhvr>
                                      <p:to>
                                        <p:strVal val="hidden"/>
                                      </p:to>
                                    </p:set>
                                  </p:subTnLst>
                                </p:cTn>
                              </p:par>
                              <p:par>
                                <p:cTn id="311"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12" dur="2000" fill="hold"/>
                                        <p:tgtEl>
                                          <p:spTgt spid="364706"/>
                                        </p:tgtEl>
                                        <p:attrNameLst>
                                          <p:attrName>ppt_x</p:attrName>
                                          <p:attrName>ppt_y</p:attrName>
                                        </p:attrNameLst>
                                      </p:cBhvr>
                                      <p:rCtr x="24900" y="-11200"/>
                                    </p:animMotion>
                                  </p:childTnLst>
                                  <p:subTnLst>
                                    <p:set>
                                      <p:cBhvr override="childStyle">
                                        <p:cTn dur="1" fill="hold" display="0" masterRel="sameClick" afterEffect="1">
                                          <p:stCondLst>
                                            <p:cond evt="end" delay="0">
                                              <p:tn val="311"/>
                                            </p:cond>
                                          </p:stCondLst>
                                        </p:cTn>
                                        <p:tgtEl>
                                          <p:spTgt spid="364706"/>
                                        </p:tgtEl>
                                        <p:attrNameLst>
                                          <p:attrName>style.visibility</p:attrName>
                                        </p:attrNameLst>
                                      </p:cBhvr>
                                      <p:to>
                                        <p:strVal val="hidden"/>
                                      </p:to>
                                    </p:set>
                                  </p:subTnLst>
                                </p:cTn>
                              </p:par>
                              <p:par>
                                <p:cTn id="313"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314" dur="2000" fill="hold"/>
                                        <p:tgtEl>
                                          <p:spTgt spid="364705"/>
                                        </p:tgtEl>
                                        <p:attrNameLst>
                                          <p:attrName>ppt_x</p:attrName>
                                          <p:attrName>ppt_y</p:attrName>
                                        </p:attrNameLst>
                                      </p:cBhvr>
                                      <p:rCtr x="3900" y="-12500"/>
                                    </p:animMotion>
                                  </p:childTnLst>
                                  <p:subTnLst>
                                    <p:set>
                                      <p:cBhvr override="childStyle">
                                        <p:cTn dur="1" fill="hold" display="0" masterRel="sameClick" afterEffect="1">
                                          <p:stCondLst>
                                            <p:cond evt="end" delay="0">
                                              <p:tn val="313"/>
                                            </p:cond>
                                          </p:stCondLst>
                                        </p:cTn>
                                        <p:tgtEl>
                                          <p:spTgt spid="364705"/>
                                        </p:tgtEl>
                                        <p:attrNameLst>
                                          <p:attrName>style.visibility</p:attrName>
                                        </p:attrNameLst>
                                      </p:cBhvr>
                                      <p:to>
                                        <p:strVal val="hidden"/>
                                      </p:to>
                                    </p:set>
                                  </p:subTnLst>
                                </p:cTn>
                              </p:par>
                            </p:childTnLst>
                          </p:cTn>
                        </p:par>
                        <p:par>
                          <p:cTn id="315" fill="hold">
                            <p:stCondLst>
                              <p:cond delay="38000"/>
                            </p:stCondLst>
                            <p:childTnLst>
                              <p:par>
                                <p:cTn id="316" presetID="0" presetClass="path" presetSubtype="0" fill="hold" grpId="0" nodeType="afterEffect">
                                  <p:stCondLst>
                                    <p:cond delay="0"/>
                                  </p:stCondLst>
                                  <p:childTnLst>
                                    <p:animMotion origin="layout" path="M 0.38993 0.69143 L 0.37847 0.66713 " pathEditMode="relative" rAng="0" ptsTypes="AA">
                                      <p:cBhvr>
                                        <p:cTn id="317" dur="500" fill="hold"/>
                                        <p:tgtEl>
                                          <p:spTgt spid="364709"/>
                                        </p:tgtEl>
                                        <p:attrNameLst>
                                          <p:attrName>ppt_x</p:attrName>
                                          <p:attrName>ppt_y</p:attrName>
                                        </p:attrNameLst>
                                      </p:cBhvr>
                                      <p:rCtr x="-600" y="-1200"/>
                                    </p:animMotion>
                                  </p:childTnLst>
                                  <p:subTnLst>
                                    <p:set>
                                      <p:cBhvr override="childStyle">
                                        <p:cTn dur="1" fill="hold" display="0" masterRel="sameClick" afterEffect="1">
                                          <p:stCondLst>
                                            <p:cond evt="end" delay="0">
                                              <p:tn val="316"/>
                                            </p:cond>
                                          </p:stCondLst>
                                        </p:cTn>
                                        <p:tgtEl>
                                          <p:spTgt spid="364709"/>
                                        </p:tgtEl>
                                        <p:attrNameLst>
                                          <p:attrName>style.visibility</p:attrName>
                                        </p:attrNameLst>
                                      </p:cBhvr>
                                      <p:to>
                                        <p:strVal val="hidden"/>
                                      </p:to>
                                    </p:set>
                                  </p:subTnLst>
                                </p:cTn>
                              </p:par>
                              <p:par>
                                <p:cTn id="318" presetID="0" presetClass="path" presetSubtype="0" fill="hold" grpId="0" nodeType="withEffect">
                                  <p:stCondLst>
                                    <p:cond delay="0"/>
                                  </p:stCondLst>
                                  <p:childTnLst>
                                    <p:animMotion origin="layout" path="M 0.38958 0.6912 L 0.40573 0.67222 " pathEditMode="relative" rAng="0" ptsTypes="AA">
                                      <p:cBhvr>
                                        <p:cTn id="319" dur="500" fill="hold"/>
                                        <p:tgtEl>
                                          <p:spTgt spid="364710"/>
                                        </p:tgtEl>
                                        <p:attrNameLst>
                                          <p:attrName>ppt_x</p:attrName>
                                          <p:attrName>ppt_y</p:attrName>
                                        </p:attrNameLst>
                                      </p:cBhvr>
                                      <p:rCtr x="800" y="-900"/>
                                    </p:animMotion>
                                  </p:childTnLst>
                                  <p:subTnLst>
                                    <p:set>
                                      <p:cBhvr override="childStyle">
                                        <p:cTn dur="1" fill="hold" display="0" masterRel="sameClick" afterEffect="1">
                                          <p:stCondLst>
                                            <p:cond evt="end" delay="0">
                                              <p:tn val="318"/>
                                            </p:cond>
                                          </p:stCondLst>
                                        </p:cTn>
                                        <p:tgtEl>
                                          <p:spTgt spid="364710"/>
                                        </p:tgtEl>
                                        <p:attrNameLst>
                                          <p:attrName>style.visibility</p:attrName>
                                        </p:attrNameLst>
                                      </p:cBhvr>
                                      <p:to>
                                        <p:strVal val="hidden"/>
                                      </p:to>
                                    </p:set>
                                  </p:subTnLst>
                                </p:cTn>
                              </p:par>
                              <p:par>
                                <p:cTn id="320" presetID="0" presetClass="path" presetSubtype="0" fill="hold" grpId="0" nodeType="withEffect">
                                  <p:stCondLst>
                                    <p:cond delay="0"/>
                                  </p:stCondLst>
                                  <p:childTnLst>
                                    <p:animMotion origin="layout" path="M 0.38958 0.69097 L 0.37812 0.7088 " pathEditMode="relative" rAng="0" ptsTypes="AA">
                                      <p:cBhvr>
                                        <p:cTn id="321" dur="500" fill="hold"/>
                                        <p:tgtEl>
                                          <p:spTgt spid="364711"/>
                                        </p:tgtEl>
                                        <p:attrNameLst>
                                          <p:attrName>ppt_x</p:attrName>
                                          <p:attrName>ppt_y</p:attrName>
                                        </p:attrNameLst>
                                      </p:cBhvr>
                                      <p:rCtr x="-600" y="900"/>
                                    </p:animMotion>
                                  </p:childTnLst>
                                  <p:subTnLst>
                                    <p:set>
                                      <p:cBhvr override="childStyle">
                                        <p:cTn dur="1" fill="hold" display="0" masterRel="sameClick" afterEffect="1">
                                          <p:stCondLst>
                                            <p:cond evt="end" delay="0">
                                              <p:tn val="320"/>
                                            </p:cond>
                                          </p:stCondLst>
                                        </p:cTn>
                                        <p:tgtEl>
                                          <p:spTgt spid="364711"/>
                                        </p:tgtEl>
                                        <p:attrNameLst>
                                          <p:attrName>style.visibility</p:attrName>
                                        </p:attrNameLst>
                                      </p:cBhvr>
                                      <p:to>
                                        <p:strVal val="hidden"/>
                                      </p:to>
                                    </p:set>
                                  </p:subTnLst>
                                </p:cTn>
                              </p:par>
                              <p:par>
                                <p:cTn id="322" presetID="0" presetClass="path" presetSubtype="0" fill="hold" grpId="0" nodeType="withEffect">
                                  <p:stCondLst>
                                    <p:cond delay="0"/>
                                  </p:stCondLst>
                                  <p:childTnLst>
                                    <p:animMotion origin="layout" path="M 0.38993 0.6912 L 0.40608 0.7037 " pathEditMode="relative" rAng="0" ptsTypes="AA">
                                      <p:cBhvr>
                                        <p:cTn id="323" dur="500" fill="hold"/>
                                        <p:tgtEl>
                                          <p:spTgt spid="364712"/>
                                        </p:tgtEl>
                                        <p:attrNameLst>
                                          <p:attrName>ppt_x</p:attrName>
                                          <p:attrName>ppt_y</p:attrName>
                                        </p:attrNameLst>
                                      </p:cBhvr>
                                      <p:rCtr x="800" y="600"/>
                                    </p:animMotion>
                                  </p:childTnLst>
                                  <p:subTnLst>
                                    <p:set>
                                      <p:cBhvr override="childStyle">
                                        <p:cTn dur="1" fill="hold" display="0" masterRel="sameClick" afterEffect="1">
                                          <p:stCondLst>
                                            <p:cond evt="end" delay="0">
                                              <p:tn val="322"/>
                                            </p:cond>
                                          </p:stCondLst>
                                        </p:cTn>
                                        <p:tgtEl>
                                          <p:spTgt spid="364712"/>
                                        </p:tgtEl>
                                        <p:attrNameLst>
                                          <p:attrName>style.visibility</p:attrName>
                                        </p:attrNameLst>
                                      </p:cBhvr>
                                      <p:to>
                                        <p:strVal val="hidden"/>
                                      </p:to>
                                    </p:set>
                                  </p:subTnLst>
                                </p:cTn>
                              </p:par>
                              <p:par>
                                <p:cTn id="324" presetID="0" presetClass="path" presetSubtype="0" fill="hold" grpId="0" nodeType="withEffect">
                                  <p:stCondLst>
                                    <p:cond delay="0"/>
                                  </p:stCondLst>
                                  <p:childTnLst>
                                    <p:animMotion origin="layout" path="M 0.38993 0.6912 L 0.39427 0.71435 " pathEditMode="relative" rAng="0" ptsTypes="AA">
                                      <p:cBhvr>
                                        <p:cTn id="325" dur="500" fill="hold"/>
                                        <p:tgtEl>
                                          <p:spTgt spid="364713"/>
                                        </p:tgtEl>
                                        <p:attrNameLst>
                                          <p:attrName>ppt_x</p:attrName>
                                          <p:attrName>ppt_y</p:attrName>
                                        </p:attrNameLst>
                                      </p:cBhvr>
                                      <p:rCtr x="200" y="1200"/>
                                    </p:animMotion>
                                  </p:childTnLst>
                                  <p:subTnLst>
                                    <p:set>
                                      <p:cBhvr override="childStyle">
                                        <p:cTn dur="1" fill="hold" display="0" masterRel="sameClick" afterEffect="1">
                                          <p:stCondLst>
                                            <p:cond evt="end" delay="0">
                                              <p:tn val="324"/>
                                            </p:cond>
                                          </p:stCondLst>
                                        </p:cTn>
                                        <p:tgtEl>
                                          <p:spTgt spid="364713"/>
                                        </p:tgtEl>
                                        <p:attrNameLst>
                                          <p:attrName>style.visibility</p:attrName>
                                        </p:attrNameLst>
                                      </p:cBhvr>
                                      <p:to>
                                        <p:strVal val="hidden"/>
                                      </p:to>
                                    </p:set>
                                  </p:subTnLst>
                                </p:cTn>
                              </p:par>
                              <p:par>
                                <p:cTn id="326" presetID="0" presetClass="path" presetSubtype="0" fill="hold" grpId="0" nodeType="withEffect">
                                  <p:stCondLst>
                                    <p:cond delay="0"/>
                                  </p:stCondLst>
                                  <p:childTnLst>
                                    <p:animMotion origin="layout" path="M 0.38958 0.6912 L 0.39392 0.6669 " pathEditMode="relative" rAng="0" ptsTypes="AA">
                                      <p:cBhvr>
                                        <p:cTn id="327" dur="500" fill="hold"/>
                                        <p:tgtEl>
                                          <p:spTgt spid="364714"/>
                                        </p:tgtEl>
                                        <p:attrNameLst>
                                          <p:attrName>ppt_x</p:attrName>
                                          <p:attrName>ppt_y</p:attrName>
                                        </p:attrNameLst>
                                      </p:cBhvr>
                                      <p:rCtr x="200" y="-1200"/>
                                    </p:animMotion>
                                  </p:childTnLst>
                                  <p:subTnLst>
                                    <p:set>
                                      <p:cBhvr override="childStyle">
                                        <p:cTn dur="1" fill="hold" display="0" masterRel="sameClick" afterEffect="1">
                                          <p:stCondLst>
                                            <p:cond evt="end" delay="0">
                                              <p:tn val="326"/>
                                            </p:cond>
                                          </p:stCondLst>
                                        </p:cTn>
                                        <p:tgtEl>
                                          <p:spTgt spid="364714"/>
                                        </p:tgtEl>
                                        <p:attrNameLst>
                                          <p:attrName>style.visibility</p:attrName>
                                        </p:attrNameLst>
                                      </p:cBhvr>
                                      <p:to>
                                        <p:strVal val="hidden"/>
                                      </p:to>
                                    </p:set>
                                  </p:subTnLst>
                                </p:cTn>
                              </p:par>
                              <p:par>
                                <p:cTn id="328"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29" dur="2000" spd="-100000" fill="hold"/>
                                        <p:tgtEl>
                                          <p:spTgt spid="364708"/>
                                        </p:tgtEl>
                                        <p:attrNameLst>
                                          <p:attrName>ppt_x</p:attrName>
                                          <p:attrName>ppt_y</p:attrName>
                                        </p:attrNameLst>
                                      </p:cBhvr>
                                      <p:rCtr x="24900" y="-11200"/>
                                    </p:animMotion>
                                  </p:childTnLst>
                                  <p:subTnLst>
                                    <p:set>
                                      <p:cBhvr override="childStyle">
                                        <p:cTn dur="1" fill="hold" display="0" masterRel="sameClick" afterEffect="1">
                                          <p:stCondLst>
                                            <p:cond evt="end" delay="0">
                                              <p:tn val="328"/>
                                            </p:cond>
                                          </p:stCondLst>
                                        </p:cTn>
                                        <p:tgtEl>
                                          <p:spTgt spid="364708"/>
                                        </p:tgtEl>
                                        <p:attrNameLst>
                                          <p:attrName>style.visibility</p:attrName>
                                        </p:attrNameLst>
                                      </p:cBhvr>
                                      <p:to>
                                        <p:strVal val="hidden"/>
                                      </p:to>
                                    </p:set>
                                  </p:subTnLst>
                                </p:cTn>
                              </p:par>
                              <p:par>
                                <p:cTn id="330"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331" dur="2000" spd="-100000" fill="hold"/>
                                        <p:tgtEl>
                                          <p:spTgt spid="364707"/>
                                        </p:tgtEl>
                                        <p:attrNameLst>
                                          <p:attrName>ppt_x</p:attrName>
                                          <p:attrName>ppt_y</p:attrName>
                                        </p:attrNameLst>
                                      </p:cBhvr>
                                      <p:rCtr x="3900" y="-12500"/>
                                    </p:animMotion>
                                  </p:childTnLst>
                                  <p:subTnLst>
                                    <p:set>
                                      <p:cBhvr override="childStyle">
                                        <p:cTn dur="1" fill="hold" display="0" masterRel="sameClick" afterEffect="1">
                                          <p:stCondLst>
                                            <p:cond evt="end" delay="0">
                                              <p:tn val="330"/>
                                            </p:cond>
                                          </p:stCondLst>
                                        </p:cTn>
                                        <p:tgtEl>
                                          <p:spTgt spid="364707"/>
                                        </p:tgtEl>
                                        <p:attrNameLst>
                                          <p:attrName>style.visibility</p:attrName>
                                        </p:attrNameLst>
                                      </p:cBhvr>
                                      <p:to>
                                        <p:strVal val="hidden"/>
                                      </p:to>
                                    </p:set>
                                  </p:subTnLst>
                                </p:cTn>
                              </p:par>
                            </p:childTnLst>
                          </p:cTn>
                        </p:par>
                        <p:par>
                          <p:cTn id="332" fill="hold">
                            <p:stCondLst>
                              <p:cond delay="40000"/>
                            </p:stCondLst>
                            <p:childTnLst>
                              <p:par>
                                <p:cTn id="333" presetID="0" presetClass="path" presetSubtype="0" fill="hold" grpId="0" nodeType="afterEffect">
                                  <p:stCondLst>
                                    <p:cond delay="0"/>
                                  </p:stCondLst>
                                  <p:childTnLst>
                                    <p:animMotion origin="layout" path="M 0.12187 0.9331 L 0.11042 0.9088 " pathEditMode="relative" rAng="0" ptsTypes="AA">
                                      <p:cBhvr>
                                        <p:cTn id="334" dur="500" fill="hold"/>
                                        <p:tgtEl>
                                          <p:spTgt spid="364715"/>
                                        </p:tgtEl>
                                        <p:attrNameLst>
                                          <p:attrName>ppt_x</p:attrName>
                                          <p:attrName>ppt_y</p:attrName>
                                        </p:attrNameLst>
                                      </p:cBhvr>
                                      <p:rCtr x="-600" y="-1200"/>
                                    </p:animMotion>
                                  </p:childTnLst>
                                  <p:subTnLst>
                                    <p:set>
                                      <p:cBhvr override="childStyle">
                                        <p:cTn dur="1" fill="hold" display="0" masterRel="sameClick" afterEffect="1">
                                          <p:stCondLst>
                                            <p:cond evt="end" delay="0">
                                              <p:tn val="333"/>
                                            </p:cond>
                                          </p:stCondLst>
                                        </p:cTn>
                                        <p:tgtEl>
                                          <p:spTgt spid="364715"/>
                                        </p:tgtEl>
                                        <p:attrNameLst>
                                          <p:attrName>style.visibility</p:attrName>
                                        </p:attrNameLst>
                                      </p:cBhvr>
                                      <p:to>
                                        <p:strVal val="hidden"/>
                                      </p:to>
                                    </p:set>
                                  </p:subTnLst>
                                </p:cTn>
                              </p:par>
                              <p:par>
                                <p:cTn id="335" presetID="0" presetClass="path" presetSubtype="0" fill="hold" grpId="0" nodeType="withEffect">
                                  <p:stCondLst>
                                    <p:cond delay="0"/>
                                  </p:stCondLst>
                                  <p:childTnLst>
                                    <p:animMotion origin="layout" path="M 0.12222 0.93264 L 0.13837 0.91366 " pathEditMode="relative" rAng="0" ptsTypes="AA">
                                      <p:cBhvr>
                                        <p:cTn id="336" dur="500" fill="hold"/>
                                        <p:tgtEl>
                                          <p:spTgt spid="364716"/>
                                        </p:tgtEl>
                                        <p:attrNameLst>
                                          <p:attrName>ppt_x</p:attrName>
                                          <p:attrName>ppt_y</p:attrName>
                                        </p:attrNameLst>
                                      </p:cBhvr>
                                      <p:rCtr x="800" y="-900"/>
                                    </p:animMotion>
                                  </p:childTnLst>
                                  <p:subTnLst>
                                    <p:set>
                                      <p:cBhvr override="childStyle">
                                        <p:cTn dur="1" fill="hold" display="0" masterRel="sameClick" afterEffect="1">
                                          <p:stCondLst>
                                            <p:cond evt="end" delay="0">
                                              <p:tn val="335"/>
                                            </p:cond>
                                          </p:stCondLst>
                                        </p:cTn>
                                        <p:tgtEl>
                                          <p:spTgt spid="364716"/>
                                        </p:tgtEl>
                                        <p:attrNameLst>
                                          <p:attrName>style.visibility</p:attrName>
                                        </p:attrNameLst>
                                      </p:cBhvr>
                                      <p:to>
                                        <p:strVal val="hidden"/>
                                      </p:to>
                                    </p:set>
                                  </p:subTnLst>
                                </p:cTn>
                              </p:par>
                              <p:par>
                                <p:cTn id="337" presetID="0" presetClass="path" presetSubtype="0" fill="hold" grpId="0" nodeType="withEffect">
                                  <p:stCondLst>
                                    <p:cond delay="0"/>
                                  </p:stCondLst>
                                  <p:childTnLst>
                                    <p:animMotion origin="layout" path="M 0.12187 0.93241 L 0.11042 0.95023 " pathEditMode="relative" rAng="0" ptsTypes="AA">
                                      <p:cBhvr>
                                        <p:cTn id="338" dur="500" fill="hold"/>
                                        <p:tgtEl>
                                          <p:spTgt spid="364717"/>
                                        </p:tgtEl>
                                        <p:attrNameLst>
                                          <p:attrName>ppt_x</p:attrName>
                                          <p:attrName>ppt_y</p:attrName>
                                        </p:attrNameLst>
                                      </p:cBhvr>
                                      <p:rCtr x="-600" y="900"/>
                                    </p:animMotion>
                                  </p:childTnLst>
                                  <p:subTnLst>
                                    <p:set>
                                      <p:cBhvr override="childStyle">
                                        <p:cTn dur="1" fill="hold" display="0" masterRel="sameClick" afterEffect="1">
                                          <p:stCondLst>
                                            <p:cond evt="end" delay="0">
                                              <p:tn val="337"/>
                                            </p:cond>
                                          </p:stCondLst>
                                        </p:cTn>
                                        <p:tgtEl>
                                          <p:spTgt spid="364717"/>
                                        </p:tgtEl>
                                        <p:attrNameLst>
                                          <p:attrName>style.visibility</p:attrName>
                                        </p:attrNameLst>
                                      </p:cBhvr>
                                      <p:to>
                                        <p:strVal val="hidden"/>
                                      </p:to>
                                    </p:set>
                                  </p:subTnLst>
                                </p:cTn>
                              </p:par>
                              <p:par>
                                <p:cTn id="339" presetID="0" presetClass="path" presetSubtype="0" fill="hold" grpId="0" nodeType="withEffect">
                                  <p:stCondLst>
                                    <p:cond delay="0"/>
                                  </p:stCondLst>
                                  <p:childTnLst>
                                    <p:animMotion origin="layout" path="M 0.12222 0.93264 L 0.13837 0.94514 " pathEditMode="relative" rAng="0" ptsTypes="AA">
                                      <p:cBhvr>
                                        <p:cTn id="340" dur="500" fill="hold"/>
                                        <p:tgtEl>
                                          <p:spTgt spid="364718"/>
                                        </p:tgtEl>
                                        <p:attrNameLst>
                                          <p:attrName>ppt_x</p:attrName>
                                          <p:attrName>ppt_y</p:attrName>
                                        </p:attrNameLst>
                                      </p:cBhvr>
                                      <p:rCtr x="800" y="600"/>
                                    </p:animMotion>
                                  </p:childTnLst>
                                  <p:subTnLst>
                                    <p:set>
                                      <p:cBhvr override="childStyle">
                                        <p:cTn dur="1" fill="hold" display="0" masterRel="sameClick" afterEffect="1">
                                          <p:stCondLst>
                                            <p:cond evt="end" delay="0">
                                              <p:tn val="339"/>
                                            </p:cond>
                                          </p:stCondLst>
                                        </p:cTn>
                                        <p:tgtEl>
                                          <p:spTgt spid="364718"/>
                                        </p:tgtEl>
                                        <p:attrNameLst>
                                          <p:attrName>style.visibility</p:attrName>
                                        </p:attrNameLst>
                                      </p:cBhvr>
                                      <p:to>
                                        <p:strVal val="hidden"/>
                                      </p:to>
                                    </p:set>
                                  </p:subTnLst>
                                </p:cTn>
                              </p:par>
                              <p:par>
                                <p:cTn id="341" presetID="0" presetClass="path" presetSubtype="0" fill="hold" grpId="0" nodeType="withEffect">
                                  <p:stCondLst>
                                    <p:cond delay="0"/>
                                  </p:stCondLst>
                                  <p:childTnLst>
                                    <p:animMotion origin="layout" path="M 0.12222 0.93264 L 0.12656 0.95579 " pathEditMode="relative" rAng="0" ptsTypes="AA">
                                      <p:cBhvr>
                                        <p:cTn id="342" dur="500" fill="hold"/>
                                        <p:tgtEl>
                                          <p:spTgt spid="364719"/>
                                        </p:tgtEl>
                                        <p:attrNameLst>
                                          <p:attrName>ppt_x</p:attrName>
                                          <p:attrName>ppt_y</p:attrName>
                                        </p:attrNameLst>
                                      </p:cBhvr>
                                      <p:rCtr x="200" y="1200"/>
                                    </p:animMotion>
                                  </p:childTnLst>
                                  <p:subTnLst>
                                    <p:set>
                                      <p:cBhvr override="childStyle">
                                        <p:cTn dur="1" fill="hold" display="0" masterRel="sameClick" afterEffect="1">
                                          <p:stCondLst>
                                            <p:cond evt="end" delay="0">
                                              <p:tn val="341"/>
                                            </p:cond>
                                          </p:stCondLst>
                                        </p:cTn>
                                        <p:tgtEl>
                                          <p:spTgt spid="364719"/>
                                        </p:tgtEl>
                                        <p:attrNameLst>
                                          <p:attrName>style.visibility</p:attrName>
                                        </p:attrNameLst>
                                      </p:cBhvr>
                                      <p:to>
                                        <p:strVal val="hidden"/>
                                      </p:to>
                                    </p:set>
                                  </p:subTnLst>
                                </p:cTn>
                              </p:par>
                              <p:par>
                                <p:cTn id="343" presetID="0" presetClass="path" presetSubtype="0" fill="hold" grpId="0" nodeType="withEffect">
                                  <p:stCondLst>
                                    <p:cond delay="0"/>
                                  </p:stCondLst>
                                  <p:childTnLst>
                                    <p:animMotion origin="layout" path="M 0.12222 0.93472 L 0.12656 0.91042 " pathEditMode="relative" rAng="0" ptsTypes="AA">
                                      <p:cBhvr>
                                        <p:cTn id="344" dur="500" fill="hold"/>
                                        <p:tgtEl>
                                          <p:spTgt spid="364720"/>
                                        </p:tgtEl>
                                        <p:attrNameLst>
                                          <p:attrName>ppt_x</p:attrName>
                                          <p:attrName>ppt_y</p:attrName>
                                        </p:attrNameLst>
                                      </p:cBhvr>
                                      <p:rCtr x="200" y="-1200"/>
                                    </p:animMotion>
                                  </p:childTnLst>
                                  <p:subTnLst>
                                    <p:set>
                                      <p:cBhvr override="childStyle">
                                        <p:cTn dur="1" fill="hold" display="0" masterRel="sameClick" afterEffect="1">
                                          <p:stCondLst>
                                            <p:cond evt="end" delay="0">
                                              <p:tn val="343"/>
                                            </p:cond>
                                          </p:stCondLst>
                                        </p:cTn>
                                        <p:tgtEl>
                                          <p:spTgt spid="364720"/>
                                        </p:tgtEl>
                                        <p:attrNameLst>
                                          <p:attrName>style.visibility</p:attrName>
                                        </p:attrNameLst>
                                      </p:cBhvr>
                                      <p:to>
                                        <p:strVal val="hidden"/>
                                      </p:to>
                                    </p:set>
                                  </p:subTnLst>
                                </p:cTn>
                              </p:par>
                              <p:par>
                                <p:cTn id="345"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46" dur="2000" fill="hold"/>
                                        <p:tgtEl>
                                          <p:spTgt spid="364722"/>
                                        </p:tgtEl>
                                        <p:attrNameLst>
                                          <p:attrName>ppt_x</p:attrName>
                                          <p:attrName>ppt_y</p:attrName>
                                        </p:attrNameLst>
                                      </p:cBhvr>
                                      <p:rCtr x="24900" y="-11200"/>
                                    </p:animMotion>
                                  </p:childTnLst>
                                  <p:subTnLst>
                                    <p:set>
                                      <p:cBhvr override="childStyle">
                                        <p:cTn dur="1" fill="hold" display="0" masterRel="sameClick" afterEffect="1">
                                          <p:stCondLst>
                                            <p:cond evt="end" delay="0">
                                              <p:tn val="345"/>
                                            </p:cond>
                                          </p:stCondLst>
                                        </p:cTn>
                                        <p:tgtEl>
                                          <p:spTgt spid="364722"/>
                                        </p:tgtEl>
                                        <p:attrNameLst>
                                          <p:attrName>style.visibility</p:attrName>
                                        </p:attrNameLst>
                                      </p:cBhvr>
                                      <p:to>
                                        <p:strVal val="hidden"/>
                                      </p:to>
                                    </p:set>
                                  </p:subTnLst>
                                </p:cTn>
                              </p:par>
                              <p:par>
                                <p:cTn id="347"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348" dur="2000" fill="hold"/>
                                        <p:tgtEl>
                                          <p:spTgt spid="364721"/>
                                        </p:tgtEl>
                                        <p:attrNameLst>
                                          <p:attrName>ppt_x</p:attrName>
                                          <p:attrName>ppt_y</p:attrName>
                                        </p:attrNameLst>
                                      </p:cBhvr>
                                      <p:rCtr x="3900" y="-12500"/>
                                    </p:animMotion>
                                  </p:childTnLst>
                                  <p:subTnLst>
                                    <p:set>
                                      <p:cBhvr override="childStyle">
                                        <p:cTn dur="1" fill="hold" display="0" masterRel="sameClick" afterEffect="1">
                                          <p:stCondLst>
                                            <p:cond evt="end" delay="0">
                                              <p:tn val="347"/>
                                            </p:cond>
                                          </p:stCondLst>
                                        </p:cTn>
                                        <p:tgtEl>
                                          <p:spTgt spid="364721"/>
                                        </p:tgtEl>
                                        <p:attrNameLst>
                                          <p:attrName>style.visibility</p:attrName>
                                        </p:attrNameLst>
                                      </p:cBhvr>
                                      <p:to>
                                        <p:strVal val="hidden"/>
                                      </p:to>
                                    </p:set>
                                  </p:subTnLst>
                                </p:cTn>
                              </p:par>
                            </p:childTnLst>
                          </p:cTn>
                        </p:par>
                        <p:par>
                          <p:cTn id="349" fill="hold">
                            <p:stCondLst>
                              <p:cond delay="42000"/>
                            </p:stCondLst>
                            <p:childTnLst>
                              <p:par>
                                <p:cTn id="350" presetID="0" presetClass="path" presetSubtype="0" fill="hold" grpId="0" nodeType="afterEffect">
                                  <p:stCondLst>
                                    <p:cond delay="0"/>
                                  </p:stCondLst>
                                  <p:childTnLst>
                                    <p:animMotion origin="layout" path="M 0.38993 0.69143 L 0.37847 0.66713 " pathEditMode="relative" rAng="0" ptsTypes="AA">
                                      <p:cBhvr>
                                        <p:cTn id="351" dur="500" fill="hold"/>
                                        <p:tgtEl>
                                          <p:spTgt spid="364725"/>
                                        </p:tgtEl>
                                        <p:attrNameLst>
                                          <p:attrName>ppt_x</p:attrName>
                                          <p:attrName>ppt_y</p:attrName>
                                        </p:attrNameLst>
                                      </p:cBhvr>
                                      <p:rCtr x="-600" y="-1200"/>
                                    </p:animMotion>
                                  </p:childTnLst>
                                  <p:subTnLst>
                                    <p:set>
                                      <p:cBhvr override="childStyle">
                                        <p:cTn dur="1" fill="hold" display="0" masterRel="sameClick" afterEffect="1">
                                          <p:stCondLst>
                                            <p:cond evt="end" delay="0">
                                              <p:tn val="350"/>
                                            </p:cond>
                                          </p:stCondLst>
                                        </p:cTn>
                                        <p:tgtEl>
                                          <p:spTgt spid="364725"/>
                                        </p:tgtEl>
                                        <p:attrNameLst>
                                          <p:attrName>style.visibility</p:attrName>
                                        </p:attrNameLst>
                                      </p:cBhvr>
                                      <p:to>
                                        <p:strVal val="hidden"/>
                                      </p:to>
                                    </p:set>
                                  </p:subTnLst>
                                </p:cTn>
                              </p:par>
                              <p:par>
                                <p:cTn id="352" presetID="0" presetClass="path" presetSubtype="0" fill="hold" grpId="0" nodeType="withEffect">
                                  <p:stCondLst>
                                    <p:cond delay="0"/>
                                  </p:stCondLst>
                                  <p:childTnLst>
                                    <p:animMotion origin="layout" path="M 0.38958 0.6912 L 0.40573 0.67222 " pathEditMode="relative" rAng="0" ptsTypes="AA">
                                      <p:cBhvr>
                                        <p:cTn id="353" dur="500" fill="hold"/>
                                        <p:tgtEl>
                                          <p:spTgt spid="364726"/>
                                        </p:tgtEl>
                                        <p:attrNameLst>
                                          <p:attrName>ppt_x</p:attrName>
                                          <p:attrName>ppt_y</p:attrName>
                                        </p:attrNameLst>
                                      </p:cBhvr>
                                      <p:rCtr x="800" y="-900"/>
                                    </p:animMotion>
                                  </p:childTnLst>
                                  <p:subTnLst>
                                    <p:set>
                                      <p:cBhvr override="childStyle">
                                        <p:cTn dur="1" fill="hold" display="0" masterRel="sameClick" afterEffect="1">
                                          <p:stCondLst>
                                            <p:cond evt="end" delay="0">
                                              <p:tn val="352"/>
                                            </p:cond>
                                          </p:stCondLst>
                                        </p:cTn>
                                        <p:tgtEl>
                                          <p:spTgt spid="364726"/>
                                        </p:tgtEl>
                                        <p:attrNameLst>
                                          <p:attrName>style.visibility</p:attrName>
                                        </p:attrNameLst>
                                      </p:cBhvr>
                                      <p:to>
                                        <p:strVal val="hidden"/>
                                      </p:to>
                                    </p:set>
                                  </p:subTnLst>
                                </p:cTn>
                              </p:par>
                              <p:par>
                                <p:cTn id="354" presetID="0" presetClass="path" presetSubtype="0" fill="hold" grpId="0" nodeType="withEffect">
                                  <p:stCondLst>
                                    <p:cond delay="0"/>
                                  </p:stCondLst>
                                  <p:childTnLst>
                                    <p:animMotion origin="layout" path="M 0.38958 0.69097 L 0.37812 0.7088 " pathEditMode="relative" rAng="0" ptsTypes="AA">
                                      <p:cBhvr>
                                        <p:cTn id="355" dur="500" fill="hold"/>
                                        <p:tgtEl>
                                          <p:spTgt spid="364727"/>
                                        </p:tgtEl>
                                        <p:attrNameLst>
                                          <p:attrName>ppt_x</p:attrName>
                                          <p:attrName>ppt_y</p:attrName>
                                        </p:attrNameLst>
                                      </p:cBhvr>
                                      <p:rCtr x="-600" y="900"/>
                                    </p:animMotion>
                                  </p:childTnLst>
                                  <p:subTnLst>
                                    <p:set>
                                      <p:cBhvr override="childStyle">
                                        <p:cTn dur="1" fill="hold" display="0" masterRel="sameClick" afterEffect="1">
                                          <p:stCondLst>
                                            <p:cond evt="end" delay="0">
                                              <p:tn val="354"/>
                                            </p:cond>
                                          </p:stCondLst>
                                        </p:cTn>
                                        <p:tgtEl>
                                          <p:spTgt spid="364727"/>
                                        </p:tgtEl>
                                        <p:attrNameLst>
                                          <p:attrName>style.visibility</p:attrName>
                                        </p:attrNameLst>
                                      </p:cBhvr>
                                      <p:to>
                                        <p:strVal val="hidden"/>
                                      </p:to>
                                    </p:set>
                                  </p:subTnLst>
                                </p:cTn>
                              </p:par>
                              <p:par>
                                <p:cTn id="356" presetID="0" presetClass="path" presetSubtype="0" fill="hold" grpId="0" nodeType="withEffect">
                                  <p:stCondLst>
                                    <p:cond delay="0"/>
                                  </p:stCondLst>
                                  <p:childTnLst>
                                    <p:animMotion origin="layout" path="M 0.38993 0.6912 L 0.40608 0.7037 " pathEditMode="relative" rAng="0" ptsTypes="AA">
                                      <p:cBhvr>
                                        <p:cTn id="357" dur="500" fill="hold"/>
                                        <p:tgtEl>
                                          <p:spTgt spid="364728"/>
                                        </p:tgtEl>
                                        <p:attrNameLst>
                                          <p:attrName>ppt_x</p:attrName>
                                          <p:attrName>ppt_y</p:attrName>
                                        </p:attrNameLst>
                                      </p:cBhvr>
                                      <p:rCtr x="800" y="600"/>
                                    </p:animMotion>
                                  </p:childTnLst>
                                  <p:subTnLst>
                                    <p:set>
                                      <p:cBhvr override="childStyle">
                                        <p:cTn dur="1" fill="hold" display="0" masterRel="sameClick" afterEffect="1">
                                          <p:stCondLst>
                                            <p:cond evt="end" delay="0">
                                              <p:tn val="356"/>
                                            </p:cond>
                                          </p:stCondLst>
                                        </p:cTn>
                                        <p:tgtEl>
                                          <p:spTgt spid="364728"/>
                                        </p:tgtEl>
                                        <p:attrNameLst>
                                          <p:attrName>style.visibility</p:attrName>
                                        </p:attrNameLst>
                                      </p:cBhvr>
                                      <p:to>
                                        <p:strVal val="hidden"/>
                                      </p:to>
                                    </p:set>
                                  </p:subTnLst>
                                </p:cTn>
                              </p:par>
                              <p:par>
                                <p:cTn id="358" presetID="0" presetClass="path" presetSubtype="0" fill="hold" grpId="0" nodeType="withEffect">
                                  <p:stCondLst>
                                    <p:cond delay="0"/>
                                  </p:stCondLst>
                                  <p:childTnLst>
                                    <p:animMotion origin="layout" path="M 0.38993 0.6912 L 0.39427 0.71435 " pathEditMode="relative" rAng="0" ptsTypes="AA">
                                      <p:cBhvr>
                                        <p:cTn id="359" dur="500" fill="hold"/>
                                        <p:tgtEl>
                                          <p:spTgt spid="364729"/>
                                        </p:tgtEl>
                                        <p:attrNameLst>
                                          <p:attrName>ppt_x</p:attrName>
                                          <p:attrName>ppt_y</p:attrName>
                                        </p:attrNameLst>
                                      </p:cBhvr>
                                      <p:rCtr x="200" y="1200"/>
                                    </p:animMotion>
                                  </p:childTnLst>
                                  <p:subTnLst>
                                    <p:set>
                                      <p:cBhvr override="childStyle">
                                        <p:cTn dur="1" fill="hold" display="0" masterRel="sameClick" afterEffect="1">
                                          <p:stCondLst>
                                            <p:cond evt="end" delay="0">
                                              <p:tn val="358"/>
                                            </p:cond>
                                          </p:stCondLst>
                                        </p:cTn>
                                        <p:tgtEl>
                                          <p:spTgt spid="364729"/>
                                        </p:tgtEl>
                                        <p:attrNameLst>
                                          <p:attrName>style.visibility</p:attrName>
                                        </p:attrNameLst>
                                      </p:cBhvr>
                                      <p:to>
                                        <p:strVal val="hidden"/>
                                      </p:to>
                                    </p:set>
                                  </p:subTnLst>
                                </p:cTn>
                              </p:par>
                              <p:par>
                                <p:cTn id="360" presetID="0" presetClass="path" presetSubtype="0" fill="hold" grpId="0" nodeType="withEffect">
                                  <p:stCondLst>
                                    <p:cond delay="0"/>
                                  </p:stCondLst>
                                  <p:childTnLst>
                                    <p:animMotion origin="layout" path="M 0.38958 0.6912 L 0.39392 0.6669 " pathEditMode="relative" rAng="0" ptsTypes="AA">
                                      <p:cBhvr>
                                        <p:cTn id="361" dur="500" fill="hold"/>
                                        <p:tgtEl>
                                          <p:spTgt spid="364730"/>
                                        </p:tgtEl>
                                        <p:attrNameLst>
                                          <p:attrName>ppt_x</p:attrName>
                                          <p:attrName>ppt_y</p:attrName>
                                        </p:attrNameLst>
                                      </p:cBhvr>
                                      <p:rCtr x="200" y="-1200"/>
                                    </p:animMotion>
                                  </p:childTnLst>
                                  <p:subTnLst>
                                    <p:set>
                                      <p:cBhvr override="childStyle">
                                        <p:cTn dur="1" fill="hold" display="0" masterRel="sameClick" afterEffect="1">
                                          <p:stCondLst>
                                            <p:cond evt="end" delay="0">
                                              <p:tn val="360"/>
                                            </p:cond>
                                          </p:stCondLst>
                                        </p:cTn>
                                        <p:tgtEl>
                                          <p:spTgt spid="364730"/>
                                        </p:tgtEl>
                                        <p:attrNameLst>
                                          <p:attrName>style.visibility</p:attrName>
                                        </p:attrNameLst>
                                      </p:cBhvr>
                                      <p:to>
                                        <p:strVal val="hidden"/>
                                      </p:to>
                                    </p:set>
                                  </p:subTnLst>
                                </p:cTn>
                              </p:par>
                              <p:par>
                                <p:cTn id="362"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63" dur="2000" spd="-100000" fill="hold"/>
                                        <p:tgtEl>
                                          <p:spTgt spid="364724"/>
                                        </p:tgtEl>
                                        <p:attrNameLst>
                                          <p:attrName>ppt_x</p:attrName>
                                          <p:attrName>ppt_y</p:attrName>
                                        </p:attrNameLst>
                                      </p:cBhvr>
                                      <p:rCtr x="24900" y="-11200"/>
                                    </p:animMotion>
                                  </p:childTnLst>
                                  <p:subTnLst>
                                    <p:set>
                                      <p:cBhvr override="childStyle">
                                        <p:cTn dur="1" fill="hold" display="0" masterRel="sameClick" afterEffect="1">
                                          <p:stCondLst>
                                            <p:cond evt="end" delay="0">
                                              <p:tn val="362"/>
                                            </p:cond>
                                          </p:stCondLst>
                                        </p:cTn>
                                        <p:tgtEl>
                                          <p:spTgt spid="364724"/>
                                        </p:tgtEl>
                                        <p:attrNameLst>
                                          <p:attrName>style.visibility</p:attrName>
                                        </p:attrNameLst>
                                      </p:cBhvr>
                                      <p:to>
                                        <p:strVal val="hidden"/>
                                      </p:to>
                                    </p:set>
                                  </p:subTnLst>
                                </p:cTn>
                              </p:par>
                              <p:par>
                                <p:cTn id="364"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365" dur="2000" spd="-100000" fill="hold"/>
                                        <p:tgtEl>
                                          <p:spTgt spid="364723"/>
                                        </p:tgtEl>
                                        <p:attrNameLst>
                                          <p:attrName>ppt_x</p:attrName>
                                          <p:attrName>ppt_y</p:attrName>
                                        </p:attrNameLst>
                                      </p:cBhvr>
                                      <p:rCtr x="3900" y="-12500"/>
                                    </p:animMotion>
                                  </p:childTnLst>
                                  <p:subTnLst>
                                    <p:set>
                                      <p:cBhvr override="childStyle">
                                        <p:cTn dur="1" fill="hold" display="0" masterRel="sameClick" afterEffect="1">
                                          <p:stCondLst>
                                            <p:cond evt="end" delay="0">
                                              <p:tn val="364"/>
                                            </p:cond>
                                          </p:stCondLst>
                                        </p:cTn>
                                        <p:tgtEl>
                                          <p:spTgt spid="364723"/>
                                        </p:tgtEl>
                                        <p:attrNameLst>
                                          <p:attrName>style.visibility</p:attrName>
                                        </p:attrNameLst>
                                      </p:cBhvr>
                                      <p:to>
                                        <p:strVal val="hidden"/>
                                      </p:to>
                                    </p:set>
                                  </p:subTnLst>
                                </p:cTn>
                              </p:par>
                            </p:childTnLst>
                          </p:cTn>
                        </p:par>
                        <p:par>
                          <p:cTn id="366" fill="hold">
                            <p:stCondLst>
                              <p:cond delay="44000"/>
                            </p:stCondLst>
                            <p:childTnLst>
                              <p:par>
                                <p:cTn id="367" presetID="0" presetClass="path" presetSubtype="0" fill="hold" grpId="0" nodeType="afterEffect">
                                  <p:stCondLst>
                                    <p:cond delay="0"/>
                                  </p:stCondLst>
                                  <p:childTnLst>
                                    <p:animMotion origin="layout" path="M 0.12187 0.9331 L 0.11042 0.9088 " pathEditMode="relative" rAng="0" ptsTypes="AA">
                                      <p:cBhvr>
                                        <p:cTn id="368" dur="500" fill="hold"/>
                                        <p:tgtEl>
                                          <p:spTgt spid="364731"/>
                                        </p:tgtEl>
                                        <p:attrNameLst>
                                          <p:attrName>ppt_x</p:attrName>
                                          <p:attrName>ppt_y</p:attrName>
                                        </p:attrNameLst>
                                      </p:cBhvr>
                                      <p:rCtr x="-600" y="-1200"/>
                                    </p:animMotion>
                                  </p:childTnLst>
                                  <p:subTnLst>
                                    <p:set>
                                      <p:cBhvr override="childStyle">
                                        <p:cTn dur="1" fill="hold" display="0" masterRel="sameClick" afterEffect="1">
                                          <p:stCondLst>
                                            <p:cond evt="end" delay="0">
                                              <p:tn val="367"/>
                                            </p:cond>
                                          </p:stCondLst>
                                        </p:cTn>
                                        <p:tgtEl>
                                          <p:spTgt spid="364731"/>
                                        </p:tgtEl>
                                        <p:attrNameLst>
                                          <p:attrName>style.visibility</p:attrName>
                                        </p:attrNameLst>
                                      </p:cBhvr>
                                      <p:to>
                                        <p:strVal val="hidden"/>
                                      </p:to>
                                    </p:set>
                                  </p:subTnLst>
                                </p:cTn>
                              </p:par>
                              <p:par>
                                <p:cTn id="369" presetID="0" presetClass="path" presetSubtype="0" fill="hold" grpId="0" nodeType="withEffect">
                                  <p:stCondLst>
                                    <p:cond delay="0"/>
                                  </p:stCondLst>
                                  <p:childTnLst>
                                    <p:animMotion origin="layout" path="M 0.12222 0.93264 L 0.13837 0.91366 " pathEditMode="relative" rAng="0" ptsTypes="AA">
                                      <p:cBhvr>
                                        <p:cTn id="370" dur="500" fill="hold"/>
                                        <p:tgtEl>
                                          <p:spTgt spid="364732"/>
                                        </p:tgtEl>
                                        <p:attrNameLst>
                                          <p:attrName>ppt_x</p:attrName>
                                          <p:attrName>ppt_y</p:attrName>
                                        </p:attrNameLst>
                                      </p:cBhvr>
                                      <p:rCtr x="800" y="-900"/>
                                    </p:animMotion>
                                  </p:childTnLst>
                                  <p:subTnLst>
                                    <p:set>
                                      <p:cBhvr override="childStyle">
                                        <p:cTn dur="1" fill="hold" display="0" masterRel="sameClick" afterEffect="1">
                                          <p:stCondLst>
                                            <p:cond evt="end" delay="0">
                                              <p:tn val="369"/>
                                            </p:cond>
                                          </p:stCondLst>
                                        </p:cTn>
                                        <p:tgtEl>
                                          <p:spTgt spid="364732"/>
                                        </p:tgtEl>
                                        <p:attrNameLst>
                                          <p:attrName>style.visibility</p:attrName>
                                        </p:attrNameLst>
                                      </p:cBhvr>
                                      <p:to>
                                        <p:strVal val="hidden"/>
                                      </p:to>
                                    </p:set>
                                  </p:subTnLst>
                                </p:cTn>
                              </p:par>
                              <p:par>
                                <p:cTn id="371" presetID="0" presetClass="path" presetSubtype="0" fill="hold" grpId="0" nodeType="withEffect">
                                  <p:stCondLst>
                                    <p:cond delay="0"/>
                                  </p:stCondLst>
                                  <p:childTnLst>
                                    <p:animMotion origin="layout" path="M 0.12187 0.93241 L 0.11042 0.95023 " pathEditMode="relative" rAng="0" ptsTypes="AA">
                                      <p:cBhvr>
                                        <p:cTn id="372" dur="500" fill="hold"/>
                                        <p:tgtEl>
                                          <p:spTgt spid="364733"/>
                                        </p:tgtEl>
                                        <p:attrNameLst>
                                          <p:attrName>ppt_x</p:attrName>
                                          <p:attrName>ppt_y</p:attrName>
                                        </p:attrNameLst>
                                      </p:cBhvr>
                                      <p:rCtr x="-600" y="900"/>
                                    </p:animMotion>
                                  </p:childTnLst>
                                  <p:subTnLst>
                                    <p:set>
                                      <p:cBhvr override="childStyle">
                                        <p:cTn dur="1" fill="hold" display="0" masterRel="sameClick" afterEffect="1">
                                          <p:stCondLst>
                                            <p:cond evt="end" delay="0">
                                              <p:tn val="371"/>
                                            </p:cond>
                                          </p:stCondLst>
                                        </p:cTn>
                                        <p:tgtEl>
                                          <p:spTgt spid="364733"/>
                                        </p:tgtEl>
                                        <p:attrNameLst>
                                          <p:attrName>style.visibility</p:attrName>
                                        </p:attrNameLst>
                                      </p:cBhvr>
                                      <p:to>
                                        <p:strVal val="hidden"/>
                                      </p:to>
                                    </p:set>
                                  </p:subTnLst>
                                </p:cTn>
                              </p:par>
                              <p:par>
                                <p:cTn id="373" presetID="0" presetClass="path" presetSubtype="0" fill="hold" grpId="0" nodeType="withEffect">
                                  <p:stCondLst>
                                    <p:cond delay="0"/>
                                  </p:stCondLst>
                                  <p:childTnLst>
                                    <p:animMotion origin="layout" path="M 0.12222 0.93264 L 0.13837 0.94514 " pathEditMode="relative" rAng="0" ptsTypes="AA">
                                      <p:cBhvr>
                                        <p:cTn id="374" dur="500" fill="hold"/>
                                        <p:tgtEl>
                                          <p:spTgt spid="364734"/>
                                        </p:tgtEl>
                                        <p:attrNameLst>
                                          <p:attrName>ppt_x</p:attrName>
                                          <p:attrName>ppt_y</p:attrName>
                                        </p:attrNameLst>
                                      </p:cBhvr>
                                      <p:rCtr x="800" y="600"/>
                                    </p:animMotion>
                                  </p:childTnLst>
                                  <p:subTnLst>
                                    <p:set>
                                      <p:cBhvr override="childStyle">
                                        <p:cTn dur="1" fill="hold" display="0" masterRel="sameClick" afterEffect="1">
                                          <p:stCondLst>
                                            <p:cond evt="end" delay="0">
                                              <p:tn val="373"/>
                                            </p:cond>
                                          </p:stCondLst>
                                        </p:cTn>
                                        <p:tgtEl>
                                          <p:spTgt spid="364734"/>
                                        </p:tgtEl>
                                        <p:attrNameLst>
                                          <p:attrName>style.visibility</p:attrName>
                                        </p:attrNameLst>
                                      </p:cBhvr>
                                      <p:to>
                                        <p:strVal val="hidden"/>
                                      </p:to>
                                    </p:set>
                                  </p:subTnLst>
                                </p:cTn>
                              </p:par>
                              <p:par>
                                <p:cTn id="375" presetID="0" presetClass="path" presetSubtype="0" fill="hold" grpId="0" nodeType="withEffect">
                                  <p:stCondLst>
                                    <p:cond delay="0"/>
                                  </p:stCondLst>
                                  <p:childTnLst>
                                    <p:animMotion origin="layout" path="M 0.12222 0.93264 L 0.12656 0.95579 " pathEditMode="relative" rAng="0" ptsTypes="AA">
                                      <p:cBhvr>
                                        <p:cTn id="376" dur="500" fill="hold"/>
                                        <p:tgtEl>
                                          <p:spTgt spid="364735"/>
                                        </p:tgtEl>
                                        <p:attrNameLst>
                                          <p:attrName>ppt_x</p:attrName>
                                          <p:attrName>ppt_y</p:attrName>
                                        </p:attrNameLst>
                                      </p:cBhvr>
                                      <p:rCtr x="200" y="1200"/>
                                    </p:animMotion>
                                  </p:childTnLst>
                                  <p:subTnLst>
                                    <p:set>
                                      <p:cBhvr override="childStyle">
                                        <p:cTn dur="1" fill="hold" display="0" masterRel="sameClick" afterEffect="1">
                                          <p:stCondLst>
                                            <p:cond evt="end" delay="0">
                                              <p:tn val="375"/>
                                            </p:cond>
                                          </p:stCondLst>
                                        </p:cTn>
                                        <p:tgtEl>
                                          <p:spTgt spid="364735"/>
                                        </p:tgtEl>
                                        <p:attrNameLst>
                                          <p:attrName>style.visibility</p:attrName>
                                        </p:attrNameLst>
                                      </p:cBhvr>
                                      <p:to>
                                        <p:strVal val="hidden"/>
                                      </p:to>
                                    </p:set>
                                  </p:subTnLst>
                                </p:cTn>
                              </p:par>
                              <p:par>
                                <p:cTn id="377" presetID="0" presetClass="path" presetSubtype="0" fill="hold" grpId="0" nodeType="withEffect">
                                  <p:stCondLst>
                                    <p:cond delay="0"/>
                                  </p:stCondLst>
                                  <p:childTnLst>
                                    <p:animMotion origin="layout" path="M 0.12222 0.93472 L 0.12656 0.91042 " pathEditMode="relative" rAng="0" ptsTypes="AA">
                                      <p:cBhvr>
                                        <p:cTn id="378" dur="500" fill="hold"/>
                                        <p:tgtEl>
                                          <p:spTgt spid="364736"/>
                                        </p:tgtEl>
                                        <p:attrNameLst>
                                          <p:attrName>ppt_x</p:attrName>
                                          <p:attrName>ppt_y</p:attrName>
                                        </p:attrNameLst>
                                      </p:cBhvr>
                                      <p:rCtr x="200" y="-1200"/>
                                    </p:animMotion>
                                  </p:childTnLst>
                                  <p:subTnLst>
                                    <p:set>
                                      <p:cBhvr override="childStyle">
                                        <p:cTn dur="1" fill="hold" display="0" masterRel="sameClick" afterEffect="1">
                                          <p:stCondLst>
                                            <p:cond evt="end" delay="0">
                                              <p:tn val="377"/>
                                            </p:cond>
                                          </p:stCondLst>
                                        </p:cTn>
                                        <p:tgtEl>
                                          <p:spTgt spid="364736"/>
                                        </p:tgtEl>
                                        <p:attrNameLst>
                                          <p:attrName>style.visibility</p:attrName>
                                        </p:attrNameLst>
                                      </p:cBhvr>
                                      <p:to>
                                        <p:strVal val="hidden"/>
                                      </p:to>
                                    </p:set>
                                  </p:subTnLst>
                                </p:cTn>
                              </p:par>
                              <p:par>
                                <p:cTn id="379"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80" dur="2000" fill="hold"/>
                                        <p:tgtEl>
                                          <p:spTgt spid="364738"/>
                                        </p:tgtEl>
                                        <p:attrNameLst>
                                          <p:attrName>ppt_x</p:attrName>
                                          <p:attrName>ppt_y</p:attrName>
                                        </p:attrNameLst>
                                      </p:cBhvr>
                                      <p:rCtr x="24900" y="-11200"/>
                                    </p:animMotion>
                                  </p:childTnLst>
                                  <p:subTnLst>
                                    <p:set>
                                      <p:cBhvr override="childStyle">
                                        <p:cTn dur="1" fill="hold" display="0" masterRel="sameClick" afterEffect="1">
                                          <p:stCondLst>
                                            <p:cond evt="end" delay="0">
                                              <p:tn val="379"/>
                                            </p:cond>
                                          </p:stCondLst>
                                        </p:cTn>
                                        <p:tgtEl>
                                          <p:spTgt spid="364738"/>
                                        </p:tgtEl>
                                        <p:attrNameLst>
                                          <p:attrName>style.visibility</p:attrName>
                                        </p:attrNameLst>
                                      </p:cBhvr>
                                      <p:to>
                                        <p:strVal val="hidden"/>
                                      </p:to>
                                    </p:set>
                                  </p:subTnLst>
                                </p:cTn>
                              </p:par>
                              <p:par>
                                <p:cTn id="381"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382" dur="2000" fill="hold"/>
                                        <p:tgtEl>
                                          <p:spTgt spid="364737"/>
                                        </p:tgtEl>
                                        <p:attrNameLst>
                                          <p:attrName>ppt_x</p:attrName>
                                          <p:attrName>ppt_y</p:attrName>
                                        </p:attrNameLst>
                                      </p:cBhvr>
                                      <p:rCtr x="3900" y="-12500"/>
                                    </p:animMotion>
                                  </p:childTnLst>
                                  <p:subTnLst>
                                    <p:set>
                                      <p:cBhvr override="childStyle">
                                        <p:cTn dur="1" fill="hold" display="0" masterRel="sameClick" afterEffect="1">
                                          <p:stCondLst>
                                            <p:cond evt="end" delay="0">
                                              <p:tn val="381"/>
                                            </p:cond>
                                          </p:stCondLst>
                                        </p:cTn>
                                        <p:tgtEl>
                                          <p:spTgt spid="364737"/>
                                        </p:tgtEl>
                                        <p:attrNameLst>
                                          <p:attrName>style.visibility</p:attrName>
                                        </p:attrNameLst>
                                      </p:cBhvr>
                                      <p:to>
                                        <p:strVal val="hidden"/>
                                      </p:to>
                                    </p:set>
                                  </p:subTnLst>
                                </p:cTn>
                              </p:par>
                            </p:childTnLst>
                          </p:cTn>
                        </p:par>
                        <p:par>
                          <p:cTn id="383" fill="hold">
                            <p:stCondLst>
                              <p:cond delay="46000"/>
                            </p:stCondLst>
                            <p:childTnLst>
                              <p:par>
                                <p:cTn id="384" presetID="0" presetClass="path" presetSubtype="0" fill="hold" grpId="0" nodeType="afterEffect">
                                  <p:stCondLst>
                                    <p:cond delay="0"/>
                                  </p:stCondLst>
                                  <p:childTnLst>
                                    <p:animMotion origin="layout" path="M 0.38993 0.69143 L 0.37847 0.66713 " pathEditMode="relative" rAng="0" ptsTypes="AA">
                                      <p:cBhvr>
                                        <p:cTn id="385" dur="500" fill="hold"/>
                                        <p:tgtEl>
                                          <p:spTgt spid="364741"/>
                                        </p:tgtEl>
                                        <p:attrNameLst>
                                          <p:attrName>ppt_x</p:attrName>
                                          <p:attrName>ppt_y</p:attrName>
                                        </p:attrNameLst>
                                      </p:cBhvr>
                                      <p:rCtr x="-600" y="-1200"/>
                                    </p:animMotion>
                                  </p:childTnLst>
                                  <p:subTnLst>
                                    <p:set>
                                      <p:cBhvr override="childStyle">
                                        <p:cTn dur="1" fill="hold" display="0" masterRel="sameClick" afterEffect="1">
                                          <p:stCondLst>
                                            <p:cond evt="end" delay="0">
                                              <p:tn val="384"/>
                                            </p:cond>
                                          </p:stCondLst>
                                        </p:cTn>
                                        <p:tgtEl>
                                          <p:spTgt spid="364741"/>
                                        </p:tgtEl>
                                        <p:attrNameLst>
                                          <p:attrName>style.visibility</p:attrName>
                                        </p:attrNameLst>
                                      </p:cBhvr>
                                      <p:to>
                                        <p:strVal val="hidden"/>
                                      </p:to>
                                    </p:set>
                                  </p:subTnLst>
                                </p:cTn>
                              </p:par>
                              <p:par>
                                <p:cTn id="386" presetID="0" presetClass="path" presetSubtype="0" fill="hold" grpId="0" nodeType="withEffect">
                                  <p:stCondLst>
                                    <p:cond delay="0"/>
                                  </p:stCondLst>
                                  <p:childTnLst>
                                    <p:animMotion origin="layout" path="M 0.38958 0.6912 L 0.40573 0.67222 " pathEditMode="relative" rAng="0" ptsTypes="AA">
                                      <p:cBhvr>
                                        <p:cTn id="387" dur="500" fill="hold"/>
                                        <p:tgtEl>
                                          <p:spTgt spid="364742"/>
                                        </p:tgtEl>
                                        <p:attrNameLst>
                                          <p:attrName>ppt_x</p:attrName>
                                          <p:attrName>ppt_y</p:attrName>
                                        </p:attrNameLst>
                                      </p:cBhvr>
                                      <p:rCtr x="800" y="-900"/>
                                    </p:animMotion>
                                  </p:childTnLst>
                                  <p:subTnLst>
                                    <p:set>
                                      <p:cBhvr override="childStyle">
                                        <p:cTn dur="1" fill="hold" display="0" masterRel="sameClick" afterEffect="1">
                                          <p:stCondLst>
                                            <p:cond evt="end" delay="0">
                                              <p:tn val="386"/>
                                            </p:cond>
                                          </p:stCondLst>
                                        </p:cTn>
                                        <p:tgtEl>
                                          <p:spTgt spid="364742"/>
                                        </p:tgtEl>
                                        <p:attrNameLst>
                                          <p:attrName>style.visibility</p:attrName>
                                        </p:attrNameLst>
                                      </p:cBhvr>
                                      <p:to>
                                        <p:strVal val="hidden"/>
                                      </p:to>
                                    </p:set>
                                  </p:subTnLst>
                                </p:cTn>
                              </p:par>
                              <p:par>
                                <p:cTn id="388" presetID="0" presetClass="path" presetSubtype="0" fill="hold" grpId="0" nodeType="withEffect">
                                  <p:stCondLst>
                                    <p:cond delay="0"/>
                                  </p:stCondLst>
                                  <p:childTnLst>
                                    <p:animMotion origin="layout" path="M 0.38958 0.69097 L 0.37812 0.7088 " pathEditMode="relative" rAng="0" ptsTypes="AA">
                                      <p:cBhvr>
                                        <p:cTn id="389" dur="500" fill="hold"/>
                                        <p:tgtEl>
                                          <p:spTgt spid="364743"/>
                                        </p:tgtEl>
                                        <p:attrNameLst>
                                          <p:attrName>ppt_x</p:attrName>
                                          <p:attrName>ppt_y</p:attrName>
                                        </p:attrNameLst>
                                      </p:cBhvr>
                                      <p:rCtr x="-600" y="900"/>
                                    </p:animMotion>
                                  </p:childTnLst>
                                  <p:subTnLst>
                                    <p:set>
                                      <p:cBhvr override="childStyle">
                                        <p:cTn dur="1" fill="hold" display="0" masterRel="sameClick" afterEffect="1">
                                          <p:stCondLst>
                                            <p:cond evt="end" delay="0">
                                              <p:tn val="388"/>
                                            </p:cond>
                                          </p:stCondLst>
                                        </p:cTn>
                                        <p:tgtEl>
                                          <p:spTgt spid="364743"/>
                                        </p:tgtEl>
                                        <p:attrNameLst>
                                          <p:attrName>style.visibility</p:attrName>
                                        </p:attrNameLst>
                                      </p:cBhvr>
                                      <p:to>
                                        <p:strVal val="hidden"/>
                                      </p:to>
                                    </p:set>
                                  </p:subTnLst>
                                </p:cTn>
                              </p:par>
                              <p:par>
                                <p:cTn id="390" presetID="0" presetClass="path" presetSubtype="0" fill="hold" grpId="0" nodeType="withEffect">
                                  <p:stCondLst>
                                    <p:cond delay="0"/>
                                  </p:stCondLst>
                                  <p:childTnLst>
                                    <p:animMotion origin="layout" path="M 0.38993 0.6912 L 0.40608 0.7037 " pathEditMode="relative" rAng="0" ptsTypes="AA">
                                      <p:cBhvr>
                                        <p:cTn id="391" dur="500" fill="hold"/>
                                        <p:tgtEl>
                                          <p:spTgt spid="364744"/>
                                        </p:tgtEl>
                                        <p:attrNameLst>
                                          <p:attrName>ppt_x</p:attrName>
                                          <p:attrName>ppt_y</p:attrName>
                                        </p:attrNameLst>
                                      </p:cBhvr>
                                      <p:rCtr x="800" y="600"/>
                                    </p:animMotion>
                                  </p:childTnLst>
                                  <p:subTnLst>
                                    <p:set>
                                      <p:cBhvr override="childStyle">
                                        <p:cTn dur="1" fill="hold" display="0" masterRel="sameClick" afterEffect="1">
                                          <p:stCondLst>
                                            <p:cond evt="end" delay="0">
                                              <p:tn val="390"/>
                                            </p:cond>
                                          </p:stCondLst>
                                        </p:cTn>
                                        <p:tgtEl>
                                          <p:spTgt spid="364744"/>
                                        </p:tgtEl>
                                        <p:attrNameLst>
                                          <p:attrName>style.visibility</p:attrName>
                                        </p:attrNameLst>
                                      </p:cBhvr>
                                      <p:to>
                                        <p:strVal val="hidden"/>
                                      </p:to>
                                    </p:set>
                                  </p:subTnLst>
                                </p:cTn>
                              </p:par>
                              <p:par>
                                <p:cTn id="392" presetID="0" presetClass="path" presetSubtype="0" fill="hold" grpId="0" nodeType="withEffect">
                                  <p:stCondLst>
                                    <p:cond delay="0"/>
                                  </p:stCondLst>
                                  <p:childTnLst>
                                    <p:animMotion origin="layout" path="M 0.38993 0.6912 L 0.39427 0.71435 " pathEditMode="relative" rAng="0" ptsTypes="AA">
                                      <p:cBhvr>
                                        <p:cTn id="393" dur="500" fill="hold"/>
                                        <p:tgtEl>
                                          <p:spTgt spid="364745"/>
                                        </p:tgtEl>
                                        <p:attrNameLst>
                                          <p:attrName>ppt_x</p:attrName>
                                          <p:attrName>ppt_y</p:attrName>
                                        </p:attrNameLst>
                                      </p:cBhvr>
                                      <p:rCtr x="200" y="1200"/>
                                    </p:animMotion>
                                  </p:childTnLst>
                                  <p:subTnLst>
                                    <p:set>
                                      <p:cBhvr override="childStyle">
                                        <p:cTn dur="1" fill="hold" display="0" masterRel="sameClick" afterEffect="1">
                                          <p:stCondLst>
                                            <p:cond evt="end" delay="0">
                                              <p:tn val="392"/>
                                            </p:cond>
                                          </p:stCondLst>
                                        </p:cTn>
                                        <p:tgtEl>
                                          <p:spTgt spid="364745"/>
                                        </p:tgtEl>
                                        <p:attrNameLst>
                                          <p:attrName>style.visibility</p:attrName>
                                        </p:attrNameLst>
                                      </p:cBhvr>
                                      <p:to>
                                        <p:strVal val="hidden"/>
                                      </p:to>
                                    </p:set>
                                  </p:subTnLst>
                                </p:cTn>
                              </p:par>
                              <p:par>
                                <p:cTn id="394" presetID="0" presetClass="path" presetSubtype="0" fill="hold" grpId="0" nodeType="withEffect">
                                  <p:stCondLst>
                                    <p:cond delay="0"/>
                                  </p:stCondLst>
                                  <p:childTnLst>
                                    <p:animMotion origin="layout" path="M 0.38958 0.6912 L 0.39392 0.6669 " pathEditMode="relative" rAng="0" ptsTypes="AA">
                                      <p:cBhvr>
                                        <p:cTn id="395" dur="500" fill="hold"/>
                                        <p:tgtEl>
                                          <p:spTgt spid="364746"/>
                                        </p:tgtEl>
                                        <p:attrNameLst>
                                          <p:attrName>ppt_x</p:attrName>
                                          <p:attrName>ppt_y</p:attrName>
                                        </p:attrNameLst>
                                      </p:cBhvr>
                                      <p:rCtr x="200" y="-1200"/>
                                    </p:animMotion>
                                  </p:childTnLst>
                                  <p:subTnLst>
                                    <p:set>
                                      <p:cBhvr override="childStyle">
                                        <p:cTn dur="1" fill="hold" display="0" masterRel="sameClick" afterEffect="1">
                                          <p:stCondLst>
                                            <p:cond evt="end" delay="0">
                                              <p:tn val="394"/>
                                            </p:cond>
                                          </p:stCondLst>
                                        </p:cTn>
                                        <p:tgtEl>
                                          <p:spTgt spid="364746"/>
                                        </p:tgtEl>
                                        <p:attrNameLst>
                                          <p:attrName>style.visibility</p:attrName>
                                        </p:attrNameLst>
                                      </p:cBhvr>
                                      <p:to>
                                        <p:strVal val="hidden"/>
                                      </p:to>
                                    </p:set>
                                  </p:subTnLst>
                                </p:cTn>
                              </p:par>
                              <p:par>
                                <p:cTn id="396"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97" dur="2000" spd="-100000" fill="hold"/>
                                        <p:tgtEl>
                                          <p:spTgt spid="364740"/>
                                        </p:tgtEl>
                                        <p:attrNameLst>
                                          <p:attrName>ppt_x</p:attrName>
                                          <p:attrName>ppt_y</p:attrName>
                                        </p:attrNameLst>
                                      </p:cBhvr>
                                      <p:rCtr x="24900" y="-11200"/>
                                    </p:animMotion>
                                  </p:childTnLst>
                                  <p:subTnLst>
                                    <p:set>
                                      <p:cBhvr override="childStyle">
                                        <p:cTn dur="1" fill="hold" display="0" masterRel="sameClick" afterEffect="1">
                                          <p:stCondLst>
                                            <p:cond evt="end" delay="0">
                                              <p:tn val="396"/>
                                            </p:cond>
                                          </p:stCondLst>
                                        </p:cTn>
                                        <p:tgtEl>
                                          <p:spTgt spid="364740"/>
                                        </p:tgtEl>
                                        <p:attrNameLst>
                                          <p:attrName>style.visibility</p:attrName>
                                        </p:attrNameLst>
                                      </p:cBhvr>
                                      <p:to>
                                        <p:strVal val="hidden"/>
                                      </p:to>
                                    </p:set>
                                  </p:subTnLst>
                                </p:cTn>
                              </p:par>
                              <p:par>
                                <p:cTn id="398"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399" dur="2000" spd="-100000" fill="hold"/>
                                        <p:tgtEl>
                                          <p:spTgt spid="364739"/>
                                        </p:tgtEl>
                                        <p:attrNameLst>
                                          <p:attrName>ppt_x</p:attrName>
                                          <p:attrName>ppt_y</p:attrName>
                                        </p:attrNameLst>
                                      </p:cBhvr>
                                      <p:rCtr x="3900" y="-12500"/>
                                    </p:animMotion>
                                  </p:childTnLst>
                                  <p:subTnLst>
                                    <p:set>
                                      <p:cBhvr override="childStyle">
                                        <p:cTn dur="1" fill="hold" display="0" masterRel="sameClick" afterEffect="1">
                                          <p:stCondLst>
                                            <p:cond evt="end" delay="0">
                                              <p:tn val="398"/>
                                            </p:cond>
                                          </p:stCondLst>
                                        </p:cTn>
                                        <p:tgtEl>
                                          <p:spTgt spid="364739"/>
                                        </p:tgtEl>
                                        <p:attrNameLst>
                                          <p:attrName>style.visibility</p:attrName>
                                        </p:attrNameLst>
                                      </p:cBhvr>
                                      <p:to>
                                        <p:strVal val="hidden"/>
                                      </p:to>
                                    </p:set>
                                  </p:subTnLst>
                                </p:cTn>
                              </p:par>
                            </p:childTnLst>
                          </p:cTn>
                        </p:par>
                        <p:par>
                          <p:cTn id="400" fill="hold">
                            <p:stCondLst>
                              <p:cond delay="48000"/>
                            </p:stCondLst>
                            <p:childTnLst>
                              <p:par>
                                <p:cTn id="401" presetID="0" presetClass="path" presetSubtype="0" fill="hold" grpId="0" nodeType="afterEffect">
                                  <p:stCondLst>
                                    <p:cond delay="0"/>
                                  </p:stCondLst>
                                  <p:childTnLst>
                                    <p:animMotion origin="layout" path="M 0.12187 0.9331 L 0.11042 0.9088 " pathEditMode="relative" rAng="0" ptsTypes="AA">
                                      <p:cBhvr>
                                        <p:cTn id="402" dur="500" fill="hold"/>
                                        <p:tgtEl>
                                          <p:spTgt spid="364747"/>
                                        </p:tgtEl>
                                        <p:attrNameLst>
                                          <p:attrName>ppt_x</p:attrName>
                                          <p:attrName>ppt_y</p:attrName>
                                        </p:attrNameLst>
                                      </p:cBhvr>
                                      <p:rCtr x="-600" y="-1200"/>
                                    </p:animMotion>
                                  </p:childTnLst>
                                  <p:subTnLst>
                                    <p:set>
                                      <p:cBhvr override="childStyle">
                                        <p:cTn dur="1" fill="hold" display="0" masterRel="sameClick" afterEffect="1">
                                          <p:stCondLst>
                                            <p:cond evt="end" delay="0">
                                              <p:tn val="401"/>
                                            </p:cond>
                                          </p:stCondLst>
                                        </p:cTn>
                                        <p:tgtEl>
                                          <p:spTgt spid="364747"/>
                                        </p:tgtEl>
                                        <p:attrNameLst>
                                          <p:attrName>style.visibility</p:attrName>
                                        </p:attrNameLst>
                                      </p:cBhvr>
                                      <p:to>
                                        <p:strVal val="hidden"/>
                                      </p:to>
                                    </p:set>
                                  </p:subTnLst>
                                </p:cTn>
                              </p:par>
                              <p:par>
                                <p:cTn id="403" presetID="0" presetClass="path" presetSubtype="0" fill="hold" grpId="0" nodeType="withEffect">
                                  <p:stCondLst>
                                    <p:cond delay="0"/>
                                  </p:stCondLst>
                                  <p:childTnLst>
                                    <p:animMotion origin="layout" path="M 0.12222 0.93264 L 0.13837 0.91366 " pathEditMode="relative" rAng="0" ptsTypes="AA">
                                      <p:cBhvr>
                                        <p:cTn id="404" dur="500" fill="hold"/>
                                        <p:tgtEl>
                                          <p:spTgt spid="364748"/>
                                        </p:tgtEl>
                                        <p:attrNameLst>
                                          <p:attrName>ppt_x</p:attrName>
                                          <p:attrName>ppt_y</p:attrName>
                                        </p:attrNameLst>
                                      </p:cBhvr>
                                      <p:rCtr x="800" y="-900"/>
                                    </p:animMotion>
                                  </p:childTnLst>
                                  <p:subTnLst>
                                    <p:set>
                                      <p:cBhvr override="childStyle">
                                        <p:cTn dur="1" fill="hold" display="0" masterRel="sameClick" afterEffect="1">
                                          <p:stCondLst>
                                            <p:cond evt="end" delay="0">
                                              <p:tn val="403"/>
                                            </p:cond>
                                          </p:stCondLst>
                                        </p:cTn>
                                        <p:tgtEl>
                                          <p:spTgt spid="364748"/>
                                        </p:tgtEl>
                                        <p:attrNameLst>
                                          <p:attrName>style.visibility</p:attrName>
                                        </p:attrNameLst>
                                      </p:cBhvr>
                                      <p:to>
                                        <p:strVal val="hidden"/>
                                      </p:to>
                                    </p:set>
                                  </p:subTnLst>
                                </p:cTn>
                              </p:par>
                              <p:par>
                                <p:cTn id="405" presetID="0" presetClass="path" presetSubtype="0" fill="hold" grpId="0" nodeType="withEffect">
                                  <p:stCondLst>
                                    <p:cond delay="0"/>
                                  </p:stCondLst>
                                  <p:childTnLst>
                                    <p:animMotion origin="layout" path="M 0.12187 0.93241 L 0.11042 0.95023 " pathEditMode="relative" rAng="0" ptsTypes="AA">
                                      <p:cBhvr>
                                        <p:cTn id="406" dur="500" fill="hold"/>
                                        <p:tgtEl>
                                          <p:spTgt spid="364749"/>
                                        </p:tgtEl>
                                        <p:attrNameLst>
                                          <p:attrName>ppt_x</p:attrName>
                                          <p:attrName>ppt_y</p:attrName>
                                        </p:attrNameLst>
                                      </p:cBhvr>
                                      <p:rCtr x="-600" y="900"/>
                                    </p:animMotion>
                                  </p:childTnLst>
                                  <p:subTnLst>
                                    <p:set>
                                      <p:cBhvr override="childStyle">
                                        <p:cTn dur="1" fill="hold" display="0" masterRel="sameClick" afterEffect="1">
                                          <p:stCondLst>
                                            <p:cond evt="end" delay="0">
                                              <p:tn val="405"/>
                                            </p:cond>
                                          </p:stCondLst>
                                        </p:cTn>
                                        <p:tgtEl>
                                          <p:spTgt spid="364749"/>
                                        </p:tgtEl>
                                        <p:attrNameLst>
                                          <p:attrName>style.visibility</p:attrName>
                                        </p:attrNameLst>
                                      </p:cBhvr>
                                      <p:to>
                                        <p:strVal val="hidden"/>
                                      </p:to>
                                    </p:set>
                                  </p:subTnLst>
                                </p:cTn>
                              </p:par>
                              <p:par>
                                <p:cTn id="407" presetID="0" presetClass="path" presetSubtype="0" fill="hold" grpId="0" nodeType="withEffect">
                                  <p:stCondLst>
                                    <p:cond delay="0"/>
                                  </p:stCondLst>
                                  <p:childTnLst>
                                    <p:animMotion origin="layout" path="M 0.12222 0.93264 L 0.13837 0.94514 " pathEditMode="relative" rAng="0" ptsTypes="AA">
                                      <p:cBhvr>
                                        <p:cTn id="408" dur="500" fill="hold"/>
                                        <p:tgtEl>
                                          <p:spTgt spid="364750"/>
                                        </p:tgtEl>
                                        <p:attrNameLst>
                                          <p:attrName>ppt_x</p:attrName>
                                          <p:attrName>ppt_y</p:attrName>
                                        </p:attrNameLst>
                                      </p:cBhvr>
                                      <p:rCtr x="800" y="600"/>
                                    </p:animMotion>
                                  </p:childTnLst>
                                  <p:subTnLst>
                                    <p:set>
                                      <p:cBhvr override="childStyle">
                                        <p:cTn dur="1" fill="hold" display="0" masterRel="sameClick" afterEffect="1">
                                          <p:stCondLst>
                                            <p:cond evt="end" delay="0">
                                              <p:tn val="407"/>
                                            </p:cond>
                                          </p:stCondLst>
                                        </p:cTn>
                                        <p:tgtEl>
                                          <p:spTgt spid="364750"/>
                                        </p:tgtEl>
                                        <p:attrNameLst>
                                          <p:attrName>style.visibility</p:attrName>
                                        </p:attrNameLst>
                                      </p:cBhvr>
                                      <p:to>
                                        <p:strVal val="hidden"/>
                                      </p:to>
                                    </p:set>
                                  </p:subTnLst>
                                </p:cTn>
                              </p:par>
                              <p:par>
                                <p:cTn id="409" presetID="0" presetClass="path" presetSubtype="0" fill="hold" grpId="0" nodeType="withEffect">
                                  <p:stCondLst>
                                    <p:cond delay="0"/>
                                  </p:stCondLst>
                                  <p:childTnLst>
                                    <p:animMotion origin="layout" path="M 0.12222 0.93264 L 0.12656 0.95579 " pathEditMode="relative" rAng="0" ptsTypes="AA">
                                      <p:cBhvr>
                                        <p:cTn id="410" dur="500" fill="hold"/>
                                        <p:tgtEl>
                                          <p:spTgt spid="364751"/>
                                        </p:tgtEl>
                                        <p:attrNameLst>
                                          <p:attrName>ppt_x</p:attrName>
                                          <p:attrName>ppt_y</p:attrName>
                                        </p:attrNameLst>
                                      </p:cBhvr>
                                      <p:rCtr x="200" y="1200"/>
                                    </p:animMotion>
                                  </p:childTnLst>
                                  <p:subTnLst>
                                    <p:set>
                                      <p:cBhvr override="childStyle">
                                        <p:cTn dur="1" fill="hold" display="0" masterRel="sameClick" afterEffect="1">
                                          <p:stCondLst>
                                            <p:cond evt="end" delay="0">
                                              <p:tn val="409"/>
                                            </p:cond>
                                          </p:stCondLst>
                                        </p:cTn>
                                        <p:tgtEl>
                                          <p:spTgt spid="364751"/>
                                        </p:tgtEl>
                                        <p:attrNameLst>
                                          <p:attrName>style.visibility</p:attrName>
                                        </p:attrNameLst>
                                      </p:cBhvr>
                                      <p:to>
                                        <p:strVal val="hidden"/>
                                      </p:to>
                                    </p:set>
                                  </p:subTnLst>
                                </p:cTn>
                              </p:par>
                              <p:par>
                                <p:cTn id="411" presetID="0" presetClass="path" presetSubtype="0" fill="hold" grpId="0" nodeType="withEffect">
                                  <p:stCondLst>
                                    <p:cond delay="0"/>
                                  </p:stCondLst>
                                  <p:childTnLst>
                                    <p:animMotion origin="layout" path="M 0.12222 0.93472 L 0.12656 0.91042 " pathEditMode="relative" rAng="0" ptsTypes="AA">
                                      <p:cBhvr>
                                        <p:cTn id="412" dur="500" fill="hold"/>
                                        <p:tgtEl>
                                          <p:spTgt spid="364752"/>
                                        </p:tgtEl>
                                        <p:attrNameLst>
                                          <p:attrName>ppt_x</p:attrName>
                                          <p:attrName>ppt_y</p:attrName>
                                        </p:attrNameLst>
                                      </p:cBhvr>
                                      <p:rCtr x="200" y="-1200"/>
                                    </p:animMotion>
                                  </p:childTnLst>
                                  <p:subTnLst>
                                    <p:set>
                                      <p:cBhvr override="childStyle">
                                        <p:cTn dur="1" fill="hold" display="0" masterRel="sameClick" afterEffect="1">
                                          <p:stCondLst>
                                            <p:cond evt="end" delay="0">
                                              <p:tn val="411"/>
                                            </p:cond>
                                          </p:stCondLst>
                                        </p:cTn>
                                        <p:tgtEl>
                                          <p:spTgt spid="364752"/>
                                        </p:tgtEl>
                                        <p:attrNameLst>
                                          <p:attrName>style.visibility</p:attrName>
                                        </p:attrNameLst>
                                      </p:cBhvr>
                                      <p:to>
                                        <p:strVal val="hidden"/>
                                      </p:to>
                                    </p:set>
                                  </p:subTnLst>
                                </p:cTn>
                              </p:par>
                              <p:par>
                                <p:cTn id="413"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14" dur="2000" fill="hold"/>
                                        <p:tgtEl>
                                          <p:spTgt spid="364754"/>
                                        </p:tgtEl>
                                        <p:attrNameLst>
                                          <p:attrName>ppt_x</p:attrName>
                                          <p:attrName>ppt_y</p:attrName>
                                        </p:attrNameLst>
                                      </p:cBhvr>
                                      <p:rCtr x="24900" y="-11200"/>
                                    </p:animMotion>
                                  </p:childTnLst>
                                  <p:subTnLst>
                                    <p:set>
                                      <p:cBhvr override="childStyle">
                                        <p:cTn dur="1" fill="hold" display="0" masterRel="sameClick" afterEffect="1">
                                          <p:stCondLst>
                                            <p:cond evt="end" delay="0">
                                              <p:tn val="413"/>
                                            </p:cond>
                                          </p:stCondLst>
                                        </p:cTn>
                                        <p:tgtEl>
                                          <p:spTgt spid="364754"/>
                                        </p:tgtEl>
                                        <p:attrNameLst>
                                          <p:attrName>style.visibility</p:attrName>
                                        </p:attrNameLst>
                                      </p:cBhvr>
                                      <p:to>
                                        <p:strVal val="hidden"/>
                                      </p:to>
                                    </p:set>
                                  </p:subTnLst>
                                </p:cTn>
                              </p:par>
                              <p:par>
                                <p:cTn id="415"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416" dur="2000" fill="hold"/>
                                        <p:tgtEl>
                                          <p:spTgt spid="364753"/>
                                        </p:tgtEl>
                                        <p:attrNameLst>
                                          <p:attrName>ppt_x</p:attrName>
                                          <p:attrName>ppt_y</p:attrName>
                                        </p:attrNameLst>
                                      </p:cBhvr>
                                      <p:rCtr x="3900" y="-12500"/>
                                    </p:animMotion>
                                  </p:childTnLst>
                                  <p:subTnLst>
                                    <p:set>
                                      <p:cBhvr override="childStyle">
                                        <p:cTn dur="1" fill="hold" display="0" masterRel="sameClick" afterEffect="1">
                                          <p:stCondLst>
                                            <p:cond evt="end" delay="0">
                                              <p:tn val="415"/>
                                            </p:cond>
                                          </p:stCondLst>
                                        </p:cTn>
                                        <p:tgtEl>
                                          <p:spTgt spid="364753"/>
                                        </p:tgtEl>
                                        <p:attrNameLst>
                                          <p:attrName>style.visibility</p:attrName>
                                        </p:attrNameLst>
                                      </p:cBhvr>
                                      <p:to>
                                        <p:strVal val="hidden"/>
                                      </p:to>
                                    </p:set>
                                  </p:subTnLst>
                                </p:cTn>
                              </p:par>
                            </p:childTnLst>
                          </p:cTn>
                        </p:par>
                        <p:par>
                          <p:cTn id="417" fill="hold">
                            <p:stCondLst>
                              <p:cond delay="50000"/>
                            </p:stCondLst>
                            <p:childTnLst>
                              <p:par>
                                <p:cTn id="418" presetID="0" presetClass="path" presetSubtype="0" fill="hold" grpId="0" nodeType="afterEffect">
                                  <p:stCondLst>
                                    <p:cond delay="0"/>
                                  </p:stCondLst>
                                  <p:childTnLst>
                                    <p:animMotion origin="layout" path="M 0.38993 0.69143 L 0.37847 0.66713 " pathEditMode="relative" rAng="0" ptsTypes="AA">
                                      <p:cBhvr>
                                        <p:cTn id="419" dur="500" fill="hold"/>
                                        <p:tgtEl>
                                          <p:spTgt spid="364757"/>
                                        </p:tgtEl>
                                        <p:attrNameLst>
                                          <p:attrName>ppt_x</p:attrName>
                                          <p:attrName>ppt_y</p:attrName>
                                        </p:attrNameLst>
                                      </p:cBhvr>
                                      <p:rCtr x="-600" y="-1200"/>
                                    </p:animMotion>
                                  </p:childTnLst>
                                  <p:subTnLst>
                                    <p:set>
                                      <p:cBhvr override="childStyle">
                                        <p:cTn dur="1" fill="hold" display="0" masterRel="sameClick" afterEffect="1">
                                          <p:stCondLst>
                                            <p:cond evt="end" delay="0">
                                              <p:tn val="418"/>
                                            </p:cond>
                                          </p:stCondLst>
                                        </p:cTn>
                                        <p:tgtEl>
                                          <p:spTgt spid="364757"/>
                                        </p:tgtEl>
                                        <p:attrNameLst>
                                          <p:attrName>style.visibility</p:attrName>
                                        </p:attrNameLst>
                                      </p:cBhvr>
                                      <p:to>
                                        <p:strVal val="hidden"/>
                                      </p:to>
                                    </p:set>
                                  </p:subTnLst>
                                </p:cTn>
                              </p:par>
                              <p:par>
                                <p:cTn id="420" presetID="0" presetClass="path" presetSubtype="0" fill="hold" grpId="0" nodeType="withEffect">
                                  <p:stCondLst>
                                    <p:cond delay="0"/>
                                  </p:stCondLst>
                                  <p:childTnLst>
                                    <p:animMotion origin="layout" path="M 0.38958 0.6912 L 0.40573 0.67222 " pathEditMode="relative" rAng="0" ptsTypes="AA">
                                      <p:cBhvr>
                                        <p:cTn id="421" dur="500" fill="hold"/>
                                        <p:tgtEl>
                                          <p:spTgt spid="364758"/>
                                        </p:tgtEl>
                                        <p:attrNameLst>
                                          <p:attrName>ppt_x</p:attrName>
                                          <p:attrName>ppt_y</p:attrName>
                                        </p:attrNameLst>
                                      </p:cBhvr>
                                      <p:rCtr x="800" y="-900"/>
                                    </p:animMotion>
                                  </p:childTnLst>
                                  <p:subTnLst>
                                    <p:set>
                                      <p:cBhvr override="childStyle">
                                        <p:cTn dur="1" fill="hold" display="0" masterRel="sameClick" afterEffect="1">
                                          <p:stCondLst>
                                            <p:cond evt="end" delay="0">
                                              <p:tn val="420"/>
                                            </p:cond>
                                          </p:stCondLst>
                                        </p:cTn>
                                        <p:tgtEl>
                                          <p:spTgt spid="364758"/>
                                        </p:tgtEl>
                                        <p:attrNameLst>
                                          <p:attrName>style.visibility</p:attrName>
                                        </p:attrNameLst>
                                      </p:cBhvr>
                                      <p:to>
                                        <p:strVal val="hidden"/>
                                      </p:to>
                                    </p:set>
                                  </p:subTnLst>
                                </p:cTn>
                              </p:par>
                              <p:par>
                                <p:cTn id="422" presetID="0" presetClass="path" presetSubtype="0" fill="hold" grpId="0" nodeType="withEffect">
                                  <p:stCondLst>
                                    <p:cond delay="0"/>
                                  </p:stCondLst>
                                  <p:childTnLst>
                                    <p:animMotion origin="layout" path="M 0.38958 0.69097 L 0.37812 0.7088 " pathEditMode="relative" rAng="0" ptsTypes="AA">
                                      <p:cBhvr>
                                        <p:cTn id="423" dur="500" fill="hold"/>
                                        <p:tgtEl>
                                          <p:spTgt spid="364759"/>
                                        </p:tgtEl>
                                        <p:attrNameLst>
                                          <p:attrName>ppt_x</p:attrName>
                                          <p:attrName>ppt_y</p:attrName>
                                        </p:attrNameLst>
                                      </p:cBhvr>
                                      <p:rCtr x="-600" y="900"/>
                                    </p:animMotion>
                                  </p:childTnLst>
                                  <p:subTnLst>
                                    <p:set>
                                      <p:cBhvr override="childStyle">
                                        <p:cTn dur="1" fill="hold" display="0" masterRel="sameClick" afterEffect="1">
                                          <p:stCondLst>
                                            <p:cond evt="end" delay="0">
                                              <p:tn val="422"/>
                                            </p:cond>
                                          </p:stCondLst>
                                        </p:cTn>
                                        <p:tgtEl>
                                          <p:spTgt spid="364759"/>
                                        </p:tgtEl>
                                        <p:attrNameLst>
                                          <p:attrName>style.visibility</p:attrName>
                                        </p:attrNameLst>
                                      </p:cBhvr>
                                      <p:to>
                                        <p:strVal val="hidden"/>
                                      </p:to>
                                    </p:set>
                                  </p:subTnLst>
                                </p:cTn>
                              </p:par>
                              <p:par>
                                <p:cTn id="424" presetID="0" presetClass="path" presetSubtype="0" fill="hold" grpId="0" nodeType="withEffect">
                                  <p:stCondLst>
                                    <p:cond delay="0"/>
                                  </p:stCondLst>
                                  <p:childTnLst>
                                    <p:animMotion origin="layout" path="M 0.38993 0.6912 L 0.40608 0.7037 " pathEditMode="relative" rAng="0" ptsTypes="AA">
                                      <p:cBhvr>
                                        <p:cTn id="425" dur="500" fill="hold"/>
                                        <p:tgtEl>
                                          <p:spTgt spid="364760"/>
                                        </p:tgtEl>
                                        <p:attrNameLst>
                                          <p:attrName>ppt_x</p:attrName>
                                          <p:attrName>ppt_y</p:attrName>
                                        </p:attrNameLst>
                                      </p:cBhvr>
                                      <p:rCtr x="800" y="600"/>
                                    </p:animMotion>
                                  </p:childTnLst>
                                  <p:subTnLst>
                                    <p:set>
                                      <p:cBhvr override="childStyle">
                                        <p:cTn dur="1" fill="hold" display="0" masterRel="sameClick" afterEffect="1">
                                          <p:stCondLst>
                                            <p:cond evt="end" delay="0">
                                              <p:tn val="424"/>
                                            </p:cond>
                                          </p:stCondLst>
                                        </p:cTn>
                                        <p:tgtEl>
                                          <p:spTgt spid="364760"/>
                                        </p:tgtEl>
                                        <p:attrNameLst>
                                          <p:attrName>style.visibility</p:attrName>
                                        </p:attrNameLst>
                                      </p:cBhvr>
                                      <p:to>
                                        <p:strVal val="hidden"/>
                                      </p:to>
                                    </p:set>
                                  </p:subTnLst>
                                </p:cTn>
                              </p:par>
                              <p:par>
                                <p:cTn id="426" presetID="0" presetClass="path" presetSubtype="0" fill="hold" grpId="0" nodeType="withEffect">
                                  <p:stCondLst>
                                    <p:cond delay="0"/>
                                  </p:stCondLst>
                                  <p:childTnLst>
                                    <p:animMotion origin="layout" path="M 0.38993 0.6912 L 0.39427 0.71435 " pathEditMode="relative" rAng="0" ptsTypes="AA">
                                      <p:cBhvr>
                                        <p:cTn id="427" dur="500" fill="hold"/>
                                        <p:tgtEl>
                                          <p:spTgt spid="364761"/>
                                        </p:tgtEl>
                                        <p:attrNameLst>
                                          <p:attrName>ppt_x</p:attrName>
                                          <p:attrName>ppt_y</p:attrName>
                                        </p:attrNameLst>
                                      </p:cBhvr>
                                      <p:rCtr x="200" y="1200"/>
                                    </p:animMotion>
                                  </p:childTnLst>
                                  <p:subTnLst>
                                    <p:set>
                                      <p:cBhvr override="childStyle">
                                        <p:cTn dur="1" fill="hold" display="0" masterRel="sameClick" afterEffect="1">
                                          <p:stCondLst>
                                            <p:cond evt="end" delay="0">
                                              <p:tn val="426"/>
                                            </p:cond>
                                          </p:stCondLst>
                                        </p:cTn>
                                        <p:tgtEl>
                                          <p:spTgt spid="364761"/>
                                        </p:tgtEl>
                                        <p:attrNameLst>
                                          <p:attrName>style.visibility</p:attrName>
                                        </p:attrNameLst>
                                      </p:cBhvr>
                                      <p:to>
                                        <p:strVal val="hidden"/>
                                      </p:to>
                                    </p:set>
                                  </p:subTnLst>
                                </p:cTn>
                              </p:par>
                              <p:par>
                                <p:cTn id="428" presetID="0" presetClass="path" presetSubtype="0" fill="hold" grpId="0" nodeType="withEffect">
                                  <p:stCondLst>
                                    <p:cond delay="0"/>
                                  </p:stCondLst>
                                  <p:childTnLst>
                                    <p:animMotion origin="layout" path="M 0.38958 0.6912 L 0.39392 0.6669 " pathEditMode="relative" rAng="0" ptsTypes="AA">
                                      <p:cBhvr>
                                        <p:cTn id="429" dur="500" fill="hold"/>
                                        <p:tgtEl>
                                          <p:spTgt spid="364762"/>
                                        </p:tgtEl>
                                        <p:attrNameLst>
                                          <p:attrName>ppt_x</p:attrName>
                                          <p:attrName>ppt_y</p:attrName>
                                        </p:attrNameLst>
                                      </p:cBhvr>
                                      <p:rCtr x="200" y="-1200"/>
                                    </p:animMotion>
                                  </p:childTnLst>
                                  <p:subTnLst>
                                    <p:set>
                                      <p:cBhvr override="childStyle">
                                        <p:cTn dur="1" fill="hold" display="0" masterRel="sameClick" afterEffect="1">
                                          <p:stCondLst>
                                            <p:cond evt="end" delay="0">
                                              <p:tn val="428"/>
                                            </p:cond>
                                          </p:stCondLst>
                                        </p:cTn>
                                        <p:tgtEl>
                                          <p:spTgt spid="364762"/>
                                        </p:tgtEl>
                                        <p:attrNameLst>
                                          <p:attrName>style.visibility</p:attrName>
                                        </p:attrNameLst>
                                      </p:cBhvr>
                                      <p:to>
                                        <p:strVal val="hidden"/>
                                      </p:to>
                                    </p:set>
                                  </p:subTnLst>
                                </p:cTn>
                              </p:par>
                              <p:par>
                                <p:cTn id="430"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31" dur="2000" spd="-100000" fill="hold"/>
                                        <p:tgtEl>
                                          <p:spTgt spid="364756"/>
                                        </p:tgtEl>
                                        <p:attrNameLst>
                                          <p:attrName>ppt_x</p:attrName>
                                          <p:attrName>ppt_y</p:attrName>
                                        </p:attrNameLst>
                                      </p:cBhvr>
                                      <p:rCtr x="24900" y="-11200"/>
                                    </p:animMotion>
                                  </p:childTnLst>
                                  <p:subTnLst>
                                    <p:set>
                                      <p:cBhvr override="childStyle">
                                        <p:cTn dur="1" fill="hold" display="0" masterRel="sameClick" afterEffect="1">
                                          <p:stCondLst>
                                            <p:cond evt="end" delay="0">
                                              <p:tn val="430"/>
                                            </p:cond>
                                          </p:stCondLst>
                                        </p:cTn>
                                        <p:tgtEl>
                                          <p:spTgt spid="364756"/>
                                        </p:tgtEl>
                                        <p:attrNameLst>
                                          <p:attrName>style.visibility</p:attrName>
                                        </p:attrNameLst>
                                      </p:cBhvr>
                                      <p:to>
                                        <p:strVal val="hidden"/>
                                      </p:to>
                                    </p:set>
                                  </p:subTnLst>
                                </p:cTn>
                              </p:par>
                              <p:par>
                                <p:cTn id="432"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433" dur="2000" spd="-100000" fill="hold"/>
                                        <p:tgtEl>
                                          <p:spTgt spid="364755"/>
                                        </p:tgtEl>
                                        <p:attrNameLst>
                                          <p:attrName>ppt_x</p:attrName>
                                          <p:attrName>ppt_y</p:attrName>
                                        </p:attrNameLst>
                                      </p:cBhvr>
                                      <p:rCtr x="3900" y="-12500"/>
                                    </p:animMotion>
                                  </p:childTnLst>
                                  <p:subTnLst>
                                    <p:set>
                                      <p:cBhvr override="childStyle">
                                        <p:cTn dur="1" fill="hold" display="0" masterRel="sameClick" afterEffect="1">
                                          <p:stCondLst>
                                            <p:cond evt="end" delay="0">
                                              <p:tn val="432"/>
                                            </p:cond>
                                          </p:stCondLst>
                                        </p:cTn>
                                        <p:tgtEl>
                                          <p:spTgt spid="364755"/>
                                        </p:tgtEl>
                                        <p:attrNameLst>
                                          <p:attrName>style.visibility</p:attrName>
                                        </p:attrNameLst>
                                      </p:cBhvr>
                                      <p:to>
                                        <p:strVal val="hidden"/>
                                      </p:to>
                                    </p:set>
                                  </p:subTnLst>
                                </p:cTn>
                              </p:par>
                            </p:childTnLst>
                          </p:cTn>
                        </p:par>
                        <p:par>
                          <p:cTn id="434" fill="hold">
                            <p:stCondLst>
                              <p:cond delay="52000"/>
                            </p:stCondLst>
                            <p:childTnLst>
                              <p:par>
                                <p:cTn id="435" presetID="0" presetClass="path" presetSubtype="0" fill="hold" grpId="0" nodeType="afterEffect">
                                  <p:stCondLst>
                                    <p:cond delay="0"/>
                                  </p:stCondLst>
                                  <p:childTnLst>
                                    <p:animMotion origin="layout" path="M 0.12187 0.9331 L 0.11042 0.9088 " pathEditMode="relative" rAng="0" ptsTypes="AA">
                                      <p:cBhvr>
                                        <p:cTn id="436" dur="500" fill="hold"/>
                                        <p:tgtEl>
                                          <p:spTgt spid="364763"/>
                                        </p:tgtEl>
                                        <p:attrNameLst>
                                          <p:attrName>ppt_x</p:attrName>
                                          <p:attrName>ppt_y</p:attrName>
                                        </p:attrNameLst>
                                      </p:cBhvr>
                                      <p:rCtr x="-600" y="-1200"/>
                                    </p:animMotion>
                                  </p:childTnLst>
                                  <p:subTnLst>
                                    <p:set>
                                      <p:cBhvr override="childStyle">
                                        <p:cTn dur="1" fill="hold" display="0" masterRel="sameClick" afterEffect="1">
                                          <p:stCondLst>
                                            <p:cond evt="end" delay="0">
                                              <p:tn val="435"/>
                                            </p:cond>
                                          </p:stCondLst>
                                        </p:cTn>
                                        <p:tgtEl>
                                          <p:spTgt spid="364763"/>
                                        </p:tgtEl>
                                        <p:attrNameLst>
                                          <p:attrName>style.visibility</p:attrName>
                                        </p:attrNameLst>
                                      </p:cBhvr>
                                      <p:to>
                                        <p:strVal val="hidden"/>
                                      </p:to>
                                    </p:set>
                                  </p:subTnLst>
                                </p:cTn>
                              </p:par>
                              <p:par>
                                <p:cTn id="437" presetID="0" presetClass="path" presetSubtype="0" fill="hold" grpId="0" nodeType="withEffect">
                                  <p:stCondLst>
                                    <p:cond delay="0"/>
                                  </p:stCondLst>
                                  <p:childTnLst>
                                    <p:animMotion origin="layout" path="M 0.12222 0.93264 L 0.13837 0.91366 " pathEditMode="relative" rAng="0" ptsTypes="AA">
                                      <p:cBhvr>
                                        <p:cTn id="438" dur="500" fill="hold"/>
                                        <p:tgtEl>
                                          <p:spTgt spid="364764"/>
                                        </p:tgtEl>
                                        <p:attrNameLst>
                                          <p:attrName>ppt_x</p:attrName>
                                          <p:attrName>ppt_y</p:attrName>
                                        </p:attrNameLst>
                                      </p:cBhvr>
                                      <p:rCtr x="800" y="-900"/>
                                    </p:animMotion>
                                  </p:childTnLst>
                                  <p:subTnLst>
                                    <p:set>
                                      <p:cBhvr override="childStyle">
                                        <p:cTn dur="1" fill="hold" display="0" masterRel="sameClick" afterEffect="1">
                                          <p:stCondLst>
                                            <p:cond evt="end" delay="0">
                                              <p:tn val="437"/>
                                            </p:cond>
                                          </p:stCondLst>
                                        </p:cTn>
                                        <p:tgtEl>
                                          <p:spTgt spid="364764"/>
                                        </p:tgtEl>
                                        <p:attrNameLst>
                                          <p:attrName>style.visibility</p:attrName>
                                        </p:attrNameLst>
                                      </p:cBhvr>
                                      <p:to>
                                        <p:strVal val="hidden"/>
                                      </p:to>
                                    </p:set>
                                  </p:subTnLst>
                                </p:cTn>
                              </p:par>
                              <p:par>
                                <p:cTn id="439" presetID="0" presetClass="path" presetSubtype="0" fill="hold" grpId="0" nodeType="withEffect">
                                  <p:stCondLst>
                                    <p:cond delay="0"/>
                                  </p:stCondLst>
                                  <p:childTnLst>
                                    <p:animMotion origin="layout" path="M 0.12187 0.93241 L 0.11042 0.95023 " pathEditMode="relative" rAng="0" ptsTypes="AA">
                                      <p:cBhvr>
                                        <p:cTn id="440" dur="500" fill="hold"/>
                                        <p:tgtEl>
                                          <p:spTgt spid="364765"/>
                                        </p:tgtEl>
                                        <p:attrNameLst>
                                          <p:attrName>ppt_x</p:attrName>
                                          <p:attrName>ppt_y</p:attrName>
                                        </p:attrNameLst>
                                      </p:cBhvr>
                                      <p:rCtr x="-600" y="900"/>
                                    </p:animMotion>
                                  </p:childTnLst>
                                  <p:subTnLst>
                                    <p:set>
                                      <p:cBhvr override="childStyle">
                                        <p:cTn dur="1" fill="hold" display="0" masterRel="sameClick" afterEffect="1">
                                          <p:stCondLst>
                                            <p:cond evt="end" delay="0">
                                              <p:tn val="439"/>
                                            </p:cond>
                                          </p:stCondLst>
                                        </p:cTn>
                                        <p:tgtEl>
                                          <p:spTgt spid="364765"/>
                                        </p:tgtEl>
                                        <p:attrNameLst>
                                          <p:attrName>style.visibility</p:attrName>
                                        </p:attrNameLst>
                                      </p:cBhvr>
                                      <p:to>
                                        <p:strVal val="hidden"/>
                                      </p:to>
                                    </p:set>
                                  </p:subTnLst>
                                </p:cTn>
                              </p:par>
                              <p:par>
                                <p:cTn id="441" presetID="0" presetClass="path" presetSubtype="0" fill="hold" grpId="0" nodeType="withEffect">
                                  <p:stCondLst>
                                    <p:cond delay="0"/>
                                  </p:stCondLst>
                                  <p:childTnLst>
                                    <p:animMotion origin="layout" path="M 0.12222 0.93264 L 0.13837 0.94514 " pathEditMode="relative" rAng="0" ptsTypes="AA">
                                      <p:cBhvr>
                                        <p:cTn id="442" dur="500" fill="hold"/>
                                        <p:tgtEl>
                                          <p:spTgt spid="364766"/>
                                        </p:tgtEl>
                                        <p:attrNameLst>
                                          <p:attrName>ppt_x</p:attrName>
                                          <p:attrName>ppt_y</p:attrName>
                                        </p:attrNameLst>
                                      </p:cBhvr>
                                      <p:rCtr x="800" y="600"/>
                                    </p:animMotion>
                                  </p:childTnLst>
                                  <p:subTnLst>
                                    <p:set>
                                      <p:cBhvr override="childStyle">
                                        <p:cTn dur="1" fill="hold" display="0" masterRel="sameClick" afterEffect="1">
                                          <p:stCondLst>
                                            <p:cond evt="end" delay="0">
                                              <p:tn val="441"/>
                                            </p:cond>
                                          </p:stCondLst>
                                        </p:cTn>
                                        <p:tgtEl>
                                          <p:spTgt spid="364766"/>
                                        </p:tgtEl>
                                        <p:attrNameLst>
                                          <p:attrName>style.visibility</p:attrName>
                                        </p:attrNameLst>
                                      </p:cBhvr>
                                      <p:to>
                                        <p:strVal val="hidden"/>
                                      </p:to>
                                    </p:set>
                                  </p:subTnLst>
                                </p:cTn>
                              </p:par>
                              <p:par>
                                <p:cTn id="443" presetID="0" presetClass="path" presetSubtype="0" fill="hold" grpId="0" nodeType="withEffect">
                                  <p:stCondLst>
                                    <p:cond delay="0"/>
                                  </p:stCondLst>
                                  <p:childTnLst>
                                    <p:animMotion origin="layout" path="M 0.12222 0.93264 L 0.12656 0.95579 " pathEditMode="relative" rAng="0" ptsTypes="AA">
                                      <p:cBhvr>
                                        <p:cTn id="444" dur="500" fill="hold"/>
                                        <p:tgtEl>
                                          <p:spTgt spid="364767"/>
                                        </p:tgtEl>
                                        <p:attrNameLst>
                                          <p:attrName>ppt_x</p:attrName>
                                          <p:attrName>ppt_y</p:attrName>
                                        </p:attrNameLst>
                                      </p:cBhvr>
                                      <p:rCtr x="200" y="1200"/>
                                    </p:animMotion>
                                  </p:childTnLst>
                                  <p:subTnLst>
                                    <p:set>
                                      <p:cBhvr override="childStyle">
                                        <p:cTn dur="1" fill="hold" display="0" masterRel="sameClick" afterEffect="1">
                                          <p:stCondLst>
                                            <p:cond evt="end" delay="0">
                                              <p:tn val="443"/>
                                            </p:cond>
                                          </p:stCondLst>
                                        </p:cTn>
                                        <p:tgtEl>
                                          <p:spTgt spid="364767"/>
                                        </p:tgtEl>
                                        <p:attrNameLst>
                                          <p:attrName>style.visibility</p:attrName>
                                        </p:attrNameLst>
                                      </p:cBhvr>
                                      <p:to>
                                        <p:strVal val="hidden"/>
                                      </p:to>
                                    </p:set>
                                  </p:subTnLst>
                                </p:cTn>
                              </p:par>
                              <p:par>
                                <p:cTn id="445" presetID="0" presetClass="path" presetSubtype="0" fill="hold" grpId="0" nodeType="withEffect">
                                  <p:stCondLst>
                                    <p:cond delay="0"/>
                                  </p:stCondLst>
                                  <p:childTnLst>
                                    <p:animMotion origin="layout" path="M 0.12222 0.93472 L 0.12656 0.91042 " pathEditMode="relative" rAng="0" ptsTypes="AA">
                                      <p:cBhvr>
                                        <p:cTn id="446" dur="500" fill="hold"/>
                                        <p:tgtEl>
                                          <p:spTgt spid="364768"/>
                                        </p:tgtEl>
                                        <p:attrNameLst>
                                          <p:attrName>ppt_x</p:attrName>
                                          <p:attrName>ppt_y</p:attrName>
                                        </p:attrNameLst>
                                      </p:cBhvr>
                                      <p:rCtr x="200" y="-1200"/>
                                    </p:animMotion>
                                  </p:childTnLst>
                                  <p:subTnLst>
                                    <p:set>
                                      <p:cBhvr override="childStyle">
                                        <p:cTn dur="1" fill="hold" display="0" masterRel="sameClick" afterEffect="1">
                                          <p:stCondLst>
                                            <p:cond evt="end" delay="0">
                                              <p:tn val="445"/>
                                            </p:cond>
                                          </p:stCondLst>
                                        </p:cTn>
                                        <p:tgtEl>
                                          <p:spTgt spid="364768"/>
                                        </p:tgtEl>
                                        <p:attrNameLst>
                                          <p:attrName>style.visibility</p:attrName>
                                        </p:attrNameLst>
                                      </p:cBhvr>
                                      <p:to>
                                        <p:strVal val="hidden"/>
                                      </p:to>
                                    </p:set>
                                  </p:subTnLst>
                                </p:cTn>
                              </p:par>
                              <p:par>
                                <p:cTn id="447"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48" dur="2000" fill="hold"/>
                                        <p:tgtEl>
                                          <p:spTgt spid="364770"/>
                                        </p:tgtEl>
                                        <p:attrNameLst>
                                          <p:attrName>ppt_x</p:attrName>
                                          <p:attrName>ppt_y</p:attrName>
                                        </p:attrNameLst>
                                      </p:cBhvr>
                                      <p:rCtr x="24900" y="-11200"/>
                                    </p:animMotion>
                                  </p:childTnLst>
                                  <p:subTnLst>
                                    <p:set>
                                      <p:cBhvr override="childStyle">
                                        <p:cTn dur="1" fill="hold" display="0" masterRel="sameClick" afterEffect="1">
                                          <p:stCondLst>
                                            <p:cond evt="end" delay="0">
                                              <p:tn val="447"/>
                                            </p:cond>
                                          </p:stCondLst>
                                        </p:cTn>
                                        <p:tgtEl>
                                          <p:spTgt spid="364770"/>
                                        </p:tgtEl>
                                        <p:attrNameLst>
                                          <p:attrName>style.visibility</p:attrName>
                                        </p:attrNameLst>
                                      </p:cBhvr>
                                      <p:to>
                                        <p:strVal val="hidden"/>
                                      </p:to>
                                    </p:set>
                                  </p:subTnLst>
                                </p:cTn>
                              </p:par>
                              <p:par>
                                <p:cTn id="449"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450" dur="2000" fill="hold"/>
                                        <p:tgtEl>
                                          <p:spTgt spid="364769"/>
                                        </p:tgtEl>
                                        <p:attrNameLst>
                                          <p:attrName>ppt_x</p:attrName>
                                          <p:attrName>ppt_y</p:attrName>
                                        </p:attrNameLst>
                                      </p:cBhvr>
                                      <p:rCtr x="3900" y="-12500"/>
                                    </p:animMotion>
                                  </p:childTnLst>
                                  <p:subTnLst>
                                    <p:set>
                                      <p:cBhvr override="childStyle">
                                        <p:cTn dur="1" fill="hold" display="0" masterRel="sameClick" afterEffect="1">
                                          <p:stCondLst>
                                            <p:cond evt="end" delay="0">
                                              <p:tn val="449"/>
                                            </p:cond>
                                          </p:stCondLst>
                                        </p:cTn>
                                        <p:tgtEl>
                                          <p:spTgt spid="364769"/>
                                        </p:tgtEl>
                                        <p:attrNameLst>
                                          <p:attrName>style.visibility</p:attrName>
                                        </p:attrNameLst>
                                      </p:cBhvr>
                                      <p:to>
                                        <p:strVal val="hidden"/>
                                      </p:to>
                                    </p:set>
                                  </p:subTnLst>
                                </p:cTn>
                              </p:par>
                            </p:childTnLst>
                          </p:cTn>
                        </p:par>
                        <p:par>
                          <p:cTn id="451" fill="hold">
                            <p:stCondLst>
                              <p:cond delay="54000"/>
                            </p:stCondLst>
                            <p:childTnLst>
                              <p:par>
                                <p:cTn id="452" presetID="0" presetClass="path" presetSubtype="0" fill="hold" grpId="0" nodeType="afterEffect">
                                  <p:stCondLst>
                                    <p:cond delay="0"/>
                                  </p:stCondLst>
                                  <p:childTnLst>
                                    <p:animMotion origin="layout" path="M 0.38993 0.69143 L 0.37847 0.66713 " pathEditMode="relative" rAng="0" ptsTypes="AA">
                                      <p:cBhvr>
                                        <p:cTn id="453" dur="500" fill="hold"/>
                                        <p:tgtEl>
                                          <p:spTgt spid="364773"/>
                                        </p:tgtEl>
                                        <p:attrNameLst>
                                          <p:attrName>ppt_x</p:attrName>
                                          <p:attrName>ppt_y</p:attrName>
                                        </p:attrNameLst>
                                      </p:cBhvr>
                                      <p:rCtr x="-600" y="-1200"/>
                                    </p:animMotion>
                                  </p:childTnLst>
                                  <p:subTnLst>
                                    <p:set>
                                      <p:cBhvr override="childStyle">
                                        <p:cTn dur="1" fill="hold" display="0" masterRel="sameClick" afterEffect="1">
                                          <p:stCondLst>
                                            <p:cond evt="end" delay="0">
                                              <p:tn val="452"/>
                                            </p:cond>
                                          </p:stCondLst>
                                        </p:cTn>
                                        <p:tgtEl>
                                          <p:spTgt spid="364773"/>
                                        </p:tgtEl>
                                        <p:attrNameLst>
                                          <p:attrName>style.visibility</p:attrName>
                                        </p:attrNameLst>
                                      </p:cBhvr>
                                      <p:to>
                                        <p:strVal val="hidden"/>
                                      </p:to>
                                    </p:set>
                                  </p:subTnLst>
                                </p:cTn>
                              </p:par>
                              <p:par>
                                <p:cTn id="454" presetID="0" presetClass="path" presetSubtype="0" fill="hold" grpId="0" nodeType="withEffect">
                                  <p:stCondLst>
                                    <p:cond delay="0"/>
                                  </p:stCondLst>
                                  <p:childTnLst>
                                    <p:animMotion origin="layout" path="M 0.38958 0.6912 L 0.40573 0.67222 " pathEditMode="relative" rAng="0" ptsTypes="AA">
                                      <p:cBhvr>
                                        <p:cTn id="455" dur="500" fill="hold"/>
                                        <p:tgtEl>
                                          <p:spTgt spid="364774"/>
                                        </p:tgtEl>
                                        <p:attrNameLst>
                                          <p:attrName>ppt_x</p:attrName>
                                          <p:attrName>ppt_y</p:attrName>
                                        </p:attrNameLst>
                                      </p:cBhvr>
                                      <p:rCtr x="800" y="-900"/>
                                    </p:animMotion>
                                  </p:childTnLst>
                                  <p:subTnLst>
                                    <p:set>
                                      <p:cBhvr override="childStyle">
                                        <p:cTn dur="1" fill="hold" display="0" masterRel="sameClick" afterEffect="1">
                                          <p:stCondLst>
                                            <p:cond evt="end" delay="0">
                                              <p:tn val="454"/>
                                            </p:cond>
                                          </p:stCondLst>
                                        </p:cTn>
                                        <p:tgtEl>
                                          <p:spTgt spid="364774"/>
                                        </p:tgtEl>
                                        <p:attrNameLst>
                                          <p:attrName>style.visibility</p:attrName>
                                        </p:attrNameLst>
                                      </p:cBhvr>
                                      <p:to>
                                        <p:strVal val="hidden"/>
                                      </p:to>
                                    </p:set>
                                  </p:subTnLst>
                                </p:cTn>
                              </p:par>
                              <p:par>
                                <p:cTn id="456" presetID="0" presetClass="path" presetSubtype="0" fill="hold" grpId="0" nodeType="withEffect">
                                  <p:stCondLst>
                                    <p:cond delay="0"/>
                                  </p:stCondLst>
                                  <p:childTnLst>
                                    <p:animMotion origin="layout" path="M 0.38958 0.69097 L 0.37812 0.7088 " pathEditMode="relative" rAng="0" ptsTypes="AA">
                                      <p:cBhvr>
                                        <p:cTn id="457" dur="500" fill="hold"/>
                                        <p:tgtEl>
                                          <p:spTgt spid="364775"/>
                                        </p:tgtEl>
                                        <p:attrNameLst>
                                          <p:attrName>ppt_x</p:attrName>
                                          <p:attrName>ppt_y</p:attrName>
                                        </p:attrNameLst>
                                      </p:cBhvr>
                                      <p:rCtr x="-600" y="900"/>
                                    </p:animMotion>
                                  </p:childTnLst>
                                  <p:subTnLst>
                                    <p:set>
                                      <p:cBhvr override="childStyle">
                                        <p:cTn dur="1" fill="hold" display="0" masterRel="sameClick" afterEffect="1">
                                          <p:stCondLst>
                                            <p:cond evt="end" delay="0">
                                              <p:tn val="456"/>
                                            </p:cond>
                                          </p:stCondLst>
                                        </p:cTn>
                                        <p:tgtEl>
                                          <p:spTgt spid="364775"/>
                                        </p:tgtEl>
                                        <p:attrNameLst>
                                          <p:attrName>style.visibility</p:attrName>
                                        </p:attrNameLst>
                                      </p:cBhvr>
                                      <p:to>
                                        <p:strVal val="hidden"/>
                                      </p:to>
                                    </p:set>
                                  </p:subTnLst>
                                </p:cTn>
                              </p:par>
                              <p:par>
                                <p:cTn id="458" presetID="0" presetClass="path" presetSubtype="0" fill="hold" grpId="0" nodeType="withEffect">
                                  <p:stCondLst>
                                    <p:cond delay="0"/>
                                  </p:stCondLst>
                                  <p:childTnLst>
                                    <p:animMotion origin="layout" path="M 0.38993 0.6912 L 0.40608 0.7037 " pathEditMode="relative" rAng="0" ptsTypes="AA">
                                      <p:cBhvr>
                                        <p:cTn id="459" dur="500" fill="hold"/>
                                        <p:tgtEl>
                                          <p:spTgt spid="364776"/>
                                        </p:tgtEl>
                                        <p:attrNameLst>
                                          <p:attrName>ppt_x</p:attrName>
                                          <p:attrName>ppt_y</p:attrName>
                                        </p:attrNameLst>
                                      </p:cBhvr>
                                      <p:rCtr x="800" y="600"/>
                                    </p:animMotion>
                                  </p:childTnLst>
                                  <p:subTnLst>
                                    <p:set>
                                      <p:cBhvr override="childStyle">
                                        <p:cTn dur="1" fill="hold" display="0" masterRel="sameClick" afterEffect="1">
                                          <p:stCondLst>
                                            <p:cond evt="end" delay="0">
                                              <p:tn val="458"/>
                                            </p:cond>
                                          </p:stCondLst>
                                        </p:cTn>
                                        <p:tgtEl>
                                          <p:spTgt spid="364776"/>
                                        </p:tgtEl>
                                        <p:attrNameLst>
                                          <p:attrName>style.visibility</p:attrName>
                                        </p:attrNameLst>
                                      </p:cBhvr>
                                      <p:to>
                                        <p:strVal val="hidden"/>
                                      </p:to>
                                    </p:set>
                                  </p:subTnLst>
                                </p:cTn>
                              </p:par>
                              <p:par>
                                <p:cTn id="460" presetID="0" presetClass="path" presetSubtype="0" fill="hold" grpId="0" nodeType="withEffect">
                                  <p:stCondLst>
                                    <p:cond delay="0"/>
                                  </p:stCondLst>
                                  <p:childTnLst>
                                    <p:animMotion origin="layout" path="M 0.38993 0.6912 L 0.39427 0.71435 " pathEditMode="relative" rAng="0" ptsTypes="AA">
                                      <p:cBhvr>
                                        <p:cTn id="461" dur="500" fill="hold"/>
                                        <p:tgtEl>
                                          <p:spTgt spid="364777"/>
                                        </p:tgtEl>
                                        <p:attrNameLst>
                                          <p:attrName>ppt_x</p:attrName>
                                          <p:attrName>ppt_y</p:attrName>
                                        </p:attrNameLst>
                                      </p:cBhvr>
                                      <p:rCtr x="200" y="1200"/>
                                    </p:animMotion>
                                  </p:childTnLst>
                                  <p:subTnLst>
                                    <p:set>
                                      <p:cBhvr override="childStyle">
                                        <p:cTn dur="1" fill="hold" display="0" masterRel="sameClick" afterEffect="1">
                                          <p:stCondLst>
                                            <p:cond evt="end" delay="0">
                                              <p:tn val="460"/>
                                            </p:cond>
                                          </p:stCondLst>
                                        </p:cTn>
                                        <p:tgtEl>
                                          <p:spTgt spid="364777"/>
                                        </p:tgtEl>
                                        <p:attrNameLst>
                                          <p:attrName>style.visibility</p:attrName>
                                        </p:attrNameLst>
                                      </p:cBhvr>
                                      <p:to>
                                        <p:strVal val="hidden"/>
                                      </p:to>
                                    </p:set>
                                  </p:subTnLst>
                                </p:cTn>
                              </p:par>
                              <p:par>
                                <p:cTn id="462" presetID="0" presetClass="path" presetSubtype="0" fill="hold" grpId="0" nodeType="withEffect">
                                  <p:stCondLst>
                                    <p:cond delay="0"/>
                                  </p:stCondLst>
                                  <p:childTnLst>
                                    <p:animMotion origin="layout" path="M 0.38958 0.6912 L 0.39392 0.6669 " pathEditMode="relative" rAng="0" ptsTypes="AA">
                                      <p:cBhvr>
                                        <p:cTn id="463" dur="500" fill="hold"/>
                                        <p:tgtEl>
                                          <p:spTgt spid="364778"/>
                                        </p:tgtEl>
                                        <p:attrNameLst>
                                          <p:attrName>ppt_x</p:attrName>
                                          <p:attrName>ppt_y</p:attrName>
                                        </p:attrNameLst>
                                      </p:cBhvr>
                                      <p:rCtr x="200" y="-1200"/>
                                    </p:animMotion>
                                  </p:childTnLst>
                                  <p:subTnLst>
                                    <p:set>
                                      <p:cBhvr override="childStyle">
                                        <p:cTn dur="1" fill="hold" display="0" masterRel="sameClick" afterEffect="1">
                                          <p:stCondLst>
                                            <p:cond evt="end" delay="0">
                                              <p:tn val="462"/>
                                            </p:cond>
                                          </p:stCondLst>
                                        </p:cTn>
                                        <p:tgtEl>
                                          <p:spTgt spid="364778"/>
                                        </p:tgtEl>
                                        <p:attrNameLst>
                                          <p:attrName>style.visibility</p:attrName>
                                        </p:attrNameLst>
                                      </p:cBhvr>
                                      <p:to>
                                        <p:strVal val="hidden"/>
                                      </p:to>
                                    </p:set>
                                  </p:subTnLst>
                                </p:cTn>
                              </p:par>
                              <p:par>
                                <p:cTn id="464"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65" dur="2000" spd="-100000" fill="hold"/>
                                        <p:tgtEl>
                                          <p:spTgt spid="364772"/>
                                        </p:tgtEl>
                                        <p:attrNameLst>
                                          <p:attrName>ppt_x</p:attrName>
                                          <p:attrName>ppt_y</p:attrName>
                                        </p:attrNameLst>
                                      </p:cBhvr>
                                      <p:rCtr x="24900" y="-11200"/>
                                    </p:animMotion>
                                  </p:childTnLst>
                                  <p:subTnLst>
                                    <p:set>
                                      <p:cBhvr override="childStyle">
                                        <p:cTn dur="1" fill="hold" display="0" masterRel="sameClick" afterEffect="1">
                                          <p:stCondLst>
                                            <p:cond evt="end" delay="0">
                                              <p:tn val="464"/>
                                            </p:cond>
                                          </p:stCondLst>
                                        </p:cTn>
                                        <p:tgtEl>
                                          <p:spTgt spid="364772"/>
                                        </p:tgtEl>
                                        <p:attrNameLst>
                                          <p:attrName>style.visibility</p:attrName>
                                        </p:attrNameLst>
                                      </p:cBhvr>
                                      <p:to>
                                        <p:strVal val="hidden"/>
                                      </p:to>
                                    </p:set>
                                  </p:subTnLst>
                                </p:cTn>
                              </p:par>
                              <p:par>
                                <p:cTn id="466"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467" dur="2000" spd="-100000" fill="hold"/>
                                        <p:tgtEl>
                                          <p:spTgt spid="364771"/>
                                        </p:tgtEl>
                                        <p:attrNameLst>
                                          <p:attrName>ppt_x</p:attrName>
                                          <p:attrName>ppt_y</p:attrName>
                                        </p:attrNameLst>
                                      </p:cBhvr>
                                      <p:rCtr x="3900" y="-12500"/>
                                    </p:animMotion>
                                  </p:childTnLst>
                                  <p:subTnLst>
                                    <p:set>
                                      <p:cBhvr override="childStyle">
                                        <p:cTn dur="1" fill="hold" display="0" masterRel="sameClick" afterEffect="1">
                                          <p:stCondLst>
                                            <p:cond evt="end" delay="0">
                                              <p:tn val="466"/>
                                            </p:cond>
                                          </p:stCondLst>
                                        </p:cTn>
                                        <p:tgtEl>
                                          <p:spTgt spid="364771"/>
                                        </p:tgtEl>
                                        <p:attrNameLst>
                                          <p:attrName>style.visibility</p:attrName>
                                        </p:attrNameLst>
                                      </p:cBhvr>
                                      <p:to>
                                        <p:strVal val="hidden"/>
                                      </p:to>
                                    </p:set>
                                  </p:subTnLst>
                                </p:cTn>
                              </p:par>
                            </p:childTnLst>
                          </p:cTn>
                        </p:par>
                        <p:par>
                          <p:cTn id="468" fill="hold">
                            <p:stCondLst>
                              <p:cond delay="56000"/>
                            </p:stCondLst>
                            <p:childTnLst>
                              <p:par>
                                <p:cTn id="469" presetID="0" presetClass="path" presetSubtype="0" fill="hold" grpId="0" nodeType="afterEffect">
                                  <p:stCondLst>
                                    <p:cond delay="0"/>
                                  </p:stCondLst>
                                  <p:childTnLst>
                                    <p:animMotion origin="layout" path="M 0.12187 0.9331 L 0.11042 0.9088 " pathEditMode="relative" rAng="0" ptsTypes="AA">
                                      <p:cBhvr>
                                        <p:cTn id="470" dur="500" fill="hold"/>
                                        <p:tgtEl>
                                          <p:spTgt spid="364779"/>
                                        </p:tgtEl>
                                        <p:attrNameLst>
                                          <p:attrName>ppt_x</p:attrName>
                                          <p:attrName>ppt_y</p:attrName>
                                        </p:attrNameLst>
                                      </p:cBhvr>
                                      <p:rCtr x="-600" y="-1200"/>
                                    </p:animMotion>
                                  </p:childTnLst>
                                  <p:subTnLst>
                                    <p:set>
                                      <p:cBhvr override="childStyle">
                                        <p:cTn dur="1" fill="hold" display="0" masterRel="sameClick" afterEffect="1">
                                          <p:stCondLst>
                                            <p:cond evt="end" delay="0">
                                              <p:tn val="469"/>
                                            </p:cond>
                                          </p:stCondLst>
                                        </p:cTn>
                                        <p:tgtEl>
                                          <p:spTgt spid="364779"/>
                                        </p:tgtEl>
                                        <p:attrNameLst>
                                          <p:attrName>style.visibility</p:attrName>
                                        </p:attrNameLst>
                                      </p:cBhvr>
                                      <p:to>
                                        <p:strVal val="hidden"/>
                                      </p:to>
                                    </p:set>
                                  </p:subTnLst>
                                </p:cTn>
                              </p:par>
                              <p:par>
                                <p:cTn id="471" presetID="0" presetClass="path" presetSubtype="0" fill="hold" grpId="0" nodeType="withEffect">
                                  <p:stCondLst>
                                    <p:cond delay="0"/>
                                  </p:stCondLst>
                                  <p:childTnLst>
                                    <p:animMotion origin="layout" path="M 0.12222 0.93264 L 0.13837 0.91366 " pathEditMode="relative" rAng="0" ptsTypes="AA">
                                      <p:cBhvr>
                                        <p:cTn id="472" dur="500" fill="hold"/>
                                        <p:tgtEl>
                                          <p:spTgt spid="364780"/>
                                        </p:tgtEl>
                                        <p:attrNameLst>
                                          <p:attrName>ppt_x</p:attrName>
                                          <p:attrName>ppt_y</p:attrName>
                                        </p:attrNameLst>
                                      </p:cBhvr>
                                      <p:rCtr x="800" y="-900"/>
                                    </p:animMotion>
                                  </p:childTnLst>
                                  <p:subTnLst>
                                    <p:set>
                                      <p:cBhvr override="childStyle">
                                        <p:cTn dur="1" fill="hold" display="0" masterRel="sameClick" afterEffect="1">
                                          <p:stCondLst>
                                            <p:cond evt="end" delay="0">
                                              <p:tn val="471"/>
                                            </p:cond>
                                          </p:stCondLst>
                                        </p:cTn>
                                        <p:tgtEl>
                                          <p:spTgt spid="364780"/>
                                        </p:tgtEl>
                                        <p:attrNameLst>
                                          <p:attrName>style.visibility</p:attrName>
                                        </p:attrNameLst>
                                      </p:cBhvr>
                                      <p:to>
                                        <p:strVal val="hidden"/>
                                      </p:to>
                                    </p:set>
                                  </p:subTnLst>
                                </p:cTn>
                              </p:par>
                              <p:par>
                                <p:cTn id="473" presetID="0" presetClass="path" presetSubtype="0" fill="hold" grpId="0" nodeType="withEffect">
                                  <p:stCondLst>
                                    <p:cond delay="0"/>
                                  </p:stCondLst>
                                  <p:childTnLst>
                                    <p:animMotion origin="layout" path="M 0.12187 0.93241 L 0.11042 0.95023 " pathEditMode="relative" rAng="0" ptsTypes="AA">
                                      <p:cBhvr>
                                        <p:cTn id="474" dur="500" fill="hold"/>
                                        <p:tgtEl>
                                          <p:spTgt spid="364781"/>
                                        </p:tgtEl>
                                        <p:attrNameLst>
                                          <p:attrName>ppt_x</p:attrName>
                                          <p:attrName>ppt_y</p:attrName>
                                        </p:attrNameLst>
                                      </p:cBhvr>
                                      <p:rCtr x="-600" y="900"/>
                                    </p:animMotion>
                                  </p:childTnLst>
                                  <p:subTnLst>
                                    <p:set>
                                      <p:cBhvr override="childStyle">
                                        <p:cTn dur="1" fill="hold" display="0" masterRel="sameClick" afterEffect="1">
                                          <p:stCondLst>
                                            <p:cond evt="end" delay="0">
                                              <p:tn val="473"/>
                                            </p:cond>
                                          </p:stCondLst>
                                        </p:cTn>
                                        <p:tgtEl>
                                          <p:spTgt spid="364781"/>
                                        </p:tgtEl>
                                        <p:attrNameLst>
                                          <p:attrName>style.visibility</p:attrName>
                                        </p:attrNameLst>
                                      </p:cBhvr>
                                      <p:to>
                                        <p:strVal val="hidden"/>
                                      </p:to>
                                    </p:set>
                                  </p:subTnLst>
                                </p:cTn>
                              </p:par>
                              <p:par>
                                <p:cTn id="475" presetID="0" presetClass="path" presetSubtype="0" fill="hold" grpId="0" nodeType="withEffect">
                                  <p:stCondLst>
                                    <p:cond delay="0"/>
                                  </p:stCondLst>
                                  <p:childTnLst>
                                    <p:animMotion origin="layout" path="M 0.12222 0.93264 L 0.13837 0.94514 " pathEditMode="relative" rAng="0" ptsTypes="AA">
                                      <p:cBhvr>
                                        <p:cTn id="476" dur="500" fill="hold"/>
                                        <p:tgtEl>
                                          <p:spTgt spid="364782"/>
                                        </p:tgtEl>
                                        <p:attrNameLst>
                                          <p:attrName>ppt_x</p:attrName>
                                          <p:attrName>ppt_y</p:attrName>
                                        </p:attrNameLst>
                                      </p:cBhvr>
                                      <p:rCtr x="800" y="600"/>
                                    </p:animMotion>
                                  </p:childTnLst>
                                  <p:subTnLst>
                                    <p:set>
                                      <p:cBhvr override="childStyle">
                                        <p:cTn dur="1" fill="hold" display="0" masterRel="sameClick" afterEffect="1">
                                          <p:stCondLst>
                                            <p:cond evt="end" delay="0">
                                              <p:tn val="475"/>
                                            </p:cond>
                                          </p:stCondLst>
                                        </p:cTn>
                                        <p:tgtEl>
                                          <p:spTgt spid="364782"/>
                                        </p:tgtEl>
                                        <p:attrNameLst>
                                          <p:attrName>style.visibility</p:attrName>
                                        </p:attrNameLst>
                                      </p:cBhvr>
                                      <p:to>
                                        <p:strVal val="hidden"/>
                                      </p:to>
                                    </p:set>
                                  </p:subTnLst>
                                </p:cTn>
                              </p:par>
                              <p:par>
                                <p:cTn id="477" presetID="0" presetClass="path" presetSubtype="0" fill="hold" grpId="0" nodeType="withEffect">
                                  <p:stCondLst>
                                    <p:cond delay="0"/>
                                  </p:stCondLst>
                                  <p:childTnLst>
                                    <p:animMotion origin="layout" path="M 0.12222 0.93264 L 0.12656 0.95579 " pathEditMode="relative" rAng="0" ptsTypes="AA">
                                      <p:cBhvr>
                                        <p:cTn id="478" dur="500" fill="hold"/>
                                        <p:tgtEl>
                                          <p:spTgt spid="364783"/>
                                        </p:tgtEl>
                                        <p:attrNameLst>
                                          <p:attrName>ppt_x</p:attrName>
                                          <p:attrName>ppt_y</p:attrName>
                                        </p:attrNameLst>
                                      </p:cBhvr>
                                      <p:rCtr x="200" y="1200"/>
                                    </p:animMotion>
                                  </p:childTnLst>
                                  <p:subTnLst>
                                    <p:set>
                                      <p:cBhvr override="childStyle">
                                        <p:cTn dur="1" fill="hold" display="0" masterRel="sameClick" afterEffect="1">
                                          <p:stCondLst>
                                            <p:cond evt="end" delay="0">
                                              <p:tn val="477"/>
                                            </p:cond>
                                          </p:stCondLst>
                                        </p:cTn>
                                        <p:tgtEl>
                                          <p:spTgt spid="364783"/>
                                        </p:tgtEl>
                                        <p:attrNameLst>
                                          <p:attrName>style.visibility</p:attrName>
                                        </p:attrNameLst>
                                      </p:cBhvr>
                                      <p:to>
                                        <p:strVal val="hidden"/>
                                      </p:to>
                                    </p:set>
                                  </p:subTnLst>
                                </p:cTn>
                              </p:par>
                              <p:par>
                                <p:cTn id="479" presetID="0" presetClass="path" presetSubtype="0" fill="hold" grpId="0" nodeType="withEffect">
                                  <p:stCondLst>
                                    <p:cond delay="0"/>
                                  </p:stCondLst>
                                  <p:childTnLst>
                                    <p:animMotion origin="layout" path="M 0.12222 0.93472 L 0.12656 0.91042 " pathEditMode="relative" rAng="0" ptsTypes="AA">
                                      <p:cBhvr>
                                        <p:cTn id="480" dur="500" fill="hold"/>
                                        <p:tgtEl>
                                          <p:spTgt spid="364784"/>
                                        </p:tgtEl>
                                        <p:attrNameLst>
                                          <p:attrName>ppt_x</p:attrName>
                                          <p:attrName>ppt_y</p:attrName>
                                        </p:attrNameLst>
                                      </p:cBhvr>
                                      <p:rCtr x="200" y="-1200"/>
                                    </p:animMotion>
                                  </p:childTnLst>
                                  <p:subTnLst>
                                    <p:set>
                                      <p:cBhvr override="childStyle">
                                        <p:cTn dur="1" fill="hold" display="0" masterRel="sameClick" afterEffect="1">
                                          <p:stCondLst>
                                            <p:cond evt="end" delay="0">
                                              <p:tn val="479"/>
                                            </p:cond>
                                          </p:stCondLst>
                                        </p:cTn>
                                        <p:tgtEl>
                                          <p:spTgt spid="364784"/>
                                        </p:tgtEl>
                                        <p:attrNameLst>
                                          <p:attrName>style.visibility</p:attrName>
                                        </p:attrNameLst>
                                      </p:cBhvr>
                                      <p:to>
                                        <p:strVal val="hidden"/>
                                      </p:to>
                                    </p:set>
                                  </p:subTnLst>
                                </p:cTn>
                              </p:par>
                              <p:par>
                                <p:cTn id="481"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82" dur="2000" fill="hold"/>
                                        <p:tgtEl>
                                          <p:spTgt spid="364786"/>
                                        </p:tgtEl>
                                        <p:attrNameLst>
                                          <p:attrName>ppt_x</p:attrName>
                                          <p:attrName>ppt_y</p:attrName>
                                        </p:attrNameLst>
                                      </p:cBhvr>
                                      <p:rCtr x="24900" y="-11200"/>
                                    </p:animMotion>
                                  </p:childTnLst>
                                  <p:subTnLst>
                                    <p:set>
                                      <p:cBhvr override="childStyle">
                                        <p:cTn dur="1" fill="hold" display="0" masterRel="sameClick" afterEffect="1">
                                          <p:stCondLst>
                                            <p:cond evt="end" delay="0">
                                              <p:tn val="481"/>
                                            </p:cond>
                                          </p:stCondLst>
                                        </p:cTn>
                                        <p:tgtEl>
                                          <p:spTgt spid="364786"/>
                                        </p:tgtEl>
                                        <p:attrNameLst>
                                          <p:attrName>style.visibility</p:attrName>
                                        </p:attrNameLst>
                                      </p:cBhvr>
                                      <p:to>
                                        <p:strVal val="hidden"/>
                                      </p:to>
                                    </p:set>
                                  </p:subTnLst>
                                </p:cTn>
                              </p:par>
                              <p:par>
                                <p:cTn id="483"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484" dur="2000" fill="hold"/>
                                        <p:tgtEl>
                                          <p:spTgt spid="364785"/>
                                        </p:tgtEl>
                                        <p:attrNameLst>
                                          <p:attrName>ppt_x</p:attrName>
                                          <p:attrName>ppt_y</p:attrName>
                                        </p:attrNameLst>
                                      </p:cBhvr>
                                      <p:rCtr x="3900" y="-12500"/>
                                    </p:animMotion>
                                  </p:childTnLst>
                                  <p:subTnLst>
                                    <p:set>
                                      <p:cBhvr override="childStyle">
                                        <p:cTn dur="1" fill="hold" display="0" masterRel="sameClick" afterEffect="1">
                                          <p:stCondLst>
                                            <p:cond evt="end" delay="0">
                                              <p:tn val="483"/>
                                            </p:cond>
                                          </p:stCondLst>
                                        </p:cTn>
                                        <p:tgtEl>
                                          <p:spTgt spid="364785"/>
                                        </p:tgtEl>
                                        <p:attrNameLst>
                                          <p:attrName>style.visibility</p:attrName>
                                        </p:attrNameLst>
                                      </p:cBhvr>
                                      <p:to>
                                        <p:strVal val="hidden"/>
                                      </p:to>
                                    </p:set>
                                  </p:subTnLst>
                                </p:cTn>
                              </p:par>
                            </p:childTnLst>
                          </p:cTn>
                        </p:par>
                        <p:par>
                          <p:cTn id="485" fill="hold">
                            <p:stCondLst>
                              <p:cond delay="58000"/>
                            </p:stCondLst>
                            <p:childTnLst>
                              <p:par>
                                <p:cTn id="486" presetID="0" presetClass="path" presetSubtype="0" fill="hold" grpId="0" nodeType="afterEffect">
                                  <p:stCondLst>
                                    <p:cond delay="0"/>
                                  </p:stCondLst>
                                  <p:childTnLst>
                                    <p:animMotion origin="layout" path="M 0.38993 0.69143 L 0.37847 0.66713 " pathEditMode="relative" rAng="0" ptsTypes="AA">
                                      <p:cBhvr>
                                        <p:cTn id="487" dur="500" fill="hold"/>
                                        <p:tgtEl>
                                          <p:spTgt spid="364789"/>
                                        </p:tgtEl>
                                        <p:attrNameLst>
                                          <p:attrName>ppt_x</p:attrName>
                                          <p:attrName>ppt_y</p:attrName>
                                        </p:attrNameLst>
                                      </p:cBhvr>
                                      <p:rCtr x="-600" y="-1200"/>
                                    </p:animMotion>
                                  </p:childTnLst>
                                  <p:subTnLst>
                                    <p:set>
                                      <p:cBhvr override="childStyle">
                                        <p:cTn dur="1" fill="hold" display="0" masterRel="sameClick" afterEffect="1">
                                          <p:stCondLst>
                                            <p:cond evt="end" delay="0">
                                              <p:tn val="486"/>
                                            </p:cond>
                                          </p:stCondLst>
                                        </p:cTn>
                                        <p:tgtEl>
                                          <p:spTgt spid="364789"/>
                                        </p:tgtEl>
                                        <p:attrNameLst>
                                          <p:attrName>style.visibility</p:attrName>
                                        </p:attrNameLst>
                                      </p:cBhvr>
                                      <p:to>
                                        <p:strVal val="hidden"/>
                                      </p:to>
                                    </p:set>
                                  </p:subTnLst>
                                </p:cTn>
                              </p:par>
                              <p:par>
                                <p:cTn id="488" presetID="0" presetClass="path" presetSubtype="0" fill="hold" grpId="0" nodeType="withEffect">
                                  <p:stCondLst>
                                    <p:cond delay="0"/>
                                  </p:stCondLst>
                                  <p:childTnLst>
                                    <p:animMotion origin="layout" path="M 0.38958 0.6912 L 0.40573 0.67222 " pathEditMode="relative" rAng="0" ptsTypes="AA">
                                      <p:cBhvr>
                                        <p:cTn id="489" dur="500" fill="hold"/>
                                        <p:tgtEl>
                                          <p:spTgt spid="364790"/>
                                        </p:tgtEl>
                                        <p:attrNameLst>
                                          <p:attrName>ppt_x</p:attrName>
                                          <p:attrName>ppt_y</p:attrName>
                                        </p:attrNameLst>
                                      </p:cBhvr>
                                      <p:rCtr x="800" y="-900"/>
                                    </p:animMotion>
                                  </p:childTnLst>
                                  <p:subTnLst>
                                    <p:set>
                                      <p:cBhvr override="childStyle">
                                        <p:cTn dur="1" fill="hold" display="0" masterRel="sameClick" afterEffect="1">
                                          <p:stCondLst>
                                            <p:cond evt="end" delay="0">
                                              <p:tn val="488"/>
                                            </p:cond>
                                          </p:stCondLst>
                                        </p:cTn>
                                        <p:tgtEl>
                                          <p:spTgt spid="364790"/>
                                        </p:tgtEl>
                                        <p:attrNameLst>
                                          <p:attrName>style.visibility</p:attrName>
                                        </p:attrNameLst>
                                      </p:cBhvr>
                                      <p:to>
                                        <p:strVal val="hidden"/>
                                      </p:to>
                                    </p:set>
                                  </p:subTnLst>
                                </p:cTn>
                              </p:par>
                              <p:par>
                                <p:cTn id="490" presetID="0" presetClass="path" presetSubtype="0" fill="hold" grpId="0" nodeType="withEffect">
                                  <p:stCondLst>
                                    <p:cond delay="0"/>
                                  </p:stCondLst>
                                  <p:childTnLst>
                                    <p:animMotion origin="layout" path="M 0.38958 0.69097 L 0.37812 0.7088 " pathEditMode="relative" rAng="0" ptsTypes="AA">
                                      <p:cBhvr>
                                        <p:cTn id="491" dur="500" fill="hold"/>
                                        <p:tgtEl>
                                          <p:spTgt spid="364791"/>
                                        </p:tgtEl>
                                        <p:attrNameLst>
                                          <p:attrName>ppt_x</p:attrName>
                                          <p:attrName>ppt_y</p:attrName>
                                        </p:attrNameLst>
                                      </p:cBhvr>
                                      <p:rCtr x="-600" y="900"/>
                                    </p:animMotion>
                                  </p:childTnLst>
                                  <p:subTnLst>
                                    <p:set>
                                      <p:cBhvr override="childStyle">
                                        <p:cTn dur="1" fill="hold" display="0" masterRel="sameClick" afterEffect="1">
                                          <p:stCondLst>
                                            <p:cond evt="end" delay="0">
                                              <p:tn val="490"/>
                                            </p:cond>
                                          </p:stCondLst>
                                        </p:cTn>
                                        <p:tgtEl>
                                          <p:spTgt spid="364791"/>
                                        </p:tgtEl>
                                        <p:attrNameLst>
                                          <p:attrName>style.visibility</p:attrName>
                                        </p:attrNameLst>
                                      </p:cBhvr>
                                      <p:to>
                                        <p:strVal val="hidden"/>
                                      </p:to>
                                    </p:set>
                                  </p:subTnLst>
                                </p:cTn>
                              </p:par>
                              <p:par>
                                <p:cTn id="492" presetID="0" presetClass="path" presetSubtype="0" fill="hold" grpId="0" nodeType="withEffect">
                                  <p:stCondLst>
                                    <p:cond delay="0"/>
                                  </p:stCondLst>
                                  <p:childTnLst>
                                    <p:animMotion origin="layout" path="M 0.38993 0.6912 L 0.40608 0.7037 " pathEditMode="relative" rAng="0" ptsTypes="AA">
                                      <p:cBhvr>
                                        <p:cTn id="493" dur="500" fill="hold"/>
                                        <p:tgtEl>
                                          <p:spTgt spid="364792"/>
                                        </p:tgtEl>
                                        <p:attrNameLst>
                                          <p:attrName>ppt_x</p:attrName>
                                          <p:attrName>ppt_y</p:attrName>
                                        </p:attrNameLst>
                                      </p:cBhvr>
                                      <p:rCtr x="800" y="600"/>
                                    </p:animMotion>
                                  </p:childTnLst>
                                  <p:subTnLst>
                                    <p:set>
                                      <p:cBhvr override="childStyle">
                                        <p:cTn dur="1" fill="hold" display="0" masterRel="sameClick" afterEffect="1">
                                          <p:stCondLst>
                                            <p:cond evt="end" delay="0">
                                              <p:tn val="492"/>
                                            </p:cond>
                                          </p:stCondLst>
                                        </p:cTn>
                                        <p:tgtEl>
                                          <p:spTgt spid="364792"/>
                                        </p:tgtEl>
                                        <p:attrNameLst>
                                          <p:attrName>style.visibility</p:attrName>
                                        </p:attrNameLst>
                                      </p:cBhvr>
                                      <p:to>
                                        <p:strVal val="hidden"/>
                                      </p:to>
                                    </p:set>
                                  </p:subTnLst>
                                </p:cTn>
                              </p:par>
                              <p:par>
                                <p:cTn id="494" presetID="0" presetClass="path" presetSubtype="0" fill="hold" grpId="0" nodeType="withEffect">
                                  <p:stCondLst>
                                    <p:cond delay="0"/>
                                  </p:stCondLst>
                                  <p:childTnLst>
                                    <p:animMotion origin="layout" path="M 0.38993 0.6912 L 0.39427 0.71435 " pathEditMode="relative" rAng="0" ptsTypes="AA">
                                      <p:cBhvr>
                                        <p:cTn id="495" dur="500" fill="hold"/>
                                        <p:tgtEl>
                                          <p:spTgt spid="364793"/>
                                        </p:tgtEl>
                                        <p:attrNameLst>
                                          <p:attrName>ppt_x</p:attrName>
                                          <p:attrName>ppt_y</p:attrName>
                                        </p:attrNameLst>
                                      </p:cBhvr>
                                      <p:rCtr x="200" y="1200"/>
                                    </p:animMotion>
                                  </p:childTnLst>
                                  <p:subTnLst>
                                    <p:set>
                                      <p:cBhvr override="childStyle">
                                        <p:cTn dur="1" fill="hold" display="0" masterRel="sameClick" afterEffect="1">
                                          <p:stCondLst>
                                            <p:cond evt="end" delay="0">
                                              <p:tn val="494"/>
                                            </p:cond>
                                          </p:stCondLst>
                                        </p:cTn>
                                        <p:tgtEl>
                                          <p:spTgt spid="364793"/>
                                        </p:tgtEl>
                                        <p:attrNameLst>
                                          <p:attrName>style.visibility</p:attrName>
                                        </p:attrNameLst>
                                      </p:cBhvr>
                                      <p:to>
                                        <p:strVal val="hidden"/>
                                      </p:to>
                                    </p:set>
                                  </p:subTnLst>
                                </p:cTn>
                              </p:par>
                              <p:par>
                                <p:cTn id="496" presetID="0" presetClass="path" presetSubtype="0" fill="hold" grpId="0" nodeType="withEffect">
                                  <p:stCondLst>
                                    <p:cond delay="0"/>
                                  </p:stCondLst>
                                  <p:childTnLst>
                                    <p:animMotion origin="layout" path="M 0.38958 0.6912 L 0.39392 0.6669 " pathEditMode="relative" rAng="0" ptsTypes="AA">
                                      <p:cBhvr>
                                        <p:cTn id="497" dur="500" fill="hold"/>
                                        <p:tgtEl>
                                          <p:spTgt spid="364794"/>
                                        </p:tgtEl>
                                        <p:attrNameLst>
                                          <p:attrName>ppt_x</p:attrName>
                                          <p:attrName>ppt_y</p:attrName>
                                        </p:attrNameLst>
                                      </p:cBhvr>
                                      <p:rCtr x="200" y="-1200"/>
                                    </p:animMotion>
                                  </p:childTnLst>
                                  <p:subTnLst>
                                    <p:set>
                                      <p:cBhvr override="childStyle">
                                        <p:cTn dur="1" fill="hold" display="0" masterRel="sameClick" afterEffect="1">
                                          <p:stCondLst>
                                            <p:cond evt="end" delay="0">
                                              <p:tn val="496"/>
                                            </p:cond>
                                          </p:stCondLst>
                                        </p:cTn>
                                        <p:tgtEl>
                                          <p:spTgt spid="364794"/>
                                        </p:tgtEl>
                                        <p:attrNameLst>
                                          <p:attrName>style.visibility</p:attrName>
                                        </p:attrNameLst>
                                      </p:cBhvr>
                                      <p:to>
                                        <p:strVal val="hidden"/>
                                      </p:to>
                                    </p:set>
                                  </p:subTnLst>
                                </p:cTn>
                              </p:par>
                              <p:par>
                                <p:cTn id="498"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99" dur="2000" spd="-100000" fill="hold"/>
                                        <p:tgtEl>
                                          <p:spTgt spid="364788"/>
                                        </p:tgtEl>
                                        <p:attrNameLst>
                                          <p:attrName>ppt_x</p:attrName>
                                          <p:attrName>ppt_y</p:attrName>
                                        </p:attrNameLst>
                                      </p:cBhvr>
                                      <p:rCtr x="24900" y="-11200"/>
                                    </p:animMotion>
                                  </p:childTnLst>
                                  <p:subTnLst>
                                    <p:set>
                                      <p:cBhvr override="childStyle">
                                        <p:cTn dur="1" fill="hold" display="0" masterRel="sameClick" afterEffect="1">
                                          <p:stCondLst>
                                            <p:cond evt="end" delay="0">
                                              <p:tn val="498"/>
                                            </p:cond>
                                          </p:stCondLst>
                                        </p:cTn>
                                        <p:tgtEl>
                                          <p:spTgt spid="364788"/>
                                        </p:tgtEl>
                                        <p:attrNameLst>
                                          <p:attrName>style.visibility</p:attrName>
                                        </p:attrNameLst>
                                      </p:cBhvr>
                                      <p:to>
                                        <p:strVal val="hidden"/>
                                      </p:to>
                                    </p:set>
                                  </p:subTnLst>
                                </p:cTn>
                              </p:par>
                              <p:par>
                                <p:cTn id="500"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501" dur="2000" spd="-100000" fill="hold"/>
                                        <p:tgtEl>
                                          <p:spTgt spid="364787"/>
                                        </p:tgtEl>
                                        <p:attrNameLst>
                                          <p:attrName>ppt_x</p:attrName>
                                          <p:attrName>ppt_y</p:attrName>
                                        </p:attrNameLst>
                                      </p:cBhvr>
                                      <p:rCtr x="3900" y="-12500"/>
                                    </p:animMotion>
                                  </p:childTnLst>
                                  <p:subTnLst>
                                    <p:set>
                                      <p:cBhvr override="childStyle">
                                        <p:cTn dur="1" fill="hold" display="0" masterRel="sameClick" afterEffect="1">
                                          <p:stCondLst>
                                            <p:cond evt="end" delay="0">
                                              <p:tn val="500"/>
                                            </p:cond>
                                          </p:stCondLst>
                                        </p:cTn>
                                        <p:tgtEl>
                                          <p:spTgt spid="364787"/>
                                        </p:tgtEl>
                                        <p:attrNameLst>
                                          <p:attrName>style.visibility</p:attrName>
                                        </p:attrNameLst>
                                      </p:cBhvr>
                                      <p:to>
                                        <p:strVal val="hidden"/>
                                      </p:to>
                                    </p:set>
                                  </p:subTnLst>
                                </p:cTn>
                              </p:par>
                            </p:childTnLst>
                          </p:cTn>
                        </p:par>
                        <p:par>
                          <p:cTn id="502" fill="hold">
                            <p:stCondLst>
                              <p:cond delay="60000"/>
                            </p:stCondLst>
                            <p:childTnLst>
                              <p:par>
                                <p:cTn id="503" presetID="0" presetClass="path" presetSubtype="0" fill="hold" grpId="0" nodeType="afterEffect">
                                  <p:stCondLst>
                                    <p:cond delay="0"/>
                                  </p:stCondLst>
                                  <p:childTnLst>
                                    <p:animMotion origin="layout" path="M 0.12187 0.9331 L 0.11042 0.9088 " pathEditMode="relative" rAng="0" ptsTypes="AA">
                                      <p:cBhvr>
                                        <p:cTn id="504" dur="500" fill="hold"/>
                                        <p:tgtEl>
                                          <p:spTgt spid="364795"/>
                                        </p:tgtEl>
                                        <p:attrNameLst>
                                          <p:attrName>ppt_x</p:attrName>
                                          <p:attrName>ppt_y</p:attrName>
                                        </p:attrNameLst>
                                      </p:cBhvr>
                                      <p:rCtr x="-600" y="-1200"/>
                                    </p:animMotion>
                                  </p:childTnLst>
                                  <p:subTnLst>
                                    <p:set>
                                      <p:cBhvr override="childStyle">
                                        <p:cTn dur="1" fill="hold" display="0" masterRel="sameClick" afterEffect="1">
                                          <p:stCondLst>
                                            <p:cond evt="end" delay="0">
                                              <p:tn val="503"/>
                                            </p:cond>
                                          </p:stCondLst>
                                        </p:cTn>
                                        <p:tgtEl>
                                          <p:spTgt spid="364795"/>
                                        </p:tgtEl>
                                        <p:attrNameLst>
                                          <p:attrName>style.visibility</p:attrName>
                                        </p:attrNameLst>
                                      </p:cBhvr>
                                      <p:to>
                                        <p:strVal val="hidden"/>
                                      </p:to>
                                    </p:set>
                                  </p:subTnLst>
                                </p:cTn>
                              </p:par>
                              <p:par>
                                <p:cTn id="505" presetID="0" presetClass="path" presetSubtype="0" fill="hold" grpId="0" nodeType="withEffect">
                                  <p:stCondLst>
                                    <p:cond delay="0"/>
                                  </p:stCondLst>
                                  <p:childTnLst>
                                    <p:animMotion origin="layout" path="M 0.12222 0.93264 L 0.13837 0.91366 " pathEditMode="relative" rAng="0" ptsTypes="AA">
                                      <p:cBhvr>
                                        <p:cTn id="506" dur="500" fill="hold"/>
                                        <p:tgtEl>
                                          <p:spTgt spid="364796"/>
                                        </p:tgtEl>
                                        <p:attrNameLst>
                                          <p:attrName>ppt_x</p:attrName>
                                          <p:attrName>ppt_y</p:attrName>
                                        </p:attrNameLst>
                                      </p:cBhvr>
                                      <p:rCtr x="800" y="-900"/>
                                    </p:animMotion>
                                  </p:childTnLst>
                                  <p:subTnLst>
                                    <p:set>
                                      <p:cBhvr override="childStyle">
                                        <p:cTn dur="1" fill="hold" display="0" masterRel="sameClick" afterEffect="1">
                                          <p:stCondLst>
                                            <p:cond evt="end" delay="0">
                                              <p:tn val="505"/>
                                            </p:cond>
                                          </p:stCondLst>
                                        </p:cTn>
                                        <p:tgtEl>
                                          <p:spTgt spid="364796"/>
                                        </p:tgtEl>
                                        <p:attrNameLst>
                                          <p:attrName>style.visibility</p:attrName>
                                        </p:attrNameLst>
                                      </p:cBhvr>
                                      <p:to>
                                        <p:strVal val="hidden"/>
                                      </p:to>
                                    </p:set>
                                  </p:subTnLst>
                                </p:cTn>
                              </p:par>
                              <p:par>
                                <p:cTn id="507" presetID="0" presetClass="path" presetSubtype="0" fill="hold" grpId="0" nodeType="withEffect">
                                  <p:stCondLst>
                                    <p:cond delay="0"/>
                                  </p:stCondLst>
                                  <p:childTnLst>
                                    <p:animMotion origin="layout" path="M 0.12187 0.93241 L 0.11042 0.95023 " pathEditMode="relative" rAng="0" ptsTypes="AA">
                                      <p:cBhvr>
                                        <p:cTn id="508" dur="500" fill="hold"/>
                                        <p:tgtEl>
                                          <p:spTgt spid="364797"/>
                                        </p:tgtEl>
                                        <p:attrNameLst>
                                          <p:attrName>ppt_x</p:attrName>
                                          <p:attrName>ppt_y</p:attrName>
                                        </p:attrNameLst>
                                      </p:cBhvr>
                                      <p:rCtr x="-600" y="900"/>
                                    </p:animMotion>
                                  </p:childTnLst>
                                  <p:subTnLst>
                                    <p:set>
                                      <p:cBhvr override="childStyle">
                                        <p:cTn dur="1" fill="hold" display="0" masterRel="sameClick" afterEffect="1">
                                          <p:stCondLst>
                                            <p:cond evt="end" delay="0">
                                              <p:tn val="507"/>
                                            </p:cond>
                                          </p:stCondLst>
                                        </p:cTn>
                                        <p:tgtEl>
                                          <p:spTgt spid="364797"/>
                                        </p:tgtEl>
                                        <p:attrNameLst>
                                          <p:attrName>style.visibility</p:attrName>
                                        </p:attrNameLst>
                                      </p:cBhvr>
                                      <p:to>
                                        <p:strVal val="hidden"/>
                                      </p:to>
                                    </p:set>
                                  </p:subTnLst>
                                </p:cTn>
                              </p:par>
                              <p:par>
                                <p:cTn id="509" presetID="0" presetClass="path" presetSubtype="0" fill="hold" grpId="0" nodeType="withEffect">
                                  <p:stCondLst>
                                    <p:cond delay="0"/>
                                  </p:stCondLst>
                                  <p:childTnLst>
                                    <p:animMotion origin="layout" path="M 0.12222 0.93264 L 0.13837 0.94514 " pathEditMode="relative" rAng="0" ptsTypes="AA">
                                      <p:cBhvr>
                                        <p:cTn id="510" dur="500" fill="hold"/>
                                        <p:tgtEl>
                                          <p:spTgt spid="364798"/>
                                        </p:tgtEl>
                                        <p:attrNameLst>
                                          <p:attrName>ppt_x</p:attrName>
                                          <p:attrName>ppt_y</p:attrName>
                                        </p:attrNameLst>
                                      </p:cBhvr>
                                      <p:rCtr x="800" y="600"/>
                                    </p:animMotion>
                                  </p:childTnLst>
                                  <p:subTnLst>
                                    <p:set>
                                      <p:cBhvr override="childStyle">
                                        <p:cTn dur="1" fill="hold" display="0" masterRel="sameClick" afterEffect="1">
                                          <p:stCondLst>
                                            <p:cond evt="end" delay="0">
                                              <p:tn val="509"/>
                                            </p:cond>
                                          </p:stCondLst>
                                        </p:cTn>
                                        <p:tgtEl>
                                          <p:spTgt spid="364798"/>
                                        </p:tgtEl>
                                        <p:attrNameLst>
                                          <p:attrName>style.visibility</p:attrName>
                                        </p:attrNameLst>
                                      </p:cBhvr>
                                      <p:to>
                                        <p:strVal val="hidden"/>
                                      </p:to>
                                    </p:set>
                                  </p:subTnLst>
                                </p:cTn>
                              </p:par>
                              <p:par>
                                <p:cTn id="511" presetID="0" presetClass="path" presetSubtype="0" fill="hold" grpId="0" nodeType="withEffect">
                                  <p:stCondLst>
                                    <p:cond delay="0"/>
                                  </p:stCondLst>
                                  <p:childTnLst>
                                    <p:animMotion origin="layout" path="M 0.12222 0.93264 L 0.12656 0.95579 " pathEditMode="relative" rAng="0" ptsTypes="AA">
                                      <p:cBhvr>
                                        <p:cTn id="512" dur="500" fill="hold"/>
                                        <p:tgtEl>
                                          <p:spTgt spid="364799"/>
                                        </p:tgtEl>
                                        <p:attrNameLst>
                                          <p:attrName>ppt_x</p:attrName>
                                          <p:attrName>ppt_y</p:attrName>
                                        </p:attrNameLst>
                                      </p:cBhvr>
                                      <p:rCtr x="200" y="1200"/>
                                    </p:animMotion>
                                  </p:childTnLst>
                                  <p:subTnLst>
                                    <p:set>
                                      <p:cBhvr override="childStyle">
                                        <p:cTn dur="1" fill="hold" display="0" masterRel="sameClick" afterEffect="1">
                                          <p:stCondLst>
                                            <p:cond evt="end" delay="0">
                                              <p:tn val="511"/>
                                            </p:cond>
                                          </p:stCondLst>
                                        </p:cTn>
                                        <p:tgtEl>
                                          <p:spTgt spid="364799"/>
                                        </p:tgtEl>
                                        <p:attrNameLst>
                                          <p:attrName>style.visibility</p:attrName>
                                        </p:attrNameLst>
                                      </p:cBhvr>
                                      <p:to>
                                        <p:strVal val="hidden"/>
                                      </p:to>
                                    </p:set>
                                  </p:subTnLst>
                                </p:cTn>
                              </p:par>
                              <p:par>
                                <p:cTn id="513" presetID="0" presetClass="path" presetSubtype="0" fill="hold" grpId="0" nodeType="withEffect">
                                  <p:stCondLst>
                                    <p:cond delay="0"/>
                                  </p:stCondLst>
                                  <p:childTnLst>
                                    <p:animMotion origin="layout" path="M 0.12222 0.93472 L 0.12656 0.91042 " pathEditMode="relative" rAng="0" ptsTypes="AA">
                                      <p:cBhvr>
                                        <p:cTn id="514" dur="500" fill="hold"/>
                                        <p:tgtEl>
                                          <p:spTgt spid="364800"/>
                                        </p:tgtEl>
                                        <p:attrNameLst>
                                          <p:attrName>ppt_x</p:attrName>
                                          <p:attrName>ppt_y</p:attrName>
                                        </p:attrNameLst>
                                      </p:cBhvr>
                                      <p:rCtr x="200" y="-1200"/>
                                    </p:animMotion>
                                  </p:childTnLst>
                                  <p:subTnLst>
                                    <p:set>
                                      <p:cBhvr override="childStyle">
                                        <p:cTn dur="1" fill="hold" display="0" masterRel="sameClick" afterEffect="1">
                                          <p:stCondLst>
                                            <p:cond evt="end" delay="0">
                                              <p:tn val="513"/>
                                            </p:cond>
                                          </p:stCondLst>
                                        </p:cTn>
                                        <p:tgtEl>
                                          <p:spTgt spid="364800"/>
                                        </p:tgtEl>
                                        <p:attrNameLst>
                                          <p:attrName>style.visibility</p:attrName>
                                        </p:attrNameLst>
                                      </p:cBhvr>
                                      <p:to>
                                        <p:strVal val="hidden"/>
                                      </p:to>
                                    </p:set>
                                  </p:subTnLst>
                                </p:cTn>
                              </p:par>
                              <p:par>
                                <p:cTn id="515"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516" dur="2000" fill="hold"/>
                                        <p:tgtEl>
                                          <p:spTgt spid="364802"/>
                                        </p:tgtEl>
                                        <p:attrNameLst>
                                          <p:attrName>ppt_x</p:attrName>
                                          <p:attrName>ppt_y</p:attrName>
                                        </p:attrNameLst>
                                      </p:cBhvr>
                                      <p:rCtr x="24900" y="-11200"/>
                                    </p:animMotion>
                                  </p:childTnLst>
                                  <p:subTnLst>
                                    <p:set>
                                      <p:cBhvr override="childStyle">
                                        <p:cTn dur="1" fill="hold" display="0" masterRel="sameClick" afterEffect="1">
                                          <p:stCondLst>
                                            <p:cond evt="end" delay="0">
                                              <p:tn val="515"/>
                                            </p:cond>
                                          </p:stCondLst>
                                        </p:cTn>
                                        <p:tgtEl>
                                          <p:spTgt spid="364802"/>
                                        </p:tgtEl>
                                        <p:attrNameLst>
                                          <p:attrName>style.visibility</p:attrName>
                                        </p:attrNameLst>
                                      </p:cBhvr>
                                      <p:to>
                                        <p:strVal val="hidden"/>
                                      </p:to>
                                    </p:set>
                                  </p:subTnLst>
                                </p:cTn>
                              </p:par>
                              <p:par>
                                <p:cTn id="517"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518" dur="2000" fill="hold"/>
                                        <p:tgtEl>
                                          <p:spTgt spid="364801"/>
                                        </p:tgtEl>
                                        <p:attrNameLst>
                                          <p:attrName>ppt_x</p:attrName>
                                          <p:attrName>ppt_y</p:attrName>
                                        </p:attrNameLst>
                                      </p:cBhvr>
                                      <p:rCtr x="3900" y="-12500"/>
                                    </p:animMotion>
                                  </p:childTnLst>
                                  <p:subTnLst>
                                    <p:set>
                                      <p:cBhvr override="childStyle">
                                        <p:cTn dur="1" fill="hold" display="0" masterRel="sameClick" afterEffect="1">
                                          <p:stCondLst>
                                            <p:cond evt="end" delay="0">
                                              <p:tn val="517"/>
                                            </p:cond>
                                          </p:stCondLst>
                                        </p:cTn>
                                        <p:tgtEl>
                                          <p:spTgt spid="364801"/>
                                        </p:tgtEl>
                                        <p:attrNameLst>
                                          <p:attrName>style.visibility</p:attrName>
                                        </p:attrNameLst>
                                      </p:cBhvr>
                                      <p:to>
                                        <p:strVal val="hidden"/>
                                      </p:to>
                                    </p:set>
                                  </p:subTnLst>
                                </p:cTn>
                              </p:par>
                            </p:childTnLst>
                          </p:cTn>
                        </p:par>
                        <p:par>
                          <p:cTn id="519" fill="hold">
                            <p:stCondLst>
                              <p:cond delay="62000"/>
                            </p:stCondLst>
                            <p:childTnLst>
                              <p:par>
                                <p:cTn id="520" presetID="0" presetClass="path" presetSubtype="0" fill="hold" grpId="0" nodeType="afterEffect">
                                  <p:stCondLst>
                                    <p:cond delay="0"/>
                                  </p:stCondLst>
                                  <p:childTnLst>
                                    <p:animMotion origin="layout" path="M 0.38993 0.69143 L 0.37847 0.66713 " pathEditMode="relative" rAng="0" ptsTypes="AA">
                                      <p:cBhvr>
                                        <p:cTn id="521" dur="500" fill="hold"/>
                                        <p:tgtEl>
                                          <p:spTgt spid="364805"/>
                                        </p:tgtEl>
                                        <p:attrNameLst>
                                          <p:attrName>ppt_x</p:attrName>
                                          <p:attrName>ppt_y</p:attrName>
                                        </p:attrNameLst>
                                      </p:cBhvr>
                                      <p:rCtr x="-600" y="-1200"/>
                                    </p:animMotion>
                                  </p:childTnLst>
                                  <p:subTnLst>
                                    <p:set>
                                      <p:cBhvr override="childStyle">
                                        <p:cTn dur="1" fill="hold" display="0" masterRel="sameClick" afterEffect="1">
                                          <p:stCondLst>
                                            <p:cond evt="end" delay="0">
                                              <p:tn val="520"/>
                                            </p:cond>
                                          </p:stCondLst>
                                        </p:cTn>
                                        <p:tgtEl>
                                          <p:spTgt spid="364805"/>
                                        </p:tgtEl>
                                        <p:attrNameLst>
                                          <p:attrName>style.visibility</p:attrName>
                                        </p:attrNameLst>
                                      </p:cBhvr>
                                      <p:to>
                                        <p:strVal val="hidden"/>
                                      </p:to>
                                    </p:set>
                                  </p:subTnLst>
                                </p:cTn>
                              </p:par>
                              <p:par>
                                <p:cTn id="522" presetID="0" presetClass="path" presetSubtype="0" fill="hold" grpId="0" nodeType="withEffect">
                                  <p:stCondLst>
                                    <p:cond delay="0"/>
                                  </p:stCondLst>
                                  <p:childTnLst>
                                    <p:animMotion origin="layout" path="M 0.38958 0.6912 L 0.40573 0.67222 " pathEditMode="relative" rAng="0" ptsTypes="AA">
                                      <p:cBhvr>
                                        <p:cTn id="523" dur="500" fill="hold"/>
                                        <p:tgtEl>
                                          <p:spTgt spid="364806"/>
                                        </p:tgtEl>
                                        <p:attrNameLst>
                                          <p:attrName>ppt_x</p:attrName>
                                          <p:attrName>ppt_y</p:attrName>
                                        </p:attrNameLst>
                                      </p:cBhvr>
                                      <p:rCtr x="800" y="-900"/>
                                    </p:animMotion>
                                  </p:childTnLst>
                                  <p:subTnLst>
                                    <p:set>
                                      <p:cBhvr override="childStyle">
                                        <p:cTn dur="1" fill="hold" display="0" masterRel="sameClick" afterEffect="1">
                                          <p:stCondLst>
                                            <p:cond evt="end" delay="0">
                                              <p:tn val="522"/>
                                            </p:cond>
                                          </p:stCondLst>
                                        </p:cTn>
                                        <p:tgtEl>
                                          <p:spTgt spid="364806"/>
                                        </p:tgtEl>
                                        <p:attrNameLst>
                                          <p:attrName>style.visibility</p:attrName>
                                        </p:attrNameLst>
                                      </p:cBhvr>
                                      <p:to>
                                        <p:strVal val="hidden"/>
                                      </p:to>
                                    </p:set>
                                  </p:subTnLst>
                                </p:cTn>
                              </p:par>
                              <p:par>
                                <p:cTn id="524" presetID="0" presetClass="path" presetSubtype="0" fill="hold" grpId="0" nodeType="withEffect">
                                  <p:stCondLst>
                                    <p:cond delay="0"/>
                                  </p:stCondLst>
                                  <p:childTnLst>
                                    <p:animMotion origin="layout" path="M 0.38958 0.69097 L 0.37812 0.7088 " pathEditMode="relative" rAng="0" ptsTypes="AA">
                                      <p:cBhvr>
                                        <p:cTn id="525" dur="500" fill="hold"/>
                                        <p:tgtEl>
                                          <p:spTgt spid="364807"/>
                                        </p:tgtEl>
                                        <p:attrNameLst>
                                          <p:attrName>ppt_x</p:attrName>
                                          <p:attrName>ppt_y</p:attrName>
                                        </p:attrNameLst>
                                      </p:cBhvr>
                                      <p:rCtr x="-600" y="900"/>
                                    </p:animMotion>
                                  </p:childTnLst>
                                  <p:subTnLst>
                                    <p:set>
                                      <p:cBhvr override="childStyle">
                                        <p:cTn dur="1" fill="hold" display="0" masterRel="sameClick" afterEffect="1">
                                          <p:stCondLst>
                                            <p:cond evt="end" delay="0">
                                              <p:tn val="524"/>
                                            </p:cond>
                                          </p:stCondLst>
                                        </p:cTn>
                                        <p:tgtEl>
                                          <p:spTgt spid="364807"/>
                                        </p:tgtEl>
                                        <p:attrNameLst>
                                          <p:attrName>style.visibility</p:attrName>
                                        </p:attrNameLst>
                                      </p:cBhvr>
                                      <p:to>
                                        <p:strVal val="hidden"/>
                                      </p:to>
                                    </p:set>
                                  </p:subTnLst>
                                </p:cTn>
                              </p:par>
                              <p:par>
                                <p:cTn id="526" presetID="0" presetClass="path" presetSubtype="0" fill="hold" grpId="0" nodeType="withEffect">
                                  <p:stCondLst>
                                    <p:cond delay="0"/>
                                  </p:stCondLst>
                                  <p:childTnLst>
                                    <p:animMotion origin="layout" path="M 0.38993 0.6912 L 0.40608 0.7037 " pathEditMode="relative" rAng="0" ptsTypes="AA">
                                      <p:cBhvr>
                                        <p:cTn id="527" dur="500" fill="hold"/>
                                        <p:tgtEl>
                                          <p:spTgt spid="364808"/>
                                        </p:tgtEl>
                                        <p:attrNameLst>
                                          <p:attrName>ppt_x</p:attrName>
                                          <p:attrName>ppt_y</p:attrName>
                                        </p:attrNameLst>
                                      </p:cBhvr>
                                      <p:rCtr x="800" y="600"/>
                                    </p:animMotion>
                                  </p:childTnLst>
                                  <p:subTnLst>
                                    <p:set>
                                      <p:cBhvr override="childStyle">
                                        <p:cTn dur="1" fill="hold" display="0" masterRel="sameClick" afterEffect="1">
                                          <p:stCondLst>
                                            <p:cond evt="end" delay="0">
                                              <p:tn val="526"/>
                                            </p:cond>
                                          </p:stCondLst>
                                        </p:cTn>
                                        <p:tgtEl>
                                          <p:spTgt spid="364808"/>
                                        </p:tgtEl>
                                        <p:attrNameLst>
                                          <p:attrName>style.visibility</p:attrName>
                                        </p:attrNameLst>
                                      </p:cBhvr>
                                      <p:to>
                                        <p:strVal val="hidden"/>
                                      </p:to>
                                    </p:set>
                                  </p:subTnLst>
                                </p:cTn>
                              </p:par>
                              <p:par>
                                <p:cTn id="528" presetID="0" presetClass="path" presetSubtype="0" fill="hold" grpId="0" nodeType="withEffect">
                                  <p:stCondLst>
                                    <p:cond delay="0"/>
                                  </p:stCondLst>
                                  <p:childTnLst>
                                    <p:animMotion origin="layout" path="M 0.38993 0.6912 L 0.39427 0.71435 " pathEditMode="relative" rAng="0" ptsTypes="AA">
                                      <p:cBhvr>
                                        <p:cTn id="529" dur="500" fill="hold"/>
                                        <p:tgtEl>
                                          <p:spTgt spid="364809"/>
                                        </p:tgtEl>
                                        <p:attrNameLst>
                                          <p:attrName>ppt_x</p:attrName>
                                          <p:attrName>ppt_y</p:attrName>
                                        </p:attrNameLst>
                                      </p:cBhvr>
                                      <p:rCtr x="200" y="1200"/>
                                    </p:animMotion>
                                  </p:childTnLst>
                                  <p:subTnLst>
                                    <p:set>
                                      <p:cBhvr override="childStyle">
                                        <p:cTn dur="1" fill="hold" display="0" masterRel="sameClick" afterEffect="1">
                                          <p:stCondLst>
                                            <p:cond evt="end" delay="0">
                                              <p:tn val="528"/>
                                            </p:cond>
                                          </p:stCondLst>
                                        </p:cTn>
                                        <p:tgtEl>
                                          <p:spTgt spid="364809"/>
                                        </p:tgtEl>
                                        <p:attrNameLst>
                                          <p:attrName>style.visibility</p:attrName>
                                        </p:attrNameLst>
                                      </p:cBhvr>
                                      <p:to>
                                        <p:strVal val="hidden"/>
                                      </p:to>
                                    </p:set>
                                  </p:subTnLst>
                                </p:cTn>
                              </p:par>
                              <p:par>
                                <p:cTn id="530" presetID="0" presetClass="path" presetSubtype="0" fill="hold" grpId="0" nodeType="withEffect">
                                  <p:stCondLst>
                                    <p:cond delay="0"/>
                                  </p:stCondLst>
                                  <p:childTnLst>
                                    <p:animMotion origin="layout" path="M 0.38958 0.6912 L 0.39392 0.6669 " pathEditMode="relative" rAng="0" ptsTypes="AA">
                                      <p:cBhvr>
                                        <p:cTn id="531" dur="500" fill="hold"/>
                                        <p:tgtEl>
                                          <p:spTgt spid="364810"/>
                                        </p:tgtEl>
                                        <p:attrNameLst>
                                          <p:attrName>ppt_x</p:attrName>
                                          <p:attrName>ppt_y</p:attrName>
                                        </p:attrNameLst>
                                      </p:cBhvr>
                                      <p:rCtr x="200" y="-1200"/>
                                    </p:animMotion>
                                  </p:childTnLst>
                                  <p:subTnLst>
                                    <p:set>
                                      <p:cBhvr override="childStyle">
                                        <p:cTn dur="1" fill="hold" display="0" masterRel="sameClick" afterEffect="1">
                                          <p:stCondLst>
                                            <p:cond evt="end" delay="0">
                                              <p:tn val="530"/>
                                            </p:cond>
                                          </p:stCondLst>
                                        </p:cTn>
                                        <p:tgtEl>
                                          <p:spTgt spid="364810"/>
                                        </p:tgtEl>
                                        <p:attrNameLst>
                                          <p:attrName>style.visibility</p:attrName>
                                        </p:attrNameLst>
                                      </p:cBhvr>
                                      <p:to>
                                        <p:strVal val="hidden"/>
                                      </p:to>
                                    </p:set>
                                  </p:subTnLst>
                                </p:cTn>
                              </p:par>
                              <p:par>
                                <p:cTn id="532"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533" dur="2000" spd="-100000" fill="hold"/>
                                        <p:tgtEl>
                                          <p:spTgt spid="364804"/>
                                        </p:tgtEl>
                                        <p:attrNameLst>
                                          <p:attrName>ppt_x</p:attrName>
                                          <p:attrName>ppt_y</p:attrName>
                                        </p:attrNameLst>
                                      </p:cBhvr>
                                      <p:rCtr x="24900" y="-11200"/>
                                    </p:animMotion>
                                  </p:childTnLst>
                                  <p:subTnLst>
                                    <p:set>
                                      <p:cBhvr override="childStyle">
                                        <p:cTn dur="1" fill="hold" display="0" masterRel="sameClick" afterEffect="1">
                                          <p:stCondLst>
                                            <p:cond evt="end" delay="0">
                                              <p:tn val="532"/>
                                            </p:cond>
                                          </p:stCondLst>
                                        </p:cTn>
                                        <p:tgtEl>
                                          <p:spTgt spid="364804"/>
                                        </p:tgtEl>
                                        <p:attrNameLst>
                                          <p:attrName>style.visibility</p:attrName>
                                        </p:attrNameLst>
                                      </p:cBhvr>
                                      <p:to>
                                        <p:strVal val="hidden"/>
                                      </p:to>
                                    </p:set>
                                  </p:subTnLst>
                                </p:cTn>
                              </p:par>
                              <p:par>
                                <p:cTn id="534"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535" dur="2000" spd="-100000" fill="hold"/>
                                        <p:tgtEl>
                                          <p:spTgt spid="364803"/>
                                        </p:tgtEl>
                                        <p:attrNameLst>
                                          <p:attrName>ppt_x</p:attrName>
                                          <p:attrName>ppt_y</p:attrName>
                                        </p:attrNameLst>
                                      </p:cBhvr>
                                      <p:rCtr x="3900" y="-12500"/>
                                    </p:animMotion>
                                  </p:childTnLst>
                                  <p:subTnLst>
                                    <p:set>
                                      <p:cBhvr override="childStyle">
                                        <p:cTn dur="1" fill="hold" display="0" masterRel="sameClick" afterEffect="1">
                                          <p:stCondLst>
                                            <p:cond evt="end" delay="0">
                                              <p:tn val="534"/>
                                            </p:cond>
                                          </p:stCondLst>
                                        </p:cTn>
                                        <p:tgtEl>
                                          <p:spTgt spid="364803"/>
                                        </p:tgtEl>
                                        <p:attrNameLst>
                                          <p:attrName>style.visibility</p:attrName>
                                        </p:attrNameLst>
                                      </p:cBhvr>
                                      <p:to>
                                        <p:strVal val="hidden"/>
                                      </p:to>
                                    </p:set>
                                  </p:subTnLst>
                                </p:cTn>
                              </p:par>
                            </p:childTnLst>
                          </p:cTn>
                        </p:par>
                        <p:par>
                          <p:cTn id="536" fill="hold">
                            <p:stCondLst>
                              <p:cond delay="64000"/>
                            </p:stCondLst>
                            <p:childTnLst>
                              <p:par>
                                <p:cTn id="537" presetID="0" presetClass="path" presetSubtype="0" fill="hold" grpId="0" nodeType="afterEffect">
                                  <p:stCondLst>
                                    <p:cond delay="0"/>
                                  </p:stCondLst>
                                  <p:childTnLst>
                                    <p:animMotion origin="layout" path="M 0.12187 0.9331 L 0.11042 0.9088 " pathEditMode="relative" rAng="0" ptsTypes="AA">
                                      <p:cBhvr>
                                        <p:cTn id="538" dur="500" fill="hold"/>
                                        <p:tgtEl>
                                          <p:spTgt spid="364811"/>
                                        </p:tgtEl>
                                        <p:attrNameLst>
                                          <p:attrName>ppt_x</p:attrName>
                                          <p:attrName>ppt_y</p:attrName>
                                        </p:attrNameLst>
                                      </p:cBhvr>
                                      <p:rCtr x="-600" y="-1200"/>
                                    </p:animMotion>
                                  </p:childTnLst>
                                  <p:subTnLst>
                                    <p:set>
                                      <p:cBhvr override="childStyle">
                                        <p:cTn dur="1" fill="hold" display="0" masterRel="sameClick" afterEffect="1">
                                          <p:stCondLst>
                                            <p:cond evt="end" delay="0">
                                              <p:tn val="537"/>
                                            </p:cond>
                                          </p:stCondLst>
                                        </p:cTn>
                                        <p:tgtEl>
                                          <p:spTgt spid="364811"/>
                                        </p:tgtEl>
                                        <p:attrNameLst>
                                          <p:attrName>style.visibility</p:attrName>
                                        </p:attrNameLst>
                                      </p:cBhvr>
                                      <p:to>
                                        <p:strVal val="hidden"/>
                                      </p:to>
                                    </p:set>
                                  </p:subTnLst>
                                </p:cTn>
                              </p:par>
                              <p:par>
                                <p:cTn id="539" presetID="0" presetClass="path" presetSubtype="0" fill="hold" grpId="0" nodeType="withEffect">
                                  <p:stCondLst>
                                    <p:cond delay="0"/>
                                  </p:stCondLst>
                                  <p:childTnLst>
                                    <p:animMotion origin="layout" path="M 0.12222 0.93264 L 0.13837 0.91366 " pathEditMode="relative" rAng="0" ptsTypes="AA">
                                      <p:cBhvr>
                                        <p:cTn id="540" dur="500" fill="hold"/>
                                        <p:tgtEl>
                                          <p:spTgt spid="364812"/>
                                        </p:tgtEl>
                                        <p:attrNameLst>
                                          <p:attrName>ppt_x</p:attrName>
                                          <p:attrName>ppt_y</p:attrName>
                                        </p:attrNameLst>
                                      </p:cBhvr>
                                      <p:rCtr x="800" y="-900"/>
                                    </p:animMotion>
                                  </p:childTnLst>
                                  <p:subTnLst>
                                    <p:set>
                                      <p:cBhvr override="childStyle">
                                        <p:cTn dur="1" fill="hold" display="0" masterRel="sameClick" afterEffect="1">
                                          <p:stCondLst>
                                            <p:cond evt="end" delay="0">
                                              <p:tn val="539"/>
                                            </p:cond>
                                          </p:stCondLst>
                                        </p:cTn>
                                        <p:tgtEl>
                                          <p:spTgt spid="364812"/>
                                        </p:tgtEl>
                                        <p:attrNameLst>
                                          <p:attrName>style.visibility</p:attrName>
                                        </p:attrNameLst>
                                      </p:cBhvr>
                                      <p:to>
                                        <p:strVal val="hidden"/>
                                      </p:to>
                                    </p:set>
                                  </p:subTnLst>
                                </p:cTn>
                              </p:par>
                              <p:par>
                                <p:cTn id="541" presetID="0" presetClass="path" presetSubtype="0" fill="hold" grpId="0" nodeType="withEffect">
                                  <p:stCondLst>
                                    <p:cond delay="0"/>
                                  </p:stCondLst>
                                  <p:childTnLst>
                                    <p:animMotion origin="layout" path="M 0.12187 0.93241 L 0.11042 0.95023 " pathEditMode="relative" rAng="0" ptsTypes="AA">
                                      <p:cBhvr>
                                        <p:cTn id="542" dur="500" fill="hold"/>
                                        <p:tgtEl>
                                          <p:spTgt spid="364813"/>
                                        </p:tgtEl>
                                        <p:attrNameLst>
                                          <p:attrName>ppt_x</p:attrName>
                                          <p:attrName>ppt_y</p:attrName>
                                        </p:attrNameLst>
                                      </p:cBhvr>
                                      <p:rCtr x="-600" y="900"/>
                                    </p:animMotion>
                                  </p:childTnLst>
                                  <p:subTnLst>
                                    <p:set>
                                      <p:cBhvr override="childStyle">
                                        <p:cTn dur="1" fill="hold" display="0" masterRel="sameClick" afterEffect="1">
                                          <p:stCondLst>
                                            <p:cond evt="end" delay="0">
                                              <p:tn val="541"/>
                                            </p:cond>
                                          </p:stCondLst>
                                        </p:cTn>
                                        <p:tgtEl>
                                          <p:spTgt spid="364813"/>
                                        </p:tgtEl>
                                        <p:attrNameLst>
                                          <p:attrName>style.visibility</p:attrName>
                                        </p:attrNameLst>
                                      </p:cBhvr>
                                      <p:to>
                                        <p:strVal val="hidden"/>
                                      </p:to>
                                    </p:set>
                                  </p:subTnLst>
                                </p:cTn>
                              </p:par>
                              <p:par>
                                <p:cTn id="543" presetID="0" presetClass="path" presetSubtype="0" fill="hold" grpId="0" nodeType="withEffect">
                                  <p:stCondLst>
                                    <p:cond delay="0"/>
                                  </p:stCondLst>
                                  <p:childTnLst>
                                    <p:animMotion origin="layout" path="M 0.12222 0.93264 L 0.13837 0.94514 " pathEditMode="relative" rAng="0" ptsTypes="AA">
                                      <p:cBhvr>
                                        <p:cTn id="544" dur="500" fill="hold"/>
                                        <p:tgtEl>
                                          <p:spTgt spid="364814"/>
                                        </p:tgtEl>
                                        <p:attrNameLst>
                                          <p:attrName>ppt_x</p:attrName>
                                          <p:attrName>ppt_y</p:attrName>
                                        </p:attrNameLst>
                                      </p:cBhvr>
                                      <p:rCtr x="800" y="600"/>
                                    </p:animMotion>
                                  </p:childTnLst>
                                  <p:subTnLst>
                                    <p:set>
                                      <p:cBhvr override="childStyle">
                                        <p:cTn dur="1" fill="hold" display="0" masterRel="sameClick" afterEffect="1">
                                          <p:stCondLst>
                                            <p:cond evt="end" delay="0">
                                              <p:tn val="543"/>
                                            </p:cond>
                                          </p:stCondLst>
                                        </p:cTn>
                                        <p:tgtEl>
                                          <p:spTgt spid="364814"/>
                                        </p:tgtEl>
                                        <p:attrNameLst>
                                          <p:attrName>style.visibility</p:attrName>
                                        </p:attrNameLst>
                                      </p:cBhvr>
                                      <p:to>
                                        <p:strVal val="hidden"/>
                                      </p:to>
                                    </p:set>
                                  </p:subTnLst>
                                </p:cTn>
                              </p:par>
                              <p:par>
                                <p:cTn id="545" presetID="0" presetClass="path" presetSubtype="0" fill="hold" grpId="0" nodeType="withEffect">
                                  <p:stCondLst>
                                    <p:cond delay="0"/>
                                  </p:stCondLst>
                                  <p:childTnLst>
                                    <p:animMotion origin="layout" path="M 0.12222 0.93264 L 0.12656 0.95579 " pathEditMode="relative" rAng="0" ptsTypes="AA">
                                      <p:cBhvr>
                                        <p:cTn id="546" dur="500" fill="hold"/>
                                        <p:tgtEl>
                                          <p:spTgt spid="364815"/>
                                        </p:tgtEl>
                                        <p:attrNameLst>
                                          <p:attrName>ppt_x</p:attrName>
                                          <p:attrName>ppt_y</p:attrName>
                                        </p:attrNameLst>
                                      </p:cBhvr>
                                      <p:rCtr x="200" y="1200"/>
                                    </p:animMotion>
                                  </p:childTnLst>
                                  <p:subTnLst>
                                    <p:set>
                                      <p:cBhvr override="childStyle">
                                        <p:cTn dur="1" fill="hold" display="0" masterRel="sameClick" afterEffect="1">
                                          <p:stCondLst>
                                            <p:cond evt="end" delay="0">
                                              <p:tn val="545"/>
                                            </p:cond>
                                          </p:stCondLst>
                                        </p:cTn>
                                        <p:tgtEl>
                                          <p:spTgt spid="364815"/>
                                        </p:tgtEl>
                                        <p:attrNameLst>
                                          <p:attrName>style.visibility</p:attrName>
                                        </p:attrNameLst>
                                      </p:cBhvr>
                                      <p:to>
                                        <p:strVal val="hidden"/>
                                      </p:to>
                                    </p:set>
                                  </p:subTnLst>
                                </p:cTn>
                              </p:par>
                              <p:par>
                                <p:cTn id="547" presetID="0" presetClass="path" presetSubtype="0" fill="hold" grpId="0" nodeType="withEffect">
                                  <p:stCondLst>
                                    <p:cond delay="0"/>
                                  </p:stCondLst>
                                  <p:childTnLst>
                                    <p:animMotion origin="layout" path="M 0.12222 0.93472 L 0.12656 0.91042 " pathEditMode="relative" rAng="0" ptsTypes="AA">
                                      <p:cBhvr>
                                        <p:cTn id="548" dur="500" fill="hold"/>
                                        <p:tgtEl>
                                          <p:spTgt spid="364816"/>
                                        </p:tgtEl>
                                        <p:attrNameLst>
                                          <p:attrName>ppt_x</p:attrName>
                                          <p:attrName>ppt_y</p:attrName>
                                        </p:attrNameLst>
                                      </p:cBhvr>
                                      <p:rCtr x="200" y="-1200"/>
                                    </p:animMotion>
                                  </p:childTnLst>
                                  <p:subTnLst>
                                    <p:set>
                                      <p:cBhvr override="childStyle">
                                        <p:cTn dur="1" fill="hold" display="0" masterRel="sameClick" afterEffect="1">
                                          <p:stCondLst>
                                            <p:cond evt="end" delay="0">
                                              <p:tn val="547"/>
                                            </p:cond>
                                          </p:stCondLst>
                                        </p:cTn>
                                        <p:tgtEl>
                                          <p:spTgt spid="36481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561" grpId="0" animBg="1"/>
      <p:bldP spid="364562" grpId="0" animBg="1"/>
      <p:bldP spid="364563" grpId="0" animBg="1"/>
      <p:bldP spid="364564" grpId="0" animBg="1"/>
      <p:bldP spid="364565" grpId="0" animBg="1"/>
      <p:bldP spid="364566" grpId="0" animBg="1"/>
      <p:bldP spid="364567" grpId="0" animBg="1"/>
      <p:bldP spid="364568" grpId="0" animBg="1"/>
      <p:bldP spid="364569" grpId="0" animBg="1"/>
      <p:bldP spid="364570" grpId="0" animBg="1"/>
      <p:bldP spid="364571" grpId="0" animBg="1"/>
      <p:bldP spid="364572" grpId="0" animBg="1"/>
      <p:bldP spid="364573" grpId="0" animBg="1"/>
      <p:bldP spid="364574" grpId="0" animBg="1"/>
      <p:bldP spid="364575" grpId="0" animBg="1"/>
      <p:bldP spid="364576" grpId="0" animBg="1"/>
      <p:bldP spid="364577" grpId="0" animBg="1"/>
      <p:bldP spid="364578" grpId="0" animBg="1"/>
      <p:bldP spid="364579" grpId="0" animBg="1"/>
      <p:bldP spid="364580" grpId="0" animBg="1"/>
      <p:bldP spid="364581" grpId="0" animBg="1"/>
      <p:bldP spid="364582" grpId="0" animBg="1"/>
      <p:bldP spid="364583" grpId="0" animBg="1"/>
      <p:bldP spid="364584" grpId="0" animBg="1"/>
      <p:bldP spid="364585" grpId="0" animBg="1"/>
      <p:bldP spid="364586" grpId="0" animBg="1"/>
      <p:bldP spid="364587" grpId="0" animBg="1"/>
      <p:bldP spid="364588" grpId="0" animBg="1"/>
      <p:bldP spid="364589" grpId="0" animBg="1"/>
      <p:bldP spid="364590" grpId="0" animBg="1"/>
      <p:bldP spid="364591" grpId="0" animBg="1"/>
      <p:bldP spid="364592" grpId="0" animBg="1"/>
      <p:bldP spid="364593" grpId="0" animBg="1"/>
      <p:bldP spid="364594" grpId="0" animBg="1"/>
      <p:bldP spid="364595" grpId="0" animBg="1"/>
      <p:bldP spid="364596" grpId="0" animBg="1"/>
      <p:bldP spid="364597" grpId="0" animBg="1"/>
      <p:bldP spid="364598" grpId="0" animBg="1"/>
      <p:bldP spid="364599" grpId="0" animBg="1"/>
      <p:bldP spid="364600" grpId="0" animBg="1"/>
      <p:bldP spid="364601" grpId="0" animBg="1"/>
      <p:bldP spid="364602" grpId="0" animBg="1"/>
      <p:bldP spid="364603" grpId="0" animBg="1"/>
      <p:bldP spid="364604" grpId="0" animBg="1"/>
      <p:bldP spid="364605" grpId="0" animBg="1"/>
      <p:bldP spid="364606" grpId="0" animBg="1"/>
      <p:bldP spid="364607" grpId="0" animBg="1"/>
      <p:bldP spid="364608" grpId="0" animBg="1"/>
      <p:bldP spid="364609" grpId="0" animBg="1"/>
      <p:bldP spid="364610" grpId="0" animBg="1"/>
      <p:bldP spid="364611" grpId="0" animBg="1"/>
      <p:bldP spid="364612" grpId="0" animBg="1"/>
      <p:bldP spid="364613" grpId="0" animBg="1"/>
      <p:bldP spid="364614" grpId="0" animBg="1"/>
      <p:bldP spid="364615" grpId="0" animBg="1"/>
      <p:bldP spid="364616" grpId="0" animBg="1"/>
      <p:bldP spid="364617" grpId="0" animBg="1"/>
      <p:bldP spid="364618" grpId="0" animBg="1"/>
      <p:bldP spid="364619" grpId="0" animBg="1"/>
      <p:bldP spid="364620" grpId="0" animBg="1"/>
      <p:bldP spid="364621" grpId="0" animBg="1"/>
      <p:bldP spid="364622" grpId="0" animBg="1"/>
      <p:bldP spid="364623" grpId="0" animBg="1"/>
      <p:bldP spid="364624" grpId="0" animBg="1"/>
      <p:bldP spid="364625" grpId="0" animBg="1"/>
      <p:bldP spid="364626" grpId="0" animBg="1"/>
      <p:bldP spid="364627" grpId="0" animBg="1"/>
      <p:bldP spid="364628" grpId="0" animBg="1"/>
      <p:bldP spid="364629" grpId="0" animBg="1"/>
      <p:bldP spid="364630" grpId="0" animBg="1"/>
      <p:bldP spid="364631" grpId="0" animBg="1"/>
      <p:bldP spid="364632" grpId="0" animBg="1"/>
      <p:bldP spid="364633" grpId="0" animBg="1"/>
      <p:bldP spid="364634" grpId="0" animBg="1"/>
      <p:bldP spid="364635" grpId="0" animBg="1"/>
      <p:bldP spid="364636" grpId="0" animBg="1"/>
      <p:bldP spid="364637" grpId="0" animBg="1"/>
      <p:bldP spid="364638" grpId="0" animBg="1"/>
      <p:bldP spid="364639" grpId="0" animBg="1"/>
      <p:bldP spid="364640" grpId="0" animBg="1"/>
      <p:bldP spid="364641" grpId="0" animBg="1"/>
      <p:bldP spid="364642" grpId="0" animBg="1"/>
      <p:bldP spid="364643" grpId="0" animBg="1"/>
      <p:bldP spid="364644" grpId="0" animBg="1"/>
      <p:bldP spid="364645" grpId="0" animBg="1"/>
      <p:bldP spid="364646" grpId="0" animBg="1"/>
      <p:bldP spid="364647" grpId="0" animBg="1"/>
      <p:bldP spid="364648" grpId="0" animBg="1"/>
      <p:bldP spid="364649" grpId="0" animBg="1"/>
      <p:bldP spid="364650" grpId="0" animBg="1"/>
      <p:bldP spid="364651" grpId="0" animBg="1"/>
      <p:bldP spid="364652" grpId="0" animBg="1"/>
      <p:bldP spid="364653" grpId="0" animBg="1"/>
      <p:bldP spid="364654" grpId="0" animBg="1"/>
      <p:bldP spid="364655" grpId="0" animBg="1"/>
      <p:bldP spid="364656" grpId="0" animBg="1"/>
      <p:bldP spid="364657" grpId="0" animBg="1"/>
      <p:bldP spid="364658" grpId="0" animBg="1"/>
      <p:bldP spid="364659" grpId="0" animBg="1"/>
      <p:bldP spid="364660" grpId="0" animBg="1"/>
      <p:bldP spid="364661" grpId="0" animBg="1"/>
      <p:bldP spid="364662" grpId="0" animBg="1"/>
      <p:bldP spid="364663" grpId="0" animBg="1"/>
      <p:bldP spid="364664" grpId="0" animBg="1"/>
      <p:bldP spid="364665" grpId="0" animBg="1"/>
      <p:bldP spid="364666" grpId="0" animBg="1"/>
      <p:bldP spid="364667" grpId="0" animBg="1"/>
      <p:bldP spid="364668" grpId="0" animBg="1"/>
      <p:bldP spid="364669" grpId="0" animBg="1"/>
      <p:bldP spid="364670" grpId="0" animBg="1"/>
      <p:bldP spid="364671" grpId="0" animBg="1"/>
      <p:bldP spid="364672" grpId="0" animBg="1"/>
      <p:bldP spid="364673" grpId="0" animBg="1"/>
      <p:bldP spid="364674" grpId="0" animBg="1"/>
      <p:bldP spid="364675" grpId="0" animBg="1"/>
      <p:bldP spid="364676" grpId="0" animBg="1"/>
      <p:bldP spid="364677" grpId="0" animBg="1"/>
      <p:bldP spid="364678" grpId="0" animBg="1"/>
      <p:bldP spid="364679" grpId="0" animBg="1"/>
      <p:bldP spid="364680" grpId="0" animBg="1"/>
      <p:bldP spid="364681" grpId="0" animBg="1"/>
      <p:bldP spid="364682" grpId="0" animBg="1"/>
      <p:bldP spid="364683" grpId="0" animBg="1"/>
      <p:bldP spid="364684" grpId="0" animBg="1"/>
      <p:bldP spid="364685" grpId="0" animBg="1"/>
      <p:bldP spid="364686" grpId="0" animBg="1"/>
      <p:bldP spid="364687" grpId="0" animBg="1"/>
      <p:bldP spid="364688" grpId="0" animBg="1"/>
      <p:bldP spid="364689" grpId="0" animBg="1"/>
      <p:bldP spid="364690" grpId="0" animBg="1"/>
      <p:bldP spid="364691" grpId="0" animBg="1"/>
      <p:bldP spid="364692" grpId="0" animBg="1"/>
      <p:bldP spid="364693" grpId="0" animBg="1"/>
      <p:bldP spid="364694" grpId="0" animBg="1"/>
      <p:bldP spid="364695" grpId="0" animBg="1"/>
      <p:bldP spid="364696" grpId="0" animBg="1"/>
      <p:bldP spid="364697" grpId="0" animBg="1"/>
      <p:bldP spid="364698" grpId="0" animBg="1"/>
      <p:bldP spid="364699" grpId="0" animBg="1"/>
      <p:bldP spid="364700" grpId="0" animBg="1"/>
      <p:bldP spid="364701" grpId="0" animBg="1"/>
      <p:bldP spid="364702" grpId="0" animBg="1"/>
      <p:bldP spid="364703" grpId="0" animBg="1"/>
      <p:bldP spid="364704" grpId="0" animBg="1"/>
      <p:bldP spid="364705" grpId="0" animBg="1"/>
      <p:bldP spid="364706" grpId="0" animBg="1"/>
      <p:bldP spid="364707" grpId="0" animBg="1"/>
      <p:bldP spid="364708" grpId="0" animBg="1"/>
      <p:bldP spid="364709" grpId="0" animBg="1"/>
      <p:bldP spid="364710" grpId="0" animBg="1"/>
      <p:bldP spid="364711" grpId="0" animBg="1"/>
      <p:bldP spid="364712" grpId="0" animBg="1"/>
      <p:bldP spid="364713" grpId="0" animBg="1"/>
      <p:bldP spid="364714" grpId="0" animBg="1"/>
      <p:bldP spid="364715" grpId="0" animBg="1"/>
      <p:bldP spid="364716" grpId="0" animBg="1"/>
      <p:bldP spid="364717" grpId="0" animBg="1"/>
      <p:bldP spid="364718" grpId="0" animBg="1"/>
      <p:bldP spid="364719" grpId="0" animBg="1"/>
      <p:bldP spid="364720" grpId="0" animBg="1"/>
      <p:bldP spid="364721" grpId="0" animBg="1"/>
      <p:bldP spid="364722" grpId="0" animBg="1"/>
      <p:bldP spid="364723" grpId="0" animBg="1"/>
      <p:bldP spid="364724" grpId="0" animBg="1"/>
      <p:bldP spid="364725" grpId="0" animBg="1"/>
      <p:bldP spid="364726" grpId="0" animBg="1"/>
      <p:bldP spid="364727" grpId="0" animBg="1"/>
      <p:bldP spid="364728" grpId="0" animBg="1"/>
      <p:bldP spid="364729" grpId="0" animBg="1"/>
      <p:bldP spid="364730" grpId="0" animBg="1"/>
      <p:bldP spid="364731" grpId="0" animBg="1"/>
      <p:bldP spid="364732" grpId="0" animBg="1"/>
      <p:bldP spid="364733" grpId="0" animBg="1"/>
      <p:bldP spid="364734" grpId="0" animBg="1"/>
      <p:bldP spid="364735" grpId="0" animBg="1"/>
      <p:bldP spid="364736" grpId="0" animBg="1"/>
      <p:bldP spid="364737" grpId="0" animBg="1"/>
      <p:bldP spid="364738" grpId="0" animBg="1"/>
      <p:bldP spid="364739" grpId="0" animBg="1"/>
      <p:bldP spid="364740" grpId="0" animBg="1"/>
      <p:bldP spid="364741" grpId="0" animBg="1"/>
      <p:bldP spid="364742" grpId="0" animBg="1"/>
      <p:bldP spid="364743" grpId="0" animBg="1"/>
      <p:bldP spid="364744" grpId="0" animBg="1"/>
      <p:bldP spid="364745" grpId="0" animBg="1"/>
      <p:bldP spid="364746" grpId="0" animBg="1"/>
      <p:bldP spid="364747" grpId="0" animBg="1"/>
      <p:bldP spid="364748" grpId="0" animBg="1"/>
      <p:bldP spid="364749" grpId="0" animBg="1"/>
      <p:bldP spid="364750" grpId="0" animBg="1"/>
      <p:bldP spid="364751" grpId="0" animBg="1"/>
      <p:bldP spid="364752" grpId="0" animBg="1"/>
      <p:bldP spid="364753" grpId="0" animBg="1"/>
      <p:bldP spid="364754" grpId="0" animBg="1"/>
      <p:bldP spid="364755" grpId="0" animBg="1"/>
      <p:bldP spid="364756" grpId="0" animBg="1"/>
      <p:bldP spid="364757" grpId="0" animBg="1"/>
      <p:bldP spid="364758" grpId="0" animBg="1"/>
      <p:bldP spid="364759" grpId="0" animBg="1"/>
      <p:bldP spid="364760" grpId="0" animBg="1"/>
      <p:bldP spid="364761" grpId="0" animBg="1"/>
      <p:bldP spid="364762" grpId="0" animBg="1"/>
      <p:bldP spid="364763" grpId="0" animBg="1"/>
      <p:bldP spid="364764" grpId="0" animBg="1"/>
      <p:bldP spid="364765" grpId="0" animBg="1"/>
      <p:bldP spid="364766" grpId="0" animBg="1"/>
      <p:bldP spid="364767" grpId="0" animBg="1"/>
      <p:bldP spid="364768" grpId="0" animBg="1"/>
      <p:bldP spid="364769" grpId="0" animBg="1"/>
      <p:bldP spid="364770" grpId="0" animBg="1"/>
      <p:bldP spid="364771" grpId="0" animBg="1"/>
      <p:bldP spid="364772" grpId="0" animBg="1"/>
      <p:bldP spid="364773" grpId="0" animBg="1"/>
      <p:bldP spid="364774" grpId="0" animBg="1"/>
      <p:bldP spid="364775" grpId="0" animBg="1"/>
      <p:bldP spid="364776" grpId="0" animBg="1"/>
      <p:bldP spid="364777" grpId="0" animBg="1"/>
      <p:bldP spid="364778" grpId="0" animBg="1"/>
      <p:bldP spid="364779" grpId="0" animBg="1"/>
      <p:bldP spid="364780" grpId="0" animBg="1"/>
      <p:bldP spid="364781" grpId="0" animBg="1"/>
      <p:bldP spid="364782" grpId="0" animBg="1"/>
      <p:bldP spid="364783" grpId="0" animBg="1"/>
      <p:bldP spid="364784" grpId="0" animBg="1"/>
      <p:bldP spid="364785" grpId="0" animBg="1"/>
      <p:bldP spid="364786" grpId="0" animBg="1"/>
      <p:bldP spid="364787" grpId="0" animBg="1"/>
      <p:bldP spid="364788" grpId="0" animBg="1"/>
      <p:bldP spid="364789" grpId="0" animBg="1"/>
      <p:bldP spid="364790" grpId="0" animBg="1"/>
      <p:bldP spid="364791" grpId="0" animBg="1"/>
      <p:bldP spid="364792" grpId="0" animBg="1"/>
      <p:bldP spid="364793" grpId="0" animBg="1"/>
      <p:bldP spid="364794" grpId="0" animBg="1"/>
      <p:bldP spid="364795" grpId="0" animBg="1"/>
      <p:bldP spid="364796" grpId="0" animBg="1"/>
      <p:bldP spid="364797" grpId="0" animBg="1"/>
      <p:bldP spid="364798" grpId="0" animBg="1"/>
      <p:bldP spid="364799" grpId="0" animBg="1"/>
      <p:bldP spid="364800" grpId="0" animBg="1"/>
      <p:bldP spid="364801" grpId="0" animBg="1"/>
      <p:bldP spid="364802" grpId="0" animBg="1"/>
      <p:bldP spid="364803" grpId="0" animBg="1"/>
      <p:bldP spid="364804" grpId="0" animBg="1"/>
      <p:bldP spid="364805" grpId="0" animBg="1"/>
      <p:bldP spid="364806" grpId="0" animBg="1"/>
      <p:bldP spid="364807" grpId="0" animBg="1"/>
      <p:bldP spid="364808" grpId="0" animBg="1"/>
      <p:bldP spid="364809" grpId="0" animBg="1"/>
      <p:bldP spid="364810" grpId="0" animBg="1"/>
      <p:bldP spid="364811" grpId="0" animBg="1"/>
      <p:bldP spid="364812" grpId="0" animBg="1"/>
      <p:bldP spid="364813" grpId="0" animBg="1"/>
      <p:bldP spid="364814" grpId="0" animBg="1"/>
      <p:bldP spid="364815" grpId="0" animBg="1"/>
      <p:bldP spid="36481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3" name="Picture 3"/>
          <p:cNvPicPr>
            <a:picLocks noChangeAspect="1" noChangeArrowheads="1"/>
          </p:cNvPicPr>
          <p:nvPr/>
        </p:nvPicPr>
        <p:blipFill rotWithShape="1">
          <a:blip r:embed="rId3"/>
          <a:srcRect l="18781" t="14513" r="16753" b="17720"/>
          <a:stretch/>
        </p:blipFill>
        <p:spPr bwMode="auto">
          <a:xfrm>
            <a:off x="1187624" y="1484784"/>
            <a:ext cx="6789581" cy="5040560"/>
          </a:xfrm>
          <a:prstGeom prst="rect">
            <a:avLst/>
          </a:prstGeom>
          <a:noFill/>
          <a:ln w="9525">
            <a:noFill/>
            <a:miter lim="800000"/>
            <a:headEnd/>
            <a:tailEnd/>
          </a:ln>
        </p:spPr>
      </p:pic>
      <p:sp>
        <p:nvSpPr>
          <p:cNvPr id="66562" name="Rectangle 2"/>
          <p:cNvSpPr>
            <a:spLocks noGrp="1" noChangeArrowheads="1"/>
          </p:cNvSpPr>
          <p:nvPr>
            <p:ph type="title" idx="4294967295"/>
          </p:nvPr>
        </p:nvSpPr>
        <p:spPr>
          <a:xfrm>
            <a:off x="1187450" y="754063"/>
            <a:ext cx="6769100" cy="769937"/>
          </a:xfrm>
        </p:spPr>
        <p:txBody>
          <a:bodyPr/>
          <a:lstStyle/>
          <a:p>
            <a:pPr eaLnBrk="1" hangingPunct="1"/>
            <a:r>
              <a:rPr lang="en-US"/>
              <a:t>Beschleunigerkomplex des CERN</a:t>
            </a:r>
          </a:p>
        </p:txBody>
      </p:sp>
      <p:sp>
        <p:nvSpPr>
          <p:cNvPr id="66565" name="Date Placeholder 8"/>
          <p:cNvSpPr>
            <a:spLocks noGrp="1"/>
          </p:cNvSpPr>
          <p:nvPr>
            <p:ph type="dt" sz="quarter" idx="12"/>
          </p:nvPr>
        </p:nvSpPr>
        <p:spPr>
          <a:noFill/>
        </p:spPr>
        <p:txBody>
          <a:bodyPr/>
          <a:lstStyle/>
          <a:p>
            <a:r>
              <a:rPr lang="de-DE" smtClean="0"/>
              <a:t>3. März 2020</a:t>
            </a:r>
            <a:endParaRPr lang="de-AT"/>
          </a:p>
        </p:txBody>
      </p:sp>
      <p:sp>
        <p:nvSpPr>
          <p:cNvPr id="66566" name="Footer Placeholder 9"/>
          <p:cNvSpPr>
            <a:spLocks noGrp="1"/>
          </p:cNvSpPr>
          <p:nvPr>
            <p:ph type="ftr" sz="quarter" idx="11"/>
          </p:nvPr>
        </p:nvSpPr>
        <p:spPr>
          <a:noFill/>
        </p:spPr>
        <p:txBody>
          <a:bodyPr/>
          <a:lstStyle/>
          <a:p>
            <a:r>
              <a:rPr lang="en-US" smtClean="0"/>
              <a:t>Markus Friedl</a:t>
            </a:r>
            <a:endParaRPr lang="de-AT" dirty="0"/>
          </a:p>
        </p:txBody>
      </p:sp>
      <p:sp>
        <p:nvSpPr>
          <p:cNvPr id="2" name="Foliennummernplatzhalter 1">
            <a:extLst>
              <a:ext uri="{FF2B5EF4-FFF2-40B4-BE49-F238E27FC236}">
                <a16:creationId xmlns:a16="http://schemas.microsoft.com/office/drawing/2014/main" id="{EE3DB3A5-C924-E44D-AF93-6EF238A7BFFC}"/>
              </a:ext>
            </a:extLst>
          </p:cNvPr>
          <p:cNvSpPr>
            <a:spLocks noGrp="1"/>
          </p:cNvSpPr>
          <p:nvPr>
            <p:ph type="sldNum" sz="quarter" idx="10"/>
          </p:nvPr>
        </p:nvSpPr>
        <p:spPr/>
        <p:txBody>
          <a:bodyPr/>
          <a:lstStyle/>
          <a:p>
            <a:fld id="{9F899483-05FE-234B-ABDB-4EDD325FE8E3}" type="slidenum">
              <a:rPr lang="de-AT" smtClean="0"/>
              <a:pPr/>
              <a:t>41</a:t>
            </a:fld>
            <a:endParaRPr lang="de-AT"/>
          </a:p>
        </p:txBody>
      </p:sp>
    </p:spTree>
    <p:extLst>
      <p:ext uri="{BB962C8B-B14F-4D97-AF65-F5344CB8AC3E}">
        <p14:creationId xmlns:p14="http://schemas.microsoft.com/office/powerpoint/2010/main" val="1364639725"/>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Ablauf der Beschleunigung</a:t>
            </a:r>
          </a:p>
        </p:txBody>
      </p:sp>
      <p:sp>
        <p:nvSpPr>
          <p:cNvPr id="3" name="Fußzeilenplatzhalter 2"/>
          <p:cNvSpPr>
            <a:spLocks noGrp="1"/>
          </p:cNvSpPr>
          <p:nvPr>
            <p:ph type="ftr" sz="quarter" idx="11"/>
          </p:nvPr>
        </p:nvSpPr>
        <p:spPr/>
        <p:txBody>
          <a:bodyPr/>
          <a:lstStyle/>
          <a:p>
            <a:pPr>
              <a:defRPr/>
            </a:pPr>
            <a:r>
              <a:rPr lang="en-US" smtClean="0"/>
              <a:t>Markus Friedl</a:t>
            </a:r>
            <a:endParaRPr lang="de-AT" dirty="0"/>
          </a:p>
        </p:txBody>
      </p:sp>
      <p:sp>
        <p:nvSpPr>
          <p:cNvPr id="4" name="Datumsplatzhalter 3"/>
          <p:cNvSpPr>
            <a:spLocks noGrp="1"/>
          </p:cNvSpPr>
          <p:nvPr>
            <p:ph type="dt" sz="half" idx="12"/>
          </p:nvPr>
        </p:nvSpPr>
        <p:spPr/>
        <p:txBody>
          <a:bodyPr/>
          <a:lstStyle/>
          <a:p>
            <a:pPr>
              <a:defRPr/>
            </a:pPr>
            <a:r>
              <a:rPr lang="de-DE" smtClean="0"/>
              <a:t>3. März 2020</a:t>
            </a:r>
            <a:endParaRPr lang="de-AT"/>
          </a:p>
        </p:txBody>
      </p:sp>
      <p:pic>
        <p:nvPicPr>
          <p:cNvPr id="7" name="beschleuniger_sequenz_neu.mp4">
            <a:hlinkClick r:id="" action="ppaction://media"/>
          </p:cNvPr>
          <p:cNvPicPr>
            <a:picLocks noGrp="1" noChangeAspect="1"/>
          </p:cNvPicPr>
          <p:nvPr>
            <p:ph idx="1"/>
            <a:videoFile r:link="rId2"/>
            <p:extLst>
              <p:ext uri="{DAA4B4D4-6D71-4841-9C94-3DE7FCFB9230}">
                <p14:media xmlns:p14="http://schemas.microsoft.com/office/powerpoint/2010/main" r:link="rId1"/>
              </p:ext>
            </p:extLst>
          </p:nvPr>
        </p:nvPicPr>
        <p:blipFill>
          <a:blip r:embed="rId4"/>
          <a:stretch>
            <a:fillRect/>
          </a:stretch>
        </p:blipFill>
        <p:spPr>
          <a:xfrm>
            <a:off x="457200" y="1690688"/>
            <a:ext cx="8229600" cy="4629150"/>
          </a:xfrm>
        </p:spPr>
      </p:pic>
      <p:sp>
        <p:nvSpPr>
          <p:cNvPr id="2" name="Foliennummernplatzhalter 1">
            <a:extLst>
              <a:ext uri="{FF2B5EF4-FFF2-40B4-BE49-F238E27FC236}">
                <a16:creationId xmlns:a16="http://schemas.microsoft.com/office/drawing/2014/main" id="{762CB4F2-CD1E-F24F-B47D-AA8B7F0D67CB}"/>
              </a:ext>
            </a:extLst>
          </p:cNvPr>
          <p:cNvSpPr>
            <a:spLocks noGrp="1"/>
          </p:cNvSpPr>
          <p:nvPr>
            <p:ph type="sldNum" sz="quarter" idx="10"/>
          </p:nvPr>
        </p:nvSpPr>
        <p:spPr/>
        <p:txBody>
          <a:bodyPr/>
          <a:lstStyle/>
          <a:p>
            <a:fld id="{A54E6196-65B6-AE43-85DF-96FD4C8FE68F}" type="slidenum">
              <a:rPr lang="de-AT" smtClean="0"/>
              <a:pPr/>
              <a:t>42</a:t>
            </a:fld>
            <a:endParaRPr lang="de-AT"/>
          </a:p>
        </p:txBody>
      </p:sp>
    </p:spTree>
    <p:extLst>
      <p:ext uri="{BB962C8B-B14F-4D97-AF65-F5344CB8AC3E}">
        <p14:creationId xmlns:p14="http://schemas.microsoft.com/office/powerpoint/2010/main" val="119639958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14286">
                <p:cTn id="7" fill="remove" display="0">
                  <p:stCondLst>
                    <p:cond delay="indefinite"/>
                  </p:stCondLst>
                </p:cTn>
                <p:tgtEl>
                  <p:spTgt spid="7"/>
                </p:tgtEl>
              </p:cMediaNode>
            </p:vide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idx="4294967295"/>
          </p:nvPr>
        </p:nvSpPr>
        <p:spPr>
          <a:xfrm>
            <a:off x="1187450" y="754063"/>
            <a:ext cx="6769100" cy="769937"/>
          </a:xfrm>
        </p:spPr>
        <p:txBody>
          <a:bodyPr/>
          <a:lstStyle/>
          <a:p>
            <a:pPr eaLnBrk="1" hangingPunct="1"/>
            <a:r>
              <a:rPr lang="en-US"/>
              <a:t>Zurück zum LHC…..</a:t>
            </a:r>
          </a:p>
        </p:txBody>
      </p:sp>
      <p:pic>
        <p:nvPicPr>
          <p:cNvPr id="57347" name="Picture 3" descr="LHCTunnel_2005"/>
          <p:cNvPicPr>
            <a:picLocks noChangeAspect="1" noChangeArrowheads="1"/>
          </p:cNvPicPr>
          <p:nvPr/>
        </p:nvPicPr>
        <p:blipFill>
          <a:blip r:embed="rId3"/>
          <a:srcRect/>
          <a:stretch>
            <a:fillRect/>
          </a:stretch>
        </p:blipFill>
        <p:spPr bwMode="auto">
          <a:xfrm>
            <a:off x="0" y="1474788"/>
            <a:ext cx="9144000" cy="5049837"/>
          </a:xfrm>
          <a:prstGeom prst="rect">
            <a:avLst/>
          </a:prstGeom>
          <a:noFill/>
          <a:ln w="9525">
            <a:noFill/>
            <a:miter lim="800000"/>
            <a:headEnd/>
            <a:tailEnd/>
          </a:ln>
        </p:spPr>
      </p:pic>
      <p:sp>
        <p:nvSpPr>
          <p:cNvPr id="57348" name="Slide Number Placeholder 6"/>
          <p:cNvSpPr>
            <a:spLocks noGrp="1"/>
          </p:cNvSpPr>
          <p:nvPr>
            <p:ph type="sldNum" sz="quarter" idx="10"/>
          </p:nvPr>
        </p:nvSpPr>
        <p:spPr>
          <a:noFill/>
        </p:spPr>
        <p:txBody>
          <a:bodyPr/>
          <a:lstStyle/>
          <a:p>
            <a:fld id="{70A8D5E1-A0C9-4B45-AF7D-2A74B168AC56}" type="slidenum">
              <a:rPr lang="de-AT"/>
              <a:pPr/>
              <a:t>43</a:t>
            </a:fld>
            <a:endParaRPr lang="de-AT"/>
          </a:p>
        </p:txBody>
      </p:sp>
      <p:sp>
        <p:nvSpPr>
          <p:cNvPr id="57349" name="Date Placeholder 7"/>
          <p:cNvSpPr>
            <a:spLocks noGrp="1"/>
          </p:cNvSpPr>
          <p:nvPr>
            <p:ph type="dt" sz="quarter" idx="12"/>
          </p:nvPr>
        </p:nvSpPr>
        <p:spPr>
          <a:noFill/>
        </p:spPr>
        <p:txBody>
          <a:bodyPr/>
          <a:lstStyle/>
          <a:p>
            <a:r>
              <a:rPr lang="de-DE" smtClean="0"/>
              <a:t>3. März 2020</a:t>
            </a:r>
            <a:endParaRPr lang="de-AT"/>
          </a:p>
        </p:txBody>
      </p:sp>
      <p:sp>
        <p:nvSpPr>
          <p:cNvPr id="57350" name="Footer Placeholder 8"/>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xfrm>
            <a:off x="1219200" y="754063"/>
            <a:ext cx="6769100" cy="769937"/>
          </a:xfrm>
        </p:spPr>
        <p:txBody>
          <a:bodyPr/>
          <a:lstStyle/>
          <a:p>
            <a:pPr eaLnBrk="1" hangingPunct="1"/>
            <a:r>
              <a:rPr lang="en-US"/>
              <a:t>LHC Ablenkmagnete (Dipole)</a:t>
            </a:r>
          </a:p>
        </p:txBody>
      </p:sp>
      <p:sp>
        <p:nvSpPr>
          <p:cNvPr id="59395" name="Text Placeholder 6"/>
          <p:cNvSpPr>
            <a:spLocks noGrp="1"/>
          </p:cNvSpPr>
          <p:nvPr>
            <p:ph type="body" sz="half" idx="4294967295"/>
          </p:nvPr>
        </p:nvSpPr>
        <p:spPr>
          <a:xfrm>
            <a:off x="4648200" y="4343400"/>
            <a:ext cx="4249738" cy="2073275"/>
          </a:xfrm>
        </p:spPr>
        <p:txBody>
          <a:bodyPr/>
          <a:lstStyle/>
          <a:p>
            <a:pPr eaLnBrk="1" hangingPunct="1"/>
            <a:r>
              <a:rPr lang="en-US" sz="2300">
                <a:cs typeface="Arial" charset="0"/>
              </a:rPr>
              <a:t>15m Länge, 35t Masse</a:t>
            </a:r>
          </a:p>
          <a:p>
            <a:pPr eaLnBrk="1" hangingPunct="1"/>
            <a:r>
              <a:rPr lang="en-US" sz="2300">
                <a:cs typeface="Arial" charset="0"/>
              </a:rPr>
              <a:t>1232 Stück insgesamt</a:t>
            </a:r>
          </a:p>
          <a:p>
            <a:pPr eaLnBrk="1" hangingPunct="1"/>
            <a:r>
              <a:rPr lang="en-US" sz="2300">
                <a:cs typeface="Arial" charset="0"/>
              </a:rPr>
              <a:t>Betrieb mit flüssigem Helium (insgesamt 130t) bei 1.9K</a:t>
            </a:r>
          </a:p>
          <a:p>
            <a:pPr eaLnBrk="1" hangingPunct="1"/>
            <a:r>
              <a:rPr lang="en-US" sz="2300">
                <a:cs typeface="Arial" charset="0"/>
              </a:rPr>
              <a:t>Magnetfeld: 8.33 Tesla</a:t>
            </a:r>
          </a:p>
        </p:txBody>
      </p:sp>
      <p:pic>
        <p:nvPicPr>
          <p:cNvPr id="59396" name="Content Placeholder 9" descr="0606035_01-A4-at-144-dpi.jpg.jpeg"/>
          <p:cNvPicPr>
            <a:picLocks noGrp="1" noChangeAspect="1"/>
          </p:cNvPicPr>
          <p:nvPr>
            <p:ph sz="quarter" idx="4294967295"/>
          </p:nvPr>
        </p:nvPicPr>
        <p:blipFill>
          <a:blip r:embed="rId3" cstate="print">
            <a:extLst>
              <a:ext uri="{28A0092B-C50C-407E-A947-70E740481C1C}">
                <a14:useLocalDpi xmlns:a14="http://schemas.microsoft.com/office/drawing/2010/main"/>
              </a:ext>
            </a:extLst>
          </a:blip>
          <a:srcRect/>
          <a:stretch>
            <a:fillRect/>
          </a:stretch>
        </p:blipFill>
        <p:spPr>
          <a:xfrm>
            <a:off x="4724400" y="1647825"/>
            <a:ext cx="3810000" cy="2543175"/>
          </a:xfrm>
        </p:spPr>
      </p:pic>
      <p:pic>
        <p:nvPicPr>
          <p:cNvPr id="59397" name="Content Placeholder 10" descr="0704009_03-A4-at-144-dpi.jpg.jpeg"/>
          <p:cNvPicPr>
            <a:picLocks noGrp="1" noChangeAspect="1"/>
          </p:cNvPicPr>
          <p:nvPr>
            <p:ph sz="quarter" idx="4294967295"/>
          </p:nvPr>
        </p:nvPicPr>
        <p:blipFill>
          <a:blip r:embed="rId4" cstate="print">
            <a:extLst>
              <a:ext uri="{28A0092B-C50C-407E-A947-70E740481C1C}">
                <a14:useLocalDpi xmlns:a14="http://schemas.microsoft.com/office/drawing/2010/main"/>
              </a:ext>
            </a:extLst>
          </a:blip>
          <a:srcRect r="-267"/>
          <a:stretch>
            <a:fillRect/>
          </a:stretch>
        </p:blipFill>
        <p:spPr>
          <a:xfrm>
            <a:off x="685800" y="1600200"/>
            <a:ext cx="3211513" cy="4800600"/>
          </a:xfrm>
        </p:spPr>
      </p:pic>
      <p:sp>
        <p:nvSpPr>
          <p:cNvPr id="59398" name="Slide Number Placeholder 8"/>
          <p:cNvSpPr>
            <a:spLocks noGrp="1"/>
          </p:cNvSpPr>
          <p:nvPr>
            <p:ph type="sldNum" sz="quarter" idx="10"/>
          </p:nvPr>
        </p:nvSpPr>
        <p:spPr>
          <a:noFill/>
        </p:spPr>
        <p:txBody>
          <a:bodyPr/>
          <a:lstStyle/>
          <a:p>
            <a:fld id="{84EF96DC-FD56-45FE-8A1B-37790F3D1E83}" type="slidenum">
              <a:rPr lang="de-AT"/>
              <a:pPr/>
              <a:t>44</a:t>
            </a:fld>
            <a:endParaRPr lang="de-AT"/>
          </a:p>
        </p:txBody>
      </p:sp>
      <p:sp>
        <p:nvSpPr>
          <p:cNvPr id="59399" name="Date Placeholder 9"/>
          <p:cNvSpPr>
            <a:spLocks noGrp="1"/>
          </p:cNvSpPr>
          <p:nvPr>
            <p:ph type="dt" sz="quarter" idx="12"/>
          </p:nvPr>
        </p:nvSpPr>
        <p:spPr>
          <a:noFill/>
        </p:spPr>
        <p:txBody>
          <a:bodyPr/>
          <a:lstStyle/>
          <a:p>
            <a:r>
              <a:rPr lang="de-DE" smtClean="0"/>
              <a:t>3. März 2020</a:t>
            </a:r>
            <a:endParaRPr lang="de-AT"/>
          </a:p>
        </p:txBody>
      </p:sp>
      <p:sp>
        <p:nvSpPr>
          <p:cNvPr id="59400" name="Footer Placeholder 10"/>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a:t>Warum kühlt man Magnete?</a:t>
            </a:r>
          </a:p>
        </p:txBody>
      </p:sp>
      <p:sp>
        <p:nvSpPr>
          <p:cNvPr id="7" name="Content Placeholder 6"/>
          <p:cNvSpPr>
            <a:spLocks noGrp="1"/>
          </p:cNvSpPr>
          <p:nvPr>
            <p:ph sz="half" idx="1"/>
          </p:nvPr>
        </p:nvSpPr>
        <p:spPr>
          <a:xfrm>
            <a:off x="152400" y="1628775"/>
            <a:ext cx="5029200" cy="4752975"/>
          </a:xfrm>
        </p:spPr>
        <p:txBody>
          <a:bodyPr>
            <a:normAutofit/>
          </a:bodyPr>
          <a:lstStyle/>
          <a:p>
            <a:r>
              <a:rPr lang="de-AT" sz="2000"/>
              <a:t>Manche Materialien verlieren beim Unterschreiten einer bestimmten Temperatur komplett ihren elektrischen Widerstand: </a:t>
            </a:r>
            <a:r>
              <a:rPr lang="de-AT" sz="2000" b="1"/>
              <a:t>Supraleitung</a:t>
            </a:r>
          </a:p>
          <a:p>
            <a:pPr lvl="1"/>
            <a:r>
              <a:rPr lang="de-AT" sz="1700"/>
              <a:t>Entdeckt 1911 von Kamerlingh Onnes</a:t>
            </a:r>
          </a:p>
          <a:p>
            <a:pPr lvl="1"/>
            <a:r>
              <a:rPr lang="de-AT" sz="1700"/>
              <a:t>Quantenmechanischer Effekt (BCS-Theorie)</a:t>
            </a:r>
          </a:p>
          <a:p>
            <a:r>
              <a:rPr lang="de-AT" sz="2000"/>
              <a:t>Dadurch fließt Strom endlos</a:t>
            </a:r>
            <a:br>
              <a:rPr lang="de-AT" sz="2000"/>
            </a:br>
            <a:endParaRPr lang="de-AT" sz="2000"/>
          </a:p>
          <a:p>
            <a:r>
              <a:rPr lang="de-AT" sz="2000"/>
              <a:t>Zusammenbruch der Supraleitung: </a:t>
            </a:r>
            <a:r>
              <a:rPr lang="de-AT" sz="2000" b="1"/>
              <a:t>Quenchen</a:t>
            </a:r>
          </a:p>
          <a:p>
            <a:pPr lvl="1"/>
            <a:r>
              <a:rPr lang="de-AT" sz="1700"/>
              <a:t>Magnet wird normalleitend und hat elektrischen Widerstand</a:t>
            </a:r>
          </a:p>
          <a:p>
            <a:pPr lvl="1"/>
            <a:r>
              <a:rPr lang="de-AT" sz="1700"/>
              <a:t>Aufheizung</a:t>
            </a:r>
          </a:p>
        </p:txBody>
      </p:sp>
      <p:sp>
        <p:nvSpPr>
          <p:cNvPr id="61444" name="Slide Number Placeholder 3"/>
          <p:cNvSpPr>
            <a:spLocks noGrp="1"/>
          </p:cNvSpPr>
          <p:nvPr>
            <p:ph type="sldNum" sz="quarter" idx="10"/>
          </p:nvPr>
        </p:nvSpPr>
        <p:spPr>
          <a:noFill/>
        </p:spPr>
        <p:txBody>
          <a:bodyPr/>
          <a:lstStyle/>
          <a:p>
            <a:fld id="{93C3F711-B116-4661-9E1F-C89E5BBABDCB}" type="slidenum">
              <a:rPr lang="de-AT"/>
              <a:pPr/>
              <a:t>45</a:t>
            </a:fld>
            <a:endParaRPr lang="de-AT"/>
          </a:p>
        </p:txBody>
      </p:sp>
      <p:sp>
        <p:nvSpPr>
          <p:cNvPr id="61445" name="Footer Placeholder 4"/>
          <p:cNvSpPr>
            <a:spLocks noGrp="1"/>
          </p:cNvSpPr>
          <p:nvPr>
            <p:ph type="ftr" sz="quarter" idx="11"/>
          </p:nvPr>
        </p:nvSpPr>
        <p:spPr>
          <a:noFill/>
        </p:spPr>
        <p:txBody>
          <a:bodyPr/>
          <a:lstStyle/>
          <a:p>
            <a:r>
              <a:rPr lang="en-US" smtClean="0"/>
              <a:t>Markus Friedl</a:t>
            </a:r>
            <a:endParaRPr lang="de-AT"/>
          </a:p>
        </p:txBody>
      </p:sp>
      <p:sp>
        <p:nvSpPr>
          <p:cNvPr id="61446" name="Date Placeholder 5"/>
          <p:cNvSpPr>
            <a:spLocks noGrp="1"/>
          </p:cNvSpPr>
          <p:nvPr>
            <p:ph type="dt" sz="quarter" idx="12"/>
          </p:nvPr>
        </p:nvSpPr>
        <p:spPr>
          <a:noFill/>
        </p:spPr>
        <p:txBody>
          <a:bodyPr/>
          <a:lstStyle/>
          <a:p>
            <a:r>
              <a:rPr lang="de-DE" smtClean="0"/>
              <a:t>3. März 2020</a:t>
            </a:r>
            <a:endParaRPr lang="de-AT"/>
          </a:p>
        </p:txBody>
      </p:sp>
      <p:pic>
        <p:nvPicPr>
          <p:cNvPr id="61447" name="Picture 8" descr="el11-b10.gif"/>
          <p:cNvPicPr>
            <a:picLocks noChangeAspect="1"/>
          </p:cNvPicPr>
          <p:nvPr/>
        </p:nvPicPr>
        <p:blipFill>
          <a:blip r:embed="rId2"/>
          <a:srcRect/>
          <a:stretch>
            <a:fillRect/>
          </a:stretch>
        </p:blipFill>
        <p:spPr bwMode="auto">
          <a:xfrm>
            <a:off x="5257800" y="1600200"/>
            <a:ext cx="3452813" cy="2209800"/>
          </a:xfrm>
          <a:prstGeom prst="rect">
            <a:avLst/>
          </a:prstGeom>
          <a:noFill/>
          <a:ln w="9525">
            <a:noFill/>
            <a:miter lim="800000"/>
            <a:headEnd/>
            <a:tailEnd/>
          </a:ln>
        </p:spPr>
      </p:pic>
      <p:pic>
        <p:nvPicPr>
          <p:cNvPr id="61448" name="Picture 9" descr="Magnet_4.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5486400" y="4114800"/>
            <a:ext cx="30480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DipoleA4"/>
          <p:cNvPicPr>
            <a:picLocks noChangeAspect="1" noChangeArrowheads="1"/>
          </p:cNvPicPr>
          <p:nvPr/>
        </p:nvPicPr>
        <p:blipFill>
          <a:blip r:embed="rId3"/>
          <a:srcRect/>
          <a:stretch>
            <a:fillRect/>
          </a:stretch>
        </p:blipFill>
        <p:spPr bwMode="auto">
          <a:xfrm>
            <a:off x="0" y="0"/>
            <a:ext cx="9144000" cy="6835775"/>
          </a:xfrm>
          <a:prstGeom prst="rect">
            <a:avLst/>
          </a:prstGeom>
          <a:noFill/>
          <a:ln w="9525">
            <a:noFill/>
            <a:miter lim="800000"/>
            <a:headEnd/>
            <a:tailEnd/>
          </a:ln>
        </p:spPr>
      </p:pic>
      <p:pic>
        <p:nvPicPr>
          <p:cNvPr id="64515" name="Picture 3" descr="LHCCoils97"/>
          <p:cNvPicPr>
            <a:picLocks noChangeAspect="1" noChangeArrowheads="1"/>
          </p:cNvPicPr>
          <p:nvPr/>
        </p:nvPicPr>
        <p:blipFill>
          <a:blip r:embed="rId4"/>
          <a:srcRect/>
          <a:stretch>
            <a:fillRect/>
          </a:stretch>
        </p:blipFill>
        <p:spPr bwMode="auto">
          <a:xfrm>
            <a:off x="914400" y="1143000"/>
            <a:ext cx="7391400" cy="5192713"/>
          </a:xfrm>
          <a:prstGeom prst="rect">
            <a:avLst/>
          </a:prstGeom>
          <a:noFill/>
          <a:ln w="9525">
            <a:noFill/>
            <a:miter lim="800000"/>
            <a:headEnd/>
            <a:tailEnd/>
          </a:ln>
        </p:spPr>
      </p:pic>
      <p:grpSp>
        <p:nvGrpSpPr>
          <p:cNvPr id="2" name="Group 4"/>
          <p:cNvGrpSpPr>
            <a:grpSpLocks/>
          </p:cNvGrpSpPr>
          <p:nvPr/>
        </p:nvGrpSpPr>
        <p:grpSpPr bwMode="auto">
          <a:xfrm>
            <a:off x="152400" y="679450"/>
            <a:ext cx="7650163" cy="5834063"/>
            <a:chOff x="96" y="428"/>
            <a:chExt cx="4819" cy="3675"/>
          </a:xfrm>
        </p:grpSpPr>
        <p:pic>
          <p:nvPicPr>
            <p:cNvPr id="62470" name="Picture 5" descr="New-1"/>
            <p:cNvPicPr>
              <a:picLocks noChangeAspect="1" noChangeArrowheads="1"/>
            </p:cNvPicPr>
            <p:nvPr/>
          </p:nvPicPr>
          <p:blipFill>
            <a:blip r:embed="rId5"/>
            <a:srcRect/>
            <a:stretch>
              <a:fillRect/>
            </a:stretch>
          </p:blipFill>
          <p:spPr bwMode="auto">
            <a:xfrm>
              <a:off x="1061" y="960"/>
              <a:ext cx="3854" cy="3143"/>
            </a:xfrm>
            <a:prstGeom prst="rect">
              <a:avLst/>
            </a:prstGeom>
            <a:noFill/>
            <a:ln w="9525">
              <a:solidFill>
                <a:srgbClr val="969696"/>
              </a:solidFill>
              <a:miter lim="800000"/>
              <a:headEnd/>
              <a:tailEnd/>
            </a:ln>
          </p:spPr>
        </p:pic>
        <p:grpSp>
          <p:nvGrpSpPr>
            <p:cNvPr id="62471" name="Group 6"/>
            <p:cNvGrpSpPr>
              <a:grpSpLocks/>
            </p:cNvGrpSpPr>
            <p:nvPr/>
          </p:nvGrpSpPr>
          <p:grpSpPr bwMode="auto">
            <a:xfrm>
              <a:off x="1198" y="1186"/>
              <a:ext cx="2114" cy="2270"/>
              <a:chOff x="1143" y="888"/>
              <a:chExt cx="2290" cy="2270"/>
            </a:xfrm>
          </p:grpSpPr>
          <p:sp>
            <p:nvSpPr>
              <p:cNvPr id="62483" name="Oval 7"/>
              <p:cNvSpPr>
                <a:spLocks noChangeArrowheads="1"/>
              </p:cNvSpPr>
              <p:nvPr/>
            </p:nvSpPr>
            <p:spPr bwMode="auto">
              <a:xfrm>
                <a:off x="1143" y="888"/>
                <a:ext cx="2290" cy="2270"/>
              </a:xfrm>
              <a:prstGeom prst="ellipse">
                <a:avLst/>
              </a:prstGeom>
              <a:noFill/>
              <a:ln w="38100">
                <a:solidFill>
                  <a:schemeClr val="hlink"/>
                </a:solidFill>
                <a:round/>
                <a:headEnd/>
                <a:tailEnd/>
              </a:ln>
            </p:spPr>
            <p:txBody>
              <a:bodyPr wrap="none" anchor="ctr"/>
              <a:lstStyle/>
              <a:p>
                <a:endParaRPr lang="en-US"/>
              </a:p>
            </p:txBody>
          </p:sp>
          <p:sp>
            <p:nvSpPr>
              <p:cNvPr id="62484" name="Oval 8"/>
              <p:cNvSpPr>
                <a:spLocks noChangeArrowheads="1"/>
              </p:cNvSpPr>
              <p:nvPr/>
            </p:nvSpPr>
            <p:spPr bwMode="auto">
              <a:xfrm>
                <a:off x="1251" y="1010"/>
                <a:ext cx="2072" cy="2045"/>
              </a:xfrm>
              <a:prstGeom prst="ellipse">
                <a:avLst/>
              </a:prstGeom>
              <a:noFill/>
              <a:ln w="38100">
                <a:solidFill>
                  <a:schemeClr val="hlink"/>
                </a:solidFill>
                <a:round/>
                <a:headEnd/>
                <a:tailEnd/>
              </a:ln>
            </p:spPr>
            <p:txBody>
              <a:bodyPr wrap="none" anchor="ctr"/>
              <a:lstStyle/>
              <a:p>
                <a:endParaRPr lang="en-US"/>
              </a:p>
            </p:txBody>
          </p:sp>
        </p:grpSp>
        <p:sp>
          <p:nvSpPr>
            <p:cNvPr id="62472" name="Oval 9"/>
            <p:cNvSpPr>
              <a:spLocks noChangeArrowheads="1"/>
            </p:cNvSpPr>
            <p:nvPr/>
          </p:nvSpPr>
          <p:spPr bwMode="auto">
            <a:xfrm>
              <a:off x="2089" y="2266"/>
              <a:ext cx="65" cy="86"/>
            </a:xfrm>
            <a:prstGeom prst="ellipse">
              <a:avLst/>
            </a:prstGeom>
            <a:solidFill>
              <a:schemeClr val="hlink"/>
            </a:solidFill>
            <a:ln w="0">
              <a:solidFill>
                <a:schemeClr val="hlink"/>
              </a:solidFill>
              <a:round/>
              <a:headEnd/>
              <a:tailEnd/>
            </a:ln>
          </p:spPr>
          <p:txBody>
            <a:bodyPr/>
            <a:lstStyle/>
            <a:p>
              <a:pPr eaLnBrk="0" hangingPunct="0"/>
              <a:endParaRPr lang="en-GB" sz="2400">
                <a:solidFill>
                  <a:srgbClr val="FF3300"/>
                </a:solidFill>
                <a:latin typeface="Book Antiqua" charset="0"/>
              </a:endParaRPr>
            </a:p>
          </p:txBody>
        </p:sp>
        <p:sp>
          <p:nvSpPr>
            <p:cNvPr id="62473" name="Oval 10"/>
            <p:cNvSpPr>
              <a:spLocks noChangeArrowheads="1"/>
            </p:cNvSpPr>
            <p:nvPr/>
          </p:nvSpPr>
          <p:spPr bwMode="auto">
            <a:xfrm>
              <a:off x="96" y="3504"/>
              <a:ext cx="367" cy="328"/>
            </a:xfrm>
            <a:prstGeom prst="ellipse">
              <a:avLst/>
            </a:prstGeom>
            <a:solidFill>
              <a:schemeClr val="hlink"/>
            </a:solidFill>
            <a:ln w="0">
              <a:solidFill>
                <a:schemeClr val="hlink"/>
              </a:solidFill>
              <a:round/>
              <a:headEnd/>
              <a:tailEnd/>
            </a:ln>
          </p:spPr>
          <p:txBody>
            <a:bodyPr/>
            <a:lstStyle/>
            <a:p>
              <a:endParaRPr lang="en-US"/>
            </a:p>
          </p:txBody>
        </p:sp>
        <p:sp>
          <p:nvSpPr>
            <p:cNvPr id="62474" name="Rectangle 11"/>
            <p:cNvSpPr>
              <a:spLocks noChangeArrowheads="1"/>
            </p:cNvSpPr>
            <p:nvPr/>
          </p:nvSpPr>
          <p:spPr bwMode="auto">
            <a:xfrm>
              <a:off x="1476" y="2448"/>
              <a:ext cx="672" cy="358"/>
            </a:xfrm>
            <a:prstGeom prst="rect">
              <a:avLst/>
            </a:prstGeom>
            <a:solidFill>
              <a:srgbClr val="00279F"/>
            </a:solidFill>
            <a:ln w="19050">
              <a:solidFill>
                <a:schemeClr val="hlink"/>
              </a:solidFill>
              <a:miter lim="800000"/>
              <a:headEnd/>
              <a:tailEnd/>
            </a:ln>
          </p:spPr>
          <p:txBody>
            <a:bodyPr wrap="none" lIns="0" tIns="0" rIns="0" bIns="0">
              <a:spAutoFit/>
            </a:bodyPr>
            <a:lstStyle/>
            <a:p>
              <a:pPr eaLnBrk="0" hangingPunct="0"/>
              <a:r>
                <a:rPr lang="en-GB" b="1">
                  <a:solidFill>
                    <a:schemeClr val="hlink"/>
                  </a:solidFill>
                </a:rPr>
                <a:t> +- 3</a:t>
              </a:r>
              <a:r>
                <a:rPr lang="en-GB" b="1">
                  <a:solidFill>
                    <a:schemeClr val="hlink"/>
                  </a:solidFill>
                  <a:sym typeface="Symbol" charset="2"/>
                </a:rPr>
                <a:t></a:t>
              </a:r>
              <a:r>
                <a:rPr lang="en-GB" b="1">
                  <a:solidFill>
                    <a:schemeClr val="hlink"/>
                  </a:solidFill>
                </a:rPr>
                <a:t> </a:t>
              </a:r>
            </a:p>
            <a:p>
              <a:pPr eaLnBrk="0" hangingPunct="0"/>
              <a:r>
                <a:rPr lang="en-GB" b="1">
                  <a:solidFill>
                    <a:schemeClr val="hlink"/>
                  </a:solidFill>
                </a:rPr>
                <a:t> ~1.3 mm </a:t>
              </a:r>
              <a:endParaRPr lang="en-GB">
                <a:solidFill>
                  <a:schemeClr val="hlink"/>
                </a:solidFill>
              </a:endParaRPr>
            </a:p>
          </p:txBody>
        </p:sp>
        <p:sp>
          <p:nvSpPr>
            <p:cNvPr id="62475" name="Line 12"/>
            <p:cNvSpPr>
              <a:spLocks noChangeShapeType="1"/>
            </p:cNvSpPr>
            <p:nvPr/>
          </p:nvSpPr>
          <p:spPr bwMode="auto">
            <a:xfrm flipH="1">
              <a:off x="2161" y="2320"/>
              <a:ext cx="745" cy="0"/>
            </a:xfrm>
            <a:prstGeom prst="line">
              <a:avLst/>
            </a:prstGeom>
            <a:noFill/>
            <a:ln w="28575">
              <a:solidFill>
                <a:schemeClr val="tx1"/>
              </a:solidFill>
              <a:round/>
              <a:headEnd/>
              <a:tailEnd type="triangle" w="med" len="med"/>
            </a:ln>
          </p:spPr>
          <p:txBody>
            <a:bodyPr wrap="none" anchor="ctr"/>
            <a:lstStyle/>
            <a:p>
              <a:endParaRPr lang="de-AT"/>
            </a:p>
          </p:txBody>
        </p:sp>
        <p:sp>
          <p:nvSpPr>
            <p:cNvPr id="62476" name="Line 13"/>
            <p:cNvSpPr>
              <a:spLocks noChangeShapeType="1"/>
            </p:cNvSpPr>
            <p:nvPr/>
          </p:nvSpPr>
          <p:spPr bwMode="auto">
            <a:xfrm>
              <a:off x="1328" y="2311"/>
              <a:ext cx="745" cy="0"/>
            </a:xfrm>
            <a:prstGeom prst="line">
              <a:avLst/>
            </a:prstGeom>
            <a:noFill/>
            <a:ln w="28575">
              <a:solidFill>
                <a:schemeClr val="tx1"/>
              </a:solidFill>
              <a:round/>
              <a:headEnd/>
              <a:tailEnd type="triangle" w="med" len="med"/>
            </a:ln>
          </p:spPr>
          <p:txBody>
            <a:bodyPr wrap="none" anchor="ctr"/>
            <a:lstStyle/>
            <a:p>
              <a:endParaRPr lang="de-AT"/>
            </a:p>
          </p:txBody>
        </p:sp>
        <p:sp>
          <p:nvSpPr>
            <p:cNvPr id="62477" name="Line 14"/>
            <p:cNvSpPr>
              <a:spLocks noChangeShapeType="1"/>
            </p:cNvSpPr>
            <p:nvPr/>
          </p:nvSpPr>
          <p:spPr bwMode="auto">
            <a:xfrm>
              <a:off x="315" y="659"/>
              <a:ext cx="745" cy="0"/>
            </a:xfrm>
            <a:prstGeom prst="line">
              <a:avLst/>
            </a:prstGeom>
            <a:noFill/>
            <a:ln w="28575">
              <a:solidFill>
                <a:schemeClr val="hlink"/>
              </a:solidFill>
              <a:round/>
              <a:headEnd/>
              <a:tailEnd type="triangle" w="med" len="med"/>
            </a:ln>
          </p:spPr>
          <p:txBody>
            <a:bodyPr wrap="none" anchor="ctr"/>
            <a:lstStyle/>
            <a:p>
              <a:endParaRPr lang="de-AT"/>
            </a:p>
          </p:txBody>
        </p:sp>
        <p:sp>
          <p:nvSpPr>
            <p:cNvPr id="62478" name="Line 15"/>
            <p:cNvSpPr>
              <a:spLocks noChangeShapeType="1"/>
            </p:cNvSpPr>
            <p:nvPr/>
          </p:nvSpPr>
          <p:spPr bwMode="auto">
            <a:xfrm flipH="1">
              <a:off x="3163" y="653"/>
              <a:ext cx="745" cy="0"/>
            </a:xfrm>
            <a:prstGeom prst="line">
              <a:avLst/>
            </a:prstGeom>
            <a:noFill/>
            <a:ln w="28575">
              <a:solidFill>
                <a:schemeClr val="hlink"/>
              </a:solidFill>
              <a:round/>
              <a:headEnd/>
              <a:tailEnd type="triangle" w="med" len="med"/>
            </a:ln>
          </p:spPr>
          <p:txBody>
            <a:bodyPr wrap="none" anchor="ctr"/>
            <a:lstStyle/>
            <a:p>
              <a:endParaRPr lang="de-AT"/>
            </a:p>
          </p:txBody>
        </p:sp>
        <p:sp>
          <p:nvSpPr>
            <p:cNvPr id="62479" name="Line 16"/>
            <p:cNvSpPr>
              <a:spLocks noChangeShapeType="1"/>
            </p:cNvSpPr>
            <p:nvPr/>
          </p:nvSpPr>
          <p:spPr bwMode="auto">
            <a:xfrm>
              <a:off x="3164" y="428"/>
              <a:ext cx="0" cy="429"/>
            </a:xfrm>
            <a:prstGeom prst="line">
              <a:avLst/>
            </a:prstGeom>
            <a:noFill/>
            <a:ln w="19050">
              <a:solidFill>
                <a:schemeClr val="hlink"/>
              </a:solidFill>
              <a:round/>
              <a:headEnd/>
              <a:tailEnd/>
            </a:ln>
          </p:spPr>
          <p:txBody>
            <a:bodyPr wrap="none" anchor="ctr"/>
            <a:lstStyle/>
            <a:p>
              <a:endParaRPr lang="de-AT"/>
            </a:p>
          </p:txBody>
        </p:sp>
        <p:sp>
          <p:nvSpPr>
            <p:cNvPr id="62480" name="Line 17"/>
            <p:cNvSpPr>
              <a:spLocks noChangeShapeType="1"/>
            </p:cNvSpPr>
            <p:nvPr/>
          </p:nvSpPr>
          <p:spPr bwMode="auto">
            <a:xfrm>
              <a:off x="1056" y="487"/>
              <a:ext cx="0" cy="429"/>
            </a:xfrm>
            <a:prstGeom prst="line">
              <a:avLst/>
            </a:prstGeom>
            <a:noFill/>
            <a:ln w="19050">
              <a:solidFill>
                <a:schemeClr val="hlink"/>
              </a:solidFill>
              <a:round/>
              <a:headEnd/>
              <a:tailEnd/>
            </a:ln>
          </p:spPr>
          <p:txBody>
            <a:bodyPr wrap="none" anchor="ctr"/>
            <a:lstStyle/>
            <a:p>
              <a:endParaRPr lang="de-AT"/>
            </a:p>
          </p:txBody>
        </p:sp>
        <p:sp>
          <p:nvSpPr>
            <p:cNvPr id="62481" name="Text Box 18"/>
            <p:cNvSpPr txBox="1">
              <a:spLocks noChangeArrowheads="1"/>
            </p:cNvSpPr>
            <p:nvPr/>
          </p:nvSpPr>
          <p:spPr bwMode="auto">
            <a:xfrm>
              <a:off x="624" y="3552"/>
              <a:ext cx="516" cy="239"/>
            </a:xfrm>
            <a:prstGeom prst="rect">
              <a:avLst/>
            </a:prstGeom>
            <a:solidFill>
              <a:schemeClr val="bg2"/>
            </a:solidFill>
            <a:ln w="12700">
              <a:solidFill>
                <a:srgbClr val="969696"/>
              </a:solidFill>
              <a:miter lim="800000"/>
              <a:headEnd type="none" w="sm" len="sm"/>
              <a:tailEnd type="none" w="sm" len="sm"/>
            </a:ln>
          </p:spPr>
          <p:txBody>
            <a:bodyPr wrap="none">
              <a:spAutoFit/>
            </a:bodyPr>
            <a:lstStyle/>
            <a:p>
              <a:pPr eaLnBrk="0" hangingPunct="0"/>
              <a:r>
                <a:rPr lang="en-GB" b="1"/>
                <a:t>Beam</a:t>
              </a:r>
              <a:endParaRPr lang="en-US" sz="2400">
                <a:latin typeface="Book Antiqua" charset="0"/>
              </a:endParaRPr>
            </a:p>
          </p:txBody>
        </p:sp>
        <p:sp>
          <p:nvSpPr>
            <p:cNvPr id="62482" name="Text Box 19"/>
            <p:cNvSpPr txBox="1">
              <a:spLocks noChangeArrowheads="1"/>
            </p:cNvSpPr>
            <p:nvPr/>
          </p:nvSpPr>
          <p:spPr bwMode="auto">
            <a:xfrm>
              <a:off x="1776" y="576"/>
              <a:ext cx="709" cy="220"/>
            </a:xfrm>
            <a:prstGeom prst="rect">
              <a:avLst/>
            </a:prstGeom>
            <a:noFill/>
            <a:ln w="12700">
              <a:solidFill>
                <a:schemeClr val="tx1"/>
              </a:solidFill>
              <a:miter lim="800000"/>
              <a:headEnd type="none" w="sm" len="sm"/>
              <a:tailEnd type="none" w="sm" len="sm"/>
            </a:ln>
          </p:spPr>
          <p:txBody>
            <a:bodyPr wrap="none">
              <a:spAutoFit/>
            </a:bodyPr>
            <a:lstStyle/>
            <a:p>
              <a:pPr eaLnBrk="0" hangingPunct="0"/>
              <a:r>
                <a:rPr lang="en-GB" sz="1600" b="1">
                  <a:solidFill>
                    <a:schemeClr val="hlink"/>
                  </a:solidFill>
                </a:rPr>
                <a:t> 56.0 mm </a:t>
              </a:r>
              <a:endParaRPr lang="en-US" sz="1600" b="1">
                <a:solidFill>
                  <a:schemeClr val="hlink"/>
                </a:solidFill>
              </a:endParaRPr>
            </a:p>
          </p:txBody>
        </p:sp>
      </p:grpSp>
      <p:pic>
        <p:nvPicPr>
          <p:cNvPr id="57394" name="Picture 50" descr="bunch_struktur"/>
          <p:cNvPicPr>
            <a:picLocks noChangeAspect="1" noChangeArrowheads="1"/>
          </p:cNvPicPr>
          <p:nvPr/>
        </p:nvPicPr>
        <p:blipFill>
          <a:blip r:embed="rId6"/>
          <a:srcRect/>
          <a:stretch>
            <a:fillRect/>
          </a:stretch>
        </p:blipFill>
        <p:spPr bwMode="auto">
          <a:xfrm>
            <a:off x="323850" y="2420938"/>
            <a:ext cx="8531225" cy="228441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4515"/>
                                        </p:tgtEl>
                                        <p:attrNameLst>
                                          <p:attrName>style.visibility</p:attrName>
                                        </p:attrNameLst>
                                      </p:cBhvr>
                                      <p:to>
                                        <p:strVal val="visible"/>
                                      </p:to>
                                    </p:set>
                                    <p:anim calcmode="lin" valueType="num">
                                      <p:cBhvr additive="base">
                                        <p:cTn id="7" dur="500" fill="hold"/>
                                        <p:tgtEl>
                                          <p:spTgt spid="64515"/>
                                        </p:tgtEl>
                                        <p:attrNameLst>
                                          <p:attrName>ppt_x</p:attrName>
                                        </p:attrNameLst>
                                      </p:cBhvr>
                                      <p:tavLst>
                                        <p:tav tm="0">
                                          <p:val>
                                            <p:strVal val="#ppt_x"/>
                                          </p:val>
                                        </p:tav>
                                        <p:tav tm="100000">
                                          <p:val>
                                            <p:strVal val="#ppt_x"/>
                                          </p:val>
                                        </p:tav>
                                      </p:tavLst>
                                    </p:anim>
                                    <p:anim calcmode="lin" valueType="num">
                                      <p:cBhvr additive="base">
                                        <p:cTn id="8" dur="500" fill="hold"/>
                                        <p:tgtEl>
                                          <p:spTgt spid="645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1" fill="hold" nodeType="clickEffect">
                                  <p:stCondLst>
                                    <p:cond delay="0"/>
                                  </p:stCondLst>
                                  <p:childTnLst>
                                    <p:anim calcmode="lin" valueType="num">
                                      <p:cBhvr additive="base">
                                        <p:cTn id="12" dur="500"/>
                                        <p:tgtEl>
                                          <p:spTgt spid="64515"/>
                                        </p:tgtEl>
                                        <p:attrNameLst>
                                          <p:attrName>ppt_x</p:attrName>
                                        </p:attrNameLst>
                                      </p:cBhvr>
                                      <p:tavLst>
                                        <p:tav tm="0">
                                          <p:val>
                                            <p:strVal val="ppt_x"/>
                                          </p:val>
                                        </p:tav>
                                        <p:tav tm="100000">
                                          <p:val>
                                            <p:strVal val="ppt_x"/>
                                          </p:val>
                                        </p:tav>
                                      </p:tavLst>
                                    </p:anim>
                                    <p:anim calcmode="lin" valueType="num">
                                      <p:cBhvr additive="base">
                                        <p:cTn id="13" dur="500"/>
                                        <p:tgtEl>
                                          <p:spTgt spid="64515"/>
                                        </p:tgtEl>
                                        <p:attrNameLst>
                                          <p:attrName>ppt_y</p:attrName>
                                        </p:attrNameLst>
                                      </p:cBhvr>
                                      <p:tavLst>
                                        <p:tav tm="0">
                                          <p:val>
                                            <p:strVal val="ppt_y"/>
                                          </p:val>
                                        </p:tav>
                                        <p:tav tm="100000">
                                          <p:val>
                                            <p:strVal val="0-ppt_h/2"/>
                                          </p:val>
                                        </p:tav>
                                      </p:tavLst>
                                    </p:anim>
                                    <p:set>
                                      <p:cBhvr>
                                        <p:cTn id="14" dur="1" fill="hold">
                                          <p:stCondLst>
                                            <p:cond delay="499"/>
                                          </p:stCondLst>
                                        </p:cTn>
                                        <p:tgtEl>
                                          <p:spTgt spid="64515"/>
                                        </p:tgtEl>
                                        <p:attrNameLst>
                                          <p:attrName>style.visibility</p:attrName>
                                        </p:attrNameLst>
                                      </p:cBhvr>
                                      <p:to>
                                        <p:strVal val="hidden"/>
                                      </p:to>
                                    </p:set>
                                  </p:childTnLst>
                                </p:cTn>
                              </p:par>
                              <p:par>
                                <p:cTn id="15" presetID="2" presetClass="entr" presetSubtype="4"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xit" presetSubtype="1" fill="hold" nodeType="clickEffect">
                                  <p:stCondLst>
                                    <p:cond delay="0"/>
                                  </p:stCondLst>
                                  <p:childTnLst>
                                    <p:anim calcmode="lin" valueType="num">
                                      <p:cBhvr additive="base">
                                        <p:cTn id="22" dur="500"/>
                                        <p:tgtEl>
                                          <p:spTgt spid="2"/>
                                        </p:tgtEl>
                                        <p:attrNameLst>
                                          <p:attrName>ppt_x</p:attrName>
                                        </p:attrNameLst>
                                      </p:cBhvr>
                                      <p:tavLst>
                                        <p:tav tm="0">
                                          <p:val>
                                            <p:strVal val="ppt_x"/>
                                          </p:val>
                                        </p:tav>
                                        <p:tav tm="100000">
                                          <p:val>
                                            <p:strVal val="ppt_x"/>
                                          </p:val>
                                        </p:tav>
                                      </p:tavLst>
                                    </p:anim>
                                    <p:anim calcmode="lin" valueType="num">
                                      <p:cBhvr additive="base">
                                        <p:cTn id="23" dur="500"/>
                                        <p:tgtEl>
                                          <p:spTgt spid="2"/>
                                        </p:tgtEl>
                                        <p:attrNameLst>
                                          <p:attrName>ppt_y</p:attrName>
                                        </p:attrNameLst>
                                      </p:cBhvr>
                                      <p:tavLst>
                                        <p:tav tm="0">
                                          <p:val>
                                            <p:strVal val="ppt_y"/>
                                          </p:val>
                                        </p:tav>
                                        <p:tav tm="100000">
                                          <p:val>
                                            <p:strVal val="0-ppt_h/2"/>
                                          </p:val>
                                        </p:tav>
                                      </p:tavLst>
                                    </p:anim>
                                    <p:set>
                                      <p:cBhvr>
                                        <p:cTn id="24" dur="1" fill="hold">
                                          <p:stCondLst>
                                            <p:cond delay="499"/>
                                          </p:stCondLst>
                                        </p:cTn>
                                        <p:tgtEl>
                                          <p:spTgt spid="2"/>
                                        </p:tgtEl>
                                        <p:attrNameLst>
                                          <p:attrName>style.visibility</p:attrName>
                                        </p:attrNameLst>
                                      </p:cBhvr>
                                      <p:to>
                                        <p:strVal val="hidden"/>
                                      </p:to>
                                    </p:set>
                                  </p:childTnLst>
                                </p:cTn>
                              </p:par>
                              <p:par>
                                <p:cTn id="25" presetID="2" presetClass="entr" presetSubtype="4" fill="hold" nodeType="withEffect">
                                  <p:stCondLst>
                                    <p:cond delay="0"/>
                                  </p:stCondLst>
                                  <p:childTnLst>
                                    <p:set>
                                      <p:cBhvr>
                                        <p:cTn id="26" dur="1" fill="hold">
                                          <p:stCondLst>
                                            <p:cond delay="0"/>
                                          </p:stCondLst>
                                        </p:cTn>
                                        <p:tgtEl>
                                          <p:spTgt spid="57394"/>
                                        </p:tgtEl>
                                        <p:attrNameLst>
                                          <p:attrName>style.visibility</p:attrName>
                                        </p:attrNameLst>
                                      </p:cBhvr>
                                      <p:to>
                                        <p:strVal val="visible"/>
                                      </p:to>
                                    </p:set>
                                    <p:anim calcmode="lin" valueType="num">
                                      <p:cBhvr additive="base">
                                        <p:cTn id="27" dur="500" fill="hold"/>
                                        <p:tgtEl>
                                          <p:spTgt spid="57394"/>
                                        </p:tgtEl>
                                        <p:attrNameLst>
                                          <p:attrName>ppt_x</p:attrName>
                                        </p:attrNameLst>
                                      </p:cBhvr>
                                      <p:tavLst>
                                        <p:tav tm="0">
                                          <p:val>
                                            <p:strVal val="#ppt_x"/>
                                          </p:val>
                                        </p:tav>
                                        <p:tav tm="100000">
                                          <p:val>
                                            <p:strVal val="#ppt_x"/>
                                          </p:val>
                                        </p:tav>
                                      </p:tavLst>
                                    </p:anim>
                                    <p:anim calcmode="lin" valueType="num">
                                      <p:cBhvr additive="base">
                                        <p:cTn id="28" dur="500" fill="hold"/>
                                        <p:tgtEl>
                                          <p:spTgt spid="573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a:xfrm>
            <a:off x="0" y="754063"/>
            <a:ext cx="9144000" cy="769937"/>
          </a:xfrm>
        </p:spPr>
        <p:txBody>
          <a:bodyPr/>
          <a:lstStyle/>
          <a:p>
            <a:pPr eaLnBrk="1" hangingPunct="1"/>
            <a:r>
              <a:rPr lang="en-US" sz="2800" dirty="0"/>
              <a:t>LHC </a:t>
            </a:r>
            <a:r>
              <a:rPr lang="en-US" sz="2800" dirty="0" err="1"/>
              <a:t>Inbetriebnahme</a:t>
            </a:r>
            <a:r>
              <a:rPr lang="en-US" sz="2800" dirty="0"/>
              <a:t>: 2008/2009</a:t>
            </a:r>
            <a:endParaRPr lang="de-AT" sz="2800" dirty="0"/>
          </a:p>
        </p:txBody>
      </p:sp>
      <p:pic>
        <p:nvPicPr>
          <p:cNvPr id="64515" name="Picture 11" descr="0809002_72-A4-at-144-dpi"/>
          <p:cNvPicPr>
            <a:picLocks noGrp="1" noChangeAspect="1" noChangeArrowheads="1"/>
          </p:cNvPicPr>
          <p:nvPr>
            <p:ph sz="quarter" idx="4294967295"/>
          </p:nvPr>
        </p:nvPicPr>
        <p:blipFill>
          <a:blip r:embed="rId2" cstate="print">
            <a:extLst>
              <a:ext uri="{28A0092B-C50C-407E-A947-70E740481C1C}">
                <a14:useLocalDpi xmlns:a14="http://schemas.microsoft.com/office/drawing/2010/main"/>
              </a:ext>
            </a:extLst>
          </a:blip>
          <a:srcRect/>
          <a:stretch>
            <a:fillRect/>
          </a:stretch>
        </p:blipFill>
        <p:spPr>
          <a:xfrm>
            <a:off x="4938713" y="4081463"/>
            <a:ext cx="3455987" cy="2300287"/>
          </a:xfrm>
        </p:spPr>
      </p:pic>
      <p:pic>
        <p:nvPicPr>
          <p:cNvPr id="64516" name="Picture 9" descr="0809002_10-A4-at-144-dpi"/>
          <p:cNvPicPr>
            <a:picLocks noGrp="1" noChangeAspect="1" noChangeArrowheads="1"/>
          </p:cNvPicPr>
          <p:nvPr>
            <p:ph sz="quarter" idx="4294967295"/>
          </p:nvPr>
        </p:nvPicPr>
        <p:blipFill>
          <a:blip r:embed="rId3" cstate="print">
            <a:extLst>
              <a:ext uri="{28A0092B-C50C-407E-A947-70E740481C1C}">
                <a14:useLocalDpi xmlns:a14="http://schemas.microsoft.com/office/drawing/2010/main"/>
              </a:ext>
            </a:extLst>
          </a:blip>
          <a:srcRect/>
          <a:stretch>
            <a:fillRect/>
          </a:stretch>
        </p:blipFill>
        <p:spPr>
          <a:xfrm>
            <a:off x="457200" y="1484313"/>
            <a:ext cx="4038600" cy="2687637"/>
          </a:xfrm>
        </p:spPr>
      </p:pic>
      <p:pic>
        <p:nvPicPr>
          <p:cNvPr id="64517" name="Picture 7" descr="google_startseite"/>
          <p:cNvPicPr>
            <a:picLocks noGrp="1" noChangeAspect="1" noChangeArrowheads="1"/>
          </p:cNvPicPr>
          <p:nvPr>
            <p:ph sz="quarter" idx="4294967295"/>
          </p:nvPr>
        </p:nvPicPr>
        <p:blipFill>
          <a:blip r:embed="rId4"/>
          <a:srcRect/>
          <a:stretch>
            <a:fillRect/>
          </a:stretch>
        </p:blipFill>
        <p:spPr>
          <a:xfrm>
            <a:off x="4716463" y="1728788"/>
            <a:ext cx="4284662" cy="1916112"/>
          </a:xfrm>
        </p:spPr>
      </p:pic>
      <p:pic>
        <p:nvPicPr>
          <p:cNvPr id="64518" name="Picture 13" descr="1b95924e29"/>
          <p:cNvPicPr>
            <a:picLocks noChangeAspect="1" noChangeArrowheads="1"/>
          </p:cNvPicPr>
          <p:nvPr/>
        </p:nvPicPr>
        <p:blipFill>
          <a:blip r:embed="rId5"/>
          <a:srcRect/>
          <a:stretch>
            <a:fillRect/>
          </a:stretch>
        </p:blipFill>
        <p:spPr bwMode="auto">
          <a:xfrm>
            <a:off x="250825" y="4437063"/>
            <a:ext cx="1905000" cy="1933575"/>
          </a:xfrm>
          <a:prstGeom prst="rect">
            <a:avLst/>
          </a:prstGeom>
          <a:noFill/>
          <a:ln w="9525">
            <a:noFill/>
            <a:miter lim="800000"/>
            <a:headEnd/>
            <a:tailEnd/>
          </a:ln>
        </p:spPr>
      </p:pic>
      <p:pic>
        <p:nvPicPr>
          <p:cNvPr id="64519" name="Picture 17" descr="b4b3a397aa"/>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268538" y="4508500"/>
            <a:ext cx="2451100" cy="1831975"/>
          </a:xfrm>
          <a:prstGeom prst="rect">
            <a:avLst/>
          </a:prstGeom>
          <a:noFill/>
          <a:ln w="9525">
            <a:noFill/>
            <a:miter lim="800000"/>
            <a:headEnd/>
            <a:tailEnd/>
          </a:ln>
        </p:spPr>
      </p:pic>
      <p:sp>
        <p:nvSpPr>
          <p:cNvPr id="64520" name="Slide Number Placeholder 10"/>
          <p:cNvSpPr>
            <a:spLocks noGrp="1"/>
          </p:cNvSpPr>
          <p:nvPr>
            <p:ph type="sldNum" sz="quarter" idx="10"/>
          </p:nvPr>
        </p:nvSpPr>
        <p:spPr>
          <a:noFill/>
        </p:spPr>
        <p:txBody>
          <a:bodyPr/>
          <a:lstStyle/>
          <a:p>
            <a:fld id="{E667CF08-03AB-4984-BA8E-D2FD9FC20A3D}" type="slidenum">
              <a:rPr lang="de-AT"/>
              <a:pPr/>
              <a:t>47</a:t>
            </a:fld>
            <a:endParaRPr lang="de-AT"/>
          </a:p>
        </p:txBody>
      </p:sp>
      <p:sp>
        <p:nvSpPr>
          <p:cNvPr id="64521" name="Date Placeholder 11"/>
          <p:cNvSpPr>
            <a:spLocks noGrp="1"/>
          </p:cNvSpPr>
          <p:nvPr>
            <p:ph type="dt" sz="quarter" idx="12"/>
          </p:nvPr>
        </p:nvSpPr>
        <p:spPr>
          <a:noFill/>
        </p:spPr>
        <p:txBody>
          <a:bodyPr/>
          <a:lstStyle/>
          <a:p>
            <a:r>
              <a:rPr lang="de-DE" smtClean="0"/>
              <a:t>3. März 2020</a:t>
            </a:r>
            <a:endParaRPr lang="de-AT"/>
          </a:p>
        </p:txBody>
      </p:sp>
      <p:sp>
        <p:nvSpPr>
          <p:cNvPr id="64522" name="Footer Placeholder 12"/>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de-AT" dirty="0"/>
              <a:t>LHC Run 1: Betrieb 2009-2011</a:t>
            </a:r>
          </a:p>
        </p:txBody>
      </p:sp>
      <p:sp>
        <p:nvSpPr>
          <p:cNvPr id="12" name="Inhaltsplatzhalter 11"/>
          <p:cNvSpPr>
            <a:spLocks noGrp="1"/>
          </p:cNvSpPr>
          <p:nvPr>
            <p:ph idx="1"/>
          </p:nvPr>
        </p:nvSpPr>
        <p:spPr>
          <a:xfrm>
            <a:off x="457200" y="1628775"/>
            <a:ext cx="8229600" cy="1224161"/>
          </a:xfrm>
        </p:spPr>
        <p:txBody>
          <a:bodyPr>
            <a:normAutofit fontScale="70000" lnSpcReduction="20000"/>
          </a:bodyPr>
          <a:lstStyle/>
          <a:p>
            <a:pPr>
              <a:lnSpc>
                <a:spcPct val="120000"/>
              </a:lnSpc>
            </a:pPr>
            <a:r>
              <a:rPr lang="de-DE" dirty="0"/>
              <a:t>Üblicherweise 8 Monate Betrieb/Jahr</a:t>
            </a:r>
          </a:p>
          <a:p>
            <a:pPr lvl="1">
              <a:lnSpc>
                <a:spcPct val="120000"/>
              </a:lnSpc>
            </a:pPr>
            <a:r>
              <a:rPr lang="de-DE" dirty="0"/>
              <a:t>Ca. 4 Monate Winterpause</a:t>
            </a:r>
          </a:p>
          <a:p>
            <a:pPr>
              <a:lnSpc>
                <a:spcPct val="120000"/>
              </a:lnSpc>
            </a:pPr>
            <a:r>
              <a:rPr lang="de-DE" dirty="0"/>
              <a:t>Anzahl Kollisionen:</a:t>
            </a:r>
          </a:p>
        </p:txBody>
      </p:sp>
      <p:sp>
        <p:nvSpPr>
          <p:cNvPr id="2" name="Slide Number Placeholder 1"/>
          <p:cNvSpPr>
            <a:spLocks noGrp="1"/>
          </p:cNvSpPr>
          <p:nvPr>
            <p:ph type="sldNum" sz="quarter" idx="10"/>
          </p:nvPr>
        </p:nvSpPr>
        <p:spPr/>
        <p:txBody>
          <a:bodyPr/>
          <a:lstStyle/>
          <a:p>
            <a:fld id="{4D0F166B-425B-4B79-A297-793EC8C7054B}" type="slidenum">
              <a:rPr lang="de-AT" smtClean="0"/>
              <a:pPr/>
              <a:t>48</a:t>
            </a:fld>
            <a:endParaRPr lang="de-AT"/>
          </a:p>
        </p:txBody>
      </p:sp>
      <p:sp>
        <p:nvSpPr>
          <p:cNvPr id="3" name="Footer Placeholder 2"/>
          <p:cNvSpPr>
            <a:spLocks noGrp="1"/>
          </p:cNvSpPr>
          <p:nvPr>
            <p:ph type="ftr" sz="quarter" idx="11"/>
          </p:nvPr>
        </p:nvSpPr>
        <p:spPr/>
        <p:txBody>
          <a:bodyPr/>
          <a:lstStyle/>
          <a:p>
            <a:r>
              <a:rPr lang="en-US" smtClean="0"/>
              <a:t>Markus Friedl</a:t>
            </a:r>
            <a:endParaRPr lang="de-AT"/>
          </a:p>
        </p:txBody>
      </p:sp>
      <p:sp>
        <p:nvSpPr>
          <p:cNvPr id="4" name="Date Placeholder 3"/>
          <p:cNvSpPr>
            <a:spLocks noGrp="1"/>
          </p:cNvSpPr>
          <p:nvPr>
            <p:ph type="dt" sz="half" idx="12"/>
          </p:nvPr>
        </p:nvSpPr>
        <p:spPr/>
        <p:txBody>
          <a:bodyPr/>
          <a:lstStyle/>
          <a:p>
            <a:r>
              <a:rPr lang="de-DE" smtClean="0"/>
              <a:t>3. März 2020</a:t>
            </a:r>
            <a:endParaRPr lang="de-AT"/>
          </a:p>
        </p:txBody>
      </p:sp>
      <p:pic>
        <p:nvPicPr>
          <p:cNvPr id="9" name="Bild 8" descr="int_lumi_cumulative_pp_1.png"/>
          <p:cNvPicPr>
            <a:picLocks noChangeAspect="1"/>
          </p:cNvPicPr>
          <p:nvPr/>
        </p:nvPicPr>
        <p:blipFill rotWithShape="1">
          <a:blip r:embed="rId2" cstate="print">
            <a:extLst>
              <a:ext uri="{28A0092B-C50C-407E-A947-70E740481C1C}">
                <a14:useLocalDpi xmlns:a14="http://schemas.microsoft.com/office/drawing/2010/main"/>
              </a:ext>
            </a:extLst>
          </a:blip>
          <a:srcRect t="8159"/>
          <a:stretch/>
        </p:blipFill>
        <p:spPr>
          <a:xfrm>
            <a:off x="0" y="3007360"/>
            <a:ext cx="9144000" cy="3359160"/>
          </a:xfrm>
          <a:prstGeom prst="rect">
            <a:avLst/>
          </a:prstGeom>
        </p:spPr>
      </p:pic>
      <p:sp>
        <p:nvSpPr>
          <p:cNvPr id="13" name="Textfeld 12"/>
          <p:cNvSpPr txBox="1"/>
          <p:nvPr/>
        </p:nvSpPr>
        <p:spPr>
          <a:xfrm>
            <a:off x="5652120" y="4437112"/>
            <a:ext cx="691528" cy="369332"/>
          </a:xfrm>
          <a:prstGeom prst="rect">
            <a:avLst/>
          </a:prstGeom>
          <a:noFill/>
        </p:spPr>
        <p:txBody>
          <a:bodyPr wrap="none" rtlCol="0">
            <a:spAutoFit/>
          </a:bodyPr>
          <a:lstStyle/>
          <a:p>
            <a:r>
              <a:rPr lang="de-DE" dirty="0"/>
              <a:t>x 4 =</a:t>
            </a:r>
          </a:p>
        </p:txBody>
      </p:sp>
      <p:sp>
        <p:nvSpPr>
          <p:cNvPr id="14" name="Textfeld 13"/>
          <p:cNvSpPr txBox="1"/>
          <p:nvPr/>
        </p:nvSpPr>
        <p:spPr>
          <a:xfrm>
            <a:off x="2915816" y="4437112"/>
            <a:ext cx="948284" cy="369332"/>
          </a:xfrm>
          <a:prstGeom prst="rect">
            <a:avLst/>
          </a:prstGeom>
          <a:noFill/>
        </p:spPr>
        <p:txBody>
          <a:bodyPr wrap="none" rtlCol="0">
            <a:spAutoFit/>
          </a:bodyPr>
          <a:lstStyle/>
          <a:p>
            <a:r>
              <a:rPr lang="de-DE" dirty="0"/>
              <a:t>x 140 =</a:t>
            </a:r>
          </a:p>
        </p:txBody>
      </p:sp>
    </p:spTree>
    <p:extLst>
      <p:ext uri="{BB962C8B-B14F-4D97-AF65-F5344CB8AC3E}">
        <p14:creationId xmlns:p14="http://schemas.microsoft.com/office/powerpoint/2010/main" val="84072727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LHC-Betrieb 2009 bis 2037</a:t>
            </a:r>
            <a:endParaRPr lang="en-US" dirty="0"/>
          </a:p>
        </p:txBody>
      </p:sp>
      <p:sp>
        <p:nvSpPr>
          <p:cNvPr id="5" name="Footer Placeholder 4"/>
          <p:cNvSpPr>
            <a:spLocks noGrp="1"/>
          </p:cNvSpPr>
          <p:nvPr>
            <p:ph type="ftr" sz="quarter" idx="11"/>
          </p:nvPr>
        </p:nvSpPr>
        <p:spPr/>
        <p:txBody>
          <a:bodyPr/>
          <a:lstStyle/>
          <a:p>
            <a:pPr>
              <a:defRPr/>
            </a:pPr>
            <a:r>
              <a:rPr lang="en-US" smtClean="0"/>
              <a:t>Markus Friedl</a:t>
            </a:r>
            <a:endParaRPr lang="de-AT" dirty="0"/>
          </a:p>
        </p:txBody>
      </p:sp>
      <p:sp>
        <p:nvSpPr>
          <p:cNvPr id="6" name="Date Placeholder 5"/>
          <p:cNvSpPr>
            <a:spLocks noGrp="1"/>
          </p:cNvSpPr>
          <p:nvPr>
            <p:ph type="dt" sz="half" idx="12"/>
          </p:nvPr>
        </p:nvSpPr>
        <p:spPr/>
        <p:txBody>
          <a:bodyPr/>
          <a:lstStyle/>
          <a:p>
            <a:pPr>
              <a:defRPr/>
            </a:pPr>
            <a:r>
              <a:rPr lang="de-DE" smtClean="0"/>
              <a:t>3. März 2020</a:t>
            </a:r>
            <a:endParaRPr lang="de-AT"/>
          </a:p>
        </p:txBody>
      </p:sp>
      <p:sp>
        <p:nvSpPr>
          <p:cNvPr id="3" name="Content Placeholder 2"/>
          <p:cNvSpPr>
            <a:spLocks noGrp="1"/>
          </p:cNvSpPr>
          <p:nvPr>
            <p:ph idx="1"/>
          </p:nvPr>
        </p:nvSpPr>
        <p:spPr>
          <a:xfrm>
            <a:off x="467544" y="4725144"/>
            <a:ext cx="8229600" cy="1728614"/>
          </a:xfrm>
        </p:spPr>
        <p:txBody>
          <a:bodyPr>
            <a:normAutofit fontScale="92500" lnSpcReduction="10000"/>
          </a:bodyPr>
          <a:lstStyle/>
          <a:p>
            <a:r>
              <a:rPr lang="de-AT" dirty="0"/>
              <a:t>Wiederinbetriebnahme Anfang 2015 mit (fast) voller Kollisionsenergie (13 </a:t>
            </a:r>
            <a:r>
              <a:rPr lang="de-AT" dirty="0" err="1"/>
              <a:t>TeV</a:t>
            </a:r>
            <a:r>
              <a:rPr lang="de-AT" dirty="0"/>
              <a:t>)</a:t>
            </a:r>
          </a:p>
          <a:p>
            <a:r>
              <a:rPr lang="de-AT" dirty="0"/>
              <a:t>3 Jahre Betrieb, danach Wartungs- und Erweiterungsarbeiten</a:t>
            </a:r>
          </a:p>
        </p:txBody>
      </p:sp>
      <p:pic>
        <p:nvPicPr>
          <p:cNvPr id="8" name="Picture 14" descr="Screen Shot 2015-06-11 at 11.53.03 AM.png"/>
          <p:cNvPicPr preferRelativeResize="0">
            <a:picLocks noChangeAspect="1"/>
          </p:cNvPicPr>
          <p:nvPr/>
        </p:nvPicPr>
        <p:blipFill rotWithShape="1">
          <a:blip r:embed="rId2" cstate="email">
            <a:extLst>
              <a:ext uri="{28A0092B-C50C-407E-A947-70E740481C1C}">
                <a14:useLocalDpi xmlns:a14="http://schemas.microsoft.com/office/drawing/2010/main"/>
              </a:ext>
            </a:extLst>
          </a:blip>
          <a:srcRect l="3956" t="6023" r="3236" b="7454"/>
          <a:stretch/>
        </p:blipFill>
        <p:spPr>
          <a:xfrm>
            <a:off x="755576" y="1610286"/>
            <a:ext cx="7344817" cy="3117074"/>
          </a:xfrm>
          <a:prstGeom prst="rect">
            <a:avLst/>
          </a:prstGeom>
        </p:spPr>
      </p:pic>
      <p:grpSp>
        <p:nvGrpSpPr>
          <p:cNvPr id="13" name="Gruppieren 12"/>
          <p:cNvGrpSpPr/>
          <p:nvPr/>
        </p:nvGrpSpPr>
        <p:grpSpPr>
          <a:xfrm>
            <a:off x="3435456" y="1628800"/>
            <a:ext cx="369332" cy="2671330"/>
            <a:chOff x="2601520" y="1619549"/>
            <a:chExt cx="369332" cy="2671330"/>
          </a:xfrm>
        </p:grpSpPr>
        <p:cxnSp>
          <p:nvCxnSpPr>
            <p:cNvPr id="10" name="Gerade Verbindung 9"/>
            <p:cNvCxnSpPr/>
            <p:nvPr/>
          </p:nvCxnSpPr>
          <p:spPr bwMode="auto">
            <a:xfrm>
              <a:off x="2961560" y="1628800"/>
              <a:ext cx="0" cy="2662079"/>
            </a:xfrm>
            <a:prstGeom prst="line">
              <a:avLst/>
            </a:prstGeom>
            <a:solidFill>
              <a:schemeClr val="accent1"/>
            </a:solidFill>
            <a:ln w="22225" cap="flat" cmpd="sng" algn="ctr">
              <a:solidFill>
                <a:srgbClr val="FF0000"/>
              </a:solidFill>
              <a:prstDash val="solid"/>
              <a:round/>
              <a:headEnd type="none" w="med" len="med"/>
              <a:tailEnd type="none" w="med" len="med"/>
            </a:ln>
            <a:effectLst>
              <a:prstShdw prst="shdw17" dist="17961" dir="2700000">
                <a:schemeClr val="tx1">
                  <a:gamma/>
                  <a:shade val="60000"/>
                  <a:invGamma/>
                  <a:alpha val="74998"/>
                </a:schemeClr>
              </a:prstShdw>
            </a:effectLst>
          </p:spPr>
        </p:cxnSp>
        <p:sp>
          <p:nvSpPr>
            <p:cNvPr id="12" name="Textfeld 11"/>
            <p:cNvSpPr txBox="1"/>
            <p:nvPr/>
          </p:nvSpPr>
          <p:spPr>
            <a:xfrm rot="16200000">
              <a:off x="2405312" y="1815757"/>
              <a:ext cx="761747" cy="369332"/>
            </a:xfrm>
            <a:prstGeom prst="rect">
              <a:avLst/>
            </a:prstGeom>
            <a:noFill/>
          </p:spPr>
          <p:txBody>
            <a:bodyPr wrap="none" rtlCol="0">
              <a:spAutoFit/>
            </a:bodyPr>
            <a:lstStyle/>
            <a:p>
              <a:r>
                <a:rPr lang="en-US" dirty="0" err="1" smtClean="0">
                  <a:solidFill>
                    <a:srgbClr val="FF0000"/>
                  </a:solidFill>
                </a:rPr>
                <a:t>heute</a:t>
              </a:r>
              <a:endParaRPr lang="en-US" dirty="0">
                <a:solidFill>
                  <a:srgbClr val="FF0000"/>
                </a:solidFill>
              </a:endParaRPr>
            </a:p>
          </p:txBody>
        </p:sp>
      </p:grpSp>
      <p:sp>
        <p:nvSpPr>
          <p:cNvPr id="14" name="Textfeld 13"/>
          <p:cNvSpPr txBox="1"/>
          <p:nvPr/>
        </p:nvSpPr>
        <p:spPr>
          <a:xfrm rot="16200000">
            <a:off x="7592439" y="2775173"/>
            <a:ext cx="2249334" cy="369332"/>
          </a:xfrm>
          <a:prstGeom prst="rect">
            <a:avLst/>
          </a:prstGeom>
          <a:noFill/>
        </p:spPr>
        <p:txBody>
          <a:bodyPr wrap="none" rtlCol="0">
            <a:spAutoFit/>
          </a:bodyPr>
          <a:lstStyle/>
          <a:p>
            <a:r>
              <a:rPr lang="en-US" dirty="0"/>
              <a:t>LS….long shutdown</a:t>
            </a:r>
          </a:p>
        </p:txBody>
      </p:sp>
      <p:sp>
        <p:nvSpPr>
          <p:cNvPr id="4" name="Foliennummernplatzhalter 3">
            <a:extLst>
              <a:ext uri="{FF2B5EF4-FFF2-40B4-BE49-F238E27FC236}">
                <a16:creationId xmlns:a16="http://schemas.microsoft.com/office/drawing/2014/main" id="{98E3B737-5CFD-4045-B704-917B39C849C6}"/>
              </a:ext>
            </a:extLst>
          </p:cNvPr>
          <p:cNvSpPr>
            <a:spLocks noGrp="1"/>
          </p:cNvSpPr>
          <p:nvPr>
            <p:ph type="sldNum" sz="quarter" idx="10"/>
          </p:nvPr>
        </p:nvSpPr>
        <p:spPr/>
        <p:txBody>
          <a:bodyPr/>
          <a:lstStyle/>
          <a:p>
            <a:fld id="{A54E6196-65B6-AE43-85DF-96FD4C8FE68F}" type="slidenum">
              <a:rPr lang="de-AT" smtClean="0"/>
              <a:pPr/>
              <a:t>49</a:t>
            </a:fld>
            <a:endParaRPr lang="de-AT"/>
          </a:p>
        </p:txBody>
      </p:sp>
    </p:spTree>
    <p:extLst>
      <p:ext uri="{BB962C8B-B14F-4D97-AF65-F5344CB8AC3E}">
        <p14:creationId xmlns:p14="http://schemas.microsoft.com/office/powerpoint/2010/main" val="17800632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
            </a:r>
            <a:r>
              <a:rPr lang="en-US" dirty="0" err="1"/>
              <a:t>Dreifaltigkeit</a:t>
            </a:r>
            <a:r>
              <a:rPr lang="en-US" dirty="0"/>
              <a:t>” der </a:t>
            </a:r>
            <a:r>
              <a:rPr lang="en-US" dirty="0" err="1"/>
              <a:t>Teilchenphysik</a:t>
            </a:r>
            <a:endParaRPr lang="en-US" dirty="0"/>
          </a:p>
        </p:txBody>
      </p:sp>
      <p:sp>
        <p:nvSpPr>
          <p:cNvPr id="9" name="Content Placeholder 8"/>
          <p:cNvSpPr>
            <a:spLocks noGrp="1"/>
          </p:cNvSpPr>
          <p:nvPr>
            <p:ph sz="half" idx="1"/>
          </p:nvPr>
        </p:nvSpPr>
        <p:spPr>
          <a:xfrm>
            <a:off x="457200" y="1628775"/>
            <a:ext cx="4690864" cy="4752975"/>
          </a:xfrm>
        </p:spPr>
        <p:txBody>
          <a:bodyPr>
            <a:normAutofit fontScale="62500" lnSpcReduction="20000"/>
          </a:bodyPr>
          <a:lstStyle/>
          <a:p>
            <a:pPr marL="0" indent="0">
              <a:lnSpc>
                <a:spcPct val="120000"/>
              </a:lnSpc>
              <a:buNone/>
            </a:pPr>
            <a:r>
              <a:rPr lang="de-AT" dirty="0"/>
              <a:t>Ein schlüssiges Bild der Physik jenseits des Standardmodells erfordert eine kohärente Interpretation mit unterschiedlichen Ansätzen:</a:t>
            </a:r>
          </a:p>
          <a:p>
            <a:pPr marL="0" indent="0">
              <a:lnSpc>
                <a:spcPct val="120000"/>
              </a:lnSpc>
              <a:buNone/>
            </a:pPr>
            <a:endParaRPr lang="de-AT" dirty="0"/>
          </a:p>
          <a:p>
            <a:pPr>
              <a:lnSpc>
                <a:spcPct val="120000"/>
              </a:lnSpc>
            </a:pPr>
            <a:r>
              <a:rPr lang="de-AT" b="1" dirty="0"/>
              <a:t>LHC: Energielimit: E=mc</a:t>
            </a:r>
            <a:r>
              <a:rPr lang="de-AT" b="1" baseline="30000" dirty="0"/>
              <a:t>2</a:t>
            </a:r>
            <a:r>
              <a:rPr lang="de-AT" b="1" dirty="0"/>
              <a:t> </a:t>
            </a:r>
            <a:br>
              <a:rPr lang="de-AT" b="1" dirty="0"/>
            </a:br>
            <a:r>
              <a:rPr lang="de-AT" dirty="0"/>
              <a:t>(“Entdeckung des Higgs”)</a:t>
            </a:r>
            <a:br>
              <a:rPr lang="de-AT" dirty="0"/>
            </a:br>
            <a:endParaRPr lang="de-AT" dirty="0"/>
          </a:p>
          <a:p>
            <a:pPr>
              <a:lnSpc>
                <a:spcPct val="120000"/>
              </a:lnSpc>
            </a:pPr>
            <a:r>
              <a:rPr lang="de-AT" b="1" dirty="0"/>
              <a:t>Belle I/II: Intensitätslimit</a:t>
            </a:r>
            <a:br>
              <a:rPr lang="de-AT" b="1" dirty="0"/>
            </a:br>
            <a:r>
              <a:rPr lang="de-AT" dirty="0"/>
              <a:t>Vergleich von Präzisionsmessungen mit theoretischen Vorhersagen   </a:t>
            </a:r>
            <a:br>
              <a:rPr lang="de-AT" dirty="0"/>
            </a:br>
            <a:endParaRPr lang="de-AT" dirty="0"/>
          </a:p>
          <a:p>
            <a:pPr>
              <a:lnSpc>
                <a:spcPct val="120000"/>
              </a:lnSpc>
            </a:pPr>
            <a:r>
              <a:rPr lang="de-AT" b="1" dirty="0"/>
              <a:t>CRESST: Kosmische Grenze</a:t>
            </a:r>
            <a:r>
              <a:rPr lang="de-AT" dirty="0"/>
              <a:t/>
            </a:r>
            <a:br>
              <a:rPr lang="de-AT" dirty="0"/>
            </a:br>
            <a:r>
              <a:rPr lang="de-AT" dirty="0"/>
              <a:t>Bestätigung des Teilchencharakters als Ausgangspunkt der astrophysikalischen Beobachtungen</a:t>
            </a:r>
          </a:p>
          <a:p>
            <a:pPr>
              <a:lnSpc>
                <a:spcPct val="120000"/>
              </a:lnSpc>
            </a:pPr>
            <a:endParaRPr lang="de-AT" dirty="0"/>
          </a:p>
        </p:txBody>
      </p:sp>
      <p:sp>
        <p:nvSpPr>
          <p:cNvPr id="5" name="Footer Placeholder 4"/>
          <p:cNvSpPr>
            <a:spLocks noGrp="1"/>
          </p:cNvSpPr>
          <p:nvPr>
            <p:ph type="ftr" sz="quarter" idx="11"/>
          </p:nvPr>
        </p:nvSpPr>
        <p:spPr/>
        <p:txBody>
          <a:bodyPr/>
          <a:lstStyle/>
          <a:p>
            <a:pPr>
              <a:defRPr/>
            </a:pPr>
            <a:r>
              <a:rPr lang="en-US" smtClean="0"/>
              <a:t>Markus Friedl</a:t>
            </a:r>
            <a:endParaRPr lang="de-AT" dirty="0"/>
          </a:p>
        </p:txBody>
      </p:sp>
      <p:sp>
        <p:nvSpPr>
          <p:cNvPr id="6" name="Date Placeholder 5"/>
          <p:cNvSpPr>
            <a:spLocks noGrp="1"/>
          </p:cNvSpPr>
          <p:nvPr>
            <p:ph type="dt" sz="half" idx="12"/>
          </p:nvPr>
        </p:nvSpPr>
        <p:spPr/>
        <p:txBody>
          <a:bodyPr/>
          <a:lstStyle/>
          <a:p>
            <a:pPr>
              <a:defRPr/>
            </a:pPr>
            <a:r>
              <a:rPr lang="de-DE" smtClean="0"/>
              <a:t>3. März 2020</a:t>
            </a:r>
            <a:endParaRPr lang="de-AT"/>
          </a:p>
        </p:txBody>
      </p:sp>
      <p:pic>
        <p:nvPicPr>
          <p:cNvPr id="18" name="Picture 17"/>
          <p:cNvPicPr>
            <a:picLocks noChangeAspect="1"/>
          </p:cNvPicPr>
          <p:nvPr/>
        </p:nvPicPr>
        <p:blipFill>
          <a:blip r:embed="rId2"/>
          <a:stretch>
            <a:fillRect/>
          </a:stretch>
        </p:blipFill>
        <p:spPr>
          <a:xfrm>
            <a:off x="5652120" y="1628800"/>
            <a:ext cx="2994533" cy="2387848"/>
          </a:xfrm>
          <a:prstGeom prst="rect">
            <a:avLst/>
          </a:prstGeom>
        </p:spPr>
      </p:pic>
      <p:pic>
        <p:nvPicPr>
          <p:cNvPr id="19" name="Picture 18"/>
          <p:cNvPicPr>
            <a:picLocks noChangeAspect="1"/>
          </p:cNvPicPr>
          <p:nvPr/>
        </p:nvPicPr>
        <p:blipFill>
          <a:blip r:embed="rId3"/>
          <a:stretch>
            <a:fillRect/>
          </a:stretch>
        </p:blipFill>
        <p:spPr>
          <a:xfrm>
            <a:off x="5616624" y="4149080"/>
            <a:ext cx="3059832" cy="2362871"/>
          </a:xfrm>
          <a:prstGeom prst="rect">
            <a:avLst/>
          </a:prstGeom>
        </p:spPr>
      </p:pic>
      <p:sp>
        <p:nvSpPr>
          <p:cNvPr id="3" name="Foliennummernplatzhalter 2">
            <a:extLst>
              <a:ext uri="{FF2B5EF4-FFF2-40B4-BE49-F238E27FC236}">
                <a16:creationId xmlns:a16="http://schemas.microsoft.com/office/drawing/2014/main" id="{7AE3CDF6-52B8-3D45-9FC7-29D229217474}"/>
              </a:ext>
            </a:extLst>
          </p:cNvPr>
          <p:cNvSpPr>
            <a:spLocks noGrp="1"/>
          </p:cNvSpPr>
          <p:nvPr>
            <p:ph type="sldNum" sz="quarter" idx="10"/>
          </p:nvPr>
        </p:nvSpPr>
        <p:spPr/>
        <p:txBody>
          <a:bodyPr/>
          <a:lstStyle/>
          <a:p>
            <a:fld id="{4B78E8DA-3280-704F-8A01-AA46A71060FB}" type="slidenum">
              <a:rPr lang="de-AT" smtClean="0"/>
              <a:pPr/>
              <a:t>5</a:t>
            </a:fld>
            <a:endParaRPr lang="de-AT"/>
          </a:p>
        </p:txBody>
      </p:sp>
    </p:spTree>
    <p:extLst>
      <p:ext uri="{BB962C8B-B14F-4D97-AF65-F5344CB8AC3E}">
        <p14:creationId xmlns:p14="http://schemas.microsoft.com/office/powerpoint/2010/main" val="416854035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LHC Live Status</a:t>
            </a:r>
          </a:p>
        </p:txBody>
      </p:sp>
      <p:sp>
        <p:nvSpPr>
          <p:cNvPr id="3" name="Inhaltsplatzhalter 2"/>
          <p:cNvSpPr>
            <a:spLocks noGrp="1"/>
          </p:cNvSpPr>
          <p:nvPr>
            <p:ph sz="half" idx="1"/>
          </p:nvPr>
        </p:nvSpPr>
        <p:spPr>
          <a:xfrm>
            <a:off x="179512" y="1772815"/>
            <a:ext cx="3682752" cy="3168353"/>
          </a:xfrm>
        </p:spPr>
        <p:txBody>
          <a:bodyPr/>
          <a:lstStyle/>
          <a:p>
            <a:r>
              <a:rPr lang="de-DE" sz="2400" dirty="0"/>
              <a:t>LHC Status kann live im Internet betrachtet werden</a:t>
            </a:r>
          </a:p>
          <a:p>
            <a:pPr lvl="1"/>
            <a:r>
              <a:rPr lang="de-DE" sz="2000" dirty="0"/>
              <a:t>Nicht geheim</a:t>
            </a:r>
          </a:p>
          <a:p>
            <a:pPr lvl="1"/>
            <a:r>
              <a:rPr lang="de-DE" sz="2000" dirty="0"/>
              <a:t>So wie alles am CERN</a:t>
            </a:r>
          </a:p>
          <a:p>
            <a:pPr lvl="1"/>
            <a:endParaRPr lang="de-DE" sz="2000" dirty="0"/>
          </a:p>
          <a:p>
            <a:r>
              <a:rPr lang="de-DE" sz="2400" dirty="0"/>
              <a:t>Öffentliche Gelder – öffentliche Ergebnisse</a:t>
            </a:r>
          </a:p>
        </p:txBody>
      </p:sp>
      <p:sp>
        <p:nvSpPr>
          <p:cNvPr id="5" name="Foliennummernplatzhalter 4"/>
          <p:cNvSpPr>
            <a:spLocks noGrp="1"/>
          </p:cNvSpPr>
          <p:nvPr>
            <p:ph type="sldNum" sz="quarter" idx="10"/>
          </p:nvPr>
        </p:nvSpPr>
        <p:spPr/>
        <p:txBody>
          <a:bodyPr/>
          <a:lstStyle/>
          <a:p>
            <a:pPr>
              <a:defRPr/>
            </a:pPr>
            <a:fld id="{24E2D032-9D77-864E-991E-5E40CBC769E5}" type="slidenum">
              <a:rPr lang="de-AT" smtClean="0"/>
              <a:pPr>
                <a:defRPr/>
              </a:pPr>
              <a:t>50</a:t>
            </a:fld>
            <a:endParaRPr lang="de-AT"/>
          </a:p>
        </p:txBody>
      </p:sp>
      <p:sp>
        <p:nvSpPr>
          <p:cNvPr id="6" name="Fußzeilenplatzhalter 5"/>
          <p:cNvSpPr>
            <a:spLocks noGrp="1"/>
          </p:cNvSpPr>
          <p:nvPr>
            <p:ph type="ftr" sz="quarter" idx="11"/>
          </p:nvPr>
        </p:nvSpPr>
        <p:spPr/>
        <p:txBody>
          <a:bodyPr/>
          <a:lstStyle/>
          <a:p>
            <a:pPr>
              <a:defRPr/>
            </a:pPr>
            <a:r>
              <a:rPr lang="en-US" smtClean="0"/>
              <a:t>Markus Friedl</a:t>
            </a:r>
            <a:endParaRPr lang="de-AT" dirty="0"/>
          </a:p>
        </p:txBody>
      </p:sp>
      <p:sp>
        <p:nvSpPr>
          <p:cNvPr id="7" name="Datumsplatzhalter 6"/>
          <p:cNvSpPr>
            <a:spLocks noGrp="1"/>
          </p:cNvSpPr>
          <p:nvPr>
            <p:ph type="dt" sz="half" idx="12"/>
          </p:nvPr>
        </p:nvSpPr>
        <p:spPr/>
        <p:txBody>
          <a:bodyPr/>
          <a:lstStyle/>
          <a:p>
            <a:pPr>
              <a:defRPr/>
            </a:pPr>
            <a:r>
              <a:rPr lang="de-DE" smtClean="0"/>
              <a:t>3. März 2020</a:t>
            </a:r>
            <a:endParaRPr lang="de-AT"/>
          </a:p>
        </p:txBody>
      </p:sp>
      <p:pic>
        <p:nvPicPr>
          <p:cNvPr id="4" name="Bild 3" descr="high-intensity-4x4-fill.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032448" y="1800200"/>
            <a:ext cx="4860032" cy="3645024"/>
          </a:xfrm>
          <a:prstGeom prst="rect">
            <a:avLst/>
          </a:prstGeom>
        </p:spPr>
      </p:pic>
      <p:sp>
        <p:nvSpPr>
          <p:cNvPr id="10" name="TextBox 4"/>
          <p:cNvSpPr txBox="1"/>
          <p:nvPr/>
        </p:nvSpPr>
        <p:spPr>
          <a:xfrm>
            <a:off x="611560" y="5805264"/>
            <a:ext cx="7920880" cy="338554"/>
          </a:xfrm>
          <a:prstGeom prst="rect">
            <a:avLst/>
          </a:prstGeom>
          <a:noFill/>
        </p:spPr>
        <p:txBody>
          <a:bodyPr wrap="square" rtlCol="0">
            <a:spAutoFit/>
          </a:bodyPr>
          <a:lstStyle/>
          <a:p>
            <a:r>
              <a:rPr lang="en-US" sz="1600" dirty="0"/>
              <a:t>http://op-webtools.web.cern.ch/op-webtools/vistar/vistars.php?usr=LHC1</a:t>
            </a:r>
            <a:endParaRPr lang="en-US" dirty="0"/>
          </a:p>
        </p:txBody>
      </p:sp>
    </p:spTree>
    <p:extLst>
      <p:ext uri="{BB962C8B-B14F-4D97-AF65-F5344CB8AC3E}">
        <p14:creationId xmlns:p14="http://schemas.microsoft.com/office/powerpoint/2010/main" val="294005096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30724" name="Rectangle 4"/>
          <p:cNvSpPr>
            <a:spLocks noChangeArrowheads="1"/>
          </p:cNvSpPr>
          <p:nvPr/>
        </p:nvSpPr>
        <p:spPr bwMode="auto">
          <a:xfrm>
            <a:off x="34925" y="1557338"/>
            <a:ext cx="9036050" cy="936625"/>
          </a:xfrm>
          <a:prstGeom prst="rect">
            <a:avLst/>
          </a:prstGeom>
          <a:noFill/>
          <a:ln w="9525">
            <a:noFill/>
            <a:round/>
            <a:headEnd/>
            <a:tailEnd/>
          </a:ln>
          <a:effectLst/>
        </p:spPr>
        <p:txBody>
          <a:bodyPr lIns="0" tIns="0" rIns="0" bIns="0" anchor="ctr"/>
          <a:lstStyle/>
          <a:p>
            <a:pPr algn="ctr" eaLnBrk="0" hangingPunct="0">
              <a:defRPr/>
            </a:pP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Was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fehlt</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jetzt</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noch</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a:t>
            </a:r>
          </a:p>
        </p:txBody>
      </p:sp>
      <p:sp>
        <p:nvSpPr>
          <p:cNvPr id="68612" name="Rectangle 4"/>
          <p:cNvSpPr txBox="1">
            <a:spLocks noChangeArrowheads="1"/>
          </p:cNvSpPr>
          <p:nvPr/>
        </p:nvSpPr>
        <p:spPr bwMode="auto">
          <a:xfrm>
            <a:off x="4800600" y="76200"/>
            <a:ext cx="3201988" cy="609600"/>
          </a:xfrm>
          <a:prstGeom prst="rect">
            <a:avLst/>
          </a:prstGeom>
          <a:noFill/>
          <a:ln w="9525">
            <a:noFill/>
            <a:miter lim="800000"/>
            <a:headEnd/>
            <a:tailEnd/>
          </a:ln>
        </p:spPr>
        <p:txBody>
          <a:bodyPr anchor="b"/>
          <a:lstStyle/>
          <a:p>
            <a:r>
              <a:rPr lang="de-AT" b="1">
                <a:solidFill>
                  <a:schemeClr val="bg1"/>
                </a:solidFill>
              </a:rPr>
              <a:t>LHC: Die größte </a:t>
            </a:r>
          </a:p>
          <a:p>
            <a:r>
              <a:rPr lang="de-AT" b="1">
                <a:solidFill>
                  <a:schemeClr val="bg1"/>
                </a:solidFill>
              </a:rPr>
              <a:t>Maschine der Welt</a:t>
            </a:r>
          </a:p>
        </p:txBody>
      </p:sp>
      <p:sp>
        <p:nvSpPr>
          <p:cNvPr id="9" name="Rectangle 4"/>
          <p:cNvSpPr>
            <a:spLocks noChangeArrowheads="1"/>
          </p:cNvSpPr>
          <p:nvPr/>
        </p:nvSpPr>
        <p:spPr bwMode="auto">
          <a:xfrm>
            <a:off x="0" y="1066800"/>
            <a:ext cx="9036050" cy="2557462"/>
          </a:xfrm>
          <a:prstGeom prst="rect">
            <a:avLst/>
          </a:prstGeom>
          <a:noFill/>
          <a:ln w="9525">
            <a:noFill/>
            <a:round/>
            <a:headEnd/>
            <a:tailEnd/>
          </a:ln>
          <a:effectLst/>
        </p:spPr>
        <p:txBody>
          <a:bodyPr lIns="0" tIns="0" rIns="0" bIns="0" anchor="ctr"/>
          <a:lstStyle/>
          <a:p>
            <a:pPr algn="ctr" eaLnBrk="0" hangingPunct="0">
              <a:defRPr/>
            </a:pP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Teilchendetektoren</a:t>
            </a:r>
            <a:endParaRPr lang="en-US" sz="4800" b="1" dirty="0">
              <a:ln>
                <a:solidFill>
                  <a:srgbClr val="606060"/>
                </a:solidFill>
              </a:ln>
              <a:solidFill>
                <a:schemeClr val="bg1"/>
              </a:solidFill>
              <a:effectLst>
                <a:outerShdw blurRad="38100" dist="38100" dir="2700000" algn="tl">
                  <a:srgbClr val="DDDDDD"/>
                </a:outerShdw>
              </a:effectLst>
              <a:latin typeface="Arial Black"/>
              <a:cs typeface="Arial Black"/>
            </a:endParaRPr>
          </a:p>
          <a:p>
            <a:pPr algn="ctr" eaLnBrk="0" hangingPunct="0">
              <a:defRPr/>
            </a:pPr>
            <a:r>
              <a:rPr lang="en-US" sz="1600" b="1" dirty="0" err="1">
                <a:ln>
                  <a:solidFill>
                    <a:srgbClr val="606060"/>
                  </a:solidFill>
                </a:ln>
                <a:solidFill>
                  <a:schemeClr val="bg1"/>
                </a:solidFill>
                <a:effectLst>
                  <a:outerShdw blurRad="38100" dist="38100" dir="2700000" algn="tl">
                    <a:srgbClr val="DDDDDD"/>
                  </a:outerShdw>
                </a:effectLst>
                <a:latin typeface="Arial Black"/>
                <a:cs typeface="Arial Black"/>
              </a:rPr>
              <a:t>oder</a:t>
            </a:r>
            <a:endParaRPr lang="en-US" sz="1600" b="1" dirty="0">
              <a:ln>
                <a:solidFill>
                  <a:srgbClr val="606060"/>
                </a:solidFill>
              </a:ln>
              <a:solidFill>
                <a:schemeClr val="bg1"/>
              </a:solidFill>
              <a:effectLst>
                <a:outerShdw blurRad="38100" dist="38100" dir="2700000" algn="tl">
                  <a:srgbClr val="DDDDDD"/>
                </a:outerShdw>
              </a:effectLst>
              <a:latin typeface="Arial Black"/>
              <a:cs typeface="Arial Black"/>
            </a:endParaRPr>
          </a:p>
          <a:p>
            <a:pPr algn="ctr" eaLnBrk="0" hangingPunct="0">
              <a:defRPr/>
            </a:pP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“Die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Experimente</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a:t>
            </a:r>
          </a:p>
          <a:p>
            <a:pPr algn="ctr" eaLnBrk="0" hangingPunct="0">
              <a:defRPr/>
            </a:pPr>
            <a:endParaRPr lang="en-US" sz="4800" b="1" dirty="0">
              <a:ln>
                <a:solidFill>
                  <a:srgbClr val="606060"/>
                </a:solidFill>
              </a:ln>
              <a:solidFill>
                <a:schemeClr val="bg1"/>
              </a:solidFill>
              <a:effectLst>
                <a:outerShdw blurRad="38100" dist="38100" dir="2700000" algn="tl">
                  <a:srgbClr val="DDDDDD"/>
                </a:outerShdw>
              </a:effectLst>
              <a:latin typeface="Arial Black"/>
              <a:cs typeface="Arial Black"/>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additive="base">
                                        <p:cTn id="7" dur="500" fill="hold"/>
                                        <p:tgtEl>
                                          <p:spTgt spid="30724"/>
                                        </p:tgtEl>
                                        <p:attrNameLst>
                                          <p:attrName>ppt_x</p:attrName>
                                        </p:attrNameLst>
                                      </p:cBhvr>
                                      <p:tavLst>
                                        <p:tav tm="0">
                                          <p:val>
                                            <p:strVal val="#ppt_x"/>
                                          </p:val>
                                        </p:tav>
                                        <p:tav tm="100000">
                                          <p:val>
                                            <p:strVal val="#ppt_x"/>
                                          </p:val>
                                        </p:tav>
                                      </p:tavLst>
                                    </p:anim>
                                    <p:anim calcmode="lin" valueType="num">
                                      <p:cBhvr additive="base">
                                        <p:cTn id="8" dur="500" fill="hold"/>
                                        <p:tgtEl>
                                          <p:spTgt spid="307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1" accel="50000" decel="50000" fill="hold" nodeType="clickEffect">
                                  <p:stCondLst>
                                    <p:cond delay="0"/>
                                  </p:stCondLst>
                                  <p:childTnLst>
                                    <p:anim calcmode="lin" valueType="num">
                                      <p:cBhvr additive="base">
                                        <p:cTn id="12" dur="500"/>
                                        <p:tgtEl>
                                          <p:spTgt spid="30724"/>
                                        </p:tgtEl>
                                        <p:attrNameLst>
                                          <p:attrName>ppt_x</p:attrName>
                                        </p:attrNameLst>
                                      </p:cBhvr>
                                      <p:tavLst>
                                        <p:tav tm="0">
                                          <p:val>
                                            <p:strVal val="ppt_x"/>
                                          </p:val>
                                        </p:tav>
                                        <p:tav tm="100000">
                                          <p:val>
                                            <p:strVal val="ppt_x"/>
                                          </p:val>
                                        </p:tav>
                                      </p:tavLst>
                                    </p:anim>
                                    <p:anim calcmode="lin" valueType="num">
                                      <p:cBhvr additive="base">
                                        <p:cTn id="13" dur="500"/>
                                        <p:tgtEl>
                                          <p:spTgt spid="30724"/>
                                        </p:tgtEl>
                                        <p:attrNameLst>
                                          <p:attrName>ppt_y</p:attrName>
                                        </p:attrNameLst>
                                      </p:cBhvr>
                                      <p:tavLst>
                                        <p:tav tm="0">
                                          <p:val>
                                            <p:strVal val="ppt_y"/>
                                          </p:val>
                                        </p:tav>
                                        <p:tav tm="100000">
                                          <p:val>
                                            <p:strVal val="0-ppt_h/2"/>
                                          </p:val>
                                        </p:tav>
                                      </p:tavLst>
                                    </p:anim>
                                    <p:set>
                                      <p:cBhvr>
                                        <p:cTn id="14" dur="1" fill="hold">
                                          <p:stCondLst>
                                            <p:cond delay="499"/>
                                          </p:stCondLst>
                                        </p:cTn>
                                        <p:tgtEl>
                                          <p:spTgt spid="30724"/>
                                        </p:tgtEl>
                                        <p:attrNameLst>
                                          <p:attrName>style.visibility</p:attrName>
                                        </p:attrNameLst>
                                      </p:cBhvr>
                                      <p:to>
                                        <p:strVal val="hidden"/>
                                      </p:to>
                                    </p:set>
                                  </p:childTnLst>
                                </p:cTn>
                              </p:par>
                              <p:par>
                                <p:cTn id="15" presetID="2" presetClass="entr" presetSubtype="4"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1"/>
          <p:cNvPicPr>
            <a:picLocks noChangeAspect="1" noChangeArrowheads="1"/>
          </p:cNvPicPr>
          <p:nvPr/>
        </p:nvPicPr>
        <p:blipFill>
          <a:blip r:embed="rId3"/>
          <a:srcRect/>
          <a:stretch>
            <a:fillRect/>
          </a:stretch>
        </p:blipFill>
        <p:spPr bwMode="auto">
          <a:xfrm>
            <a:off x="638175" y="4845050"/>
            <a:ext cx="800100" cy="1638300"/>
          </a:xfrm>
          <a:prstGeom prst="rect">
            <a:avLst/>
          </a:prstGeom>
          <a:noFill/>
          <a:ln w="9525">
            <a:noFill/>
            <a:miter lim="800000"/>
            <a:headEnd/>
            <a:tailEnd/>
          </a:ln>
        </p:spPr>
      </p:pic>
      <p:pic>
        <p:nvPicPr>
          <p:cNvPr id="11266" name="Picture 2"/>
          <p:cNvPicPr>
            <a:picLocks noChangeAspect="1" noChangeArrowheads="1"/>
          </p:cNvPicPr>
          <p:nvPr/>
        </p:nvPicPr>
        <p:blipFill>
          <a:blip r:embed="rId3"/>
          <a:srcRect/>
          <a:stretch>
            <a:fillRect/>
          </a:stretch>
        </p:blipFill>
        <p:spPr bwMode="auto">
          <a:xfrm>
            <a:off x="8153400" y="4868863"/>
            <a:ext cx="800100" cy="1638300"/>
          </a:xfrm>
          <a:prstGeom prst="rect">
            <a:avLst/>
          </a:prstGeom>
          <a:noFill/>
          <a:ln w="9525">
            <a:noFill/>
            <a:miter lim="800000"/>
            <a:headEnd/>
            <a:tailEnd/>
          </a:ln>
        </p:spPr>
      </p:pic>
      <p:sp>
        <p:nvSpPr>
          <p:cNvPr id="5" name="TextBox 4"/>
          <p:cNvSpPr txBox="1">
            <a:spLocks noChangeArrowheads="1"/>
          </p:cNvSpPr>
          <p:nvPr/>
        </p:nvSpPr>
        <p:spPr bwMode="auto">
          <a:xfrm>
            <a:off x="790575" y="6292850"/>
            <a:ext cx="990600" cy="304800"/>
          </a:xfrm>
          <a:prstGeom prst="rect">
            <a:avLst/>
          </a:prstGeom>
          <a:noFill/>
          <a:ln w="9525">
            <a:noFill/>
            <a:miter lim="800000"/>
            <a:headEnd/>
            <a:tailEnd/>
          </a:ln>
        </p:spPr>
        <p:txBody>
          <a:bodyPr>
            <a:spAutoFit/>
          </a:bodyPr>
          <a:lstStyle/>
          <a:p>
            <a:r>
              <a:rPr lang="en-US" sz="1400">
                <a:solidFill>
                  <a:schemeClr val="tx2"/>
                </a:solidFill>
                <a:latin typeface="Times New Roman" charset="0"/>
              </a:rPr>
              <a:t>proton</a:t>
            </a:r>
          </a:p>
        </p:txBody>
      </p:sp>
      <p:sp>
        <p:nvSpPr>
          <p:cNvPr id="6" name="TextBox 5"/>
          <p:cNvSpPr txBox="1">
            <a:spLocks noChangeArrowheads="1"/>
          </p:cNvSpPr>
          <p:nvPr/>
        </p:nvSpPr>
        <p:spPr bwMode="auto">
          <a:xfrm>
            <a:off x="409575" y="4692650"/>
            <a:ext cx="990600" cy="304800"/>
          </a:xfrm>
          <a:prstGeom prst="rect">
            <a:avLst/>
          </a:prstGeom>
          <a:noFill/>
          <a:ln w="9525">
            <a:noFill/>
            <a:miter lim="800000"/>
            <a:headEnd/>
            <a:tailEnd/>
          </a:ln>
        </p:spPr>
        <p:txBody>
          <a:bodyPr>
            <a:spAutoFit/>
          </a:bodyPr>
          <a:lstStyle/>
          <a:p>
            <a:r>
              <a:rPr lang="en-US" sz="1400">
                <a:solidFill>
                  <a:schemeClr val="tx2"/>
                </a:solidFill>
                <a:latin typeface="Times New Roman" charset="0"/>
              </a:rPr>
              <a:t>up quark</a:t>
            </a:r>
          </a:p>
        </p:txBody>
      </p:sp>
      <p:sp>
        <p:nvSpPr>
          <p:cNvPr id="7" name="TextBox 6"/>
          <p:cNvSpPr txBox="1">
            <a:spLocks noChangeArrowheads="1"/>
          </p:cNvSpPr>
          <p:nvPr/>
        </p:nvSpPr>
        <p:spPr bwMode="auto">
          <a:xfrm>
            <a:off x="1400175" y="5988050"/>
            <a:ext cx="1219200" cy="304800"/>
          </a:xfrm>
          <a:prstGeom prst="rect">
            <a:avLst/>
          </a:prstGeom>
          <a:noFill/>
          <a:ln w="9525">
            <a:noFill/>
            <a:miter lim="800000"/>
            <a:headEnd/>
            <a:tailEnd/>
          </a:ln>
        </p:spPr>
        <p:txBody>
          <a:bodyPr>
            <a:spAutoFit/>
          </a:bodyPr>
          <a:lstStyle/>
          <a:p>
            <a:r>
              <a:rPr lang="en-US" sz="1400">
                <a:solidFill>
                  <a:schemeClr val="tx2"/>
                </a:solidFill>
                <a:latin typeface="Times New Roman" charset="0"/>
              </a:rPr>
              <a:t>down quark</a:t>
            </a:r>
          </a:p>
        </p:txBody>
      </p:sp>
      <p:sp>
        <p:nvSpPr>
          <p:cNvPr id="8" name="TextBox 7"/>
          <p:cNvSpPr txBox="1">
            <a:spLocks noChangeArrowheads="1"/>
          </p:cNvSpPr>
          <p:nvPr/>
        </p:nvSpPr>
        <p:spPr bwMode="auto">
          <a:xfrm>
            <a:off x="1552575" y="5378450"/>
            <a:ext cx="1219200" cy="304800"/>
          </a:xfrm>
          <a:prstGeom prst="rect">
            <a:avLst/>
          </a:prstGeom>
          <a:noFill/>
          <a:ln w="9525">
            <a:noFill/>
            <a:miter lim="800000"/>
            <a:headEnd/>
            <a:tailEnd/>
          </a:ln>
        </p:spPr>
        <p:txBody>
          <a:bodyPr>
            <a:spAutoFit/>
          </a:bodyPr>
          <a:lstStyle/>
          <a:p>
            <a:r>
              <a:rPr lang="en-US" sz="1400">
                <a:solidFill>
                  <a:schemeClr val="tx2"/>
                </a:solidFill>
                <a:latin typeface="Times New Roman" charset="0"/>
              </a:rPr>
              <a:t>gluons</a:t>
            </a:r>
          </a:p>
        </p:txBody>
      </p:sp>
      <p:cxnSp>
        <p:nvCxnSpPr>
          <p:cNvPr id="10" name="Curved Connector 9"/>
          <p:cNvCxnSpPr/>
          <p:nvPr/>
        </p:nvCxnSpPr>
        <p:spPr>
          <a:xfrm>
            <a:off x="714375" y="4921250"/>
            <a:ext cx="304800" cy="2286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urved Connector 10"/>
          <p:cNvCxnSpPr/>
          <p:nvPr/>
        </p:nvCxnSpPr>
        <p:spPr>
          <a:xfrm rot="16200000" flipH="1">
            <a:off x="485775" y="5149850"/>
            <a:ext cx="609600" cy="1524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Curved Connector 17"/>
          <p:cNvCxnSpPr/>
          <p:nvPr/>
        </p:nvCxnSpPr>
        <p:spPr>
          <a:xfrm rot="10800000">
            <a:off x="1247775" y="5607050"/>
            <a:ext cx="381000" cy="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Curved Connector 24"/>
          <p:cNvCxnSpPr/>
          <p:nvPr/>
        </p:nvCxnSpPr>
        <p:spPr>
          <a:xfrm rot="10800000" flipV="1">
            <a:off x="1019175" y="5607050"/>
            <a:ext cx="609600" cy="2286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Curved Connector 27"/>
          <p:cNvCxnSpPr/>
          <p:nvPr/>
        </p:nvCxnSpPr>
        <p:spPr>
          <a:xfrm rot="10800000">
            <a:off x="1019175" y="5454650"/>
            <a:ext cx="609600" cy="1524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Curved Connector 30"/>
          <p:cNvCxnSpPr/>
          <p:nvPr/>
        </p:nvCxnSpPr>
        <p:spPr>
          <a:xfrm rot="10800000">
            <a:off x="1171575" y="6064250"/>
            <a:ext cx="381000" cy="762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70670" name="Rectangle 4"/>
          <p:cNvSpPr>
            <a:spLocks noChangeArrowheads="1"/>
          </p:cNvSpPr>
          <p:nvPr/>
        </p:nvSpPr>
        <p:spPr bwMode="auto">
          <a:xfrm>
            <a:off x="468313" y="836613"/>
            <a:ext cx="8229600" cy="576262"/>
          </a:xfrm>
          <a:prstGeom prst="rect">
            <a:avLst/>
          </a:prstGeom>
          <a:noFill/>
          <a:ln w="9525">
            <a:noFill/>
            <a:miter lim="800000"/>
            <a:headEnd/>
            <a:tailEnd/>
          </a:ln>
        </p:spPr>
        <p:txBody>
          <a:bodyPr anchor="ctr"/>
          <a:lstStyle/>
          <a:p>
            <a:pPr algn="ctr" eaLnBrk="0" hangingPunct="0"/>
            <a:r>
              <a:rPr lang="de-AT" sz="2800" b="1">
                <a:solidFill>
                  <a:srgbClr val="01446F"/>
                </a:solidFill>
              </a:rPr>
              <a:t>Kollisionen</a:t>
            </a:r>
          </a:p>
        </p:txBody>
      </p:sp>
      <p:sp>
        <p:nvSpPr>
          <p:cNvPr id="70671" name="Rectangle 5"/>
          <p:cNvSpPr>
            <a:spLocks noChangeArrowheads="1"/>
          </p:cNvSpPr>
          <p:nvPr/>
        </p:nvSpPr>
        <p:spPr bwMode="auto">
          <a:xfrm>
            <a:off x="323850" y="1484313"/>
            <a:ext cx="8229600" cy="3313112"/>
          </a:xfrm>
          <a:prstGeom prst="rect">
            <a:avLst/>
          </a:prstGeom>
          <a:noFill/>
          <a:ln w="9525">
            <a:noFill/>
            <a:miter lim="800000"/>
            <a:headEnd/>
            <a:tailEnd/>
          </a:ln>
        </p:spPr>
        <p:txBody>
          <a:bodyPr/>
          <a:lstStyle/>
          <a:p>
            <a:pPr marL="342900" indent="-342900" eaLnBrk="0" hangingPunct="0">
              <a:spcBef>
                <a:spcPct val="20000"/>
              </a:spcBef>
              <a:buFontTx/>
              <a:buChar char="•"/>
            </a:pPr>
            <a:r>
              <a:rPr lang="de-AT" sz="2000">
                <a:solidFill>
                  <a:srgbClr val="01446F"/>
                </a:solidFill>
              </a:rPr>
              <a:t>Die Protonen haben 99.999999% der Lichtgeschwindigkeit und eine kinetische Energie von 7 TeV.</a:t>
            </a:r>
          </a:p>
          <a:p>
            <a:pPr marL="342900" indent="-342900" eaLnBrk="0" hangingPunct="0">
              <a:spcBef>
                <a:spcPct val="20000"/>
              </a:spcBef>
              <a:buFontTx/>
              <a:buChar char="•"/>
            </a:pPr>
            <a:r>
              <a:rPr lang="en-US" sz="2000">
                <a:solidFill>
                  <a:srgbClr val="01446F"/>
                </a:solidFill>
              </a:rPr>
              <a:t>Alle 25 ns treffen zwei Wolken, jede gefüllt mit jeweils 10</a:t>
            </a:r>
            <a:r>
              <a:rPr lang="en-US" sz="2000" baseline="30000">
                <a:solidFill>
                  <a:srgbClr val="01446F"/>
                </a:solidFill>
              </a:rPr>
              <a:t>11</a:t>
            </a:r>
            <a:r>
              <a:rPr lang="en-US" sz="2000">
                <a:solidFill>
                  <a:srgbClr val="01446F"/>
                </a:solidFill>
              </a:rPr>
              <a:t> (100 Milliarden) Protonen aufeinander</a:t>
            </a:r>
          </a:p>
          <a:p>
            <a:pPr marL="342900" indent="-342900" eaLnBrk="0" hangingPunct="0">
              <a:spcBef>
                <a:spcPct val="20000"/>
              </a:spcBef>
              <a:buFontTx/>
              <a:buChar char="•"/>
            </a:pPr>
            <a:r>
              <a:rPr lang="en-US" sz="2000">
                <a:solidFill>
                  <a:srgbClr val="01446F"/>
                </a:solidFill>
              </a:rPr>
              <a:t>Dabei kollidieren rund 10 bis 20 Protonen miteinander</a:t>
            </a:r>
          </a:p>
          <a:p>
            <a:pPr marL="342900" indent="-342900" eaLnBrk="0" hangingPunct="0">
              <a:spcBef>
                <a:spcPct val="20000"/>
              </a:spcBef>
              <a:buFontTx/>
              <a:buChar char="•"/>
            </a:pPr>
            <a:endParaRPr lang="de-AT" sz="2000">
              <a:solidFill>
                <a:srgbClr val="01446F"/>
              </a:solidFill>
            </a:endParaRPr>
          </a:p>
          <a:p>
            <a:pPr marL="342900" indent="-342900" eaLnBrk="0" hangingPunct="0">
              <a:spcBef>
                <a:spcPct val="20000"/>
              </a:spcBef>
              <a:buFontTx/>
              <a:buChar char="•"/>
            </a:pPr>
            <a:r>
              <a:rPr lang="de-AT" sz="2000">
                <a:solidFill>
                  <a:srgbClr val="01446F"/>
                </a:solidFill>
              </a:rPr>
              <a:t>Die hohe Energie erlaubt ihnen, die elektromagnetische Abstoßung zu überwinden and erzeugt eine starke Wechselwirkung der Quarks und Gluonen. Daraus entstehen neue Teilchen.</a:t>
            </a:r>
          </a:p>
        </p:txBody>
      </p:sp>
      <p:pic>
        <p:nvPicPr>
          <p:cNvPr id="122898" name="Picture 5" descr="First_Gold_Beam-Beam_Collision_Events_at_RHIC_at_100_100_GeV_c_per_beam_recorded_by_STAR.jpg.jpeg"/>
          <p:cNvPicPr>
            <a:picLocks noChangeAspect="1"/>
          </p:cNvPicPr>
          <p:nvPr/>
        </p:nvPicPr>
        <p:blipFill>
          <a:blip r:embed="rId4"/>
          <a:srcRect/>
          <a:stretch>
            <a:fillRect/>
          </a:stretch>
        </p:blipFill>
        <p:spPr bwMode="auto">
          <a:xfrm>
            <a:off x="1547813" y="2133600"/>
            <a:ext cx="5653087" cy="4362450"/>
          </a:xfrm>
          <a:prstGeom prst="rect">
            <a:avLst/>
          </a:prstGeom>
          <a:noFill/>
          <a:ln w="9525">
            <a:noFill/>
            <a:miter lim="800000"/>
            <a:headEnd/>
            <a:tailEnd/>
          </a:ln>
        </p:spPr>
      </p:pic>
      <p:sp>
        <p:nvSpPr>
          <p:cNvPr id="70673" name="Slide Number Placeholder 20"/>
          <p:cNvSpPr>
            <a:spLocks noGrp="1"/>
          </p:cNvSpPr>
          <p:nvPr>
            <p:ph type="sldNum" sz="quarter" idx="10"/>
          </p:nvPr>
        </p:nvSpPr>
        <p:spPr>
          <a:noFill/>
        </p:spPr>
        <p:txBody>
          <a:bodyPr/>
          <a:lstStyle/>
          <a:p>
            <a:fld id="{6AA1D706-0850-4BCF-ABF6-009E85E75166}" type="slidenum">
              <a:rPr lang="de-AT"/>
              <a:pPr/>
              <a:t>52</a:t>
            </a:fld>
            <a:endParaRPr lang="de-AT"/>
          </a:p>
        </p:txBody>
      </p:sp>
      <p:sp>
        <p:nvSpPr>
          <p:cNvPr id="70674" name="Date Placeholder 21"/>
          <p:cNvSpPr>
            <a:spLocks noGrp="1"/>
          </p:cNvSpPr>
          <p:nvPr>
            <p:ph type="dt" sz="quarter" idx="12"/>
          </p:nvPr>
        </p:nvSpPr>
        <p:spPr>
          <a:noFill/>
        </p:spPr>
        <p:txBody>
          <a:bodyPr/>
          <a:lstStyle/>
          <a:p>
            <a:r>
              <a:rPr lang="de-DE" smtClean="0"/>
              <a:t>3. März 2020</a:t>
            </a:r>
            <a:endParaRPr lang="de-AT"/>
          </a:p>
        </p:txBody>
      </p:sp>
      <p:sp>
        <p:nvSpPr>
          <p:cNvPr id="70675" name="Footer Placeholder 22"/>
          <p:cNvSpPr>
            <a:spLocks noGrp="1"/>
          </p:cNvSpPr>
          <p:nvPr>
            <p:ph type="ftr" sz="quarter" idx="11"/>
          </p:nvPr>
        </p:nvSpPr>
        <p:spPr>
          <a:noFill/>
        </p:spPr>
        <p:txBody>
          <a:bodyPr/>
          <a:lstStyle/>
          <a:p>
            <a:r>
              <a:rPr lang="en-US" smtClean="0"/>
              <a:t>Markus Friedl</a:t>
            </a:r>
            <a:endParaRPr lang="de-A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8"/>
                                        </p:tgtEl>
                                      </p:cBhvr>
                                    </p:animEffect>
                                    <p:set>
                                      <p:cBhvr>
                                        <p:cTn id="7" dur="1" fill="hold">
                                          <p:stCondLst>
                                            <p:cond delay="999"/>
                                          </p:stCondLst>
                                        </p:cTn>
                                        <p:tgtEl>
                                          <p:spTgt spid="8"/>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1000"/>
                                        <p:tgtEl>
                                          <p:spTgt spid="6"/>
                                        </p:tgtEl>
                                      </p:cBhvr>
                                    </p:animEffect>
                                    <p:set>
                                      <p:cBhvr>
                                        <p:cTn id="10" dur="1" fill="hold">
                                          <p:stCondLst>
                                            <p:cond delay="999"/>
                                          </p:stCondLst>
                                        </p:cTn>
                                        <p:tgtEl>
                                          <p:spTgt spid="6"/>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1000"/>
                                        <p:tgtEl>
                                          <p:spTgt spid="7"/>
                                        </p:tgtEl>
                                      </p:cBhvr>
                                    </p:animEffect>
                                    <p:set>
                                      <p:cBhvr>
                                        <p:cTn id="13" dur="1" fill="hold">
                                          <p:stCondLst>
                                            <p:cond delay="999"/>
                                          </p:stCondLst>
                                        </p:cTn>
                                        <p:tgtEl>
                                          <p:spTgt spid="7"/>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1000"/>
                                        <p:tgtEl>
                                          <p:spTgt spid="11"/>
                                        </p:tgtEl>
                                      </p:cBhvr>
                                    </p:animEffect>
                                    <p:set>
                                      <p:cBhvr>
                                        <p:cTn id="16" dur="1" fill="hold">
                                          <p:stCondLst>
                                            <p:cond delay="999"/>
                                          </p:stCondLst>
                                        </p:cTn>
                                        <p:tgtEl>
                                          <p:spTgt spid="11"/>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1000"/>
                                        <p:tgtEl>
                                          <p:spTgt spid="10"/>
                                        </p:tgtEl>
                                      </p:cBhvr>
                                    </p:animEffect>
                                    <p:set>
                                      <p:cBhvr>
                                        <p:cTn id="19" dur="1" fill="hold">
                                          <p:stCondLst>
                                            <p:cond delay="999"/>
                                          </p:stCondLst>
                                        </p:cTn>
                                        <p:tgtEl>
                                          <p:spTgt spid="10"/>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1000"/>
                                        <p:tgtEl>
                                          <p:spTgt spid="28"/>
                                        </p:tgtEl>
                                      </p:cBhvr>
                                    </p:animEffect>
                                    <p:set>
                                      <p:cBhvr>
                                        <p:cTn id="22" dur="1" fill="hold">
                                          <p:stCondLst>
                                            <p:cond delay="999"/>
                                          </p:stCondLst>
                                        </p:cTn>
                                        <p:tgtEl>
                                          <p:spTgt spid="28"/>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1000"/>
                                        <p:tgtEl>
                                          <p:spTgt spid="25"/>
                                        </p:tgtEl>
                                      </p:cBhvr>
                                    </p:animEffect>
                                    <p:set>
                                      <p:cBhvr>
                                        <p:cTn id="25" dur="1" fill="hold">
                                          <p:stCondLst>
                                            <p:cond delay="999"/>
                                          </p:stCondLst>
                                        </p:cTn>
                                        <p:tgtEl>
                                          <p:spTgt spid="25"/>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1000"/>
                                        <p:tgtEl>
                                          <p:spTgt spid="18"/>
                                        </p:tgtEl>
                                      </p:cBhvr>
                                    </p:animEffect>
                                    <p:set>
                                      <p:cBhvr>
                                        <p:cTn id="28" dur="1" fill="hold">
                                          <p:stCondLst>
                                            <p:cond delay="999"/>
                                          </p:stCondLst>
                                        </p:cTn>
                                        <p:tgtEl>
                                          <p:spTgt spid="18"/>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1000"/>
                                        <p:tgtEl>
                                          <p:spTgt spid="31"/>
                                        </p:tgtEl>
                                      </p:cBhvr>
                                    </p:animEffect>
                                    <p:set>
                                      <p:cBhvr>
                                        <p:cTn id="31" dur="1" fill="hold">
                                          <p:stCondLst>
                                            <p:cond delay="999"/>
                                          </p:stCondLst>
                                        </p:cTn>
                                        <p:tgtEl>
                                          <p:spTgt spid="31"/>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1000"/>
                                        <p:tgtEl>
                                          <p:spTgt spid="5"/>
                                        </p:tgtEl>
                                      </p:cBhvr>
                                    </p:animEffect>
                                    <p:set>
                                      <p:cBhvr>
                                        <p:cTn id="34" dur="1" fill="hold">
                                          <p:stCondLst>
                                            <p:cond delay="999"/>
                                          </p:stCondLst>
                                        </p:cTn>
                                        <p:tgtEl>
                                          <p:spTgt spid="5"/>
                                        </p:tgtEl>
                                        <p:attrNameLst>
                                          <p:attrName>style.visibility</p:attrName>
                                        </p:attrNameLst>
                                      </p:cBhvr>
                                      <p:to>
                                        <p:strVal val="hidden"/>
                                      </p:to>
                                    </p:set>
                                  </p:childTnLst>
                                </p:cTn>
                              </p:par>
                              <p:par>
                                <p:cTn id="35" presetID="10" presetClass="entr" presetSubtype="0" fill="hold" nodeType="withEffect">
                                  <p:stCondLst>
                                    <p:cond delay="0"/>
                                  </p:stCondLst>
                                  <p:childTnLst>
                                    <p:set>
                                      <p:cBhvr>
                                        <p:cTn id="36" dur="1" fill="hold">
                                          <p:stCondLst>
                                            <p:cond delay="0"/>
                                          </p:stCondLst>
                                        </p:cTn>
                                        <p:tgtEl>
                                          <p:spTgt spid="11266"/>
                                        </p:tgtEl>
                                        <p:attrNameLst>
                                          <p:attrName>style.visibility</p:attrName>
                                        </p:attrNameLst>
                                      </p:cBhvr>
                                      <p:to>
                                        <p:strVal val="visible"/>
                                      </p:to>
                                    </p:set>
                                    <p:animEffect transition="in" filter="fade">
                                      <p:cBhvr>
                                        <p:cTn id="37" dur="1000"/>
                                        <p:tgtEl>
                                          <p:spTgt spid="11266"/>
                                        </p:tgtEl>
                                      </p:cBhvr>
                                    </p:animEffect>
                                  </p:childTnLst>
                                </p:cTn>
                              </p:par>
                            </p:childTnLst>
                          </p:cTn>
                        </p:par>
                        <p:par>
                          <p:cTn id="38" fill="hold">
                            <p:stCondLst>
                              <p:cond delay="1000"/>
                            </p:stCondLst>
                            <p:childTnLst>
                              <p:par>
                                <p:cTn id="39" presetID="63" presetClass="path" presetSubtype="0" accel="50000" decel="50000" fill="hold" nodeType="afterEffect">
                                  <p:stCondLst>
                                    <p:cond delay="0"/>
                                  </p:stCondLst>
                                  <p:childTnLst>
                                    <p:animMotion origin="layout" path="M -1.66667E-6 -2.76428E-6 L 0.37865 -0.00046 " pathEditMode="relative" rAng="0" ptsTypes="AA">
                                      <p:cBhvr>
                                        <p:cTn id="40" dur="5000" fill="hold"/>
                                        <p:tgtEl>
                                          <p:spTgt spid="11265"/>
                                        </p:tgtEl>
                                        <p:attrNameLst>
                                          <p:attrName>ppt_x</p:attrName>
                                          <p:attrName>ppt_y</p:attrName>
                                        </p:attrNameLst>
                                      </p:cBhvr>
                                      <p:rCtr x="189" y="0"/>
                                    </p:animMotion>
                                  </p:childTnLst>
                                </p:cTn>
                              </p:par>
                              <p:par>
                                <p:cTn id="41" presetID="35" presetClass="path" presetSubtype="0" accel="50000" decel="50000" fill="hold" nodeType="withEffect">
                                  <p:stCondLst>
                                    <p:cond delay="0"/>
                                  </p:stCondLst>
                                  <p:childTnLst>
                                    <p:animMotion origin="layout" path="M 4.44444E-6 -8.81332E-7 L -0.44323 0.00093 " pathEditMode="relative" rAng="0" ptsTypes="AA">
                                      <p:cBhvr>
                                        <p:cTn id="42" dur="5000" fill="hold"/>
                                        <p:tgtEl>
                                          <p:spTgt spid="11266"/>
                                        </p:tgtEl>
                                        <p:attrNameLst>
                                          <p:attrName>ppt_x</p:attrName>
                                          <p:attrName>ppt_y</p:attrName>
                                        </p:attrNameLst>
                                      </p:cBhvr>
                                      <p:rCtr x="-222" y="0"/>
                                    </p:animMotion>
                                  </p:childTnLst>
                                </p:cTn>
                              </p:par>
                              <p:par>
                                <p:cTn id="43" presetID="53" presetClass="entr" presetSubtype="0" fill="hold" nodeType="withEffect">
                                  <p:stCondLst>
                                    <p:cond delay="4000"/>
                                  </p:stCondLst>
                                  <p:childTnLst>
                                    <p:set>
                                      <p:cBhvr>
                                        <p:cTn id="44" dur="1" fill="hold">
                                          <p:stCondLst>
                                            <p:cond delay="0"/>
                                          </p:stCondLst>
                                        </p:cTn>
                                        <p:tgtEl>
                                          <p:spTgt spid="122898"/>
                                        </p:tgtEl>
                                        <p:attrNameLst>
                                          <p:attrName>style.visibility</p:attrName>
                                        </p:attrNameLst>
                                      </p:cBhvr>
                                      <p:to>
                                        <p:strVal val="visible"/>
                                      </p:to>
                                    </p:set>
                                    <p:anim calcmode="lin" valueType="num">
                                      <p:cBhvr>
                                        <p:cTn id="45" dur="500" fill="hold"/>
                                        <p:tgtEl>
                                          <p:spTgt spid="122898"/>
                                        </p:tgtEl>
                                        <p:attrNameLst>
                                          <p:attrName>ppt_w</p:attrName>
                                        </p:attrNameLst>
                                      </p:cBhvr>
                                      <p:tavLst>
                                        <p:tav tm="0">
                                          <p:val>
                                            <p:fltVal val="0"/>
                                          </p:val>
                                        </p:tav>
                                        <p:tav tm="100000">
                                          <p:val>
                                            <p:strVal val="#ppt_w"/>
                                          </p:val>
                                        </p:tav>
                                      </p:tavLst>
                                    </p:anim>
                                    <p:anim calcmode="lin" valueType="num">
                                      <p:cBhvr>
                                        <p:cTn id="46" dur="500" fill="hold"/>
                                        <p:tgtEl>
                                          <p:spTgt spid="122898"/>
                                        </p:tgtEl>
                                        <p:attrNameLst>
                                          <p:attrName>ppt_h</p:attrName>
                                        </p:attrNameLst>
                                      </p:cBhvr>
                                      <p:tavLst>
                                        <p:tav tm="0">
                                          <p:val>
                                            <p:fltVal val="0"/>
                                          </p:val>
                                        </p:tav>
                                        <p:tav tm="100000">
                                          <p:val>
                                            <p:strVal val="#ppt_h"/>
                                          </p:val>
                                        </p:tav>
                                      </p:tavLst>
                                    </p:anim>
                                    <p:animEffect transition="in" filter="fade">
                                      <p:cBhvr>
                                        <p:cTn id="47" dur="500"/>
                                        <p:tgtEl>
                                          <p:spTgt spid="1228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4"/>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solidFill>
                  <a:srgbClr val="0061A0"/>
                </a:solidFill>
              </a:rPr>
              <a:t>Markus Friedl</a:t>
            </a:r>
            <a:endParaRPr lang="de-AT" sz="1400">
              <a:solidFill>
                <a:srgbClr val="0061A0"/>
              </a:solidFill>
            </a:endParaRPr>
          </a:p>
        </p:txBody>
      </p:sp>
      <p:sp>
        <p:nvSpPr>
          <p:cNvPr id="20483" name="Date Placeholder 5"/>
          <p:cNvSpPr>
            <a:spLocks noGrp="1"/>
          </p:cNvSpPr>
          <p:nvPr>
            <p:ph type="dt"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de-DE" sz="1400" smtClean="0">
                <a:solidFill>
                  <a:srgbClr val="0061A0"/>
                </a:solidFill>
              </a:rPr>
              <a:t>3. März 2020</a:t>
            </a:r>
            <a:endParaRPr lang="de-AT" sz="1400">
              <a:solidFill>
                <a:srgbClr val="0061A0"/>
              </a:solidFill>
            </a:endParaRPr>
          </a:p>
        </p:txBody>
      </p:sp>
      <p:pic>
        <p:nvPicPr>
          <p:cNvPr id="20485" name="Picture 6" descr="CMS_vertices_198609-56-3565522e.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62000"/>
            <a:ext cx="9144000" cy="6429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itle 7"/>
          <p:cNvSpPr>
            <a:spLocks noGrp="1"/>
          </p:cNvSpPr>
          <p:nvPr>
            <p:ph type="title"/>
          </p:nvPr>
        </p:nvSpPr>
        <p:spPr>
          <a:xfrm>
            <a:off x="0" y="5796805"/>
            <a:ext cx="9144000" cy="944563"/>
          </a:xfrm>
        </p:spPr>
        <p:txBody>
          <a:bodyPr/>
          <a:lstStyle/>
          <a:p>
            <a:pPr algn="l">
              <a:defRPr/>
            </a:pPr>
            <a:r>
              <a:rPr lang="en-US" i="1" dirty="0" err="1">
                <a:solidFill>
                  <a:schemeClr val="accent3"/>
                </a:solidFill>
                <a:latin typeface="Apple Casual"/>
                <a:cs typeface="Apple Casual"/>
              </a:rPr>
              <a:t>Ereignis</a:t>
            </a:r>
            <a:r>
              <a:rPr lang="en-US" i="1" dirty="0">
                <a:solidFill>
                  <a:schemeClr val="accent3"/>
                </a:solidFill>
                <a:latin typeface="Apple Casual"/>
                <a:cs typeface="Apple Casual"/>
              </a:rPr>
              <a:t> </a:t>
            </a:r>
            <a:r>
              <a:rPr lang="en-US" i="1" dirty="0" err="1">
                <a:solidFill>
                  <a:schemeClr val="accent3"/>
                </a:solidFill>
                <a:latin typeface="Apple Casual"/>
                <a:cs typeface="Apple Casual"/>
              </a:rPr>
              <a:t>mit</a:t>
            </a:r>
            <a:r>
              <a:rPr lang="en-US" i="1" dirty="0">
                <a:solidFill>
                  <a:schemeClr val="accent3"/>
                </a:solidFill>
                <a:latin typeface="Apple Casual"/>
                <a:cs typeface="Apple Casual"/>
              </a:rPr>
              <a:t> 78 </a:t>
            </a:r>
            <a:r>
              <a:rPr lang="en-US" i="1" dirty="0" err="1">
                <a:solidFill>
                  <a:schemeClr val="accent3"/>
                </a:solidFill>
                <a:latin typeface="Apple Casual"/>
                <a:cs typeface="Apple Casual"/>
              </a:rPr>
              <a:t>einzelnen</a:t>
            </a:r>
            <a:r>
              <a:rPr lang="en-US" i="1" dirty="0">
                <a:solidFill>
                  <a:schemeClr val="accent3"/>
                </a:solidFill>
                <a:latin typeface="Apple Casual"/>
                <a:cs typeface="Apple Casual"/>
              </a:rPr>
              <a:t> </a:t>
            </a:r>
            <a:r>
              <a:rPr lang="en-US" i="1" dirty="0" err="1">
                <a:solidFill>
                  <a:schemeClr val="accent3"/>
                </a:solidFill>
                <a:latin typeface="Apple Casual"/>
                <a:cs typeface="Apple Casual"/>
              </a:rPr>
              <a:t>Kollisionen</a:t>
            </a:r>
            <a:endParaRPr lang="en-US" i="1" dirty="0">
              <a:solidFill>
                <a:schemeClr val="accent3"/>
              </a:solidFill>
              <a:latin typeface="Apple Casual"/>
              <a:cs typeface="Apple Casual"/>
            </a:endParaRPr>
          </a:p>
        </p:txBody>
      </p:sp>
      <p:sp>
        <p:nvSpPr>
          <p:cNvPr id="9" name="Title 7"/>
          <p:cNvSpPr txBox="1">
            <a:spLocks/>
          </p:cNvSpPr>
          <p:nvPr/>
        </p:nvSpPr>
        <p:spPr bwMode="auto">
          <a:xfrm>
            <a:off x="0" y="984250"/>
            <a:ext cx="8839200" cy="781050"/>
          </a:xfrm>
          <a:prstGeom prst="rect">
            <a:avLst/>
          </a:prstGeom>
          <a:noFill/>
          <a:ln w="9525">
            <a:noFill/>
            <a:miter lim="800000"/>
            <a:headEnd/>
            <a:tailEnd/>
          </a:ln>
        </p:spPr>
        <p:txBody>
          <a:bodyPr anchor="ctr"/>
          <a:lstStyle/>
          <a:p>
            <a:pPr eaLnBrk="0" hangingPunct="0">
              <a:defRPr/>
            </a:pPr>
            <a:r>
              <a:rPr lang="en-US" sz="3200" b="1" i="1" kern="0" dirty="0" err="1">
                <a:solidFill>
                  <a:schemeClr val="accent3"/>
                </a:solidFill>
                <a:latin typeface="Apple Casual"/>
                <a:ea typeface="ＭＳ Ｐゴシック" charset="-128"/>
                <a:cs typeface="Apple Casual"/>
              </a:rPr>
              <a:t>Damit</a:t>
            </a:r>
            <a:r>
              <a:rPr lang="en-US" sz="3200" b="1" i="1" kern="0" dirty="0">
                <a:solidFill>
                  <a:schemeClr val="accent3"/>
                </a:solidFill>
                <a:latin typeface="Apple Casual"/>
                <a:ea typeface="ＭＳ Ｐゴシック" charset="-128"/>
                <a:cs typeface="Apple Casual"/>
              </a:rPr>
              <a:t> </a:t>
            </a:r>
            <a:r>
              <a:rPr lang="en-US" sz="3200" b="1" i="1" kern="0" dirty="0" err="1">
                <a:solidFill>
                  <a:schemeClr val="accent3"/>
                </a:solidFill>
                <a:latin typeface="Apple Casual"/>
                <a:ea typeface="ＭＳ Ｐゴシック" charset="-128"/>
                <a:cs typeface="Apple Casual"/>
              </a:rPr>
              <a:t>müssen</a:t>
            </a:r>
            <a:r>
              <a:rPr lang="en-US" sz="3200" b="1" i="1" kern="0" dirty="0">
                <a:solidFill>
                  <a:schemeClr val="accent3"/>
                </a:solidFill>
                <a:latin typeface="Apple Casual"/>
                <a:ea typeface="ＭＳ Ｐゴシック" charset="-128"/>
                <a:cs typeface="Apple Casual"/>
              </a:rPr>
              <a:t> </a:t>
            </a:r>
            <a:r>
              <a:rPr lang="en-US" sz="3200" b="1" i="1" kern="0" dirty="0" err="1">
                <a:solidFill>
                  <a:schemeClr val="accent3"/>
                </a:solidFill>
                <a:latin typeface="Apple Casual"/>
                <a:ea typeface="ＭＳ Ｐゴシック" charset="-128"/>
                <a:cs typeface="Apple Casual"/>
              </a:rPr>
              <a:t>wir</a:t>
            </a:r>
            <a:r>
              <a:rPr lang="en-US" sz="3200" b="1" i="1" kern="0" dirty="0">
                <a:solidFill>
                  <a:schemeClr val="accent3"/>
                </a:solidFill>
                <a:latin typeface="Apple Casual"/>
                <a:ea typeface="ＭＳ Ｐゴシック" charset="-128"/>
                <a:cs typeface="Apple Casual"/>
              </a:rPr>
              <a:t> </a:t>
            </a:r>
            <a:r>
              <a:rPr lang="en-US" sz="3200" b="1" i="1" kern="0" dirty="0" err="1">
                <a:solidFill>
                  <a:schemeClr val="accent3"/>
                </a:solidFill>
                <a:latin typeface="Apple Casual"/>
                <a:ea typeface="ＭＳ Ｐゴシック" charset="-128"/>
                <a:cs typeface="Apple Casual"/>
              </a:rPr>
              <a:t>leben</a:t>
            </a:r>
            <a:r>
              <a:rPr lang="en-US" sz="3200" b="1" i="1" kern="0" dirty="0">
                <a:solidFill>
                  <a:schemeClr val="accent3"/>
                </a:solidFill>
                <a:latin typeface="Apple Casual"/>
                <a:ea typeface="ＭＳ Ｐゴシック" charset="-128"/>
                <a:cs typeface="Apple Casual"/>
              </a:rPr>
              <a:t>:</a:t>
            </a:r>
          </a:p>
        </p:txBody>
      </p:sp>
      <p:sp>
        <p:nvSpPr>
          <p:cNvPr id="2" name="Slide Number Placeholder 1"/>
          <p:cNvSpPr>
            <a:spLocks noGrp="1"/>
          </p:cNvSpPr>
          <p:nvPr>
            <p:ph type="sldNum" sz="quarter" idx="10"/>
          </p:nvPr>
        </p:nvSpPr>
        <p:spPr>
          <a:xfrm>
            <a:off x="8089900" y="6913066"/>
            <a:ext cx="1054100" cy="260350"/>
          </a:xfrm>
        </p:spPr>
        <p:txBody>
          <a:bodyPr/>
          <a:lstStyle/>
          <a:p>
            <a:fld id="{78A27919-7585-6244-B772-F0B5B9656455}" type="slidenum">
              <a:rPr lang="de-AT" smtClean="0"/>
              <a:pPr/>
              <a:t>53</a:t>
            </a:fld>
            <a:endParaRPr lang="de-AT" dirty="0"/>
          </a:p>
        </p:txBody>
      </p:sp>
    </p:spTree>
    <p:extLst>
      <p:ext uri="{BB962C8B-B14F-4D97-AF65-F5344CB8AC3E}">
        <p14:creationId xmlns:p14="http://schemas.microsoft.com/office/powerpoint/2010/main" val="81400107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a:xfrm>
            <a:off x="468313" y="836613"/>
            <a:ext cx="8207375" cy="863600"/>
          </a:xfrm>
        </p:spPr>
        <p:txBody>
          <a:bodyPr/>
          <a:lstStyle/>
          <a:p>
            <a:pPr eaLnBrk="1" hangingPunct="1"/>
            <a:r>
              <a:rPr lang="en-US" sz="2800"/>
              <a:t>Zum detektieren der so entstandenen Teilchen brauchen wir:</a:t>
            </a:r>
            <a:endParaRPr lang="de-AT" sz="2800"/>
          </a:p>
        </p:txBody>
      </p:sp>
      <p:sp>
        <p:nvSpPr>
          <p:cNvPr id="72707" name="Rectangle 3"/>
          <p:cNvSpPr>
            <a:spLocks noGrp="1" noChangeArrowheads="1"/>
          </p:cNvSpPr>
          <p:nvPr>
            <p:ph type="body" sz="half" idx="4294967295"/>
          </p:nvPr>
        </p:nvSpPr>
        <p:spPr>
          <a:xfrm>
            <a:off x="323850" y="3429000"/>
            <a:ext cx="3743325" cy="1800225"/>
          </a:xfrm>
        </p:spPr>
        <p:txBody>
          <a:bodyPr/>
          <a:lstStyle/>
          <a:p>
            <a:pPr eaLnBrk="1" hangingPunct="1"/>
            <a:r>
              <a:rPr lang="de-AT" sz="1900"/>
              <a:t>ihre </a:t>
            </a:r>
            <a:r>
              <a:rPr lang="de-AT" sz="1900" b="1"/>
              <a:t>Ladung </a:t>
            </a:r>
            <a:r>
              <a:rPr lang="de-AT" sz="1900"/>
              <a:t>und</a:t>
            </a:r>
          </a:p>
          <a:p>
            <a:pPr eaLnBrk="1" hangingPunct="1"/>
            <a:r>
              <a:rPr lang="de-AT" sz="1900"/>
              <a:t>die </a:t>
            </a:r>
            <a:r>
              <a:rPr lang="de-AT" sz="1900" b="1"/>
              <a:t>Art der Teilchen (Elektronen, Myonen, Photonen,…)</a:t>
            </a:r>
            <a:endParaRPr lang="de-AT" sz="1900"/>
          </a:p>
          <a:p>
            <a:pPr eaLnBrk="1" hangingPunct="1">
              <a:buFontTx/>
              <a:buNone/>
            </a:pPr>
            <a:r>
              <a:rPr lang="de-AT" sz="1700"/>
              <a:t>zu bestimmen.</a:t>
            </a:r>
          </a:p>
        </p:txBody>
      </p:sp>
      <p:pic>
        <p:nvPicPr>
          <p:cNvPr id="62470" name="Picture 7" descr="CMS Detector 9803027"/>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356100" y="2565400"/>
            <a:ext cx="4535488" cy="3765550"/>
          </a:xfrm>
          <a:prstGeom prst="rect">
            <a:avLst/>
          </a:prstGeom>
          <a:noFill/>
          <a:ln w="9525">
            <a:noFill/>
            <a:miter lim="800000"/>
            <a:headEnd/>
            <a:tailEnd/>
          </a:ln>
        </p:spPr>
      </p:pic>
      <p:sp>
        <p:nvSpPr>
          <p:cNvPr id="62471" name="Text Box 8"/>
          <p:cNvSpPr txBox="1">
            <a:spLocks noChangeArrowheads="1"/>
          </p:cNvSpPr>
          <p:nvPr/>
        </p:nvSpPr>
        <p:spPr bwMode="auto">
          <a:xfrm>
            <a:off x="250825" y="5157788"/>
            <a:ext cx="4465638" cy="1220787"/>
          </a:xfrm>
          <a:prstGeom prst="rect">
            <a:avLst/>
          </a:prstGeom>
          <a:solidFill>
            <a:schemeClr val="bg1"/>
          </a:solidFill>
          <a:ln w="9525">
            <a:noFill/>
            <a:miter lim="800000"/>
            <a:headEnd/>
            <a:tailEnd/>
          </a:ln>
        </p:spPr>
        <p:txBody>
          <a:bodyPr>
            <a:spAutoFit/>
          </a:bodyPr>
          <a:lstStyle/>
          <a:p>
            <a:pPr>
              <a:spcBef>
                <a:spcPct val="50000"/>
              </a:spcBef>
            </a:pPr>
            <a:r>
              <a:rPr lang="de-AT" sz="2000">
                <a:solidFill>
                  <a:srgbClr val="01446F"/>
                </a:solidFill>
              </a:rPr>
              <a:t>….also einen </a:t>
            </a:r>
          </a:p>
          <a:p>
            <a:pPr algn="ctr">
              <a:spcBef>
                <a:spcPct val="50000"/>
              </a:spcBef>
            </a:pPr>
            <a:r>
              <a:rPr lang="de-AT" sz="3600" b="1">
                <a:solidFill>
                  <a:srgbClr val="01446F"/>
                </a:solidFill>
              </a:rPr>
              <a:t>Teilchendetektor</a:t>
            </a:r>
          </a:p>
        </p:txBody>
      </p:sp>
      <p:sp>
        <p:nvSpPr>
          <p:cNvPr id="74762" name="Text Box 10"/>
          <p:cNvSpPr txBox="1">
            <a:spLocks noChangeArrowheads="1"/>
          </p:cNvSpPr>
          <p:nvPr/>
        </p:nvSpPr>
        <p:spPr bwMode="auto">
          <a:xfrm>
            <a:off x="323850" y="1916113"/>
            <a:ext cx="8497888" cy="1462087"/>
          </a:xfrm>
          <a:prstGeom prst="rect">
            <a:avLst/>
          </a:prstGeom>
          <a:noFill/>
          <a:ln w="9525">
            <a:noFill/>
            <a:miter lim="800000"/>
            <a:headEnd/>
            <a:tailEnd/>
          </a:ln>
          <a:effectLst>
            <a:prstShdw prst="shdw17" dist="17961" dir="2700000">
              <a:schemeClr val="accent1">
                <a:gamma/>
                <a:shade val="60000"/>
                <a:invGamma/>
                <a:alpha val="74998"/>
              </a:schemeClr>
            </a:prstShdw>
          </a:effectLst>
        </p:spPr>
        <p:txBody>
          <a:bodyPr>
            <a:spAutoFit/>
          </a:bodyPr>
          <a:lstStyle/>
          <a:p>
            <a:r>
              <a:rPr lang="de-AT" sz="2400">
                <a:solidFill>
                  <a:srgbClr val="01446F"/>
                </a:solidFill>
              </a:rPr>
              <a:t>eine </a:t>
            </a:r>
            <a:r>
              <a:rPr lang="de-AT" sz="2400" b="1">
                <a:solidFill>
                  <a:srgbClr val="01446F"/>
                </a:solidFill>
              </a:rPr>
              <a:t>Apparatur</a:t>
            </a:r>
            <a:r>
              <a:rPr lang="de-AT" sz="2400">
                <a:solidFill>
                  <a:srgbClr val="01446F"/>
                </a:solidFill>
              </a:rPr>
              <a:t>, die von möglichst </a:t>
            </a:r>
            <a:r>
              <a:rPr lang="de-AT" sz="2400" b="1">
                <a:solidFill>
                  <a:srgbClr val="01446F"/>
                </a:solidFill>
              </a:rPr>
              <a:t>allen Teilchen</a:t>
            </a:r>
          </a:p>
          <a:p>
            <a:pPr>
              <a:buFontTx/>
              <a:buChar char="•"/>
            </a:pPr>
            <a:r>
              <a:rPr lang="de-AT" sz="2400">
                <a:solidFill>
                  <a:srgbClr val="01446F"/>
                </a:solidFill>
              </a:rPr>
              <a:t> ihre </a:t>
            </a:r>
            <a:r>
              <a:rPr lang="de-AT" sz="2400" b="1">
                <a:solidFill>
                  <a:srgbClr val="01446F"/>
                </a:solidFill>
              </a:rPr>
              <a:t>Impulse p=m</a:t>
            </a:r>
            <a:r>
              <a:rPr lang="en-US" sz="2400" b="1">
                <a:solidFill>
                  <a:srgbClr val="01446F"/>
                </a:solidFill>
              </a:rPr>
              <a:t>·</a:t>
            </a:r>
            <a:r>
              <a:rPr lang="de-AT" sz="2400" b="1">
                <a:solidFill>
                  <a:srgbClr val="01446F"/>
                </a:solidFill>
              </a:rPr>
              <a:t>v</a:t>
            </a:r>
            <a:endParaRPr lang="de-AT" sz="2400">
              <a:solidFill>
                <a:srgbClr val="01446F"/>
              </a:solidFill>
            </a:endParaRPr>
          </a:p>
          <a:p>
            <a:pPr>
              <a:buFontTx/>
              <a:buChar char="•"/>
            </a:pPr>
            <a:r>
              <a:rPr lang="de-AT" sz="2400">
                <a:solidFill>
                  <a:srgbClr val="01446F"/>
                </a:solidFill>
              </a:rPr>
              <a:t> und ihre </a:t>
            </a:r>
            <a:r>
              <a:rPr lang="de-AT" sz="2400" b="1">
                <a:solidFill>
                  <a:srgbClr val="01446F"/>
                </a:solidFill>
              </a:rPr>
              <a:t>Energie </a:t>
            </a:r>
            <a:r>
              <a:rPr lang="de-AT" sz="2400">
                <a:solidFill>
                  <a:srgbClr val="01446F"/>
                </a:solidFill>
              </a:rPr>
              <a:t>misst</a:t>
            </a:r>
          </a:p>
          <a:p>
            <a:r>
              <a:rPr lang="en-US">
                <a:solidFill>
                  <a:srgbClr val="01446F"/>
                </a:solidFill>
              </a:rPr>
              <a:t>um daraus</a:t>
            </a:r>
            <a:endParaRPr lang="de-AT"/>
          </a:p>
        </p:txBody>
      </p:sp>
      <p:sp>
        <p:nvSpPr>
          <p:cNvPr id="72711" name="Slide Number Placeholder 9"/>
          <p:cNvSpPr>
            <a:spLocks noGrp="1"/>
          </p:cNvSpPr>
          <p:nvPr>
            <p:ph type="sldNum" sz="quarter" idx="10"/>
          </p:nvPr>
        </p:nvSpPr>
        <p:spPr>
          <a:noFill/>
        </p:spPr>
        <p:txBody>
          <a:bodyPr/>
          <a:lstStyle/>
          <a:p>
            <a:fld id="{1496E73F-BFB0-4C3C-9E48-7BC94482EDFC}" type="slidenum">
              <a:rPr lang="de-AT"/>
              <a:pPr/>
              <a:t>54</a:t>
            </a:fld>
            <a:endParaRPr lang="de-AT"/>
          </a:p>
        </p:txBody>
      </p:sp>
      <p:sp>
        <p:nvSpPr>
          <p:cNvPr id="72712" name="Date Placeholder 10"/>
          <p:cNvSpPr>
            <a:spLocks noGrp="1"/>
          </p:cNvSpPr>
          <p:nvPr>
            <p:ph type="dt" sz="quarter" idx="12"/>
          </p:nvPr>
        </p:nvSpPr>
        <p:spPr>
          <a:noFill/>
        </p:spPr>
        <p:txBody>
          <a:bodyPr/>
          <a:lstStyle/>
          <a:p>
            <a:r>
              <a:rPr lang="de-DE" smtClean="0"/>
              <a:t>3. März 2020</a:t>
            </a:r>
            <a:endParaRPr lang="de-AT"/>
          </a:p>
        </p:txBody>
      </p:sp>
      <p:sp>
        <p:nvSpPr>
          <p:cNvPr id="72713" name="Footer Placeholder 11"/>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47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624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71"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Rectangle 2"/>
          <p:cNvSpPr>
            <a:spLocks noChangeArrowheads="1"/>
          </p:cNvSpPr>
          <p:nvPr/>
        </p:nvSpPr>
        <p:spPr bwMode="auto">
          <a:xfrm>
            <a:off x="0" y="0"/>
            <a:ext cx="9144000" cy="6858000"/>
          </a:xfrm>
          <a:prstGeom prst="rect">
            <a:avLst/>
          </a:prstGeom>
          <a:solidFill>
            <a:schemeClr val="bg1"/>
          </a:solidFill>
          <a:ln w="9525">
            <a:solidFill>
              <a:srgbClr val="000000"/>
            </a:solidFill>
            <a:miter lim="800000"/>
            <a:headEnd/>
            <a:tailEnd/>
          </a:ln>
        </p:spPr>
        <p:txBody>
          <a:bodyPr wrap="none" anchor="ctr"/>
          <a:lstStyle/>
          <a:p>
            <a:pPr algn="ctr" eaLnBrk="0" hangingPunct="0"/>
            <a:endParaRPr lang="en-US" sz="2400">
              <a:latin typeface="Times" charset="0"/>
            </a:endParaRPr>
          </a:p>
        </p:txBody>
      </p:sp>
      <p:pic>
        <p:nvPicPr>
          <p:cNvPr id="73733" name="Picture 3" descr="LHC3D"/>
          <p:cNvPicPr>
            <a:picLocks noChangeAspect="1" noChangeArrowheads="1"/>
          </p:cNvPicPr>
          <p:nvPr/>
        </p:nvPicPr>
        <p:blipFill>
          <a:blip r:embed="rId3"/>
          <a:srcRect/>
          <a:stretch>
            <a:fillRect/>
          </a:stretch>
        </p:blipFill>
        <p:spPr bwMode="auto">
          <a:xfrm>
            <a:off x="0" y="617538"/>
            <a:ext cx="9144000" cy="5707062"/>
          </a:xfrm>
          <a:prstGeom prst="rect">
            <a:avLst/>
          </a:prstGeom>
          <a:noFill/>
          <a:ln w="9525">
            <a:noFill/>
            <a:miter lim="800000"/>
            <a:headEnd/>
            <a:tailEnd/>
          </a:ln>
        </p:spPr>
      </p:pic>
      <p:pic>
        <p:nvPicPr>
          <p:cNvPr id="59396" name="Picture 4" descr="ATLAS Detector 9803026"/>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429000" y="2971800"/>
            <a:ext cx="3886200" cy="2717800"/>
          </a:xfrm>
          <a:prstGeom prst="rect">
            <a:avLst/>
          </a:prstGeom>
          <a:noFill/>
          <a:ln w="9525">
            <a:noFill/>
            <a:miter lim="800000"/>
            <a:headEnd/>
            <a:tailEnd/>
          </a:ln>
        </p:spPr>
      </p:pic>
      <p:pic>
        <p:nvPicPr>
          <p:cNvPr id="59397" name="Picture 5" descr="CMS Detector 9803027"/>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371600" y="4137025"/>
            <a:ext cx="3810000" cy="2720975"/>
          </a:xfrm>
          <a:prstGeom prst="rect">
            <a:avLst/>
          </a:prstGeom>
          <a:noFill/>
          <a:ln w="9525">
            <a:noFill/>
            <a:miter lim="800000"/>
            <a:headEnd/>
            <a:tailEnd/>
          </a:ln>
        </p:spPr>
      </p:pic>
      <p:pic>
        <p:nvPicPr>
          <p:cNvPr id="59398" name="Picture 6" descr="LHCB"/>
          <p:cNvPicPr>
            <a:picLocks noChangeAspect="1" noChangeArrowheads="1"/>
          </p:cNvPicPr>
          <p:nvPr/>
        </p:nvPicPr>
        <p:blipFill>
          <a:blip r:embed="rId6" cstate="print">
            <a:extLst>
              <a:ext uri="{28A0092B-C50C-407E-A947-70E740481C1C}">
                <a14:useLocalDpi xmlns:a14="http://schemas.microsoft.com/office/drawing/2010/main"/>
              </a:ext>
            </a:extLst>
          </a:blip>
          <a:srcRect b="-302"/>
          <a:stretch>
            <a:fillRect/>
          </a:stretch>
        </p:blipFill>
        <p:spPr bwMode="auto">
          <a:xfrm>
            <a:off x="800100" y="2155825"/>
            <a:ext cx="4419600" cy="3217863"/>
          </a:xfrm>
          <a:prstGeom prst="rect">
            <a:avLst/>
          </a:prstGeom>
          <a:noFill/>
          <a:ln w="9525">
            <a:noFill/>
            <a:miter lim="800000"/>
            <a:headEnd/>
            <a:tailEnd/>
          </a:ln>
        </p:spPr>
      </p:pic>
      <p:pic>
        <p:nvPicPr>
          <p:cNvPr id="59399" name="Picture 7" descr="ALICE2003"/>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3581400" y="2528888"/>
            <a:ext cx="5562600" cy="3276600"/>
          </a:xfrm>
          <a:prstGeom prst="rect">
            <a:avLst/>
          </a:prstGeom>
          <a:noFill/>
          <a:ln w="9525">
            <a:noFill/>
            <a:miter lim="800000"/>
            <a:headEnd/>
            <a:tailEnd/>
          </a:ln>
        </p:spPr>
      </p:pic>
      <p:sp>
        <p:nvSpPr>
          <p:cNvPr id="2" name="Datumsplatzhalter 1"/>
          <p:cNvSpPr>
            <a:spLocks noGrp="1"/>
          </p:cNvSpPr>
          <p:nvPr>
            <p:ph type="dt" sz="half" idx="12"/>
          </p:nvPr>
        </p:nvSpPr>
        <p:spPr/>
        <p:txBody>
          <a:bodyPr/>
          <a:lstStyle/>
          <a:p>
            <a:r>
              <a:rPr lang="de-DE" smtClean="0"/>
              <a:t>3. März 2020</a:t>
            </a:r>
            <a:endParaRPr lang="de-AT"/>
          </a:p>
        </p:txBody>
      </p:sp>
      <p:sp>
        <p:nvSpPr>
          <p:cNvPr id="3" name="Fußzeilenplatzhalter 2"/>
          <p:cNvSpPr>
            <a:spLocks noGrp="1"/>
          </p:cNvSpPr>
          <p:nvPr>
            <p:ph type="ftr" sz="quarter" idx="11"/>
          </p:nvPr>
        </p:nvSpPr>
        <p:spPr/>
        <p:txBody>
          <a:bodyPr/>
          <a:lstStyle/>
          <a:p>
            <a:r>
              <a:rPr lang="en-US" smtClean="0"/>
              <a:t>Markus Friedl</a:t>
            </a:r>
            <a:endParaRPr lang="de-AT"/>
          </a:p>
        </p:txBody>
      </p:sp>
      <p:sp>
        <p:nvSpPr>
          <p:cNvPr id="4" name="Foliennummernplatzhalter 3"/>
          <p:cNvSpPr>
            <a:spLocks noGrp="1"/>
          </p:cNvSpPr>
          <p:nvPr>
            <p:ph type="sldNum" sz="quarter" idx="10"/>
          </p:nvPr>
        </p:nvSpPr>
        <p:spPr/>
        <p:txBody>
          <a:bodyPr/>
          <a:lstStyle/>
          <a:p>
            <a:fld id="{4D0F166B-425B-4B79-A297-793EC8C7054B}" type="slidenum">
              <a:rPr lang="de-AT" smtClean="0"/>
              <a:pPr/>
              <a:t>55</a:t>
            </a:fld>
            <a:endParaRPr lang="de-AT"/>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9396"/>
                                        </p:tgtEl>
                                        <p:attrNameLst>
                                          <p:attrName>style.visibility</p:attrName>
                                        </p:attrNameLst>
                                      </p:cBhvr>
                                      <p:to>
                                        <p:strVal val="visible"/>
                                      </p:to>
                                    </p:set>
                                    <p:anim calcmode="lin" valueType="num">
                                      <p:cBhvr>
                                        <p:cTn id="7" dur="500" fill="hold"/>
                                        <p:tgtEl>
                                          <p:spTgt spid="59396"/>
                                        </p:tgtEl>
                                        <p:attrNameLst>
                                          <p:attrName>ppt_w</p:attrName>
                                        </p:attrNameLst>
                                      </p:cBhvr>
                                      <p:tavLst>
                                        <p:tav tm="0">
                                          <p:val>
                                            <p:fltVal val="0"/>
                                          </p:val>
                                        </p:tav>
                                        <p:tav tm="100000">
                                          <p:val>
                                            <p:strVal val="#ppt_w"/>
                                          </p:val>
                                        </p:tav>
                                      </p:tavLst>
                                    </p:anim>
                                    <p:anim calcmode="lin" valueType="num">
                                      <p:cBhvr>
                                        <p:cTn id="8" dur="500" fill="hold"/>
                                        <p:tgtEl>
                                          <p:spTgt spid="59396"/>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59396"/>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9397"/>
                                        </p:tgtEl>
                                        <p:attrNameLst>
                                          <p:attrName>style.visibility</p:attrName>
                                        </p:attrNameLst>
                                      </p:cBhvr>
                                      <p:to>
                                        <p:strVal val="visible"/>
                                      </p:to>
                                    </p:set>
                                    <p:anim calcmode="lin" valueType="num">
                                      <p:cBhvr>
                                        <p:cTn id="13" dur="500" fill="hold"/>
                                        <p:tgtEl>
                                          <p:spTgt spid="59397"/>
                                        </p:tgtEl>
                                        <p:attrNameLst>
                                          <p:attrName>ppt_w</p:attrName>
                                        </p:attrNameLst>
                                      </p:cBhvr>
                                      <p:tavLst>
                                        <p:tav tm="0">
                                          <p:val>
                                            <p:fltVal val="0"/>
                                          </p:val>
                                        </p:tav>
                                        <p:tav tm="100000">
                                          <p:val>
                                            <p:strVal val="#ppt_w"/>
                                          </p:val>
                                        </p:tav>
                                      </p:tavLst>
                                    </p:anim>
                                    <p:anim calcmode="lin" valueType="num">
                                      <p:cBhvr>
                                        <p:cTn id="14" dur="500" fill="hold"/>
                                        <p:tgtEl>
                                          <p:spTgt spid="59397"/>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59397"/>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59398"/>
                                        </p:tgtEl>
                                        <p:attrNameLst>
                                          <p:attrName>style.visibility</p:attrName>
                                        </p:attrNameLst>
                                      </p:cBhvr>
                                      <p:to>
                                        <p:strVal val="visible"/>
                                      </p:to>
                                    </p:set>
                                    <p:anim calcmode="lin" valueType="num">
                                      <p:cBhvr>
                                        <p:cTn id="19" dur="500" fill="hold"/>
                                        <p:tgtEl>
                                          <p:spTgt spid="59398"/>
                                        </p:tgtEl>
                                        <p:attrNameLst>
                                          <p:attrName>ppt_w</p:attrName>
                                        </p:attrNameLst>
                                      </p:cBhvr>
                                      <p:tavLst>
                                        <p:tav tm="0">
                                          <p:val>
                                            <p:fltVal val="0"/>
                                          </p:val>
                                        </p:tav>
                                        <p:tav tm="100000">
                                          <p:val>
                                            <p:strVal val="#ppt_w"/>
                                          </p:val>
                                        </p:tav>
                                      </p:tavLst>
                                    </p:anim>
                                    <p:anim calcmode="lin" valueType="num">
                                      <p:cBhvr>
                                        <p:cTn id="20" dur="500" fill="hold"/>
                                        <p:tgtEl>
                                          <p:spTgt spid="59398"/>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59398"/>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53" presetClass="entr" presetSubtype="0" fill="hold" nodeType="clickEffect">
                                  <p:stCondLst>
                                    <p:cond delay="0"/>
                                  </p:stCondLst>
                                  <p:childTnLst>
                                    <p:set>
                                      <p:cBhvr>
                                        <p:cTn id="24" dur="1" fill="hold">
                                          <p:stCondLst>
                                            <p:cond delay="0"/>
                                          </p:stCondLst>
                                        </p:cTn>
                                        <p:tgtEl>
                                          <p:spTgt spid="59399"/>
                                        </p:tgtEl>
                                        <p:attrNameLst>
                                          <p:attrName>style.visibility</p:attrName>
                                        </p:attrNameLst>
                                      </p:cBhvr>
                                      <p:to>
                                        <p:strVal val="visible"/>
                                      </p:to>
                                    </p:set>
                                    <p:anim calcmode="lin" valueType="num">
                                      <p:cBhvr>
                                        <p:cTn id="25" dur="500" fill="hold"/>
                                        <p:tgtEl>
                                          <p:spTgt spid="59399"/>
                                        </p:tgtEl>
                                        <p:attrNameLst>
                                          <p:attrName>ppt_w</p:attrName>
                                        </p:attrNameLst>
                                      </p:cBhvr>
                                      <p:tavLst>
                                        <p:tav tm="0">
                                          <p:val>
                                            <p:fltVal val="0"/>
                                          </p:val>
                                        </p:tav>
                                        <p:tav tm="100000">
                                          <p:val>
                                            <p:strVal val="#ppt_w"/>
                                          </p:val>
                                        </p:tav>
                                      </p:tavLst>
                                    </p:anim>
                                    <p:anim calcmode="lin" valueType="num">
                                      <p:cBhvr>
                                        <p:cTn id="26" dur="500" fill="hold"/>
                                        <p:tgtEl>
                                          <p:spTgt spid="59399"/>
                                        </p:tgtEl>
                                        <p:attrNameLst>
                                          <p:attrName>ppt_h</p:attrName>
                                        </p:attrNameLst>
                                      </p:cBhvr>
                                      <p:tavLst>
                                        <p:tav tm="0">
                                          <p:val>
                                            <p:fltVal val="0"/>
                                          </p:val>
                                        </p:tav>
                                        <p:tav tm="100000">
                                          <p:val>
                                            <p:strVal val="#ppt_h"/>
                                          </p:val>
                                        </p:tav>
                                      </p:tavLst>
                                    </p:anim>
                                    <p:animEffect transition="in" filter="fade">
                                      <p:cBhvr>
                                        <p:cTn id="27" dur="500"/>
                                        <p:tgtEl>
                                          <p:spTgt spid="593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descr="CMS Detector 9803027"/>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839913" y="977900"/>
            <a:ext cx="7196137" cy="5546725"/>
          </a:xfrm>
          <a:prstGeom prst="rect">
            <a:avLst/>
          </a:prstGeom>
          <a:noFill/>
          <a:ln w="9525">
            <a:noFill/>
            <a:miter lim="800000"/>
            <a:headEnd/>
            <a:tailEnd/>
          </a:ln>
        </p:spPr>
      </p:pic>
      <p:sp>
        <p:nvSpPr>
          <p:cNvPr id="77833" name="Text Box 9"/>
          <p:cNvSpPr txBox="1">
            <a:spLocks noChangeArrowheads="1"/>
          </p:cNvSpPr>
          <p:nvPr/>
        </p:nvSpPr>
        <p:spPr bwMode="auto">
          <a:xfrm>
            <a:off x="1763713" y="5661025"/>
            <a:ext cx="2016125" cy="366713"/>
          </a:xfrm>
          <a:prstGeom prst="rect">
            <a:avLst/>
          </a:prstGeom>
          <a:solidFill>
            <a:schemeClr val="bg1"/>
          </a:solidFill>
          <a:ln w="9525">
            <a:noFill/>
            <a:miter lim="800000"/>
            <a:headEnd/>
            <a:tailEnd/>
          </a:ln>
          <a:effectLst>
            <a:prstShdw prst="shdw17" dist="17961" dir="2700000">
              <a:schemeClr val="bg1">
                <a:gamma/>
                <a:shade val="60000"/>
                <a:invGamma/>
                <a:alpha val="74998"/>
              </a:schemeClr>
            </a:prstShdw>
          </a:effectLst>
        </p:spPr>
        <p:txBody>
          <a:bodyPr>
            <a:spAutoFit/>
          </a:bodyPr>
          <a:lstStyle/>
          <a:p>
            <a:pPr>
              <a:spcBef>
                <a:spcPct val="50000"/>
              </a:spcBef>
              <a:defRPr/>
            </a:pPr>
            <a:endParaRPr lang="en-US">
              <a:cs typeface="ＭＳ Ｐゴシック" charset="-128"/>
            </a:endParaRPr>
          </a:p>
        </p:txBody>
      </p:sp>
      <p:sp>
        <p:nvSpPr>
          <p:cNvPr id="75780" name="TextBox 8"/>
          <p:cNvSpPr txBox="1">
            <a:spLocks noChangeArrowheads="1"/>
          </p:cNvSpPr>
          <p:nvPr/>
        </p:nvSpPr>
        <p:spPr bwMode="auto">
          <a:xfrm>
            <a:off x="1447800" y="5830888"/>
            <a:ext cx="2743200" cy="646112"/>
          </a:xfrm>
          <a:prstGeom prst="rect">
            <a:avLst/>
          </a:prstGeom>
          <a:solidFill>
            <a:schemeClr val="bg1"/>
          </a:solidFill>
          <a:ln w="9525">
            <a:noFill/>
            <a:miter lim="800000"/>
            <a:headEnd/>
            <a:tailEnd/>
          </a:ln>
        </p:spPr>
        <p:txBody>
          <a:bodyPr>
            <a:spAutoFit/>
          </a:bodyPr>
          <a:lstStyle/>
          <a:p>
            <a:endParaRPr lang="en-US"/>
          </a:p>
          <a:p>
            <a:endParaRPr lang="en-US"/>
          </a:p>
        </p:txBody>
      </p:sp>
      <p:sp>
        <p:nvSpPr>
          <p:cNvPr id="75781" name="Text Box 7"/>
          <p:cNvSpPr txBox="1">
            <a:spLocks noChangeArrowheads="1"/>
          </p:cNvSpPr>
          <p:nvPr/>
        </p:nvSpPr>
        <p:spPr bwMode="auto">
          <a:xfrm>
            <a:off x="152400" y="4078288"/>
            <a:ext cx="5029200" cy="2246312"/>
          </a:xfrm>
          <a:prstGeom prst="rect">
            <a:avLst/>
          </a:prstGeom>
          <a:noFill/>
          <a:ln w="9525">
            <a:noFill/>
            <a:miter lim="800000"/>
            <a:headEnd/>
            <a:tailEnd/>
          </a:ln>
        </p:spPr>
        <p:txBody>
          <a:bodyPr>
            <a:spAutoFit/>
          </a:bodyPr>
          <a:lstStyle/>
          <a:p>
            <a:pPr>
              <a:spcBef>
                <a:spcPct val="50000"/>
              </a:spcBef>
            </a:pPr>
            <a:r>
              <a:rPr lang="en-US" sz="2000" b="1">
                <a:solidFill>
                  <a:srgbClr val="01446F"/>
                </a:solidFill>
              </a:rPr>
              <a:t>100 m unter der Erde</a:t>
            </a:r>
          </a:p>
          <a:p>
            <a:pPr>
              <a:spcBef>
                <a:spcPct val="50000"/>
              </a:spcBef>
            </a:pPr>
            <a:r>
              <a:rPr lang="en-US" sz="2000" b="1">
                <a:solidFill>
                  <a:srgbClr val="01446F"/>
                </a:solidFill>
              </a:rPr>
              <a:t>Höhe: 22 m</a:t>
            </a:r>
          </a:p>
          <a:p>
            <a:pPr>
              <a:spcBef>
                <a:spcPct val="50000"/>
              </a:spcBef>
            </a:pPr>
            <a:r>
              <a:rPr lang="en-US" sz="2000" b="1">
                <a:solidFill>
                  <a:srgbClr val="01446F"/>
                </a:solidFill>
              </a:rPr>
              <a:t>Durchmesser: 15 m</a:t>
            </a:r>
          </a:p>
          <a:p>
            <a:pPr>
              <a:spcBef>
                <a:spcPct val="50000"/>
              </a:spcBef>
            </a:pPr>
            <a:r>
              <a:rPr lang="en-US" sz="2000" b="1">
                <a:solidFill>
                  <a:srgbClr val="01446F"/>
                </a:solidFill>
              </a:rPr>
              <a:t>Gewicht: 14 500 Tonnen</a:t>
            </a:r>
          </a:p>
          <a:p>
            <a:pPr>
              <a:spcBef>
                <a:spcPct val="50000"/>
              </a:spcBef>
            </a:pPr>
            <a:r>
              <a:rPr lang="en-US" sz="2000">
                <a:solidFill>
                  <a:srgbClr val="01446F"/>
                </a:solidFill>
              </a:rPr>
              <a:t>(fast doppelt so schwer wie der  Eiffelturm)</a:t>
            </a:r>
            <a:endParaRPr lang="de-AT" sz="2000">
              <a:solidFill>
                <a:srgbClr val="01446F"/>
              </a:solidFill>
            </a:endParaRPr>
          </a:p>
        </p:txBody>
      </p:sp>
      <p:sp>
        <p:nvSpPr>
          <p:cNvPr id="75782" name="TextBox 9"/>
          <p:cNvSpPr txBox="1">
            <a:spLocks noChangeArrowheads="1"/>
          </p:cNvSpPr>
          <p:nvPr/>
        </p:nvSpPr>
        <p:spPr bwMode="auto">
          <a:xfrm>
            <a:off x="152400" y="2133600"/>
            <a:ext cx="2438400" cy="1754188"/>
          </a:xfrm>
          <a:prstGeom prst="rect">
            <a:avLst/>
          </a:prstGeom>
          <a:noFill/>
          <a:ln w="9525">
            <a:noFill/>
            <a:miter lim="800000"/>
            <a:headEnd/>
            <a:tailEnd/>
          </a:ln>
        </p:spPr>
        <p:txBody>
          <a:bodyPr>
            <a:spAutoFit/>
          </a:bodyPr>
          <a:lstStyle/>
          <a:p>
            <a:r>
              <a:rPr lang="en-US" sz="3600" b="1" u="sng">
                <a:solidFill>
                  <a:srgbClr val="01446F"/>
                </a:solidFill>
              </a:rPr>
              <a:t>C</a:t>
            </a:r>
            <a:r>
              <a:rPr lang="en-US" sz="3600" b="1">
                <a:solidFill>
                  <a:srgbClr val="01446F"/>
                </a:solidFill>
              </a:rPr>
              <a:t>ompact </a:t>
            </a:r>
          </a:p>
          <a:p>
            <a:r>
              <a:rPr lang="en-US" sz="3600" b="1" u="sng">
                <a:solidFill>
                  <a:srgbClr val="01446F"/>
                </a:solidFill>
              </a:rPr>
              <a:t>M</a:t>
            </a:r>
            <a:r>
              <a:rPr lang="en-US" sz="3600" b="1">
                <a:solidFill>
                  <a:srgbClr val="01446F"/>
                </a:solidFill>
              </a:rPr>
              <a:t>yon </a:t>
            </a:r>
          </a:p>
          <a:p>
            <a:r>
              <a:rPr lang="en-US" sz="3600" b="1" u="sng">
                <a:solidFill>
                  <a:srgbClr val="01446F"/>
                </a:solidFill>
              </a:rPr>
              <a:t>S</a:t>
            </a:r>
            <a:r>
              <a:rPr lang="en-US" sz="3600" b="1">
                <a:solidFill>
                  <a:srgbClr val="01446F"/>
                </a:solidFill>
              </a:rPr>
              <a:t>olenoid</a:t>
            </a:r>
            <a:endParaRPr lang="en-US" sz="3600"/>
          </a:p>
        </p:txBody>
      </p:sp>
      <p:sp>
        <p:nvSpPr>
          <p:cNvPr id="75784" name="Slide Number Placeholder 11"/>
          <p:cNvSpPr>
            <a:spLocks noGrp="1"/>
          </p:cNvSpPr>
          <p:nvPr>
            <p:ph type="sldNum" sz="quarter" idx="10"/>
          </p:nvPr>
        </p:nvSpPr>
        <p:spPr>
          <a:noFill/>
        </p:spPr>
        <p:txBody>
          <a:bodyPr/>
          <a:lstStyle/>
          <a:p>
            <a:fld id="{0BC14841-E3AC-4066-941C-B98C2CDFA662}" type="slidenum">
              <a:rPr lang="de-AT"/>
              <a:pPr/>
              <a:t>56</a:t>
            </a:fld>
            <a:endParaRPr lang="de-AT"/>
          </a:p>
        </p:txBody>
      </p:sp>
      <p:sp>
        <p:nvSpPr>
          <p:cNvPr id="75785" name="Date Placeholder 12"/>
          <p:cNvSpPr>
            <a:spLocks noGrp="1"/>
          </p:cNvSpPr>
          <p:nvPr>
            <p:ph type="dt" sz="quarter" idx="12"/>
          </p:nvPr>
        </p:nvSpPr>
        <p:spPr>
          <a:noFill/>
        </p:spPr>
        <p:txBody>
          <a:bodyPr/>
          <a:lstStyle/>
          <a:p>
            <a:r>
              <a:rPr lang="de-DE" smtClean="0"/>
              <a:t>3. März 2020</a:t>
            </a:r>
            <a:endParaRPr lang="de-AT"/>
          </a:p>
        </p:txBody>
      </p:sp>
      <p:sp>
        <p:nvSpPr>
          <p:cNvPr id="75786" name="Footer Placeholder 13"/>
          <p:cNvSpPr>
            <a:spLocks noGrp="1"/>
          </p:cNvSpPr>
          <p:nvPr>
            <p:ph type="ftr" sz="quarter" idx="11"/>
          </p:nvPr>
        </p:nvSpPr>
        <p:spPr>
          <a:noFill/>
        </p:spPr>
        <p:txBody>
          <a:bodyPr/>
          <a:lstStyle/>
          <a:p>
            <a:r>
              <a:rPr lang="en-US" smtClean="0"/>
              <a:t>Markus Friedl</a:t>
            </a:r>
            <a:endParaRPr lang="de-AT"/>
          </a:p>
        </p:txBody>
      </p:sp>
      <p:pic>
        <p:nvPicPr>
          <p:cNvPr id="11" name="Picture 10" descr="Tk_final_insertion_above.jpg"/>
          <p:cNvPicPr>
            <a:picLocks noChangeAspect="1"/>
          </p:cNvPicPr>
          <p:nvPr/>
        </p:nvPicPr>
        <p:blipFill>
          <a:blip r:embed="rId4"/>
          <a:srcRect/>
          <a:stretch>
            <a:fillRect/>
          </a:stretch>
        </p:blipFill>
        <p:spPr bwMode="auto">
          <a:xfrm>
            <a:off x="457200" y="914400"/>
            <a:ext cx="8342313" cy="556418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4"/>
          <p:cNvSpPr>
            <a:spLocks noGrp="1" noChangeArrowheads="1"/>
          </p:cNvSpPr>
          <p:nvPr>
            <p:ph type="title" idx="4294967295"/>
          </p:nvPr>
        </p:nvSpPr>
        <p:spPr>
          <a:xfrm>
            <a:off x="1187450" y="838200"/>
            <a:ext cx="6769100" cy="769938"/>
          </a:xfrm>
        </p:spPr>
        <p:txBody>
          <a:bodyPr/>
          <a:lstStyle/>
          <a:p>
            <a:pPr eaLnBrk="1" hangingPunct="1"/>
            <a:r>
              <a:rPr lang="en-US" sz="2800"/>
              <a:t>Prinzipieller Aufbau eines Experiments</a:t>
            </a:r>
            <a:endParaRPr lang="de-AT" sz="2800"/>
          </a:p>
        </p:txBody>
      </p:sp>
      <p:pic>
        <p:nvPicPr>
          <p:cNvPr id="77827" name="Picture 2"/>
          <p:cNvPicPr>
            <a:picLocks noGrp="1" noChangeAspect="1" noChangeArrowheads="1"/>
          </p:cNvPicPr>
          <p:nvPr>
            <p:ph sz="quarter" idx="4294967295"/>
          </p:nvPr>
        </p:nvPicPr>
        <p:blipFill>
          <a:blip r:embed="rId2" cstate="print">
            <a:extLst>
              <a:ext uri="{28A0092B-C50C-407E-A947-70E740481C1C}">
                <a14:useLocalDpi xmlns:a14="http://schemas.microsoft.com/office/drawing/2010/main"/>
              </a:ext>
            </a:extLst>
          </a:blip>
          <a:srcRect b="7616"/>
          <a:stretch>
            <a:fillRect/>
          </a:stretch>
        </p:blipFill>
        <p:spPr>
          <a:xfrm>
            <a:off x="771525" y="1628775"/>
            <a:ext cx="7600950" cy="4391025"/>
          </a:xfrm>
          <a:noFill/>
        </p:spPr>
      </p:pic>
      <p:sp>
        <p:nvSpPr>
          <p:cNvPr id="77828" name="Slide Number Placeholder 6"/>
          <p:cNvSpPr>
            <a:spLocks noGrp="1"/>
          </p:cNvSpPr>
          <p:nvPr>
            <p:ph type="sldNum" sz="quarter" idx="10"/>
          </p:nvPr>
        </p:nvSpPr>
        <p:spPr>
          <a:noFill/>
        </p:spPr>
        <p:txBody>
          <a:bodyPr/>
          <a:lstStyle/>
          <a:p>
            <a:fld id="{2F167825-0485-4B44-9EA4-EA893A8E9582}" type="slidenum">
              <a:rPr lang="de-AT"/>
              <a:pPr/>
              <a:t>57</a:t>
            </a:fld>
            <a:endParaRPr lang="de-AT"/>
          </a:p>
        </p:txBody>
      </p:sp>
      <p:sp>
        <p:nvSpPr>
          <p:cNvPr id="77829" name="Date Placeholder 7"/>
          <p:cNvSpPr>
            <a:spLocks noGrp="1"/>
          </p:cNvSpPr>
          <p:nvPr>
            <p:ph type="dt" sz="quarter" idx="12"/>
          </p:nvPr>
        </p:nvSpPr>
        <p:spPr>
          <a:noFill/>
        </p:spPr>
        <p:txBody>
          <a:bodyPr/>
          <a:lstStyle/>
          <a:p>
            <a:r>
              <a:rPr lang="de-DE" smtClean="0"/>
              <a:t>3. März 2020</a:t>
            </a:r>
            <a:endParaRPr lang="de-AT"/>
          </a:p>
        </p:txBody>
      </p:sp>
      <p:sp>
        <p:nvSpPr>
          <p:cNvPr id="77830" name="Footer Placeholder 8"/>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Querschnitt</a:t>
            </a:r>
            <a:r>
              <a:rPr lang="en-US" dirty="0"/>
              <a:t> </a:t>
            </a:r>
            <a:r>
              <a:rPr lang="en-US" dirty="0" err="1"/>
              <a:t>durch</a:t>
            </a:r>
            <a:r>
              <a:rPr lang="en-US" dirty="0"/>
              <a:t> das CMS Experiment</a:t>
            </a:r>
          </a:p>
        </p:txBody>
      </p:sp>
      <p:sp>
        <p:nvSpPr>
          <p:cNvPr id="2" name="Slide Number Placeholder 1"/>
          <p:cNvSpPr>
            <a:spLocks noGrp="1"/>
          </p:cNvSpPr>
          <p:nvPr>
            <p:ph type="sldNum" sz="quarter" idx="10"/>
          </p:nvPr>
        </p:nvSpPr>
        <p:spPr/>
        <p:txBody>
          <a:bodyPr/>
          <a:lstStyle/>
          <a:p>
            <a:fld id="{4D0F166B-425B-4B79-A297-793EC8C7054B}" type="slidenum">
              <a:rPr lang="de-AT" smtClean="0"/>
              <a:pPr/>
              <a:t>58</a:t>
            </a:fld>
            <a:endParaRPr lang="de-AT"/>
          </a:p>
        </p:txBody>
      </p:sp>
      <p:sp>
        <p:nvSpPr>
          <p:cNvPr id="3" name="Footer Placeholder 2"/>
          <p:cNvSpPr>
            <a:spLocks noGrp="1"/>
          </p:cNvSpPr>
          <p:nvPr>
            <p:ph type="ftr" sz="quarter" idx="11"/>
          </p:nvPr>
        </p:nvSpPr>
        <p:spPr/>
        <p:txBody>
          <a:bodyPr/>
          <a:lstStyle/>
          <a:p>
            <a:r>
              <a:rPr lang="en-US" smtClean="0"/>
              <a:t>Markus Friedl</a:t>
            </a:r>
            <a:endParaRPr lang="de-AT"/>
          </a:p>
        </p:txBody>
      </p:sp>
      <p:sp>
        <p:nvSpPr>
          <p:cNvPr id="4" name="Date Placeholder 3"/>
          <p:cNvSpPr>
            <a:spLocks noGrp="1"/>
          </p:cNvSpPr>
          <p:nvPr>
            <p:ph type="dt" sz="half" idx="12"/>
          </p:nvPr>
        </p:nvSpPr>
        <p:spPr/>
        <p:txBody>
          <a:bodyPr/>
          <a:lstStyle/>
          <a:p>
            <a:r>
              <a:rPr lang="de-DE" smtClean="0"/>
              <a:t>3. März 2020</a:t>
            </a:r>
            <a:endParaRPr lang="de-AT"/>
          </a:p>
        </p:txBody>
      </p:sp>
      <p:pic>
        <p:nvPicPr>
          <p:cNvPr id="7" name="Picture 5" descr="http://www.physikblog.eu/wp-content/uploads/2008/09/cms_aufbau.png"/>
          <p:cNvPicPr>
            <a:picLocks noGrp="1" noChangeAspect="1" noChangeArrowheads="1"/>
          </p:cNvPicPr>
          <p:nvPr>
            <p:ph idx="1"/>
          </p:nvPr>
        </p:nvPicPr>
        <p:blipFill>
          <a:blip r:embed="rId2" cstate="print">
            <a:extLst>
              <a:ext uri="{28A0092B-C50C-407E-A947-70E740481C1C}">
                <a14:useLocalDpi xmlns:a14="http://schemas.microsoft.com/office/drawing/2010/main"/>
              </a:ext>
            </a:extLst>
          </a:blip>
          <a:srcRect l="-9129" r="-9129"/>
          <a:stretch>
            <a:fillRect/>
          </a:stretch>
        </p:blipFill>
        <p:spPr bwMode="auto">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763169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idx="4294967295"/>
          </p:nvPr>
        </p:nvSpPr>
        <p:spPr>
          <a:xfrm>
            <a:off x="468313" y="836613"/>
            <a:ext cx="8231187" cy="576262"/>
          </a:xfrm>
        </p:spPr>
        <p:txBody>
          <a:bodyPr lIns="0" tIns="38808" rIns="0" bIns="0"/>
          <a:lstStyle/>
          <a:p>
            <a:pPr defTabSz="457200"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Spurkammer – Der “Tracker”</a:t>
            </a:r>
          </a:p>
        </p:txBody>
      </p:sp>
      <p:sp>
        <p:nvSpPr>
          <p:cNvPr id="78851" name="Text Box 4"/>
          <p:cNvSpPr txBox="1">
            <a:spLocks noChangeArrowheads="1"/>
          </p:cNvSpPr>
          <p:nvPr/>
        </p:nvSpPr>
        <p:spPr bwMode="auto">
          <a:xfrm>
            <a:off x="457200" y="1554163"/>
            <a:ext cx="8001000" cy="938212"/>
          </a:xfrm>
          <a:prstGeom prst="rect">
            <a:avLst/>
          </a:prstGeom>
          <a:noFill/>
          <a:ln w="9525">
            <a:noFill/>
            <a:round/>
            <a:headEnd/>
            <a:tailEnd/>
          </a:ln>
        </p:spPr>
        <p:txBody>
          <a:bodyPr lIns="90000" tIns="45000" rIns="90000" bIns="45000"/>
          <a:lstStyle/>
          <a:p>
            <a:pPr defTabSz="457200">
              <a:lnSpc>
                <a:spcPct val="116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a:solidFill>
                  <a:srgbClr val="01446F"/>
                </a:solidFill>
              </a:rPr>
              <a:t>Im innersten Teil eines solchen Detektors verwendet man meist eine  Art “Digitalkamera”:</a:t>
            </a:r>
          </a:p>
        </p:txBody>
      </p:sp>
      <p:grpSp>
        <p:nvGrpSpPr>
          <p:cNvPr id="78852" name="Group 8"/>
          <p:cNvGrpSpPr>
            <a:grpSpLocks/>
          </p:cNvGrpSpPr>
          <p:nvPr/>
        </p:nvGrpSpPr>
        <p:grpSpPr bwMode="auto">
          <a:xfrm>
            <a:off x="539750" y="2708275"/>
            <a:ext cx="4791075" cy="3657600"/>
            <a:chOff x="1429" y="1706"/>
            <a:chExt cx="3018" cy="2304"/>
          </a:xfrm>
        </p:grpSpPr>
        <p:pic>
          <p:nvPicPr>
            <p:cNvPr id="78860" name="Picture 3"/>
            <p:cNvPicPr>
              <a:picLocks noChangeAspect="1" noChangeArrowheads="1"/>
            </p:cNvPicPr>
            <p:nvPr/>
          </p:nvPicPr>
          <p:blipFill>
            <a:blip r:embed="rId3"/>
            <a:srcRect/>
            <a:stretch>
              <a:fillRect/>
            </a:stretch>
          </p:blipFill>
          <p:spPr bwMode="auto">
            <a:xfrm>
              <a:off x="1429" y="1706"/>
              <a:ext cx="3018" cy="2304"/>
            </a:xfrm>
            <a:prstGeom prst="rect">
              <a:avLst/>
            </a:prstGeom>
            <a:noFill/>
            <a:ln w="9525">
              <a:noFill/>
              <a:round/>
              <a:headEnd/>
              <a:tailEnd/>
            </a:ln>
          </p:spPr>
        </p:pic>
        <p:sp>
          <p:nvSpPr>
            <p:cNvPr id="78861" name="Text Box 5"/>
            <p:cNvSpPr txBox="1">
              <a:spLocks noChangeArrowheads="1"/>
            </p:cNvSpPr>
            <p:nvPr/>
          </p:nvSpPr>
          <p:spPr bwMode="auto">
            <a:xfrm>
              <a:off x="1728" y="2880"/>
              <a:ext cx="1008" cy="379"/>
            </a:xfrm>
            <a:prstGeom prst="rect">
              <a:avLst/>
            </a:prstGeom>
            <a:noFill/>
            <a:ln w="9525">
              <a:noFill/>
              <a:round/>
              <a:headEnd/>
              <a:tailEnd/>
            </a:ln>
          </p:spPr>
          <p:txBody>
            <a:bodyPr lIns="90000" tIns="60876" rIns="90000" bIns="45000"/>
            <a:lstStyle/>
            <a:p>
              <a:pPr defTabSz="457200">
                <a:lnSpc>
                  <a:spcPct val="93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FFFFFF"/>
                  </a:solidFill>
                </a:rPr>
                <a:t>Chip einer</a:t>
              </a:r>
            </a:p>
            <a:p>
              <a:pPr defTabSz="457200">
                <a:lnSpc>
                  <a:spcPct val="93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FFFFFF"/>
                  </a:solidFill>
                </a:rPr>
                <a:t>Digitalkamera</a:t>
              </a:r>
            </a:p>
          </p:txBody>
        </p:sp>
      </p:grpSp>
      <p:sp>
        <p:nvSpPr>
          <p:cNvPr id="78853" name="Rectangle 10"/>
          <p:cNvSpPr>
            <a:spLocks noChangeArrowheads="1"/>
          </p:cNvSpPr>
          <p:nvPr/>
        </p:nvSpPr>
        <p:spPr bwMode="auto">
          <a:xfrm>
            <a:off x="5940425" y="2781300"/>
            <a:ext cx="3168650" cy="1368425"/>
          </a:xfrm>
          <a:prstGeom prst="rect">
            <a:avLst/>
          </a:prstGeom>
          <a:noFill/>
          <a:ln w="9525">
            <a:noFill/>
            <a:miter lim="800000"/>
            <a:headEnd/>
            <a:tailEnd/>
          </a:ln>
        </p:spPr>
        <p:txBody>
          <a:bodyPr/>
          <a:lstStyle/>
          <a:p>
            <a:pPr marL="342900" indent="-342900" eaLnBrk="0" hangingPunct="0">
              <a:spcBef>
                <a:spcPct val="20000"/>
              </a:spcBef>
            </a:pPr>
            <a:r>
              <a:rPr lang="de-AT" sz="2000" b="1">
                <a:solidFill>
                  <a:srgbClr val="01446F"/>
                </a:solidFill>
              </a:rPr>
              <a:t>Digitalkamera:</a:t>
            </a:r>
          </a:p>
          <a:p>
            <a:pPr marL="342900" indent="-342900" eaLnBrk="0" hangingPunct="0">
              <a:spcBef>
                <a:spcPct val="20000"/>
              </a:spcBef>
              <a:buFontTx/>
              <a:buChar char="•"/>
            </a:pPr>
            <a:r>
              <a:rPr lang="de-AT" sz="2000">
                <a:solidFill>
                  <a:srgbClr val="01446F"/>
                </a:solidFill>
              </a:rPr>
              <a:t>Typisch 2 x 3 cm</a:t>
            </a:r>
            <a:r>
              <a:rPr lang="de-AT" sz="2000" baseline="30000">
                <a:solidFill>
                  <a:srgbClr val="01446F"/>
                </a:solidFill>
              </a:rPr>
              <a:t>2</a:t>
            </a:r>
            <a:r>
              <a:rPr lang="de-AT" sz="2000">
                <a:solidFill>
                  <a:srgbClr val="01446F"/>
                </a:solidFill>
              </a:rPr>
              <a:t> in Spiegelreflexkamera</a:t>
            </a:r>
          </a:p>
          <a:p>
            <a:pPr marL="342900" indent="-342900" eaLnBrk="0" hangingPunct="0">
              <a:spcBef>
                <a:spcPct val="20000"/>
              </a:spcBef>
              <a:buFontTx/>
              <a:buChar char="•"/>
            </a:pPr>
            <a:r>
              <a:rPr lang="de-AT" sz="2000">
                <a:solidFill>
                  <a:srgbClr val="01446F"/>
                </a:solidFill>
              </a:rPr>
              <a:t>3-5 Fotos pro Sekunde</a:t>
            </a:r>
          </a:p>
        </p:txBody>
      </p:sp>
      <p:grpSp>
        <p:nvGrpSpPr>
          <p:cNvPr id="3" name="Group 14"/>
          <p:cNvGrpSpPr>
            <a:grpSpLocks/>
          </p:cNvGrpSpPr>
          <p:nvPr/>
        </p:nvGrpSpPr>
        <p:grpSpPr bwMode="auto">
          <a:xfrm>
            <a:off x="34925" y="2636838"/>
            <a:ext cx="8867775" cy="3903662"/>
            <a:chOff x="22" y="1661"/>
            <a:chExt cx="5586" cy="2459"/>
          </a:xfrm>
        </p:grpSpPr>
        <p:pic>
          <p:nvPicPr>
            <p:cNvPr id="78858" name="Picture 7" descr="TIB_lights">
              <a:hlinkClick r:id="rId4"/>
            </p:cNvPr>
            <p:cNvPicPr>
              <a:picLocks noChangeAspect="1" noChangeArrowheads="1"/>
            </p:cNvPicPr>
            <p:nvPr/>
          </p:nvPicPr>
          <p:blipFill>
            <a:blip r:embed="rId5"/>
            <a:srcRect/>
            <a:stretch>
              <a:fillRect/>
            </a:stretch>
          </p:blipFill>
          <p:spPr bwMode="auto">
            <a:xfrm>
              <a:off x="22" y="1661"/>
              <a:ext cx="3674" cy="2459"/>
            </a:xfrm>
            <a:prstGeom prst="rect">
              <a:avLst/>
            </a:prstGeom>
            <a:noFill/>
            <a:ln w="9525">
              <a:noFill/>
              <a:miter lim="800000"/>
              <a:headEnd/>
              <a:tailEnd/>
            </a:ln>
          </p:spPr>
        </p:pic>
        <p:sp>
          <p:nvSpPr>
            <p:cNvPr id="78859" name="Rectangle 11"/>
            <p:cNvSpPr>
              <a:spLocks noChangeArrowheads="1"/>
            </p:cNvSpPr>
            <p:nvPr/>
          </p:nvSpPr>
          <p:spPr bwMode="auto">
            <a:xfrm>
              <a:off x="3787" y="2694"/>
              <a:ext cx="1821" cy="1089"/>
            </a:xfrm>
            <a:prstGeom prst="rect">
              <a:avLst/>
            </a:prstGeom>
            <a:noFill/>
            <a:ln w="9525">
              <a:noFill/>
              <a:miter lim="800000"/>
              <a:headEnd/>
              <a:tailEnd/>
            </a:ln>
          </p:spPr>
          <p:txBody>
            <a:bodyPr/>
            <a:lstStyle/>
            <a:p>
              <a:pPr marL="342900" indent="-342900" eaLnBrk="0" hangingPunct="0">
                <a:spcBef>
                  <a:spcPct val="20000"/>
                </a:spcBef>
              </a:pPr>
              <a:r>
                <a:rPr lang="de-AT" sz="2000" b="1">
                  <a:solidFill>
                    <a:srgbClr val="01446F"/>
                  </a:solidFill>
                </a:rPr>
                <a:t>CMS Tracker:</a:t>
              </a:r>
            </a:p>
            <a:p>
              <a:pPr marL="342900" indent="-342900" eaLnBrk="0" hangingPunct="0">
                <a:spcBef>
                  <a:spcPct val="20000"/>
                </a:spcBef>
                <a:buFontTx/>
                <a:buChar char="•"/>
              </a:pPr>
              <a:r>
                <a:rPr lang="de-AT" sz="2000">
                  <a:solidFill>
                    <a:srgbClr val="01446F"/>
                  </a:solidFill>
                </a:rPr>
                <a:t>200 m</a:t>
              </a:r>
              <a:r>
                <a:rPr lang="de-AT" sz="2000" baseline="30000">
                  <a:solidFill>
                    <a:srgbClr val="01446F"/>
                  </a:solidFill>
                </a:rPr>
                <a:t>2</a:t>
              </a:r>
              <a:r>
                <a:rPr lang="de-AT" sz="2000">
                  <a:solidFill>
                    <a:srgbClr val="01446F"/>
                  </a:solidFill>
                </a:rPr>
                <a:t> Detektorfläche</a:t>
              </a:r>
            </a:p>
            <a:p>
              <a:pPr marL="342900" indent="-342900" eaLnBrk="0" hangingPunct="0">
                <a:spcBef>
                  <a:spcPct val="20000"/>
                </a:spcBef>
                <a:buFontTx/>
                <a:buChar char="•"/>
              </a:pPr>
              <a:r>
                <a:rPr lang="de-AT" sz="2000">
                  <a:solidFill>
                    <a:srgbClr val="01446F"/>
                  </a:solidFill>
                </a:rPr>
                <a:t>40 Millionen 3D-„Fotos“ pro Sekunde</a:t>
              </a:r>
            </a:p>
          </p:txBody>
        </p:sp>
      </p:grpSp>
      <p:sp>
        <p:nvSpPr>
          <p:cNvPr id="78855" name="Slide Number Placeholder 13"/>
          <p:cNvSpPr>
            <a:spLocks noGrp="1"/>
          </p:cNvSpPr>
          <p:nvPr>
            <p:ph type="sldNum" sz="quarter" idx="10"/>
          </p:nvPr>
        </p:nvSpPr>
        <p:spPr>
          <a:noFill/>
        </p:spPr>
        <p:txBody>
          <a:bodyPr/>
          <a:lstStyle/>
          <a:p>
            <a:fld id="{E5DB1C50-9AC0-45A8-A00A-5F91EFD0A64B}" type="slidenum">
              <a:rPr lang="de-AT"/>
              <a:pPr/>
              <a:t>59</a:t>
            </a:fld>
            <a:endParaRPr lang="de-AT"/>
          </a:p>
        </p:txBody>
      </p:sp>
      <p:sp>
        <p:nvSpPr>
          <p:cNvPr id="78856" name="Date Placeholder 14"/>
          <p:cNvSpPr>
            <a:spLocks noGrp="1"/>
          </p:cNvSpPr>
          <p:nvPr>
            <p:ph type="dt" sz="quarter" idx="12"/>
          </p:nvPr>
        </p:nvSpPr>
        <p:spPr>
          <a:noFill/>
        </p:spPr>
        <p:txBody>
          <a:bodyPr/>
          <a:lstStyle/>
          <a:p>
            <a:r>
              <a:rPr lang="de-DE" smtClean="0"/>
              <a:t>3. März 2020</a:t>
            </a:r>
            <a:endParaRPr lang="de-AT"/>
          </a:p>
        </p:txBody>
      </p:sp>
      <p:sp>
        <p:nvSpPr>
          <p:cNvPr id="78857" name="Footer Placeholder 15"/>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3"/>
          <p:cNvSpPr>
            <a:spLocks noGrp="1"/>
          </p:cNvSpPr>
          <p:nvPr>
            <p:ph type="title"/>
          </p:nvPr>
        </p:nvSpPr>
        <p:spPr>
          <a:xfrm>
            <a:off x="468313" y="836613"/>
            <a:ext cx="8229600" cy="763587"/>
          </a:xfrm>
        </p:spPr>
        <p:txBody>
          <a:bodyPr/>
          <a:lstStyle/>
          <a:p>
            <a:pPr eaLnBrk="1" hangingPunct="1">
              <a:defRPr/>
            </a:pPr>
            <a:r>
              <a:rPr lang="en-US" sz="4800">
                <a:effectLst>
                  <a:outerShdw blurRad="38100" dist="38100" dir="2700000" algn="tl">
                    <a:srgbClr val="DDDDDD"/>
                  </a:outerShdw>
                </a:effectLst>
                <a:ea typeface="Arial Black" charset="0"/>
                <a:cs typeface="Arial Black" charset="0"/>
              </a:rPr>
              <a:t>Inhalt dieses Vortrages:</a:t>
            </a:r>
          </a:p>
        </p:txBody>
      </p:sp>
      <p:sp>
        <p:nvSpPr>
          <p:cNvPr id="7" name="Content Placeholder 6"/>
          <p:cNvSpPr>
            <a:spLocks noGrp="1"/>
          </p:cNvSpPr>
          <p:nvPr>
            <p:ph idx="1"/>
          </p:nvPr>
        </p:nvSpPr>
        <p:spPr>
          <a:xfrm>
            <a:off x="457200" y="1988840"/>
            <a:ext cx="8229600" cy="4392910"/>
          </a:xfrm>
        </p:spPr>
        <p:txBody>
          <a:bodyPr>
            <a:normAutofit/>
          </a:bodyPr>
          <a:lstStyle/>
          <a:p>
            <a:pPr marL="514350" indent="-514350">
              <a:spcBef>
                <a:spcPts val="3000"/>
              </a:spcBef>
              <a:buFont typeface="+mj-lt"/>
              <a:buAutoNum type="arabicPeriod"/>
              <a:defRPr/>
            </a:pPr>
            <a:r>
              <a:rPr lang="de-AT" sz="2400" b="1" dirty="0">
                <a:effectLst>
                  <a:outerShdw blurRad="50800" dist="38100" dir="2700000">
                    <a:srgbClr val="000000">
                      <a:alpha val="43000"/>
                    </a:srgbClr>
                  </a:outerShdw>
                </a:effectLst>
              </a:rPr>
              <a:t>Wozu benötigt man einen Teilchenbeschleuniger</a:t>
            </a:r>
          </a:p>
          <a:p>
            <a:pPr marL="514350" indent="-514350">
              <a:spcBef>
                <a:spcPts val="3000"/>
              </a:spcBef>
              <a:buFont typeface="+mj-lt"/>
              <a:buAutoNum type="arabicPeriod"/>
              <a:defRPr/>
            </a:pPr>
            <a:r>
              <a:rPr lang="de-AT" sz="2400" b="1" dirty="0">
                <a:effectLst>
                  <a:outerShdw blurRad="50800" dist="38100" dir="2700000">
                    <a:srgbClr val="000000">
                      <a:alpha val="43000"/>
                    </a:srgbClr>
                  </a:outerShdw>
                </a:effectLst>
              </a:rPr>
              <a:t>Wie funktioniert ein Teilchenbeschleuniger?</a:t>
            </a:r>
          </a:p>
          <a:p>
            <a:pPr marL="514350" indent="-514350">
              <a:spcBef>
                <a:spcPts val="3000"/>
              </a:spcBef>
              <a:buFont typeface="+mj-lt"/>
              <a:buAutoNum type="arabicPeriod"/>
              <a:defRPr/>
            </a:pPr>
            <a:r>
              <a:rPr lang="de-AT" sz="2400" b="1" dirty="0">
                <a:effectLst>
                  <a:outerShdw blurRad="50800" dist="38100" dir="2700000">
                    <a:srgbClr val="000000">
                      <a:alpha val="43000"/>
                    </a:srgbClr>
                  </a:outerShdw>
                </a:effectLst>
              </a:rPr>
              <a:t>Was ist das CERN?</a:t>
            </a:r>
          </a:p>
          <a:p>
            <a:pPr marL="514350" indent="-514350">
              <a:spcBef>
                <a:spcPts val="3000"/>
              </a:spcBef>
              <a:buFont typeface="+mj-lt"/>
              <a:buAutoNum type="arabicPeriod"/>
              <a:defRPr/>
            </a:pPr>
            <a:r>
              <a:rPr lang="de-AT" sz="2400" b="1" dirty="0">
                <a:effectLst>
                  <a:outerShdw blurRad="50800" dist="38100" dir="2700000">
                    <a:srgbClr val="000000">
                      <a:alpha val="43000"/>
                    </a:srgbClr>
                  </a:outerShdw>
                </a:effectLst>
              </a:rPr>
              <a:t>Teilchendetektoren: Die „Experimente“ der Teilchenphysiker</a:t>
            </a:r>
          </a:p>
          <a:p>
            <a:pPr marL="514350" indent="-514350">
              <a:spcBef>
                <a:spcPts val="3000"/>
              </a:spcBef>
              <a:buFont typeface="+mj-lt"/>
              <a:buAutoNum type="arabicPeriod"/>
              <a:defRPr/>
            </a:pPr>
            <a:r>
              <a:rPr lang="de-AT" sz="2400" b="1" dirty="0">
                <a:effectLst>
                  <a:outerShdw blurRad="50800" dist="38100" dir="2700000">
                    <a:srgbClr val="000000">
                      <a:alpha val="43000"/>
                    </a:srgbClr>
                  </a:outerShdw>
                </a:effectLst>
              </a:rPr>
              <a:t>Was bringt </a:t>
            </a:r>
            <a:r>
              <a:rPr lang="de-AT" sz="2400" b="1" i="1" dirty="0">
                <a:effectLst>
                  <a:outerShdw blurRad="50800" dist="38100" dir="2700000">
                    <a:srgbClr val="000000">
                      <a:alpha val="43000"/>
                    </a:srgbClr>
                  </a:outerShdw>
                </a:effectLst>
              </a:rPr>
              <a:t>mir</a:t>
            </a:r>
            <a:r>
              <a:rPr lang="de-AT" sz="2400" b="1" dirty="0">
                <a:effectLst>
                  <a:outerShdw blurRad="50800" dist="38100" dir="2700000">
                    <a:srgbClr val="000000">
                      <a:alpha val="43000"/>
                    </a:srgbClr>
                  </a:outerShdw>
                </a:effectLst>
              </a:rPr>
              <a:t> das?</a:t>
            </a:r>
          </a:p>
        </p:txBody>
      </p:sp>
      <p:sp>
        <p:nvSpPr>
          <p:cNvPr id="21508" name="Slide Number Placeholder 6"/>
          <p:cNvSpPr>
            <a:spLocks noGrp="1"/>
          </p:cNvSpPr>
          <p:nvPr>
            <p:ph type="sldNum" sz="quarter" idx="10"/>
          </p:nvPr>
        </p:nvSpPr>
        <p:spPr>
          <a:noFill/>
        </p:spPr>
        <p:txBody>
          <a:bodyPr/>
          <a:lstStyle/>
          <a:p>
            <a:fld id="{1F5973F6-04E5-8043-A853-0940B797B554}" type="slidenum">
              <a:rPr lang="de-AT" smtClean="0"/>
              <a:pPr/>
              <a:t>6</a:t>
            </a:fld>
            <a:endParaRPr lang="de-AT"/>
          </a:p>
        </p:txBody>
      </p:sp>
      <p:sp>
        <p:nvSpPr>
          <p:cNvPr id="21509" name="Footer Placeholder 8"/>
          <p:cNvSpPr>
            <a:spLocks noGrp="1"/>
          </p:cNvSpPr>
          <p:nvPr>
            <p:ph type="ftr" sz="quarter" idx="11"/>
          </p:nvPr>
        </p:nvSpPr>
        <p:spPr>
          <a:noFill/>
        </p:spPr>
        <p:txBody>
          <a:bodyPr/>
          <a:lstStyle/>
          <a:p>
            <a:r>
              <a:rPr lang="en-US" smtClean="0"/>
              <a:t>Markus Friedl</a:t>
            </a:r>
            <a:endParaRPr lang="de-AT" dirty="0"/>
          </a:p>
        </p:txBody>
      </p:sp>
      <p:sp>
        <p:nvSpPr>
          <p:cNvPr id="21510" name="Date Placeholder 7"/>
          <p:cNvSpPr>
            <a:spLocks noGrp="1"/>
          </p:cNvSpPr>
          <p:nvPr>
            <p:ph type="dt" sz="quarter" idx="12"/>
          </p:nvPr>
        </p:nvSpPr>
        <p:spPr>
          <a:noFill/>
        </p:spPr>
        <p:txBody>
          <a:bodyPr/>
          <a:lstStyle/>
          <a:p>
            <a:r>
              <a:rPr lang="de-DE" smtClean="0"/>
              <a:t>3. März 2020</a:t>
            </a:r>
            <a:endParaRPr lang="de-AT"/>
          </a:p>
        </p:txBody>
      </p:sp>
    </p:spTree>
    <p:extLst>
      <p:ext uri="{BB962C8B-B14F-4D97-AF65-F5344CB8AC3E}">
        <p14:creationId xmlns:p14="http://schemas.microsoft.com/office/powerpoint/2010/main" val="661570943"/>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a:xfrm>
            <a:off x="1187450" y="714375"/>
            <a:ext cx="6769100" cy="769938"/>
          </a:xfrm>
        </p:spPr>
        <p:txBody>
          <a:bodyPr lIns="0" tIns="38808" rIns="0" bIns="0"/>
          <a:lstStyle/>
          <a:p>
            <a:pPr defTabSz="457200"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Bau des CMS Trackers </a:t>
            </a:r>
          </a:p>
        </p:txBody>
      </p:sp>
      <p:pic>
        <p:nvPicPr>
          <p:cNvPr id="80899" name="Picture 18" descr="Tracker Einbau (frontal)">
            <a:hlinkClick r:id="rId3"/>
          </p:cNvPr>
          <p:cNvPicPr>
            <a:picLocks noGrp="1" noChangeAspect="1" noChangeArrowheads="1"/>
          </p:cNvPicPr>
          <p:nvPr>
            <p:ph sz="quarter" idx="4294967295"/>
          </p:nvPr>
        </p:nvPicPr>
        <p:blipFill>
          <a:blip r:embed="rId4"/>
          <a:srcRect/>
          <a:stretch>
            <a:fillRect/>
          </a:stretch>
        </p:blipFill>
        <p:spPr>
          <a:xfrm>
            <a:off x="395288" y="1484313"/>
            <a:ext cx="3868737" cy="4897437"/>
          </a:xfrm>
        </p:spPr>
      </p:pic>
      <p:pic>
        <p:nvPicPr>
          <p:cNvPr id="80900" name="Picture 16" descr="TEC Modultypen">
            <a:hlinkClick r:id="rId5"/>
          </p:cNvPr>
          <p:cNvPicPr>
            <a:picLocks noGrp="1" noChangeAspect="1" noChangeArrowheads="1"/>
          </p:cNvPicPr>
          <p:nvPr>
            <p:ph sz="quarter" idx="4294967295"/>
          </p:nvPr>
        </p:nvPicPr>
        <p:blipFill>
          <a:blip r:embed="rId6" cstate="print">
            <a:extLst>
              <a:ext uri="{28A0092B-C50C-407E-A947-70E740481C1C}">
                <a14:useLocalDpi xmlns:a14="http://schemas.microsoft.com/office/drawing/2010/main"/>
              </a:ext>
            </a:extLst>
          </a:blip>
          <a:srcRect/>
          <a:stretch>
            <a:fillRect/>
          </a:stretch>
        </p:blipFill>
        <p:spPr>
          <a:xfrm>
            <a:off x="4941888" y="4081463"/>
            <a:ext cx="3451225" cy="2300287"/>
          </a:xfrm>
        </p:spPr>
      </p:pic>
      <p:pic>
        <p:nvPicPr>
          <p:cNvPr id="80901" name="Picture 12" descr="TEC und die TST">
            <a:hlinkClick r:id="rId7"/>
          </p:cNvPr>
          <p:cNvPicPr>
            <a:picLocks noGrp="1" noChangeAspect="1" noChangeArrowheads="1"/>
          </p:cNvPicPr>
          <p:nvPr>
            <p:ph sz="quarter" idx="4294967295"/>
          </p:nvPr>
        </p:nvPicPr>
        <p:blipFill>
          <a:blip r:embed="rId8" cstate="print">
            <a:extLst>
              <a:ext uri="{28A0092B-C50C-407E-A947-70E740481C1C}">
                <a14:useLocalDpi xmlns:a14="http://schemas.microsoft.com/office/drawing/2010/main"/>
              </a:ext>
            </a:extLst>
          </a:blip>
          <a:srcRect/>
          <a:stretch>
            <a:fillRect/>
          </a:stretch>
        </p:blipFill>
        <p:spPr>
          <a:xfrm>
            <a:off x="5076825" y="1628775"/>
            <a:ext cx="3067050" cy="2300288"/>
          </a:xfrm>
        </p:spPr>
      </p:pic>
      <p:grpSp>
        <p:nvGrpSpPr>
          <p:cNvPr id="2" name="Group 11"/>
          <p:cNvGrpSpPr>
            <a:grpSpLocks/>
          </p:cNvGrpSpPr>
          <p:nvPr/>
        </p:nvGrpSpPr>
        <p:grpSpPr bwMode="auto">
          <a:xfrm>
            <a:off x="5292725" y="3284538"/>
            <a:ext cx="1008063" cy="1873250"/>
            <a:chOff x="3334" y="2069"/>
            <a:chExt cx="635" cy="1180"/>
          </a:xfrm>
        </p:grpSpPr>
        <p:sp>
          <p:nvSpPr>
            <p:cNvPr id="80912" name="Oval 6"/>
            <p:cNvSpPr>
              <a:spLocks noChangeArrowheads="1"/>
            </p:cNvSpPr>
            <p:nvPr/>
          </p:nvSpPr>
          <p:spPr bwMode="auto">
            <a:xfrm>
              <a:off x="3334" y="2614"/>
              <a:ext cx="635" cy="635"/>
            </a:xfrm>
            <a:prstGeom prst="ellipse">
              <a:avLst/>
            </a:prstGeom>
            <a:noFill/>
            <a:ln w="57150">
              <a:solidFill>
                <a:srgbClr val="FF0000"/>
              </a:solidFill>
              <a:round/>
              <a:headEnd/>
              <a:tailEnd/>
            </a:ln>
          </p:spPr>
          <p:txBody>
            <a:bodyPr wrap="none" anchor="ctr"/>
            <a:lstStyle/>
            <a:p>
              <a:endParaRPr lang="en-US"/>
            </a:p>
          </p:txBody>
        </p:sp>
        <p:sp>
          <p:nvSpPr>
            <p:cNvPr id="80913" name="Line 8"/>
            <p:cNvSpPr>
              <a:spLocks noChangeShapeType="1"/>
            </p:cNvSpPr>
            <p:nvPr/>
          </p:nvSpPr>
          <p:spPr bwMode="auto">
            <a:xfrm flipH="1" flipV="1">
              <a:off x="3560" y="2069"/>
              <a:ext cx="46" cy="545"/>
            </a:xfrm>
            <a:prstGeom prst="line">
              <a:avLst/>
            </a:prstGeom>
            <a:noFill/>
            <a:ln w="57150">
              <a:solidFill>
                <a:srgbClr val="FF0000"/>
              </a:solidFill>
              <a:round/>
              <a:headEnd/>
              <a:tailEnd type="triangle" w="med" len="med"/>
            </a:ln>
          </p:spPr>
          <p:txBody>
            <a:bodyPr/>
            <a:lstStyle/>
            <a:p>
              <a:endParaRPr lang="de-AT"/>
            </a:p>
          </p:txBody>
        </p:sp>
      </p:grpSp>
      <p:grpSp>
        <p:nvGrpSpPr>
          <p:cNvPr id="3" name="Group 12"/>
          <p:cNvGrpSpPr>
            <a:grpSpLocks/>
          </p:cNvGrpSpPr>
          <p:nvPr/>
        </p:nvGrpSpPr>
        <p:grpSpPr bwMode="auto">
          <a:xfrm>
            <a:off x="5003800" y="1773238"/>
            <a:ext cx="2376488" cy="2160587"/>
            <a:chOff x="3152" y="1117"/>
            <a:chExt cx="1497" cy="1361"/>
          </a:xfrm>
        </p:grpSpPr>
        <p:sp>
          <p:nvSpPr>
            <p:cNvPr id="80910" name="Oval 9"/>
            <p:cNvSpPr>
              <a:spLocks noChangeArrowheads="1"/>
            </p:cNvSpPr>
            <p:nvPr/>
          </p:nvSpPr>
          <p:spPr bwMode="auto">
            <a:xfrm>
              <a:off x="3152" y="1117"/>
              <a:ext cx="1225" cy="1361"/>
            </a:xfrm>
            <a:prstGeom prst="ellipse">
              <a:avLst/>
            </a:prstGeom>
            <a:noFill/>
            <a:ln w="57150">
              <a:solidFill>
                <a:srgbClr val="FF0000"/>
              </a:solidFill>
              <a:round/>
              <a:headEnd/>
              <a:tailEnd/>
            </a:ln>
          </p:spPr>
          <p:txBody>
            <a:bodyPr wrap="none" anchor="ctr"/>
            <a:lstStyle/>
            <a:p>
              <a:endParaRPr lang="en-US"/>
            </a:p>
          </p:txBody>
        </p:sp>
        <p:sp>
          <p:nvSpPr>
            <p:cNvPr id="80911" name="Line 10"/>
            <p:cNvSpPr>
              <a:spLocks noChangeShapeType="1"/>
            </p:cNvSpPr>
            <p:nvPr/>
          </p:nvSpPr>
          <p:spPr bwMode="auto">
            <a:xfrm flipV="1">
              <a:off x="4332" y="1480"/>
              <a:ext cx="317" cy="136"/>
            </a:xfrm>
            <a:prstGeom prst="line">
              <a:avLst/>
            </a:prstGeom>
            <a:noFill/>
            <a:ln w="57150">
              <a:solidFill>
                <a:srgbClr val="FF0000"/>
              </a:solidFill>
              <a:round/>
              <a:headEnd/>
              <a:tailEnd type="triangle" w="med" len="med"/>
            </a:ln>
          </p:spPr>
          <p:txBody>
            <a:bodyPr/>
            <a:lstStyle/>
            <a:p>
              <a:endParaRPr lang="de-AT"/>
            </a:p>
          </p:txBody>
        </p:sp>
      </p:grpSp>
      <p:grpSp>
        <p:nvGrpSpPr>
          <p:cNvPr id="4" name="Group 15"/>
          <p:cNvGrpSpPr>
            <a:grpSpLocks/>
          </p:cNvGrpSpPr>
          <p:nvPr/>
        </p:nvGrpSpPr>
        <p:grpSpPr bwMode="auto">
          <a:xfrm>
            <a:off x="2771775" y="1700213"/>
            <a:ext cx="5400675" cy="2736850"/>
            <a:chOff x="1746" y="1071"/>
            <a:chExt cx="3402" cy="1724"/>
          </a:xfrm>
        </p:grpSpPr>
        <p:sp>
          <p:nvSpPr>
            <p:cNvPr id="80908" name="Oval 13"/>
            <p:cNvSpPr>
              <a:spLocks noChangeArrowheads="1"/>
            </p:cNvSpPr>
            <p:nvPr/>
          </p:nvSpPr>
          <p:spPr bwMode="auto">
            <a:xfrm>
              <a:off x="4195" y="1071"/>
              <a:ext cx="953" cy="1044"/>
            </a:xfrm>
            <a:prstGeom prst="ellipse">
              <a:avLst/>
            </a:prstGeom>
            <a:noFill/>
            <a:ln w="57150">
              <a:solidFill>
                <a:srgbClr val="FF0000"/>
              </a:solidFill>
              <a:round/>
              <a:headEnd/>
              <a:tailEnd/>
            </a:ln>
          </p:spPr>
          <p:txBody>
            <a:bodyPr wrap="none" anchor="ctr"/>
            <a:lstStyle/>
            <a:p>
              <a:endParaRPr lang="en-US"/>
            </a:p>
          </p:txBody>
        </p:sp>
        <p:sp>
          <p:nvSpPr>
            <p:cNvPr id="80909" name="Line 14"/>
            <p:cNvSpPr>
              <a:spLocks noChangeShapeType="1"/>
            </p:cNvSpPr>
            <p:nvPr/>
          </p:nvSpPr>
          <p:spPr bwMode="auto">
            <a:xfrm flipH="1">
              <a:off x="1746" y="1752"/>
              <a:ext cx="2449" cy="1043"/>
            </a:xfrm>
            <a:prstGeom prst="line">
              <a:avLst/>
            </a:prstGeom>
            <a:noFill/>
            <a:ln w="57150">
              <a:solidFill>
                <a:srgbClr val="FF0000"/>
              </a:solidFill>
              <a:round/>
              <a:headEnd/>
              <a:tailEnd type="triangle" w="med" len="med"/>
            </a:ln>
          </p:spPr>
          <p:txBody>
            <a:bodyPr/>
            <a:lstStyle/>
            <a:p>
              <a:endParaRPr lang="de-AT"/>
            </a:p>
          </p:txBody>
        </p:sp>
      </p:grpSp>
      <p:sp>
        <p:nvSpPr>
          <p:cNvPr id="80905" name="Slide Number Placeholder 17"/>
          <p:cNvSpPr>
            <a:spLocks noGrp="1"/>
          </p:cNvSpPr>
          <p:nvPr>
            <p:ph type="sldNum" sz="quarter" idx="10"/>
          </p:nvPr>
        </p:nvSpPr>
        <p:spPr>
          <a:noFill/>
        </p:spPr>
        <p:txBody>
          <a:bodyPr/>
          <a:lstStyle/>
          <a:p>
            <a:fld id="{EEB5D08F-EDF8-45E8-8592-DD92FE94C8EC}" type="slidenum">
              <a:rPr lang="de-AT"/>
              <a:pPr/>
              <a:t>60</a:t>
            </a:fld>
            <a:endParaRPr lang="de-AT"/>
          </a:p>
        </p:txBody>
      </p:sp>
      <p:sp>
        <p:nvSpPr>
          <p:cNvPr id="80906" name="Date Placeholder 18"/>
          <p:cNvSpPr>
            <a:spLocks noGrp="1"/>
          </p:cNvSpPr>
          <p:nvPr>
            <p:ph type="dt" sz="quarter" idx="12"/>
          </p:nvPr>
        </p:nvSpPr>
        <p:spPr>
          <a:noFill/>
        </p:spPr>
        <p:txBody>
          <a:bodyPr/>
          <a:lstStyle/>
          <a:p>
            <a:r>
              <a:rPr lang="de-DE" smtClean="0"/>
              <a:t>3. März 2020</a:t>
            </a:r>
            <a:endParaRPr lang="de-AT"/>
          </a:p>
        </p:txBody>
      </p:sp>
      <p:sp>
        <p:nvSpPr>
          <p:cNvPr id="80907" name="Footer Placeholder 19"/>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370B216E-87DE-624C-9998-A33441F901C4}"/>
              </a:ext>
            </a:extLst>
          </p:cNvPr>
          <p:cNvSpPr>
            <a:spLocks noGrp="1"/>
          </p:cNvSpPr>
          <p:nvPr>
            <p:ph idx="1"/>
          </p:nvPr>
        </p:nvSpPr>
        <p:spPr/>
        <p:txBody>
          <a:bodyPr/>
          <a:lstStyle/>
          <a:p>
            <a:endParaRPr lang="en-US"/>
          </a:p>
        </p:txBody>
      </p:sp>
      <p:sp>
        <p:nvSpPr>
          <p:cNvPr id="67587" name="Rectangle 7">
            <a:extLst>
              <a:ext uri="{FF2B5EF4-FFF2-40B4-BE49-F238E27FC236}">
                <a16:creationId xmlns:a16="http://schemas.microsoft.com/office/drawing/2014/main" id="{126F04B9-5634-B14E-8BC2-1B707A9B875D}"/>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smtClean="0">
                <a:solidFill>
                  <a:srgbClr val="01446F"/>
                </a:solidFill>
              </a:rPr>
              <a:t>Markus Friedl</a:t>
            </a:r>
            <a:endParaRPr lang="en-US" altLang="de-DE" sz="1400">
              <a:solidFill>
                <a:srgbClr val="01446F"/>
              </a:solidFill>
            </a:endParaRPr>
          </a:p>
        </p:txBody>
      </p:sp>
      <p:sp>
        <p:nvSpPr>
          <p:cNvPr id="67586" name="Rectangle 6">
            <a:extLst>
              <a:ext uri="{FF2B5EF4-FFF2-40B4-BE49-F238E27FC236}">
                <a16:creationId xmlns:a16="http://schemas.microsoft.com/office/drawing/2014/main" id="{0757F96A-E92D-F040-8C4E-4E0C16BDA241}"/>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smtClean="0">
                <a:solidFill>
                  <a:srgbClr val="01446F"/>
                </a:solidFill>
              </a:rPr>
              <a:t>3. März 2020</a:t>
            </a:r>
            <a:endParaRPr lang="en-GB" altLang="de-DE" sz="1400">
              <a:solidFill>
                <a:srgbClr val="01446F"/>
              </a:solidFill>
            </a:endParaRPr>
          </a:p>
        </p:txBody>
      </p:sp>
      <p:pic>
        <p:nvPicPr>
          <p:cNvPr id="67588" name="Picture 2" descr="animated_silicon">
            <a:extLst>
              <a:ext uri="{FF2B5EF4-FFF2-40B4-BE49-F238E27FC236}">
                <a16:creationId xmlns:a16="http://schemas.microsoft.com/office/drawing/2014/main" id="{B6C2597B-84E5-8B44-991B-727C867D6344}"/>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971550" y="1760538"/>
            <a:ext cx="7740650" cy="469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25">
            <a:extLst>
              <a:ext uri="{FF2B5EF4-FFF2-40B4-BE49-F238E27FC236}">
                <a16:creationId xmlns:a16="http://schemas.microsoft.com/office/drawing/2014/main" id="{B6197453-B098-1D4A-B217-616E55B5800B}"/>
              </a:ext>
            </a:extLst>
          </p:cNvPr>
          <p:cNvGrpSpPr>
            <a:grpSpLocks/>
          </p:cNvGrpSpPr>
          <p:nvPr/>
        </p:nvGrpSpPr>
        <p:grpSpPr bwMode="auto">
          <a:xfrm>
            <a:off x="900113" y="3213100"/>
            <a:ext cx="1387475" cy="2016125"/>
            <a:chOff x="-44" y="1888"/>
            <a:chExt cx="874" cy="1270"/>
          </a:xfrm>
        </p:grpSpPr>
        <p:sp>
          <p:nvSpPr>
            <p:cNvPr id="67596" name="Line 5">
              <a:extLst>
                <a:ext uri="{FF2B5EF4-FFF2-40B4-BE49-F238E27FC236}">
                  <a16:creationId xmlns:a16="http://schemas.microsoft.com/office/drawing/2014/main" id="{8A3A3DFE-047E-C649-8329-5CD8B0D18759}"/>
                </a:ext>
              </a:extLst>
            </p:cNvPr>
            <p:cNvSpPr>
              <a:spLocks noChangeShapeType="1"/>
            </p:cNvSpPr>
            <p:nvPr/>
          </p:nvSpPr>
          <p:spPr bwMode="auto">
            <a:xfrm flipV="1">
              <a:off x="113" y="2524"/>
              <a:ext cx="0" cy="634"/>
            </a:xfrm>
            <a:prstGeom prst="line">
              <a:avLst/>
            </a:prstGeom>
            <a:noFill/>
            <a:ln w="38100">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7597" name="Text Box 6">
              <a:extLst>
                <a:ext uri="{FF2B5EF4-FFF2-40B4-BE49-F238E27FC236}">
                  <a16:creationId xmlns:a16="http://schemas.microsoft.com/office/drawing/2014/main" id="{4F67D570-3B8F-3E4D-867F-20234453BA02}"/>
                </a:ext>
              </a:extLst>
            </p:cNvPr>
            <p:cNvSpPr txBox="1">
              <a:spLocks noChangeArrowheads="1"/>
            </p:cNvSpPr>
            <p:nvPr/>
          </p:nvSpPr>
          <p:spPr bwMode="auto">
            <a:xfrm>
              <a:off x="-44" y="1888"/>
              <a:ext cx="874" cy="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800">
                  <a:solidFill>
                    <a:srgbClr val="0000CC"/>
                  </a:solidFill>
                  <a:latin typeface="Calibri" panose="020F0502020204030204" pitchFamily="34" charset="0"/>
                  <a:cs typeface="Arial" panose="020B0604020202020204" pitchFamily="34" charset="0"/>
                </a:rPr>
                <a:t>Verarmungs-</a:t>
              </a:r>
            </a:p>
            <a:p>
              <a:pPr eaLnBrk="1" hangingPunct="1"/>
              <a:r>
                <a:rPr lang="de-DE" altLang="de-DE" sz="1800">
                  <a:solidFill>
                    <a:srgbClr val="0000CC"/>
                  </a:solidFill>
                  <a:latin typeface="Calibri" panose="020F0502020204030204" pitchFamily="34" charset="0"/>
                  <a:cs typeface="Arial" panose="020B0604020202020204" pitchFamily="34" charset="0"/>
                </a:rPr>
                <a:t>spannung</a:t>
              </a:r>
            </a:p>
            <a:p>
              <a:pPr eaLnBrk="1" hangingPunct="1"/>
              <a:r>
                <a:rPr lang="de-DE" altLang="de-DE" sz="1800">
                  <a:solidFill>
                    <a:srgbClr val="0000CC"/>
                  </a:solidFill>
                  <a:latin typeface="Calibri" panose="020F0502020204030204" pitchFamily="34" charset="0"/>
                  <a:cs typeface="Arial" panose="020B0604020202020204" pitchFamily="34" charset="0"/>
                </a:rPr>
                <a:t>E-Feld</a:t>
              </a:r>
              <a:endParaRPr lang="en-US" altLang="de-DE" sz="1800">
                <a:solidFill>
                  <a:srgbClr val="0000CC"/>
                </a:solidFill>
                <a:latin typeface="Calibri" panose="020F0502020204030204" pitchFamily="34" charset="0"/>
                <a:cs typeface="Arial" panose="020B0604020202020204" pitchFamily="34" charset="0"/>
              </a:endParaRPr>
            </a:p>
          </p:txBody>
        </p:sp>
      </p:grpSp>
      <p:sp>
        <p:nvSpPr>
          <p:cNvPr id="67590" name="Text Box 24">
            <a:extLst>
              <a:ext uri="{FF2B5EF4-FFF2-40B4-BE49-F238E27FC236}">
                <a16:creationId xmlns:a16="http://schemas.microsoft.com/office/drawing/2014/main" id="{246BCB86-69A9-754E-BC64-9AAC612709B5}"/>
              </a:ext>
            </a:extLst>
          </p:cNvPr>
          <p:cNvSpPr txBox="1">
            <a:spLocks noChangeArrowheads="1"/>
          </p:cNvSpPr>
          <p:nvPr/>
        </p:nvSpPr>
        <p:spPr bwMode="auto">
          <a:xfrm rot="-5400000">
            <a:off x="1225550" y="4614863"/>
            <a:ext cx="660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b="1">
                <a:latin typeface="Comic Sans MS" panose="030F0902030302020204" pitchFamily="66" charset="0"/>
                <a:cs typeface="Arial" panose="020B0604020202020204" pitchFamily="34" charset="0"/>
              </a:rPr>
              <a:t>Diode</a:t>
            </a:r>
            <a:endParaRPr lang="en-US" altLang="de-DE" sz="1400" b="1">
              <a:latin typeface="Comic Sans MS" panose="030F0902030302020204" pitchFamily="66" charset="0"/>
              <a:cs typeface="Arial" panose="020B0604020202020204" pitchFamily="34" charset="0"/>
            </a:endParaRPr>
          </a:p>
        </p:txBody>
      </p:sp>
      <p:sp>
        <p:nvSpPr>
          <p:cNvPr id="67591" name="Text Box 26">
            <a:extLst>
              <a:ext uri="{FF2B5EF4-FFF2-40B4-BE49-F238E27FC236}">
                <a16:creationId xmlns:a16="http://schemas.microsoft.com/office/drawing/2014/main" id="{8FF3A927-A375-4748-912B-FCFD263BD80B}"/>
              </a:ext>
            </a:extLst>
          </p:cNvPr>
          <p:cNvSpPr txBox="1">
            <a:spLocks noChangeArrowheads="1"/>
          </p:cNvSpPr>
          <p:nvPr/>
        </p:nvSpPr>
        <p:spPr bwMode="auto">
          <a:xfrm>
            <a:off x="1908175" y="3933825"/>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800" b="1">
                <a:solidFill>
                  <a:srgbClr val="FF0000"/>
                </a:solidFill>
                <a:latin typeface="Times New Roman" panose="02020603050405020304" pitchFamily="18" charset="0"/>
                <a:cs typeface="Arial" panose="020B0604020202020204" pitchFamily="34" charset="0"/>
              </a:rPr>
              <a:t>p</a:t>
            </a:r>
            <a:endParaRPr lang="en-US" altLang="de-DE" sz="1800" b="1">
              <a:solidFill>
                <a:srgbClr val="FF0000"/>
              </a:solidFill>
              <a:latin typeface="Times New Roman" panose="02020603050405020304" pitchFamily="18" charset="0"/>
              <a:cs typeface="Arial" panose="020B0604020202020204" pitchFamily="34" charset="0"/>
            </a:endParaRPr>
          </a:p>
        </p:txBody>
      </p:sp>
      <p:sp>
        <p:nvSpPr>
          <p:cNvPr id="67592" name="Text Box 27">
            <a:extLst>
              <a:ext uri="{FF2B5EF4-FFF2-40B4-BE49-F238E27FC236}">
                <a16:creationId xmlns:a16="http://schemas.microsoft.com/office/drawing/2014/main" id="{D93D9FA8-3885-1A46-A0C3-F2AA517201CC}"/>
              </a:ext>
            </a:extLst>
          </p:cNvPr>
          <p:cNvSpPr txBox="1">
            <a:spLocks noChangeArrowheads="1"/>
          </p:cNvSpPr>
          <p:nvPr/>
        </p:nvSpPr>
        <p:spPr bwMode="auto">
          <a:xfrm>
            <a:off x="1763713" y="465296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800" b="1">
                <a:solidFill>
                  <a:srgbClr val="008000"/>
                </a:solidFill>
                <a:latin typeface="Times New Roman" panose="02020603050405020304" pitchFamily="18" charset="0"/>
                <a:cs typeface="Arial" panose="020B0604020202020204" pitchFamily="34" charset="0"/>
              </a:rPr>
              <a:t>n</a:t>
            </a:r>
            <a:endParaRPr lang="en-US" altLang="de-DE" sz="1800" b="1">
              <a:solidFill>
                <a:srgbClr val="008000"/>
              </a:solidFill>
              <a:latin typeface="Times New Roman" panose="02020603050405020304" pitchFamily="18" charset="0"/>
              <a:cs typeface="Arial" panose="020B0604020202020204" pitchFamily="34" charset="0"/>
            </a:endParaRPr>
          </a:p>
        </p:txBody>
      </p:sp>
      <p:sp>
        <p:nvSpPr>
          <p:cNvPr id="67593" name="Rectangle 11">
            <a:extLst>
              <a:ext uri="{FF2B5EF4-FFF2-40B4-BE49-F238E27FC236}">
                <a16:creationId xmlns:a16="http://schemas.microsoft.com/office/drawing/2014/main" id="{84DB50E0-1E7B-3242-B4AF-341B4E0B88E7}"/>
              </a:ext>
            </a:extLst>
          </p:cNvPr>
          <p:cNvSpPr>
            <a:spLocks noChangeArrowheads="1"/>
          </p:cNvSpPr>
          <p:nvPr/>
        </p:nvSpPr>
        <p:spPr bwMode="auto">
          <a:xfrm>
            <a:off x="468313" y="836613"/>
            <a:ext cx="82296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r>
              <a:rPr lang="en-US" altLang="de-DE" sz="2800" b="1" dirty="0" err="1">
                <a:solidFill>
                  <a:srgbClr val="01446F"/>
                </a:solidFill>
              </a:rPr>
              <a:t>Funktionsweise</a:t>
            </a:r>
            <a:r>
              <a:rPr lang="en-US" altLang="de-DE" sz="2800" b="1" dirty="0">
                <a:solidFill>
                  <a:srgbClr val="01446F"/>
                </a:solidFill>
              </a:rPr>
              <a:t> </a:t>
            </a:r>
            <a:r>
              <a:rPr lang="en-US" altLang="de-DE" sz="2800" b="1" dirty="0" err="1">
                <a:solidFill>
                  <a:srgbClr val="01446F"/>
                </a:solidFill>
              </a:rPr>
              <a:t>eines</a:t>
            </a:r>
            <a:r>
              <a:rPr lang="en-US" altLang="de-DE" sz="2800" b="1" dirty="0">
                <a:solidFill>
                  <a:srgbClr val="01446F"/>
                </a:solidFill>
              </a:rPr>
              <a:t> Si-</a:t>
            </a:r>
            <a:r>
              <a:rPr lang="en-US" altLang="de-DE" sz="2800" b="1" dirty="0" err="1">
                <a:solidFill>
                  <a:srgbClr val="01446F"/>
                </a:solidFill>
              </a:rPr>
              <a:t>Detektors</a:t>
            </a:r>
            <a:endParaRPr lang="de-AT" altLang="de-DE" sz="2800" b="1" dirty="0">
              <a:solidFill>
                <a:srgbClr val="01446F"/>
              </a:solidFill>
            </a:endParaRPr>
          </a:p>
        </p:txBody>
      </p:sp>
      <p:sp>
        <p:nvSpPr>
          <p:cNvPr id="67595" name="Slide Number Placeholder 3">
            <a:extLst>
              <a:ext uri="{FF2B5EF4-FFF2-40B4-BE49-F238E27FC236}">
                <a16:creationId xmlns:a16="http://schemas.microsoft.com/office/drawing/2014/main" id="{4EAFEC0F-EDC5-6F48-BC86-9DF3732E0952}"/>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B3A09F2B-AFEA-2A4A-9699-15DC4A553589}" type="slidenum">
              <a:rPr lang="de-AT" altLang="de-DE" sz="1400">
                <a:solidFill>
                  <a:srgbClr val="01446F"/>
                </a:solidFill>
              </a:rPr>
              <a:pPr algn="r" eaLnBrk="1" hangingPunct="1"/>
              <a:t>61</a:t>
            </a:fld>
            <a:endParaRPr lang="de-AT" altLang="de-DE" sz="1400">
              <a:solidFill>
                <a:srgbClr val="01446F"/>
              </a:solidFill>
            </a:endParaRPr>
          </a:p>
        </p:txBody>
      </p:sp>
      <p:sp>
        <p:nvSpPr>
          <p:cNvPr id="3" name="Slide Number Placeholder 2"/>
          <p:cNvSpPr>
            <a:spLocks noGrp="1"/>
          </p:cNvSpPr>
          <p:nvPr>
            <p:ph type="sldNum" sz="quarter" idx="10"/>
          </p:nvPr>
        </p:nvSpPr>
        <p:spPr/>
        <p:txBody>
          <a:bodyPr/>
          <a:lstStyle/>
          <a:p>
            <a:fld id="{4EE77D26-5EDC-4243-80A1-429E87E5739F}" type="slidenum">
              <a:rPr lang="de-AT" smtClean="0"/>
              <a:pPr/>
              <a:t>61</a:t>
            </a:fld>
            <a:endParaRPr lang="de-AT"/>
          </a:p>
        </p:txBody>
      </p:sp>
    </p:spTree>
    <p:extLst>
      <p:ext uri="{BB962C8B-B14F-4D97-AF65-F5344CB8AC3E}">
        <p14:creationId xmlns:p14="http://schemas.microsoft.com/office/powerpoint/2010/main" val="16677135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ADCA6338-00C2-B043-80FD-714A385A9283}"/>
              </a:ext>
            </a:extLst>
          </p:cNvPr>
          <p:cNvSpPr>
            <a:spLocks noGrp="1"/>
          </p:cNvSpPr>
          <p:nvPr>
            <p:ph type="title"/>
          </p:nvPr>
        </p:nvSpPr>
        <p:spPr/>
        <p:txBody>
          <a:bodyPr/>
          <a:lstStyle/>
          <a:p>
            <a:r>
              <a:rPr lang="en-US" dirty="0" err="1"/>
              <a:t>MediPix</a:t>
            </a:r>
            <a:r>
              <a:rPr lang="en-US" dirty="0"/>
              <a:t> </a:t>
            </a:r>
            <a:r>
              <a:rPr lang="en-US" dirty="0" err="1"/>
              <a:t>Detektor</a:t>
            </a:r>
            <a:endParaRPr lang="en-US" dirty="0"/>
          </a:p>
        </p:txBody>
      </p:sp>
      <p:pic>
        <p:nvPicPr>
          <p:cNvPr id="11" name="Inhaltsplatzhalter 10">
            <a:extLst>
              <a:ext uri="{FF2B5EF4-FFF2-40B4-BE49-F238E27FC236}">
                <a16:creationId xmlns:a16="http://schemas.microsoft.com/office/drawing/2014/main" id="{F3732065-286A-414B-8252-E14EAE20DB29}"/>
              </a:ext>
            </a:extLst>
          </p:cNvPr>
          <p:cNvPicPr>
            <a:picLocks noGrp="1" noChangeAspect="1"/>
          </p:cNvPicPr>
          <p:nvPr>
            <p:ph idx="1"/>
          </p:nvPr>
        </p:nvPicPr>
        <p:blipFill>
          <a:blip r:embed="rId2"/>
          <a:stretch>
            <a:fillRect/>
          </a:stretch>
        </p:blipFill>
        <p:spPr>
          <a:xfrm>
            <a:off x="1403350" y="1628775"/>
            <a:ext cx="6337300" cy="4752975"/>
          </a:xfrm>
        </p:spPr>
      </p:pic>
      <p:sp>
        <p:nvSpPr>
          <p:cNvPr id="7" name="Fußzeilenplatzhalter 6">
            <a:extLst>
              <a:ext uri="{FF2B5EF4-FFF2-40B4-BE49-F238E27FC236}">
                <a16:creationId xmlns:a16="http://schemas.microsoft.com/office/drawing/2014/main" id="{6B051736-4BA5-9D4E-A053-C01165DD245B}"/>
              </a:ext>
            </a:extLst>
          </p:cNvPr>
          <p:cNvSpPr>
            <a:spLocks noGrp="1"/>
          </p:cNvSpPr>
          <p:nvPr>
            <p:ph type="ftr" sz="quarter" idx="11"/>
          </p:nvPr>
        </p:nvSpPr>
        <p:spPr/>
        <p:txBody>
          <a:bodyPr/>
          <a:lstStyle/>
          <a:p>
            <a:r>
              <a:rPr lang="en-US" altLang="de-DE" smtClean="0"/>
              <a:t>Markus Friedl</a:t>
            </a:r>
            <a:endParaRPr lang="en-US" altLang="de-DE"/>
          </a:p>
        </p:txBody>
      </p:sp>
      <p:sp>
        <p:nvSpPr>
          <p:cNvPr id="6" name="Datumsplatzhalter 5">
            <a:extLst>
              <a:ext uri="{FF2B5EF4-FFF2-40B4-BE49-F238E27FC236}">
                <a16:creationId xmlns:a16="http://schemas.microsoft.com/office/drawing/2014/main" id="{0E5C3161-4D1C-3547-B758-406F9D60017E}"/>
              </a:ext>
            </a:extLst>
          </p:cNvPr>
          <p:cNvSpPr>
            <a:spLocks noGrp="1"/>
          </p:cNvSpPr>
          <p:nvPr>
            <p:ph type="dt" sz="half" idx="12"/>
          </p:nvPr>
        </p:nvSpPr>
        <p:spPr/>
        <p:txBody>
          <a:bodyPr/>
          <a:lstStyle/>
          <a:p>
            <a:r>
              <a:rPr lang="de-DE" altLang="de-DE" smtClean="0"/>
              <a:t>3. März 2020</a:t>
            </a:r>
            <a:endParaRPr lang="en-GB" altLang="de-DE"/>
          </a:p>
        </p:txBody>
      </p:sp>
      <p:sp>
        <p:nvSpPr>
          <p:cNvPr id="2" name="Slide Number Placeholder 1"/>
          <p:cNvSpPr>
            <a:spLocks noGrp="1"/>
          </p:cNvSpPr>
          <p:nvPr>
            <p:ph type="sldNum" sz="quarter" idx="10"/>
          </p:nvPr>
        </p:nvSpPr>
        <p:spPr/>
        <p:txBody>
          <a:bodyPr/>
          <a:lstStyle/>
          <a:p>
            <a:fld id="{4EE77D26-5EDC-4243-80A1-429E87E5739F}" type="slidenum">
              <a:rPr lang="de-AT" smtClean="0"/>
              <a:pPr/>
              <a:t>62</a:t>
            </a:fld>
            <a:endParaRPr lang="de-AT"/>
          </a:p>
        </p:txBody>
      </p:sp>
    </p:spTree>
    <p:extLst>
      <p:ext uri="{BB962C8B-B14F-4D97-AF65-F5344CB8AC3E}">
        <p14:creationId xmlns:p14="http://schemas.microsoft.com/office/powerpoint/2010/main" val="2121455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7">
            <a:extLst>
              <a:ext uri="{FF2B5EF4-FFF2-40B4-BE49-F238E27FC236}">
                <a16:creationId xmlns:a16="http://schemas.microsoft.com/office/drawing/2014/main" id="{AEBF4E2A-3350-0344-AB1E-F9076055898F}"/>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smtClean="0">
                <a:solidFill>
                  <a:srgbClr val="01446F"/>
                </a:solidFill>
              </a:rPr>
              <a:t>Markus Friedl</a:t>
            </a:r>
            <a:endParaRPr lang="en-US" altLang="de-DE" sz="1400">
              <a:solidFill>
                <a:srgbClr val="01446F"/>
              </a:solidFill>
            </a:endParaRPr>
          </a:p>
        </p:txBody>
      </p:sp>
      <p:sp>
        <p:nvSpPr>
          <p:cNvPr id="84994" name="Rectangle 6">
            <a:extLst>
              <a:ext uri="{FF2B5EF4-FFF2-40B4-BE49-F238E27FC236}">
                <a16:creationId xmlns:a16="http://schemas.microsoft.com/office/drawing/2014/main" id="{EFE637AB-8CE2-A344-A983-698E17610156}"/>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smtClean="0">
                <a:solidFill>
                  <a:srgbClr val="01446F"/>
                </a:solidFill>
              </a:rPr>
              <a:t>3. März 2020</a:t>
            </a:r>
            <a:endParaRPr lang="en-GB" altLang="de-DE" sz="1400">
              <a:solidFill>
                <a:srgbClr val="01446F"/>
              </a:solidFill>
            </a:endParaRPr>
          </a:p>
        </p:txBody>
      </p:sp>
      <p:sp>
        <p:nvSpPr>
          <p:cNvPr id="84996" name="Rectangle 2">
            <a:extLst>
              <a:ext uri="{FF2B5EF4-FFF2-40B4-BE49-F238E27FC236}">
                <a16:creationId xmlns:a16="http://schemas.microsoft.com/office/drawing/2014/main" id="{DD131A2A-0C5D-1F44-A08D-571FAE0D6617}"/>
              </a:ext>
            </a:extLst>
          </p:cNvPr>
          <p:cNvSpPr>
            <a:spLocks noGrp="1" noChangeArrowheads="1"/>
          </p:cNvSpPr>
          <p:nvPr>
            <p:ph type="title" idx="4294967295"/>
          </p:nvPr>
        </p:nvSpPr>
        <p:spPr>
          <a:xfrm>
            <a:off x="1" y="836613"/>
            <a:ext cx="9144000" cy="576262"/>
          </a:xfrm>
        </p:spPr>
        <p:txBody>
          <a:bodyPr lIns="0" tIns="38808" rIns="0" bIns="0"/>
          <a:lstStyle/>
          <a:p>
            <a: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de-DE" dirty="0" err="1">
                <a:latin typeface="Arial" panose="020B0604020202020204" pitchFamily="34" charset="0"/>
              </a:rPr>
              <a:t>Kalorimeter</a:t>
            </a:r>
            <a:endParaRPr lang="en-US" altLang="de-DE" dirty="0">
              <a:latin typeface="Arial" panose="020B0604020202020204" pitchFamily="34" charset="0"/>
            </a:endParaRPr>
          </a:p>
        </p:txBody>
      </p:sp>
      <p:sp>
        <p:nvSpPr>
          <p:cNvPr id="84997" name="Text Box 3">
            <a:extLst>
              <a:ext uri="{FF2B5EF4-FFF2-40B4-BE49-F238E27FC236}">
                <a16:creationId xmlns:a16="http://schemas.microsoft.com/office/drawing/2014/main" id="{2D6AD0E0-EC72-2E43-B90D-FDD5BE63D4F4}"/>
              </a:ext>
            </a:extLst>
          </p:cNvPr>
          <p:cNvSpPr txBox="1">
            <a:spLocks noChangeArrowheads="1"/>
          </p:cNvSpPr>
          <p:nvPr/>
        </p:nvSpPr>
        <p:spPr bwMode="auto">
          <a:xfrm>
            <a:off x="228600" y="1435100"/>
            <a:ext cx="82296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lnSpc>
                <a:spcPct val="116000"/>
              </a:lnSpc>
              <a:buClr>
                <a:srgbClr val="000000"/>
              </a:buClr>
              <a:buSzPct val="100000"/>
              <a:buFont typeface="Times New Roman" panose="02020603050405020304" pitchFamily="18" charset="0"/>
              <a:buNone/>
            </a:pPr>
            <a:r>
              <a:rPr lang="en-US" altLang="de-DE">
                <a:solidFill>
                  <a:srgbClr val="01446F"/>
                </a:solidFill>
              </a:rPr>
              <a:t>Messung der Energie durch totale Absorption (destruktiv)</a:t>
            </a:r>
          </a:p>
        </p:txBody>
      </p:sp>
      <p:pic>
        <p:nvPicPr>
          <p:cNvPr id="84998" name="Picture 5" descr="bragg.gif">
            <a:extLst>
              <a:ext uri="{FF2B5EF4-FFF2-40B4-BE49-F238E27FC236}">
                <a16:creationId xmlns:a16="http://schemas.microsoft.com/office/drawing/2014/main" id="{A31BE8A5-C577-FC4F-AF28-1241BBD0CA9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276475"/>
            <a:ext cx="2971800"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15" descr="cascadepic">
            <a:extLst>
              <a:ext uri="{FF2B5EF4-FFF2-40B4-BE49-F238E27FC236}">
                <a16:creationId xmlns:a16="http://schemas.microsoft.com/office/drawing/2014/main" id="{77D364B6-443E-4E43-87D0-40982C6092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1525" y="2438400"/>
            <a:ext cx="2962275"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000" name="AutoShape 5">
            <a:extLst>
              <a:ext uri="{FF2B5EF4-FFF2-40B4-BE49-F238E27FC236}">
                <a16:creationId xmlns:a16="http://schemas.microsoft.com/office/drawing/2014/main" id="{904875F3-82B2-B742-9684-5F78E696AC28}"/>
              </a:ext>
            </a:extLst>
          </p:cNvPr>
          <p:cNvSpPr>
            <a:spLocks noChangeArrowheads="1"/>
          </p:cNvSpPr>
          <p:nvPr/>
        </p:nvSpPr>
        <p:spPr bwMode="auto">
          <a:xfrm>
            <a:off x="3886200" y="2362200"/>
            <a:ext cx="4800600" cy="3581400"/>
          </a:xfrm>
          <a:prstGeom prst="cube">
            <a:avLst>
              <a:gd name="adj" fmla="val 39292"/>
            </a:avLst>
          </a:prstGeom>
          <a:solidFill>
            <a:srgbClr val="DDDDDD">
              <a:alpha val="50195"/>
            </a:srgbClr>
          </a:solidFill>
          <a:ln w="9525">
            <a:solidFill>
              <a:schemeClr val="tx1"/>
            </a:solidFill>
            <a:miter lim="800000"/>
            <a:headEnd/>
            <a:tailEnd/>
          </a:ln>
        </p:spPr>
        <p:txBody>
          <a:bodyPr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endParaRPr>
          </a:p>
        </p:txBody>
      </p:sp>
      <p:grpSp>
        <p:nvGrpSpPr>
          <p:cNvPr id="85001" name="Group 7">
            <a:extLst>
              <a:ext uri="{FF2B5EF4-FFF2-40B4-BE49-F238E27FC236}">
                <a16:creationId xmlns:a16="http://schemas.microsoft.com/office/drawing/2014/main" id="{6AB967D3-F786-D24B-A863-E0384F327300}"/>
              </a:ext>
            </a:extLst>
          </p:cNvPr>
          <p:cNvGrpSpPr>
            <a:grpSpLocks/>
          </p:cNvGrpSpPr>
          <p:nvPr/>
        </p:nvGrpSpPr>
        <p:grpSpPr bwMode="auto">
          <a:xfrm>
            <a:off x="6019800" y="3048000"/>
            <a:ext cx="533400" cy="533400"/>
            <a:chOff x="2640" y="1488"/>
            <a:chExt cx="336" cy="336"/>
          </a:xfrm>
        </p:grpSpPr>
        <p:sp>
          <p:nvSpPr>
            <p:cNvPr id="85006" name="Oval 8">
              <a:extLst>
                <a:ext uri="{FF2B5EF4-FFF2-40B4-BE49-F238E27FC236}">
                  <a16:creationId xmlns:a16="http://schemas.microsoft.com/office/drawing/2014/main" id="{84F71F8D-D20F-2744-A5DB-D22A04449C26}"/>
                </a:ext>
              </a:extLst>
            </p:cNvPr>
            <p:cNvSpPr>
              <a:spLocks noChangeArrowheads="1"/>
            </p:cNvSpPr>
            <p:nvPr/>
          </p:nvSpPr>
          <p:spPr bwMode="auto">
            <a:xfrm>
              <a:off x="2640" y="1488"/>
              <a:ext cx="336" cy="336"/>
            </a:xfrm>
            <a:prstGeom prst="ellipse">
              <a:avLst/>
            </a:prstGeom>
            <a:solidFill>
              <a:srgbClr val="CCFFFF">
                <a:alpha val="50195"/>
              </a:srgbClr>
            </a:solidFill>
            <a:ln w="9525">
              <a:solidFill>
                <a:schemeClr val="tx1"/>
              </a:solidFill>
              <a:round/>
              <a:headEnd/>
              <a:tailEnd/>
            </a:ln>
          </p:spPr>
          <p:txBody>
            <a:bodyPr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endParaRPr>
            </a:p>
          </p:txBody>
        </p:sp>
        <p:sp>
          <p:nvSpPr>
            <p:cNvPr id="85007" name="Oval 9">
              <a:extLst>
                <a:ext uri="{FF2B5EF4-FFF2-40B4-BE49-F238E27FC236}">
                  <a16:creationId xmlns:a16="http://schemas.microsoft.com/office/drawing/2014/main" id="{BA9D9B9B-32CC-A04D-BFF4-3A02B4A97850}"/>
                </a:ext>
              </a:extLst>
            </p:cNvPr>
            <p:cNvSpPr>
              <a:spLocks noChangeArrowheads="1"/>
            </p:cNvSpPr>
            <p:nvPr/>
          </p:nvSpPr>
          <p:spPr bwMode="auto">
            <a:xfrm>
              <a:off x="2784" y="1632"/>
              <a:ext cx="48" cy="48"/>
            </a:xfrm>
            <a:prstGeom prst="ellipse">
              <a:avLst/>
            </a:prstGeom>
            <a:solidFill>
              <a:srgbClr val="FF0066"/>
            </a:solidFill>
            <a:ln w="9525">
              <a:solidFill>
                <a:schemeClr val="tx1"/>
              </a:solidFill>
              <a:round/>
              <a:headEnd/>
              <a:tailEnd/>
            </a:ln>
          </p:spPr>
          <p:txBody>
            <a:bodyPr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endParaRPr>
            </a:p>
          </p:txBody>
        </p:sp>
      </p:grpSp>
      <p:sp>
        <p:nvSpPr>
          <p:cNvPr id="85002" name="Text Box 10">
            <a:extLst>
              <a:ext uri="{FF2B5EF4-FFF2-40B4-BE49-F238E27FC236}">
                <a16:creationId xmlns:a16="http://schemas.microsoft.com/office/drawing/2014/main" id="{B35D7589-A796-764F-89CD-693955941F66}"/>
              </a:ext>
            </a:extLst>
          </p:cNvPr>
          <p:cNvSpPr txBox="1">
            <a:spLocks noChangeArrowheads="1"/>
          </p:cNvSpPr>
          <p:nvPr/>
        </p:nvSpPr>
        <p:spPr bwMode="auto">
          <a:xfrm>
            <a:off x="6629400" y="2971800"/>
            <a:ext cx="642938"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b="1"/>
              <a:t>Atom</a:t>
            </a:r>
            <a:endParaRPr lang="en-US" altLang="de-DE" b="1">
              <a:latin typeface="Times New Roman" panose="02020603050405020304" pitchFamily="18" charset="0"/>
            </a:endParaRPr>
          </a:p>
        </p:txBody>
      </p:sp>
      <p:sp>
        <p:nvSpPr>
          <p:cNvPr id="49" name="Textfeld 36">
            <a:extLst>
              <a:ext uri="{FF2B5EF4-FFF2-40B4-BE49-F238E27FC236}">
                <a16:creationId xmlns:a16="http://schemas.microsoft.com/office/drawing/2014/main" id="{5AD80770-8B75-7645-B63B-FC8E0EF3D6C0}"/>
              </a:ext>
            </a:extLst>
          </p:cNvPr>
          <p:cNvSpPr txBox="1"/>
          <p:nvPr/>
        </p:nvSpPr>
        <p:spPr>
          <a:xfrm>
            <a:off x="1547813" y="6132513"/>
            <a:ext cx="7080250" cy="392112"/>
          </a:xfrm>
          <a:prstGeom prst="rect">
            <a:avLst/>
          </a:prstGeom>
          <a:solidFill>
            <a:srgbClr val="01446F"/>
          </a:solidFill>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a:defRPr/>
            </a:pPr>
            <a:r>
              <a:rPr lang="de-DE">
                <a:solidFill>
                  <a:srgbClr val="FFFFFF"/>
                </a:solidFill>
                <a:latin typeface="Arial" charset="0"/>
                <a:ea typeface="Arial" charset="0"/>
                <a:cs typeface="Arial" charset="0"/>
              </a:rPr>
              <a:t>Bremsstrahlung und Paarbildung bis die Energie aufgebraucht ist ;-)</a:t>
            </a:r>
          </a:p>
        </p:txBody>
      </p:sp>
      <p:sp>
        <p:nvSpPr>
          <p:cNvPr id="85005" name="Slide Number Placeholder 3">
            <a:extLst>
              <a:ext uri="{FF2B5EF4-FFF2-40B4-BE49-F238E27FC236}">
                <a16:creationId xmlns:a16="http://schemas.microsoft.com/office/drawing/2014/main" id="{DED4C9D2-0F3D-1545-AC81-0A3F1ED64D0C}"/>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5E206441-8BA3-5241-80AD-2405748295C5}" type="slidenum">
              <a:rPr lang="de-AT" altLang="de-DE" sz="1400">
                <a:solidFill>
                  <a:srgbClr val="01446F"/>
                </a:solidFill>
              </a:rPr>
              <a:pPr algn="r" eaLnBrk="1" hangingPunct="1"/>
              <a:t>63</a:t>
            </a:fld>
            <a:endParaRPr lang="de-AT" altLang="de-DE" sz="1400">
              <a:solidFill>
                <a:srgbClr val="01446F"/>
              </a:solidFill>
            </a:endParaRPr>
          </a:p>
        </p:txBody>
      </p:sp>
      <p:sp>
        <p:nvSpPr>
          <p:cNvPr id="2" name="Slide Number Placeholder 1"/>
          <p:cNvSpPr>
            <a:spLocks noGrp="1"/>
          </p:cNvSpPr>
          <p:nvPr>
            <p:ph type="sldNum" sz="quarter" idx="10"/>
          </p:nvPr>
        </p:nvSpPr>
        <p:spPr/>
        <p:txBody>
          <a:bodyPr/>
          <a:lstStyle/>
          <a:p>
            <a:fld id="{4D0F166B-425B-4B79-A297-793EC8C7054B}" type="slidenum">
              <a:rPr lang="de-AT" smtClean="0"/>
              <a:pPr/>
              <a:t>63</a:t>
            </a:fld>
            <a:endParaRPr lang="de-AT"/>
          </a:p>
        </p:txBody>
      </p:sp>
    </p:spTree>
    <p:extLst>
      <p:ext uri="{BB962C8B-B14F-4D97-AF65-F5344CB8AC3E}">
        <p14:creationId xmlns:p14="http://schemas.microsoft.com/office/powerpoint/2010/main" val="384989322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up)">
                                      <p:cBhvr>
                                        <p:cTn id="7" dur="1000"/>
                                        <p:tgtEl>
                                          <p:spTgt spid="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0" presetClass="entr" presetSubtype="0"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500"/>
                                        <p:tgtEl>
                                          <p:spTgt spid="49"/>
                                        </p:tgtEl>
                                      </p:cBhvr>
                                    </p:animEffect>
                                    <p:anim calcmode="lin" valueType="num">
                                      <p:cBhvr>
                                        <p:cTn id="13" dur="500" fill="hold"/>
                                        <p:tgtEl>
                                          <p:spTgt spid="49"/>
                                        </p:tgtEl>
                                        <p:attrNameLst>
                                          <p:attrName>ppt_x</p:attrName>
                                        </p:attrNameLst>
                                      </p:cBhvr>
                                      <p:tavLst>
                                        <p:tav tm="0">
                                          <p:val>
                                            <p:strVal val="#ppt_x-.1"/>
                                          </p:val>
                                        </p:tav>
                                        <p:tav tm="100000">
                                          <p:val>
                                            <p:strVal val="#ppt_x"/>
                                          </p:val>
                                        </p:tav>
                                      </p:tavLst>
                                    </p:anim>
                                    <p:anim calcmode="lin" valueType="num">
                                      <p:cBhvr>
                                        <p:cTn id="14"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7">
            <a:extLst>
              <a:ext uri="{FF2B5EF4-FFF2-40B4-BE49-F238E27FC236}">
                <a16:creationId xmlns:a16="http://schemas.microsoft.com/office/drawing/2014/main" id="{34BACF12-9781-3E4D-A091-EE8B239A3970}"/>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smtClean="0">
                <a:solidFill>
                  <a:srgbClr val="01446F"/>
                </a:solidFill>
              </a:rPr>
              <a:t>Markus Friedl</a:t>
            </a:r>
            <a:endParaRPr lang="en-US" altLang="de-DE" sz="1400">
              <a:solidFill>
                <a:srgbClr val="01446F"/>
              </a:solidFill>
            </a:endParaRPr>
          </a:p>
        </p:txBody>
      </p:sp>
      <p:sp>
        <p:nvSpPr>
          <p:cNvPr id="87042" name="Rectangle 6">
            <a:extLst>
              <a:ext uri="{FF2B5EF4-FFF2-40B4-BE49-F238E27FC236}">
                <a16:creationId xmlns:a16="http://schemas.microsoft.com/office/drawing/2014/main" id="{E0DF4753-E94C-3144-A983-AA83D6ABA060}"/>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smtClean="0">
                <a:solidFill>
                  <a:srgbClr val="01446F"/>
                </a:solidFill>
              </a:rPr>
              <a:t>3. März 2020</a:t>
            </a:r>
            <a:endParaRPr lang="en-GB" altLang="de-DE" sz="1400">
              <a:solidFill>
                <a:srgbClr val="01446F"/>
              </a:solidFill>
            </a:endParaRPr>
          </a:p>
        </p:txBody>
      </p:sp>
      <p:sp>
        <p:nvSpPr>
          <p:cNvPr id="87044" name="Rectangle 2">
            <a:extLst>
              <a:ext uri="{FF2B5EF4-FFF2-40B4-BE49-F238E27FC236}">
                <a16:creationId xmlns:a16="http://schemas.microsoft.com/office/drawing/2014/main" id="{BA61F7CF-CD7D-8A40-A325-BC3000698E01}"/>
              </a:ext>
            </a:extLst>
          </p:cNvPr>
          <p:cNvSpPr>
            <a:spLocks noGrp="1" noChangeArrowheads="1"/>
          </p:cNvSpPr>
          <p:nvPr>
            <p:ph type="title" idx="4294967295"/>
          </p:nvPr>
        </p:nvSpPr>
        <p:spPr>
          <a:xfrm>
            <a:off x="1" y="836613"/>
            <a:ext cx="9144000" cy="576262"/>
          </a:xfrm>
        </p:spPr>
        <p:txBody>
          <a:bodyPr lIns="0" tIns="38808" rIns="0" bIns="0"/>
          <a:lstStyle/>
          <a:p>
            <a: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de-DE" dirty="0" err="1">
                <a:latin typeface="Arial" panose="020B0604020202020204" pitchFamily="34" charset="0"/>
              </a:rPr>
              <a:t>Elektromagnetisches</a:t>
            </a:r>
            <a:r>
              <a:rPr lang="en-US" altLang="de-DE" dirty="0">
                <a:latin typeface="Arial" panose="020B0604020202020204" pitchFamily="34" charset="0"/>
              </a:rPr>
              <a:t> </a:t>
            </a:r>
            <a:r>
              <a:rPr lang="en-US" altLang="de-DE" dirty="0" err="1">
                <a:latin typeface="Arial" panose="020B0604020202020204" pitchFamily="34" charset="0"/>
              </a:rPr>
              <a:t>Kalorimeter</a:t>
            </a:r>
            <a:endParaRPr lang="en-US" altLang="de-DE" dirty="0">
              <a:latin typeface="Arial" panose="020B0604020202020204" pitchFamily="34" charset="0"/>
            </a:endParaRPr>
          </a:p>
        </p:txBody>
      </p:sp>
      <p:pic>
        <p:nvPicPr>
          <p:cNvPr id="87045" name="Picture 4">
            <a:extLst>
              <a:ext uri="{FF2B5EF4-FFF2-40B4-BE49-F238E27FC236}">
                <a16:creationId xmlns:a16="http://schemas.microsoft.com/office/drawing/2014/main" id="{318BFCDF-25B9-B54D-8FAE-93810F961E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658938"/>
            <a:ext cx="3200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87046" name="Picture 5">
            <a:extLst>
              <a:ext uri="{FF2B5EF4-FFF2-40B4-BE49-F238E27FC236}">
                <a16:creationId xmlns:a16="http://schemas.microsoft.com/office/drawing/2014/main" id="{CF466B0A-33B2-7F40-BA71-23980E8F03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981450"/>
            <a:ext cx="32004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7047" name="TextBox 9">
            <a:extLst>
              <a:ext uri="{FF2B5EF4-FFF2-40B4-BE49-F238E27FC236}">
                <a16:creationId xmlns:a16="http://schemas.microsoft.com/office/drawing/2014/main" id="{137E1A0B-83B3-1546-A0B8-675AC672794A}"/>
              </a:ext>
            </a:extLst>
          </p:cNvPr>
          <p:cNvSpPr txBox="1">
            <a:spLocks noChangeArrowheads="1"/>
          </p:cNvSpPr>
          <p:nvPr/>
        </p:nvSpPr>
        <p:spPr bwMode="auto">
          <a:xfrm>
            <a:off x="3657600" y="1676400"/>
            <a:ext cx="54102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800">
                <a:solidFill>
                  <a:srgbClr val="01446F"/>
                </a:solidFill>
              </a:rPr>
              <a:t>Blei-Wolfram-Oxid (PbWO</a:t>
            </a:r>
            <a:r>
              <a:rPr lang="en-US" altLang="de-DE" sz="1800" baseline="-25000">
                <a:solidFill>
                  <a:srgbClr val="01446F"/>
                </a:solidFill>
              </a:rPr>
              <a:t>4</a:t>
            </a:r>
            <a:r>
              <a:rPr lang="en-US" altLang="de-DE" sz="1800">
                <a:solidFill>
                  <a:srgbClr val="01446F"/>
                </a:solidFill>
              </a:rPr>
              <a:t>) 23 × 2.2 × 2.2 cm als Absorber und Szintillator</a:t>
            </a:r>
          </a:p>
          <a:p>
            <a:pPr eaLnBrk="1" hangingPunct="1"/>
            <a:endParaRPr lang="en-US" altLang="de-DE" sz="1800">
              <a:solidFill>
                <a:srgbClr val="01446F"/>
              </a:solidFill>
            </a:endParaRPr>
          </a:p>
          <a:p>
            <a:pPr eaLnBrk="1" hangingPunct="1"/>
            <a:r>
              <a:rPr lang="en-US" altLang="de-DE" sz="1800">
                <a:solidFill>
                  <a:srgbClr val="01446F"/>
                </a:solidFill>
              </a:rPr>
              <a:t>Messung des entstehenden Lichtes mittels Photomultiplier (Sekundärelektronenvervielfacher)</a:t>
            </a:r>
          </a:p>
        </p:txBody>
      </p:sp>
      <p:pic>
        <p:nvPicPr>
          <p:cNvPr id="87048" name="Picture 7" descr="crystals2">
            <a:extLst>
              <a:ext uri="{FF2B5EF4-FFF2-40B4-BE49-F238E27FC236}">
                <a16:creationId xmlns:a16="http://schemas.microsoft.com/office/drawing/2014/main" id="{CA2451CD-545A-8C4A-90F9-29A323AEA0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8400" y="3213100"/>
            <a:ext cx="5173663" cy="326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50" name="Slide Number Placeholder 3">
            <a:extLst>
              <a:ext uri="{FF2B5EF4-FFF2-40B4-BE49-F238E27FC236}">
                <a16:creationId xmlns:a16="http://schemas.microsoft.com/office/drawing/2014/main" id="{A2CC2542-2809-FB43-9424-7E87269D03F5}"/>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75DC31EC-5E18-F143-AD97-DFE3694FD571}" type="slidenum">
              <a:rPr lang="de-AT" altLang="de-DE" sz="1400">
                <a:solidFill>
                  <a:srgbClr val="01446F"/>
                </a:solidFill>
              </a:rPr>
              <a:pPr algn="r" eaLnBrk="1" hangingPunct="1"/>
              <a:t>64</a:t>
            </a:fld>
            <a:endParaRPr lang="de-AT" altLang="de-DE" sz="1400">
              <a:solidFill>
                <a:srgbClr val="01446F"/>
              </a:solidFill>
            </a:endParaRPr>
          </a:p>
        </p:txBody>
      </p:sp>
      <p:sp>
        <p:nvSpPr>
          <p:cNvPr id="2" name="Slide Number Placeholder 1"/>
          <p:cNvSpPr>
            <a:spLocks noGrp="1"/>
          </p:cNvSpPr>
          <p:nvPr>
            <p:ph type="sldNum" sz="quarter" idx="10"/>
          </p:nvPr>
        </p:nvSpPr>
        <p:spPr/>
        <p:txBody>
          <a:bodyPr/>
          <a:lstStyle/>
          <a:p>
            <a:fld id="{4D0F166B-425B-4B79-A297-793EC8C7054B}" type="slidenum">
              <a:rPr lang="de-AT" smtClean="0"/>
              <a:pPr/>
              <a:t>64</a:t>
            </a:fld>
            <a:endParaRPr lang="de-AT"/>
          </a:p>
        </p:txBody>
      </p:sp>
    </p:spTree>
    <p:extLst>
      <p:ext uri="{BB962C8B-B14F-4D97-AF65-F5344CB8AC3E}">
        <p14:creationId xmlns:p14="http://schemas.microsoft.com/office/powerpoint/2010/main" val="211140846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7">
            <a:extLst>
              <a:ext uri="{FF2B5EF4-FFF2-40B4-BE49-F238E27FC236}">
                <a16:creationId xmlns:a16="http://schemas.microsoft.com/office/drawing/2014/main" id="{7551ADFB-E5AD-BA4A-97E5-ACE6EE10DF7A}"/>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smtClean="0">
                <a:solidFill>
                  <a:srgbClr val="01446F"/>
                </a:solidFill>
              </a:rPr>
              <a:t>Markus Friedl</a:t>
            </a:r>
            <a:endParaRPr lang="en-US" altLang="de-DE" sz="1400">
              <a:solidFill>
                <a:srgbClr val="01446F"/>
              </a:solidFill>
            </a:endParaRPr>
          </a:p>
        </p:txBody>
      </p:sp>
      <p:sp>
        <p:nvSpPr>
          <p:cNvPr id="89090" name="Rectangle 6">
            <a:extLst>
              <a:ext uri="{FF2B5EF4-FFF2-40B4-BE49-F238E27FC236}">
                <a16:creationId xmlns:a16="http://schemas.microsoft.com/office/drawing/2014/main" id="{06A00BC0-201E-3046-89E2-E48BE86A00B6}"/>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smtClean="0">
                <a:solidFill>
                  <a:srgbClr val="01446F"/>
                </a:solidFill>
              </a:rPr>
              <a:t>3. März 2020</a:t>
            </a:r>
            <a:endParaRPr lang="en-GB" altLang="de-DE" sz="1400">
              <a:solidFill>
                <a:srgbClr val="01446F"/>
              </a:solidFill>
            </a:endParaRPr>
          </a:p>
        </p:txBody>
      </p:sp>
      <p:sp>
        <p:nvSpPr>
          <p:cNvPr id="89092" name="Rectangle 2">
            <a:extLst>
              <a:ext uri="{FF2B5EF4-FFF2-40B4-BE49-F238E27FC236}">
                <a16:creationId xmlns:a16="http://schemas.microsoft.com/office/drawing/2014/main" id="{11A99B1A-159F-7A41-B054-8BBB462B430C}"/>
              </a:ext>
            </a:extLst>
          </p:cNvPr>
          <p:cNvSpPr>
            <a:spLocks noGrp="1" noChangeArrowheads="1"/>
          </p:cNvSpPr>
          <p:nvPr>
            <p:ph type="title" idx="4294967295"/>
          </p:nvPr>
        </p:nvSpPr>
        <p:spPr>
          <a:xfrm>
            <a:off x="1" y="836613"/>
            <a:ext cx="9144000" cy="576262"/>
          </a:xfrm>
        </p:spPr>
        <p:txBody>
          <a:bodyPr lIns="0" tIns="38808" rIns="0" bIns="0"/>
          <a:lstStyle/>
          <a:p>
            <a: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de-DE" dirty="0" err="1">
                <a:latin typeface="Arial" panose="020B0604020202020204" pitchFamily="34" charset="0"/>
              </a:rPr>
              <a:t>Hadronisches</a:t>
            </a:r>
            <a:r>
              <a:rPr lang="en-US" altLang="de-DE" dirty="0">
                <a:latin typeface="Arial" panose="020B0604020202020204" pitchFamily="34" charset="0"/>
              </a:rPr>
              <a:t> </a:t>
            </a:r>
            <a:r>
              <a:rPr lang="en-US" altLang="de-DE" dirty="0" err="1">
                <a:latin typeface="Arial" panose="020B0604020202020204" pitchFamily="34" charset="0"/>
              </a:rPr>
              <a:t>Kalorimeter</a:t>
            </a:r>
            <a:endParaRPr lang="en-US" altLang="de-DE" dirty="0">
              <a:latin typeface="Arial" panose="020B0604020202020204" pitchFamily="34" charset="0"/>
            </a:endParaRPr>
          </a:p>
        </p:txBody>
      </p:sp>
      <p:sp>
        <p:nvSpPr>
          <p:cNvPr id="89093" name="Text Box 3">
            <a:extLst>
              <a:ext uri="{FF2B5EF4-FFF2-40B4-BE49-F238E27FC236}">
                <a16:creationId xmlns:a16="http://schemas.microsoft.com/office/drawing/2014/main" id="{8794C005-F87F-3441-8E42-38CAC5E55C5A}"/>
              </a:ext>
            </a:extLst>
          </p:cNvPr>
          <p:cNvSpPr txBox="1">
            <a:spLocks noChangeArrowheads="1"/>
          </p:cNvSpPr>
          <p:nvPr/>
        </p:nvSpPr>
        <p:spPr bwMode="auto">
          <a:xfrm>
            <a:off x="827088" y="1412875"/>
            <a:ext cx="8066087"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buClr>
                <a:srgbClr val="000000"/>
              </a:buClr>
              <a:buSzPct val="100000"/>
              <a:buFont typeface="Times New Roman" panose="02020603050405020304" pitchFamily="18" charset="0"/>
              <a:buNone/>
            </a:pPr>
            <a:r>
              <a:rPr lang="en-US" altLang="de-DE" sz="2000">
                <a:solidFill>
                  <a:srgbClr val="01446F"/>
                </a:solidFill>
              </a:rPr>
              <a:t>... so wie für Hadronen und hadronische Jets (“Quarks”)</a:t>
            </a:r>
          </a:p>
        </p:txBody>
      </p:sp>
      <p:pic>
        <p:nvPicPr>
          <p:cNvPr id="89094" name="Picture 2">
            <a:extLst>
              <a:ext uri="{FF2B5EF4-FFF2-40B4-BE49-F238E27FC236}">
                <a16:creationId xmlns:a16="http://schemas.microsoft.com/office/drawing/2014/main" id="{7A2CC9E0-CCA3-8F45-8D71-482A6736A6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1293"/>
          <a:stretch>
            <a:fillRect/>
          </a:stretch>
        </p:blipFill>
        <p:spPr bwMode="auto">
          <a:xfrm>
            <a:off x="5724525" y="1916113"/>
            <a:ext cx="3038475" cy="283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5" name="Picture 2">
            <a:extLst>
              <a:ext uri="{FF2B5EF4-FFF2-40B4-BE49-F238E27FC236}">
                <a16:creationId xmlns:a16="http://schemas.microsoft.com/office/drawing/2014/main" id="{1E889358-D852-A549-B035-DF5B0B1343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4797425"/>
            <a:ext cx="2865438" cy="166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6" name="Picture 8" descr="hcal6">
            <a:extLst>
              <a:ext uri="{FF2B5EF4-FFF2-40B4-BE49-F238E27FC236}">
                <a16:creationId xmlns:a16="http://schemas.microsoft.com/office/drawing/2014/main" id="{33AAE2C4-9B64-A34F-80EE-4C6A4E9787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2995613"/>
            <a:ext cx="4995863" cy="31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7" name="Text Box 9">
            <a:extLst>
              <a:ext uri="{FF2B5EF4-FFF2-40B4-BE49-F238E27FC236}">
                <a16:creationId xmlns:a16="http://schemas.microsoft.com/office/drawing/2014/main" id="{B3EB38C7-3008-E740-AF3B-4A85DAB79C79}"/>
              </a:ext>
            </a:extLst>
          </p:cNvPr>
          <p:cNvSpPr txBox="1">
            <a:spLocks noChangeArrowheads="1"/>
          </p:cNvSpPr>
          <p:nvPr/>
        </p:nvSpPr>
        <p:spPr bwMode="auto">
          <a:xfrm>
            <a:off x="250825" y="2060575"/>
            <a:ext cx="5257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buClr>
                <a:srgbClr val="000000"/>
              </a:buClr>
              <a:buSzPct val="100000"/>
              <a:buFont typeface="Times New Roman" panose="02020603050405020304" pitchFamily="18" charset="0"/>
              <a:buNone/>
            </a:pPr>
            <a:r>
              <a:rPr lang="de-AT" altLang="de-DE" sz="2000">
                <a:solidFill>
                  <a:srgbClr val="01446F"/>
                </a:solidFill>
              </a:rPr>
              <a:t>Mehrere Schichten dichten Materials (Kupfer oder Stahl) zwischen Plastik Szintillatoren.</a:t>
            </a:r>
            <a:endParaRPr lang="de-AT" altLang="de-DE" sz="2000"/>
          </a:p>
        </p:txBody>
      </p:sp>
      <p:sp>
        <p:nvSpPr>
          <p:cNvPr id="89098" name="Rectangle 10">
            <a:extLst>
              <a:ext uri="{FF2B5EF4-FFF2-40B4-BE49-F238E27FC236}">
                <a16:creationId xmlns:a16="http://schemas.microsoft.com/office/drawing/2014/main" id="{E014C7A1-7187-D14D-B52A-E77E3CE271B0}"/>
              </a:ext>
            </a:extLst>
          </p:cNvPr>
          <p:cNvSpPr>
            <a:spLocks noChangeArrowheads="1"/>
          </p:cNvSpPr>
          <p:nvPr/>
        </p:nvSpPr>
        <p:spPr bwMode="auto">
          <a:xfrm>
            <a:off x="5651500" y="5013325"/>
            <a:ext cx="865188" cy="360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p>
        </p:txBody>
      </p:sp>
      <p:pic>
        <p:nvPicPr>
          <p:cNvPr id="65547" name="Picture 11" descr="hcal2">
            <a:extLst>
              <a:ext uri="{FF2B5EF4-FFF2-40B4-BE49-F238E27FC236}">
                <a16:creationId xmlns:a16="http://schemas.microsoft.com/office/drawing/2014/main" id="{7B20ED4A-DF9F-9243-895B-72B1B5373CF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825" y="2967038"/>
            <a:ext cx="5113338" cy="34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101" name="Slide Number Placeholder 3">
            <a:extLst>
              <a:ext uri="{FF2B5EF4-FFF2-40B4-BE49-F238E27FC236}">
                <a16:creationId xmlns:a16="http://schemas.microsoft.com/office/drawing/2014/main" id="{07B38C44-6010-8F4C-86B2-93954EC1F065}"/>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2482BB33-645C-444C-9A0A-C1DC821E9BFD}" type="slidenum">
              <a:rPr lang="de-AT" altLang="de-DE" sz="1400">
                <a:solidFill>
                  <a:srgbClr val="01446F"/>
                </a:solidFill>
              </a:rPr>
              <a:pPr algn="r" eaLnBrk="1" hangingPunct="1"/>
              <a:t>65</a:t>
            </a:fld>
            <a:endParaRPr lang="de-AT" altLang="de-DE" sz="1400">
              <a:solidFill>
                <a:srgbClr val="01446F"/>
              </a:solidFill>
            </a:endParaRPr>
          </a:p>
        </p:txBody>
      </p:sp>
      <p:sp>
        <p:nvSpPr>
          <p:cNvPr id="2" name="Slide Number Placeholder 1"/>
          <p:cNvSpPr>
            <a:spLocks noGrp="1"/>
          </p:cNvSpPr>
          <p:nvPr>
            <p:ph type="sldNum" sz="quarter" idx="10"/>
          </p:nvPr>
        </p:nvSpPr>
        <p:spPr/>
        <p:txBody>
          <a:bodyPr/>
          <a:lstStyle/>
          <a:p>
            <a:fld id="{4D0F166B-425B-4B79-A297-793EC8C7054B}" type="slidenum">
              <a:rPr lang="de-AT" smtClean="0"/>
              <a:pPr/>
              <a:t>65</a:t>
            </a:fld>
            <a:endParaRPr lang="de-AT"/>
          </a:p>
        </p:txBody>
      </p:sp>
    </p:spTree>
    <p:extLst>
      <p:ext uri="{BB962C8B-B14F-4D97-AF65-F5344CB8AC3E}">
        <p14:creationId xmlns:p14="http://schemas.microsoft.com/office/powerpoint/2010/main" val="386379138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55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7">
            <a:extLst>
              <a:ext uri="{FF2B5EF4-FFF2-40B4-BE49-F238E27FC236}">
                <a16:creationId xmlns:a16="http://schemas.microsoft.com/office/drawing/2014/main" id="{DC13DDD3-0E73-414C-88B1-10FBFD65A1ED}"/>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smtClean="0">
                <a:solidFill>
                  <a:srgbClr val="01446F"/>
                </a:solidFill>
              </a:rPr>
              <a:t>Markus Friedl</a:t>
            </a:r>
            <a:endParaRPr lang="en-US" altLang="de-DE" sz="1400">
              <a:solidFill>
                <a:srgbClr val="01446F"/>
              </a:solidFill>
            </a:endParaRPr>
          </a:p>
        </p:txBody>
      </p:sp>
      <p:sp>
        <p:nvSpPr>
          <p:cNvPr id="91138" name="Rectangle 6">
            <a:extLst>
              <a:ext uri="{FF2B5EF4-FFF2-40B4-BE49-F238E27FC236}">
                <a16:creationId xmlns:a16="http://schemas.microsoft.com/office/drawing/2014/main" id="{E6C13D56-E768-C140-8B6C-E9B02FA737C1}"/>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smtClean="0">
                <a:solidFill>
                  <a:srgbClr val="01446F"/>
                </a:solidFill>
              </a:rPr>
              <a:t>3. März 2020</a:t>
            </a:r>
            <a:endParaRPr lang="en-GB" altLang="de-DE" sz="1400">
              <a:solidFill>
                <a:srgbClr val="01446F"/>
              </a:solidFill>
            </a:endParaRPr>
          </a:p>
        </p:txBody>
      </p:sp>
      <p:sp>
        <p:nvSpPr>
          <p:cNvPr id="91140" name="Rectangle 2">
            <a:extLst>
              <a:ext uri="{FF2B5EF4-FFF2-40B4-BE49-F238E27FC236}">
                <a16:creationId xmlns:a16="http://schemas.microsoft.com/office/drawing/2014/main" id="{B3B050E2-8CE2-844F-9433-C1C7617F2CD0}"/>
              </a:ext>
            </a:extLst>
          </p:cNvPr>
          <p:cNvSpPr>
            <a:spLocks noGrp="1" noChangeArrowheads="1"/>
          </p:cNvSpPr>
          <p:nvPr>
            <p:ph type="title" idx="4294967295"/>
          </p:nvPr>
        </p:nvSpPr>
        <p:spPr>
          <a:xfrm>
            <a:off x="0" y="836613"/>
            <a:ext cx="9144000" cy="576262"/>
          </a:xfrm>
        </p:spPr>
        <p:txBody>
          <a:bodyPr/>
          <a:lstStyle/>
          <a:p>
            <a:r>
              <a:rPr lang="en-US" altLang="de-DE" sz="2800" dirty="0" err="1">
                <a:latin typeface="Arial" panose="020B0604020202020204" pitchFamily="34" charset="0"/>
              </a:rPr>
              <a:t>Myonendetektoren</a:t>
            </a:r>
            <a:endParaRPr lang="de-AT" altLang="de-DE" sz="2800" dirty="0">
              <a:latin typeface="Arial" panose="020B0604020202020204" pitchFamily="34" charset="0"/>
            </a:endParaRPr>
          </a:p>
        </p:txBody>
      </p:sp>
      <p:pic>
        <p:nvPicPr>
          <p:cNvPr id="91141" name="Picture 11" descr="CMS cosmic event">
            <a:extLst>
              <a:ext uri="{FF2B5EF4-FFF2-40B4-BE49-F238E27FC236}">
                <a16:creationId xmlns:a16="http://schemas.microsoft.com/office/drawing/2014/main" id="{3400A406-5D82-784F-97E5-0163F11ECC00}"/>
              </a:ext>
            </a:extLst>
          </p:cNvPr>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683568" y="2485127"/>
            <a:ext cx="4038600" cy="3784600"/>
          </a:xfrm>
          <a:noFill/>
        </p:spPr>
      </p:pic>
      <p:pic>
        <p:nvPicPr>
          <p:cNvPr id="91142" name="Picture 12">
            <a:extLst>
              <a:ext uri="{FF2B5EF4-FFF2-40B4-BE49-F238E27FC236}">
                <a16:creationId xmlns:a16="http://schemas.microsoft.com/office/drawing/2014/main" id="{650F5407-F8EE-E941-944F-35957C56747C}"/>
              </a:ext>
            </a:extLst>
          </p:cNvPr>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5578475" y="1628775"/>
            <a:ext cx="3565525" cy="4752975"/>
          </a:xfrm>
          <a:noFill/>
        </p:spPr>
      </p:pic>
      <p:sp>
        <p:nvSpPr>
          <p:cNvPr id="91143" name="Text Box 13">
            <a:extLst>
              <a:ext uri="{FF2B5EF4-FFF2-40B4-BE49-F238E27FC236}">
                <a16:creationId xmlns:a16="http://schemas.microsoft.com/office/drawing/2014/main" id="{249428C2-5804-CA4A-A7B6-181C0E0A5E80}"/>
              </a:ext>
            </a:extLst>
          </p:cNvPr>
          <p:cNvSpPr txBox="1">
            <a:spLocks noChangeArrowheads="1"/>
          </p:cNvSpPr>
          <p:nvPr/>
        </p:nvSpPr>
        <p:spPr bwMode="auto">
          <a:xfrm>
            <a:off x="300038" y="1549400"/>
            <a:ext cx="4056062"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lnSpc>
                <a:spcPct val="116000"/>
              </a:lnSpc>
              <a:buClr>
                <a:srgbClr val="000000"/>
              </a:buClr>
              <a:buSzPct val="100000"/>
              <a:buFont typeface="Times New Roman" panose="02020603050405020304" pitchFamily="18" charset="0"/>
              <a:buNone/>
            </a:pPr>
            <a:r>
              <a:rPr lang="en-US" altLang="de-DE" sz="1800">
                <a:solidFill>
                  <a:srgbClr val="01446F"/>
                </a:solidFill>
              </a:rPr>
              <a:t>Schlussendlich noch einen “Tracker”, </a:t>
            </a:r>
          </a:p>
          <a:p>
            <a:pPr eaLnBrk="1" hangingPunct="1">
              <a:lnSpc>
                <a:spcPct val="116000"/>
              </a:lnSpc>
              <a:buClr>
                <a:srgbClr val="000000"/>
              </a:buClr>
              <a:buSzPct val="100000"/>
              <a:buFont typeface="Times New Roman" panose="02020603050405020304" pitchFamily="18" charset="0"/>
              <a:buNone/>
            </a:pPr>
            <a:r>
              <a:rPr lang="en-US" altLang="de-DE" sz="1800">
                <a:solidFill>
                  <a:srgbClr val="01446F"/>
                </a:solidFill>
              </a:rPr>
              <a:t>der Muonspuren aufzeichnet!</a:t>
            </a:r>
          </a:p>
        </p:txBody>
      </p:sp>
      <p:sp>
        <p:nvSpPr>
          <p:cNvPr id="91145" name="Slide Number Placeholder 3">
            <a:extLst>
              <a:ext uri="{FF2B5EF4-FFF2-40B4-BE49-F238E27FC236}">
                <a16:creationId xmlns:a16="http://schemas.microsoft.com/office/drawing/2014/main" id="{F3F2B09F-04FE-8A40-B31D-1B7E053C7F38}"/>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6F16C5E3-D3B4-C04C-A6CA-C11C9AD6FBAD}" type="slidenum">
              <a:rPr lang="de-AT" altLang="de-DE" sz="1400">
                <a:solidFill>
                  <a:srgbClr val="01446F"/>
                </a:solidFill>
              </a:rPr>
              <a:pPr algn="r" eaLnBrk="1" hangingPunct="1"/>
              <a:t>66</a:t>
            </a:fld>
            <a:endParaRPr lang="de-AT" altLang="de-DE" sz="1400">
              <a:solidFill>
                <a:srgbClr val="01446F"/>
              </a:solidFill>
            </a:endParaRPr>
          </a:p>
        </p:txBody>
      </p:sp>
      <p:sp>
        <p:nvSpPr>
          <p:cNvPr id="2" name="Slide Number Placeholder 1"/>
          <p:cNvSpPr>
            <a:spLocks noGrp="1"/>
          </p:cNvSpPr>
          <p:nvPr>
            <p:ph type="sldNum" sz="quarter" idx="10"/>
          </p:nvPr>
        </p:nvSpPr>
        <p:spPr/>
        <p:txBody>
          <a:bodyPr/>
          <a:lstStyle/>
          <a:p>
            <a:fld id="{4D0F166B-425B-4B79-A297-793EC8C7054B}" type="slidenum">
              <a:rPr lang="de-AT" smtClean="0"/>
              <a:pPr/>
              <a:t>66</a:t>
            </a:fld>
            <a:endParaRPr lang="de-AT"/>
          </a:p>
        </p:txBody>
      </p:sp>
    </p:spTree>
    <p:extLst>
      <p:ext uri="{BB962C8B-B14F-4D97-AF65-F5344CB8AC3E}">
        <p14:creationId xmlns:p14="http://schemas.microsoft.com/office/powerpoint/2010/main" val="383978743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7">
            <a:extLst>
              <a:ext uri="{FF2B5EF4-FFF2-40B4-BE49-F238E27FC236}">
                <a16:creationId xmlns:a16="http://schemas.microsoft.com/office/drawing/2014/main" id="{CE990B25-BF7C-BB4D-8DBB-14483002E427}"/>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smtClean="0">
                <a:solidFill>
                  <a:srgbClr val="01446F"/>
                </a:solidFill>
              </a:rPr>
              <a:t>Markus Friedl</a:t>
            </a:r>
            <a:endParaRPr lang="en-US" altLang="de-DE" sz="1400">
              <a:solidFill>
                <a:srgbClr val="01446F"/>
              </a:solidFill>
            </a:endParaRPr>
          </a:p>
        </p:txBody>
      </p:sp>
      <p:sp>
        <p:nvSpPr>
          <p:cNvPr id="92162" name="Rectangle 6">
            <a:extLst>
              <a:ext uri="{FF2B5EF4-FFF2-40B4-BE49-F238E27FC236}">
                <a16:creationId xmlns:a16="http://schemas.microsoft.com/office/drawing/2014/main" id="{404274DC-4B02-1943-BBB4-6313FD67DF37}"/>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smtClean="0">
                <a:solidFill>
                  <a:srgbClr val="01446F"/>
                </a:solidFill>
              </a:rPr>
              <a:t>3. März 2020</a:t>
            </a:r>
            <a:endParaRPr lang="en-GB" altLang="de-DE" sz="1400">
              <a:solidFill>
                <a:srgbClr val="01446F"/>
              </a:solidFill>
            </a:endParaRPr>
          </a:p>
        </p:txBody>
      </p:sp>
      <p:sp>
        <p:nvSpPr>
          <p:cNvPr id="92164" name="Rectangle 2">
            <a:extLst>
              <a:ext uri="{FF2B5EF4-FFF2-40B4-BE49-F238E27FC236}">
                <a16:creationId xmlns:a16="http://schemas.microsoft.com/office/drawing/2014/main" id="{A43139EC-64E5-2C4D-80CD-8256EFBD96EF}"/>
              </a:ext>
            </a:extLst>
          </p:cNvPr>
          <p:cNvSpPr>
            <a:spLocks noGrp="1" noChangeArrowheads="1"/>
          </p:cNvSpPr>
          <p:nvPr>
            <p:ph type="title" idx="4294967295"/>
          </p:nvPr>
        </p:nvSpPr>
        <p:spPr>
          <a:xfrm>
            <a:off x="1" y="836613"/>
            <a:ext cx="9144000" cy="576262"/>
          </a:xfrm>
        </p:spPr>
        <p:txBody>
          <a:bodyPr lIns="0" tIns="38808" rIns="0" bIns="0"/>
          <a:lstStyle/>
          <a:p>
            <a: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de-DE" dirty="0" err="1">
                <a:latin typeface="Arial" panose="020B0604020202020204" pitchFamily="34" charset="0"/>
              </a:rPr>
              <a:t>Magnetfeld</a:t>
            </a:r>
            <a:endParaRPr lang="en-US" altLang="de-DE" dirty="0">
              <a:latin typeface="Arial" panose="020B0604020202020204" pitchFamily="34" charset="0"/>
            </a:endParaRPr>
          </a:p>
        </p:txBody>
      </p:sp>
      <p:sp>
        <p:nvSpPr>
          <p:cNvPr id="92165" name="Text Box 3">
            <a:extLst>
              <a:ext uri="{FF2B5EF4-FFF2-40B4-BE49-F238E27FC236}">
                <a16:creationId xmlns:a16="http://schemas.microsoft.com/office/drawing/2014/main" id="{9B6C54A2-CEB7-2B40-A7B3-4BD6379B30A7}"/>
              </a:ext>
            </a:extLst>
          </p:cNvPr>
          <p:cNvSpPr txBox="1">
            <a:spLocks noChangeArrowheads="1"/>
          </p:cNvSpPr>
          <p:nvPr/>
        </p:nvSpPr>
        <p:spPr bwMode="auto">
          <a:xfrm>
            <a:off x="0" y="1406525"/>
            <a:ext cx="914400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116000"/>
              </a:lnSpc>
              <a:buClr>
                <a:srgbClr val="000000"/>
              </a:buClr>
              <a:buSzPct val="100000"/>
              <a:buFont typeface="Times New Roman" panose="02020603050405020304" pitchFamily="18" charset="0"/>
              <a:buNone/>
            </a:pPr>
            <a:r>
              <a:rPr lang="en-US" altLang="de-DE" sz="1800">
                <a:solidFill>
                  <a:srgbClr val="01446F"/>
                </a:solidFill>
              </a:rPr>
              <a:t>... in dem sich die Teilchenbahnen kr</a:t>
            </a:r>
            <a:r>
              <a:rPr lang="en-US" altLang="de-DE" sz="1800">
                <a:solidFill>
                  <a:srgbClr val="01446F"/>
                </a:solidFill>
                <a:cs typeface="Arial" panose="020B0604020202020204" pitchFamily="34" charset="0"/>
              </a:rPr>
              <a:t>ü</a:t>
            </a:r>
            <a:r>
              <a:rPr lang="en-US" altLang="de-DE" sz="1800">
                <a:solidFill>
                  <a:srgbClr val="01446F"/>
                </a:solidFill>
              </a:rPr>
              <a:t>mmen, und dadurch ihr Impuls messbar wird!</a:t>
            </a:r>
          </a:p>
        </p:txBody>
      </p:sp>
      <p:pic>
        <p:nvPicPr>
          <p:cNvPr id="92166" name="Picture 4">
            <a:extLst>
              <a:ext uri="{FF2B5EF4-FFF2-40B4-BE49-F238E27FC236}">
                <a16:creationId xmlns:a16="http://schemas.microsoft.com/office/drawing/2014/main" id="{596E8FEA-FEFC-F541-8205-CC982F80CB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1410" b="1299"/>
          <a:stretch>
            <a:fillRect/>
          </a:stretch>
        </p:blipFill>
        <p:spPr bwMode="auto">
          <a:xfrm>
            <a:off x="6011863" y="3924300"/>
            <a:ext cx="3097212" cy="238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pSp>
        <p:nvGrpSpPr>
          <p:cNvPr id="92167" name="Group 2">
            <a:extLst>
              <a:ext uri="{FF2B5EF4-FFF2-40B4-BE49-F238E27FC236}">
                <a16:creationId xmlns:a16="http://schemas.microsoft.com/office/drawing/2014/main" id="{4091E274-7298-F54C-B37F-12F2A055E46A}"/>
              </a:ext>
            </a:extLst>
          </p:cNvPr>
          <p:cNvGrpSpPr>
            <a:grpSpLocks/>
          </p:cNvGrpSpPr>
          <p:nvPr/>
        </p:nvGrpSpPr>
        <p:grpSpPr bwMode="auto">
          <a:xfrm>
            <a:off x="179388" y="1724025"/>
            <a:ext cx="2870200" cy="2281238"/>
            <a:chOff x="586" y="777"/>
            <a:chExt cx="1994" cy="1584"/>
          </a:xfrm>
        </p:grpSpPr>
        <p:sp>
          <p:nvSpPr>
            <p:cNvPr id="92294" name="Freeform 3">
              <a:extLst>
                <a:ext uri="{FF2B5EF4-FFF2-40B4-BE49-F238E27FC236}">
                  <a16:creationId xmlns:a16="http://schemas.microsoft.com/office/drawing/2014/main" id="{00B835A0-760B-B349-AE19-FF7C15D8BFA7}"/>
                </a:ext>
              </a:extLst>
            </p:cNvPr>
            <p:cNvSpPr>
              <a:spLocks noChangeArrowheads="1"/>
            </p:cNvSpPr>
            <p:nvPr/>
          </p:nvSpPr>
          <p:spPr bwMode="auto">
            <a:xfrm>
              <a:off x="586" y="1544"/>
              <a:ext cx="1248" cy="97"/>
            </a:xfrm>
            <a:custGeom>
              <a:avLst/>
              <a:gdLst>
                <a:gd name="T0" fmla="*/ 0 w 5505"/>
                <a:gd name="T1" fmla="*/ 0 h 426"/>
                <a:gd name="T2" fmla="*/ 0 w 5505"/>
                <a:gd name="T3" fmla="*/ 0 h 426"/>
                <a:gd name="T4" fmla="*/ 0 w 5505"/>
                <a:gd name="T5" fmla="*/ 0 h 426"/>
                <a:gd name="T6" fmla="*/ 0 w 5505"/>
                <a:gd name="T7" fmla="*/ 0 h 426"/>
                <a:gd name="T8" fmla="*/ 0 w 5505"/>
                <a:gd name="T9" fmla="*/ 0 h 426"/>
                <a:gd name="T10" fmla="*/ 0 60000 65536"/>
                <a:gd name="T11" fmla="*/ 0 60000 65536"/>
                <a:gd name="T12" fmla="*/ 0 60000 65536"/>
                <a:gd name="T13" fmla="*/ 0 60000 65536"/>
                <a:gd name="T14" fmla="*/ 0 60000 65536"/>
                <a:gd name="T15" fmla="*/ 0 w 5505"/>
                <a:gd name="T16" fmla="*/ 0 h 426"/>
                <a:gd name="T17" fmla="*/ 5505 w 5505"/>
                <a:gd name="T18" fmla="*/ 426 h 426"/>
              </a:gdLst>
              <a:ahLst/>
              <a:cxnLst>
                <a:cxn ang="T10">
                  <a:pos x="T0" y="T1"/>
                </a:cxn>
                <a:cxn ang="T11">
                  <a:pos x="T2" y="T3"/>
                </a:cxn>
                <a:cxn ang="T12">
                  <a:pos x="T4" y="T5"/>
                </a:cxn>
                <a:cxn ang="T13">
                  <a:pos x="T6" y="T7"/>
                </a:cxn>
                <a:cxn ang="T14">
                  <a:pos x="T8" y="T9"/>
                </a:cxn>
              </a:cxnLst>
              <a:rect l="T15" t="T16" r="T17" b="T18"/>
              <a:pathLst>
                <a:path w="5505" h="426">
                  <a:moveTo>
                    <a:pt x="4784" y="0"/>
                  </a:moveTo>
                  <a:lnTo>
                    <a:pt x="0" y="0"/>
                  </a:lnTo>
                  <a:lnTo>
                    <a:pt x="721" y="425"/>
                  </a:lnTo>
                  <a:lnTo>
                    <a:pt x="5504" y="425"/>
                  </a:lnTo>
                  <a:lnTo>
                    <a:pt x="4784" y="0"/>
                  </a:lnTo>
                </a:path>
              </a:pathLst>
            </a:custGeom>
            <a:noFill/>
            <a:ln w="2844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95" name="AutoShape 4">
              <a:extLst>
                <a:ext uri="{FF2B5EF4-FFF2-40B4-BE49-F238E27FC236}">
                  <a16:creationId xmlns:a16="http://schemas.microsoft.com/office/drawing/2014/main" id="{1239EABD-01B0-AE49-A045-1277FC8AD4BF}"/>
                </a:ext>
              </a:extLst>
            </p:cNvPr>
            <p:cNvSpPr>
              <a:spLocks noChangeArrowheads="1"/>
            </p:cNvSpPr>
            <p:nvPr/>
          </p:nvSpPr>
          <p:spPr bwMode="auto">
            <a:xfrm>
              <a:off x="874" y="1928"/>
              <a:ext cx="1152" cy="432"/>
            </a:xfrm>
            <a:prstGeom prst="roundRect">
              <a:avLst>
                <a:gd name="adj" fmla="val 16667"/>
              </a:avLst>
            </a:prstGeom>
            <a:noFill/>
            <a:ln w="2844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grpSp>
          <p:nvGrpSpPr>
            <p:cNvPr id="92296" name="Group 5">
              <a:extLst>
                <a:ext uri="{FF2B5EF4-FFF2-40B4-BE49-F238E27FC236}">
                  <a16:creationId xmlns:a16="http://schemas.microsoft.com/office/drawing/2014/main" id="{86E4F764-6791-FF45-B7CB-7D19914ADE36}"/>
                </a:ext>
              </a:extLst>
            </p:cNvPr>
            <p:cNvGrpSpPr>
              <a:grpSpLocks/>
            </p:cNvGrpSpPr>
            <p:nvPr/>
          </p:nvGrpSpPr>
          <p:grpSpPr bwMode="auto">
            <a:xfrm>
              <a:off x="778" y="1256"/>
              <a:ext cx="1151" cy="863"/>
              <a:chOff x="778" y="1256"/>
              <a:chExt cx="1151" cy="863"/>
            </a:xfrm>
          </p:grpSpPr>
          <p:sp>
            <p:nvSpPr>
              <p:cNvPr id="92318" name="Freeform 6">
                <a:extLst>
                  <a:ext uri="{FF2B5EF4-FFF2-40B4-BE49-F238E27FC236}">
                    <a16:creationId xmlns:a16="http://schemas.microsoft.com/office/drawing/2014/main" id="{0DA15AA8-6C56-EC43-87DC-737CA7B3586C}"/>
                  </a:ext>
                </a:extLst>
              </p:cNvPr>
              <p:cNvSpPr>
                <a:spLocks noChangeArrowheads="1"/>
              </p:cNvSpPr>
              <p:nvPr/>
            </p:nvSpPr>
            <p:spPr bwMode="auto">
              <a:xfrm>
                <a:off x="778" y="1256"/>
                <a:ext cx="1152" cy="864"/>
              </a:xfrm>
              <a:custGeom>
                <a:avLst/>
                <a:gdLst>
                  <a:gd name="T0" fmla="*/ 0 w 5082"/>
                  <a:gd name="T1" fmla="*/ 0 h 3811"/>
                  <a:gd name="T2" fmla="*/ 0 w 5082"/>
                  <a:gd name="T3" fmla="*/ 0 h 3811"/>
                  <a:gd name="T4" fmla="*/ 0 w 5082"/>
                  <a:gd name="T5" fmla="*/ 0 h 3811"/>
                  <a:gd name="T6" fmla="*/ 0 w 5082"/>
                  <a:gd name="T7" fmla="*/ 0 h 3811"/>
                  <a:gd name="T8" fmla="*/ 0 w 5082"/>
                  <a:gd name="T9" fmla="*/ 0 h 3811"/>
                  <a:gd name="T10" fmla="*/ 0 w 5082"/>
                  <a:gd name="T11" fmla="*/ 0 h 3811"/>
                  <a:gd name="T12" fmla="*/ 0 w 5082"/>
                  <a:gd name="T13" fmla="*/ 0 h 3811"/>
                  <a:gd name="T14" fmla="*/ 0 60000 65536"/>
                  <a:gd name="T15" fmla="*/ 0 60000 65536"/>
                  <a:gd name="T16" fmla="*/ 0 60000 65536"/>
                  <a:gd name="T17" fmla="*/ 0 60000 65536"/>
                  <a:gd name="T18" fmla="*/ 0 60000 65536"/>
                  <a:gd name="T19" fmla="*/ 0 60000 65536"/>
                  <a:gd name="T20" fmla="*/ 0 60000 65536"/>
                  <a:gd name="T21" fmla="*/ 0 w 5082"/>
                  <a:gd name="T22" fmla="*/ 0 h 3811"/>
                  <a:gd name="T23" fmla="*/ 5082 w 5082"/>
                  <a:gd name="T24" fmla="*/ 3811 h 38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82" h="3811">
                    <a:moveTo>
                      <a:pt x="0" y="1905"/>
                    </a:moveTo>
                    <a:cubicBezTo>
                      <a:pt x="0" y="2944"/>
                      <a:pt x="288" y="3810"/>
                      <a:pt x="635" y="3810"/>
                    </a:cubicBezTo>
                    <a:lnTo>
                      <a:pt x="4445" y="3810"/>
                    </a:lnTo>
                    <a:cubicBezTo>
                      <a:pt x="4792" y="3810"/>
                      <a:pt x="5081" y="2944"/>
                      <a:pt x="5081" y="1905"/>
                    </a:cubicBezTo>
                    <a:cubicBezTo>
                      <a:pt x="5081" y="866"/>
                      <a:pt x="4792" y="0"/>
                      <a:pt x="4445" y="0"/>
                    </a:cubicBezTo>
                    <a:lnTo>
                      <a:pt x="635" y="0"/>
                    </a:lnTo>
                    <a:cubicBezTo>
                      <a:pt x="288" y="0"/>
                      <a:pt x="0" y="866"/>
                      <a:pt x="0" y="1905"/>
                    </a:cubicBezTo>
                  </a:path>
                </a:pathLst>
              </a:custGeom>
              <a:solidFill>
                <a:srgbClr val="00AE00">
                  <a:alpha val="50195"/>
                </a:srgbClr>
              </a:solidFill>
              <a:ln w="12600">
                <a:solidFill>
                  <a:srgbClr val="0000FF"/>
                </a:solidFill>
                <a:round/>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319" name="Freeform 7">
                <a:extLst>
                  <a:ext uri="{FF2B5EF4-FFF2-40B4-BE49-F238E27FC236}">
                    <a16:creationId xmlns:a16="http://schemas.microsoft.com/office/drawing/2014/main" id="{BB36B87A-702D-5749-B68B-A0B5D202022B}"/>
                  </a:ext>
                </a:extLst>
              </p:cNvPr>
              <p:cNvSpPr>
                <a:spLocks noChangeArrowheads="1"/>
              </p:cNvSpPr>
              <p:nvPr/>
            </p:nvSpPr>
            <p:spPr bwMode="auto">
              <a:xfrm>
                <a:off x="778" y="1256"/>
                <a:ext cx="288" cy="864"/>
              </a:xfrm>
              <a:custGeom>
                <a:avLst/>
                <a:gdLst>
                  <a:gd name="T0" fmla="*/ 0 w 1271"/>
                  <a:gd name="T1" fmla="*/ 0 h 3811"/>
                  <a:gd name="T2" fmla="*/ 0 w 1271"/>
                  <a:gd name="T3" fmla="*/ 0 h 3811"/>
                  <a:gd name="T4" fmla="*/ 0 w 1271"/>
                  <a:gd name="T5" fmla="*/ 0 h 3811"/>
                  <a:gd name="T6" fmla="*/ 0 w 1271"/>
                  <a:gd name="T7" fmla="*/ 0 h 3811"/>
                  <a:gd name="T8" fmla="*/ 0 w 1271"/>
                  <a:gd name="T9" fmla="*/ 0 h 3811"/>
                  <a:gd name="T10" fmla="*/ 0 60000 65536"/>
                  <a:gd name="T11" fmla="*/ 0 60000 65536"/>
                  <a:gd name="T12" fmla="*/ 0 60000 65536"/>
                  <a:gd name="T13" fmla="*/ 0 60000 65536"/>
                  <a:gd name="T14" fmla="*/ 0 60000 65536"/>
                  <a:gd name="T15" fmla="*/ 0 w 1271"/>
                  <a:gd name="T16" fmla="*/ 0 h 3811"/>
                  <a:gd name="T17" fmla="*/ 1271 w 1271"/>
                  <a:gd name="T18" fmla="*/ 3811 h 3811"/>
                </a:gdLst>
                <a:ahLst/>
                <a:cxnLst>
                  <a:cxn ang="T10">
                    <a:pos x="T0" y="T1"/>
                  </a:cxn>
                  <a:cxn ang="T11">
                    <a:pos x="T2" y="T3"/>
                  </a:cxn>
                  <a:cxn ang="T12">
                    <a:pos x="T4" y="T5"/>
                  </a:cxn>
                  <a:cxn ang="T13">
                    <a:pos x="T6" y="T7"/>
                  </a:cxn>
                  <a:cxn ang="T14">
                    <a:pos x="T8" y="T9"/>
                  </a:cxn>
                </a:cxnLst>
                <a:rect l="T15" t="T16" r="T17" b="T18"/>
                <a:pathLst>
                  <a:path w="1271" h="3811">
                    <a:moveTo>
                      <a:pt x="0" y="1905"/>
                    </a:moveTo>
                    <a:cubicBezTo>
                      <a:pt x="0" y="2944"/>
                      <a:pt x="288" y="3810"/>
                      <a:pt x="635" y="3810"/>
                    </a:cubicBezTo>
                    <a:cubicBezTo>
                      <a:pt x="982" y="3810"/>
                      <a:pt x="1270" y="2944"/>
                      <a:pt x="1270" y="1905"/>
                    </a:cubicBezTo>
                    <a:cubicBezTo>
                      <a:pt x="1270" y="866"/>
                      <a:pt x="981" y="0"/>
                      <a:pt x="635" y="0"/>
                    </a:cubicBezTo>
                    <a:cubicBezTo>
                      <a:pt x="289" y="0"/>
                      <a:pt x="0" y="866"/>
                      <a:pt x="0" y="1905"/>
                    </a:cubicBezTo>
                  </a:path>
                </a:pathLst>
              </a:custGeom>
              <a:solidFill>
                <a:srgbClr val="00BE00">
                  <a:alpha val="50195"/>
                </a:srgbClr>
              </a:solidFill>
              <a:ln w="12600">
                <a:solidFill>
                  <a:srgbClr val="0000FF"/>
                </a:solidFill>
                <a:round/>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grpSp>
        <p:sp>
          <p:nvSpPr>
            <p:cNvPr id="92297" name="Oval 8">
              <a:extLst>
                <a:ext uri="{FF2B5EF4-FFF2-40B4-BE49-F238E27FC236}">
                  <a16:creationId xmlns:a16="http://schemas.microsoft.com/office/drawing/2014/main" id="{D46A0F4A-51E2-E94D-ABF0-AA5CB1C297F7}"/>
                </a:ext>
              </a:extLst>
            </p:cNvPr>
            <p:cNvSpPr>
              <a:spLocks noChangeArrowheads="1"/>
            </p:cNvSpPr>
            <p:nvPr/>
          </p:nvSpPr>
          <p:spPr bwMode="auto">
            <a:xfrm>
              <a:off x="814" y="1352"/>
              <a:ext cx="240" cy="672"/>
            </a:xfrm>
            <a:prstGeom prst="ellipse">
              <a:avLst/>
            </a:prstGeom>
            <a:solidFill>
              <a:srgbClr val="00CC66">
                <a:alpha val="50195"/>
              </a:srgbClr>
            </a:solidFill>
            <a:ln w="12600">
              <a:solidFill>
                <a:srgbClr val="0000FF"/>
              </a:solidFill>
              <a:round/>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98" name="Line 9">
              <a:extLst>
                <a:ext uri="{FF2B5EF4-FFF2-40B4-BE49-F238E27FC236}">
                  <a16:creationId xmlns:a16="http://schemas.microsoft.com/office/drawing/2014/main" id="{ED894D5E-7700-8C4A-BAE5-9256E66DE3DF}"/>
                </a:ext>
              </a:extLst>
            </p:cNvPr>
            <p:cNvSpPr>
              <a:spLocks noChangeShapeType="1"/>
            </p:cNvSpPr>
            <p:nvPr/>
          </p:nvSpPr>
          <p:spPr bwMode="auto">
            <a:xfrm flipV="1">
              <a:off x="1750" y="1630"/>
              <a:ext cx="1" cy="146"/>
            </a:xfrm>
            <a:prstGeom prst="line">
              <a:avLst/>
            </a:prstGeom>
            <a:noFill/>
            <a:ln w="28440">
              <a:solidFill>
                <a:srgbClr val="FC012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99" name="Line 10">
              <a:extLst>
                <a:ext uri="{FF2B5EF4-FFF2-40B4-BE49-F238E27FC236}">
                  <a16:creationId xmlns:a16="http://schemas.microsoft.com/office/drawing/2014/main" id="{C2761BD8-8BD3-3442-A3BC-067C5C7D70B6}"/>
                </a:ext>
              </a:extLst>
            </p:cNvPr>
            <p:cNvSpPr>
              <a:spLocks noChangeShapeType="1"/>
            </p:cNvSpPr>
            <p:nvPr/>
          </p:nvSpPr>
          <p:spPr bwMode="auto">
            <a:xfrm>
              <a:off x="1450" y="1688"/>
              <a:ext cx="1" cy="96"/>
            </a:xfrm>
            <a:prstGeom prst="line">
              <a:avLst/>
            </a:prstGeom>
            <a:noFill/>
            <a:ln w="28440">
              <a:solidFill>
                <a:srgbClr val="FF6699"/>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0" name="AutoShape 11">
              <a:extLst>
                <a:ext uri="{FF2B5EF4-FFF2-40B4-BE49-F238E27FC236}">
                  <a16:creationId xmlns:a16="http://schemas.microsoft.com/office/drawing/2014/main" id="{6AB72D4B-E116-0B47-B6B0-79088C4C5B61}"/>
                </a:ext>
              </a:extLst>
            </p:cNvPr>
            <p:cNvSpPr>
              <a:spLocks noChangeArrowheads="1"/>
            </p:cNvSpPr>
            <p:nvPr/>
          </p:nvSpPr>
          <p:spPr bwMode="auto">
            <a:xfrm>
              <a:off x="2026" y="1352"/>
              <a:ext cx="554" cy="186"/>
            </a:xfrm>
            <a:prstGeom prst="roundRect">
              <a:avLst>
                <a:gd name="adj" fmla="val 468"/>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9pPr>
            </a:lstStyle>
            <a:p>
              <a:pPr algn="ctr" hangingPunct="1">
                <a:lnSpc>
                  <a:spcPct val="87000"/>
                </a:lnSpc>
              </a:pPr>
              <a:r>
                <a:rPr lang="en-GB" altLang="de-DE" sz="1500">
                  <a:solidFill>
                    <a:srgbClr val="FF0066"/>
                  </a:solidFill>
                  <a:latin typeface="Luxi Sans" charset="0"/>
                  <a:cs typeface="Arial" panose="020B0604020202020204" pitchFamily="34" charset="0"/>
                </a:rPr>
                <a:t>I</a:t>
              </a:r>
              <a:r>
                <a:rPr lang="en-GB" altLang="de-DE" sz="1500" baseline="-25000">
                  <a:solidFill>
                    <a:srgbClr val="FF0066"/>
                  </a:solidFill>
                  <a:latin typeface="Luxi Sans" charset="0"/>
                  <a:cs typeface="Arial" panose="020B0604020202020204" pitchFamily="34" charset="0"/>
                </a:rPr>
                <a:t>magnet</a:t>
              </a:r>
            </a:p>
          </p:txBody>
        </p:sp>
        <p:sp>
          <p:nvSpPr>
            <p:cNvPr id="92301" name="Line 12">
              <a:extLst>
                <a:ext uri="{FF2B5EF4-FFF2-40B4-BE49-F238E27FC236}">
                  <a16:creationId xmlns:a16="http://schemas.microsoft.com/office/drawing/2014/main" id="{5E20E115-0AB9-7344-804B-9E19CE789221}"/>
                </a:ext>
              </a:extLst>
            </p:cNvPr>
            <p:cNvSpPr>
              <a:spLocks noChangeShapeType="1"/>
            </p:cNvSpPr>
            <p:nvPr/>
          </p:nvSpPr>
          <p:spPr bwMode="auto">
            <a:xfrm flipH="1">
              <a:off x="1209" y="1448"/>
              <a:ext cx="146" cy="1"/>
            </a:xfrm>
            <a:prstGeom prst="line">
              <a:avLst/>
            </a:prstGeom>
            <a:noFill/>
            <a:ln w="28440">
              <a:solidFill>
                <a:srgbClr val="618FFD"/>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2" name="AutoShape 13">
              <a:extLst>
                <a:ext uri="{FF2B5EF4-FFF2-40B4-BE49-F238E27FC236}">
                  <a16:creationId xmlns:a16="http://schemas.microsoft.com/office/drawing/2014/main" id="{D2258808-5A5C-9542-BEC2-3562F865C749}"/>
                </a:ext>
              </a:extLst>
            </p:cNvPr>
            <p:cNvSpPr>
              <a:spLocks noChangeArrowheads="1"/>
            </p:cNvSpPr>
            <p:nvPr/>
          </p:nvSpPr>
          <p:spPr bwMode="auto">
            <a:xfrm>
              <a:off x="826" y="1016"/>
              <a:ext cx="1152" cy="432"/>
            </a:xfrm>
            <a:prstGeom prst="roundRect">
              <a:avLst>
                <a:gd name="adj" fmla="val 16667"/>
              </a:avLst>
            </a:prstGeom>
            <a:noFill/>
            <a:ln w="2844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303" name="Freeform 14">
              <a:extLst>
                <a:ext uri="{FF2B5EF4-FFF2-40B4-BE49-F238E27FC236}">
                  <a16:creationId xmlns:a16="http://schemas.microsoft.com/office/drawing/2014/main" id="{E557456F-385D-F246-AA8D-73C918EE55AF}"/>
                </a:ext>
              </a:extLst>
            </p:cNvPr>
            <p:cNvSpPr>
              <a:spLocks noChangeArrowheads="1"/>
            </p:cNvSpPr>
            <p:nvPr/>
          </p:nvSpPr>
          <p:spPr bwMode="auto">
            <a:xfrm>
              <a:off x="922" y="1736"/>
              <a:ext cx="1248" cy="96"/>
            </a:xfrm>
            <a:custGeom>
              <a:avLst/>
              <a:gdLst>
                <a:gd name="T0" fmla="*/ 0 w 5505"/>
                <a:gd name="T1" fmla="*/ 0 h 424"/>
                <a:gd name="T2" fmla="*/ 0 w 5505"/>
                <a:gd name="T3" fmla="*/ 0 h 424"/>
                <a:gd name="T4" fmla="*/ 0 w 5505"/>
                <a:gd name="T5" fmla="*/ 0 h 424"/>
                <a:gd name="T6" fmla="*/ 0 w 5505"/>
                <a:gd name="T7" fmla="*/ 0 h 424"/>
                <a:gd name="T8" fmla="*/ 0 w 5505"/>
                <a:gd name="T9" fmla="*/ 0 h 424"/>
                <a:gd name="T10" fmla="*/ 0 60000 65536"/>
                <a:gd name="T11" fmla="*/ 0 60000 65536"/>
                <a:gd name="T12" fmla="*/ 0 60000 65536"/>
                <a:gd name="T13" fmla="*/ 0 60000 65536"/>
                <a:gd name="T14" fmla="*/ 0 60000 65536"/>
                <a:gd name="T15" fmla="*/ 0 w 5505"/>
                <a:gd name="T16" fmla="*/ 0 h 424"/>
                <a:gd name="T17" fmla="*/ 5505 w 5505"/>
                <a:gd name="T18" fmla="*/ 424 h 424"/>
              </a:gdLst>
              <a:ahLst/>
              <a:cxnLst>
                <a:cxn ang="T10">
                  <a:pos x="T0" y="T1"/>
                </a:cxn>
                <a:cxn ang="T11">
                  <a:pos x="T2" y="T3"/>
                </a:cxn>
                <a:cxn ang="T12">
                  <a:pos x="T4" y="T5"/>
                </a:cxn>
                <a:cxn ang="T13">
                  <a:pos x="T6" y="T7"/>
                </a:cxn>
                <a:cxn ang="T14">
                  <a:pos x="T8" y="T9"/>
                </a:cxn>
              </a:cxnLst>
              <a:rect l="T15" t="T16" r="T17" b="T18"/>
              <a:pathLst>
                <a:path w="5505" h="424">
                  <a:moveTo>
                    <a:pt x="4783" y="0"/>
                  </a:moveTo>
                  <a:lnTo>
                    <a:pt x="0" y="0"/>
                  </a:lnTo>
                  <a:lnTo>
                    <a:pt x="721" y="423"/>
                  </a:lnTo>
                  <a:lnTo>
                    <a:pt x="5504" y="423"/>
                  </a:lnTo>
                  <a:lnTo>
                    <a:pt x="4783" y="0"/>
                  </a:lnTo>
                </a:path>
              </a:pathLst>
            </a:custGeom>
            <a:noFill/>
            <a:ln w="2844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304" name="Line 15">
              <a:extLst>
                <a:ext uri="{FF2B5EF4-FFF2-40B4-BE49-F238E27FC236}">
                  <a16:creationId xmlns:a16="http://schemas.microsoft.com/office/drawing/2014/main" id="{E265FF11-FDEC-D647-B379-84E6A6538A40}"/>
                </a:ext>
              </a:extLst>
            </p:cNvPr>
            <p:cNvSpPr>
              <a:spLocks noChangeShapeType="1"/>
            </p:cNvSpPr>
            <p:nvPr/>
          </p:nvSpPr>
          <p:spPr bwMode="auto">
            <a:xfrm flipH="1">
              <a:off x="1209" y="1928"/>
              <a:ext cx="146" cy="1"/>
            </a:xfrm>
            <a:prstGeom prst="line">
              <a:avLst/>
            </a:prstGeom>
            <a:noFill/>
            <a:ln w="28440">
              <a:solidFill>
                <a:srgbClr val="618FFD"/>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5" name="Line 16">
              <a:extLst>
                <a:ext uri="{FF2B5EF4-FFF2-40B4-BE49-F238E27FC236}">
                  <a16:creationId xmlns:a16="http://schemas.microsoft.com/office/drawing/2014/main" id="{4F2E85BE-7D70-DA48-93A5-FB4CF88D792E}"/>
                </a:ext>
              </a:extLst>
            </p:cNvPr>
            <p:cNvSpPr>
              <a:spLocks noChangeShapeType="1"/>
            </p:cNvSpPr>
            <p:nvPr/>
          </p:nvSpPr>
          <p:spPr bwMode="auto">
            <a:xfrm>
              <a:off x="1258" y="1016"/>
              <a:ext cx="192" cy="1"/>
            </a:xfrm>
            <a:prstGeom prst="line">
              <a:avLst/>
            </a:prstGeom>
            <a:noFill/>
            <a:ln w="2844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6" name="Line 17">
              <a:extLst>
                <a:ext uri="{FF2B5EF4-FFF2-40B4-BE49-F238E27FC236}">
                  <a16:creationId xmlns:a16="http://schemas.microsoft.com/office/drawing/2014/main" id="{27D467AF-7CD3-6848-90A3-0263260D3B32}"/>
                </a:ext>
              </a:extLst>
            </p:cNvPr>
            <p:cNvSpPr>
              <a:spLocks noChangeShapeType="1"/>
            </p:cNvSpPr>
            <p:nvPr/>
          </p:nvSpPr>
          <p:spPr bwMode="auto">
            <a:xfrm>
              <a:off x="1258" y="2360"/>
              <a:ext cx="144" cy="1"/>
            </a:xfrm>
            <a:prstGeom prst="line">
              <a:avLst/>
            </a:prstGeom>
            <a:noFill/>
            <a:ln w="2844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7" name="Line 18">
              <a:extLst>
                <a:ext uri="{FF2B5EF4-FFF2-40B4-BE49-F238E27FC236}">
                  <a16:creationId xmlns:a16="http://schemas.microsoft.com/office/drawing/2014/main" id="{2AACAC44-0ACF-A845-9335-C52DF1DB4559}"/>
                </a:ext>
              </a:extLst>
            </p:cNvPr>
            <p:cNvSpPr>
              <a:spLocks noChangeShapeType="1"/>
            </p:cNvSpPr>
            <p:nvPr/>
          </p:nvSpPr>
          <p:spPr bwMode="auto">
            <a:xfrm>
              <a:off x="1066" y="1736"/>
              <a:ext cx="864" cy="1"/>
            </a:xfrm>
            <a:prstGeom prst="line">
              <a:avLst/>
            </a:prstGeom>
            <a:noFill/>
            <a:ln w="28440">
              <a:solidFill>
                <a:srgbClr val="618FF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08" name="Line 19">
              <a:extLst>
                <a:ext uri="{FF2B5EF4-FFF2-40B4-BE49-F238E27FC236}">
                  <a16:creationId xmlns:a16="http://schemas.microsoft.com/office/drawing/2014/main" id="{BAD3FEA7-CFAF-D646-90B6-830FAEB54AFE}"/>
                </a:ext>
              </a:extLst>
            </p:cNvPr>
            <p:cNvSpPr>
              <a:spLocks noChangeShapeType="1"/>
            </p:cNvSpPr>
            <p:nvPr/>
          </p:nvSpPr>
          <p:spPr bwMode="auto">
            <a:xfrm flipH="1">
              <a:off x="1161" y="1640"/>
              <a:ext cx="146" cy="1"/>
            </a:xfrm>
            <a:prstGeom prst="line">
              <a:avLst/>
            </a:prstGeom>
            <a:noFill/>
            <a:ln w="2844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9" name="Line 20">
              <a:extLst>
                <a:ext uri="{FF2B5EF4-FFF2-40B4-BE49-F238E27FC236}">
                  <a16:creationId xmlns:a16="http://schemas.microsoft.com/office/drawing/2014/main" id="{B43AB122-32D0-DF4E-B46A-44D9A750E5B4}"/>
                </a:ext>
              </a:extLst>
            </p:cNvPr>
            <p:cNvSpPr>
              <a:spLocks noChangeShapeType="1"/>
            </p:cNvSpPr>
            <p:nvPr/>
          </p:nvSpPr>
          <p:spPr bwMode="auto">
            <a:xfrm flipH="1">
              <a:off x="1257" y="1736"/>
              <a:ext cx="146" cy="1"/>
            </a:xfrm>
            <a:prstGeom prst="line">
              <a:avLst/>
            </a:prstGeom>
            <a:noFill/>
            <a:ln w="28440">
              <a:solidFill>
                <a:srgbClr val="618FFD"/>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10" name="AutoShape 21">
              <a:extLst>
                <a:ext uri="{FF2B5EF4-FFF2-40B4-BE49-F238E27FC236}">
                  <a16:creationId xmlns:a16="http://schemas.microsoft.com/office/drawing/2014/main" id="{42AA9BDD-B397-9E49-8E7A-748BF47DDA5E}"/>
                </a:ext>
              </a:extLst>
            </p:cNvPr>
            <p:cNvSpPr>
              <a:spLocks noChangeArrowheads="1"/>
            </p:cNvSpPr>
            <p:nvPr/>
          </p:nvSpPr>
          <p:spPr bwMode="auto">
            <a:xfrm>
              <a:off x="2122" y="777"/>
              <a:ext cx="201" cy="211"/>
            </a:xfrm>
            <a:prstGeom prst="roundRect">
              <a:avLst>
                <a:gd name="adj" fmla="val 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9pPr>
            </a:lstStyle>
            <a:p>
              <a:pPr algn="ctr" hangingPunct="1">
                <a:lnSpc>
                  <a:spcPct val="87000"/>
                </a:lnSpc>
              </a:pPr>
              <a:r>
                <a:rPr lang="en-GB" altLang="de-DE" sz="1500">
                  <a:solidFill>
                    <a:srgbClr val="333399"/>
                  </a:solidFill>
                  <a:latin typeface="Luxi Sans" charset="0"/>
                  <a:cs typeface="Arial" panose="020B0604020202020204" pitchFamily="34" charset="0"/>
                </a:rPr>
                <a:t>B</a:t>
              </a:r>
            </a:p>
          </p:txBody>
        </p:sp>
        <p:sp>
          <p:nvSpPr>
            <p:cNvPr id="92311" name="Line 22">
              <a:extLst>
                <a:ext uri="{FF2B5EF4-FFF2-40B4-BE49-F238E27FC236}">
                  <a16:creationId xmlns:a16="http://schemas.microsoft.com/office/drawing/2014/main" id="{254E51FE-D88B-5D4E-88A5-AE54C043A0F0}"/>
                </a:ext>
              </a:extLst>
            </p:cNvPr>
            <p:cNvSpPr>
              <a:spLocks noChangeShapeType="1"/>
            </p:cNvSpPr>
            <p:nvPr/>
          </p:nvSpPr>
          <p:spPr bwMode="auto">
            <a:xfrm flipH="1">
              <a:off x="1785" y="1496"/>
              <a:ext cx="242" cy="48"/>
            </a:xfrm>
            <a:prstGeom prst="line">
              <a:avLst/>
            </a:prstGeom>
            <a:noFill/>
            <a:ln w="12600">
              <a:solidFill>
                <a:srgbClr val="FC012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12" name="Line 23">
              <a:extLst>
                <a:ext uri="{FF2B5EF4-FFF2-40B4-BE49-F238E27FC236}">
                  <a16:creationId xmlns:a16="http://schemas.microsoft.com/office/drawing/2014/main" id="{F7224345-E192-7749-AC5C-DB04CE189611}"/>
                </a:ext>
              </a:extLst>
            </p:cNvPr>
            <p:cNvSpPr>
              <a:spLocks noChangeShapeType="1"/>
            </p:cNvSpPr>
            <p:nvPr/>
          </p:nvSpPr>
          <p:spPr bwMode="auto">
            <a:xfrm flipH="1">
              <a:off x="1977" y="920"/>
              <a:ext cx="146" cy="144"/>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13" name="Line 24">
              <a:extLst>
                <a:ext uri="{FF2B5EF4-FFF2-40B4-BE49-F238E27FC236}">
                  <a16:creationId xmlns:a16="http://schemas.microsoft.com/office/drawing/2014/main" id="{BD9BE7FC-C525-294C-B3AD-7AB237686313}"/>
                </a:ext>
              </a:extLst>
            </p:cNvPr>
            <p:cNvSpPr>
              <a:spLocks noChangeShapeType="1"/>
            </p:cNvSpPr>
            <p:nvPr/>
          </p:nvSpPr>
          <p:spPr bwMode="auto">
            <a:xfrm>
              <a:off x="1031" y="1448"/>
              <a:ext cx="864" cy="1"/>
            </a:xfrm>
            <a:prstGeom prst="line">
              <a:avLst/>
            </a:prstGeom>
            <a:noFill/>
            <a:ln w="28440">
              <a:solidFill>
                <a:srgbClr val="618FF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14" name="AutoShape 25">
              <a:extLst>
                <a:ext uri="{FF2B5EF4-FFF2-40B4-BE49-F238E27FC236}">
                  <a16:creationId xmlns:a16="http://schemas.microsoft.com/office/drawing/2014/main" id="{E0C1E423-E2FA-E84D-96F1-6D4E22D276AF}"/>
                </a:ext>
              </a:extLst>
            </p:cNvPr>
            <p:cNvSpPr>
              <a:spLocks noChangeArrowheads="1"/>
            </p:cNvSpPr>
            <p:nvPr/>
          </p:nvSpPr>
          <p:spPr bwMode="auto">
            <a:xfrm>
              <a:off x="2135" y="1544"/>
              <a:ext cx="445" cy="192"/>
            </a:xfrm>
            <a:prstGeom prst="roundRect">
              <a:avLst>
                <a:gd name="adj" fmla="val 468"/>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9pPr>
            </a:lstStyle>
            <a:p>
              <a:pPr algn="ctr" hangingPunct="1">
                <a:lnSpc>
                  <a:spcPct val="87000"/>
                </a:lnSpc>
              </a:pPr>
              <a:r>
                <a:rPr lang="en-GB" altLang="de-DE" sz="1500">
                  <a:solidFill>
                    <a:srgbClr val="333399"/>
                  </a:solidFill>
                  <a:latin typeface="Luxi Sans" charset="0"/>
                  <a:cs typeface="Arial" panose="020B0604020202020204" pitchFamily="34" charset="0"/>
                </a:rPr>
                <a:t>coil</a:t>
              </a:r>
            </a:p>
          </p:txBody>
        </p:sp>
        <p:sp>
          <p:nvSpPr>
            <p:cNvPr id="92315" name="Line 26">
              <a:extLst>
                <a:ext uri="{FF2B5EF4-FFF2-40B4-BE49-F238E27FC236}">
                  <a16:creationId xmlns:a16="http://schemas.microsoft.com/office/drawing/2014/main" id="{94F29CF2-7758-1244-8027-96D874D80A75}"/>
                </a:ext>
              </a:extLst>
            </p:cNvPr>
            <p:cNvSpPr>
              <a:spLocks noChangeShapeType="1"/>
            </p:cNvSpPr>
            <p:nvPr/>
          </p:nvSpPr>
          <p:spPr bwMode="auto">
            <a:xfrm flipH="1">
              <a:off x="1929" y="1640"/>
              <a:ext cx="242" cy="48"/>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16" name="Freeform 27">
              <a:extLst>
                <a:ext uri="{FF2B5EF4-FFF2-40B4-BE49-F238E27FC236}">
                  <a16:creationId xmlns:a16="http://schemas.microsoft.com/office/drawing/2014/main" id="{5C8EB475-0D68-0049-852D-4BB201BC0FC2}"/>
                </a:ext>
              </a:extLst>
            </p:cNvPr>
            <p:cNvSpPr>
              <a:spLocks noChangeArrowheads="1"/>
            </p:cNvSpPr>
            <p:nvPr/>
          </p:nvSpPr>
          <p:spPr bwMode="auto">
            <a:xfrm>
              <a:off x="1447" y="1254"/>
              <a:ext cx="164" cy="876"/>
            </a:xfrm>
            <a:custGeom>
              <a:avLst/>
              <a:gdLst>
                <a:gd name="T0" fmla="*/ 0 w 722"/>
                <a:gd name="T1" fmla="*/ 0 h 3861"/>
                <a:gd name="T2" fmla="*/ 0 w 722"/>
                <a:gd name="T3" fmla="*/ 0 h 3861"/>
                <a:gd name="T4" fmla="*/ 0 w 722"/>
                <a:gd name="T5" fmla="*/ 0 h 3861"/>
                <a:gd name="T6" fmla="*/ 0 w 722"/>
                <a:gd name="T7" fmla="*/ 0 h 3861"/>
                <a:gd name="T8" fmla="*/ 0 w 722"/>
                <a:gd name="T9" fmla="*/ 0 h 3861"/>
                <a:gd name="T10" fmla="*/ 0 w 722"/>
                <a:gd name="T11" fmla="*/ 0 h 3861"/>
                <a:gd name="T12" fmla="*/ 0 w 722"/>
                <a:gd name="T13" fmla="*/ 0 h 3861"/>
                <a:gd name="T14" fmla="*/ 0 w 722"/>
                <a:gd name="T15" fmla="*/ 0 h 3861"/>
                <a:gd name="T16" fmla="*/ 0 w 722"/>
                <a:gd name="T17" fmla="*/ 0 h 3861"/>
                <a:gd name="T18" fmla="*/ 0 w 722"/>
                <a:gd name="T19" fmla="*/ 0 h 3861"/>
                <a:gd name="T20" fmla="*/ 0 w 722"/>
                <a:gd name="T21" fmla="*/ 0 h 3861"/>
                <a:gd name="T22" fmla="*/ 0 w 722"/>
                <a:gd name="T23" fmla="*/ 0 h 3861"/>
                <a:gd name="T24" fmla="*/ 0 w 722"/>
                <a:gd name="T25" fmla="*/ 0 h 3861"/>
                <a:gd name="T26" fmla="*/ 0 w 722"/>
                <a:gd name="T27" fmla="*/ 0 h 3861"/>
                <a:gd name="T28" fmla="*/ 0 w 722"/>
                <a:gd name="T29" fmla="*/ 0 h 3861"/>
                <a:gd name="T30" fmla="*/ 0 w 722"/>
                <a:gd name="T31" fmla="*/ 0 h 3861"/>
                <a:gd name="T32" fmla="*/ 0 w 722"/>
                <a:gd name="T33" fmla="*/ 0 h 3861"/>
                <a:gd name="T34" fmla="*/ 0 w 722"/>
                <a:gd name="T35" fmla="*/ 0 h 3861"/>
                <a:gd name="T36" fmla="*/ 0 w 722"/>
                <a:gd name="T37" fmla="*/ 0 h 3861"/>
                <a:gd name="T38" fmla="*/ 0 w 722"/>
                <a:gd name="T39" fmla="*/ 0 h 3861"/>
                <a:gd name="T40" fmla="*/ 0 w 722"/>
                <a:gd name="T41" fmla="*/ 0 h 3861"/>
                <a:gd name="T42" fmla="*/ 0 w 722"/>
                <a:gd name="T43" fmla="*/ 0 h 3861"/>
                <a:gd name="T44" fmla="*/ 0 w 722"/>
                <a:gd name="T45" fmla="*/ 0 h 3861"/>
                <a:gd name="T46" fmla="*/ 0 w 722"/>
                <a:gd name="T47" fmla="*/ 0 h 3861"/>
                <a:gd name="T48" fmla="*/ 0 w 722"/>
                <a:gd name="T49" fmla="*/ 0 h 3861"/>
                <a:gd name="T50" fmla="*/ 0 w 722"/>
                <a:gd name="T51" fmla="*/ 0 h 3861"/>
                <a:gd name="T52" fmla="*/ 0 w 722"/>
                <a:gd name="T53" fmla="*/ 0 h 3861"/>
                <a:gd name="T54" fmla="*/ 0 w 722"/>
                <a:gd name="T55" fmla="*/ 0 h 3861"/>
                <a:gd name="T56" fmla="*/ 0 w 722"/>
                <a:gd name="T57" fmla="*/ 0 h 3861"/>
                <a:gd name="T58" fmla="*/ 0 w 722"/>
                <a:gd name="T59" fmla="*/ 0 h 3861"/>
                <a:gd name="T60" fmla="*/ 0 w 722"/>
                <a:gd name="T61" fmla="*/ 0 h 3861"/>
                <a:gd name="T62" fmla="*/ 0 w 722"/>
                <a:gd name="T63" fmla="*/ 0 h 386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3861"/>
                <a:gd name="T98" fmla="*/ 722 w 722"/>
                <a:gd name="T99" fmla="*/ 3861 h 386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3861">
                  <a:moveTo>
                    <a:pt x="700" y="0"/>
                  </a:moveTo>
                  <a:lnTo>
                    <a:pt x="665" y="2"/>
                  </a:lnTo>
                  <a:lnTo>
                    <a:pt x="630" y="10"/>
                  </a:lnTo>
                  <a:lnTo>
                    <a:pt x="595" y="22"/>
                  </a:lnTo>
                  <a:lnTo>
                    <a:pt x="560" y="39"/>
                  </a:lnTo>
                  <a:lnTo>
                    <a:pt x="526" y="61"/>
                  </a:lnTo>
                  <a:lnTo>
                    <a:pt x="492" y="87"/>
                  </a:lnTo>
                  <a:lnTo>
                    <a:pt x="458" y="119"/>
                  </a:lnTo>
                  <a:lnTo>
                    <a:pt x="426" y="154"/>
                  </a:lnTo>
                  <a:lnTo>
                    <a:pt x="394" y="195"/>
                  </a:lnTo>
                  <a:lnTo>
                    <a:pt x="362" y="239"/>
                  </a:lnTo>
                  <a:lnTo>
                    <a:pt x="332" y="288"/>
                  </a:lnTo>
                  <a:lnTo>
                    <a:pt x="302" y="342"/>
                  </a:lnTo>
                  <a:lnTo>
                    <a:pt x="274" y="399"/>
                  </a:lnTo>
                  <a:lnTo>
                    <a:pt x="246" y="460"/>
                  </a:lnTo>
                  <a:lnTo>
                    <a:pt x="220" y="525"/>
                  </a:lnTo>
                  <a:lnTo>
                    <a:pt x="195" y="593"/>
                  </a:lnTo>
                  <a:lnTo>
                    <a:pt x="171" y="665"/>
                  </a:lnTo>
                  <a:lnTo>
                    <a:pt x="149" y="740"/>
                  </a:lnTo>
                  <a:lnTo>
                    <a:pt x="128" y="818"/>
                  </a:lnTo>
                  <a:lnTo>
                    <a:pt x="108" y="899"/>
                  </a:lnTo>
                  <a:lnTo>
                    <a:pt x="90" y="982"/>
                  </a:lnTo>
                  <a:lnTo>
                    <a:pt x="74" y="1068"/>
                  </a:lnTo>
                  <a:lnTo>
                    <a:pt x="59" y="1156"/>
                  </a:lnTo>
                  <a:lnTo>
                    <a:pt x="45" y="1246"/>
                  </a:lnTo>
                  <a:lnTo>
                    <a:pt x="34" y="1337"/>
                  </a:lnTo>
                  <a:lnTo>
                    <a:pt x="24" y="1431"/>
                  </a:lnTo>
                  <a:lnTo>
                    <a:pt x="16" y="1525"/>
                  </a:lnTo>
                  <a:lnTo>
                    <a:pt x="9" y="1620"/>
                  </a:lnTo>
                  <a:lnTo>
                    <a:pt x="4" y="1717"/>
                  </a:lnTo>
                  <a:lnTo>
                    <a:pt x="1" y="1814"/>
                  </a:lnTo>
                  <a:lnTo>
                    <a:pt x="0" y="1911"/>
                  </a:lnTo>
                  <a:lnTo>
                    <a:pt x="1" y="2008"/>
                  </a:lnTo>
                  <a:lnTo>
                    <a:pt x="3" y="2105"/>
                  </a:lnTo>
                  <a:lnTo>
                    <a:pt x="7" y="2201"/>
                  </a:lnTo>
                  <a:lnTo>
                    <a:pt x="13" y="2297"/>
                  </a:lnTo>
                  <a:lnTo>
                    <a:pt x="20" y="2392"/>
                  </a:lnTo>
                  <a:lnTo>
                    <a:pt x="30" y="2486"/>
                  </a:lnTo>
                  <a:lnTo>
                    <a:pt x="41" y="2578"/>
                  </a:lnTo>
                  <a:lnTo>
                    <a:pt x="53" y="2669"/>
                  </a:lnTo>
                  <a:lnTo>
                    <a:pt x="68" y="2757"/>
                  </a:lnTo>
                  <a:lnTo>
                    <a:pt x="84" y="2844"/>
                  </a:lnTo>
                  <a:lnTo>
                    <a:pt x="101" y="2929"/>
                  </a:lnTo>
                  <a:lnTo>
                    <a:pt x="120" y="3010"/>
                  </a:lnTo>
                  <a:lnTo>
                    <a:pt x="140" y="3090"/>
                  </a:lnTo>
                  <a:lnTo>
                    <a:pt x="162" y="3166"/>
                  </a:lnTo>
                  <a:lnTo>
                    <a:pt x="186" y="3239"/>
                  </a:lnTo>
                  <a:lnTo>
                    <a:pt x="210" y="3308"/>
                  </a:lnTo>
                  <a:lnTo>
                    <a:pt x="236" y="3375"/>
                  </a:lnTo>
                  <a:lnTo>
                    <a:pt x="263" y="3437"/>
                  </a:lnTo>
                  <a:lnTo>
                    <a:pt x="291" y="3496"/>
                  </a:lnTo>
                  <a:lnTo>
                    <a:pt x="320" y="3551"/>
                  </a:lnTo>
                  <a:lnTo>
                    <a:pt x="350" y="3601"/>
                  </a:lnTo>
                  <a:lnTo>
                    <a:pt x="381" y="3648"/>
                  </a:lnTo>
                  <a:lnTo>
                    <a:pt x="413" y="3690"/>
                  </a:lnTo>
                  <a:lnTo>
                    <a:pt x="445" y="3728"/>
                  </a:lnTo>
                  <a:lnTo>
                    <a:pt x="478" y="3761"/>
                  </a:lnTo>
                  <a:lnTo>
                    <a:pt x="512" y="3789"/>
                  </a:lnTo>
                  <a:lnTo>
                    <a:pt x="546" y="3813"/>
                  </a:lnTo>
                  <a:lnTo>
                    <a:pt x="581" y="3832"/>
                  </a:lnTo>
                  <a:lnTo>
                    <a:pt x="616" y="3846"/>
                  </a:lnTo>
                  <a:lnTo>
                    <a:pt x="651" y="3855"/>
                  </a:lnTo>
                  <a:lnTo>
                    <a:pt x="686" y="3860"/>
                  </a:lnTo>
                  <a:lnTo>
                    <a:pt x="721" y="3859"/>
                  </a:lnTo>
                </a:path>
              </a:pathLst>
            </a:custGeom>
            <a:noFill/>
            <a:ln w="3672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317" name="Freeform 28">
              <a:extLst>
                <a:ext uri="{FF2B5EF4-FFF2-40B4-BE49-F238E27FC236}">
                  <a16:creationId xmlns:a16="http://schemas.microsoft.com/office/drawing/2014/main" id="{3B0323FF-1AA4-6146-82A0-AF3225282E26}"/>
                </a:ext>
              </a:extLst>
            </p:cNvPr>
            <p:cNvSpPr>
              <a:spLocks noChangeArrowheads="1"/>
            </p:cNvSpPr>
            <p:nvPr/>
          </p:nvSpPr>
          <p:spPr bwMode="auto">
            <a:xfrm>
              <a:off x="1601" y="1261"/>
              <a:ext cx="146" cy="868"/>
            </a:xfrm>
            <a:custGeom>
              <a:avLst/>
              <a:gdLst>
                <a:gd name="T0" fmla="*/ 0 w 642"/>
                <a:gd name="T1" fmla="*/ 0 h 3829"/>
                <a:gd name="T2" fmla="*/ 0 w 642"/>
                <a:gd name="T3" fmla="*/ 0 h 3829"/>
                <a:gd name="T4" fmla="*/ 0 w 642"/>
                <a:gd name="T5" fmla="*/ 0 h 3829"/>
                <a:gd name="T6" fmla="*/ 0 w 642"/>
                <a:gd name="T7" fmla="*/ 0 h 3829"/>
                <a:gd name="T8" fmla="*/ 0 w 642"/>
                <a:gd name="T9" fmla="*/ 0 h 3829"/>
                <a:gd name="T10" fmla="*/ 0 w 642"/>
                <a:gd name="T11" fmla="*/ 0 h 3829"/>
                <a:gd name="T12" fmla="*/ 0 w 642"/>
                <a:gd name="T13" fmla="*/ 0 h 3829"/>
                <a:gd name="T14" fmla="*/ 0 w 642"/>
                <a:gd name="T15" fmla="*/ 0 h 3829"/>
                <a:gd name="T16" fmla="*/ 0 w 642"/>
                <a:gd name="T17" fmla="*/ 0 h 3829"/>
                <a:gd name="T18" fmla="*/ 0 w 642"/>
                <a:gd name="T19" fmla="*/ 0 h 3829"/>
                <a:gd name="T20" fmla="*/ 0 w 642"/>
                <a:gd name="T21" fmla="*/ 0 h 3829"/>
                <a:gd name="T22" fmla="*/ 0 w 642"/>
                <a:gd name="T23" fmla="*/ 0 h 3829"/>
                <a:gd name="T24" fmla="*/ 0 w 642"/>
                <a:gd name="T25" fmla="*/ 0 h 3829"/>
                <a:gd name="T26" fmla="*/ 0 w 642"/>
                <a:gd name="T27" fmla="*/ 0 h 3829"/>
                <a:gd name="T28" fmla="*/ 0 w 642"/>
                <a:gd name="T29" fmla="*/ 0 h 3829"/>
                <a:gd name="T30" fmla="*/ 0 w 642"/>
                <a:gd name="T31" fmla="*/ 0 h 3829"/>
                <a:gd name="T32" fmla="*/ 0 w 642"/>
                <a:gd name="T33" fmla="*/ 0 h 3829"/>
                <a:gd name="T34" fmla="*/ 0 w 642"/>
                <a:gd name="T35" fmla="*/ 0 h 3829"/>
                <a:gd name="T36" fmla="*/ 0 w 642"/>
                <a:gd name="T37" fmla="*/ 0 h 3829"/>
                <a:gd name="T38" fmla="*/ 0 w 642"/>
                <a:gd name="T39" fmla="*/ 0 h 3829"/>
                <a:gd name="T40" fmla="*/ 0 w 642"/>
                <a:gd name="T41" fmla="*/ 0 h 3829"/>
                <a:gd name="T42" fmla="*/ 0 w 642"/>
                <a:gd name="T43" fmla="*/ 0 h 3829"/>
                <a:gd name="T44" fmla="*/ 0 w 642"/>
                <a:gd name="T45" fmla="*/ 0 h 3829"/>
                <a:gd name="T46" fmla="*/ 0 w 642"/>
                <a:gd name="T47" fmla="*/ 0 h 3829"/>
                <a:gd name="T48" fmla="*/ 0 w 642"/>
                <a:gd name="T49" fmla="*/ 0 h 3829"/>
                <a:gd name="T50" fmla="*/ 0 w 642"/>
                <a:gd name="T51" fmla="*/ 0 h 3829"/>
                <a:gd name="T52" fmla="*/ 0 w 642"/>
                <a:gd name="T53" fmla="*/ 0 h 3829"/>
                <a:gd name="T54" fmla="*/ 0 w 642"/>
                <a:gd name="T55" fmla="*/ 0 h 3829"/>
                <a:gd name="T56" fmla="*/ 0 w 642"/>
                <a:gd name="T57" fmla="*/ 0 h 3829"/>
                <a:gd name="T58" fmla="*/ 0 w 642"/>
                <a:gd name="T59" fmla="*/ 0 h 3829"/>
                <a:gd name="T60" fmla="*/ 0 w 642"/>
                <a:gd name="T61" fmla="*/ 0 h 3829"/>
                <a:gd name="T62" fmla="*/ 0 w 642"/>
                <a:gd name="T63" fmla="*/ 0 h 38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42"/>
                <a:gd name="T97" fmla="*/ 0 h 3829"/>
                <a:gd name="T98" fmla="*/ 642 w 642"/>
                <a:gd name="T99" fmla="*/ 3829 h 38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42" h="3829">
                  <a:moveTo>
                    <a:pt x="19" y="3828"/>
                  </a:moveTo>
                  <a:lnTo>
                    <a:pt x="50" y="3826"/>
                  </a:lnTo>
                  <a:lnTo>
                    <a:pt x="82" y="3818"/>
                  </a:lnTo>
                  <a:lnTo>
                    <a:pt x="113" y="3806"/>
                  </a:lnTo>
                  <a:lnTo>
                    <a:pt x="143" y="3789"/>
                  </a:lnTo>
                  <a:lnTo>
                    <a:pt x="174" y="3768"/>
                  </a:lnTo>
                  <a:lnTo>
                    <a:pt x="204" y="3741"/>
                  </a:lnTo>
                  <a:lnTo>
                    <a:pt x="234" y="3710"/>
                  </a:lnTo>
                  <a:lnTo>
                    <a:pt x="263" y="3675"/>
                  </a:lnTo>
                  <a:lnTo>
                    <a:pt x="291" y="3635"/>
                  </a:lnTo>
                  <a:lnTo>
                    <a:pt x="319" y="3591"/>
                  </a:lnTo>
                  <a:lnTo>
                    <a:pt x="346" y="3542"/>
                  </a:lnTo>
                  <a:lnTo>
                    <a:pt x="372" y="3489"/>
                  </a:lnTo>
                  <a:lnTo>
                    <a:pt x="398" y="3433"/>
                  </a:lnTo>
                  <a:lnTo>
                    <a:pt x="422" y="3372"/>
                  </a:lnTo>
                  <a:lnTo>
                    <a:pt x="445" y="3308"/>
                  </a:lnTo>
                  <a:lnTo>
                    <a:pt x="468" y="3240"/>
                  </a:lnTo>
                  <a:lnTo>
                    <a:pt x="489" y="3169"/>
                  </a:lnTo>
                  <a:lnTo>
                    <a:pt x="509" y="3094"/>
                  </a:lnTo>
                  <a:lnTo>
                    <a:pt x="527" y="3017"/>
                  </a:lnTo>
                  <a:lnTo>
                    <a:pt x="545" y="2937"/>
                  </a:lnTo>
                  <a:lnTo>
                    <a:pt x="561" y="2854"/>
                  </a:lnTo>
                  <a:lnTo>
                    <a:pt x="575" y="2769"/>
                  </a:lnTo>
                  <a:lnTo>
                    <a:pt x="589" y="2682"/>
                  </a:lnTo>
                  <a:lnTo>
                    <a:pt x="601" y="2593"/>
                  </a:lnTo>
                  <a:lnTo>
                    <a:pt x="611" y="2502"/>
                  </a:lnTo>
                  <a:lnTo>
                    <a:pt x="620" y="2410"/>
                  </a:lnTo>
                  <a:lnTo>
                    <a:pt x="627" y="2316"/>
                  </a:lnTo>
                  <a:lnTo>
                    <a:pt x="633" y="2221"/>
                  </a:lnTo>
                  <a:lnTo>
                    <a:pt x="637" y="2126"/>
                  </a:lnTo>
                  <a:lnTo>
                    <a:pt x="640" y="2030"/>
                  </a:lnTo>
                  <a:lnTo>
                    <a:pt x="641" y="1933"/>
                  </a:lnTo>
                  <a:lnTo>
                    <a:pt x="640" y="1837"/>
                  </a:lnTo>
                  <a:lnTo>
                    <a:pt x="638" y="1741"/>
                  </a:lnTo>
                  <a:lnTo>
                    <a:pt x="635" y="1645"/>
                  </a:lnTo>
                  <a:lnTo>
                    <a:pt x="630" y="1550"/>
                  </a:lnTo>
                  <a:lnTo>
                    <a:pt x="623" y="1456"/>
                  </a:lnTo>
                  <a:lnTo>
                    <a:pt x="615" y="1363"/>
                  </a:lnTo>
                  <a:lnTo>
                    <a:pt x="605" y="1272"/>
                  </a:lnTo>
                  <a:lnTo>
                    <a:pt x="594" y="1182"/>
                  </a:lnTo>
                  <a:lnTo>
                    <a:pt x="581" y="1094"/>
                  </a:lnTo>
                  <a:lnTo>
                    <a:pt x="567" y="1008"/>
                  </a:lnTo>
                  <a:lnTo>
                    <a:pt x="551" y="924"/>
                  </a:lnTo>
                  <a:lnTo>
                    <a:pt x="534" y="843"/>
                  </a:lnTo>
                  <a:lnTo>
                    <a:pt x="516" y="764"/>
                  </a:lnTo>
                  <a:lnTo>
                    <a:pt x="497" y="689"/>
                  </a:lnTo>
                  <a:lnTo>
                    <a:pt x="476" y="616"/>
                  </a:lnTo>
                  <a:lnTo>
                    <a:pt x="454" y="547"/>
                  </a:lnTo>
                  <a:lnTo>
                    <a:pt x="432" y="482"/>
                  </a:lnTo>
                  <a:lnTo>
                    <a:pt x="408" y="419"/>
                  </a:lnTo>
                  <a:lnTo>
                    <a:pt x="383" y="361"/>
                  </a:lnTo>
                  <a:lnTo>
                    <a:pt x="357" y="307"/>
                  </a:lnTo>
                  <a:lnTo>
                    <a:pt x="330" y="257"/>
                  </a:lnTo>
                  <a:lnTo>
                    <a:pt x="303" y="211"/>
                  </a:lnTo>
                  <a:lnTo>
                    <a:pt x="274" y="169"/>
                  </a:lnTo>
                  <a:lnTo>
                    <a:pt x="246" y="131"/>
                  </a:lnTo>
                  <a:lnTo>
                    <a:pt x="216" y="99"/>
                  </a:lnTo>
                  <a:lnTo>
                    <a:pt x="186" y="70"/>
                  </a:lnTo>
                  <a:lnTo>
                    <a:pt x="156" y="47"/>
                  </a:lnTo>
                  <a:lnTo>
                    <a:pt x="125" y="28"/>
                  </a:lnTo>
                  <a:lnTo>
                    <a:pt x="94" y="14"/>
                  </a:lnTo>
                  <a:lnTo>
                    <a:pt x="63" y="5"/>
                  </a:lnTo>
                  <a:lnTo>
                    <a:pt x="32" y="0"/>
                  </a:lnTo>
                  <a:lnTo>
                    <a:pt x="0" y="1"/>
                  </a:lnTo>
                </a:path>
              </a:pathLst>
            </a:custGeom>
            <a:noFill/>
            <a:ln w="3672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grpSp>
      <p:grpSp>
        <p:nvGrpSpPr>
          <p:cNvPr id="92168" name="Group 201">
            <a:extLst>
              <a:ext uri="{FF2B5EF4-FFF2-40B4-BE49-F238E27FC236}">
                <a16:creationId xmlns:a16="http://schemas.microsoft.com/office/drawing/2014/main" id="{8E6F0E0D-A4CE-6A44-B85D-5BCDE91DF0B6}"/>
              </a:ext>
            </a:extLst>
          </p:cNvPr>
          <p:cNvGrpSpPr>
            <a:grpSpLocks/>
          </p:cNvGrpSpPr>
          <p:nvPr/>
        </p:nvGrpSpPr>
        <p:grpSpPr bwMode="auto">
          <a:xfrm>
            <a:off x="252413" y="4076700"/>
            <a:ext cx="4679950" cy="2447925"/>
            <a:chOff x="360" y="3371"/>
            <a:chExt cx="2004" cy="1151"/>
          </a:xfrm>
        </p:grpSpPr>
        <p:sp>
          <p:nvSpPr>
            <p:cNvPr id="92172" name="AutoShape 202">
              <a:extLst>
                <a:ext uri="{FF2B5EF4-FFF2-40B4-BE49-F238E27FC236}">
                  <a16:creationId xmlns:a16="http://schemas.microsoft.com/office/drawing/2014/main" id="{ABD843EF-401C-8C47-8715-8880E2F32E85}"/>
                </a:ext>
              </a:extLst>
            </p:cNvPr>
            <p:cNvSpPr>
              <a:spLocks noChangeArrowheads="1"/>
            </p:cNvSpPr>
            <p:nvPr/>
          </p:nvSpPr>
          <p:spPr bwMode="auto">
            <a:xfrm>
              <a:off x="371" y="3383"/>
              <a:ext cx="1993" cy="1141"/>
            </a:xfrm>
            <a:prstGeom prst="roundRect">
              <a:avLst>
                <a:gd name="adj" fmla="val 83"/>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3" name="AutoShape 203">
              <a:extLst>
                <a:ext uri="{FF2B5EF4-FFF2-40B4-BE49-F238E27FC236}">
                  <a16:creationId xmlns:a16="http://schemas.microsoft.com/office/drawing/2014/main" id="{84974035-D3CF-BA40-9469-028A1EB59102}"/>
                </a:ext>
              </a:extLst>
            </p:cNvPr>
            <p:cNvSpPr>
              <a:spLocks noChangeArrowheads="1"/>
            </p:cNvSpPr>
            <p:nvPr/>
          </p:nvSpPr>
          <p:spPr bwMode="auto">
            <a:xfrm>
              <a:off x="360" y="3371"/>
              <a:ext cx="1992" cy="1140"/>
            </a:xfrm>
            <a:prstGeom prst="roundRect">
              <a:avLst>
                <a:gd name="adj" fmla="val 83"/>
              </a:avLst>
            </a:prstGeom>
            <a:solidFill>
              <a:srgbClr val="FFCC66"/>
            </a:solidFill>
            <a:ln w="3240">
              <a:solidFill>
                <a:srgbClr val="000000"/>
              </a:solidFill>
              <a:round/>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4" name="Line 204">
              <a:extLst>
                <a:ext uri="{FF2B5EF4-FFF2-40B4-BE49-F238E27FC236}">
                  <a16:creationId xmlns:a16="http://schemas.microsoft.com/office/drawing/2014/main" id="{4BA37B9B-C980-FD46-8197-54858AFB6003}"/>
                </a:ext>
              </a:extLst>
            </p:cNvPr>
            <p:cNvSpPr>
              <a:spLocks noChangeShapeType="1"/>
            </p:cNvSpPr>
            <p:nvPr/>
          </p:nvSpPr>
          <p:spPr bwMode="auto">
            <a:xfrm>
              <a:off x="427" y="3956"/>
              <a:ext cx="1050" cy="1"/>
            </a:xfrm>
            <a:prstGeom prst="line">
              <a:avLst/>
            </a:prstGeom>
            <a:noFill/>
            <a:ln w="1116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175" name="AutoShape 205">
              <a:extLst>
                <a:ext uri="{FF2B5EF4-FFF2-40B4-BE49-F238E27FC236}">
                  <a16:creationId xmlns:a16="http://schemas.microsoft.com/office/drawing/2014/main" id="{D08E9344-BB0A-3A4D-AEE1-C846C24DF9C7}"/>
                </a:ext>
              </a:extLst>
            </p:cNvPr>
            <p:cNvSpPr>
              <a:spLocks noChangeArrowheads="1"/>
            </p:cNvSpPr>
            <p:nvPr/>
          </p:nvSpPr>
          <p:spPr bwMode="auto">
            <a:xfrm>
              <a:off x="718" y="3848"/>
              <a:ext cx="505" cy="235"/>
            </a:xfrm>
            <a:prstGeom prst="roundRect">
              <a:avLst>
                <a:gd name="adj" fmla="val 426"/>
              </a:avLst>
            </a:pr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6" name="Freeform 206">
              <a:extLst>
                <a:ext uri="{FF2B5EF4-FFF2-40B4-BE49-F238E27FC236}">
                  <a16:creationId xmlns:a16="http://schemas.microsoft.com/office/drawing/2014/main" id="{85364A5F-E982-EE44-BE63-E431B21B5357}"/>
                </a:ext>
              </a:extLst>
            </p:cNvPr>
            <p:cNvSpPr>
              <a:spLocks noChangeArrowheads="1"/>
            </p:cNvSpPr>
            <p:nvPr/>
          </p:nvSpPr>
          <p:spPr bwMode="auto">
            <a:xfrm>
              <a:off x="706" y="3825"/>
              <a:ext cx="499" cy="26"/>
            </a:xfrm>
            <a:custGeom>
              <a:avLst/>
              <a:gdLst>
                <a:gd name="T0" fmla="*/ 0 w 2199"/>
                <a:gd name="T1" fmla="*/ 0 h 113"/>
                <a:gd name="T2" fmla="*/ 0 w 2199"/>
                <a:gd name="T3" fmla="*/ 0 h 113"/>
                <a:gd name="T4" fmla="*/ 0 w 2199"/>
                <a:gd name="T5" fmla="*/ 0 h 113"/>
                <a:gd name="T6" fmla="*/ 0 w 2199"/>
                <a:gd name="T7" fmla="*/ 0 h 113"/>
                <a:gd name="T8" fmla="*/ 0 w 2199"/>
                <a:gd name="T9" fmla="*/ 0 h 113"/>
                <a:gd name="T10" fmla="*/ 0 60000 65536"/>
                <a:gd name="T11" fmla="*/ 0 60000 65536"/>
                <a:gd name="T12" fmla="*/ 0 60000 65536"/>
                <a:gd name="T13" fmla="*/ 0 60000 65536"/>
                <a:gd name="T14" fmla="*/ 0 60000 65536"/>
                <a:gd name="T15" fmla="*/ 0 w 2199"/>
                <a:gd name="T16" fmla="*/ 0 h 113"/>
                <a:gd name="T17" fmla="*/ 2199 w 2199"/>
                <a:gd name="T18" fmla="*/ 113 h 113"/>
              </a:gdLst>
              <a:ahLst/>
              <a:cxnLst>
                <a:cxn ang="T10">
                  <a:pos x="T0" y="T1"/>
                </a:cxn>
                <a:cxn ang="T11">
                  <a:pos x="T2" y="T3"/>
                </a:cxn>
                <a:cxn ang="T12">
                  <a:pos x="T4" y="T5"/>
                </a:cxn>
                <a:cxn ang="T13">
                  <a:pos x="T6" y="T7"/>
                </a:cxn>
                <a:cxn ang="T14">
                  <a:pos x="T8" y="T9"/>
                </a:cxn>
              </a:cxnLst>
              <a:rect l="T15" t="T16" r="T17" b="T18"/>
              <a:pathLst>
                <a:path w="2199" h="113">
                  <a:moveTo>
                    <a:pt x="0" y="0"/>
                  </a:moveTo>
                  <a:lnTo>
                    <a:pt x="0" y="109"/>
                  </a:lnTo>
                  <a:lnTo>
                    <a:pt x="2198" y="112"/>
                  </a:lnTo>
                  <a:lnTo>
                    <a:pt x="2198" y="4"/>
                  </a:lnTo>
                  <a:lnTo>
                    <a:pt x="0" y="0"/>
                  </a:lnTo>
                </a:path>
              </a:pathLst>
            </a:custGeom>
            <a:solidFill>
              <a:srgbClr val="004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7" name="Freeform 207">
              <a:extLst>
                <a:ext uri="{FF2B5EF4-FFF2-40B4-BE49-F238E27FC236}">
                  <a16:creationId xmlns:a16="http://schemas.microsoft.com/office/drawing/2014/main" id="{2EB56C15-1716-FE49-9428-E476F4BDCADE}"/>
                </a:ext>
              </a:extLst>
            </p:cNvPr>
            <p:cNvSpPr>
              <a:spLocks noChangeArrowheads="1"/>
            </p:cNvSpPr>
            <p:nvPr/>
          </p:nvSpPr>
          <p:spPr bwMode="auto">
            <a:xfrm>
              <a:off x="706" y="4059"/>
              <a:ext cx="499" cy="26"/>
            </a:xfrm>
            <a:custGeom>
              <a:avLst/>
              <a:gdLst>
                <a:gd name="T0" fmla="*/ 0 w 2199"/>
                <a:gd name="T1" fmla="*/ 0 h 113"/>
                <a:gd name="T2" fmla="*/ 0 w 2199"/>
                <a:gd name="T3" fmla="*/ 0 h 113"/>
                <a:gd name="T4" fmla="*/ 0 w 2199"/>
                <a:gd name="T5" fmla="*/ 0 h 113"/>
                <a:gd name="T6" fmla="*/ 0 w 2199"/>
                <a:gd name="T7" fmla="*/ 0 h 113"/>
                <a:gd name="T8" fmla="*/ 0 w 2199"/>
                <a:gd name="T9" fmla="*/ 0 h 113"/>
                <a:gd name="T10" fmla="*/ 0 60000 65536"/>
                <a:gd name="T11" fmla="*/ 0 60000 65536"/>
                <a:gd name="T12" fmla="*/ 0 60000 65536"/>
                <a:gd name="T13" fmla="*/ 0 60000 65536"/>
                <a:gd name="T14" fmla="*/ 0 60000 65536"/>
                <a:gd name="T15" fmla="*/ 0 w 2199"/>
                <a:gd name="T16" fmla="*/ 0 h 113"/>
                <a:gd name="T17" fmla="*/ 2199 w 2199"/>
                <a:gd name="T18" fmla="*/ 113 h 113"/>
              </a:gdLst>
              <a:ahLst/>
              <a:cxnLst>
                <a:cxn ang="T10">
                  <a:pos x="T0" y="T1"/>
                </a:cxn>
                <a:cxn ang="T11">
                  <a:pos x="T2" y="T3"/>
                </a:cxn>
                <a:cxn ang="T12">
                  <a:pos x="T4" y="T5"/>
                </a:cxn>
                <a:cxn ang="T13">
                  <a:pos x="T6" y="T7"/>
                </a:cxn>
                <a:cxn ang="T14">
                  <a:pos x="T8" y="T9"/>
                </a:cxn>
              </a:cxnLst>
              <a:rect l="T15" t="T16" r="T17" b="T18"/>
              <a:pathLst>
                <a:path w="2199" h="113">
                  <a:moveTo>
                    <a:pt x="0" y="0"/>
                  </a:moveTo>
                  <a:lnTo>
                    <a:pt x="0" y="109"/>
                  </a:lnTo>
                  <a:lnTo>
                    <a:pt x="2198" y="112"/>
                  </a:lnTo>
                  <a:lnTo>
                    <a:pt x="2198" y="3"/>
                  </a:lnTo>
                  <a:lnTo>
                    <a:pt x="0" y="0"/>
                  </a:lnTo>
                </a:path>
              </a:pathLst>
            </a:custGeom>
            <a:solidFill>
              <a:srgbClr val="004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8" name="Oval 208">
              <a:extLst>
                <a:ext uri="{FF2B5EF4-FFF2-40B4-BE49-F238E27FC236}">
                  <a16:creationId xmlns:a16="http://schemas.microsoft.com/office/drawing/2014/main" id="{83133A40-3FF9-F24C-8E2D-B9359541AFCD}"/>
                </a:ext>
              </a:extLst>
            </p:cNvPr>
            <p:cNvSpPr>
              <a:spLocks noChangeArrowheads="1"/>
            </p:cNvSpPr>
            <p:nvPr/>
          </p:nvSpPr>
          <p:spPr bwMode="auto">
            <a:xfrm>
              <a:off x="1737" y="3837"/>
              <a:ext cx="274" cy="266"/>
            </a:xfrm>
            <a:prstGeom prst="ellipse">
              <a:avLst/>
            </a:prstGeom>
            <a:noFill/>
            <a:ln w="1440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9" name="Oval 209">
              <a:extLst>
                <a:ext uri="{FF2B5EF4-FFF2-40B4-BE49-F238E27FC236}">
                  <a16:creationId xmlns:a16="http://schemas.microsoft.com/office/drawing/2014/main" id="{C7EAEC1A-DEE5-524B-9E0A-B7DDFBECF820}"/>
                </a:ext>
              </a:extLst>
            </p:cNvPr>
            <p:cNvSpPr>
              <a:spLocks noChangeArrowheads="1"/>
            </p:cNvSpPr>
            <p:nvPr/>
          </p:nvSpPr>
          <p:spPr bwMode="auto">
            <a:xfrm>
              <a:off x="1739" y="3837"/>
              <a:ext cx="270" cy="266"/>
            </a:xfrm>
            <a:prstGeom prst="ellipse">
              <a:avLst/>
            </a:prstGeom>
            <a:noFill/>
            <a:ln w="14400">
              <a:solidFill>
                <a:srgbClr val="FEFDF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0" name="Oval 210">
              <a:extLst>
                <a:ext uri="{FF2B5EF4-FFF2-40B4-BE49-F238E27FC236}">
                  <a16:creationId xmlns:a16="http://schemas.microsoft.com/office/drawing/2014/main" id="{F91A5860-B4D2-8F4C-9AFD-D51B1C12B448}"/>
                </a:ext>
              </a:extLst>
            </p:cNvPr>
            <p:cNvSpPr>
              <a:spLocks noChangeArrowheads="1"/>
            </p:cNvSpPr>
            <p:nvPr/>
          </p:nvSpPr>
          <p:spPr bwMode="auto">
            <a:xfrm>
              <a:off x="1741" y="3837"/>
              <a:ext cx="268" cy="264"/>
            </a:xfrm>
            <a:prstGeom prst="ellipse">
              <a:avLst/>
            </a:prstGeom>
            <a:noFill/>
            <a:ln w="14400">
              <a:solidFill>
                <a:srgbClr val="FDFAF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1" name="Oval 211">
              <a:extLst>
                <a:ext uri="{FF2B5EF4-FFF2-40B4-BE49-F238E27FC236}">
                  <a16:creationId xmlns:a16="http://schemas.microsoft.com/office/drawing/2014/main" id="{76403240-DF50-A54B-893A-BA5040960227}"/>
                </a:ext>
              </a:extLst>
            </p:cNvPr>
            <p:cNvSpPr>
              <a:spLocks noChangeArrowheads="1"/>
            </p:cNvSpPr>
            <p:nvPr/>
          </p:nvSpPr>
          <p:spPr bwMode="auto">
            <a:xfrm>
              <a:off x="1743" y="3839"/>
              <a:ext cx="264" cy="261"/>
            </a:xfrm>
            <a:prstGeom prst="ellipse">
              <a:avLst/>
            </a:prstGeom>
            <a:noFill/>
            <a:ln w="14400">
              <a:solidFill>
                <a:srgbClr val="FBF7F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2" name="Oval 212">
              <a:extLst>
                <a:ext uri="{FF2B5EF4-FFF2-40B4-BE49-F238E27FC236}">
                  <a16:creationId xmlns:a16="http://schemas.microsoft.com/office/drawing/2014/main" id="{26F1207A-985B-6F48-B75F-0ED61D79FAC8}"/>
                </a:ext>
              </a:extLst>
            </p:cNvPr>
            <p:cNvSpPr>
              <a:spLocks noChangeArrowheads="1"/>
            </p:cNvSpPr>
            <p:nvPr/>
          </p:nvSpPr>
          <p:spPr bwMode="auto">
            <a:xfrm>
              <a:off x="1744" y="3840"/>
              <a:ext cx="261" cy="258"/>
            </a:xfrm>
            <a:prstGeom prst="ellipse">
              <a:avLst/>
            </a:prstGeom>
            <a:noFill/>
            <a:ln w="14400">
              <a:solidFill>
                <a:srgbClr val="FAF4F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3" name="Oval 213">
              <a:extLst>
                <a:ext uri="{FF2B5EF4-FFF2-40B4-BE49-F238E27FC236}">
                  <a16:creationId xmlns:a16="http://schemas.microsoft.com/office/drawing/2014/main" id="{380B89BB-9406-0C40-8D81-0B3C56866FBC}"/>
                </a:ext>
              </a:extLst>
            </p:cNvPr>
            <p:cNvSpPr>
              <a:spLocks noChangeArrowheads="1"/>
            </p:cNvSpPr>
            <p:nvPr/>
          </p:nvSpPr>
          <p:spPr bwMode="auto">
            <a:xfrm>
              <a:off x="1746" y="3842"/>
              <a:ext cx="259" cy="254"/>
            </a:xfrm>
            <a:prstGeom prst="ellipse">
              <a:avLst/>
            </a:prstGeom>
            <a:noFill/>
            <a:ln w="14400">
              <a:solidFill>
                <a:srgbClr val="F9F2F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4" name="Oval 214">
              <a:extLst>
                <a:ext uri="{FF2B5EF4-FFF2-40B4-BE49-F238E27FC236}">
                  <a16:creationId xmlns:a16="http://schemas.microsoft.com/office/drawing/2014/main" id="{A5BF6FD4-18FC-6A4D-8FB1-B165BF055E2A}"/>
                </a:ext>
              </a:extLst>
            </p:cNvPr>
            <p:cNvSpPr>
              <a:spLocks noChangeArrowheads="1"/>
            </p:cNvSpPr>
            <p:nvPr/>
          </p:nvSpPr>
          <p:spPr bwMode="auto">
            <a:xfrm>
              <a:off x="1746" y="3843"/>
              <a:ext cx="256" cy="251"/>
            </a:xfrm>
            <a:prstGeom prst="ellipse">
              <a:avLst/>
            </a:prstGeom>
            <a:noFill/>
            <a:ln w="14400">
              <a:solidFill>
                <a:srgbClr val="F7EFE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5" name="Oval 215">
              <a:extLst>
                <a:ext uri="{FF2B5EF4-FFF2-40B4-BE49-F238E27FC236}">
                  <a16:creationId xmlns:a16="http://schemas.microsoft.com/office/drawing/2014/main" id="{6E200B18-9E44-5A4A-AD13-A8F2EC2388C1}"/>
                </a:ext>
              </a:extLst>
            </p:cNvPr>
            <p:cNvSpPr>
              <a:spLocks noChangeArrowheads="1"/>
            </p:cNvSpPr>
            <p:nvPr/>
          </p:nvSpPr>
          <p:spPr bwMode="auto">
            <a:xfrm>
              <a:off x="1748" y="3845"/>
              <a:ext cx="253" cy="248"/>
            </a:xfrm>
            <a:prstGeom prst="ellipse">
              <a:avLst/>
            </a:prstGeom>
            <a:noFill/>
            <a:ln w="14400">
              <a:solidFill>
                <a:srgbClr val="F6ECE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6" name="Oval 216">
              <a:extLst>
                <a:ext uri="{FF2B5EF4-FFF2-40B4-BE49-F238E27FC236}">
                  <a16:creationId xmlns:a16="http://schemas.microsoft.com/office/drawing/2014/main" id="{BBB408EA-59EF-E645-A9B3-DE05E3F8F2EA}"/>
                </a:ext>
              </a:extLst>
            </p:cNvPr>
            <p:cNvSpPr>
              <a:spLocks noChangeArrowheads="1"/>
            </p:cNvSpPr>
            <p:nvPr/>
          </p:nvSpPr>
          <p:spPr bwMode="auto">
            <a:xfrm>
              <a:off x="1749" y="3846"/>
              <a:ext cx="250" cy="246"/>
            </a:xfrm>
            <a:prstGeom prst="ellipse">
              <a:avLst/>
            </a:prstGeom>
            <a:noFill/>
            <a:ln w="14400">
              <a:solidFill>
                <a:srgbClr val="F4E9E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7" name="Oval 217">
              <a:extLst>
                <a:ext uri="{FF2B5EF4-FFF2-40B4-BE49-F238E27FC236}">
                  <a16:creationId xmlns:a16="http://schemas.microsoft.com/office/drawing/2014/main" id="{F94A8B48-F705-644A-A45A-110E6EF693DF}"/>
                </a:ext>
              </a:extLst>
            </p:cNvPr>
            <p:cNvSpPr>
              <a:spLocks noChangeArrowheads="1"/>
            </p:cNvSpPr>
            <p:nvPr/>
          </p:nvSpPr>
          <p:spPr bwMode="auto">
            <a:xfrm>
              <a:off x="1751" y="3848"/>
              <a:ext cx="248" cy="243"/>
            </a:xfrm>
            <a:prstGeom prst="ellipse">
              <a:avLst/>
            </a:prstGeom>
            <a:noFill/>
            <a:ln w="14400">
              <a:solidFill>
                <a:srgbClr val="F3E6E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8" name="Oval 218">
              <a:extLst>
                <a:ext uri="{FF2B5EF4-FFF2-40B4-BE49-F238E27FC236}">
                  <a16:creationId xmlns:a16="http://schemas.microsoft.com/office/drawing/2014/main" id="{4DC0DF86-5DD6-9E42-9F44-6DF66272DF62}"/>
                </a:ext>
              </a:extLst>
            </p:cNvPr>
            <p:cNvSpPr>
              <a:spLocks noChangeArrowheads="1"/>
            </p:cNvSpPr>
            <p:nvPr/>
          </p:nvSpPr>
          <p:spPr bwMode="auto">
            <a:xfrm>
              <a:off x="1752" y="3849"/>
              <a:ext cx="245" cy="240"/>
            </a:xfrm>
            <a:prstGeom prst="ellipse">
              <a:avLst/>
            </a:prstGeom>
            <a:noFill/>
            <a:ln w="14400">
              <a:solidFill>
                <a:srgbClr val="F2E4E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9" name="Oval 219">
              <a:extLst>
                <a:ext uri="{FF2B5EF4-FFF2-40B4-BE49-F238E27FC236}">
                  <a16:creationId xmlns:a16="http://schemas.microsoft.com/office/drawing/2014/main" id="{39947C04-043F-6540-A9F0-FAC4659CBC87}"/>
                </a:ext>
              </a:extLst>
            </p:cNvPr>
            <p:cNvSpPr>
              <a:spLocks noChangeArrowheads="1"/>
            </p:cNvSpPr>
            <p:nvPr/>
          </p:nvSpPr>
          <p:spPr bwMode="auto">
            <a:xfrm>
              <a:off x="1754" y="3851"/>
              <a:ext cx="241" cy="237"/>
            </a:xfrm>
            <a:prstGeom prst="ellipse">
              <a:avLst/>
            </a:prstGeom>
            <a:noFill/>
            <a:ln w="14400">
              <a:solidFill>
                <a:srgbClr val="F0E1E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0" name="Oval 220">
              <a:extLst>
                <a:ext uri="{FF2B5EF4-FFF2-40B4-BE49-F238E27FC236}">
                  <a16:creationId xmlns:a16="http://schemas.microsoft.com/office/drawing/2014/main" id="{B07CC183-0BF7-054A-AE82-AED9FAF7C05F}"/>
                </a:ext>
              </a:extLst>
            </p:cNvPr>
            <p:cNvSpPr>
              <a:spLocks noChangeArrowheads="1"/>
            </p:cNvSpPr>
            <p:nvPr/>
          </p:nvSpPr>
          <p:spPr bwMode="auto">
            <a:xfrm>
              <a:off x="1755" y="3852"/>
              <a:ext cx="239" cy="234"/>
            </a:xfrm>
            <a:prstGeom prst="ellipse">
              <a:avLst/>
            </a:prstGeom>
            <a:noFill/>
            <a:ln w="14400">
              <a:solidFill>
                <a:srgbClr val="EFDED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1" name="Oval 221">
              <a:extLst>
                <a:ext uri="{FF2B5EF4-FFF2-40B4-BE49-F238E27FC236}">
                  <a16:creationId xmlns:a16="http://schemas.microsoft.com/office/drawing/2014/main" id="{CBCAF2CF-0707-D541-B383-9D74B5612A08}"/>
                </a:ext>
              </a:extLst>
            </p:cNvPr>
            <p:cNvSpPr>
              <a:spLocks noChangeArrowheads="1"/>
            </p:cNvSpPr>
            <p:nvPr/>
          </p:nvSpPr>
          <p:spPr bwMode="auto">
            <a:xfrm>
              <a:off x="1756" y="3854"/>
              <a:ext cx="236" cy="231"/>
            </a:xfrm>
            <a:prstGeom prst="ellipse">
              <a:avLst/>
            </a:prstGeom>
            <a:noFill/>
            <a:ln w="14400">
              <a:solidFill>
                <a:srgbClr val="EDDBD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2" name="Oval 222">
              <a:extLst>
                <a:ext uri="{FF2B5EF4-FFF2-40B4-BE49-F238E27FC236}">
                  <a16:creationId xmlns:a16="http://schemas.microsoft.com/office/drawing/2014/main" id="{1BF67F6C-6B58-E049-89BB-29DFF554A6FF}"/>
                </a:ext>
              </a:extLst>
            </p:cNvPr>
            <p:cNvSpPr>
              <a:spLocks noChangeArrowheads="1"/>
            </p:cNvSpPr>
            <p:nvPr/>
          </p:nvSpPr>
          <p:spPr bwMode="auto">
            <a:xfrm>
              <a:off x="1758" y="3856"/>
              <a:ext cx="233" cy="228"/>
            </a:xfrm>
            <a:prstGeom prst="ellipse">
              <a:avLst/>
            </a:prstGeom>
            <a:noFill/>
            <a:ln w="14400">
              <a:solidFill>
                <a:srgbClr val="ECD9D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3" name="Oval 223">
              <a:extLst>
                <a:ext uri="{FF2B5EF4-FFF2-40B4-BE49-F238E27FC236}">
                  <a16:creationId xmlns:a16="http://schemas.microsoft.com/office/drawing/2014/main" id="{84EC9705-27B3-1A42-BAAA-EA5A196F73C9}"/>
                </a:ext>
              </a:extLst>
            </p:cNvPr>
            <p:cNvSpPr>
              <a:spLocks noChangeArrowheads="1"/>
            </p:cNvSpPr>
            <p:nvPr/>
          </p:nvSpPr>
          <p:spPr bwMode="auto">
            <a:xfrm>
              <a:off x="1760" y="3856"/>
              <a:ext cx="230" cy="225"/>
            </a:xfrm>
            <a:prstGeom prst="ellipse">
              <a:avLst/>
            </a:prstGeom>
            <a:noFill/>
            <a:ln w="14400">
              <a:solidFill>
                <a:srgbClr val="EBD6D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4" name="Oval 224">
              <a:extLst>
                <a:ext uri="{FF2B5EF4-FFF2-40B4-BE49-F238E27FC236}">
                  <a16:creationId xmlns:a16="http://schemas.microsoft.com/office/drawing/2014/main" id="{006F511C-72C2-194E-BA52-833F26C860B2}"/>
                </a:ext>
              </a:extLst>
            </p:cNvPr>
            <p:cNvSpPr>
              <a:spLocks noChangeArrowheads="1"/>
            </p:cNvSpPr>
            <p:nvPr/>
          </p:nvSpPr>
          <p:spPr bwMode="auto">
            <a:xfrm>
              <a:off x="1762" y="3858"/>
              <a:ext cx="227" cy="222"/>
            </a:xfrm>
            <a:prstGeom prst="ellipse">
              <a:avLst/>
            </a:prstGeom>
            <a:noFill/>
            <a:ln w="14400">
              <a:solidFill>
                <a:srgbClr val="E9D3D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5" name="Oval 225">
              <a:extLst>
                <a:ext uri="{FF2B5EF4-FFF2-40B4-BE49-F238E27FC236}">
                  <a16:creationId xmlns:a16="http://schemas.microsoft.com/office/drawing/2014/main" id="{CEF6DA6F-3571-4E47-BB4D-CF47E4DB393C}"/>
                </a:ext>
              </a:extLst>
            </p:cNvPr>
            <p:cNvSpPr>
              <a:spLocks noChangeArrowheads="1"/>
            </p:cNvSpPr>
            <p:nvPr/>
          </p:nvSpPr>
          <p:spPr bwMode="auto">
            <a:xfrm>
              <a:off x="1763" y="3859"/>
              <a:ext cx="223" cy="219"/>
            </a:xfrm>
            <a:prstGeom prst="ellipse">
              <a:avLst/>
            </a:prstGeom>
            <a:noFill/>
            <a:ln w="14400">
              <a:solidFill>
                <a:srgbClr val="E8D0D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6" name="Oval 226">
              <a:extLst>
                <a:ext uri="{FF2B5EF4-FFF2-40B4-BE49-F238E27FC236}">
                  <a16:creationId xmlns:a16="http://schemas.microsoft.com/office/drawing/2014/main" id="{B010B642-532C-7342-B4EE-2486F57C4272}"/>
                </a:ext>
              </a:extLst>
            </p:cNvPr>
            <p:cNvSpPr>
              <a:spLocks noChangeArrowheads="1"/>
            </p:cNvSpPr>
            <p:nvPr/>
          </p:nvSpPr>
          <p:spPr bwMode="auto">
            <a:xfrm>
              <a:off x="1765" y="3861"/>
              <a:ext cx="220" cy="216"/>
            </a:xfrm>
            <a:prstGeom prst="ellipse">
              <a:avLst/>
            </a:prstGeom>
            <a:noFill/>
            <a:ln w="14400">
              <a:solidFill>
                <a:srgbClr val="E6CDC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7" name="Oval 227">
              <a:extLst>
                <a:ext uri="{FF2B5EF4-FFF2-40B4-BE49-F238E27FC236}">
                  <a16:creationId xmlns:a16="http://schemas.microsoft.com/office/drawing/2014/main" id="{BF3A39BA-F3DC-AF4F-8590-D5F10BF32E22}"/>
                </a:ext>
              </a:extLst>
            </p:cNvPr>
            <p:cNvSpPr>
              <a:spLocks noChangeArrowheads="1"/>
            </p:cNvSpPr>
            <p:nvPr/>
          </p:nvSpPr>
          <p:spPr bwMode="auto">
            <a:xfrm>
              <a:off x="1765" y="3862"/>
              <a:ext cx="218" cy="213"/>
            </a:xfrm>
            <a:prstGeom prst="ellipse">
              <a:avLst/>
            </a:prstGeom>
            <a:noFill/>
            <a:ln w="14400">
              <a:solidFill>
                <a:srgbClr val="E5CBC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8" name="Oval 228">
              <a:extLst>
                <a:ext uri="{FF2B5EF4-FFF2-40B4-BE49-F238E27FC236}">
                  <a16:creationId xmlns:a16="http://schemas.microsoft.com/office/drawing/2014/main" id="{6516FAF5-60B4-0445-9854-E0E3F0B7140D}"/>
                </a:ext>
              </a:extLst>
            </p:cNvPr>
            <p:cNvSpPr>
              <a:spLocks noChangeArrowheads="1"/>
            </p:cNvSpPr>
            <p:nvPr/>
          </p:nvSpPr>
          <p:spPr bwMode="auto">
            <a:xfrm>
              <a:off x="1766" y="3864"/>
              <a:ext cx="216" cy="210"/>
            </a:xfrm>
            <a:prstGeom prst="ellipse">
              <a:avLst/>
            </a:prstGeom>
            <a:noFill/>
            <a:ln w="14400">
              <a:solidFill>
                <a:srgbClr val="E4C8C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9" name="Oval 229">
              <a:extLst>
                <a:ext uri="{FF2B5EF4-FFF2-40B4-BE49-F238E27FC236}">
                  <a16:creationId xmlns:a16="http://schemas.microsoft.com/office/drawing/2014/main" id="{1C57B27C-1F95-1345-B563-219A5550D95B}"/>
                </a:ext>
              </a:extLst>
            </p:cNvPr>
            <p:cNvSpPr>
              <a:spLocks noChangeArrowheads="1"/>
            </p:cNvSpPr>
            <p:nvPr/>
          </p:nvSpPr>
          <p:spPr bwMode="auto">
            <a:xfrm>
              <a:off x="1768" y="3865"/>
              <a:ext cx="213" cy="208"/>
            </a:xfrm>
            <a:prstGeom prst="ellipse">
              <a:avLst/>
            </a:prstGeom>
            <a:noFill/>
            <a:ln w="14400">
              <a:solidFill>
                <a:srgbClr val="E2C5C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0" name="Oval 230">
              <a:extLst>
                <a:ext uri="{FF2B5EF4-FFF2-40B4-BE49-F238E27FC236}">
                  <a16:creationId xmlns:a16="http://schemas.microsoft.com/office/drawing/2014/main" id="{5DFBDEAE-6B61-AC47-B13E-726B85C7C8DF}"/>
                </a:ext>
              </a:extLst>
            </p:cNvPr>
            <p:cNvSpPr>
              <a:spLocks noChangeArrowheads="1"/>
            </p:cNvSpPr>
            <p:nvPr/>
          </p:nvSpPr>
          <p:spPr bwMode="auto">
            <a:xfrm>
              <a:off x="1770" y="3867"/>
              <a:ext cx="210" cy="205"/>
            </a:xfrm>
            <a:prstGeom prst="ellipse">
              <a:avLst/>
            </a:prstGeom>
            <a:noFill/>
            <a:ln w="14400">
              <a:solidFill>
                <a:srgbClr val="E1C2C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1" name="Oval 231">
              <a:extLst>
                <a:ext uri="{FF2B5EF4-FFF2-40B4-BE49-F238E27FC236}">
                  <a16:creationId xmlns:a16="http://schemas.microsoft.com/office/drawing/2014/main" id="{15E5F287-C0A6-BB45-A615-B79AF78C937B}"/>
                </a:ext>
              </a:extLst>
            </p:cNvPr>
            <p:cNvSpPr>
              <a:spLocks noChangeArrowheads="1"/>
            </p:cNvSpPr>
            <p:nvPr/>
          </p:nvSpPr>
          <p:spPr bwMode="auto">
            <a:xfrm>
              <a:off x="1772" y="3868"/>
              <a:ext cx="207" cy="203"/>
            </a:xfrm>
            <a:prstGeom prst="ellipse">
              <a:avLst/>
            </a:prstGeom>
            <a:noFill/>
            <a:ln w="14400">
              <a:solidFill>
                <a:srgbClr val="E0C0C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2" name="Oval 232">
              <a:extLst>
                <a:ext uri="{FF2B5EF4-FFF2-40B4-BE49-F238E27FC236}">
                  <a16:creationId xmlns:a16="http://schemas.microsoft.com/office/drawing/2014/main" id="{1BE68298-D007-9046-827F-9C085AFBAD0F}"/>
                </a:ext>
              </a:extLst>
            </p:cNvPr>
            <p:cNvSpPr>
              <a:spLocks noChangeArrowheads="1"/>
            </p:cNvSpPr>
            <p:nvPr/>
          </p:nvSpPr>
          <p:spPr bwMode="auto">
            <a:xfrm>
              <a:off x="1773" y="3870"/>
              <a:ext cx="203" cy="199"/>
            </a:xfrm>
            <a:prstGeom prst="ellipse">
              <a:avLst/>
            </a:prstGeom>
            <a:noFill/>
            <a:ln w="14400">
              <a:solidFill>
                <a:srgbClr val="DEBDB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3" name="Oval 233">
              <a:extLst>
                <a:ext uri="{FF2B5EF4-FFF2-40B4-BE49-F238E27FC236}">
                  <a16:creationId xmlns:a16="http://schemas.microsoft.com/office/drawing/2014/main" id="{1BF9ACC7-BF6C-1648-AD88-39F629E570A9}"/>
                </a:ext>
              </a:extLst>
            </p:cNvPr>
            <p:cNvSpPr>
              <a:spLocks noChangeArrowheads="1"/>
            </p:cNvSpPr>
            <p:nvPr/>
          </p:nvSpPr>
          <p:spPr bwMode="auto">
            <a:xfrm>
              <a:off x="1774" y="3871"/>
              <a:ext cx="201" cy="197"/>
            </a:xfrm>
            <a:prstGeom prst="ellipse">
              <a:avLst/>
            </a:prstGeom>
            <a:noFill/>
            <a:ln w="14400">
              <a:solidFill>
                <a:srgbClr val="DDBAB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4" name="Oval 234">
              <a:extLst>
                <a:ext uri="{FF2B5EF4-FFF2-40B4-BE49-F238E27FC236}">
                  <a16:creationId xmlns:a16="http://schemas.microsoft.com/office/drawing/2014/main" id="{CD2B943B-76AB-204B-B6A4-B1F74F26C89F}"/>
                </a:ext>
              </a:extLst>
            </p:cNvPr>
            <p:cNvSpPr>
              <a:spLocks noChangeArrowheads="1"/>
            </p:cNvSpPr>
            <p:nvPr/>
          </p:nvSpPr>
          <p:spPr bwMode="auto">
            <a:xfrm>
              <a:off x="1775" y="3873"/>
              <a:ext cx="198" cy="193"/>
            </a:xfrm>
            <a:prstGeom prst="ellipse">
              <a:avLst/>
            </a:prstGeom>
            <a:noFill/>
            <a:ln w="14400">
              <a:solidFill>
                <a:srgbClr val="DBB7B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5" name="Oval 235">
              <a:extLst>
                <a:ext uri="{FF2B5EF4-FFF2-40B4-BE49-F238E27FC236}">
                  <a16:creationId xmlns:a16="http://schemas.microsoft.com/office/drawing/2014/main" id="{4EFAE984-3100-CA48-8360-75A5DD7B3EB5}"/>
                </a:ext>
              </a:extLst>
            </p:cNvPr>
            <p:cNvSpPr>
              <a:spLocks noChangeArrowheads="1"/>
            </p:cNvSpPr>
            <p:nvPr/>
          </p:nvSpPr>
          <p:spPr bwMode="auto">
            <a:xfrm>
              <a:off x="1777" y="3875"/>
              <a:ext cx="195" cy="190"/>
            </a:xfrm>
            <a:prstGeom prst="ellipse">
              <a:avLst/>
            </a:prstGeom>
            <a:noFill/>
            <a:ln w="14400">
              <a:solidFill>
                <a:srgbClr val="DAB4B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6" name="Oval 236">
              <a:extLst>
                <a:ext uri="{FF2B5EF4-FFF2-40B4-BE49-F238E27FC236}">
                  <a16:creationId xmlns:a16="http://schemas.microsoft.com/office/drawing/2014/main" id="{C9999436-9925-5C45-BB9E-CC7603750245}"/>
                </a:ext>
              </a:extLst>
            </p:cNvPr>
            <p:cNvSpPr>
              <a:spLocks noChangeArrowheads="1"/>
            </p:cNvSpPr>
            <p:nvPr/>
          </p:nvSpPr>
          <p:spPr bwMode="auto">
            <a:xfrm>
              <a:off x="1779" y="3875"/>
              <a:ext cx="192" cy="188"/>
            </a:xfrm>
            <a:prstGeom prst="ellipse">
              <a:avLst/>
            </a:prstGeom>
            <a:noFill/>
            <a:ln w="14400">
              <a:solidFill>
                <a:srgbClr val="D9B2B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7" name="Oval 237">
              <a:extLst>
                <a:ext uri="{FF2B5EF4-FFF2-40B4-BE49-F238E27FC236}">
                  <a16:creationId xmlns:a16="http://schemas.microsoft.com/office/drawing/2014/main" id="{4C90F88B-5B0B-B647-9E0A-4A31A6128888}"/>
                </a:ext>
              </a:extLst>
            </p:cNvPr>
            <p:cNvSpPr>
              <a:spLocks noChangeArrowheads="1"/>
            </p:cNvSpPr>
            <p:nvPr/>
          </p:nvSpPr>
          <p:spPr bwMode="auto">
            <a:xfrm>
              <a:off x="1781" y="3877"/>
              <a:ext cx="188" cy="185"/>
            </a:xfrm>
            <a:prstGeom prst="ellipse">
              <a:avLst/>
            </a:prstGeom>
            <a:noFill/>
            <a:ln w="14400">
              <a:solidFill>
                <a:srgbClr val="D7AFB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8" name="Oval 238">
              <a:extLst>
                <a:ext uri="{FF2B5EF4-FFF2-40B4-BE49-F238E27FC236}">
                  <a16:creationId xmlns:a16="http://schemas.microsoft.com/office/drawing/2014/main" id="{E175FD47-B3D3-5544-B321-257DD8FB7013}"/>
                </a:ext>
              </a:extLst>
            </p:cNvPr>
            <p:cNvSpPr>
              <a:spLocks noChangeArrowheads="1"/>
            </p:cNvSpPr>
            <p:nvPr/>
          </p:nvSpPr>
          <p:spPr bwMode="auto">
            <a:xfrm>
              <a:off x="1782" y="3878"/>
              <a:ext cx="186" cy="182"/>
            </a:xfrm>
            <a:prstGeom prst="ellipse">
              <a:avLst/>
            </a:prstGeom>
            <a:noFill/>
            <a:ln w="14400">
              <a:solidFill>
                <a:srgbClr val="D6ACA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9" name="Oval 239">
              <a:extLst>
                <a:ext uri="{FF2B5EF4-FFF2-40B4-BE49-F238E27FC236}">
                  <a16:creationId xmlns:a16="http://schemas.microsoft.com/office/drawing/2014/main" id="{B80B3F46-A818-5C46-B694-A5100E214789}"/>
                </a:ext>
              </a:extLst>
            </p:cNvPr>
            <p:cNvSpPr>
              <a:spLocks noChangeArrowheads="1"/>
            </p:cNvSpPr>
            <p:nvPr/>
          </p:nvSpPr>
          <p:spPr bwMode="auto">
            <a:xfrm>
              <a:off x="1783" y="3880"/>
              <a:ext cx="183" cy="179"/>
            </a:xfrm>
            <a:prstGeom prst="ellipse">
              <a:avLst/>
            </a:prstGeom>
            <a:noFill/>
            <a:ln w="14400">
              <a:solidFill>
                <a:srgbClr val="D4A9A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0" name="Oval 240">
              <a:extLst>
                <a:ext uri="{FF2B5EF4-FFF2-40B4-BE49-F238E27FC236}">
                  <a16:creationId xmlns:a16="http://schemas.microsoft.com/office/drawing/2014/main" id="{358238F2-BE08-6B49-95F0-BDB2BEC82BDA}"/>
                </a:ext>
              </a:extLst>
            </p:cNvPr>
            <p:cNvSpPr>
              <a:spLocks noChangeArrowheads="1"/>
            </p:cNvSpPr>
            <p:nvPr/>
          </p:nvSpPr>
          <p:spPr bwMode="auto">
            <a:xfrm>
              <a:off x="1784" y="3881"/>
              <a:ext cx="180" cy="176"/>
            </a:xfrm>
            <a:prstGeom prst="ellipse">
              <a:avLst/>
            </a:prstGeom>
            <a:noFill/>
            <a:ln w="14400">
              <a:solidFill>
                <a:srgbClr val="D3A6A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1" name="Oval 241">
              <a:extLst>
                <a:ext uri="{FF2B5EF4-FFF2-40B4-BE49-F238E27FC236}">
                  <a16:creationId xmlns:a16="http://schemas.microsoft.com/office/drawing/2014/main" id="{CA83BBE6-34EF-0343-9FC0-C74C2E45FC20}"/>
                </a:ext>
              </a:extLst>
            </p:cNvPr>
            <p:cNvSpPr>
              <a:spLocks noChangeArrowheads="1"/>
            </p:cNvSpPr>
            <p:nvPr/>
          </p:nvSpPr>
          <p:spPr bwMode="auto">
            <a:xfrm>
              <a:off x="1785" y="3883"/>
              <a:ext cx="178" cy="173"/>
            </a:xfrm>
            <a:prstGeom prst="ellipse">
              <a:avLst/>
            </a:prstGeom>
            <a:noFill/>
            <a:ln w="14400">
              <a:solidFill>
                <a:srgbClr val="D2A4A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2" name="Oval 242">
              <a:extLst>
                <a:ext uri="{FF2B5EF4-FFF2-40B4-BE49-F238E27FC236}">
                  <a16:creationId xmlns:a16="http://schemas.microsoft.com/office/drawing/2014/main" id="{96D55E73-537A-2C4E-903B-60DE93AEAD68}"/>
                </a:ext>
              </a:extLst>
            </p:cNvPr>
            <p:cNvSpPr>
              <a:spLocks noChangeArrowheads="1"/>
            </p:cNvSpPr>
            <p:nvPr/>
          </p:nvSpPr>
          <p:spPr bwMode="auto">
            <a:xfrm>
              <a:off x="1787" y="3884"/>
              <a:ext cx="175" cy="171"/>
            </a:xfrm>
            <a:prstGeom prst="ellipse">
              <a:avLst/>
            </a:prstGeom>
            <a:noFill/>
            <a:ln w="14400">
              <a:solidFill>
                <a:srgbClr val="D0A1A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3" name="Oval 243">
              <a:extLst>
                <a:ext uri="{FF2B5EF4-FFF2-40B4-BE49-F238E27FC236}">
                  <a16:creationId xmlns:a16="http://schemas.microsoft.com/office/drawing/2014/main" id="{2B770E6D-731C-1947-A5D4-03DEC838CC4D}"/>
                </a:ext>
              </a:extLst>
            </p:cNvPr>
            <p:cNvSpPr>
              <a:spLocks noChangeArrowheads="1"/>
            </p:cNvSpPr>
            <p:nvPr/>
          </p:nvSpPr>
          <p:spPr bwMode="auto">
            <a:xfrm>
              <a:off x="1789" y="3886"/>
              <a:ext cx="172" cy="167"/>
            </a:xfrm>
            <a:prstGeom prst="ellipse">
              <a:avLst/>
            </a:prstGeom>
            <a:noFill/>
            <a:ln w="14400">
              <a:solidFill>
                <a:srgbClr val="CF9EA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4" name="Oval 244">
              <a:extLst>
                <a:ext uri="{FF2B5EF4-FFF2-40B4-BE49-F238E27FC236}">
                  <a16:creationId xmlns:a16="http://schemas.microsoft.com/office/drawing/2014/main" id="{23E6DAA8-EBCC-5841-AD7D-E4AD7E9128EA}"/>
                </a:ext>
              </a:extLst>
            </p:cNvPr>
            <p:cNvSpPr>
              <a:spLocks noChangeArrowheads="1"/>
            </p:cNvSpPr>
            <p:nvPr/>
          </p:nvSpPr>
          <p:spPr bwMode="auto">
            <a:xfrm>
              <a:off x="1791" y="3888"/>
              <a:ext cx="168" cy="164"/>
            </a:xfrm>
            <a:prstGeom prst="ellipse">
              <a:avLst/>
            </a:prstGeom>
            <a:noFill/>
            <a:ln w="14400">
              <a:solidFill>
                <a:srgbClr val="CD9B9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5" name="Oval 245">
              <a:extLst>
                <a:ext uri="{FF2B5EF4-FFF2-40B4-BE49-F238E27FC236}">
                  <a16:creationId xmlns:a16="http://schemas.microsoft.com/office/drawing/2014/main" id="{34212A65-6D4B-244E-A274-060D14814AC4}"/>
                </a:ext>
              </a:extLst>
            </p:cNvPr>
            <p:cNvSpPr>
              <a:spLocks noChangeArrowheads="1"/>
            </p:cNvSpPr>
            <p:nvPr/>
          </p:nvSpPr>
          <p:spPr bwMode="auto">
            <a:xfrm>
              <a:off x="1792" y="3888"/>
              <a:ext cx="166" cy="162"/>
            </a:xfrm>
            <a:prstGeom prst="ellipse">
              <a:avLst/>
            </a:prstGeom>
            <a:noFill/>
            <a:ln w="14400">
              <a:solidFill>
                <a:srgbClr val="CC999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6" name="Oval 246">
              <a:extLst>
                <a:ext uri="{FF2B5EF4-FFF2-40B4-BE49-F238E27FC236}">
                  <a16:creationId xmlns:a16="http://schemas.microsoft.com/office/drawing/2014/main" id="{D1017C5F-8802-FF48-9C28-7C9559958BB5}"/>
                </a:ext>
              </a:extLst>
            </p:cNvPr>
            <p:cNvSpPr>
              <a:spLocks noChangeArrowheads="1"/>
            </p:cNvSpPr>
            <p:nvPr/>
          </p:nvSpPr>
          <p:spPr bwMode="auto">
            <a:xfrm>
              <a:off x="1793" y="3890"/>
              <a:ext cx="162" cy="159"/>
            </a:xfrm>
            <a:prstGeom prst="ellipse">
              <a:avLst/>
            </a:prstGeom>
            <a:noFill/>
            <a:ln w="14400">
              <a:solidFill>
                <a:srgbClr val="CB969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7" name="Oval 247">
              <a:extLst>
                <a:ext uri="{FF2B5EF4-FFF2-40B4-BE49-F238E27FC236}">
                  <a16:creationId xmlns:a16="http://schemas.microsoft.com/office/drawing/2014/main" id="{3FBA09F8-190A-DA4D-8CA0-EBD3CB8ACC1B}"/>
                </a:ext>
              </a:extLst>
            </p:cNvPr>
            <p:cNvSpPr>
              <a:spLocks noChangeArrowheads="1"/>
            </p:cNvSpPr>
            <p:nvPr/>
          </p:nvSpPr>
          <p:spPr bwMode="auto">
            <a:xfrm>
              <a:off x="1794" y="3891"/>
              <a:ext cx="160" cy="156"/>
            </a:xfrm>
            <a:prstGeom prst="ellipse">
              <a:avLst/>
            </a:prstGeom>
            <a:noFill/>
            <a:ln w="14400">
              <a:solidFill>
                <a:srgbClr val="C9939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8" name="Oval 248">
              <a:extLst>
                <a:ext uri="{FF2B5EF4-FFF2-40B4-BE49-F238E27FC236}">
                  <a16:creationId xmlns:a16="http://schemas.microsoft.com/office/drawing/2014/main" id="{E89078CA-78EC-6741-A9B2-37B0B340F646}"/>
                </a:ext>
              </a:extLst>
            </p:cNvPr>
            <p:cNvSpPr>
              <a:spLocks noChangeArrowheads="1"/>
            </p:cNvSpPr>
            <p:nvPr/>
          </p:nvSpPr>
          <p:spPr bwMode="auto">
            <a:xfrm>
              <a:off x="1796" y="3892"/>
              <a:ext cx="156" cy="154"/>
            </a:xfrm>
            <a:prstGeom prst="ellipse">
              <a:avLst/>
            </a:prstGeom>
            <a:noFill/>
            <a:ln w="14400">
              <a:solidFill>
                <a:srgbClr val="C8909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9" name="Oval 249">
              <a:extLst>
                <a:ext uri="{FF2B5EF4-FFF2-40B4-BE49-F238E27FC236}">
                  <a16:creationId xmlns:a16="http://schemas.microsoft.com/office/drawing/2014/main" id="{18269D24-57C9-464B-9D82-839FB751CDBE}"/>
                </a:ext>
              </a:extLst>
            </p:cNvPr>
            <p:cNvSpPr>
              <a:spLocks noChangeArrowheads="1"/>
            </p:cNvSpPr>
            <p:nvPr/>
          </p:nvSpPr>
          <p:spPr bwMode="auto">
            <a:xfrm>
              <a:off x="1797" y="3894"/>
              <a:ext cx="154" cy="151"/>
            </a:xfrm>
            <a:prstGeom prst="ellipse">
              <a:avLst/>
            </a:prstGeom>
            <a:noFill/>
            <a:ln w="14400">
              <a:solidFill>
                <a:srgbClr val="C68D9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0" name="Oval 250">
              <a:extLst>
                <a:ext uri="{FF2B5EF4-FFF2-40B4-BE49-F238E27FC236}">
                  <a16:creationId xmlns:a16="http://schemas.microsoft.com/office/drawing/2014/main" id="{B1C246D2-1803-F74C-B0D2-471ADAFA1648}"/>
                </a:ext>
              </a:extLst>
            </p:cNvPr>
            <p:cNvSpPr>
              <a:spLocks noChangeArrowheads="1"/>
            </p:cNvSpPr>
            <p:nvPr/>
          </p:nvSpPr>
          <p:spPr bwMode="auto">
            <a:xfrm>
              <a:off x="1800" y="3895"/>
              <a:ext cx="150" cy="148"/>
            </a:xfrm>
            <a:prstGeom prst="ellipse">
              <a:avLst/>
            </a:prstGeom>
            <a:noFill/>
            <a:ln w="14400">
              <a:solidFill>
                <a:srgbClr val="C58B8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1" name="Oval 251">
              <a:extLst>
                <a:ext uri="{FF2B5EF4-FFF2-40B4-BE49-F238E27FC236}">
                  <a16:creationId xmlns:a16="http://schemas.microsoft.com/office/drawing/2014/main" id="{3B103C73-EE0A-2446-B174-65C492E061B4}"/>
                </a:ext>
              </a:extLst>
            </p:cNvPr>
            <p:cNvSpPr>
              <a:spLocks noChangeArrowheads="1"/>
            </p:cNvSpPr>
            <p:nvPr/>
          </p:nvSpPr>
          <p:spPr bwMode="auto">
            <a:xfrm>
              <a:off x="1801" y="3897"/>
              <a:ext cx="148" cy="144"/>
            </a:xfrm>
            <a:prstGeom prst="ellipse">
              <a:avLst/>
            </a:prstGeom>
            <a:noFill/>
            <a:ln w="14400">
              <a:solidFill>
                <a:srgbClr val="C4888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2" name="Oval 252">
              <a:extLst>
                <a:ext uri="{FF2B5EF4-FFF2-40B4-BE49-F238E27FC236}">
                  <a16:creationId xmlns:a16="http://schemas.microsoft.com/office/drawing/2014/main" id="{4AA4A0FF-C07C-0A4C-BADF-78F3361FF4EF}"/>
                </a:ext>
              </a:extLst>
            </p:cNvPr>
            <p:cNvSpPr>
              <a:spLocks noChangeArrowheads="1"/>
            </p:cNvSpPr>
            <p:nvPr/>
          </p:nvSpPr>
          <p:spPr bwMode="auto">
            <a:xfrm>
              <a:off x="1802" y="3898"/>
              <a:ext cx="146" cy="142"/>
            </a:xfrm>
            <a:prstGeom prst="ellipse">
              <a:avLst/>
            </a:prstGeom>
            <a:noFill/>
            <a:ln w="14400">
              <a:solidFill>
                <a:srgbClr val="C2858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3" name="Oval 253">
              <a:extLst>
                <a:ext uri="{FF2B5EF4-FFF2-40B4-BE49-F238E27FC236}">
                  <a16:creationId xmlns:a16="http://schemas.microsoft.com/office/drawing/2014/main" id="{997AB600-8021-5D4E-A9E7-DF6B2F3A52CE}"/>
                </a:ext>
              </a:extLst>
            </p:cNvPr>
            <p:cNvSpPr>
              <a:spLocks noChangeArrowheads="1"/>
            </p:cNvSpPr>
            <p:nvPr/>
          </p:nvSpPr>
          <p:spPr bwMode="auto">
            <a:xfrm>
              <a:off x="1803" y="3900"/>
              <a:ext cx="143" cy="138"/>
            </a:xfrm>
            <a:prstGeom prst="ellipse">
              <a:avLst/>
            </a:prstGeom>
            <a:noFill/>
            <a:ln w="14400">
              <a:solidFill>
                <a:srgbClr val="C1828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4" name="Oval 254">
              <a:extLst>
                <a:ext uri="{FF2B5EF4-FFF2-40B4-BE49-F238E27FC236}">
                  <a16:creationId xmlns:a16="http://schemas.microsoft.com/office/drawing/2014/main" id="{95ED6CE8-D557-B342-A125-B22033751C6F}"/>
                </a:ext>
              </a:extLst>
            </p:cNvPr>
            <p:cNvSpPr>
              <a:spLocks noChangeArrowheads="1"/>
            </p:cNvSpPr>
            <p:nvPr/>
          </p:nvSpPr>
          <p:spPr bwMode="auto">
            <a:xfrm>
              <a:off x="1804" y="3901"/>
              <a:ext cx="140" cy="136"/>
            </a:xfrm>
            <a:prstGeom prst="ellipse">
              <a:avLst/>
            </a:prstGeom>
            <a:noFill/>
            <a:ln w="14400">
              <a:solidFill>
                <a:srgbClr val="C0808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5" name="Oval 255">
              <a:extLst>
                <a:ext uri="{FF2B5EF4-FFF2-40B4-BE49-F238E27FC236}">
                  <a16:creationId xmlns:a16="http://schemas.microsoft.com/office/drawing/2014/main" id="{35A1188D-C90B-8B40-BA4F-D51A6261F534}"/>
                </a:ext>
              </a:extLst>
            </p:cNvPr>
            <p:cNvSpPr>
              <a:spLocks noChangeArrowheads="1"/>
            </p:cNvSpPr>
            <p:nvPr/>
          </p:nvSpPr>
          <p:spPr bwMode="auto">
            <a:xfrm>
              <a:off x="1806" y="3901"/>
              <a:ext cx="137" cy="135"/>
            </a:xfrm>
            <a:prstGeom prst="ellipse">
              <a:avLst/>
            </a:prstGeom>
            <a:noFill/>
            <a:ln w="14400">
              <a:solidFill>
                <a:srgbClr val="BE7D8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6" name="Oval 256">
              <a:extLst>
                <a:ext uri="{FF2B5EF4-FFF2-40B4-BE49-F238E27FC236}">
                  <a16:creationId xmlns:a16="http://schemas.microsoft.com/office/drawing/2014/main" id="{5972B0BE-3FA6-4E41-A91E-10A76D0033E5}"/>
                </a:ext>
              </a:extLst>
            </p:cNvPr>
            <p:cNvSpPr>
              <a:spLocks noChangeArrowheads="1"/>
            </p:cNvSpPr>
            <p:nvPr/>
          </p:nvSpPr>
          <p:spPr bwMode="auto">
            <a:xfrm>
              <a:off x="1807" y="3903"/>
              <a:ext cx="134" cy="132"/>
            </a:xfrm>
            <a:prstGeom prst="ellipse">
              <a:avLst/>
            </a:prstGeom>
            <a:noFill/>
            <a:ln w="14400">
              <a:solidFill>
                <a:srgbClr val="BD7A7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7" name="Oval 257">
              <a:extLst>
                <a:ext uri="{FF2B5EF4-FFF2-40B4-BE49-F238E27FC236}">
                  <a16:creationId xmlns:a16="http://schemas.microsoft.com/office/drawing/2014/main" id="{40A3DF8A-70CE-9E4B-8F3C-36151B53D8FE}"/>
                </a:ext>
              </a:extLst>
            </p:cNvPr>
            <p:cNvSpPr>
              <a:spLocks noChangeArrowheads="1"/>
            </p:cNvSpPr>
            <p:nvPr/>
          </p:nvSpPr>
          <p:spPr bwMode="auto">
            <a:xfrm>
              <a:off x="1809" y="3904"/>
              <a:ext cx="131" cy="129"/>
            </a:xfrm>
            <a:prstGeom prst="ellipse">
              <a:avLst/>
            </a:prstGeom>
            <a:noFill/>
            <a:ln w="14400">
              <a:solidFill>
                <a:srgbClr val="BB777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8" name="Oval 258">
              <a:extLst>
                <a:ext uri="{FF2B5EF4-FFF2-40B4-BE49-F238E27FC236}">
                  <a16:creationId xmlns:a16="http://schemas.microsoft.com/office/drawing/2014/main" id="{7A25AA6E-D65A-D141-8C81-AFCCD55C9145}"/>
                </a:ext>
              </a:extLst>
            </p:cNvPr>
            <p:cNvSpPr>
              <a:spLocks noChangeArrowheads="1"/>
            </p:cNvSpPr>
            <p:nvPr/>
          </p:nvSpPr>
          <p:spPr bwMode="auto">
            <a:xfrm>
              <a:off x="1811" y="3906"/>
              <a:ext cx="127" cy="125"/>
            </a:xfrm>
            <a:prstGeom prst="ellipse">
              <a:avLst/>
            </a:prstGeom>
            <a:noFill/>
            <a:ln w="14400">
              <a:solidFill>
                <a:srgbClr val="BA747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9" name="Oval 259">
              <a:extLst>
                <a:ext uri="{FF2B5EF4-FFF2-40B4-BE49-F238E27FC236}">
                  <a16:creationId xmlns:a16="http://schemas.microsoft.com/office/drawing/2014/main" id="{5C487D1B-DAB7-5849-8964-6C5F11544F9C}"/>
                </a:ext>
              </a:extLst>
            </p:cNvPr>
            <p:cNvSpPr>
              <a:spLocks noChangeArrowheads="1"/>
            </p:cNvSpPr>
            <p:nvPr/>
          </p:nvSpPr>
          <p:spPr bwMode="auto">
            <a:xfrm>
              <a:off x="1812" y="3908"/>
              <a:ext cx="124" cy="122"/>
            </a:xfrm>
            <a:prstGeom prst="ellipse">
              <a:avLst/>
            </a:prstGeom>
            <a:noFill/>
            <a:ln w="14400">
              <a:solidFill>
                <a:srgbClr val="B9727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0" name="Oval 260">
              <a:extLst>
                <a:ext uri="{FF2B5EF4-FFF2-40B4-BE49-F238E27FC236}">
                  <a16:creationId xmlns:a16="http://schemas.microsoft.com/office/drawing/2014/main" id="{09133248-E621-BC47-95FF-E5B42B9ABD77}"/>
                </a:ext>
              </a:extLst>
            </p:cNvPr>
            <p:cNvSpPr>
              <a:spLocks noChangeArrowheads="1"/>
            </p:cNvSpPr>
            <p:nvPr/>
          </p:nvSpPr>
          <p:spPr bwMode="auto">
            <a:xfrm>
              <a:off x="1813" y="3909"/>
              <a:ext cx="121" cy="119"/>
            </a:xfrm>
            <a:prstGeom prst="ellipse">
              <a:avLst/>
            </a:prstGeom>
            <a:noFill/>
            <a:ln w="14400">
              <a:solidFill>
                <a:srgbClr val="B76F7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1" name="Oval 261">
              <a:extLst>
                <a:ext uri="{FF2B5EF4-FFF2-40B4-BE49-F238E27FC236}">
                  <a16:creationId xmlns:a16="http://schemas.microsoft.com/office/drawing/2014/main" id="{D9EB81CE-BFBA-D849-A217-09C4DBE3ECF9}"/>
                </a:ext>
              </a:extLst>
            </p:cNvPr>
            <p:cNvSpPr>
              <a:spLocks noChangeArrowheads="1"/>
            </p:cNvSpPr>
            <p:nvPr/>
          </p:nvSpPr>
          <p:spPr bwMode="auto">
            <a:xfrm>
              <a:off x="1815" y="3910"/>
              <a:ext cx="118" cy="116"/>
            </a:xfrm>
            <a:prstGeom prst="ellipse">
              <a:avLst/>
            </a:prstGeom>
            <a:noFill/>
            <a:ln w="14400">
              <a:solidFill>
                <a:srgbClr val="B66C7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2" name="Oval 262">
              <a:extLst>
                <a:ext uri="{FF2B5EF4-FFF2-40B4-BE49-F238E27FC236}">
                  <a16:creationId xmlns:a16="http://schemas.microsoft.com/office/drawing/2014/main" id="{F8435985-DC9D-DF41-AB19-E43E0DC65C63}"/>
                </a:ext>
              </a:extLst>
            </p:cNvPr>
            <p:cNvSpPr>
              <a:spLocks noChangeArrowheads="1"/>
            </p:cNvSpPr>
            <p:nvPr/>
          </p:nvSpPr>
          <p:spPr bwMode="auto">
            <a:xfrm>
              <a:off x="1816" y="3911"/>
              <a:ext cx="116" cy="114"/>
            </a:xfrm>
            <a:prstGeom prst="ellipse">
              <a:avLst/>
            </a:prstGeom>
            <a:noFill/>
            <a:ln w="14400">
              <a:solidFill>
                <a:srgbClr val="B4696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3" name="Oval 263">
              <a:extLst>
                <a:ext uri="{FF2B5EF4-FFF2-40B4-BE49-F238E27FC236}">
                  <a16:creationId xmlns:a16="http://schemas.microsoft.com/office/drawing/2014/main" id="{F156958C-1AF7-EE4D-9AE5-1087C4A20B04}"/>
                </a:ext>
              </a:extLst>
            </p:cNvPr>
            <p:cNvSpPr>
              <a:spLocks noChangeArrowheads="1"/>
            </p:cNvSpPr>
            <p:nvPr/>
          </p:nvSpPr>
          <p:spPr bwMode="auto">
            <a:xfrm>
              <a:off x="1819" y="3913"/>
              <a:ext cx="113" cy="111"/>
            </a:xfrm>
            <a:prstGeom prst="ellipse">
              <a:avLst/>
            </a:prstGeom>
            <a:noFill/>
            <a:ln w="14400">
              <a:solidFill>
                <a:srgbClr val="B3666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4" name="Oval 264">
              <a:extLst>
                <a:ext uri="{FF2B5EF4-FFF2-40B4-BE49-F238E27FC236}">
                  <a16:creationId xmlns:a16="http://schemas.microsoft.com/office/drawing/2014/main" id="{97094153-DB5D-3D4F-A220-FA94E2B45ADB}"/>
                </a:ext>
              </a:extLst>
            </p:cNvPr>
            <p:cNvSpPr>
              <a:spLocks noChangeArrowheads="1"/>
            </p:cNvSpPr>
            <p:nvPr/>
          </p:nvSpPr>
          <p:spPr bwMode="auto">
            <a:xfrm>
              <a:off x="1820" y="3914"/>
              <a:ext cx="110" cy="108"/>
            </a:xfrm>
            <a:prstGeom prst="ellipse">
              <a:avLst/>
            </a:prstGeom>
            <a:noFill/>
            <a:ln w="14400">
              <a:solidFill>
                <a:srgbClr val="B2646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5" name="Oval 265">
              <a:extLst>
                <a:ext uri="{FF2B5EF4-FFF2-40B4-BE49-F238E27FC236}">
                  <a16:creationId xmlns:a16="http://schemas.microsoft.com/office/drawing/2014/main" id="{A402E156-6DEC-8949-B365-399DCB20E937}"/>
                </a:ext>
              </a:extLst>
            </p:cNvPr>
            <p:cNvSpPr>
              <a:spLocks noChangeArrowheads="1"/>
            </p:cNvSpPr>
            <p:nvPr/>
          </p:nvSpPr>
          <p:spPr bwMode="auto">
            <a:xfrm>
              <a:off x="1821" y="3916"/>
              <a:ext cx="108" cy="105"/>
            </a:xfrm>
            <a:prstGeom prst="ellipse">
              <a:avLst/>
            </a:prstGeom>
            <a:noFill/>
            <a:ln w="14400">
              <a:solidFill>
                <a:srgbClr val="B0616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6" name="Oval 266">
              <a:extLst>
                <a:ext uri="{FF2B5EF4-FFF2-40B4-BE49-F238E27FC236}">
                  <a16:creationId xmlns:a16="http://schemas.microsoft.com/office/drawing/2014/main" id="{58C26965-729E-2C47-A0CC-C739B0CC0481}"/>
                </a:ext>
              </a:extLst>
            </p:cNvPr>
            <p:cNvSpPr>
              <a:spLocks noChangeArrowheads="1"/>
            </p:cNvSpPr>
            <p:nvPr/>
          </p:nvSpPr>
          <p:spPr bwMode="auto">
            <a:xfrm>
              <a:off x="1822" y="3917"/>
              <a:ext cx="105" cy="103"/>
            </a:xfrm>
            <a:prstGeom prst="ellipse">
              <a:avLst/>
            </a:prstGeom>
            <a:noFill/>
            <a:ln w="14400">
              <a:solidFill>
                <a:srgbClr val="AF5E6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7" name="Oval 267">
              <a:extLst>
                <a:ext uri="{FF2B5EF4-FFF2-40B4-BE49-F238E27FC236}">
                  <a16:creationId xmlns:a16="http://schemas.microsoft.com/office/drawing/2014/main" id="{C244CBAC-0FD6-A148-A9B0-34710E534EE4}"/>
                </a:ext>
              </a:extLst>
            </p:cNvPr>
            <p:cNvSpPr>
              <a:spLocks noChangeArrowheads="1"/>
            </p:cNvSpPr>
            <p:nvPr/>
          </p:nvSpPr>
          <p:spPr bwMode="auto">
            <a:xfrm>
              <a:off x="1823" y="3919"/>
              <a:ext cx="102" cy="99"/>
            </a:xfrm>
            <a:prstGeom prst="ellipse">
              <a:avLst/>
            </a:prstGeom>
            <a:noFill/>
            <a:ln w="14400">
              <a:solidFill>
                <a:srgbClr val="AD5B5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8" name="Oval 268">
              <a:extLst>
                <a:ext uri="{FF2B5EF4-FFF2-40B4-BE49-F238E27FC236}">
                  <a16:creationId xmlns:a16="http://schemas.microsoft.com/office/drawing/2014/main" id="{6FB0497B-D1A5-1447-8F1E-618BEE732ACA}"/>
                </a:ext>
              </a:extLst>
            </p:cNvPr>
            <p:cNvSpPr>
              <a:spLocks noChangeArrowheads="1"/>
            </p:cNvSpPr>
            <p:nvPr/>
          </p:nvSpPr>
          <p:spPr bwMode="auto">
            <a:xfrm>
              <a:off x="1825" y="3920"/>
              <a:ext cx="100" cy="96"/>
            </a:xfrm>
            <a:prstGeom prst="ellipse">
              <a:avLst/>
            </a:prstGeom>
            <a:noFill/>
            <a:ln w="14400">
              <a:solidFill>
                <a:srgbClr val="AC595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9" name="Oval 269">
              <a:extLst>
                <a:ext uri="{FF2B5EF4-FFF2-40B4-BE49-F238E27FC236}">
                  <a16:creationId xmlns:a16="http://schemas.microsoft.com/office/drawing/2014/main" id="{93027D41-37ED-924C-B339-F1947300C598}"/>
                </a:ext>
              </a:extLst>
            </p:cNvPr>
            <p:cNvSpPr>
              <a:spLocks noChangeArrowheads="1"/>
            </p:cNvSpPr>
            <p:nvPr/>
          </p:nvSpPr>
          <p:spPr bwMode="auto">
            <a:xfrm>
              <a:off x="1826" y="3922"/>
              <a:ext cx="96" cy="93"/>
            </a:xfrm>
            <a:prstGeom prst="ellipse">
              <a:avLst/>
            </a:prstGeom>
            <a:noFill/>
            <a:ln w="14400">
              <a:solidFill>
                <a:srgbClr val="AB565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0" name="Oval 270">
              <a:extLst>
                <a:ext uri="{FF2B5EF4-FFF2-40B4-BE49-F238E27FC236}">
                  <a16:creationId xmlns:a16="http://schemas.microsoft.com/office/drawing/2014/main" id="{09C4C8BE-73EA-E14F-B474-FFD8043F6A6A}"/>
                </a:ext>
              </a:extLst>
            </p:cNvPr>
            <p:cNvSpPr>
              <a:spLocks noChangeArrowheads="1"/>
            </p:cNvSpPr>
            <p:nvPr/>
          </p:nvSpPr>
          <p:spPr bwMode="auto">
            <a:xfrm>
              <a:off x="1828" y="3923"/>
              <a:ext cx="93" cy="90"/>
            </a:xfrm>
            <a:prstGeom prst="ellipse">
              <a:avLst/>
            </a:prstGeom>
            <a:noFill/>
            <a:ln w="14400">
              <a:solidFill>
                <a:srgbClr val="A9535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1" name="Oval 271">
              <a:extLst>
                <a:ext uri="{FF2B5EF4-FFF2-40B4-BE49-F238E27FC236}">
                  <a16:creationId xmlns:a16="http://schemas.microsoft.com/office/drawing/2014/main" id="{D7F8B36A-2D75-D543-8D60-F0266E630276}"/>
                </a:ext>
              </a:extLst>
            </p:cNvPr>
            <p:cNvSpPr>
              <a:spLocks noChangeArrowheads="1"/>
            </p:cNvSpPr>
            <p:nvPr/>
          </p:nvSpPr>
          <p:spPr bwMode="auto">
            <a:xfrm>
              <a:off x="1830" y="3925"/>
              <a:ext cx="89" cy="87"/>
            </a:xfrm>
            <a:prstGeom prst="ellipse">
              <a:avLst/>
            </a:prstGeom>
            <a:noFill/>
            <a:ln w="14400">
              <a:solidFill>
                <a:srgbClr val="A8505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2" name="Oval 272">
              <a:extLst>
                <a:ext uri="{FF2B5EF4-FFF2-40B4-BE49-F238E27FC236}">
                  <a16:creationId xmlns:a16="http://schemas.microsoft.com/office/drawing/2014/main" id="{18CBBB41-D299-B84F-AC6A-B74AA8C8A94F}"/>
                </a:ext>
              </a:extLst>
            </p:cNvPr>
            <p:cNvSpPr>
              <a:spLocks noChangeArrowheads="1"/>
            </p:cNvSpPr>
            <p:nvPr/>
          </p:nvSpPr>
          <p:spPr bwMode="auto">
            <a:xfrm>
              <a:off x="1831" y="3927"/>
              <a:ext cx="87" cy="84"/>
            </a:xfrm>
            <a:prstGeom prst="ellipse">
              <a:avLst/>
            </a:prstGeom>
            <a:noFill/>
            <a:ln w="14400">
              <a:solidFill>
                <a:srgbClr val="A64D5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3" name="Oval 273">
              <a:extLst>
                <a:ext uri="{FF2B5EF4-FFF2-40B4-BE49-F238E27FC236}">
                  <a16:creationId xmlns:a16="http://schemas.microsoft.com/office/drawing/2014/main" id="{84955AEA-C911-C546-BC42-870CF8B6C262}"/>
                </a:ext>
              </a:extLst>
            </p:cNvPr>
            <p:cNvSpPr>
              <a:spLocks noChangeArrowheads="1"/>
            </p:cNvSpPr>
            <p:nvPr/>
          </p:nvSpPr>
          <p:spPr bwMode="auto">
            <a:xfrm>
              <a:off x="1832" y="3928"/>
              <a:ext cx="83" cy="82"/>
            </a:xfrm>
            <a:prstGeom prst="ellipse">
              <a:avLst/>
            </a:prstGeom>
            <a:noFill/>
            <a:ln w="14400">
              <a:solidFill>
                <a:srgbClr val="A54B4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4" name="Oval 274">
              <a:extLst>
                <a:ext uri="{FF2B5EF4-FFF2-40B4-BE49-F238E27FC236}">
                  <a16:creationId xmlns:a16="http://schemas.microsoft.com/office/drawing/2014/main" id="{6129E0BE-2F14-5646-A2C8-3557858E5680}"/>
                </a:ext>
              </a:extLst>
            </p:cNvPr>
            <p:cNvSpPr>
              <a:spLocks noChangeArrowheads="1"/>
            </p:cNvSpPr>
            <p:nvPr/>
          </p:nvSpPr>
          <p:spPr bwMode="auto">
            <a:xfrm>
              <a:off x="1834" y="3929"/>
              <a:ext cx="81" cy="80"/>
            </a:xfrm>
            <a:prstGeom prst="ellipse">
              <a:avLst/>
            </a:prstGeom>
            <a:noFill/>
            <a:ln w="14400">
              <a:solidFill>
                <a:srgbClr val="A4484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5" name="Oval 275">
              <a:extLst>
                <a:ext uri="{FF2B5EF4-FFF2-40B4-BE49-F238E27FC236}">
                  <a16:creationId xmlns:a16="http://schemas.microsoft.com/office/drawing/2014/main" id="{BD75E00F-987C-5840-A788-DE7334324578}"/>
                </a:ext>
              </a:extLst>
            </p:cNvPr>
            <p:cNvSpPr>
              <a:spLocks noChangeArrowheads="1"/>
            </p:cNvSpPr>
            <p:nvPr/>
          </p:nvSpPr>
          <p:spPr bwMode="auto">
            <a:xfrm>
              <a:off x="1835" y="3930"/>
              <a:ext cx="78" cy="77"/>
            </a:xfrm>
            <a:prstGeom prst="ellipse">
              <a:avLst/>
            </a:prstGeom>
            <a:noFill/>
            <a:ln w="14400">
              <a:solidFill>
                <a:srgbClr val="A2454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6" name="Oval 276">
              <a:extLst>
                <a:ext uri="{FF2B5EF4-FFF2-40B4-BE49-F238E27FC236}">
                  <a16:creationId xmlns:a16="http://schemas.microsoft.com/office/drawing/2014/main" id="{8A47FB78-3852-094C-91EC-35A50077C8AE}"/>
                </a:ext>
              </a:extLst>
            </p:cNvPr>
            <p:cNvSpPr>
              <a:spLocks noChangeArrowheads="1"/>
            </p:cNvSpPr>
            <p:nvPr/>
          </p:nvSpPr>
          <p:spPr bwMode="auto">
            <a:xfrm>
              <a:off x="1837" y="3932"/>
              <a:ext cx="76" cy="73"/>
            </a:xfrm>
            <a:prstGeom prst="ellipse">
              <a:avLst/>
            </a:prstGeom>
            <a:noFill/>
            <a:ln w="14400">
              <a:solidFill>
                <a:srgbClr val="A1424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7" name="Oval 277">
              <a:extLst>
                <a:ext uri="{FF2B5EF4-FFF2-40B4-BE49-F238E27FC236}">
                  <a16:creationId xmlns:a16="http://schemas.microsoft.com/office/drawing/2014/main" id="{A1BBFD2A-C617-824D-B5A8-57300A232060}"/>
                </a:ext>
              </a:extLst>
            </p:cNvPr>
            <p:cNvSpPr>
              <a:spLocks noChangeArrowheads="1"/>
            </p:cNvSpPr>
            <p:nvPr/>
          </p:nvSpPr>
          <p:spPr bwMode="auto">
            <a:xfrm>
              <a:off x="1839" y="3933"/>
              <a:ext cx="72" cy="70"/>
            </a:xfrm>
            <a:prstGeom prst="ellipse">
              <a:avLst/>
            </a:prstGeom>
            <a:noFill/>
            <a:ln w="14400">
              <a:solidFill>
                <a:srgbClr val="A0404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8" name="Oval 278">
              <a:extLst>
                <a:ext uri="{FF2B5EF4-FFF2-40B4-BE49-F238E27FC236}">
                  <a16:creationId xmlns:a16="http://schemas.microsoft.com/office/drawing/2014/main" id="{4E0CBDBF-E4BA-C04C-A234-7BA3B7C61160}"/>
                </a:ext>
              </a:extLst>
            </p:cNvPr>
            <p:cNvSpPr>
              <a:spLocks noChangeArrowheads="1"/>
            </p:cNvSpPr>
            <p:nvPr/>
          </p:nvSpPr>
          <p:spPr bwMode="auto">
            <a:xfrm>
              <a:off x="1840" y="3935"/>
              <a:ext cx="70" cy="67"/>
            </a:xfrm>
            <a:prstGeom prst="ellipse">
              <a:avLst/>
            </a:prstGeom>
            <a:noFill/>
            <a:ln w="14400">
              <a:solidFill>
                <a:srgbClr val="9E3D4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9" name="Oval 279">
              <a:extLst>
                <a:ext uri="{FF2B5EF4-FFF2-40B4-BE49-F238E27FC236}">
                  <a16:creationId xmlns:a16="http://schemas.microsoft.com/office/drawing/2014/main" id="{473DBB1C-D389-474E-AB36-ED5897C5CC2E}"/>
                </a:ext>
              </a:extLst>
            </p:cNvPr>
            <p:cNvSpPr>
              <a:spLocks noChangeArrowheads="1"/>
            </p:cNvSpPr>
            <p:nvPr/>
          </p:nvSpPr>
          <p:spPr bwMode="auto">
            <a:xfrm>
              <a:off x="1841" y="3936"/>
              <a:ext cx="67" cy="65"/>
            </a:xfrm>
            <a:prstGeom prst="ellipse">
              <a:avLst/>
            </a:prstGeom>
            <a:noFill/>
            <a:ln w="14400">
              <a:solidFill>
                <a:srgbClr val="9D3A3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0" name="Oval 280">
              <a:extLst>
                <a:ext uri="{FF2B5EF4-FFF2-40B4-BE49-F238E27FC236}">
                  <a16:creationId xmlns:a16="http://schemas.microsoft.com/office/drawing/2014/main" id="{D4A35E71-4B22-8F45-A4B0-F29DEA8B6785}"/>
                </a:ext>
              </a:extLst>
            </p:cNvPr>
            <p:cNvSpPr>
              <a:spLocks noChangeArrowheads="1"/>
            </p:cNvSpPr>
            <p:nvPr/>
          </p:nvSpPr>
          <p:spPr bwMode="auto">
            <a:xfrm>
              <a:off x="1842" y="3938"/>
              <a:ext cx="63" cy="62"/>
            </a:xfrm>
            <a:prstGeom prst="ellipse">
              <a:avLst/>
            </a:prstGeom>
            <a:noFill/>
            <a:ln w="14400">
              <a:solidFill>
                <a:srgbClr val="9B373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1" name="Oval 281">
              <a:extLst>
                <a:ext uri="{FF2B5EF4-FFF2-40B4-BE49-F238E27FC236}">
                  <a16:creationId xmlns:a16="http://schemas.microsoft.com/office/drawing/2014/main" id="{DDDAD640-B595-3C45-98A8-AC6896E96A11}"/>
                </a:ext>
              </a:extLst>
            </p:cNvPr>
            <p:cNvSpPr>
              <a:spLocks noChangeArrowheads="1"/>
            </p:cNvSpPr>
            <p:nvPr/>
          </p:nvSpPr>
          <p:spPr bwMode="auto">
            <a:xfrm>
              <a:off x="1844" y="3939"/>
              <a:ext cx="61" cy="59"/>
            </a:xfrm>
            <a:prstGeom prst="ellipse">
              <a:avLst/>
            </a:prstGeom>
            <a:noFill/>
            <a:ln w="14400">
              <a:solidFill>
                <a:srgbClr val="9A343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2" name="Oval 282">
              <a:extLst>
                <a:ext uri="{FF2B5EF4-FFF2-40B4-BE49-F238E27FC236}">
                  <a16:creationId xmlns:a16="http://schemas.microsoft.com/office/drawing/2014/main" id="{4AB9BFDA-E694-A845-8629-C7BA8062C420}"/>
                </a:ext>
              </a:extLst>
            </p:cNvPr>
            <p:cNvSpPr>
              <a:spLocks noChangeArrowheads="1"/>
            </p:cNvSpPr>
            <p:nvPr/>
          </p:nvSpPr>
          <p:spPr bwMode="auto">
            <a:xfrm>
              <a:off x="1845" y="3941"/>
              <a:ext cx="58" cy="56"/>
            </a:xfrm>
            <a:prstGeom prst="ellipse">
              <a:avLst/>
            </a:prstGeom>
            <a:noFill/>
            <a:ln w="14400">
              <a:solidFill>
                <a:srgbClr val="99323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3" name="Oval 283">
              <a:extLst>
                <a:ext uri="{FF2B5EF4-FFF2-40B4-BE49-F238E27FC236}">
                  <a16:creationId xmlns:a16="http://schemas.microsoft.com/office/drawing/2014/main" id="{27EBA0D7-1C0C-974B-8C51-4ECCDCEDFC53}"/>
                </a:ext>
              </a:extLst>
            </p:cNvPr>
            <p:cNvSpPr>
              <a:spLocks noChangeArrowheads="1"/>
            </p:cNvSpPr>
            <p:nvPr/>
          </p:nvSpPr>
          <p:spPr bwMode="auto">
            <a:xfrm>
              <a:off x="1847" y="3943"/>
              <a:ext cx="55" cy="53"/>
            </a:xfrm>
            <a:prstGeom prst="ellipse">
              <a:avLst/>
            </a:prstGeom>
            <a:noFill/>
            <a:ln w="14400">
              <a:solidFill>
                <a:srgbClr val="972F3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4" name="Oval 284">
              <a:extLst>
                <a:ext uri="{FF2B5EF4-FFF2-40B4-BE49-F238E27FC236}">
                  <a16:creationId xmlns:a16="http://schemas.microsoft.com/office/drawing/2014/main" id="{5CE4018D-156D-C647-8ABC-2B0C3CE43D6F}"/>
                </a:ext>
              </a:extLst>
            </p:cNvPr>
            <p:cNvSpPr>
              <a:spLocks noChangeArrowheads="1"/>
            </p:cNvSpPr>
            <p:nvPr/>
          </p:nvSpPr>
          <p:spPr bwMode="auto">
            <a:xfrm>
              <a:off x="1849" y="3944"/>
              <a:ext cx="51" cy="50"/>
            </a:xfrm>
            <a:prstGeom prst="ellipse">
              <a:avLst/>
            </a:prstGeom>
            <a:noFill/>
            <a:ln w="14400">
              <a:solidFill>
                <a:srgbClr val="962C3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5" name="Oval 285">
              <a:extLst>
                <a:ext uri="{FF2B5EF4-FFF2-40B4-BE49-F238E27FC236}">
                  <a16:creationId xmlns:a16="http://schemas.microsoft.com/office/drawing/2014/main" id="{EBDAC3BE-B928-C54E-8BCE-3EADCF93E996}"/>
                </a:ext>
              </a:extLst>
            </p:cNvPr>
            <p:cNvSpPr>
              <a:spLocks noChangeArrowheads="1"/>
            </p:cNvSpPr>
            <p:nvPr/>
          </p:nvSpPr>
          <p:spPr bwMode="auto">
            <a:xfrm>
              <a:off x="1850" y="3946"/>
              <a:ext cx="49" cy="47"/>
            </a:xfrm>
            <a:prstGeom prst="ellipse">
              <a:avLst/>
            </a:prstGeom>
            <a:noFill/>
            <a:ln w="14400">
              <a:solidFill>
                <a:srgbClr val="94292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6" name="Oval 286">
              <a:extLst>
                <a:ext uri="{FF2B5EF4-FFF2-40B4-BE49-F238E27FC236}">
                  <a16:creationId xmlns:a16="http://schemas.microsoft.com/office/drawing/2014/main" id="{F242CCE5-B9C7-5E46-BF52-055E9020B668}"/>
                </a:ext>
              </a:extLst>
            </p:cNvPr>
            <p:cNvSpPr>
              <a:spLocks noChangeArrowheads="1"/>
            </p:cNvSpPr>
            <p:nvPr/>
          </p:nvSpPr>
          <p:spPr bwMode="auto">
            <a:xfrm>
              <a:off x="1852" y="3947"/>
              <a:ext cx="45" cy="44"/>
            </a:xfrm>
            <a:prstGeom prst="ellipse">
              <a:avLst/>
            </a:prstGeom>
            <a:noFill/>
            <a:ln w="14400">
              <a:solidFill>
                <a:srgbClr val="93262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7" name="Oval 287">
              <a:extLst>
                <a:ext uri="{FF2B5EF4-FFF2-40B4-BE49-F238E27FC236}">
                  <a16:creationId xmlns:a16="http://schemas.microsoft.com/office/drawing/2014/main" id="{A3BDFB75-0704-5940-B400-424A034D8B81}"/>
                </a:ext>
              </a:extLst>
            </p:cNvPr>
            <p:cNvSpPr>
              <a:spLocks noChangeArrowheads="1"/>
            </p:cNvSpPr>
            <p:nvPr/>
          </p:nvSpPr>
          <p:spPr bwMode="auto">
            <a:xfrm>
              <a:off x="1853" y="3948"/>
              <a:ext cx="43" cy="41"/>
            </a:xfrm>
            <a:prstGeom prst="ellipse">
              <a:avLst/>
            </a:prstGeom>
            <a:noFill/>
            <a:ln w="14400">
              <a:solidFill>
                <a:srgbClr val="92242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8" name="Oval 288">
              <a:extLst>
                <a:ext uri="{FF2B5EF4-FFF2-40B4-BE49-F238E27FC236}">
                  <a16:creationId xmlns:a16="http://schemas.microsoft.com/office/drawing/2014/main" id="{4D3DCF03-6F79-1A45-B886-5E21D43D09CC}"/>
                </a:ext>
              </a:extLst>
            </p:cNvPr>
            <p:cNvSpPr>
              <a:spLocks noChangeArrowheads="1"/>
            </p:cNvSpPr>
            <p:nvPr/>
          </p:nvSpPr>
          <p:spPr bwMode="auto">
            <a:xfrm>
              <a:off x="1855" y="3949"/>
              <a:ext cx="41" cy="39"/>
            </a:xfrm>
            <a:prstGeom prst="ellipse">
              <a:avLst/>
            </a:prstGeom>
            <a:noFill/>
            <a:ln w="14400">
              <a:solidFill>
                <a:srgbClr val="90212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9" name="Oval 289">
              <a:extLst>
                <a:ext uri="{FF2B5EF4-FFF2-40B4-BE49-F238E27FC236}">
                  <a16:creationId xmlns:a16="http://schemas.microsoft.com/office/drawing/2014/main" id="{67442D40-839E-7A42-A7B3-A432BAF44B50}"/>
                </a:ext>
              </a:extLst>
            </p:cNvPr>
            <p:cNvSpPr>
              <a:spLocks noChangeArrowheads="1"/>
            </p:cNvSpPr>
            <p:nvPr/>
          </p:nvSpPr>
          <p:spPr bwMode="auto">
            <a:xfrm>
              <a:off x="1856" y="3950"/>
              <a:ext cx="38" cy="36"/>
            </a:xfrm>
            <a:prstGeom prst="ellipse">
              <a:avLst/>
            </a:prstGeom>
            <a:noFill/>
            <a:ln w="14400">
              <a:solidFill>
                <a:srgbClr val="8F1E2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0" name="Oval 290">
              <a:extLst>
                <a:ext uri="{FF2B5EF4-FFF2-40B4-BE49-F238E27FC236}">
                  <a16:creationId xmlns:a16="http://schemas.microsoft.com/office/drawing/2014/main" id="{397E0F21-100B-E148-84B5-EB8F33D2F65B}"/>
                </a:ext>
              </a:extLst>
            </p:cNvPr>
            <p:cNvSpPr>
              <a:spLocks noChangeArrowheads="1"/>
            </p:cNvSpPr>
            <p:nvPr/>
          </p:nvSpPr>
          <p:spPr bwMode="auto">
            <a:xfrm>
              <a:off x="1858" y="3951"/>
              <a:ext cx="34" cy="33"/>
            </a:xfrm>
            <a:prstGeom prst="ellipse">
              <a:avLst/>
            </a:prstGeom>
            <a:noFill/>
            <a:ln w="14400">
              <a:solidFill>
                <a:srgbClr val="8D1B2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1" name="Oval 291">
              <a:extLst>
                <a:ext uri="{FF2B5EF4-FFF2-40B4-BE49-F238E27FC236}">
                  <a16:creationId xmlns:a16="http://schemas.microsoft.com/office/drawing/2014/main" id="{AD64D92F-47C9-BB4B-A8D9-BAF43C809485}"/>
                </a:ext>
              </a:extLst>
            </p:cNvPr>
            <p:cNvSpPr>
              <a:spLocks noChangeArrowheads="1"/>
            </p:cNvSpPr>
            <p:nvPr/>
          </p:nvSpPr>
          <p:spPr bwMode="auto">
            <a:xfrm>
              <a:off x="1858" y="3953"/>
              <a:ext cx="32" cy="31"/>
            </a:xfrm>
            <a:prstGeom prst="ellipse">
              <a:avLst/>
            </a:prstGeom>
            <a:noFill/>
            <a:ln w="14400">
              <a:solidFill>
                <a:srgbClr val="8C191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2" name="Oval 292">
              <a:extLst>
                <a:ext uri="{FF2B5EF4-FFF2-40B4-BE49-F238E27FC236}">
                  <a16:creationId xmlns:a16="http://schemas.microsoft.com/office/drawing/2014/main" id="{DD500EB7-8867-EC4B-B1EB-FBE2BB685613}"/>
                </a:ext>
              </a:extLst>
            </p:cNvPr>
            <p:cNvSpPr>
              <a:spLocks noChangeArrowheads="1"/>
            </p:cNvSpPr>
            <p:nvPr/>
          </p:nvSpPr>
          <p:spPr bwMode="auto">
            <a:xfrm>
              <a:off x="1860" y="3955"/>
              <a:ext cx="29" cy="28"/>
            </a:xfrm>
            <a:prstGeom prst="ellipse">
              <a:avLst/>
            </a:prstGeom>
            <a:noFill/>
            <a:ln w="14400">
              <a:solidFill>
                <a:srgbClr val="8B161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3" name="Oval 293">
              <a:extLst>
                <a:ext uri="{FF2B5EF4-FFF2-40B4-BE49-F238E27FC236}">
                  <a16:creationId xmlns:a16="http://schemas.microsoft.com/office/drawing/2014/main" id="{8A4389F0-C583-D040-A723-2497C12CB0D1}"/>
                </a:ext>
              </a:extLst>
            </p:cNvPr>
            <p:cNvSpPr>
              <a:spLocks noChangeArrowheads="1"/>
            </p:cNvSpPr>
            <p:nvPr/>
          </p:nvSpPr>
          <p:spPr bwMode="auto">
            <a:xfrm>
              <a:off x="1861" y="3956"/>
              <a:ext cx="25" cy="25"/>
            </a:xfrm>
            <a:prstGeom prst="ellipse">
              <a:avLst/>
            </a:prstGeom>
            <a:noFill/>
            <a:ln w="14400">
              <a:solidFill>
                <a:srgbClr val="89131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4" name="Oval 294">
              <a:extLst>
                <a:ext uri="{FF2B5EF4-FFF2-40B4-BE49-F238E27FC236}">
                  <a16:creationId xmlns:a16="http://schemas.microsoft.com/office/drawing/2014/main" id="{7ACE3BAB-E4F1-884F-AF31-95529CA2F6C1}"/>
                </a:ext>
              </a:extLst>
            </p:cNvPr>
            <p:cNvSpPr>
              <a:spLocks noChangeArrowheads="1"/>
            </p:cNvSpPr>
            <p:nvPr/>
          </p:nvSpPr>
          <p:spPr bwMode="auto">
            <a:xfrm>
              <a:off x="1863" y="3958"/>
              <a:ext cx="23" cy="22"/>
            </a:xfrm>
            <a:prstGeom prst="ellipse">
              <a:avLst/>
            </a:prstGeom>
            <a:noFill/>
            <a:ln w="14400">
              <a:solidFill>
                <a:srgbClr val="88101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5" name="Oval 295">
              <a:extLst>
                <a:ext uri="{FF2B5EF4-FFF2-40B4-BE49-F238E27FC236}">
                  <a16:creationId xmlns:a16="http://schemas.microsoft.com/office/drawing/2014/main" id="{32E340CD-9834-2049-9A6A-02183A65D770}"/>
                </a:ext>
              </a:extLst>
            </p:cNvPr>
            <p:cNvSpPr>
              <a:spLocks noChangeArrowheads="1"/>
            </p:cNvSpPr>
            <p:nvPr/>
          </p:nvSpPr>
          <p:spPr bwMode="auto">
            <a:xfrm>
              <a:off x="1865" y="3959"/>
              <a:ext cx="20" cy="18"/>
            </a:xfrm>
            <a:prstGeom prst="ellipse">
              <a:avLst/>
            </a:prstGeom>
            <a:noFill/>
            <a:ln w="14400">
              <a:solidFill>
                <a:srgbClr val="860D1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6" name="Oval 296">
              <a:extLst>
                <a:ext uri="{FF2B5EF4-FFF2-40B4-BE49-F238E27FC236}">
                  <a16:creationId xmlns:a16="http://schemas.microsoft.com/office/drawing/2014/main" id="{390FF74D-C916-8642-B2DF-689BF9712978}"/>
                </a:ext>
              </a:extLst>
            </p:cNvPr>
            <p:cNvSpPr>
              <a:spLocks noChangeArrowheads="1"/>
            </p:cNvSpPr>
            <p:nvPr/>
          </p:nvSpPr>
          <p:spPr bwMode="auto">
            <a:xfrm>
              <a:off x="1866" y="3961"/>
              <a:ext cx="17" cy="16"/>
            </a:xfrm>
            <a:prstGeom prst="ellipse">
              <a:avLst/>
            </a:prstGeom>
            <a:noFill/>
            <a:ln w="14400">
              <a:solidFill>
                <a:srgbClr val="850B1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7" name="Oval 297">
              <a:extLst>
                <a:ext uri="{FF2B5EF4-FFF2-40B4-BE49-F238E27FC236}">
                  <a16:creationId xmlns:a16="http://schemas.microsoft.com/office/drawing/2014/main" id="{790F8A53-15E2-004B-80F6-7D316130DD98}"/>
                </a:ext>
              </a:extLst>
            </p:cNvPr>
            <p:cNvSpPr>
              <a:spLocks noChangeArrowheads="1"/>
            </p:cNvSpPr>
            <p:nvPr/>
          </p:nvSpPr>
          <p:spPr bwMode="auto">
            <a:xfrm>
              <a:off x="1868" y="3962"/>
              <a:ext cx="13" cy="12"/>
            </a:xfrm>
            <a:prstGeom prst="ellipse">
              <a:avLst/>
            </a:prstGeom>
            <a:noFill/>
            <a:ln w="14400">
              <a:solidFill>
                <a:srgbClr val="84080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8" name="Oval 298">
              <a:extLst>
                <a:ext uri="{FF2B5EF4-FFF2-40B4-BE49-F238E27FC236}">
                  <a16:creationId xmlns:a16="http://schemas.microsoft.com/office/drawing/2014/main" id="{9A4B1E85-085B-F748-9216-E5E44887A1B5}"/>
                </a:ext>
              </a:extLst>
            </p:cNvPr>
            <p:cNvSpPr>
              <a:spLocks noChangeArrowheads="1"/>
            </p:cNvSpPr>
            <p:nvPr/>
          </p:nvSpPr>
          <p:spPr bwMode="auto">
            <a:xfrm>
              <a:off x="1869" y="3964"/>
              <a:ext cx="11" cy="9"/>
            </a:xfrm>
            <a:prstGeom prst="ellipse">
              <a:avLst/>
            </a:prstGeom>
            <a:noFill/>
            <a:ln w="14400">
              <a:solidFill>
                <a:srgbClr val="82050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9" name="Oval 299">
              <a:extLst>
                <a:ext uri="{FF2B5EF4-FFF2-40B4-BE49-F238E27FC236}">
                  <a16:creationId xmlns:a16="http://schemas.microsoft.com/office/drawing/2014/main" id="{911D9DBF-47A9-664D-B14D-2B412D79BBF5}"/>
                </a:ext>
              </a:extLst>
            </p:cNvPr>
            <p:cNvSpPr>
              <a:spLocks noChangeArrowheads="1"/>
            </p:cNvSpPr>
            <p:nvPr/>
          </p:nvSpPr>
          <p:spPr bwMode="auto">
            <a:xfrm>
              <a:off x="1870" y="3965"/>
              <a:ext cx="8" cy="7"/>
            </a:xfrm>
            <a:prstGeom prst="ellipse">
              <a:avLst/>
            </a:prstGeom>
            <a:noFill/>
            <a:ln w="14400">
              <a:solidFill>
                <a:srgbClr val="81020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0" name="Oval 300">
              <a:extLst>
                <a:ext uri="{FF2B5EF4-FFF2-40B4-BE49-F238E27FC236}">
                  <a16:creationId xmlns:a16="http://schemas.microsoft.com/office/drawing/2014/main" id="{2AA91550-95D0-254C-AC73-8E46B482BF49}"/>
                </a:ext>
              </a:extLst>
            </p:cNvPr>
            <p:cNvSpPr>
              <a:spLocks noChangeArrowheads="1"/>
            </p:cNvSpPr>
            <p:nvPr/>
          </p:nvSpPr>
          <p:spPr bwMode="auto">
            <a:xfrm>
              <a:off x="1872" y="3966"/>
              <a:ext cx="5" cy="4"/>
            </a:xfrm>
            <a:prstGeom prst="ellipse">
              <a:avLst/>
            </a:prstGeom>
            <a:noFill/>
            <a:ln w="14400">
              <a:solidFill>
                <a:srgbClr val="80000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1" name="Oval 301">
              <a:extLst>
                <a:ext uri="{FF2B5EF4-FFF2-40B4-BE49-F238E27FC236}">
                  <a16:creationId xmlns:a16="http://schemas.microsoft.com/office/drawing/2014/main" id="{2B0A3B3B-EF2C-8740-94C2-091F1817DFE2}"/>
                </a:ext>
              </a:extLst>
            </p:cNvPr>
            <p:cNvSpPr>
              <a:spLocks noChangeArrowheads="1"/>
            </p:cNvSpPr>
            <p:nvPr/>
          </p:nvSpPr>
          <p:spPr bwMode="auto">
            <a:xfrm>
              <a:off x="1737" y="3837"/>
              <a:ext cx="274" cy="266"/>
            </a:xfrm>
            <a:prstGeom prst="ellipse">
              <a:avLst/>
            </a:prstGeom>
            <a:noFill/>
            <a:ln w="22320">
              <a:solidFill>
                <a:srgbClr val="004E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2" name="Freeform 302">
              <a:extLst>
                <a:ext uri="{FF2B5EF4-FFF2-40B4-BE49-F238E27FC236}">
                  <a16:creationId xmlns:a16="http://schemas.microsoft.com/office/drawing/2014/main" id="{7B51CB96-3CF6-554F-8875-B4D09D4903C5}"/>
                </a:ext>
              </a:extLst>
            </p:cNvPr>
            <p:cNvSpPr>
              <a:spLocks noChangeArrowheads="1"/>
            </p:cNvSpPr>
            <p:nvPr/>
          </p:nvSpPr>
          <p:spPr bwMode="auto">
            <a:xfrm>
              <a:off x="754" y="3873"/>
              <a:ext cx="395" cy="150"/>
            </a:xfrm>
            <a:custGeom>
              <a:avLst/>
              <a:gdLst>
                <a:gd name="T0" fmla="*/ 0 w 1741"/>
                <a:gd name="T1" fmla="*/ 0 h 662"/>
                <a:gd name="T2" fmla="*/ 0 w 1741"/>
                <a:gd name="T3" fmla="*/ 0 h 662"/>
                <a:gd name="T4" fmla="*/ 0 w 1741"/>
                <a:gd name="T5" fmla="*/ 0 h 662"/>
                <a:gd name="T6" fmla="*/ 0 w 1741"/>
                <a:gd name="T7" fmla="*/ 0 h 662"/>
                <a:gd name="T8" fmla="*/ 0 w 1741"/>
                <a:gd name="T9" fmla="*/ 0 h 662"/>
                <a:gd name="T10" fmla="*/ 0 w 1741"/>
                <a:gd name="T11" fmla="*/ 0 h 662"/>
                <a:gd name="T12" fmla="*/ 0 w 1741"/>
                <a:gd name="T13" fmla="*/ 0 h 662"/>
                <a:gd name="T14" fmla="*/ 0 w 1741"/>
                <a:gd name="T15" fmla="*/ 0 h 662"/>
                <a:gd name="T16" fmla="*/ 0 w 1741"/>
                <a:gd name="T17" fmla="*/ 0 h 662"/>
                <a:gd name="T18" fmla="*/ 0 w 1741"/>
                <a:gd name="T19" fmla="*/ 0 h 662"/>
                <a:gd name="T20" fmla="*/ 0 w 1741"/>
                <a:gd name="T21" fmla="*/ 0 h 662"/>
                <a:gd name="T22" fmla="*/ 0 w 1741"/>
                <a:gd name="T23" fmla="*/ 0 h 662"/>
                <a:gd name="T24" fmla="*/ 0 w 1741"/>
                <a:gd name="T25" fmla="*/ 0 h 662"/>
                <a:gd name="T26" fmla="*/ 0 w 1741"/>
                <a:gd name="T27" fmla="*/ 0 h 662"/>
                <a:gd name="T28" fmla="*/ 0 w 1741"/>
                <a:gd name="T29" fmla="*/ 0 h 662"/>
                <a:gd name="T30" fmla="*/ 0 w 1741"/>
                <a:gd name="T31" fmla="*/ 0 h 662"/>
                <a:gd name="T32" fmla="*/ 0 w 1741"/>
                <a:gd name="T33" fmla="*/ 0 h 662"/>
                <a:gd name="T34" fmla="*/ 0 w 1741"/>
                <a:gd name="T35" fmla="*/ 0 h 662"/>
                <a:gd name="T36" fmla="*/ 0 w 1741"/>
                <a:gd name="T37" fmla="*/ 0 h 662"/>
                <a:gd name="T38" fmla="*/ 0 w 1741"/>
                <a:gd name="T39" fmla="*/ 0 h 662"/>
                <a:gd name="T40" fmla="*/ 0 w 1741"/>
                <a:gd name="T41" fmla="*/ 0 h 662"/>
                <a:gd name="T42" fmla="*/ 0 w 1741"/>
                <a:gd name="T43" fmla="*/ 0 h 662"/>
                <a:gd name="T44" fmla="*/ 0 w 1741"/>
                <a:gd name="T45" fmla="*/ 0 h 662"/>
                <a:gd name="T46" fmla="*/ 0 w 1741"/>
                <a:gd name="T47" fmla="*/ 0 h 662"/>
                <a:gd name="T48" fmla="*/ 0 w 1741"/>
                <a:gd name="T49" fmla="*/ 0 h 662"/>
                <a:gd name="T50" fmla="*/ 0 w 1741"/>
                <a:gd name="T51" fmla="*/ 0 h 662"/>
                <a:gd name="T52" fmla="*/ 0 w 1741"/>
                <a:gd name="T53" fmla="*/ 0 h 662"/>
                <a:gd name="T54" fmla="*/ 0 w 1741"/>
                <a:gd name="T55" fmla="*/ 0 h 662"/>
                <a:gd name="T56" fmla="*/ 0 w 1741"/>
                <a:gd name="T57" fmla="*/ 0 h 662"/>
                <a:gd name="T58" fmla="*/ 0 w 1741"/>
                <a:gd name="T59" fmla="*/ 0 h 662"/>
                <a:gd name="T60" fmla="*/ 0 w 1741"/>
                <a:gd name="T61" fmla="*/ 0 h 662"/>
                <a:gd name="T62" fmla="*/ 0 w 1741"/>
                <a:gd name="T63" fmla="*/ 0 h 662"/>
                <a:gd name="T64" fmla="*/ 0 w 1741"/>
                <a:gd name="T65" fmla="*/ 0 h 662"/>
                <a:gd name="T66" fmla="*/ 0 w 1741"/>
                <a:gd name="T67" fmla="*/ 0 h 662"/>
                <a:gd name="T68" fmla="*/ 0 w 1741"/>
                <a:gd name="T69" fmla="*/ 0 h 662"/>
                <a:gd name="T70" fmla="*/ 0 w 1741"/>
                <a:gd name="T71" fmla="*/ 0 h 662"/>
                <a:gd name="T72" fmla="*/ 0 w 1741"/>
                <a:gd name="T73" fmla="*/ 0 h 662"/>
                <a:gd name="T74" fmla="*/ 0 w 1741"/>
                <a:gd name="T75" fmla="*/ 0 h 662"/>
                <a:gd name="T76" fmla="*/ 0 w 1741"/>
                <a:gd name="T77" fmla="*/ 0 h 662"/>
                <a:gd name="T78" fmla="*/ 0 w 1741"/>
                <a:gd name="T79" fmla="*/ 0 h 662"/>
                <a:gd name="T80" fmla="*/ 0 w 1741"/>
                <a:gd name="T81" fmla="*/ 0 h 662"/>
                <a:gd name="T82" fmla="*/ 0 w 1741"/>
                <a:gd name="T83" fmla="*/ 0 h 662"/>
                <a:gd name="T84" fmla="*/ 0 w 1741"/>
                <a:gd name="T85" fmla="*/ 0 h 662"/>
                <a:gd name="T86" fmla="*/ 0 w 1741"/>
                <a:gd name="T87" fmla="*/ 0 h 662"/>
                <a:gd name="T88" fmla="*/ 0 w 1741"/>
                <a:gd name="T89" fmla="*/ 0 h 662"/>
                <a:gd name="T90" fmla="*/ 0 w 1741"/>
                <a:gd name="T91" fmla="*/ 0 h 662"/>
                <a:gd name="T92" fmla="*/ 0 w 1741"/>
                <a:gd name="T93" fmla="*/ 0 h 662"/>
                <a:gd name="T94" fmla="*/ 0 w 1741"/>
                <a:gd name="T95" fmla="*/ 0 h 662"/>
                <a:gd name="T96" fmla="*/ 0 w 1741"/>
                <a:gd name="T97" fmla="*/ 0 h 662"/>
                <a:gd name="T98" fmla="*/ 0 w 1741"/>
                <a:gd name="T99" fmla="*/ 0 h 662"/>
                <a:gd name="T100" fmla="*/ 0 w 1741"/>
                <a:gd name="T101" fmla="*/ 0 h 662"/>
                <a:gd name="T102" fmla="*/ 0 w 1741"/>
                <a:gd name="T103" fmla="*/ 0 h 662"/>
                <a:gd name="T104" fmla="*/ 0 w 1741"/>
                <a:gd name="T105" fmla="*/ 0 h 662"/>
                <a:gd name="T106" fmla="*/ 0 w 1741"/>
                <a:gd name="T107" fmla="*/ 0 h 662"/>
                <a:gd name="T108" fmla="*/ 0 w 1741"/>
                <a:gd name="T109" fmla="*/ 0 h 662"/>
                <a:gd name="T110" fmla="*/ 0 w 1741"/>
                <a:gd name="T111" fmla="*/ 0 h 662"/>
                <a:gd name="T112" fmla="*/ 0 w 1741"/>
                <a:gd name="T113" fmla="*/ 0 h 662"/>
                <a:gd name="T114" fmla="*/ 0 w 1741"/>
                <a:gd name="T115" fmla="*/ 0 h 662"/>
                <a:gd name="T116" fmla="*/ 0 w 1741"/>
                <a:gd name="T117" fmla="*/ 0 h 6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41"/>
                <a:gd name="T178" fmla="*/ 0 h 662"/>
                <a:gd name="T179" fmla="*/ 1741 w 1741"/>
                <a:gd name="T180" fmla="*/ 662 h 66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41" h="662">
                  <a:moveTo>
                    <a:pt x="887" y="368"/>
                  </a:moveTo>
                  <a:lnTo>
                    <a:pt x="887" y="368"/>
                  </a:lnTo>
                  <a:lnTo>
                    <a:pt x="887" y="284"/>
                  </a:lnTo>
                  <a:lnTo>
                    <a:pt x="913" y="236"/>
                  </a:lnTo>
                  <a:lnTo>
                    <a:pt x="913" y="182"/>
                  </a:lnTo>
                  <a:lnTo>
                    <a:pt x="937" y="159"/>
                  </a:lnTo>
                  <a:lnTo>
                    <a:pt x="937" y="127"/>
                  </a:lnTo>
                  <a:lnTo>
                    <a:pt x="937" y="182"/>
                  </a:lnTo>
                  <a:lnTo>
                    <a:pt x="1018" y="182"/>
                  </a:lnTo>
                  <a:lnTo>
                    <a:pt x="1018" y="284"/>
                  </a:lnTo>
                  <a:lnTo>
                    <a:pt x="1018" y="368"/>
                  </a:lnTo>
                  <a:lnTo>
                    <a:pt x="1018" y="417"/>
                  </a:lnTo>
                  <a:lnTo>
                    <a:pt x="1018" y="478"/>
                  </a:lnTo>
                  <a:lnTo>
                    <a:pt x="1018" y="553"/>
                  </a:lnTo>
                  <a:lnTo>
                    <a:pt x="1018" y="577"/>
                  </a:lnTo>
                  <a:lnTo>
                    <a:pt x="1018" y="637"/>
                  </a:lnTo>
                  <a:lnTo>
                    <a:pt x="1018" y="661"/>
                  </a:lnTo>
                  <a:lnTo>
                    <a:pt x="1018" y="637"/>
                  </a:lnTo>
                  <a:lnTo>
                    <a:pt x="1018" y="577"/>
                  </a:lnTo>
                  <a:lnTo>
                    <a:pt x="1018" y="553"/>
                  </a:lnTo>
                  <a:lnTo>
                    <a:pt x="1048" y="553"/>
                  </a:lnTo>
                  <a:lnTo>
                    <a:pt x="1098" y="501"/>
                  </a:lnTo>
                  <a:lnTo>
                    <a:pt x="1098" y="417"/>
                  </a:lnTo>
                  <a:lnTo>
                    <a:pt x="1125" y="395"/>
                  </a:lnTo>
                  <a:lnTo>
                    <a:pt x="1152" y="368"/>
                  </a:lnTo>
                  <a:lnTo>
                    <a:pt x="1152" y="318"/>
                  </a:lnTo>
                  <a:lnTo>
                    <a:pt x="1152" y="284"/>
                  </a:lnTo>
                  <a:lnTo>
                    <a:pt x="1152" y="318"/>
                  </a:lnTo>
                  <a:lnTo>
                    <a:pt x="1152" y="368"/>
                  </a:lnTo>
                  <a:lnTo>
                    <a:pt x="1152" y="395"/>
                  </a:lnTo>
                  <a:lnTo>
                    <a:pt x="1152" y="417"/>
                  </a:lnTo>
                  <a:lnTo>
                    <a:pt x="1152" y="501"/>
                  </a:lnTo>
                  <a:lnTo>
                    <a:pt x="1152" y="553"/>
                  </a:lnTo>
                  <a:lnTo>
                    <a:pt x="1152" y="478"/>
                  </a:lnTo>
                  <a:lnTo>
                    <a:pt x="1178" y="417"/>
                  </a:lnTo>
                  <a:lnTo>
                    <a:pt x="1209" y="368"/>
                  </a:lnTo>
                  <a:lnTo>
                    <a:pt x="1209" y="318"/>
                  </a:lnTo>
                  <a:lnTo>
                    <a:pt x="1258" y="284"/>
                  </a:lnTo>
                  <a:lnTo>
                    <a:pt x="1258" y="259"/>
                  </a:lnTo>
                  <a:lnTo>
                    <a:pt x="1285" y="182"/>
                  </a:lnTo>
                  <a:lnTo>
                    <a:pt x="1285" y="236"/>
                  </a:lnTo>
                  <a:lnTo>
                    <a:pt x="1285" y="284"/>
                  </a:lnTo>
                  <a:lnTo>
                    <a:pt x="1285" y="368"/>
                  </a:lnTo>
                  <a:lnTo>
                    <a:pt x="1313" y="417"/>
                  </a:lnTo>
                  <a:lnTo>
                    <a:pt x="1313" y="368"/>
                  </a:lnTo>
                  <a:lnTo>
                    <a:pt x="1369" y="318"/>
                  </a:lnTo>
                  <a:lnTo>
                    <a:pt x="1369" y="284"/>
                  </a:lnTo>
                  <a:lnTo>
                    <a:pt x="1396" y="284"/>
                  </a:lnTo>
                  <a:lnTo>
                    <a:pt x="1420" y="236"/>
                  </a:lnTo>
                  <a:lnTo>
                    <a:pt x="1445" y="236"/>
                  </a:lnTo>
                  <a:lnTo>
                    <a:pt x="1445" y="284"/>
                  </a:lnTo>
                  <a:lnTo>
                    <a:pt x="1445" y="318"/>
                  </a:lnTo>
                  <a:lnTo>
                    <a:pt x="1445" y="368"/>
                  </a:lnTo>
                  <a:lnTo>
                    <a:pt x="1445" y="395"/>
                  </a:lnTo>
                  <a:lnTo>
                    <a:pt x="1445" y="417"/>
                  </a:lnTo>
                  <a:lnTo>
                    <a:pt x="1445" y="501"/>
                  </a:lnTo>
                  <a:lnTo>
                    <a:pt x="1445" y="553"/>
                  </a:lnTo>
                  <a:lnTo>
                    <a:pt x="1445" y="501"/>
                  </a:lnTo>
                  <a:lnTo>
                    <a:pt x="1472" y="417"/>
                  </a:lnTo>
                  <a:lnTo>
                    <a:pt x="1472" y="395"/>
                  </a:lnTo>
                  <a:lnTo>
                    <a:pt x="1529" y="368"/>
                  </a:lnTo>
                  <a:lnTo>
                    <a:pt x="1607" y="284"/>
                  </a:lnTo>
                  <a:lnTo>
                    <a:pt x="1632" y="284"/>
                  </a:lnTo>
                  <a:lnTo>
                    <a:pt x="1632" y="236"/>
                  </a:lnTo>
                  <a:lnTo>
                    <a:pt x="1632" y="182"/>
                  </a:lnTo>
                  <a:lnTo>
                    <a:pt x="1632" y="159"/>
                  </a:lnTo>
                  <a:lnTo>
                    <a:pt x="1632" y="77"/>
                  </a:lnTo>
                  <a:lnTo>
                    <a:pt x="1632" y="127"/>
                  </a:lnTo>
                  <a:lnTo>
                    <a:pt x="1632" y="159"/>
                  </a:lnTo>
                  <a:lnTo>
                    <a:pt x="1632" y="182"/>
                  </a:lnTo>
                  <a:lnTo>
                    <a:pt x="1632" y="236"/>
                  </a:lnTo>
                  <a:lnTo>
                    <a:pt x="1632" y="284"/>
                  </a:lnTo>
                  <a:lnTo>
                    <a:pt x="1632" y="368"/>
                  </a:lnTo>
                  <a:lnTo>
                    <a:pt x="1657" y="368"/>
                  </a:lnTo>
                  <a:lnTo>
                    <a:pt x="1657" y="284"/>
                  </a:lnTo>
                  <a:lnTo>
                    <a:pt x="1691" y="284"/>
                  </a:lnTo>
                  <a:lnTo>
                    <a:pt x="1691" y="236"/>
                  </a:lnTo>
                  <a:lnTo>
                    <a:pt x="1691" y="259"/>
                  </a:lnTo>
                  <a:lnTo>
                    <a:pt x="1691" y="284"/>
                  </a:lnTo>
                  <a:lnTo>
                    <a:pt x="1716" y="368"/>
                  </a:lnTo>
                  <a:lnTo>
                    <a:pt x="1716" y="417"/>
                  </a:lnTo>
                  <a:lnTo>
                    <a:pt x="1716" y="478"/>
                  </a:lnTo>
                  <a:lnTo>
                    <a:pt x="1716" y="553"/>
                  </a:lnTo>
                  <a:lnTo>
                    <a:pt x="1716" y="501"/>
                  </a:lnTo>
                  <a:lnTo>
                    <a:pt x="1716" y="417"/>
                  </a:lnTo>
                  <a:lnTo>
                    <a:pt x="1716" y="395"/>
                  </a:lnTo>
                  <a:lnTo>
                    <a:pt x="1716" y="368"/>
                  </a:lnTo>
                  <a:lnTo>
                    <a:pt x="1716" y="318"/>
                  </a:lnTo>
                  <a:lnTo>
                    <a:pt x="1716" y="284"/>
                  </a:lnTo>
                  <a:lnTo>
                    <a:pt x="1716" y="259"/>
                  </a:lnTo>
                  <a:lnTo>
                    <a:pt x="1740" y="259"/>
                  </a:lnTo>
                  <a:lnTo>
                    <a:pt x="1740" y="284"/>
                  </a:lnTo>
                  <a:lnTo>
                    <a:pt x="1716" y="318"/>
                  </a:lnTo>
                  <a:lnTo>
                    <a:pt x="1716" y="368"/>
                  </a:lnTo>
                  <a:lnTo>
                    <a:pt x="1657" y="395"/>
                  </a:lnTo>
                  <a:lnTo>
                    <a:pt x="1632" y="417"/>
                  </a:lnTo>
                  <a:lnTo>
                    <a:pt x="1607" y="417"/>
                  </a:lnTo>
                  <a:lnTo>
                    <a:pt x="1556" y="417"/>
                  </a:lnTo>
                  <a:lnTo>
                    <a:pt x="1556" y="368"/>
                  </a:lnTo>
                  <a:lnTo>
                    <a:pt x="1556" y="284"/>
                  </a:lnTo>
                  <a:lnTo>
                    <a:pt x="1529" y="284"/>
                  </a:lnTo>
                  <a:lnTo>
                    <a:pt x="1472" y="284"/>
                  </a:lnTo>
                  <a:lnTo>
                    <a:pt x="1445" y="284"/>
                  </a:lnTo>
                  <a:lnTo>
                    <a:pt x="1445" y="318"/>
                  </a:lnTo>
                  <a:lnTo>
                    <a:pt x="1420" y="368"/>
                  </a:lnTo>
                  <a:lnTo>
                    <a:pt x="1369" y="368"/>
                  </a:lnTo>
                  <a:lnTo>
                    <a:pt x="1313" y="368"/>
                  </a:lnTo>
                  <a:lnTo>
                    <a:pt x="1285" y="417"/>
                  </a:lnTo>
                  <a:lnTo>
                    <a:pt x="1258" y="417"/>
                  </a:lnTo>
                  <a:lnTo>
                    <a:pt x="1178" y="417"/>
                  </a:lnTo>
                  <a:lnTo>
                    <a:pt x="1178" y="368"/>
                  </a:lnTo>
                  <a:lnTo>
                    <a:pt x="1152" y="368"/>
                  </a:lnTo>
                  <a:lnTo>
                    <a:pt x="1152" y="284"/>
                  </a:lnTo>
                  <a:lnTo>
                    <a:pt x="1152" y="236"/>
                  </a:lnTo>
                  <a:lnTo>
                    <a:pt x="1152" y="182"/>
                  </a:lnTo>
                  <a:lnTo>
                    <a:pt x="1098" y="159"/>
                  </a:lnTo>
                  <a:lnTo>
                    <a:pt x="1098" y="182"/>
                  </a:lnTo>
                  <a:lnTo>
                    <a:pt x="1098" y="236"/>
                  </a:lnTo>
                  <a:lnTo>
                    <a:pt x="1048" y="284"/>
                  </a:lnTo>
                  <a:lnTo>
                    <a:pt x="990" y="284"/>
                  </a:lnTo>
                  <a:lnTo>
                    <a:pt x="937" y="368"/>
                  </a:lnTo>
                  <a:lnTo>
                    <a:pt x="887" y="395"/>
                  </a:lnTo>
                  <a:lnTo>
                    <a:pt x="887" y="417"/>
                  </a:lnTo>
                  <a:lnTo>
                    <a:pt x="887" y="395"/>
                  </a:lnTo>
                  <a:lnTo>
                    <a:pt x="887" y="368"/>
                  </a:lnTo>
                  <a:lnTo>
                    <a:pt x="887" y="318"/>
                  </a:lnTo>
                  <a:lnTo>
                    <a:pt x="887" y="284"/>
                  </a:lnTo>
                  <a:lnTo>
                    <a:pt x="887" y="259"/>
                  </a:lnTo>
                  <a:lnTo>
                    <a:pt x="887" y="284"/>
                  </a:lnTo>
                  <a:lnTo>
                    <a:pt x="857" y="368"/>
                  </a:lnTo>
                  <a:lnTo>
                    <a:pt x="777" y="395"/>
                  </a:lnTo>
                  <a:lnTo>
                    <a:pt x="777" y="417"/>
                  </a:lnTo>
                  <a:lnTo>
                    <a:pt x="777" y="501"/>
                  </a:lnTo>
                  <a:lnTo>
                    <a:pt x="777" y="478"/>
                  </a:lnTo>
                  <a:lnTo>
                    <a:pt x="777" y="395"/>
                  </a:lnTo>
                  <a:lnTo>
                    <a:pt x="777" y="368"/>
                  </a:lnTo>
                  <a:lnTo>
                    <a:pt x="777" y="284"/>
                  </a:lnTo>
                  <a:lnTo>
                    <a:pt x="777" y="259"/>
                  </a:lnTo>
                  <a:lnTo>
                    <a:pt x="777" y="182"/>
                  </a:lnTo>
                  <a:lnTo>
                    <a:pt x="726" y="182"/>
                  </a:lnTo>
                  <a:lnTo>
                    <a:pt x="726" y="259"/>
                  </a:lnTo>
                  <a:lnTo>
                    <a:pt x="669" y="284"/>
                  </a:lnTo>
                  <a:lnTo>
                    <a:pt x="669" y="318"/>
                  </a:lnTo>
                  <a:lnTo>
                    <a:pt x="642" y="368"/>
                  </a:lnTo>
                  <a:lnTo>
                    <a:pt x="593" y="417"/>
                  </a:lnTo>
                  <a:lnTo>
                    <a:pt x="593" y="478"/>
                  </a:lnTo>
                  <a:lnTo>
                    <a:pt x="566" y="478"/>
                  </a:lnTo>
                  <a:lnTo>
                    <a:pt x="566" y="417"/>
                  </a:lnTo>
                  <a:lnTo>
                    <a:pt x="566" y="368"/>
                  </a:lnTo>
                  <a:lnTo>
                    <a:pt x="510" y="284"/>
                  </a:lnTo>
                  <a:lnTo>
                    <a:pt x="482" y="236"/>
                  </a:lnTo>
                  <a:lnTo>
                    <a:pt x="482" y="182"/>
                  </a:lnTo>
                  <a:lnTo>
                    <a:pt x="431" y="182"/>
                  </a:lnTo>
                  <a:lnTo>
                    <a:pt x="431" y="259"/>
                  </a:lnTo>
                  <a:lnTo>
                    <a:pt x="375" y="284"/>
                  </a:lnTo>
                  <a:lnTo>
                    <a:pt x="322" y="284"/>
                  </a:lnTo>
                  <a:lnTo>
                    <a:pt x="322" y="368"/>
                  </a:lnTo>
                  <a:lnTo>
                    <a:pt x="295" y="368"/>
                  </a:lnTo>
                  <a:lnTo>
                    <a:pt x="295" y="318"/>
                  </a:lnTo>
                  <a:lnTo>
                    <a:pt x="295" y="284"/>
                  </a:lnTo>
                  <a:lnTo>
                    <a:pt x="295" y="259"/>
                  </a:lnTo>
                  <a:lnTo>
                    <a:pt x="295" y="182"/>
                  </a:lnTo>
                  <a:lnTo>
                    <a:pt x="295" y="127"/>
                  </a:lnTo>
                  <a:lnTo>
                    <a:pt x="295" y="159"/>
                  </a:lnTo>
                  <a:lnTo>
                    <a:pt x="295" y="182"/>
                  </a:lnTo>
                  <a:lnTo>
                    <a:pt x="244" y="182"/>
                  </a:lnTo>
                  <a:lnTo>
                    <a:pt x="215" y="236"/>
                  </a:lnTo>
                  <a:lnTo>
                    <a:pt x="215" y="259"/>
                  </a:lnTo>
                  <a:lnTo>
                    <a:pt x="160" y="284"/>
                  </a:lnTo>
                  <a:lnTo>
                    <a:pt x="160" y="318"/>
                  </a:lnTo>
                  <a:lnTo>
                    <a:pt x="110" y="368"/>
                  </a:lnTo>
                  <a:lnTo>
                    <a:pt x="83" y="395"/>
                  </a:lnTo>
                  <a:lnTo>
                    <a:pt x="83" y="368"/>
                  </a:lnTo>
                  <a:lnTo>
                    <a:pt x="83" y="318"/>
                  </a:lnTo>
                  <a:lnTo>
                    <a:pt x="83" y="284"/>
                  </a:lnTo>
                  <a:lnTo>
                    <a:pt x="54" y="284"/>
                  </a:lnTo>
                  <a:lnTo>
                    <a:pt x="54" y="368"/>
                  </a:lnTo>
                  <a:lnTo>
                    <a:pt x="54" y="395"/>
                  </a:lnTo>
                  <a:lnTo>
                    <a:pt x="54" y="417"/>
                  </a:lnTo>
                  <a:lnTo>
                    <a:pt x="54" y="478"/>
                  </a:lnTo>
                  <a:lnTo>
                    <a:pt x="0" y="478"/>
                  </a:lnTo>
                  <a:lnTo>
                    <a:pt x="0" y="417"/>
                  </a:lnTo>
                  <a:lnTo>
                    <a:pt x="0" y="368"/>
                  </a:lnTo>
                  <a:lnTo>
                    <a:pt x="0" y="284"/>
                  </a:lnTo>
                  <a:lnTo>
                    <a:pt x="54" y="284"/>
                  </a:lnTo>
                  <a:lnTo>
                    <a:pt x="54" y="236"/>
                  </a:lnTo>
                  <a:lnTo>
                    <a:pt x="83" y="284"/>
                  </a:lnTo>
                  <a:lnTo>
                    <a:pt x="110" y="284"/>
                  </a:lnTo>
                  <a:lnTo>
                    <a:pt x="110" y="318"/>
                  </a:lnTo>
                  <a:lnTo>
                    <a:pt x="134" y="368"/>
                  </a:lnTo>
                  <a:lnTo>
                    <a:pt x="160" y="395"/>
                  </a:lnTo>
                  <a:lnTo>
                    <a:pt x="215" y="395"/>
                  </a:lnTo>
                  <a:lnTo>
                    <a:pt x="244" y="417"/>
                  </a:lnTo>
                  <a:lnTo>
                    <a:pt x="295" y="395"/>
                  </a:lnTo>
                  <a:lnTo>
                    <a:pt x="322" y="368"/>
                  </a:lnTo>
                  <a:lnTo>
                    <a:pt x="347" y="368"/>
                  </a:lnTo>
                  <a:lnTo>
                    <a:pt x="375" y="284"/>
                  </a:lnTo>
                  <a:lnTo>
                    <a:pt x="406" y="284"/>
                  </a:lnTo>
                  <a:lnTo>
                    <a:pt x="482" y="284"/>
                  </a:lnTo>
                  <a:lnTo>
                    <a:pt x="406" y="368"/>
                  </a:lnTo>
                  <a:lnTo>
                    <a:pt x="406" y="395"/>
                  </a:lnTo>
                  <a:lnTo>
                    <a:pt x="375" y="417"/>
                  </a:lnTo>
                  <a:lnTo>
                    <a:pt x="375" y="501"/>
                  </a:lnTo>
                  <a:lnTo>
                    <a:pt x="375" y="553"/>
                  </a:lnTo>
                  <a:lnTo>
                    <a:pt x="375" y="501"/>
                  </a:lnTo>
                  <a:lnTo>
                    <a:pt x="375" y="417"/>
                  </a:lnTo>
                  <a:lnTo>
                    <a:pt x="406" y="395"/>
                  </a:lnTo>
                  <a:lnTo>
                    <a:pt x="406" y="368"/>
                  </a:lnTo>
                  <a:lnTo>
                    <a:pt x="482" y="368"/>
                  </a:lnTo>
                  <a:lnTo>
                    <a:pt x="482" y="318"/>
                  </a:lnTo>
                  <a:lnTo>
                    <a:pt x="482" y="368"/>
                  </a:lnTo>
                  <a:lnTo>
                    <a:pt x="482" y="395"/>
                  </a:lnTo>
                  <a:lnTo>
                    <a:pt x="482" y="417"/>
                  </a:lnTo>
                  <a:lnTo>
                    <a:pt x="482" y="501"/>
                  </a:lnTo>
                  <a:lnTo>
                    <a:pt x="482" y="553"/>
                  </a:lnTo>
                  <a:lnTo>
                    <a:pt x="482" y="637"/>
                  </a:lnTo>
                  <a:lnTo>
                    <a:pt x="482" y="661"/>
                  </a:lnTo>
                  <a:lnTo>
                    <a:pt x="482" y="637"/>
                  </a:lnTo>
                  <a:lnTo>
                    <a:pt x="510" y="637"/>
                  </a:lnTo>
                  <a:lnTo>
                    <a:pt x="510" y="553"/>
                  </a:lnTo>
                  <a:lnTo>
                    <a:pt x="566" y="553"/>
                  </a:lnTo>
                  <a:lnTo>
                    <a:pt x="593" y="478"/>
                  </a:lnTo>
                  <a:lnTo>
                    <a:pt x="593" y="417"/>
                  </a:lnTo>
                  <a:lnTo>
                    <a:pt x="615" y="368"/>
                  </a:lnTo>
                  <a:lnTo>
                    <a:pt x="615" y="395"/>
                  </a:lnTo>
                  <a:lnTo>
                    <a:pt x="615" y="417"/>
                  </a:lnTo>
                  <a:lnTo>
                    <a:pt x="615" y="501"/>
                  </a:lnTo>
                  <a:lnTo>
                    <a:pt x="615" y="553"/>
                  </a:lnTo>
                  <a:lnTo>
                    <a:pt x="593" y="553"/>
                  </a:lnTo>
                  <a:lnTo>
                    <a:pt x="593" y="637"/>
                  </a:lnTo>
                  <a:lnTo>
                    <a:pt x="593" y="661"/>
                  </a:lnTo>
                  <a:lnTo>
                    <a:pt x="642" y="661"/>
                  </a:lnTo>
                  <a:lnTo>
                    <a:pt x="642" y="637"/>
                  </a:lnTo>
                  <a:lnTo>
                    <a:pt x="642" y="553"/>
                  </a:lnTo>
                  <a:lnTo>
                    <a:pt x="642" y="478"/>
                  </a:lnTo>
                  <a:lnTo>
                    <a:pt x="642" y="368"/>
                  </a:lnTo>
                  <a:lnTo>
                    <a:pt x="642" y="318"/>
                  </a:lnTo>
                  <a:lnTo>
                    <a:pt x="642" y="284"/>
                  </a:lnTo>
                  <a:lnTo>
                    <a:pt x="669" y="368"/>
                  </a:lnTo>
                  <a:lnTo>
                    <a:pt x="669" y="395"/>
                  </a:lnTo>
                  <a:lnTo>
                    <a:pt x="669" y="417"/>
                  </a:lnTo>
                  <a:lnTo>
                    <a:pt x="669" y="553"/>
                  </a:lnTo>
                  <a:lnTo>
                    <a:pt x="726" y="553"/>
                  </a:lnTo>
                  <a:lnTo>
                    <a:pt x="726" y="577"/>
                  </a:lnTo>
                  <a:lnTo>
                    <a:pt x="777" y="577"/>
                  </a:lnTo>
                  <a:lnTo>
                    <a:pt x="777" y="637"/>
                  </a:lnTo>
                  <a:lnTo>
                    <a:pt x="777" y="553"/>
                  </a:lnTo>
                  <a:lnTo>
                    <a:pt x="829" y="553"/>
                  </a:lnTo>
                  <a:lnTo>
                    <a:pt x="829" y="478"/>
                  </a:lnTo>
                  <a:lnTo>
                    <a:pt x="829" y="417"/>
                  </a:lnTo>
                  <a:lnTo>
                    <a:pt x="829" y="368"/>
                  </a:lnTo>
                  <a:lnTo>
                    <a:pt x="829" y="284"/>
                  </a:lnTo>
                  <a:lnTo>
                    <a:pt x="829" y="368"/>
                  </a:lnTo>
                  <a:lnTo>
                    <a:pt x="829" y="417"/>
                  </a:lnTo>
                  <a:lnTo>
                    <a:pt x="829" y="553"/>
                  </a:lnTo>
                  <a:lnTo>
                    <a:pt x="777" y="553"/>
                  </a:lnTo>
                  <a:lnTo>
                    <a:pt x="777" y="577"/>
                  </a:lnTo>
                  <a:lnTo>
                    <a:pt x="777" y="553"/>
                  </a:lnTo>
                  <a:lnTo>
                    <a:pt x="777" y="501"/>
                  </a:lnTo>
                  <a:lnTo>
                    <a:pt x="777" y="417"/>
                  </a:lnTo>
                  <a:lnTo>
                    <a:pt x="829" y="368"/>
                  </a:lnTo>
                  <a:lnTo>
                    <a:pt x="829" y="318"/>
                  </a:lnTo>
                  <a:lnTo>
                    <a:pt x="887" y="284"/>
                  </a:lnTo>
                  <a:lnTo>
                    <a:pt x="913" y="259"/>
                  </a:lnTo>
                  <a:lnTo>
                    <a:pt x="937" y="259"/>
                  </a:lnTo>
                  <a:lnTo>
                    <a:pt x="937" y="284"/>
                  </a:lnTo>
                  <a:lnTo>
                    <a:pt x="937" y="318"/>
                  </a:lnTo>
                  <a:lnTo>
                    <a:pt x="937" y="368"/>
                  </a:lnTo>
                  <a:lnTo>
                    <a:pt x="937" y="395"/>
                  </a:lnTo>
                  <a:lnTo>
                    <a:pt x="937" y="478"/>
                  </a:lnTo>
                  <a:lnTo>
                    <a:pt x="937" y="553"/>
                  </a:lnTo>
                  <a:lnTo>
                    <a:pt x="913" y="577"/>
                  </a:lnTo>
                  <a:lnTo>
                    <a:pt x="937" y="553"/>
                  </a:lnTo>
                  <a:lnTo>
                    <a:pt x="937" y="417"/>
                  </a:lnTo>
                  <a:lnTo>
                    <a:pt x="937" y="395"/>
                  </a:lnTo>
                  <a:lnTo>
                    <a:pt x="990" y="368"/>
                  </a:lnTo>
                  <a:lnTo>
                    <a:pt x="1018" y="318"/>
                  </a:lnTo>
                  <a:lnTo>
                    <a:pt x="1098" y="318"/>
                  </a:lnTo>
                  <a:lnTo>
                    <a:pt x="1098" y="368"/>
                  </a:lnTo>
                  <a:lnTo>
                    <a:pt x="1098" y="395"/>
                  </a:lnTo>
                  <a:lnTo>
                    <a:pt x="1098" y="417"/>
                  </a:lnTo>
                  <a:lnTo>
                    <a:pt x="1098" y="501"/>
                  </a:lnTo>
                  <a:lnTo>
                    <a:pt x="1098" y="553"/>
                  </a:lnTo>
                  <a:lnTo>
                    <a:pt x="1098" y="577"/>
                  </a:lnTo>
                  <a:lnTo>
                    <a:pt x="1098" y="637"/>
                  </a:lnTo>
                  <a:lnTo>
                    <a:pt x="1098" y="553"/>
                  </a:lnTo>
                  <a:lnTo>
                    <a:pt x="1098" y="478"/>
                  </a:lnTo>
                  <a:lnTo>
                    <a:pt x="1098" y="395"/>
                  </a:lnTo>
                  <a:lnTo>
                    <a:pt x="1098" y="368"/>
                  </a:lnTo>
                  <a:lnTo>
                    <a:pt x="1152" y="284"/>
                  </a:lnTo>
                  <a:lnTo>
                    <a:pt x="1152" y="368"/>
                  </a:lnTo>
                  <a:lnTo>
                    <a:pt x="1152" y="417"/>
                  </a:lnTo>
                  <a:lnTo>
                    <a:pt x="1152" y="478"/>
                  </a:lnTo>
                  <a:lnTo>
                    <a:pt x="1152" y="553"/>
                  </a:lnTo>
                  <a:lnTo>
                    <a:pt x="1152" y="577"/>
                  </a:lnTo>
                  <a:lnTo>
                    <a:pt x="1152" y="553"/>
                  </a:lnTo>
                  <a:lnTo>
                    <a:pt x="1178" y="501"/>
                  </a:lnTo>
                  <a:lnTo>
                    <a:pt x="1209" y="417"/>
                  </a:lnTo>
                  <a:lnTo>
                    <a:pt x="1258" y="368"/>
                  </a:lnTo>
                  <a:lnTo>
                    <a:pt x="1258" y="318"/>
                  </a:lnTo>
                  <a:lnTo>
                    <a:pt x="1285" y="284"/>
                  </a:lnTo>
                  <a:lnTo>
                    <a:pt x="1285" y="318"/>
                  </a:lnTo>
                  <a:lnTo>
                    <a:pt x="1285" y="368"/>
                  </a:lnTo>
                  <a:lnTo>
                    <a:pt x="1285" y="395"/>
                  </a:lnTo>
                  <a:lnTo>
                    <a:pt x="1313" y="417"/>
                  </a:lnTo>
                  <a:lnTo>
                    <a:pt x="1313" y="501"/>
                  </a:lnTo>
                  <a:lnTo>
                    <a:pt x="1313" y="553"/>
                  </a:lnTo>
                  <a:lnTo>
                    <a:pt x="1369" y="501"/>
                  </a:lnTo>
                  <a:lnTo>
                    <a:pt x="1369" y="417"/>
                  </a:lnTo>
                  <a:lnTo>
                    <a:pt x="1369" y="395"/>
                  </a:lnTo>
                  <a:lnTo>
                    <a:pt x="1396" y="368"/>
                  </a:lnTo>
                  <a:lnTo>
                    <a:pt x="1396" y="284"/>
                  </a:lnTo>
                  <a:lnTo>
                    <a:pt x="1420" y="284"/>
                  </a:lnTo>
                  <a:lnTo>
                    <a:pt x="1445" y="236"/>
                  </a:lnTo>
                  <a:lnTo>
                    <a:pt x="1445" y="284"/>
                  </a:lnTo>
                  <a:lnTo>
                    <a:pt x="1445" y="318"/>
                  </a:lnTo>
                  <a:lnTo>
                    <a:pt x="1445" y="368"/>
                  </a:lnTo>
                  <a:lnTo>
                    <a:pt x="1445" y="395"/>
                  </a:lnTo>
                  <a:lnTo>
                    <a:pt x="1445" y="417"/>
                  </a:lnTo>
                  <a:lnTo>
                    <a:pt x="1445" y="501"/>
                  </a:lnTo>
                  <a:lnTo>
                    <a:pt x="1445" y="553"/>
                  </a:lnTo>
                  <a:lnTo>
                    <a:pt x="1472" y="553"/>
                  </a:lnTo>
                  <a:lnTo>
                    <a:pt x="1472" y="501"/>
                  </a:lnTo>
                  <a:lnTo>
                    <a:pt x="1529" y="417"/>
                  </a:lnTo>
                  <a:lnTo>
                    <a:pt x="1529" y="368"/>
                  </a:lnTo>
                  <a:lnTo>
                    <a:pt x="1607" y="368"/>
                  </a:lnTo>
                  <a:lnTo>
                    <a:pt x="1556" y="368"/>
                  </a:lnTo>
                  <a:lnTo>
                    <a:pt x="1556" y="395"/>
                  </a:lnTo>
                  <a:lnTo>
                    <a:pt x="1556" y="478"/>
                  </a:lnTo>
                  <a:lnTo>
                    <a:pt x="1556" y="553"/>
                  </a:lnTo>
                  <a:lnTo>
                    <a:pt x="1556" y="577"/>
                  </a:lnTo>
                  <a:lnTo>
                    <a:pt x="1556" y="637"/>
                  </a:lnTo>
                  <a:lnTo>
                    <a:pt x="1607" y="553"/>
                  </a:lnTo>
                  <a:lnTo>
                    <a:pt x="1607" y="501"/>
                  </a:lnTo>
                  <a:lnTo>
                    <a:pt x="1632" y="417"/>
                  </a:lnTo>
                  <a:lnTo>
                    <a:pt x="1632" y="395"/>
                  </a:lnTo>
                  <a:lnTo>
                    <a:pt x="1632" y="368"/>
                  </a:lnTo>
                  <a:lnTo>
                    <a:pt x="1657" y="318"/>
                  </a:lnTo>
                  <a:lnTo>
                    <a:pt x="1657" y="368"/>
                  </a:lnTo>
                  <a:lnTo>
                    <a:pt x="1657" y="395"/>
                  </a:lnTo>
                  <a:lnTo>
                    <a:pt x="1657" y="417"/>
                  </a:lnTo>
                  <a:lnTo>
                    <a:pt x="1657" y="501"/>
                  </a:lnTo>
                  <a:lnTo>
                    <a:pt x="1691" y="553"/>
                  </a:lnTo>
                  <a:lnTo>
                    <a:pt x="1716" y="501"/>
                  </a:lnTo>
                  <a:lnTo>
                    <a:pt x="1716" y="417"/>
                  </a:lnTo>
                  <a:lnTo>
                    <a:pt x="1716" y="368"/>
                  </a:lnTo>
                  <a:lnTo>
                    <a:pt x="1716" y="284"/>
                  </a:lnTo>
                  <a:lnTo>
                    <a:pt x="1716" y="318"/>
                  </a:lnTo>
                  <a:lnTo>
                    <a:pt x="1716" y="368"/>
                  </a:lnTo>
                  <a:lnTo>
                    <a:pt x="1657" y="395"/>
                  </a:lnTo>
                  <a:lnTo>
                    <a:pt x="1657" y="417"/>
                  </a:lnTo>
                  <a:lnTo>
                    <a:pt x="1632" y="368"/>
                  </a:lnTo>
                  <a:lnTo>
                    <a:pt x="1632" y="284"/>
                  </a:lnTo>
                  <a:lnTo>
                    <a:pt x="1632" y="259"/>
                  </a:lnTo>
                  <a:lnTo>
                    <a:pt x="1632" y="182"/>
                  </a:lnTo>
                  <a:lnTo>
                    <a:pt x="1607" y="236"/>
                  </a:lnTo>
                  <a:lnTo>
                    <a:pt x="1529" y="259"/>
                  </a:lnTo>
                  <a:lnTo>
                    <a:pt x="1472" y="284"/>
                  </a:lnTo>
                  <a:lnTo>
                    <a:pt x="1445" y="318"/>
                  </a:lnTo>
                  <a:lnTo>
                    <a:pt x="1396" y="368"/>
                  </a:lnTo>
                  <a:lnTo>
                    <a:pt x="1369" y="368"/>
                  </a:lnTo>
                  <a:lnTo>
                    <a:pt x="1285" y="368"/>
                  </a:lnTo>
                  <a:lnTo>
                    <a:pt x="1258" y="395"/>
                  </a:lnTo>
                  <a:lnTo>
                    <a:pt x="1258" y="368"/>
                  </a:lnTo>
                  <a:lnTo>
                    <a:pt x="1258" y="318"/>
                  </a:lnTo>
                  <a:lnTo>
                    <a:pt x="1209" y="368"/>
                  </a:lnTo>
                  <a:lnTo>
                    <a:pt x="1152" y="368"/>
                  </a:lnTo>
                  <a:lnTo>
                    <a:pt x="1125" y="417"/>
                  </a:lnTo>
                  <a:lnTo>
                    <a:pt x="1098" y="478"/>
                  </a:lnTo>
                  <a:lnTo>
                    <a:pt x="990" y="553"/>
                  </a:lnTo>
                  <a:lnTo>
                    <a:pt x="913" y="553"/>
                  </a:lnTo>
                  <a:lnTo>
                    <a:pt x="887" y="553"/>
                  </a:lnTo>
                  <a:lnTo>
                    <a:pt x="937" y="501"/>
                  </a:lnTo>
                  <a:lnTo>
                    <a:pt x="1018" y="478"/>
                  </a:lnTo>
                  <a:lnTo>
                    <a:pt x="1098" y="395"/>
                  </a:lnTo>
                  <a:lnTo>
                    <a:pt x="1125" y="368"/>
                  </a:lnTo>
                  <a:lnTo>
                    <a:pt x="1152" y="318"/>
                  </a:lnTo>
                  <a:lnTo>
                    <a:pt x="1152" y="284"/>
                  </a:lnTo>
                  <a:lnTo>
                    <a:pt x="1152" y="318"/>
                  </a:lnTo>
                  <a:lnTo>
                    <a:pt x="1125" y="318"/>
                  </a:lnTo>
                  <a:lnTo>
                    <a:pt x="1098" y="368"/>
                  </a:lnTo>
                  <a:lnTo>
                    <a:pt x="1048" y="368"/>
                  </a:lnTo>
                  <a:lnTo>
                    <a:pt x="990" y="368"/>
                  </a:lnTo>
                  <a:lnTo>
                    <a:pt x="937" y="395"/>
                  </a:lnTo>
                  <a:lnTo>
                    <a:pt x="937" y="368"/>
                  </a:lnTo>
                  <a:lnTo>
                    <a:pt x="990" y="368"/>
                  </a:lnTo>
                  <a:lnTo>
                    <a:pt x="1048" y="368"/>
                  </a:lnTo>
                  <a:lnTo>
                    <a:pt x="1098" y="368"/>
                  </a:lnTo>
                  <a:lnTo>
                    <a:pt x="1125" y="318"/>
                  </a:lnTo>
                  <a:lnTo>
                    <a:pt x="1152" y="284"/>
                  </a:lnTo>
                  <a:lnTo>
                    <a:pt x="1125" y="318"/>
                  </a:lnTo>
                  <a:lnTo>
                    <a:pt x="1098" y="318"/>
                  </a:lnTo>
                  <a:lnTo>
                    <a:pt x="1018" y="368"/>
                  </a:lnTo>
                  <a:lnTo>
                    <a:pt x="937" y="368"/>
                  </a:lnTo>
                  <a:lnTo>
                    <a:pt x="887" y="368"/>
                  </a:lnTo>
                  <a:lnTo>
                    <a:pt x="829" y="368"/>
                  </a:lnTo>
                  <a:lnTo>
                    <a:pt x="887" y="368"/>
                  </a:lnTo>
                  <a:lnTo>
                    <a:pt x="913" y="368"/>
                  </a:lnTo>
                  <a:lnTo>
                    <a:pt x="937" y="318"/>
                  </a:lnTo>
                  <a:lnTo>
                    <a:pt x="1048" y="318"/>
                  </a:lnTo>
                  <a:lnTo>
                    <a:pt x="1098" y="284"/>
                  </a:lnTo>
                  <a:lnTo>
                    <a:pt x="990" y="284"/>
                  </a:lnTo>
                  <a:lnTo>
                    <a:pt x="937" y="284"/>
                  </a:lnTo>
                  <a:lnTo>
                    <a:pt x="887" y="284"/>
                  </a:lnTo>
                  <a:lnTo>
                    <a:pt x="777" y="284"/>
                  </a:lnTo>
                  <a:lnTo>
                    <a:pt x="726" y="284"/>
                  </a:lnTo>
                  <a:lnTo>
                    <a:pt x="669" y="284"/>
                  </a:lnTo>
                  <a:lnTo>
                    <a:pt x="615" y="259"/>
                  </a:lnTo>
                  <a:lnTo>
                    <a:pt x="615" y="236"/>
                  </a:lnTo>
                  <a:lnTo>
                    <a:pt x="593" y="236"/>
                  </a:lnTo>
                  <a:lnTo>
                    <a:pt x="566" y="236"/>
                  </a:lnTo>
                  <a:lnTo>
                    <a:pt x="482" y="236"/>
                  </a:lnTo>
                  <a:lnTo>
                    <a:pt x="375" y="236"/>
                  </a:lnTo>
                  <a:lnTo>
                    <a:pt x="347" y="236"/>
                  </a:lnTo>
                  <a:lnTo>
                    <a:pt x="295" y="284"/>
                  </a:lnTo>
                  <a:lnTo>
                    <a:pt x="406" y="318"/>
                  </a:lnTo>
                  <a:lnTo>
                    <a:pt x="482" y="368"/>
                  </a:lnTo>
                  <a:lnTo>
                    <a:pt x="566" y="368"/>
                  </a:lnTo>
                  <a:lnTo>
                    <a:pt x="642" y="368"/>
                  </a:lnTo>
                  <a:lnTo>
                    <a:pt x="669" y="368"/>
                  </a:lnTo>
                  <a:lnTo>
                    <a:pt x="753" y="417"/>
                  </a:lnTo>
                  <a:lnTo>
                    <a:pt x="777" y="417"/>
                  </a:lnTo>
                  <a:lnTo>
                    <a:pt x="753" y="417"/>
                  </a:lnTo>
                  <a:lnTo>
                    <a:pt x="669" y="417"/>
                  </a:lnTo>
                  <a:lnTo>
                    <a:pt x="615" y="417"/>
                  </a:lnTo>
                  <a:lnTo>
                    <a:pt x="593" y="417"/>
                  </a:lnTo>
                  <a:lnTo>
                    <a:pt x="510" y="417"/>
                  </a:lnTo>
                  <a:lnTo>
                    <a:pt x="482" y="417"/>
                  </a:lnTo>
                  <a:lnTo>
                    <a:pt x="406" y="417"/>
                  </a:lnTo>
                  <a:lnTo>
                    <a:pt x="375" y="478"/>
                  </a:lnTo>
                  <a:lnTo>
                    <a:pt x="322" y="478"/>
                  </a:lnTo>
                  <a:lnTo>
                    <a:pt x="347" y="417"/>
                  </a:lnTo>
                  <a:lnTo>
                    <a:pt x="375" y="417"/>
                  </a:lnTo>
                  <a:lnTo>
                    <a:pt x="431" y="417"/>
                  </a:lnTo>
                  <a:lnTo>
                    <a:pt x="510" y="417"/>
                  </a:lnTo>
                  <a:lnTo>
                    <a:pt x="593" y="417"/>
                  </a:lnTo>
                  <a:lnTo>
                    <a:pt x="669" y="368"/>
                  </a:lnTo>
                  <a:lnTo>
                    <a:pt x="669" y="395"/>
                  </a:lnTo>
                  <a:lnTo>
                    <a:pt x="615" y="417"/>
                  </a:lnTo>
                  <a:lnTo>
                    <a:pt x="593" y="417"/>
                  </a:lnTo>
                  <a:lnTo>
                    <a:pt x="482" y="478"/>
                  </a:lnTo>
                  <a:lnTo>
                    <a:pt x="406" y="478"/>
                  </a:lnTo>
                  <a:lnTo>
                    <a:pt x="347" y="478"/>
                  </a:lnTo>
                  <a:lnTo>
                    <a:pt x="295" y="478"/>
                  </a:lnTo>
                  <a:lnTo>
                    <a:pt x="215" y="553"/>
                  </a:lnTo>
                  <a:lnTo>
                    <a:pt x="160" y="553"/>
                  </a:lnTo>
                  <a:lnTo>
                    <a:pt x="215" y="553"/>
                  </a:lnTo>
                  <a:lnTo>
                    <a:pt x="295" y="501"/>
                  </a:lnTo>
                  <a:lnTo>
                    <a:pt x="375" y="478"/>
                  </a:lnTo>
                  <a:lnTo>
                    <a:pt x="431" y="417"/>
                  </a:lnTo>
                  <a:lnTo>
                    <a:pt x="510" y="417"/>
                  </a:lnTo>
                  <a:lnTo>
                    <a:pt x="615" y="395"/>
                  </a:lnTo>
                  <a:lnTo>
                    <a:pt x="669" y="368"/>
                  </a:lnTo>
                  <a:lnTo>
                    <a:pt x="829" y="368"/>
                  </a:lnTo>
                  <a:lnTo>
                    <a:pt x="887" y="318"/>
                  </a:lnTo>
                  <a:lnTo>
                    <a:pt x="990" y="318"/>
                  </a:lnTo>
                  <a:lnTo>
                    <a:pt x="1098" y="318"/>
                  </a:lnTo>
                  <a:lnTo>
                    <a:pt x="1048" y="318"/>
                  </a:lnTo>
                  <a:lnTo>
                    <a:pt x="1048" y="368"/>
                  </a:lnTo>
                  <a:lnTo>
                    <a:pt x="1018" y="368"/>
                  </a:lnTo>
                  <a:lnTo>
                    <a:pt x="937" y="368"/>
                  </a:lnTo>
                  <a:lnTo>
                    <a:pt x="913" y="368"/>
                  </a:lnTo>
                  <a:lnTo>
                    <a:pt x="887" y="368"/>
                  </a:lnTo>
                  <a:lnTo>
                    <a:pt x="857" y="368"/>
                  </a:lnTo>
                  <a:lnTo>
                    <a:pt x="887" y="368"/>
                  </a:lnTo>
                  <a:lnTo>
                    <a:pt x="937" y="368"/>
                  </a:lnTo>
                  <a:lnTo>
                    <a:pt x="990" y="368"/>
                  </a:lnTo>
                  <a:lnTo>
                    <a:pt x="1098" y="368"/>
                  </a:lnTo>
                  <a:lnTo>
                    <a:pt x="1018" y="368"/>
                  </a:lnTo>
                  <a:lnTo>
                    <a:pt x="937" y="368"/>
                  </a:lnTo>
                  <a:lnTo>
                    <a:pt x="887" y="368"/>
                  </a:lnTo>
                  <a:lnTo>
                    <a:pt x="829" y="318"/>
                  </a:lnTo>
                  <a:lnTo>
                    <a:pt x="753" y="318"/>
                  </a:lnTo>
                  <a:lnTo>
                    <a:pt x="669" y="318"/>
                  </a:lnTo>
                  <a:lnTo>
                    <a:pt x="593" y="318"/>
                  </a:lnTo>
                  <a:lnTo>
                    <a:pt x="510" y="318"/>
                  </a:lnTo>
                  <a:lnTo>
                    <a:pt x="482" y="318"/>
                  </a:lnTo>
                  <a:lnTo>
                    <a:pt x="482" y="284"/>
                  </a:lnTo>
                  <a:lnTo>
                    <a:pt x="566" y="284"/>
                  </a:lnTo>
                  <a:lnTo>
                    <a:pt x="593" y="284"/>
                  </a:lnTo>
                  <a:lnTo>
                    <a:pt x="642" y="284"/>
                  </a:lnTo>
                  <a:lnTo>
                    <a:pt x="669" y="284"/>
                  </a:lnTo>
                  <a:lnTo>
                    <a:pt x="726" y="236"/>
                  </a:lnTo>
                  <a:lnTo>
                    <a:pt x="669" y="236"/>
                  </a:lnTo>
                  <a:lnTo>
                    <a:pt x="642" y="236"/>
                  </a:lnTo>
                  <a:lnTo>
                    <a:pt x="593" y="236"/>
                  </a:lnTo>
                  <a:lnTo>
                    <a:pt x="510" y="236"/>
                  </a:lnTo>
                  <a:lnTo>
                    <a:pt x="482" y="236"/>
                  </a:lnTo>
                  <a:lnTo>
                    <a:pt x="431" y="236"/>
                  </a:lnTo>
                  <a:lnTo>
                    <a:pt x="482" y="259"/>
                  </a:lnTo>
                  <a:lnTo>
                    <a:pt x="510" y="284"/>
                  </a:lnTo>
                  <a:lnTo>
                    <a:pt x="593" y="284"/>
                  </a:lnTo>
                  <a:lnTo>
                    <a:pt x="642" y="284"/>
                  </a:lnTo>
                  <a:lnTo>
                    <a:pt x="669" y="284"/>
                  </a:lnTo>
                  <a:lnTo>
                    <a:pt x="777" y="284"/>
                  </a:lnTo>
                  <a:lnTo>
                    <a:pt x="887" y="284"/>
                  </a:lnTo>
                  <a:lnTo>
                    <a:pt x="937" y="284"/>
                  </a:lnTo>
                  <a:lnTo>
                    <a:pt x="1048" y="284"/>
                  </a:lnTo>
                  <a:lnTo>
                    <a:pt x="1125" y="284"/>
                  </a:lnTo>
                  <a:lnTo>
                    <a:pt x="1125" y="236"/>
                  </a:lnTo>
                  <a:lnTo>
                    <a:pt x="1098" y="236"/>
                  </a:lnTo>
                  <a:lnTo>
                    <a:pt x="1098" y="259"/>
                  </a:lnTo>
                  <a:lnTo>
                    <a:pt x="1098" y="236"/>
                  </a:lnTo>
                  <a:lnTo>
                    <a:pt x="1152" y="182"/>
                  </a:lnTo>
                  <a:lnTo>
                    <a:pt x="1178" y="182"/>
                  </a:lnTo>
                  <a:lnTo>
                    <a:pt x="1258" y="182"/>
                  </a:lnTo>
                  <a:lnTo>
                    <a:pt x="1285" y="182"/>
                  </a:lnTo>
                  <a:lnTo>
                    <a:pt x="1285" y="236"/>
                  </a:lnTo>
                  <a:lnTo>
                    <a:pt x="1258" y="259"/>
                  </a:lnTo>
                  <a:lnTo>
                    <a:pt x="1209" y="259"/>
                  </a:lnTo>
                  <a:lnTo>
                    <a:pt x="1152" y="284"/>
                  </a:lnTo>
                  <a:lnTo>
                    <a:pt x="1125" y="284"/>
                  </a:lnTo>
                  <a:lnTo>
                    <a:pt x="1098" y="284"/>
                  </a:lnTo>
                  <a:lnTo>
                    <a:pt x="1048" y="284"/>
                  </a:lnTo>
                  <a:lnTo>
                    <a:pt x="1098" y="284"/>
                  </a:lnTo>
                  <a:lnTo>
                    <a:pt x="1152" y="284"/>
                  </a:lnTo>
                  <a:lnTo>
                    <a:pt x="1258" y="284"/>
                  </a:lnTo>
                  <a:lnTo>
                    <a:pt x="1285" y="284"/>
                  </a:lnTo>
                  <a:lnTo>
                    <a:pt x="1369" y="284"/>
                  </a:lnTo>
                  <a:lnTo>
                    <a:pt x="1445" y="284"/>
                  </a:lnTo>
                  <a:lnTo>
                    <a:pt x="1445" y="236"/>
                  </a:lnTo>
                  <a:lnTo>
                    <a:pt x="1445" y="259"/>
                  </a:lnTo>
                  <a:lnTo>
                    <a:pt x="1420" y="259"/>
                  </a:lnTo>
                  <a:lnTo>
                    <a:pt x="1396" y="259"/>
                  </a:lnTo>
                  <a:lnTo>
                    <a:pt x="1369" y="284"/>
                  </a:lnTo>
                  <a:lnTo>
                    <a:pt x="1285" y="284"/>
                  </a:lnTo>
                  <a:lnTo>
                    <a:pt x="1258" y="284"/>
                  </a:lnTo>
                  <a:lnTo>
                    <a:pt x="1209" y="318"/>
                  </a:lnTo>
                  <a:lnTo>
                    <a:pt x="1152" y="368"/>
                  </a:lnTo>
                  <a:lnTo>
                    <a:pt x="1125" y="368"/>
                  </a:lnTo>
                  <a:lnTo>
                    <a:pt x="1098" y="395"/>
                  </a:lnTo>
                  <a:lnTo>
                    <a:pt x="1152" y="395"/>
                  </a:lnTo>
                  <a:lnTo>
                    <a:pt x="1209" y="368"/>
                  </a:lnTo>
                  <a:lnTo>
                    <a:pt x="1258" y="368"/>
                  </a:lnTo>
                  <a:lnTo>
                    <a:pt x="1313" y="368"/>
                  </a:lnTo>
                  <a:lnTo>
                    <a:pt x="1369" y="368"/>
                  </a:lnTo>
                  <a:lnTo>
                    <a:pt x="1369" y="395"/>
                  </a:lnTo>
                  <a:lnTo>
                    <a:pt x="1396" y="417"/>
                  </a:lnTo>
                  <a:lnTo>
                    <a:pt x="1445" y="417"/>
                  </a:lnTo>
                  <a:lnTo>
                    <a:pt x="1396" y="417"/>
                  </a:lnTo>
                  <a:lnTo>
                    <a:pt x="1313" y="395"/>
                  </a:lnTo>
                  <a:lnTo>
                    <a:pt x="1258" y="368"/>
                  </a:lnTo>
                  <a:lnTo>
                    <a:pt x="1178" y="368"/>
                  </a:lnTo>
                  <a:lnTo>
                    <a:pt x="1098" y="368"/>
                  </a:lnTo>
                  <a:lnTo>
                    <a:pt x="1048" y="368"/>
                  </a:lnTo>
                  <a:lnTo>
                    <a:pt x="990" y="284"/>
                  </a:lnTo>
                  <a:lnTo>
                    <a:pt x="937" y="318"/>
                  </a:lnTo>
                  <a:lnTo>
                    <a:pt x="990" y="318"/>
                  </a:lnTo>
                  <a:lnTo>
                    <a:pt x="990" y="368"/>
                  </a:lnTo>
                  <a:lnTo>
                    <a:pt x="1018" y="368"/>
                  </a:lnTo>
                  <a:lnTo>
                    <a:pt x="1098" y="368"/>
                  </a:lnTo>
                  <a:lnTo>
                    <a:pt x="1098" y="318"/>
                  </a:lnTo>
                  <a:lnTo>
                    <a:pt x="1152" y="318"/>
                  </a:lnTo>
                  <a:lnTo>
                    <a:pt x="1152" y="284"/>
                  </a:lnTo>
                  <a:lnTo>
                    <a:pt x="1209" y="284"/>
                  </a:lnTo>
                  <a:lnTo>
                    <a:pt x="1258" y="284"/>
                  </a:lnTo>
                  <a:lnTo>
                    <a:pt x="1285" y="284"/>
                  </a:lnTo>
                  <a:lnTo>
                    <a:pt x="1258" y="284"/>
                  </a:lnTo>
                  <a:lnTo>
                    <a:pt x="1285" y="318"/>
                  </a:lnTo>
                  <a:lnTo>
                    <a:pt x="1285" y="284"/>
                  </a:lnTo>
                  <a:lnTo>
                    <a:pt x="1369" y="284"/>
                  </a:lnTo>
                  <a:lnTo>
                    <a:pt x="1420" y="259"/>
                  </a:lnTo>
                  <a:lnTo>
                    <a:pt x="1445" y="236"/>
                  </a:lnTo>
                  <a:lnTo>
                    <a:pt x="1472" y="182"/>
                  </a:lnTo>
                  <a:lnTo>
                    <a:pt x="1529" y="182"/>
                  </a:lnTo>
                  <a:lnTo>
                    <a:pt x="1529" y="236"/>
                  </a:lnTo>
                  <a:lnTo>
                    <a:pt x="1472" y="284"/>
                  </a:lnTo>
                  <a:lnTo>
                    <a:pt x="1529" y="284"/>
                  </a:lnTo>
                  <a:lnTo>
                    <a:pt x="1556" y="259"/>
                  </a:lnTo>
                  <a:lnTo>
                    <a:pt x="1556" y="236"/>
                  </a:lnTo>
                  <a:lnTo>
                    <a:pt x="1632" y="182"/>
                  </a:lnTo>
                  <a:lnTo>
                    <a:pt x="1607" y="236"/>
                  </a:lnTo>
                  <a:lnTo>
                    <a:pt x="1556" y="259"/>
                  </a:lnTo>
                  <a:lnTo>
                    <a:pt x="1529" y="284"/>
                  </a:lnTo>
                  <a:lnTo>
                    <a:pt x="1472" y="318"/>
                  </a:lnTo>
                  <a:lnTo>
                    <a:pt x="1445" y="368"/>
                  </a:lnTo>
                  <a:lnTo>
                    <a:pt x="1420" y="395"/>
                  </a:lnTo>
                  <a:lnTo>
                    <a:pt x="1445" y="368"/>
                  </a:lnTo>
                  <a:lnTo>
                    <a:pt x="1472" y="318"/>
                  </a:lnTo>
                  <a:lnTo>
                    <a:pt x="1472" y="284"/>
                  </a:lnTo>
                  <a:lnTo>
                    <a:pt x="1529" y="259"/>
                  </a:lnTo>
                  <a:lnTo>
                    <a:pt x="1472" y="259"/>
                  </a:lnTo>
                  <a:lnTo>
                    <a:pt x="1445" y="259"/>
                  </a:lnTo>
                  <a:lnTo>
                    <a:pt x="1420" y="284"/>
                  </a:lnTo>
                  <a:lnTo>
                    <a:pt x="1369" y="284"/>
                  </a:lnTo>
                  <a:lnTo>
                    <a:pt x="1313" y="284"/>
                  </a:lnTo>
                  <a:lnTo>
                    <a:pt x="1285" y="284"/>
                  </a:lnTo>
                  <a:lnTo>
                    <a:pt x="1258" y="284"/>
                  </a:lnTo>
                  <a:lnTo>
                    <a:pt x="1178" y="284"/>
                  </a:lnTo>
                  <a:lnTo>
                    <a:pt x="1152" y="284"/>
                  </a:lnTo>
                  <a:lnTo>
                    <a:pt x="1152" y="236"/>
                  </a:lnTo>
                  <a:lnTo>
                    <a:pt x="1152" y="182"/>
                  </a:lnTo>
                  <a:lnTo>
                    <a:pt x="1178" y="182"/>
                  </a:lnTo>
                  <a:lnTo>
                    <a:pt x="1209" y="159"/>
                  </a:lnTo>
                  <a:lnTo>
                    <a:pt x="1209" y="127"/>
                  </a:lnTo>
                  <a:lnTo>
                    <a:pt x="1209" y="159"/>
                  </a:lnTo>
                  <a:lnTo>
                    <a:pt x="1152" y="182"/>
                  </a:lnTo>
                  <a:lnTo>
                    <a:pt x="1098" y="182"/>
                  </a:lnTo>
                  <a:lnTo>
                    <a:pt x="1048" y="182"/>
                  </a:lnTo>
                  <a:lnTo>
                    <a:pt x="937" y="236"/>
                  </a:lnTo>
                  <a:lnTo>
                    <a:pt x="887" y="236"/>
                  </a:lnTo>
                  <a:lnTo>
                    <a:pt x="857" y="236"/>
                  </a:lnTo>
                  <a:lnTo>
                    <a:pt x="887" y="236"/>
                  </a:lnTo>
                  <a:lnTo>
                    <a:pt x="887" y="182"/>
                  </a:lnTo>
                  <a:lnTo>
                    <a:pt x="937" y="182"/>
                  </a:lnTo>
                  <a:lnTo>
                    <a:pt x="990" y="182"/>
                  </a:lnTo>
                  <a:lnTo>
                    <a:pt x="1048" y="127"/>
                  </a:lnTo>
                  <a:lnTo>
                    <a:pt x="1018" y="127"/>
                  </a:lnTo>
                  <a:lnTo>
                    <a:pt x="937" y="159"/>
                  </a:lnTo>
                  <a:lnTo>
                    <a:pt x="887" y="182"/>
                  </a:lnTo>
                  <a:lnTo>
                    <a:pt x="829" y="236"/>
                  </a:lnTo>
                  <a:lnTo>
                    <a:pt x="777" y="236"/>
                  </a:lnTo>
                  <a:lnTo>
                    <a:pt x="726" y="236"/>
                  </a:lnTo>
                  <a:lnTo>
                    <a:pt x="753" y="236"/>
                  </a:lnTo>
                  <a:lnTo>
                    <a:pt x="753" y="182"/>
                  </a:lnTo>
                  <a:lnTo>
                    <a:pt x="777" y="182"/>
                  </a:lnTo>
                  <a:lnTo>
                    <a:pt x="753" y="182"/>
                  </a:lnTo>
                  <a:lnTo>
                    <a:pt x="726" y="182"/>
                  </a:lnTo>
                  <a:lnTo>
                    <a:pt x="669" y="182"/>
                  </a:lnTo>
                  <a:lnTo>
                    <a:pt x="753" y="182"/>
                  </a:lnTo>
                  <a:lnTo>
                    <a:pt x="829" y="127"/>
                  </a:lnTo>
                  <a:lnTo>
                    <a:pt x="887" y="77"/>
                  </a:lnTo>
                  <a:lnTo>
                    <a:pt x="887" y="49"/>
                  </a:lnTo>
                  <a:lnTo>
                    <a:pt x="887" y="0"/>
                  </a:lnTo>
                  <a:lnTo>
                    <a:pt x="887" y="49"/>
                  </a:lnTo>
                  <a:lnTo>
                    <a:pt x="887" y="77"/>
                  </a:lnTo>
                  <a:lnTo>
                    <a:pt x="829" y="159"/>
                  </a:lnTo>
                  <a:lnTo>
                    <a:pt x="777" y="182"/>
                  </a:lnTo>
                  <a:lnTo>
                    <a:pt x="777" y="236"/>
                  </a:lnTo>
                  <a:lnTo>
                    <a:pt x="777" y="284"/>
                  </a:lnTo>
                  <a:lnTo>
                    <a:pt x="777" y="368"/>
                  </a:lnTo>
                  <a:lnTo>
                    <a:pt x="829" y="318"/>
                  </a:lnTo>
                  <a:lnTo>
                    <a:pt x="829" y="284"/>
                  </a:lnTo>
                  <a:lnTo>
                    <a:pt x="857" y="284"/>
                  </a:lnTo>
                  <a:lnTo>
                    <a:pt x="777" y="368"/>
                  </a:lnTo>
                  <a:lnTo>
                    <a:pt x="753" y="368"/>
                  </a:lnTo>
                  <a:lnTo>
                    <a:pt x="669" y="417"/>
                  </a:lnTo>
                  <a:lnTo>
                    <a:pt x="669" y="501"/>
                  </a:lnTo>
                  <a:lnTo>
                    <a:pt x="857" y="368"/>
                  </a:lnTo>
                  <a:lnTo>
                    <a:pt x="887" y="368"/>
                  </a:lnTo>
                  <a:lnTo>
                    <a:pt x="887" y="318"/>
                  </a:lnTo>
                  <a:lnTo>
                    <a:pt x="913" y="284"/>
                  </a:lnTo>
                  <a:lnTo>
                    <a:pt x="913" y="318"/>
                  </a:lnTo>
                  <a:lnTo>
                    <a:pt x="887" y="368"/>
                  </a:lnTo>
                  <a:lnTo>
                    <a:pt x="887" y="417"/>
                  </a:lnTo>
                  <a:lnTo>
                    <a:pt x="887" y="478"/>
                  </a:lnTo>
                  <a:lnTo>
                    <a:pt x="857" y="501"/>
                  </a:lnTo>
                  <a:lnTo>
                    <a:pt x="887" y="553"/>
                  </a:lnTo>
                  <a:lnTo>
                    <a:pt x="887" y="478"/>
                  </a:lnTo>
                  <a:lnTo>
                    <a:pt x="913" y="417"/>
                  </a:lnTo>
                  <a:lnTo>
                    <a:pt x="937" y="395"/>
                  </a:lnTo>
                  <a:lnTo>
                    <a:pt x="937" y="368"/>
                  </a:lnTo>
                  <a:lnTo>
                    <a:pt x="937" y="318"/>
                  </a:lnTo>
                  <a:lnTo>
                    <a:pt x="937" y="368"/>
                  </a:lnTo>
                  <a:lnTo>
                    <a:pt x="913" y="368"/>
                  </a:lnTo>
                  <a:lnTo>
                    <a:pt x="887" y="417"/>
                  </a:lnTo>
                  <a:lnTo>
                    <a:pt x="887" y="478"/>
                  </a:lnTo>
                  <a:lnTo>
                    <a:pt x="857" y="553"/>
                  </a:lnTo>
                  <a:lnTo>
                    <a:pt x="887" y="553"/>
                  </a:lnTo>
                  <a:lnTo>
                    <a:pt x="887" y="501"/>
                  </a:lnTo>
                  <a:lnTo>
                    <a:pt x="887" y="417"/>
                  </a:lnTo>
                  <a:lnTo>
                    <a:pt x="887" y="395"/>
                  </a:lnTo>
                  <a:lnTo>
                    <a:pt x="937" y="395"/>
                  </a:lnTo>
                  <a:lnTo>
                    <a:pt x="937" y="368"/>
                  </a:lnTo>
                  <a:lnTo>
                    <a:pt x="887" y="368"/>
                  </a:lnTo>
                  <a:lnTo>
                    <a:pt x="777" y="368"/>
                  </a:lnTo>
                  <a:lnTo>
                    <a:pt x="753" y="368"/>
                  </a:lnTo>
                  <a:lnTo>
                    <a:pt x="669" y="417"/>
                  </a:lnTo>
                  <a:lnTo>
                    <a:pt x="615" y="417"/>
                  </a:lnTo>
                  <a:lnTo>
                    <a:pt x="669" y="417"/>
                  </a:lnTo>
                  <a:lnTo>
                    <a:pt x="669" y="368"/>
                  </a:lnTo>
                  <a:lnTo>
                    <a:pt x="669" y="284"/>
                  </a:lnTo>
                  <a:lnTo>
                    <a:pt x="726" y="284"/>
                  </a:lnTo>
                  <a:lnTo>
                    <a:pt x="726" y="259"/>
                  </a:lnTo>
                  <a:lnTo>
                    <a:pt x="669" y="259"/>
                  </a:lnTo>
                  <a:lnTo>
                    <a:pt x="669" y="284"/>
                  </a:lnTo>
                  <a:lnTo>
                    <a:pt x="642" y="284"/>
                  </a:lnTo>
                  <a:lnTo>
                    <a:pt x="642" y="318"/>
                  </a:lnTo>
                  <a:lnTo>
                    <a:pt x="642" y="284"/>
                  </a:lnTo>
                  <a:lnTo>
                    <a:pt x="642" y="259"/>
                  </a:lnTo>
                  <a:lnTo>
                    <a:pt x="642" y="182"/>
                  </a:lnTo>
                  <a:lnTo>
                    <a:pt x="642" y="236"/>
                  </a:lnTo>
                  <a:lnTo>
                    <a:pt x="642" y="259"/>
                  </a:lnTo>
                  <a:lnTo>
                    <a:pt x="669" y="284"/>
                  </a:lnTo>
                  <a:lnTo>
                    <a:pt x="642" y="284"/>
                  </a:lnTo>
                  <a:lnTo>
                    <a:pt x="593" y="236"/>
                  </a:lnTo>
                  <a:lnTo>
                    <a:pt x="593" y="182"/>
                  </a:lnTo>
                  <a:lnTo>
                    <a:pt x="510" y="159"/>
                  </a:lnTo>
                  <a:lnTo>
                    <a:pt x="482" y="159"/>
                  </a:lnTo>
                  <a:lnTo>
                    <a:pt x="482" y="77"/>
                  </a:lnTo>
                  <a:lnTo>
                    <a:pt x="431" y="77"/>
                  </a:lnTo>
                  <a:lnTo>
                    <a:pt x="482" y="77"/>
                  </a:lnTo>
                  <a:lnTo>
                    <a:pt x="482" y="159"/>
                  </a:lnTo>
                  <a:lnTo>
                    <a:pt x="510" y="182"/>
                  </a:lnTo>
                  <a:lnTo>
                    <a:pt x="593" y="182"/>
                  </a:lnTo>
                  <a:lnTo>
                    <a:pt x="615" y="182"/>
                  </a:lnTo>
                  <a:lnTo>
                    <a:pt x="642" y="236"/>
                  </a:lnTo>
                  <a:lnTo>
                    <a:pt x="669" y="259"/>
                  </a:lnTo>
                  <a:lnTo>
                    <a:pt x="669" y="284"/>
                  </a:lnTo>
                  <a:lnTo>
                    <a:pt x="669" y="318"/>
                  </a:lnTo>
                  <a:lnTo>
                    <a:pt x="753" y="318"/>
                  </a:lnTo>
                  <a:lnTo>
                    <a:pt x="669" y="318"/>
                  </a:lnTo>
                  <a:lnTo>
                    <a:pt x="669" y="284"/>
                  </a:lnTo>
                  <a:lnTo>
                    <a:pt x="726" y="284"/>
                  </a:lnTo>
                  <a:lnTo>
                    <a:pt x="777" y="318"/>
                  </a:lnTo>
                  <a:lnTo>
                    <a:pt x="857" y="368"/>
                  </a:lnTo>
                  <a:lnTo>
                    <a:pt x="857" y="395"/>
                  </a:lnTo>
                  <a:lnTo>
                    <a:pt x="887" y="417"/>
                  </a:lnTo>
                  <a:lnTo>
                    <a:pt x="913" y="417"/>
                  </a:lnTo>
                  <a:lnTo>
                    <a:pt x="887" y="417"/>
                  </a:lnTo>
                  <a:lnTo>
                    <a:pt x="887" y="368"/>
                  </a:lnTo>
                  <a:lnTo>
                    <a:pt x="913" y="368"/>
                  </a:lnTo>
                  <a:lnTo>
                    <a:pt x="937" y="368"/>
                  </a:lnTo>
                  <a:lnTo>
                    <a:pt x="937" y="417"/>
                  </a:lnTo>
                  <a:lnTo>
                    <a:pt x="937" y="395"/>
                  </a:lnTo>
                  <a:lnTo>
                    <a:pt x="913" y="368"/>
                  </a:lnTo>
                  <a:lnTo>
                    <a:pt x="887" y="368"/>
                  </a:lnTo>
                  <a:lnTo>
                    <a:pt x="857" y="368"/>
                  </a:lnTo>
                  <a:lnTo>
                    <a:pt x="829" y="318"/>
                  </a:lnTo>
                  <a:lnTo>
                    <a:pt x="777" y="318"/>
                  </a:lnTo>
                  <a:lnTo>
                    <a:pt x="777" y="284"/>
                  </a:lnTo>
                  <a:lnTo>
                    <a:pt x="887" y="284"/>
                  </a:lnTo>
                  <a:lnTo>
                    <a:pt x="937" y="284"/>
                  </a:lnTo>
                  <a:lnTo>
                    <a:pt x="1048" y="284"/>
                  </a:lnTo>
                  <a:lnTo>
                    <a:pt x="1098" y="284"/>
                  </a:lnTo>
                  <a:lnTo>
                    <a:pt x="1152" y="284"/>
                  </a:lnTo>
                  <a:lnTo>
                    <a:pt x="1178" y="284"/>
                  </a:lnTo>
                  <a:lnTo>
                    <a:pt x="1152" y="284"/>
                  </a:lnTo>
                  <a:lnTo>
                    <a:pt x="1209" y="284"/>
                  </a:lnTo>
                  <a:lnTo>
                    <a:pt x="1258" y="284"/>
                  </a:lnTo>
                  <a:lnTo>
                    <a:pt x="1209" y="284"/>
                  </a:lnTo>
                  <a:lnTo>
                    <a:pt x="1152" y="284"/>
                  </a:lnTo>
                  <a:lnTo>
                    <a:pt x="1125" y="284"/>
                  </a:lnTo>
                  <a:lnTo>
                    <a:pt x="1125" y="318"/>
                  </a:lnTo>
                  <a:lnTo>
                    <a:pt x="1098" y="368"/>
                  </a:lnTo>
                  <a:lnTo>
                    <a:pt x="1125" y="368"/>
                  </a:lnTo>
                  <a:lnTo>
                    <a:pt x="1152" y="284"/>
                  </a:lnTo>
                  <a:lnTo>
                    <a:pt x="1209" y="284"/>
                  </a:lnTo>
                  <a:lnTo>
                    <a:pt x="1258" y="284"/>
                  </a:lnTo>
                  <a:lnTo>
                    <a:pt x="1285" y="284"/>
                  </a:lnTo>
                  <a:lnTo>
                    <a:pt x="1285" y="259"/>
                  </a:lnTo>
                  <a:lnTo>
                    <a:pt x="1313" y="259"/>
                  </a:lnTo>
                  <a:lnTo>
                    <a:pt x="1285" y="284"/>
                  </a:lnTo>
                  <a:lnTo>
                    <a:pt x="1258" y="284"/>
                  </a:lnTo>
                  <a:lnTo>
                    <a:pt x="1285" y="284"/>
                  </a:lnTo>
                  <a:lnTo>
                    <a:pt x="1313" y="284"/>
                  </a:lnTo>
                  <a:lnTo>
                    <a:pt x="1285" y="284"/>
                  </a:lnTo>
                  <a:lnTo>
                    <a:pt x="1313" y="284"/>
                  </a:lnTo>
                  <a:lnTo>
                    <a:pt x="1285" y="284"/>
                  </a:lnTo>
                  <a:lnTo>
                    <a:pt x="1285" y="318"/>
                  </a:lnTo>
                  <a:lnTo>
                    <a:pt x="1258" y="318"/>
                  </a:lnTo>
                  <a:lnTo>
                    <a:pt x="1285" y="318"/>
                  </a:lnTo>
                  <a:lnTo>
                    <a:pt x="1369" y="318"/>
                  </a:lnTo>
                  <a:lnTo>
                    <a:pt x="1420" y="318"/>
                  </a:lnTo>
                  <a:lnTo>
                    <a:pt x="1445" y="284"/>
                  </a:lnTo>
                  <a:lnTo>
                    <a:pt x="1472" y="284"/>
                  </a:lnTo>
                  <a:lnTo>
                    <a:pt x="1472" y="236"/>
                  </a:lnTo>
                  <a:lnTo>
                    <a:pt x="1445" y="259"/>
                  </a:lnTo>
                  <a:lnTo>
                    <a:pt x="1420" y="284"/>
                  </a:lnTo>
                  <a:lnTo>
                    <a:pt x="1396" y="284"/>
                  </a:lnTo>
                  <a:lnTo>
                    <a:pt x="1369" y="284"/>
                  </a:lnTo>
                  <a:lnTo>
                    <a:pt x="1285" y="284"/>
                  </a:lnTo>
                  <a:lnTo>
                    <a:pt x="1209" y="284"/>
                  </a:lnTo>
                  <a:lnTo>
                    <a:pt x="1152" y="284"/>
                  </a:lnTo>
                  <a:lnTo>
                    <a:pt x="1098" y="259"/>
                  </a:lnTo>
                  <a:lnTo>
                    <a:pt x="1018" y="259"/>
                  </a:lnTo>
                  <a:lnTo>
                    <a:pt x="937" y="259"/>
                  </a:lnTo>
                  <a:lnTo>
                    <a:pt x="887" y="259"/>
                  </a:lnTo>
                  <a:lnTo>
                    <a:pt x="857" y="259"/>
                  </a:lnTo>
                  <a:lnTo>
                    <a:pt x="777" y="259"/>
                  </a:lnTo>
                  <a:lnTo>
                    <a:pt x="777" y="284"/>
                  </a:lnTo>
                </a:path>
              </a:pathLst>
            </a:cu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3" name="Freeform 303">
              <a:extLst>
                <a:ext uri="{FF2B5EF4-FFF2-40B4-BE49-F238E27FC236}">
                  <a16:creationId xmlns:a16="http://schemas.microsoft.com/office/drawing/2014/main" id="{D3804154-A11B-1949-BEB4-39CC567B3457}"/>
                </a:ext>
              </a:extLst>
            </p:cNvPr>
            <p:cNvSpPr>
              <a:spLocks noChangeArrowheads="1"/>
            </p:cNvSpPr>
            <p:nvPr/>
          </p:nvSpPr>
          <p:spPr bwMode="auto">
            <a:xfrm>
              <a:off x="754" y="3873"/>
              <a:ext cx="395" cy="150"/>
            </a:xfrm>
            <a:custGeom>
              <a:avLst/>
              <a:gdLst>
                <a:gd name="T0" fmla="*/ 0 w 1741"/>
                <a:gd name="T1" fmla="*/ 0 h 662"/>
                <a:gd name="T2" fmla="*/ 0 w 1741"/>
                <a:gd name="T3" fmla="*/ 0 h 662"/>
                <a:gd name="T4" fmla="*/ 0 w 1741"/>
                <a:gd name="T5" fmla="*/ 0 h 662"/>
                <a:gd name="T6" fmla="*/ 0 w 1741"/>
                <a:gd name="T7" fmla="*/ 0 h 662"/>
                <a:gd name="T8" fmla="*/ 0 w 1741"/>
                <a:gd name="T9" fmla="*/ 0 h 662"/>
                <a:gd name="T10" fmla="*/ 0 w 1741"/>
                <a:gd name="T11" fmla="*/ 0 h 662"/>
                <a:gd name="T12" fmla="*/ 0 w 1741"/>
                <a:gd name="T13" fmla="*/ 0 h 662"/>
                <a:gd name="T14" fmla="*/ 0 w 1741"/>
                <a:gd name="T15" fmla="*/ 0 h 662"/>
                <a:gd name="T16" fmla="*/ 0 w 1741"/>
                <a:gd name="T17" fmla="*/ 0 h 662"/>
                <a:gd name="T18" fmla="*/ 0 w 1741"/>
                <a:gd name="T19" fmla="*/ 0 h 662"/>
                <a:gd name="T20" fmla="*/ 0 w 1741"/>
                <a:gd name="T21" fmla="*/ 0 h 662"/>
                <a:gd name="T22" fmla="*/ 0 w 1741"/>
                <a:gd name="T23" fmla="*/ 0 h 662"/>
                <a:gd name="T24" fmla="*/ 0 w 1741"/>
                <a:gd name="T25" fmla="*/ 0 h 662"/>
                <a:gd name="T26" fmla="*/ 0 w 1741"/>
                <a:gd name="T27" fmla="*/ 0 h 662"/>
                <a:gd name="T28" fmla="*/ 0 w 1741"/>
                <a:gd name="T29" fmla="*/ 0 h 662"/>
                <a:gd name="T30" fmla="*/ 0 w 1741"/>
                <a:gd name="T31" fmla="*/ 0 h 662"/>
                <a:gd name="T32" fmla="*/ 0 w 1741"/>
                <a:gd name="T33" fmla="*/ 0 h 662"/>
                <a:gd name="T34" fmla="*/ 0 w 1741"/>
                <a:gd name="T35" fmla="*/ 0 h 662"/>
                <a:gd name="T36" fmla="*/ 0 w 1741"/>
                <a:gd name="T37" fmla="*/ 0 h 662"/>
                <a:gd name="T38" fmla="*/ 0 w 1741"/>
                <a:gd name="T39" fmla="*/ 0 h 662"/>
                <a:gd name="T40" fmla="*/ 0 w 1741"/>
                <a:gd name="T41" fmla="*/ 0 h 662"/>
                <a:gd name="T42" fmla="*/ 0 w 1741"/>
                <a:gd name="T43" fmla="*/ 0 h 662"/>
                <a:gd name="T44" fmla="*/ 0 w 1741"/>
                <a:gd name="T45" fmla="*/ 0 h 662"/>
                <a:gd name="T46" fmla="*/ 0 w 1741"/>
                <a:gd name="T47" fmla="*/ 0 h 662"/>
                <a:gd name="T48" fmla="*/ 0 w 1741"/>
                <a:gd name="T49" fmla="*/ 0 h 662"/>
                <a:gd name="T50" fmla="*/ 0 w 1741"/>
                <a:gd name="T51" fmla="*/ 0 h 662"/>
                <a:gd name="T52" fmla="*/ 0 w 1741"/>
                <a:gd name="T53" fmla="*/ 0 h 662"/>
                <a:gd name="T54" fmla="*/ 0 w 1741"/>
                <a:gd name="T55" fmla="*/ 0 h 662"/>
                <a:gd name="T56" fmla="*/ 0 w 1741"/>
                <a:gd name="T57" fmla="*/ 0 h 662"/>
                <a:gd name="T58" fmla="*/ 0 w 1741"/>
                <a:gd name="T59" fmla="*/ 0 h 662"/>
                <a:gd name="T60" fmla="*/ 0 w 1741"/>
                <a:gd name="T61" fmla="*/ 0 h 662"/>
                <a:gd name="T62" fmla="*/ 0 w 1741"/>
                <a:gd name="T63" fmla="*/ 0 h 662"/>
                <a:gd name="T64" fmla="*/ 0 w 1741"/>
                <a:gd name="T65" fmla="*/ 0 h 662"/>
                <a:gd name="T66" fmla="*/ 0 w 1741"/>
                <a:gd name="T67" fmla="*/ 0 h 662"/>
                <a:gd name="T68" fmla="*/ 0 w 1741"/>
                <a:gd name="T69" fmla="*/ 0 h 662"/>
                <a:gd name="T70" fmla="*/ 0 w 1741"/>
                <a:gd name="T71" fmla="*/ 0 h 662"/>
                <a:gd name="T72" fmla="*/ 0 w 1741"/>
                <a:gd name="T73" fmla="*/ 0 h 662"/>
                <a:gd name="T74" fmla="*/ 0 w 1741"/>
                <a:gd name="T75" fmla="*/ 0 h 662"/>
                <a:gd name="T76" fmla="*/ 0 w 1741"/>
                <a:gd name="T77" fmla="*/ 0 h 662"/>
                <a:gd name="T78" fmla="*/ 0 w 1741"/>
                <a:gd name="T79" fmla="*/ 0 h 662"/>
                <a:gd name="T80" fmla="*/ 0 w 1741"/>
                <a:gd name="T81" fmla="*/ 0 h 662"/>
                <a:gd name="T82" fmla="*/ 0 w 1741"/>
                <a:gd name="T83" fmla="*/ 0 h 662"/>
                <a:gd name="T84" fmla="*/ 0 w 1741"/>
                <a:gd name="T85" fmla="*/ 0 h 662"/>
                <a:gd name="T86" fmla="*/ 0 w 1741"/>
                <a:gd name="T87" fmla="*/ 0 h 662"/>
                <a:gd name="T88" fmla="*/ 0 w 1741"/>
                <a:gd name="T89" fmla="*/ 0 h 662"/>
                <a:gd name="T90" fmla="*/ 0 w 1741"/>
                <a:gd name="T91" fmla="*/ 0 h 662"/>
                <a:gd name="T92" fmla="*/ 0 w 1741"/>
                <a:gd name="T93" fmla="*/ 0 h 662"/>
                <a:gd name="T94" fmla="*/ 0 w 1741"/>
                <a:gd name="T95" fmla="*/ 0 h 662"/>
                <a:gd name="T96" fmla="*/ 0 w 1741"/>
                <a:gd name="T97" fmla="*/ 0 h 662"/>
                <a:gd name="T98" fmla="*/ 0 w 1741"/>
                <a:gd name="T99" fmla="*/ 0 h 662"/>
                <a:gd name="T100" fmla="*/ 0 w 1741"/>
                <a:gd name="T101" fmla="*/ 0 h 662"/>
                <a:gd name="T102" fmla="*/ 0 w 1741"/>
                <a:gd name="T103" fmla="*/ 0 h 662"/>
                <a:gd name="T104" fmla="*/ 0 w 1741"/>
                <a:gd name="T105" fmla="*/ 0 h 662"/>
                <a:gd name="T106" fmla="*/ 0 w 1741"/>
                <a:gd name="T107" fmla="*/ 0 h 662"/>
                <a:gd name="T108" fmla="*/ 0 w 1741"/>
                <a:gd name="T109" fmla="*/ 0 h 662"/>
                <a:gd name="T110" fmla="*/ 0 w 1741"/>
                <a:gd name="T111" fmla="*/ 0 h 662"/>
                <a:gd name="T112" fmla="*/ 0 w 1741"/>
                <a:gd name="T113" fmla="*/ 0 h 662"/>
                <a:gd name="T114" fmla="*/ 0 w 1741"/>
                <a:gd name="T115" fmla="*/ 0 h 662"/>
                <a:gd name="T116" fmla="*/ 0 w 1741"/>
                <a:gd name="T117" fmla="*/ 0 h 6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41"/>
                <a:gd name="T178" fmla="*/ 0 h 662"/>
                <a:gd name="T179" fmla="*/ 1741 w 1741"/>
                <a:gd name="T180" fmla="*/ 662 h 66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41" h="662">
                  <a:moveTo>
                    <a:pt x="887" y="368"/>
                  </a:moveTo>
                  <a:lnTo>
                    <a:pt x="887" y="368"/>
                  </a:lnTo>
                  <a:lnTo>
                    <a:pt x="887" y="284"/>
                  </a:lnTo>
                  <a:lnTo>
                    <a:pt x="913" y="236"/>
                  </a:lnTo>
                  <a:lnTo>
                    <a:pt x="913" y="182"/>
                  </a:lnTo>
                  <a:lnTo>
                    <a:pt x="937" y="159"/>
                  </a:lnTo>
                  <a:lnTo>
                    <a:pt x="937" y="127"/>
                  </a:lnTo>
                  <a:lnTo>
                    <a:pt x="937" y="182"/>
                  </a:lnTo>
                  <a:lnTo>
                    <a:pt x="1018" y="182"/>
                  </a:lnTo>
                  <a:lnTo>
                    <a:pt x="1018" y="284"/>
                  </a:lnTo>
                  <a:lnTo>
                    <a:pt x="1018" y="368"/>
                  </a:lnTo>
                  <a:lnTo>
                    <a:pt x="1018" y="417"/>
                  </a:lnTo>
                  <a:lnTo>
                    <a:pt x="1018" y="478"/>
                  </a:lnTo>
                  <a:lnTo>
                    <a:pt x="1018" y="553"/>
                  </a:lnTo>
                  <a:lnTo>
                    <a:pt x="1018" y="577"/>
                  </a:lnTo>
                  <a:lnTo>
                    <a:pt x="1018" y="637"/>
                  </a:lnTo>
                  <a:lnTo>
                    <a:pt x="1018" y="661"/>
                  </a:lnTo>
                  <a:lnTo>
                    <a:pt x="1018" y="637"/>
                  </a:lnTo>
                  <a:lnTo>
                    <a:pt x="1018" y="577"/>
                  </a:lnTo>
                  <a:lnTo>
                    <a:pt x="1018" y="553"/>
                  </a:lnTo>
                  <a:lnTo>
                    <a:pt x="1048" y="553"/>
                  </a:lnTo>
                  <a:lnTo>
                    <a:pt x="1098" y="501"/>
                  </a:lnTo>
                  <a:lnTo>
                    <a:pt x="1098" y="417"/>
                  </a:lnTo>
                  <a:lnTo>
                    <a:pt x="1125" y="395"/>
                  </a:lnTo>
                  <a:lnTo>
                    <a:pt x="1152" y="368"/>
                  </a:lnTo>
                  <a:lnTo>
                    <a:pt x="1152" y="318"/>
                  </a:lnTo>
                  <a:lnTo>
                    <a:pt x="1152" y="284"/>
                  </a:lnTo>
                  <a:lnTo>
                    <a:pt x="1152" y="318"/>
                  </a:lnTo>
                  <a:lnTo>
                    <a:pt x="1152" y="368"/>
                  </a:lnTo>
                  <a:lnTo>
                    <a:pt x="1152" y="395"/>
                  </a:lnTo>
                  <a:lnTo>
                    <a:pt x="1152" y="417"/>
                  </a:lnTo>
                  <a:lnTo>
                    <a:pt x="1152" y="501"/>
                  </a:lnTo>
                  <a:lnTo>
                    <a:pt x="1152" y="553"/>
                  </a:lnTo>
                  <a:lnTo>
                    <a:pt x="1152" y="478"/>
                  </a:lnTo>
                  <a:lnTo>
                    <a:pt x="1178" y="417"/>
                  </a:lnTo>
                  <a:lnTo>
                    <a:pt x="1209" y="368"/>
                  </a:lnTo>
                  <a:lnTo>
                    <a:pt x="1209" y="318"/>
                  </a:lnTo>
                  <a:lnTo>
                    <a:pt x="1258" y="284"/>
                  </a:lnTo>
                  <a:lnTo>
                    <a:pt x="1258" y="259"/>
                  </a:lnTo>
                  <a:lnTo>
                    <a:pt x="1285" y="182"/>
                  </a:lnTo>
                  <a:lnTo>
                    <a:pt x="1285" y="236"/>
                  </a:lnTo>
                  <a:lnTo>
                    <a:pt x="1285" y="284"/>
                  </a:lnTo>
                  <a:lnTo>
                    <a:pt x="1285" y="368"/>
                  </a:lnTo>
                  <a:lnTo>
                    <a:pt x="1313" y="417"/>
                  </a:lnTo>
                  <a:lnTo>
                    <a:pt x="1313" y="368"/>
                  </a:lnTo>
                  <a:lnTo>
                    <a:pt x="1369" y="318"/>
                  </a:lnTo>
                  <a:lnTo>
                    <a:pt x="1369" y="284"/>
                  </a:lnTo>
                  <a:lnTo>
                    <a:pt x="1396" y="284"/>
                  </a:lnTo>
                  <a:lnTo>
                    <a:pt x="1420" y="236"/>
                  </a:lnTo>
                  <a:lnTo>
                    <a:pt x="1445" y="236"/>
                  </a:lnTo>
                  <a:lnTo>
                    <a:pt x="1445" y="284"/>
                  </a:lnTo>
                  <a:lnTo>
                    <a:pt x="1445" y="318"/>
                  </a:lnTo>
                  <a:lnTo>
                    <a:pt x="1445" y="368"/>
                  </a:lnTo>
                  <a:lnTo>
                    <a:pt x="1445" y="395"/>
                  </a:lnTo>
                  <a:lnTo>
                    <a:pt x="1445" y="417"/>
                  </a:lnTo>
                  <a:lnTo>
                    <a:pt x="1445" y="501"/>
                  </a:lnTo>
                  <a:lnTo>
                    <a:pt x="1445" y="553"/>
                  </a:lnTo>
                  <a:lnTo>
                    <a:pt x="1445" y="501"/>
                  </a:lnTo>
                  <a:lnTo>
                    <a:pt x="1472" y="417"/>
                  </a:lnTo>
                  <a:lnTo>
                    <a:pt x="1472" y="395"/>
                  </a:lnTo>
                  <a:lnTo>
                    <a:pt x="1529" y="368"/>
                  </a:lnTo>
                  <a:lnTo>
                    <a:pt x="1607" y="284"/>
                  </a:lnTo>
                  <a:lnTo>
                    <a:pt x="1632" y="284"/>
                  </a:lnTo>
                  <a:lnTo>
                    <a:pt x="1632" y="236"/>
                  </a:lnTo>
                  <a:lnTo>
                    <a:pt x="1632" y="182"/>
                  </a:lnTo>
                  <a:lnTo>
                    <a:pt x="1632" y="159"/>
                  </a:lnTo>
                  <a:lnTo>
                    <a:pt x="1632" y="77"/>
                  </a:lnTo>
                  <a:lnTo>
                    <a:pt x="1632" y="127"/>
                  </a:lnTo>
                  <a:lnTo>
                    <a:pt x="1632" y="159"/>
                  </a:lnTo>
                  <a:lnTo>
                    <a:pt x="1632" y="182"/>
                  </a:lnTo>
                  <a:lnTo>
                    <a:pt x="1632" y="236"/>
                  </a:lnTo>
                  <a:lnTo>
                    <a:pt x="1632" y="284"/>
                  </a:lnTo>
                  <a:lnTo>
                    <a:pt x="1632" y="368"/>
                  </a:lnTo>
                  <a:lnTo>
                    <a:pt x="1657" y="368"/>
                  </a:lnTo>
                  <a:lnTo>
                    <a:pt x="1657" y="284"/>
                  </a:lnTo>
                  <a:lnTo>
                    <a:pt x="1691" y="284"/>
                  </a:lnTo>
                  <a:lnTo>
                    <a:pt x="1691" y="236"/>
                  </a:lnTo>
                  <a:lnTo>
                    <a:pt x="1691" y="259"/>
                  </a:lnTo>
                  <a:lnTo>
                    <a:pt x="1691" y="284"/>
                  </a:lnTo>
                  <a:lnTo>
                    <a:pt x="1716" y="368"/>
                  </a:lnTo>
                  <a:lnTo>
                    <a:pt x="1716" y="417"/>
                  </a:lnTo>
                  <a:lnTo>
                    <a:pt x="1716" y="478"/>
                  </a:lnTo>
                  <a:lnTo>
                    <a:pt x="1716" y="553"/>
                  </a:lnTo>
                  <a:lnTo>
                    <a:pt x="1716" y="501"/>
                  </a:lnTo>
                  <a:lnTo>
                    <a:pt x="1716" y="417"/>
                  </a:lnTo>
                  <a:lnTo>
                    <a:pt x="1716" y="395"/>
                  </a:lnTo>
                  <a:lnTo>
                    <a:pt x="1716" y="368"/>
                  </a:lnTo>
                  <a:lnTo>
                    <a:pt x="1716" y="318"/>
                  </a:lnTo>
                  <a:lnTo>
                    <a:pt x="1716" y="284"/>
                  </a:lnTo>
                  <a:lnTo>
                    <a:pt x="1716" y="259"/>
                  </a:lnTo>
                  <a:lnTo>
                    <a:pt x="1740" y="259"/>
                  </a:lnTo>
                  <a:lnTo>
                    <a:pt x="1740" y="284"/>
                  </a:lnTo>
                  <a:lnTo>
                    <a:pt x="1716" y="318"/>
                  </a:lnTo>
                  <a:lnTo>
                    <a:pt x="1716" y="368"/>
                  </a:lnTo>
                  <a:lnTo>
                    <a:pt x="1657" y="395"/>
                  </a:lnTo>
                  <a:lnTo>
                    <a:pt x="1632" y="417"/>
                  </a:lnTo>
                  <a:lnTo>
                    <a:pt x="1607" y="417"/>
                  </a:lnTo>
                  <a:lnTo>
                    <a:pt x="1556" y="417"/>
                  </a:lnTo>
                  <a:lnTo>
                    <a:pt x="1556" y="368"/>
                  </a:lnTo>
                  <a:lnTo>
                    <a:pt x="1556" y="284"/>
                  </a:lnTo>
                  <a:lnTo>
                    <a:pt x="1529" y="284"/>
                  </a:lnTo>
                  <a:lnTo>
                    <a:pt x="1472" y="284"/>
                  </a:lnTo>
                  <a:lnTo>
                    <a:pt x="1445" y="284"/>
                  </a:lnTo>
                  <a:lnTo>
                    <a:pt x="1445" y="318"/>
                  </a:lnTo>
                  <a:lnTo>
                    <a:pt x="1420" y="368"/>
                  </a:lnTo>
                  <a:lnTo>
                    <a:pt x="1369" y="368"/>
                  </a:lnTo>
                  <a:lnTo>
                    <a:pt x="1313" y="368"/>
                  </a:lnTo>
                  <a:lnTo>
                    <a:pt x="1285" y="417"/>
                  </a:lnTo>
                  <a:lnTo>
                    <a:pt x="1258" y="417"/>
                  </a:lnTo>
                  <a:lnTo>
                    <a:pt x="1178" y="417"/>
                  </a:lnTo>
                  <a:lnTo>
                    <a:pt x="1178" y="368"/>
                  </a:lnTo>
                  <a:lnTo>
                    <a:pt x="1152" y="368"/>
                  </a:lnTo>
                  <a:lnTo>
                    <a:pt x="1152" y="284"/>
                  </a:lnTo>
                  <a:lnTo>
                    <a:pt x="1152" y="236"/>
                  </a:lnTo>
                  <a:lnTo>
                    <a:pt x="1152" y="182"/>
                  </a:lnTo>
                  <a:lnTo>
                    <a:pt x="1098" y="159"/>
                  </a:lnTo>
                  <a:lnTo>
                    <a:pt x="1098" y="182"/>
                  </a:lnTo>
                  <a:lnTo>
                    <a:pt x="1098" y="236"/>
                  </a:lnTo>
                  <a:lnTo>
                    <a:pt x="1048" y="284"/>
                  </a:lnTo>
                  <a:lnTo>
                    <a:pt x="990" y="284"/>
                  </a:lnTo>
                  <a:lnTo>
                    <a:pt x="937" y="368"/>
                  </a:lnTo>
                  <a:lnTo>
                    <a:pt x="887" y="395"/>
                  </a:lnTo>
                  <a:lnTo>
                    <a:pt x="887" y="417"/>
                  </a:lnTo>
                  <a:lnTo>
                    <a:pt x="887" y="395"/>
                  </a:lnTo>
                  <a:lnTo>
                    <a:pt x="887" y="368"/>
                  </a:lnTo>
                  <a:lnTo>
                    <a:pt x="887" y="318"/>
                  </a:lnTo>
                  <a:lnTo>
                    <a:pt x="887" y="284"/>
                  </a:lnTo>
                  <a:lnTo>
                    <a:pt x="887" y="259"/>
                  </a:lnTo>
                  <a:lnTo>
                    <a:pt x="887" y="284"/>
                  </a:lnTo>
                  <a:lnTo>
                    <a:pt x="857" y="368"/>
                  </a:lnTo>
                  <a:lnTo>
                    <a:pt x="777" y="395"/>
                  </a:lnTo>
                  <a:lnTo>
                    <a:pt x="777" y="417"/>
                  </a:lnTo>
                  <a:lnTo>
                    <a:pt x="777" y="501"/>
                  </a:lnTo>
                  <a:lnTo>
                    <a:pt x="777" y="478"/>
                  </a:lnTo>
                  <a:lnTo>
                    <a:pt x="777" y="395"/>
                  </a:lnTo>
                  <a:lnTo>
                    <a:pt x="777" y="368"/>
                  </a:lnTo>
                  <a:lnTo>
                    <a:pt x="777" y="284"/>
                  </a:lnTo>
                  <a:lnTo>
                    <a:pt x="777" y="259"/>
                  </a:lnTo>
                  <a:lnTo>
                    <a:pt x="777" y="182"/>
                  </a:lnTo>
                  <a:lnTo>
                    <a:pt x="726" y="182"/>
                  </a:lnTo>
                  <a:lnTo>
                    <a:pt x="726" y="259"/>
                  </a:lnTo>
                  <a:lnTo>
                    <a:pt x="669" y="284"/>
                  </a:lnTo>
                  <a:lnTo>
                    <a:pt x="669" y="318"/>
                  </a:lnTo>
                  <a:lnTo>
                    <a:pt x="642" y="368"/>
                  </a:lnTo>
                  <a:lnTo>
                    <a:pt x="593" y="417"/>
                  </a:lnTo>
                  <a:lnTo>
                    <a:pt x="593" y="478"/>
                  </a:lnTo>
                  <a:lnTo>
                    <a:pt x="566" y="478"/>
                  </a:lnTo>
                  <a:lnTo>
                    <a:pt x="566" y="417"/>
                  </a:lnTo>
                  <a:lnTo>
                    <a:pt x="566" y="368"/>
                  </a:lnTo>
                  <a:lnTo>
                    <a:pt x="510" y="284"/>
                  </a:lnTo>
                  <a:lnTo>
                    <a:pt x="482" y="236"/>
                  </a:lnTo>
                  <a:lnTo>
                    <a:pt x="482" y="182"/>
                  </a:lnTo>
                  <a:lnTo>
                    <a:pt x="431" y="182"/>
                  </a:lnTo>
                  <a:lnTo>
                    <a:pt x="431" y="259"/>
                  </a:lnTo>
                  <a:lnTo>
                    <a:pt x="375" y="284"/>
                  </a:lnTo>
                  <a:lnTo>
                    <a:pt x="322" y="284"/>
                  </a:lnTo>
                  <a:lnTo>
                    <a:pt x="322" y="368"/>
                  </a:lnTo>
                  <a:lnTo>
                    <a:pt x="295" y="368"/>
                  </a:lnTo>
                  <a:lnTo>
                    <a:pt x="295" y="318"/>
                  </a:lnTo>
                  <a:lnTo>
                    <a:pt x="295" y="284"/>
                  </a:lnTo>
                  <a:lnTo>
                    <a:pt x="295" y="259"/>
                  </a:lnTo>
                  <a:lnTo>
                    <a:pt x="295" y="182"/>
                  </a:lnTo>
                  <a:lnTo>
                    <a:pt x="295" y="127"/>
                  </a:lnTo>
                  <a:lnTo>
                    <a:pt x="295" y="159"/>
                  </a:lnTo>
                  <a:lnTo>
                    <a:pt x="295" y="182"/>
                  </a:lnTo>
                  <a:lnTo>
                    <a:pt x="244" y="182"/>
                  </a:lnTo>
                  <a:lnTo>
                    <a:pt x="215" y="236"/>
                  </a:lnTo>
                  <a:lnTo>
                    <a:pt x="215" y="259"/>
                  </a:lnTo>
                  <a:lnTo>
                    <a:pt x="160" y="284"/>
                  </a:lnTo>
                  <a:lnTo>
                    <a:pt x="160" y="318"/>
                  </a:lnTo>
                  <a:lnTo>
                    <a:pt x="110" y="368"/>
                  </a:lnTo>
                  <a:lnTo>
                    <a:pt x="83" y="395"/>
                  </a:lnTo>
                  <a:lnTo>
                    <a:pt x="83" y="368"/>
                  </a:lnTo>
                  <a:lnTo>
                    <a:pt x="83" y="318"/>
                  </a:lnTo>
                  <a:lnTo>
                    <a:pt x="83" y="284"/>
                  </a:lnTo>
                  <a:lnTo>
                    <a:pt x="54" y="284"/>
                  </a:lnTo>
                  <a:lnTo>
                    <a:pt x="54" y="368"/>
                  </a:lnTo>
                  <a:lnTo>
                    <a:pt x="54" y="395"/>
                  </a:lnTo>
                  <a:lnTo>
                    <a:pt x="54" y="417"/>
                  </a:lnTo>
                  <a:lnTo>
                    <a:pt x="54" y="478"/>
                  </a:lnTo>
                  <a:lnTo>
                    <a:pt x="0" y="478"/>
                  </a:lnTo>
                  <a:lnTo>
                    <a:pt x="0" y="417"/>
                  </a:lnTo>
                  <a:lnTo>
                    <a:pt x="0" y="368"/>
                  </a:lnTo>
                  <a:lnTo>
                    <a:pt x="0" y="284"/>
                  </a:lnTo>
                  <a:lnTo>
                    <a:pt x="54" y="284"/>
                  </a:lnTo>
                  <a:lnTo>
                    <a:pt x="54" y="236"/>
                  </a:lnTo>
                  <a:lnTo>
                    <a:pt x="83" y="284"/>
                  </a:lnTo>
                  <a:lnTo>
                    <a:pt x="110" y="284"/>
                  </a:lnTo>
                  <a:lnTo>
                    <a:pt x="110" y="318"/>
                  </a:lnTo>
                  <a:lnTo>
                    <a:pt x="134" y="368"/>
                  </a:lnTo>
                  <a:lnTo>
                    <a:pt x="160" y="395"/>
                  </a:lnTo>
                  <a:lnTo>
                    <a:pt x="215" y="395"/>
                  </a:lnTo>
                  <a:lnTo>
                    <a:pt x="244" y="417"/>
                  </a:lnTo>
                  <a:lnTo>
                    <a:pt x="295" y="395"/>
                  </a:lnTo>
                  <a:lnTo>
                    <a:pt x="322" y="368"/>
                  </a:lnTo>
                  <a:lnTo>
                    <a:pt x="347" y="368"/>
                  </a:lnTo>
                  <a:lnTo>
                    <a:pt x="375" y="284"/>
                  </a:lnTo>
                  <a:lnTo>
                    <a:pt x="406" y="284"/>
                  </a:lnTo>
                  <a:lnTo>
                    <a:pt x="482" y="284"/>
                  </a:lnTo>
                  <a:lnTo>
                    <a:pt x="406" y="368"/>
                  </a:lnTo>
                  <a:lnTo>
                    <a:pt x="406" y="395"/>
                  </a:lnTo>
                  <a:lnTo>
                    <a:pt x="375" y="417"/>
                  </a:lnTo>
                  <a:lnTo>
                    <a:pt x="375" y="501"/>
                  </a:lnTo>
                  <a:lnTo>
                    <a:pt x="375" y="553"/>
                  </a:lnTo>
                  <a:lnTo>
                    <a:pt x="375" y="501"/>
                  </a:lnTo>
                  <a:lnTo>
                    <a:pt x="375" y="417"/>
                  </a:lnTo>
                  <a:lnTo>
                    <a:pt x="406" y="395"/>
                  </a:lnTo>
                  <a:lnTo>
                    <a:pt x="406" y="368"/>
                  </a:lnTo>
                  <a:lnTo>
                    <a:pt x="482" y="368"/>
                  </a:lnTo>
                  <a:lnTo>
                    <a:pt x="482" y="318"/>
                  </a:lnTo>
                  <a:lnTo>
                    <a:pt x="482" y="368"/>
                  </a:lnTo>
                  <a:lnTo>
                    <a:pt x="482" y="395"/>
                  </a:lnTo>
                  <a:lnTo>
                    <a:pt x="482" y="417"/>
                  </a:lnTo>
                  <a:lnTo>
                    <a:pt x="482" y="501"/>
                  </a:lnTo>
                  <a:lnTo>
                    <a:pt x="482" y="553"/>
                  </a:lnTo>
                  <a:lnTo>
                    <a:pt x="482" y="637"/>
                  </a:lnTo>
                  <a:lnTo>
                    <a:pt x="482" y="661"/>
                  </a:lnTo>
                  <a:lnTo>
                    <a:pt x="482" y="637"/>
                  </a:lnTo>
                  <a:lnTo>
                    <a:pt x="510" y="637"/>
                  </a:lnTo>
                  <a:lnTo>
                    <a:pt x="510" y="553"/>
                  </a:lnTo>
                  <a:lnTo>
                    <a:pt x="566" y="553"/>
                  </a:lnTo>
                  <a:lnTo>
                    <a:pt x="593" y="478"/>
                  </a:lnTo>
                  <a:lnTo>
                    <a:pt x="593" y="417"/>
                  </a:lnTo>
                  <a:lnTo>
                    <a:pt x="615" y="368"/>
                  </a:lnTo>
                  <a:lnTo>
                    <a:pt x="615" y="395"/>
                  </a:lnTo>
                  <a:lnTo>
                    <a:pt x="615" y="417"/>
                  </a:lnTo>
                  <a:lnTo>
                    <a:pt x="615" y="501"/>
                  </a:lnTo>
                  <a:lnTo>
                    <a:pt x="615" y="553"/>
                  </a:lnTo>
                  <a:lnTo>
                    <a:pt x="593" y="553"/>
                  </a:lnTo>
                  <a:lnTo>
                    <a:pt x="593" y="637"/>
                  </a:lnTo>
                  <a:lnTo>
                    <a:pt x="593" y="661"/>
                  </a:lnTo>
                  <a:lnTo>
                    <a:pt x="642" y="661"/>
                  </a:lnTo>
                  <a:lnTo>
                    <a:pt x="642" y="637"/>
                  </a:lnTo>
                  <a:lnTo>
                    <a:pt x="642" y="553"/>
                  </a:lnTo>
                  <a:lnTo>
                    <a:pt x="642" y="478"/>
                  </a:lnTo>
                  <a:lnTo>
                    <a:pt x="642" y="368"/>
                  </a:lnTo>
                  <a:lnTo>
                    <a:pt x="642" y="318"/>
                  </a:lnTo>
                  <a:lnTo>
                    <a:pt x="642" y="284"/>
                  </a:lnTo>
                  <a:lnTo>
                    <a:pt x="669" y="368"/>
                  </a:lnTo>
                  <a:lnTo>
                    <a:pt x="669" y="395"/>
                  </a:lnTo>
                  <a:lnTo>
                    <a:pt x="669" y="417"/>
                  </a:lnTo>
                  <a:lnTo>
                    <a:pt x="669" y="553"/>
                  </a:lnTo>
                  <a:lnTo>
                    <a:pt x="726" y="553"/>
                  </a:lnTo>
                  <a:lnTo>
                    <a:pt x="726" y="577"/>
                  </a:lnTo>
                  <a:lnTo>
                    <a:pt x="777" y="577"/>
                  </a:lnTo>
                  <a:lnTo>
                    <a:pt x="777" y="637"/>
                  </a:lnTo>
                  <a:lnTo>
                    <a:pt x="777" y="553"/>
                  </a:lnTo>
                  <a:lnTo>
                    <a:pt x="829" y="553"/>
                  </a:lnTo>
                  <a:lnTo>
                    <a:pt x="829" y="478"/>
                  </a:lnTo>
                  <a:lnTo>
                    <a:pt x="829" y="417"/>
                  </a:lnTo>
                  <a:lnTo>
                    <a:pt x="829" y="368"/>
                  </a:lnTo>
                  <a:lnTo>
                    <a:pt x="829" y="284"/>
                  </a:lnTo>
                  <a:lnTo>
                    <a:pt x="829" y="368"/>
                  </a:lnTo>
                  <a:lnTo>
                    <a:pt x="829" y="417"/>
                  </a:lnTo>
                  <a:lnTo>
                    <a:pt x="829" y="553"/>
                  </a:lnTo>
                  <a:lnTo>
                    <a:pt x="777" y="553"/>
                  </a:lnTo>
                  <a:lnTo>
                    <a:pt x="777" y="577"/>
                  </a:lnTo>
                  <a:lnTo>
                    <a:pt x="777" y="553"/>
                  </a:lnTo>
                  <a:lnTo>
                    <a:pt x="777" y="501"/>
                  </a:lnTo>
                  <a:lnTo>
                    <a:pt x="777" y="417"/>
                  </a:lnTo>
                  <a:lnTo>
                    <a:pt x="829" y="368"/>
                  </a:lnTo>
                  <a:lnTo>
                    <a:pt x="829" y="318"/>
                  </a:lnTo>
                  <a:lnTo>
                    <a:pt x="887" y="284"/>
                  </a:lnTo>
                  <a:lnTo>
                    <a:pt x="913" y="259"/>
                  </a:lnTo>
                  <a:lnTo>
                    <a:pt x="937" y="259"/>
                  </a:lnTo>
                  <a:lnTo>
                    <a:pt x="937" y="284"/>
                  </a:lnTo>
                  <a:lnTo>
                    <a:pt x="937" y="318"/>
                  </a:lnTo>
                  <a:lnTo>
                    <a:pt x="937" y="368"/>
                  </a:lnTo>
                  <a:lnTo>
                    <a:pt x="937" y="395"/>
                  </a:lnTo>
                  <a:lnTo>
                    <a:pt x="937" y="478"/>
                  </a:lnTo>
                  <a:lnTo>
                    <a:pt x="937" y="553"/>
                  </a:lnTo>
                  <a:lnTo>
                    <a:pt x="913" y="577"/>
                  </a:lnTo>
                  <a:lnTo>
                    <a:pt x="937" y="553"/>
                  </a:lnTo>
                  <a:lnTo>
                    <a:pt x="937" y="417"/>
                  </a:lnTo>
                  <a:lnTo>
                    <a:pt x="937" y="395"/>
                  </a:lnTo>
                  <a:lnTo>
                    <a:pt x="990" y="368"/>
                  </a:lnTo>
                  <a:lnTo>
                    <a:pt x="1018" y="318"/>
                  </a:lnTo>
                  <a:lnTo>
                    <a:pt x="1098" y="318"/>
                  </a:lnTo>
                  <a:lnTo>
                    <a:pt x="1098" y="368"/>
                  </a:lnTo>
                  <a:lnTo>
                    <a:pt x="1098" y="395"/>
                  </a:lnTo>
                  <a:lnTo>
                    <a:pt x="1098" y="417"/>
                  </a:lnTo>
                  <a:lnTo>
                    <a:pt x="1098" y="501"/>
                  </a:lnTo>
                  <a:lnTo>
                    <a:pt x="1098" y="553"/>
                  </a:lnTo>
                  <a:lnTo>
                    <a:pt x="1098" y="577"/>
                  </a:lnTo>
                  <a:lnTo>
                    <a:pt x="1098" y="637"/>
                  </a:lnTo>
                  <a:lnTo>
                    <a:pt x="1098" y="553"/>
                  </a:lnTo>
                  <a:lnTo>
                    <a:pt x="1098" y="478"/>
                  </a:lnTo>
                  <a:lnTo>
                    <a:pt x="1098" y="395"/>
                  </a:lnTo>
                  <a:lnTo>
                    <a:pt x="1098" y="368"/>
                  </a:lnTo>
                  <a:lnTo>
                    <a:pt x="1152" y="284"/>
                  </a:lnTo>
                  <a:lnTo>
                    <a:pt x="1152" y="368"/>
                  </a:lnTo>
                  <a:lnTo>
                    <a:pt x="1152" y="417"/>
                  </a:lnTo>
                  <a:lnTo>
                    <a:pt x="1152" y="478"/>
                  </a:lnTo>
                  <a:lnTo>
                    <a:pt x="1152" y="553"/>
                  </a:lnTo>
                  <a:lnTo>
                    <a:pt x="1152" y="577"/>
                  </a:lnTo>
                  <a:lnTo>
                    <a:pt x="1152" y="553"/>
                  </a:lnTo>
                  <a:lnTo>
                    <a:pt x="1178" y="501"/>
                  </a:lnTo>
                  <a:lnTo>
                    <a:pt x="1209" y="417"/>
                  </a:lnTo>
                  <a:lnTo>
                    <a:pt x="1258" y="368"/>
                  </a:lnTo>
                  <a:lnTo>
                    <a:pt x="1258" y="318"/>
                  </a:lnTo>
                  <a:lnTo>
                    <a:pt x="1285" y="284"/>
                  </a:lnTo>
                  <a:lnTo>
                    <a:pt x="1285" y="318"/>
                  </a:lnTo>
                  <a:lnTo>
                    <a:pt x="1285" y="368"/>
                  </a:lnTo>
                  <a:lnTo>
                    <a:pt x="1285" y="395"/>
                  </a:lnTo>
                  <a:lnTo>
                    <a:pt x="1313" y="417"/>
                  </a:lnTo>
                  <a:lnTo>
                    <a:pt x="1313" y="501"/>
                  </a:lnTo>
                  <a:lnTo>
                    <a:pt x="1313" y="553"/>
                  </a:lnTo>
                  <a:lnTo>
                    <a:pt x="1369" y="501"/>
                  </a:lnTo>
                  <a:lnTo>
                    <a:pt x="1369" y="417"/>
                  </a:lnTo>
                  <a:lnTo>
                    <a:pt x="1369" y="395"/>
                  </a:lnTo>
                  <a:lnTo>
                    <a:pt x="1396" y="368"/>
                  </a:lnTo>
                  <a:lnTo>
                    <a:pt x="1396" y="284"/>
                  </a:lnTo>
                  <a:lnTo>
                    <a:pt x="1420" y="284"/>
                  </a:lnTo>
                  <a:lnTo>
                    <a:pt x="1445" y="236"/>
                  </a:lnTo>
                  <a:lnTo>
                    <a:pt x="1445" y="284"/>
                  </a:lnTo>
                  <a:lnTo>
                    <a:pt x="1445" y="318"/>
                  </a:lnTo>
                  <a:lnTo>
                    <a:pt x="1445" y="368"/>
                  </a:lnTo>
                  <a:lnTo>
                    <a:pt x="1445" y="395"/>
                  </a:lnTo>
                  <a:lnTo>
                    <a:pt x="1445" y="417"/>
                  </a:lnTo>
                  <a:lnTo>
                    <a:pt x="1445" y="501"/>
                  </a:lnTo>
                  <a:lnTo>
                    <a:pt x="1445" y="553"/>
                  </a:lnTo>
                  <a:lnTo>
                    <a:pt x="1472" y="553"/>
                  </a:lnTo>
                  <a:lnTo>
                    <a:pt x="1472" y="501"/>
                  </a:lnTo>
                  <a:lnTo>
                    <a:pt x="1529" y="417"/>
                  </a:lnTo>
                  <a:lnTo>
                    <a:pt x="1529" y="368"/>
                  </a:lnTo>
                  <a:lnTo>
                    <a:pt x="1607" y="368"/>
                  </a:lnTo>
                  <a:lnTo>
                    <a:pt x="1556" y="368"/>
                  </a:lnTo>
                  <a:lnTo>
                    <a:pt x="1556" y="395"/>
                  </a:lnTo>
                  <a:lnTo>
                    <a:pt x="1556" y="478"/>
                  </a:lnTo>
                  <a:lnTo>
                    <a:pt x="1556" y="553"/>
                  </a:lnTo>
                  <a:lnTo>
                    <a:pt x="1556" y="577"/>
                  </a:lnTo>
                  <a:lnTo>
                    <a:pt x="1556" y="637"/>
                  </a:lnTo>
                  <a:lnTo>
                    <a:pt x="1607" y="553"/>
                  </a:lnTo>
                  <a:lnTo>
                    <a:pt x="1607" y="501"/>
                  </a:lnTo>
                  <a:lnTo>
                    <a:pt x="1632" y="417"/>
                  </a:lnTo>
                  <a:lnTo>
                    <a:pt x="1632" y="395"/>
                  </a:lnTo>
                  <a:lnTo>
                    <a:pt x="1632" y="368"/>
                  </a:lnTo>
                  <a:lnTo>
                    <a:pt x="1657" y="318"/>
                  </a:lnTo>
                  <a:lnTo>
                    <a:pt x="1657" y="368"/>
                  </a:lnTo>
                  <a:lnTo>
                    <a:pt x="1657" y="395"/>
                  </a:lnTo>
                  <a:lnTo>
                    <a:pt x="1657" y="417"/>
                  </a:lnTo>
                  <a:lnTo>
                    <a:pt x="1657" y="501"/>
                  </a:lnTo>
                  <a:lnTo>
                    <a:pt x="1691" y="553"/>
                  </a:lnTo>
                  <a:lnTo>
                    <a:pt x="1716" y="501"/>
                  </a:lnTo>
                  <a:lnTo>
                    <a:pt x="1716" y="417"/>
                  </a:lnTo>
                  <a:lnTo>
                    <a:pt x="1716" y="368"/>
                  </a:lnTo>
                  <a:lnTo>
                    <a:pt x="1716" y="284"/>
                  </a:lnTo>
                  <a:lnTo>
                    <a:pt x="1716" y="318"/>
                  </a:lnTo>
                  <a:lnTo>
                    <a:pt x="1716" y="368"/>
                  </a:lnTo>
                  <a:lnTo>
                    <a:pt x="1657" y="395"/>
                  </a:lnTo>
                  <a:lnTo>
                    <a:pt x="1657" y="417"/>
                  </a:lnTo>
                  <a:lnTo>
                    <a:pt x="1632" y="368"/>
                  </a:lnTo>
                  <a:lnTo>
                    <a:pt x="1632" y="284"/>
                  </a:lnTo>
                  <a:lnTo>
                    <a:pt x="1632" y="259"/>
                  </a:lnTo>
                  <a:lnTo>
                    <a:pt x="1632" y="182"/>
                  </a:lnTo>
                  <a:lnTo>
                    <a:pt x="1607" y="236"/>
                  </a:lnTo>
                  <a:lnTo>
                    <a:pt x="1529" y="259"/>
                  </a:lnTo>
                  <a:lnTo>
                    <a:pt x="1472" y="284"/>
                  </a:lnTo>
                  <a:lnTo>
                    <a:pt x="1445" y="318"/>
                  </a:lnTo>
                  <a:lnTo>
                    <a:pt x="1396" y="368"/>
                  </a:lnTo>
                  <a:lnTo>
                    <a:pt x="1369" y="368"/>
                  </a:lnTo>
                  <a:lnTo>
                    <a:pt x="1285" y="368"/>
                  </a:lnTo>
                  <a:lnTo>
                    <a:pt x="1258" y="395"/>
                  </a:lnTo>
                  <a:lnTo>
                    <a:pt x="1258" y="368"/>
                  </a:lnTo>
                  <a:lnTo>
                    <a:pt x="1258" y="318"/>
                  </a:lnTo>
                  <a:lnTo>
                    <a:pt x="1209" y="368"/>
                  </a:lnTo>
                  <a:lnTo>
                    <a:pt x="1152" y="368"/>
                  </a:lnTo>
                  <a:lnTo>
                    <a:pt x="1125" y="417"/>
                  </a:lnTo>
                  <a:lnTo>
                    <a:pt x="1098" y="478"/>
                  </a:lnTo>
                  <a:lnTo>
                    <a:pt x="990" y="553"/>
                  </a:lnTo>
                  <a:lnTo>
                    <a:pt x="913" y="553"/>
                  </a:lnTo>
                  <a:lnTo>
                    <a:pt x="887" y="553"/>
                  </a:lnTo>
                  <a:lnTo>
                    <a:pt x="937" y="501"/>
                  </a:lnTo>
                  <a:lnTo>
                    <a:pt x="1018" y="478"/>
                  </a:lnTo>
                  <a:lnTo>
                    <a:pt x="1098" y="395"/>
                  </a:lnTo>
                  <a:lnTo>
                    <a:pt x="1125" y="368"/>
                  </a:lnTo>
                  <a:lnTo>
                    <a:pt x="1152" y="318"/>
                  </a:lnTo>
                  <a:lnTo>
                    <a:pt x="1152" y="284"/>
                  </a:lnTo>
                  <a:lnTo>
                    <a:pt x="1152" y="318"/>
                  </a:lnTo>
                  <a:lnTo>
                    <a:pt x="1125" y="318"/>
                  </a:lnTo>
                  <a:lnTo>
                    <a:pt x="1098" y="368"/>
                  </a:lnTo>
                  <a:lnTo>
                    <a:pt x="1048" y="368"/>
                  </a:lnTo>
                  <a:lnTo>
                    <a:pt x="990" y="368"/>
                  </a:lnTo>
                  <a:lnTo>
                    <a:pt x="937" y="395"/>
                  </a:lnTo>
                  <a:lnTo>
                    <a:pt x="937" y="368"/>
                  </a:lnTo>
                  <a:lnTo>
                    <a:pt x="990" y="368"/>
                  </a:lnTo>
                  <a:lnTo>
                    <a:pt x="1048" y="368"/>
                  </a:lnTo>
                  <a:lnTo>
                    <a:pt x="1098" y="368"/>
                  </a:lnTo>
                  <a:lnTo>
                    <a:pt x="1125" y="318"/>
                  </a:lnTo>
                  <a:lnTo>
                    <a:pt x="1152" y="284"/>
                  </a:lnTo>
                  <a:lnTo>
                    <a:pt x="1125" y="318"/>
                  </a:lnTo>
                  <a:lnTo>
                    <a:pt x="1098" y="318"/>
                  </a:lnTo>
                  <a:lnTo>
                    <a:pt x="1018" y="368"/>
                  </a:lnTo>
                  <a:lnTo>
                    <a:pt x="937" y="368"/>
                  </a:lnTo>
                  <a:lnTo>
                    <a:pt x="887" y="368"/>
                  </a:lnTo>
                  <a:lnTo>
                    <a:pt x="829" y="368"/>
                  </a:lnTo>
                  <a:lnTo>
                    <a:pt x="887" y="368"/>
                  </a:lnTo>
                  <a:lnTo>
                    <a:pt x="913" y="368"/>
                  </a:lnTo>
                  <a:lnTo>
                    <a:pt x="937" y="318"/>
                  </a:lnTo>
                  <a:lnTo>
                    <a:pt x="1048" y="318"/>
                  </a:lnTo>
                  <a:lnTo>
                    <a:pt x="1098" y="284"/>
                  </a:lnTo>
                  <a:lnTo>
                    <a:pt x="990" y="284"/>
                  </a:lnTo>
                  <a:lnTo>
                    <a:pt x="937" y="284"/>
                  </a:lnTo>
                  <a:lnTo>
                    <a:pt x="887" y="284"/>
                  </a:lnTo>
                  <a:lnTo>
                    <a:pt x="777" y="284"/>
                  </a:lnTo>
                  <a:lnTo>
                    <a:pt x="726" y="284"/>
                  </a:lnTo>
                  <a:lnTo>
                    <a:pt x="669" y="284"/>
                  </a:lnTo>
                  <a:lnTo>
                    <a:pt x="615" y="259"/>
                  </a:lnTo>
                  <a:lnTo>
                    <a:pt x="615" y="236"/>
                  </a:lnTo>
                  <a:lnTo>
                    <a:pt x="593" y="236"/>
                  </a:lnTo>
                  <a:lnTo>
                    <a:pt x="566" y="236"/>
                  </a:lnTo>
                  <a:lnTo>
                    <a:pt x="482" y="236"/>
                  </a:lnTo>
                  <a:lnTo>
                    <a:pt x="375" y="236"/>
                  </a:lnTo>
                  <a:lnTo>
                    <a:pt x="347" y="236"/>
                  </a:lnTo>
                  <a:lnTo>
                    <a:pt x="295" y="284"/>
                  </a:lnTo>
                  <a:lnTo>
                    <a:pt x="406" y="318"/>
                  </a:lnTo>
                  <a:lnTo>
                    <a:pt x="482" y="368"/>
                  </a:lnTo>
                  <a:lnTo>
                    <a:pt x="566" y="368"/>
                  </a:lnTo>
                  <a:lnTo>
                    <a:pt x="642" y="368"/>
                  </a:lnTo>
                  <a:lnTo>
                    <a:pt x="669" y="368"/>
                  </a:lnTo>
                  <a:lnTo>
                    <a:pt x="753" y="417"/>
                  </a:lnTo>
                  <a:lnTo>
                    <a:pt x="777" y="417"/>
                  </a:lnTo>
                  <a:lnTo>
                    <a:pt x="753" y="417"/>
                  </a:lnTo>
                  <a:lnTo>
                    <a:pt x="669" y="417"/>
                  </a:lnTo>
                  <a:lnTo>
                    <a:pt x="615" y="417"/>
                  </a:lnTo>
                  <a:lnTo>
                    <a:pt x="593" y="417"/>
                  </a:lnTo>
                  <a:lnTo>
                    <a:pt x="510" y="417"/>
                  </a:lnTo>
                  <a:lnTo>
                    <a:pt x="482" y="417"/>
                  </a:lnTo>
                  <a:lnTo>
                    <a:pt x="406" y="417"/>
                  </a:lnTo>
                  <a:lnTo>
                    <a:pt x="375" y="478"/>
                  </a:lnTo>
                  <a:lnTo>
                    <a:pt x="322" y="478"/>
                  </a:lnTo>
                  <a:lnTo>
                    <a:pt x="347" y="417"/>
                  </a:lnTo>
                  <a:lnTo>
                    <a:pt x="375" y="417"/>
                  </a:lnTo>
                  <a:lnTo>
                    <a:pt x="431" y="417"/>
                  </a:lnTo>
                  <a:lnTo>
                    <a:pt x="510" y="417"/>
                  </a:lnTo>
                  <a:lnTo>
                    <a:pt x="593" y="417"/>
                  </a:lnTo>
                  <a:lnTo>
                    <a:pt x="669" y="368"/>
                  </a:lnTo>
                  <a:lnTo>
                    <a:pt x="669" y="395"/>
                  </a:lnTo>
                  <a:lnTo>
                    <a:pt x="615" y="417"/>
                  </a:lnTo>
                  <a:lnTo>
                    <a:pt x="593" y="417"/>
                  </a:lnTo>
                  <a:lnTo>
                    <a:pt x="482" y="478"/>
                  </a:lnTo>
                  <a:lnTo>
                    <a:pt x="406" y="478"/>
                  </a:lnTo>
                  <a:lnTo>
                    <a:pt x="347" y="478"/>
                  </a:lnTo>
                  <a:lnTo>
                    <a:pt x="295" y="478"/>
                  </a:lnTo>
                  <a:lnTo>
                    <a:pt x="215" y="553"/>
                  </a:lnTo>
                  <a:lnTo>
                    <a:pt x="160" y="553"/>
                  </a:lnTo>
                  <a:lnTo>
                    <a:pt x="215" y="553"/>
                  </a:lnTo>
                  <a:lnTo>
                    <a:pt x="295" y="501"/>
                  </a:lnTo>
                  <a:lnTo>
                    <a:pt x="375" y="478"/>
                  </a:lnTo>
                  <a:lnTo>
                    <a:pt x="431" y="417"/>
                  </a:lnTo>
                  <a:lnTo>
                    <a:pt x="510" y="417"/>
                  </a:lnTo>
                  <a:lnTo>
                    <a:pt x="615" y="395"/>
                  </a:lnTo>
                  <a:lnTo>
                    <a:pt x="669" y="368"/>
                  </a:lnTo>
                  <a:lnTo>
                    <a:pt x="829" y="368"/>
                  </a:lnTo>
                  <a:lnTo>
                    <a:pt x="887" y="318"/>
                  </a:lnTo>
                  <a:lnTo>
                    <a:pt x="990" y="318"/>
                  </a:lnTo>
                  <a:lnTo>
                    <a:pt x="1098" y="318"/>
                  </a:lnTo>
                  <a:lnTo>
                    <a:pt x="1048" y="318"/>
                  </a:lnTo>
                  <a:lnTo>
                    <a:pt x="1048" y="368"/>
                  </a:lnTo>
                  <a:lnTo>
                    <a:pt x="1018" y="368"/>
                  </a:lnTo>
                  <a:lnTo>
                    <a:pt x="937" y="368"/>
                  </a:lnTo>
                  <a:lnTo>
                    <a:pt x="913" y="368"/>
                  </a:lnTo>
                  <a:lnTo>
                    <a:pt x="887" y="368"/>
                  </a:lnTo>
                  <a:lnTo>
                    <a:pt x="857" y="368"/>
                  </a:lnTo>
                  <a:lnTo>
                    <a:pt x="887" y="368"/>
                  </a:lnTo>
                  <a:lnTo>
                    <a:pt x="937" y="368"/>
                  </a:lnTo>
                  <a:lnTo>
                    <a:pt x="990" y="368"/>
                  </a:lnTo>
                  <a:lnTo>
                    <a:pt x="1098" y="368"/>
                  </a:lnTo>
                  <a:lnTo>
                    <a:pt x="1018" y="368"/>
                  </a:lnTo>
                  <a:lnTo>
                    <a:pt x="937" y="368"/>
                  </a:lnTo>
                  <a:lnTo>
                    <a:pt x="887" y="368"/>
                  </a:lnTo>
                  <a:lnTo>
                    <a:pt x="829" y="318"/>
                  </a:lnTo>
                  <a:lnTo>
                    <a:pt x="753" y="318"/>
                  </a:lnTo>
                  <a:lnTo>
                    <a:pt x="669" y="318"/>
                  </a:lnTo>
                  <a:lnTo>
                    <a:pt x="593" y="318"/>
                  </a:lnTo>
                  <a:lnTo>
                    <a:pt x="510" y="318"/>
                  </a:lnTo>
                  <a:lnTo>
                    <a:pt x="482" y="318"/>
                  </a:lnTo>
                  <a:lnTo>
                    <a:pt x="482" y="284"/>
                  </a:lnTo>
                  <a:lnTo>
                    <a:pt x="566" y="284"/>
                  </a:lnTo>
                  <a:lnTo>
                    <a:pt x="593" y="284"/>
                  </a:lnTo>
                  <a:lnTo>
                    <a:pt x="642" y="284"/>
                  </a:lnTo>
                  <a:lnTo>
                    <a:pt x="669" y="284"/>
                  </a:lnTo>
                  <a:lnTo>
                    <a:pt x="726" y="236"/>
                  </a:lnTo>
                  <a:lnTo>
                    <a:pt x="669" y="236"/>
                  </a:lnTo>
                  <a:lnTo>
                    <a:pt x="642" y="236"/>
                  </a:lnTo>
                  <a:lnTo>
                    <a:pt x="593" y="236"/>
                  </a:lnTo>
                  <a:lnTo>
                    <a:pt x="510" y="236"/>
                  </a:lnTo>
                  <a:lnTo>
                    <a:pt x="482" y="236"/>
                  </a:lnTo>
                  <a:lnTo>
                    <a:pt x="431" y="236"/>
                  </a:lnTo>
                  <a:lnTo>
                    <a:pt x="482" y="259"/>
                  </a:lnTo>
                  <a:lnTo>
                    <a:pt x="510" y="284"/>
                  </a:lnTo>
                  <a:lnTo>
                    <a:pt x="593" y="284"/>
                  </a:lnTo>
                  <a:lnTo>
                    <a:pt x="642" y="284"/>
                  </a:lnTo>
                  <a:lnTo>
                    <a:pt x="669" y="284"/>
                  </a:lnTo>
                  <a:lnTo>
                    <a:pt x="777" y="284"/>
                  </a:lnTo>
                  <a:lnTo>
                    <a:pt x="887" y="284"/>
                  </a:lnTo>
                  <a:lnTo>
                    <a:pt x="937" y="284"/>
                  </a:lnTo>
                  <a:lnTo>
                    <a:pt x="1048" y="284"/>
                  </a:lnTo>
                  <a:lnTo>
                    <a:pt x="1125" y="284"/>
                  </a:lnTo>
                  <a:lnTo>
                    <a:pt x="1125" y="236"/>
                  </a:lnTo>
                  <a:lnTo>
                    <a:pt x="1098" y="236"/>
                  </a:lnTo>
                  <a:lnTo>
                    <a:pt x="1098" y="259"/>
                  </a:lnTo>
                  <a:lnTo>
                    <a:pt x="1098" y="236"/>
                  </a:lnTo>
                  <a:lnTo>
                    <a:pt x="1152" y="182"/>
                  </a:lnTo>
                  <a:lnTo>
                    <a:pt x="1178" y="182"/>
                  </a:lnTo>
                  <a:lnTo>
                    <a:pt x="1258" y="182"/>
                  </a:lnTo>
                  <a:lnTo>
                    <a:pt x="1285" y="182"/>
                  </a:lnTo>
                  <a:lnTo>
                    <a:pt x="1285" y="236"/>
                  </a:lnTo>
                  <a:lnTo>
                    <a:pt x="1258" y="259"/>
                  </a:lnTo>
                  <a:lnTo>
                    <a:pt x="1209" y="259"/>
                  </a:lnTo>
                  <a:lnTo>
                    <a:pt x="1152" y="284"/>
                  </a:lnTo>
                  <a:lnTo>
                    <a:pt x="1125" y="284"/>
                  </a:lnTo>
                  <a:lnTo>
                    <a:pt x="1098" y="284"/>
                  </a:lnTo>
                  <a:lnTo>
                    <a:pt x="1048" y="284"/>
                  </a:lnTo>
                  <a:lnTo>
                    <a:pt x="1098" y="284"/>
                  </a:lnTo>
                  <a:lnTo>
                    <a:pt x="1152" y="284"/>
                  </a:lnTo>
                  <a:lnTo>
                    <a:pt x="1258" y="284"/>
                  </a:lnTo>
                  <a:lnTo>
                    <a:pt x="1285" y="284"/>
                  </a:lnTo>
                  <a:lnTo>
                    <a:pt x="1369" y="284"/>
                  </a:lnTo>
                  <a:lnTo>
                    <a:pt x="1445" y="284"/>
                  </a:lnTo>
                  <a:lnTo>
                    <a:pt x="1445" y="236"/>
                  </a:lnTo>
                  <a:lnTo>
                    <a:pt x="1445" y="259"/>
                  </a:lnTo>
                  <a:lnTo>
                    <a:pt x="1420" y="259"/>
                  </a:lnTo>
                  <a:lnTo>
                    <a:pt x="1396" y="259"/>
                  </a:lnTo>
                  <a:lnTo>
                    <a:pt x="1369" y="284"/>
                  </a:lnTo>
                  <a:lnTo>
                    <a:pt x="1285" y="284"/>
                  </a:lnTo>
                  <a:lnTo>
                    <a:pt x="1258" y="284"/>
                  </a:lnTo>
                  <a:lnTo>
                    <a:pt x="1209" y="318"/>
                  </a:lnTo>
                  <a:lnTo>
                    <a:pt x="1152" y="368"/>
                  </a:lnTo>
                  <a:lnTo>
                    <a:pt x="1125" y="368"/>
                  </a:lnTo>
                  <a:lnTo>
                    <a:pt x="1098" y="395"/>
                  </a:lnTo>
                  <a:lnTo>
                    <a:pt x="1152" y="395"/>
                  </a:lnTo>
                  <a:lnTo>
                    <a:pt x="1209" y="368"/>
                  </a:lnTo>
                  <a:lnTo>
                    <a:pt x="1258" y="368"/>
                  </a:lnTo>
                  <a:lnTo>
                    <a:pt x="1313" y="368"/>
                  </a:lnTo>
                  <a:lnTo>
                    <a:pt x="1369" y="368"/>
                  </a:lnTo>
                  <a:lnTo>
                    <a:pt x="1369" y="395"/>
                  </a:lnTo>
                  <a:lnTo>
                    <a:pt x="1396" y="417"/>
                  </a:lnTo>
                  <a:lnTo>
                    <a:pt x="1445" y="417"/>
                  </a:lnTo>
                  <a:lnTo>
                    <a:pt x="1396" y="417"/>
                  </a:lnTo>
                  <a:lnTo>
                    <a:pt x="1313" y="395"/>
                  </a:lnTo>
                  <a:lnTo>
                    <a:pt x="1258" y="368"/>
                  </a:lnTo>
                  <a:lnTo>
                    <a:pt x="1178" y="368"/>
                  </a:lnTo>
                  <a:lnTo>
                    <a:pt x="1098" y="368"/>
                  </a:lnTo>
                  <a:lnTo>
                    <a:pt x="1048" y="368"/>
                  </a:lnTo>
                  <a:lnTo>
                    <a:pt x="990" y="284"/>
                  </a:lnTo>
                  <a:lnTo>
                    <a:pt x="937" y="318"/>
                  </a:lnTo>
                  <a:lnTo>
                    <a:pt x="990" y="318"/>
                  </a:lnTo>
                  <a:lnTo>
                    <a:pt x="990" y="368"/>
                  </a:lnTo>
                  <a:lnTo>
                    <a:pt x="1018" y="368"/>
                  </a:lnTo>
                  <a:lnTo>
                    <a:pt x="1098" y="368"/>
                  </a:lnTo>
                  <a:lnTo>
                    <a:pt x="1098" y="318"/>
                  </a:lnTo>
                  <a:lnTo>
                    <a:pt x="1152" y="318"/>
                  </a:lnTo>
                  <a:lnTo>
                    <a:pt x="1152" y="284"/>
                  </a:lnTo>
                  <a:lnTo>
                    <a:pt x="1209" y="284"/>
                  </a:lnTo>
                  <a:lnTo>
                    <a:pt x="1258" y="284"/>
                  </a:lnTo>
                  <a:lnTo>
                    <a:pt x="1285" y="284"/>
                  </a:lnTo>
                  <a:lnTo>
                    <a:pt x="1258" y="284"/>
                  </a:lnTo>
                  <a:lnTo>
                    <a:pt x="1285" y="318"/>
                  </a:lnTo>
                  <a:lnTo>
                    <a:pt x="1285" y="284"/>
                  </a:lnTo>
                  <a:lnTo>
                    <a:pt x="1369" y="284"/>
                  </a:lnTo>
                  <a:lnTo>
                    <a:pt x="1420" y="259"/>
                  </a:lnTo>
                  <a:lnTo>
                    <a:pt x="1445" y="236"/>
                  </a:lnTo>
                  <a:lnTo>
                    <a:pt x="1472" y="182"/>
                  </a:lnTo>
                  <a:lnTo>
                    <a:pt x="1529" y="182"/>
                  </a:lnTo>
                  <a:lnTo>
                    <a:pt x="1529" y="236"/>
                  </a:lnTo>
                  <a:lnTo>
                    <a:pt x="1472" y="284"/>
                  </a:lnTo>
                  <a:lnTo>
                    <a:pt x="1529" y="284"/>
                  </a:lnTo>
                  <a:lnTo>
                    <a:pt x="1556" y="259"/>
                  </a:lnTo>
                  <a:lnTo>
                    <a:pt x="1556" y="236"/>
                  </a:lnTo>
                  <a:lnTo>
                    <a:pt x="1632" y="182"/>
                  </a:lnTo>
                  <a:lnTo>
                    <a:pt x="1607" y="236"/>
                  </a:lnTo>
                  <a:lnTo>
                    <a:pt x="1556" y="259"/>
                  </a:lnTo>
                  <a:lnTo>
                    <a:pt x="1529" y="284"/>
                  </a:lnTo>
                  <a:lnTo>
                    <a:pt x="1472" y="318"/>
                  </a:lnTo>
                  <a:lnTo>
                    <a:pt x="1445" y="368"/>
                  </a:lnTo>
                  <a:lnTo>
                    <a:pt x="1420" y="395"/>
                  </a:lnTo>
                  <a:lnTo>
                    <a:pt x="1445" y="368"/>
                  </a:lnTo>
                  <a:lnTo>
                    <a:pt x="1472" y="318"/>
                  </a:lnTo>
                  <a:lnTo>
                    <a:pt x="1472" y="284"/>
                  </a:lnTo>
                  <a:lnTo>
                    <a:pt x="1529" y="259"/>
                  </a:lnTo>
                  <a:lnTo>
                    <a:pt x="1472" y="259"/>
                  </a:lnTo>
                  <a:lnTo>
                    <a:pt x="1445" y="259"/>
                  </a:lnTo>
                  <a:lnTo>
                    <a:pt x="1420" y="284"/>
                  </a:lnTo>
                  <a:lnTo>
                    <a:pt x="1369" y="284"/>
                  </a:lnTo>
                  <a:lnTo>
                    <a:pt x="1313" y="284"/>
                  </a:lnTo>
                  <a:lnTo>
                    <a:pt x="1285" y="284"/>
                  </a:lnTo>
                  <a:lnTo>
                    <a:pt x="1258" y="284"/>
                  </a:lnTo>
                  <a:lnTo>
                    <a:pt x="1178" y="284"/>
                  </a:lnTo>
                  <a:lnTo>
                    <a:pt x="1152" y="284"/>
                  </a:lnTo>
                  <a:lnTo>
                    <a:pt x="1152" y="236"/>
                  </a:lnTo>
                  <a:lnTo>
                    <a:pt x="1152" y="182"/>
                  </a:lnTo>
                  <a:lnTo>
                    <a:pt x="1178" y="182"/>
                  </a:lnTo>
                  <a:lnTo>
                    <a:pt x="1209" y="159"/>
                  </a:lnTo>
                  <a:lnTo>
                    <a:pt x="1209" y="127"/>
                  </a:lnTo>
                  <a:lnTo>
                    <a:pt x="1209" y="159"/>
                  </a:lnTo>
                  <a:lnTo>
                    <a:pt x="1152" y="182"/>
                  </a:lnTo>
                  <a:lnTo>
                    <a:pt x="1098" y="182"/>
                  </a:lnTo>
                  <a:lnTo>
                    <a:pt x="1048" y="182"/>
                  </a:lnTo>
                  <a:lnTo>
                    <a:pt x="937" y="236"/>
                  </a:lnTo>
                  <a:lnTo>
                    <a:pt x="887" y="236"/>
                  </a:lnTo>
                  <a:lnTo>
                    <a:pt x="857" y="236"/>
                  </a:lnTo>
                  <a:lnTo>
                    <a:pt x="887" y="236"/>
                  </a:lnTo>
                  <a:lnTo>
                    <a:pt x="887" y="182"/>
                  </a:lnTo>
                  <a:lnTo>
                    <a:pt x="937" y="182"/>
                  </a:lnTo>
                  <a:lnTo>
                    <a:pt x="990" y="182"/>
                  </a:lnTo>
                  <a:lnTo>
                    <a:pt x="1048" y="127"/>
                  </a:lnTo>
                  <a:lnTo>
                    <a:pt x="1018" y="127"/>
                  </a:lnTo>
                  <a:lnTo>
                    <a:pt x="937" y="159"/>
                  </a:lnTo>
                  <a:lnTo>
                    <a:pt x="887" y="182"/>
                  </a:lnTo>
                  <a:lnTo>
                    <a:pt x="829" y="236"/>
                  </a:lnTo>
                  <a:lnTo>
                    <a:pt x="777" y="236"/>
                  </a:lnTo>
                  <a:lnTo>
                    <a:pt x="726" y="236"/>
                  </a:lnTo>
                  <a:lnTo>
                    <a:pt x="753" y="236"/>
                  </a:lnTo>
                  <a:lnTo>
                    <a:pt x="753" y="182"/>
                  </a:lnTo>
                  <a:lnTo>
                    <a:pt x="777" y="182"/>
                  </a:lnTo>
                  <a:lnTo>
                    <a:pt x="753" y="182"/>
                  </a:lnTo>
                  <a:lnTo>
                    <a:pt x="726" y="182"/>
                  </a:lnTo>
                  <a:lnTo>
                    <a:pt x="669" y="182"/>
                  </a:lnTo>
                  <a:lnTo>
                    <a:pt x="753" y="182"/>
                  </a:lnTo>
                  <a:lnTo>
                    <a:pt x="829" y="127"/>
                  </a:lnTo>
                  <a:lnTo>
                    <a:pt x="887" y="77"/>
                  </a:lnTo>
                  <a:lnTo>
                    <a:pt x="887" y="49"/>
                  </a:lnTo>
                  <a:lnTo>
                    <a:pt x="887" y="0"/>
                  </a:lnTo>
                  <a:lnTo>
                    <a:pt x="887" y="49"/>
                  </a:lnTo>
                  <a:lnTo>
                    <a:pt x="887" y="77"/>
                  </a:lnTo>
                  <a:lnTo>
                    <a:pt x="829" y="159"/>
                  </a:lnTo>
                  <a:lnTo>
                    <a:pt x="777" y="182"/>
                  </a:lnTo>
                  <a:lnTo>
                    <a:pt x="777" y="236"/>
                  </a:lnTo>
                  <a:lnTo>
                    <a:pt x="777" y="284"/>
                  </a:lnTo>
                  <a:lnTo>
                    <a:pt x="777" y="368"/>
                  </a:lnTo>
                  <a:lnTo>
                    <a:pt x="829" y="318"/>
                  </a:lnTo>
                  <a:lnTo>
                    <a:pt x="829" y="284"/>
                  </a:lnTo>
                  <a:lnTo>
                    <a:pt x="857" y="284"/>
                  </a:lnTo>
                  <a:lnTo>
                    <a:pt x="777" y="368"/>
                  </a:lnTo>
                  <a:lnTo>
                    <a:pt x="753" y="368"/>
                  </a:lnTo>
                  <a:lnTo>
                    <a:pt x="669" y="417"/>
                  </a:lnTo>
                  <a:lnTo>
                    <a:pt x="669" y="501"/>
                  </a:lnTo>
                  <a:lnTo>
                    <a:pt x="857" y="368"/>
                  </a:lnTo>
                  <a:lnTo>
                    <a:pt x="887" y="368"/>
                  </a:lnTo>
                  <a:lnTo>
                    <a:pt x="887" y="318"/>
                  </a:lnTo>
                  <a:lnTo>
                    <a:pt x="913" y="284"/>
                  </a:lnTo>
                  <a:lnTo>
                    <a:pt x="913" y="318"/>
                  </a:lnTo>
                  <a:lnTo>
                    <a:pt x="887" y="368"/>
                  </a:lnTo>
                  <a:lnTo>
                    <a:pt x="887" y="417"/>
                  </a:lnTo>
                  <a:lnTo>
                    <a:pt x="887" y="478"/>
                  </a:lnTo>
                  <a:lnTo>
                    <a:pt x="857" y="501"/>
                  </a:lnTo>
                  <a:lnTo>
                    <a:pt x="887" y="553"/>
                  </a:lnTo>
                  <a:lnTo>
                    <a:pt x="887" y="478"/>
                  </a:lnTo>
                  <a:lnTo>
                    <a:pt x="913" y="417"/>
                  </a:lnTo>
                  <a:lnTo>
                    <a:pt x="937" y="395"/>
                  </a:lnTo>
                  <a:lnTo>
                    <a:pt x="937" y="368"/>
                  </a:lnTo>
                  <a:lnTo>
                    <a:pt x="937" y="318"/>
                  </a:lnTo>
                  <a:lnTo>
                    <a:pt x="937" y="368"/>
                  </a:lnTo>
                  <a:lnTo>
                    <a:pt x="913" y="368"/>
                  </a:lnTo>
                  <a:lnTo>
                    <a:pt x="887" y="417"/>
                  </a:lnTo>
                  <a:lnTo>
                    <a:pt x="887" y="478"/>
                  </a:lnTo>
                  <a:lnTo>
                    <a:pt x="857" y="553"/>
                  </a:lnTo>
                  <a:lnTo>
                    <a:pt x="887" y="553"/>
                  </a:lnTo>
                  <a:lnTo>
                    <a:pt x="887" y="501"/>
                  </a:lnTo>
                  <a:lnTo>
                    <a:pt x="887" y="417"/>
                  </a:lnTo>
                  <a:lnTo>
                    <a:pt x="887" y="395"/>
                  </a:lnTo>
                  <a:lnTo>
                    <a:pt x="937" y="395"/>
                  </a:lnTo>
                  <a:lnTo>
                    <a:pt x="937" y="368"/>
                  </a:lnTo>
                  <a:lnTo>
                    <a:pt x="887" y="368"/>
                  </a:lnTo>
                  <a:lnTo>
                    <a:pt x="777" y="368"/>
                  </a:lnTo>
                  <a:lnTo>
                    <a:pt x="753" y="368"/>
                  </a:lnTo>
                  <a:lnTo>
                    <a:pt x="669" y="417"/>
                  </a:lnTo>
                  <a:lnTo>
                    <a:pt x="615" y="417"/>
                  </a:lnTo>
                  <a:lnTo>
                    <a:pt x="669" y="417"/>
                  </a:lnTo>
                  <a:lnTo>
                    <a:pt x="669" y="368"/>
                  </a:lnTo>
                  <a:lnTo>
                    <a:pt x="669" y="284"/>
                  </a:lnTo>
                  <a:lnTo>
                    <a:pt x="726" y="284"/>
                  </a:lnTo>
                  <a:lnTo>
                    <a:pt x="726" y="259"/>
                  </a:lnTo>
                  <a:lnTo>
                    <a:pt x="669" y="259"/>
                  </a:lnTo>
                  <a:lnTo>
                    <a:pt x="669" y="284"/>
                  </a:lnTo>
                  <a:lnTo>
                    <a:pt x="642" y="284"/>
                  </a:lnTo>
                  <a:lnTo>
                    <a:pt x="642" y="318"/>
                  </a:lnTo>
                  <a:lnTo>
                    <a:pt x="642" y="284"/>
                  </a:lnTo>
                  <a:lnTo>
                    <a:pt x="642" y="259"/>
                  </a:lnTo>
                  <a:lnTo>
                    <a:pt x="642" y="182"/>
                  </a:lnTo>
                  <a:lnTo>
                    <a:pt x="642" y="236"/>
                  </a:lnTo>
                  <a:lnTo>
                    <a:pt x="642" y="259"/>
                  </a:lnTo>
                  <a:lnTo>
                    <a:pt x="669" y="284"/>
                  </a:lnTo>
                  <a:lnTo>
                    <a:pt x="642" y="284"/>
                  </a:lnTo>
                  <a:lnTo>
                    <a:pt x="593" y="236"/>
                  </a:lnTo>
                  <a:lnTo>
                    <a:pt x="593" y="182"/>
                  </a:lnTo>
                  <a:lnTo>
                    <a:pt x="510" y="159"/>
                  </a:lnTo>
                  <a:lnTo>
                    <a:pt x="482" y="159"/>
                  </a:lnTo>
                  <a:lnTo>
                    <a:pt x="482" y="77"/>
                  </a:lnTo>
                  <a:lnTo>
                    <a:pt x="431" y="77"/>
                  </a:lnTo>
                  <a:lnTo>
                    <a:pt x="482" y="77"/>
                  </a:lnTo>
                  <a:lnTo>
                    <a:pt x="482" y="159"/>
                  </a:lnTo>
                  <a:lnTo>
                    <a:pt x="510" y="182"/>
                  </a:lnTo>
                  <a:lnTo>
                    <a:pt x="593" y="182"/>
                  </a:lnTo>
                  <a:lnTo>
                    <a:pt x="615" y="182"/>
                  </a:lnTo>
                  <a:lnTo>
                    <a:pt x="642" y="236"/>
                  </a:lnTo>
                  <a:lnTo>
                    <a:pt x="669" y="259"/>
                  </a:lnTo>
                  <a:lnTo>
                    <a:pt x="669" y="284"/>
                  </a:lnTo>
                  <a:lnTo>
                    <a:pt x="669" y="318"/>
                  </a:lnTo>
                  <a:lnTo>
                    <a:pt x="753" y="318"/>
                  </a:lnTo>
                  <a:lnTo>
                    <a:pt x="669" y="318"/>
                  </a:lnTo>
                  <a:lnTo>
                    <a:pt x="669" y="284"/>
                  </a:lnTo>
                  <a:lnTo>
                    <a:pt x="726" y="284"/>
                  </a:lnTo>
                  <a:lnTo>
                    <a:pt x="777" y="318"/>
                  </a:lnTo>
                  <a:lnTo>
                    <a:pt x="857" y="368"/>
                  </a:lnTo>
                  <a:lnTo>
                    <a:pt x="857" y="395"/>
                  </a:lnTo>
                  <a:lnTo>
                    <a:pt x="887" y="417"/>
                  </a:lnTo>
                  <a:lnTo>
                    <a:pt x="913" y="417"/>
                  </a:lnTo>
                  <a:lnTo>
                    <a:pt x="887" y="417"/>
                  </a:lnTo>
                  <a:lnTo>
                    <a:pt x="887" y="368"/>
                  </a:lnTo>
                  <a:lnTo>
                    <a:pt x="913" y="368"/>
                  </a:lnTo>
                  <a:lnTo>
                    <a:pt x="937" y="368"/>
                  </a:lnTo>
                  <a:lnTo>
                    <a:pt x="937" y="417"/>
                  </a:lnTo>
                  <a:lnTo>
                    <a:pt x="937" y="395"/>
                  </a:lnTo>
                  <a:lnTo>
                    <a:pt x="913" y="368"/>
                  </a:lnTo>
                  <a:lnTo>
                    <a:pt x="887" y="368"/>
                  </a:lnTo>
                  <a:lnTo>
                    <a:pt x="857" y="368"/>
                  </a:lnTo>
                  <a:lnTo>
                    <a:pt x="829" y="318"/>
                  </a:lnTo>
                  <a:lnTo>
                    <a:pt x="777" y="318"/>
                  </a:lnTo>
                  <a:lnTo>
                    <a:pt x="777" y="284"/>
                  </a:lnTo>
                  <a:lnTo>
                    <a:pt x="887" y="284"/>
                  </a:lnTo>
                  <a:lnTo>
                    <a:pt x="937" y="284"/>
                  </a:lnTo>
                  <a:lnTo>
                    <a:pt x="1048" y="284"/>
                  </a:lnTo>
                  <a:lnTo>
                    <a:pt x="1098" y="284"/>
                  </a:lnTo>
                  <a:lnTo>
                    <a:pt x="1152" y="284"/>
                  </a:lnTo>
                  <a:lnTo>
                    <a:pt x="1178" y="284"/>
                  </a:lnTo>
                  <a:lnTo>
                    <a:pt x="1152" y="284"/>
                  </a:lnTo>
                  <a:lnTo>
                    <a:pt x="1209" y="284"/>
                  </a:lnTo>
                  <a:lnTo>
                    <a:pt x="1258" y="284"/>
                  </a:lnTo>
                  <a:lnTo>
                    <a:pt x="1209" y="284"/>
                  </a:lnTo>
                  <a:lnTo>
                    <a:pt x="1152" y="284"/>
                  </a:lnTo>
                  <a:lnTo>
                    <a:pt x="1125" y="284"/>
                  </a:lnTo>
                  <a:lnTo>
                    <a:pt x="1125" y="318"/>
                  </a:lnTo>
                  <a:lnTo>
                    <a:pt x="1098" y="368"/>
                  </a:lnTo>
                  <a:lnTo>
                    <a:pt x="1125" y="368"/>
                  </a:lnTo>
                  <a:lnTo>
                    <a:pt x="1152" y="284"/>
                  </a:lnTo>
                  <a:lnTo>
                    <a:pt x="1209" y="284"/>
                  </a:lnTo>
                  <a:lnTo>
                    <a:pt x="1258" y="284"/>
                  </a:lnTo>
                  <a:lnTo>
                    <a:pt x="1285" y="284"/>
                  </a:lnTo>
                  <a:lnTo>
                    <a:pt x="1285" y="259"/>
                  </a:lnTo>
                  <a:lnTo>
                    <a:pt x="1313" y="259"/>
                  </a:lnTo>
                  <a:lnTo>
                    <a:pt x="1285" y="284"/>
                  </a:lnTo>
                  <a:lnTo>
                    <a:pt x="1258" y="284"/>
                  </a:lnTo>
                  <a:lnTo>
                    <a:pt x="1285" y="284"/>
                  </a:lnTo>
                  <a:lnTo>
                    <a:pt x="1313" y="284"/>
                  </a:lnTo>
                  <a:lnTo>
                    <a:pt x="1285" y="284"/>
                  </a:lnTo>
                  <a:lnTo>
                    <a:pt x="1313" y="284"/>
                  </a:lnTo>
                  <a:lnTo>
                    <a:pt x="1285" y="284"/>
                  </a:lnTo>
                  <a:lnTo>
                    <a:pt x="1285" y="318"/>
                  </a:lnTo>
                  <a:lnTo>
                    <a:pt x="1258" y="318"/>
                  </a:lnTo>
                  <a:lnTo>
                    <a:pt x="1285" y="318"/>
                  </a:lnTo>
                  <a:lnTo>
                    <a:pt x="1369" y="318"/>
                  </a:lnTo>
                  <a:lnTo>
                    <a:pt x="1420" y="318"/>
                  </a:lnTo>
                  <a:lnTo>
                    <a:pt x="1445" y="284"/>
                  </a:lnTo>
                  <a:lnTo>
                    <a:pt x="1472" y="284"/>
                  </a:lnTo>
                  <a:lnTo>
                    <a:pt x="1472" y="236"/>
                  </a:lnTo>
                  <a:lnTo>
                    <a:pt x="1445" y="259"/>
                  </a:lnTo>
                  <a:lnTo>
                    <a:pt x="1420" y="284"/>
                  </a:lnTo>
                  <a:lnTo>
                    <a:pt x="1396" y="284"/>
                  </a:lnTo>
                  <a:lnTo>
                    <a:pt x="1369" y="284"/>
                  </a:lnTo>
                  <a:lnTo>
                    <a:pt x="1285" y="284"/>
                  </a:lnTo>
                  <a:lnTo>
                    <a:pt x="1209" y="284"/>
                  </a:lnTo>
                  <a:lnTo>
                    <a:pt x="1152" y="284"/>
                  </a:lnTo>
                  <a:lnTo>
                    <a:pt x="1098" y="259"/>
                  </a:lnTo>
                  <a:lnTo>
                    <a:pt x="1018" y="259"/>
                  </a:lnTo>
                  <a:lnTo>
                    <a:pt x="937" y="259"/>
                  </a:lnTo>
                  <a:lnTo>
                    <a:pt x="887" y="259"/>
                  </a:lnTo>
                  <a:lnTo>
                    <a:pt x="857" y="259"/>
                  </a:lnTo>
                  <a:lnTo>
                    <a:pt x="777" y="259"/>
                  </a:lnTo>
                  <a:lnTo>
                    <a:pt x="777" y="284"/>
                  </a:lnTo>
                </a:path>
              </a:pathLst>
            </a:cu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4" name="Freeform 304">
              <a:extLst>
                <a:ext uri="{FF2B5EF4-FFF2-40B4-BE49-F238E27FC236}">
                  <a16:creationId xmlns:a16="http://schemas.microsoft.com/office/drawing/2014/main" id="{F7F6031D-5687-204A-B730-E47EB28DAF6C}"/>
                </a:ext>
              </a:extLst>
            </p:cNvPr>
            <p:cNvSpPr>
              <a:spLocks noChangeArrowheads="1"/>
            </p:cNvSpPr>
            <p:nvPr/>
          </p:nvSpPr>
          <p:spPr bwMode="auto">
            <a:xfrm>
              <a:off x="1861" y="3854"/>
              <a:ext cx="100" cy="126"/>
            </a:xfrm>
            <a:custGeom>
              <a:avLst/>
              <a:gdLst>
                <a:gd name="T0" fmla="*/ 0 w 441"/>
                <a:gd name="T1" fmla="*/ 0 h 557"/>
                <a:gd name="T2" fmla="*/ 0 w 441"/>
                <a:gd name="T3" fmla="*/ 0 h 557"/>
                <a:gd name="T4" fmla="*/ 0 w 441"/>
                <a:gd name="T5" fmla="*/ 0 h 557"/>
                <a:gd name="T6" fmla="*/ 0 w 441"/>
                <a:gd name="T7" fmla="*/ 0 h 557"/>
                <a:gd name="T8" fmla="*/ 0 w 441"/>
                <a:gd name="T9" fmla="*/ 0 h 557"/>
                <a:gd name="T10" fmla="*/ 0 w 441"/>
                <a:gd name="T11" fmla="*/ 0 h 557"/>
                <a:gd name="T12" fmla="*/ 0 w 441"/>
                <a:gd name="T13" fmla="*/ 0 h 557"/>
                <a:gd name="T14" fmla="*/ 0 w 441"/>
                <a:gd name="T15" fmla="*/ 0 h 557"/>
                <a:gd name="T16" fmla="*/ 0 w 441"/>
                <a:gd name="T17" fmla="*/ 0 h 557"/>
                <a:gd name="T18" fmla="*/ 0 w 441"/>
                <a:gd name="T19" fmla="*/ 0 h 557"/>
                <a:gd name="T20" fmla="*/ 0 w 441"/>
                <a:gd name="T21" fmla="*/ 0 h 557"/>
                <a:gd name="T22" fmla="*/ 0 w 441"/>
                <a:gd name="T23" fmla="*/ 0 h 557"/>
                <a:gd name="T24" fmla="*/ 0 w 441"/>
                <a:gd name="T25" fmla="*/ 0 h 557"/>
                <a:gd name="T26" fmla="*/ 0 w 441"/>
                <a:gd name="T27" fmla="*/ 0 h 557"/>
                <a:gd name="T28" fmla="*/ 0 w 441"/>
                <a:gd name="T29" fmla="*/ 0 h 557"/>
                <a:gd name="T30" fmla="*/ 0 w 441"/>
                <a:gd name="T31" fmla="*/ 0 h 557"/>
                <a:gd name="T32" fmla="*/ 0 w 441"/>
                <a:gd name="T33" fmla="*/ 0 h 557"/>
                <a:gd name="T34" fmla="*/ 0 w 441"/>
                <a:gd name="T35" fmla="*/ 0 h 557"/>
                <a:gd name="T36" fmla="*/ 0 w 441"/>
                <a:gd name="T37" fmla="*/ 0 h 557"/>
                <a:gd name="T38" fmla="*/ 0 w 441"/>
                <a:gd name="T39" fmla="*/ 0 h 557"/>
                <a:gd name="T40" fmla="*/ 0 w 441"/>
                <a:gd name="T41" fmla="*/ 0 h 557"/>
                <a:gd name="T42" fmla="*/ 0 w 441"/>
                <a:gd name="T43" fmla="*/ 0 h 557"/>
                <a:gd name="T44" fmla="*/ 0 w 441"/>
                <a:gd name="T45" fmla="*/ 0 h 557"/>
                <a:gd name="T46" fmla="*/ 0 w 441"/>
                <a:gd name="T47" fmla="*/ 0 h 557"/>
                <a:gd name="T48" fmla="*/ 0 w 441"/>
                <a:gd name="T49" fmla="*/ 0 h 557"/>
                <a:gd name="T50" fmla="*/ 0 w 441"/>
                <a:gd name="T51" fmla="*/ 0 h 557"/>
                <a:gd name="T52" fmla="*/ 0 w 441"/>
                <a:gd name="T53" fmla="*/ 0 h 557"/>
                <a:gd name="T54" fmla="*/ 0 w 441"/>
                <a:gd name="T55" fmla="*/ 0 h 557"/>
                <a:gd name="T56" fmla="*/ 0 w 441"/>
                <a:gd name="T57" fmla="*/ 0 h 557"/>
                <a:gd name="T58" fmla="*/ 0 w 441"/>
                <a:gd name="T59" fmla="*/ 0 h 557"/>
                <a:gd name="T60" fmla="*/ 0 w 441"/>
                <a:gd name="T61" fmla="*/ 0 h 557"/>
                <a:gd name="T62" fmla="*/ 0 w 441"/>
                <a:gd name="T63" fmla="*/ 0 h 557"/>
                <a:gd name="T64" fmla="*/ 0 w 441"/>
                <a:gd name="T65" fmla="*/ 0 h 557"/>
                <a:gd name="T66" fmla="*/ 0 w 441"/>
                <a:gd name="T67" fmla="*/ 0 h 557"/>
                <a:gd name="T68" fmla="*/ 0 w 441"/>
                <a:gd name="T69" fmla="*/ 0 h 557"/>
                <a:gd name="T70" fmla="*/ 0 w 441"/>
                <a:gd name="T71" fmla="*/ 0 h 557"/>
                <a:gd name="T72" fmla="*/ 0 w 441"/>
                <a:gd name="T73" fmla="*/ 0 h 557"/>
                <a:gd name="T74" fmla="*/ 0 w 441"/>
                <a:gd name="T75" fmla="*/ 0 h 557"/>
                <a:gd name="T76" fmla="*/ 0 w 441"/>
                <a:gd name="T77" fmla="*/ 0 h 557"/>
                <a:gd name="T78" fmla="*/ 0 w 441"/>
                <a:gd name="T79" fmla="*/ 0 h 557"/>
                <a:gd name="T80" fmla="*/ 0 w 441"/>
                <a:gd name="T81" fmla="*/ 0 h 557"/>
                <a:gd name="T82" fmla="*/ 0 w 441"/>
                <a:gd name="T83" fmla="*/ 0 h 557"/>
                <a:gd name="T84" fmla="*/ 0 w 441"/>
                <a:gd name="T85" fmla="*/ 0 h 557"/>
                <a:gd name="T86" fmla="*/ 0 w 441"/>
                <a:gd name="T87" fmla="*/ 0 h 557"/>
                <a:gd name="T88" fmla="*/ 0 w 441"/>
                <a:gd name="T89" fmla="*/ 0 h 557"/>
                <a:gd name="T90" fmla="*/ 0 w 441"/>
                <a:gd name="T91" fmla="*/ 0 h 557"/>
                <a:gd name="T92" fmla="*/ 0 w 441"/>
                <a:gd name="T93" fmla="*/ 0 h 557"/>
                <a:gd name="T94" fmla="*/ 0 w 441"/>
                <a:gd name="T95" fmla="*/ 0 h 55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41"/>
                <a:gd name="T145" fmla="*/ 0 h 557"/>
                <a:gd name="T146" fmla="*/ 441 w 441"/>
                <a:gd name="T147" fmla="*/ 557 h 55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41" h="557">
                  <a:moveTo>
                    <a:pt x="0" y="556"/>
                  </a:moveTo>
                  <a:lnTo>
                    <a:pt x="51" y="556"/>
                  </a:lnTo>
                  <a:lnTo>
                    <a:pt x="51" y="502"/>
                  </a:lnTo>
                  <a:lnTo>
                    <a:pt x="58" y="449"/>
                  </a:lnTo>
                  <a:lnTo>
                    <a:pt x="34" y="449"/>
                  </a:lnTo>
                  <a:lnTo>
                    <a:pt x="58" y="460"/>
                  </a:lnTo>
                  <a:lnTo>
                    <a:pt x="67" y="406"/>
                  </a:lnTo>
                  <a:lnTo>
                    <a:pt x="81" y="356"/>
                  </a:lnTo>
                  <a:lnTo>
                    <a:pt x="98" y="310"/>
                  </a:lnTo>
                  <a:lnTo>
                    <a:pt x="118" y="266"/>
                  </a:lnTo>
                  <a:lnTo>
                    <a:pt x="145" y="226"/>
                  </a:lnTo>
                  <a:lnTo>
                    <a:pt x="122" y="215"/>
                  </a:lnTo>
                  <a:lnTo>
                    <a:pt x="139" y="232"/>
                  </a:lnTo>
                  <a:lnTo>
                    <a:pt x="166" y="197"/>
                  </a:lnTo>
                  <a:lnTo>
                    <a:pt x="195" y="163"/>
                  </a:lnTo>
                  <a:lnTo>
                    <a:pt x="226" y="133"/>
                  </a:lnTo>
                  <a:lnTo>
                    <a:pt x="263" y="106"/>
                  </a:lnTo>
                  <a:lnTo>
                    <a:pt x="242" y="85"/>
                  </a:lnTo>
                  <a:lnTo>
                    <a:pt x="251" y="109"/>
                  </a:lnTo>
                  <a:lnTo>
                    <a:pt x="290" y="89"/>
                  </a:lnTo>
                  <a:lnTo>
                    <a:pt x="327" y="70"/>
                  </a:lnTo>
                  <a:lnTo>
                    <a:pt x="367" y="57"/>
                  </a:lnTo>
                  <a:lnTo>
                    <a:pt x="407" y="50"/>
                  </a:lnTo>
                  <a:lnTo>
                    <a:pt x="396" y="26"/>
                  </a:lnTo>
                  <a:lnTo>
                    <a:pt x="396" y="50"/>
                  </a:lnTo>
                  <a:lnTo>
                    <a:pt x="440" y="50"/>
                  </a:lnTo>
                  <a:lnTo>
                    <a:pt x="440" y="0"/>
                  </a:lnTo>
                  <a:lnTo>
                    <a:pt x="396" y="0"/>
                  </a:lnTo>
                  <a:lnTo>
                    <a:pt x="387" y="3"/>
                  </a:lnTo>
                  <a:lnTo>
                    <a:pt x="347" y="10"/>
                  </a:lnTo>
                  <a:lnTo>
                    <a:pt x="306" y="23"/>
                  </a:lnTo>
                  <a:lnTo>
                    <a:pt x="270" y="43"/>
                  </a:lnTo>
                  <a:lnTo>
                    <a:pt x="232" y="63"/>
                  </a:lnTo>
                  <a:lnTo>
                    <a:pt x="226" y="70"/>
                  </a:lnTo>
                  <a:lnTo>
                    <a:pt x="188" y="95"/>
                  </a:lnTo>
                  <a:lnTo>
                    <a:pt x="158" y="126"/>
                  </a:lnTo>
                  <a:lnTo>
                    <a:pt x="127" y="159"/>
                  </a:lnTo>
                  <a:lnTo>
                    <a:pt x="102" y="197"/>
                  </a:lnTo>
                  <a:lnTo>
                    <a:pt x="98" y="207"/>
                  </a:lnTo>
                  <a:lnTo>
                    <a:pt x="71" y="246"/>
                  </a:lnTo>
                  <a:lnTo>
                    <a:pt x="51" y="289"/>
                  </a:lnTo>
                  <a:lnTo>
                    <a:pt x="34" y="336"/>
                  </a:lnTo>
                  <a:lnTo>
                    <a:pt x="21" y="385"/>
                  </a:lnTo>
                  <a:lnTo>
                    <a:pt x="11" y="439"/>
                  </a:lnTo>
                  <a:lnTo>
                    <a:pt x="7" y="449"/>
                  </a:lnTo>
                  <a:lnTo>
                    <a:pt x="0" y="502"/>
                  </a:lnTo>
                  <a:lnTo>
                    <a:pt x="0" y="556"/>
                  </a:lnTo>
                </a:path>
              </a:pathLst>
            </a:custGeom>
            <a:solidFill>
              <a:srgbClr val="FF000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5" name="AutoShape 305">
              <a:extLst>
                <a:ext uri="{FF2B5EF4-FFF2-40B4-BE49-F238E27FC236}">
                  <a16:creationId xmlns:a16="http://schemas.microsoft.com/office/drawing/2014/main" id="{023CB1C4-4B21-6A40-80B5-54C9578AD253}"/>
                </a:ext>
              </a:extLst>
            </p:cNvPr>
            <p:cNvSpPr>
              <a:spLocks noChangeArrowheads="1"/>
            </p:cNvSpPr>
            <p:nvPr/>
          </p:nvSpPr>
          <p:spPr bwMode="auto">
            <a:xfrm>
              <a:off x="597" y="3690"/>
              <a:ext cx="760" cy="557"/>
            </a:xfrm>
            <a:prstGeom prst="roundRect">
              <a:avLst>
                <a:gd name="adj" fmla="val 176"/>
              </a:avLst>
            </a:pr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6" name="Freeform 306">
              <a:extLst>
                <a:ext uri="{FF2B5EF4-FFF2-40B4-BE49-F238E27FC236}">
                  <a16:creationId xmlns:a16="http://schemas.microsoft.com/office/drawing/2014/main" id="{E28D3C68-17BF-394C-BB97-6FB41745C625}"/>
                </a:ext>
              </a:extLst>
            </p:cNvPr>
            <p:cNvSpPr>
              <a:spLocks noChangeArrowheads="1"/>
            </p:cNvSpPr>
            <p:nvPr/>
          </p:nvSpPr>
          <p:spPr bwMode="auto">
            <a:xfrm>
              <a:off x="591" y="3666"/>
              <a:ext cx="746" cy="27"/>
            </a:xfrm>
            <a:custGeom>
              <a:avLst/>
              <a:gdLst>
                <a:gd name="T0" fmla="*/ 0 w 3290"/>
                <a:gd name="T1" fmla="*/ 0 h 117"/>
                <a:gd name="T2" fmla="*/ 0 w 3290"/>
                <a:gd name="T3" fmla="*/ 0 h 117"/>
                <a:gd name="T4" fmla="*/ 0 w 3290"/>
                <a:gd name="T5" fmla="*/ 0 h 117"/>
                <a:gd name="T6" fmla="*/ 0 w 3290"/>
                <a:gd name="T7" fmla="*/ 0 h 117"/>
                <a:gd name="T8" fmla="*/ 0 w 3290"/>
                <a:gd name="T9" fmla="*/ 0 h 117"/>
                <a:gd name="T10" fmla="*/ 0 60000 65536"/>
                <a:gd name="T11" fmla="*/ 0 60000 65536"/>
                <a:gd name="T12" fmla="*/ 0 60000 65536"/>
                <a:gd name="T13" fmla="*/ 0 60000 65536"/>
                <a:gd name="T14" fmla="*/ 0 60000 65536"/>
                <a:gd name="T15" fmla="*/ 0 w 3290"/>
                <a:gd name="T16" fmla="*/ 0 h 117"/>
                <a:gd name="T17" fmla="*/ 3290 w 3290"/>
                <a:gd name="T18" fmla="*/ 117 h 117"/>
              </a:gdLst>
              <a:ahLst/>
              <a:cxnLst>
                <a:cxn ang="T10">
                  <a:pos x="T0" y="T1"/>
                </a:cxn>
                <a:cxn ang="T11">
                  <a:pos x="T2" y="T3"/>
                </a:cxn>
                <a:cxn ang="T12">
                  <a:pos x="T4" y="T5"/>
                </a:cxn>
                <a:cxn ang="T13">
                  <a:pos x="T6" y="T7"/>
                </a:cxn>
                <a:cxn ang="T14">
                  <a:pos x="T8" y="T9"/>
                </a:cxn>
              </a:cxnLst>
              <a:rect l="T15" t="T16" r="T17" b="T18"/>
              <a:pathLst>
                <a:path w="3290" h="117">
                  <a:moveTo>
                    <a:pt x="0" y="0"/>
                  </a:moveTo>
                  <a:lnTo>
                    <a:pt x="0" y="112"/>
                  </a:lnTo>
                  <a:lnTo>
                    <a:pt x="3289" y="116"/>
                  </a:lnTo>
                  <a:lnTo>
                    <a:pt x="3289" y="3"/>
                  </a:lnTo>
                  <a:lnTo>
                    <a:pt x="0" y="0"/>
                  </a:lnTo>
                </a:path>
              </a:pathLst>
            </a:custGeom>
            <a:solidFill>
              <a:srgbClr val="004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7" name="Freeform 307">
              <a:extLst>
                <a:ext uri="{FF2B5EF4-FFF2-40B4-BE49-F238E27FC236}">
                  <a16:creationId xmlns:a16="http://schemas.microsoft.com/office/drawing/2014/main" id="{499659D4-E933-F14D-8D27-C6563DA97E30}"/>
                </a:ext>
              </a:extLst>
            </p:cNvPr>
            <p:cNvSpPr>
              <a:spLocks noChangeArrowheads="1"/>
            </p:cNvSpPr>
            <p:nvPr/>
          </p:nvSpPr>
          <p:spPr bwMode="auto">
            <a:xfrm>
              <a:off x="584" y="4215"/>
              <a:ext cx="766" cy="27"/>
            </a:xfrm>
            <a:custGeom>
              <a:avLst/>
              <a:gdLst>
                <a:gd name="T0" fmla="*/ 0 w 3378"/>
                <a:gd name="T1" fmla="*/ 0 h 117"/>
                <a:gd name="T2" fmla="*/ 0 w 3378"/>
                <a:gd name="T3" fmla="*/ 0 h 117"/>
                <a:gd name="T4" fmla="*/ 0 w 3378"/>
                <a:gd name="T5" fmla="*/ 0 h 117"/>
                <a:gd name="T6" fmla="*/ 0 w 3378"/>
                <a:gd name="T7" fmla="*/ 0 h 117"/>
                <a:gd name="T8" fmla="*/ 0 w 3378"/>
                <a:gd name="T9" fmla="*/ 0 h 117"/>
                <a:gd name="T10" fmla="*/ 0 60000 65536"/>
                <a:gd name="T11" fmla="*/ 0 60000 65536"/>
                <a:gd name="T12" fmla="*/ 0 60000 65536"/>
                <a:gd name="T13" fmla="*/ 0 60000 65536"/>
                <a:gd name="T14" fmla="*/ 0 60000 65536"/>
                <a:gd name="T15" fmla="*/ 0 w 3378"/>
                <a:gd name="T16" fmla="*/ 0 h 117"/>
                <a:gd name="T17" fmla="*/ 3378 w 3378"/>
                <a:gd name="T18" fmla="*/ 117 h 117"/>
              </a:gdLst>
              <a:ahLst/>
              <a:cxnLst>
                <a:cxn ang="T10">
                  <a:pos x="T0" y="T1"/>
                </a:cxn>
                <a:cxn ang="T11">
                  <a:pos x="T2" y="T3"/>
                </a:cxn>
                <a:cxn ang="T12">
                  <a:pos x="T4" y="T5"/>
                </a:cxn>
                <a:cxn ang="T13">
                  <a:pos x="T6" y="T7"/>
                </a:cxn>
                <a:cxn ang="T14">
                  <a:pos x="T8" y="T9"/>
                </a:cxn>
              </a:cxnLst>
              <a:rect l="T15" t="T16" r="T17" b="T18"/>
              <a:pathLst>
                <a:path w="3378" h="117">
                  <a:moveTo>
                    <a:pt x="0" y="0"/>
                  </a:moveTo>
                  <a:lnTo>
                    <a:pt x="0" y="113"/>
                  </a:lnTo>
                  <a:lnTo>
                    <a:pt x="3377" y="116"/>
                  </a:lnTo>
                  <a:lnTo>
                    <a:pt x="3377" y="3"/>
                  </a:lnTo>
                  <a:lnTo>
                    <a:pt x="0" y="0"/>
                  </a:lnTo>
                </a:path>
              </a:pathLst>
            </a:custGeom>
            <a:solidFill>
              <a:srgbClr val="004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8" name="Oval 308">
              <a:extLst>
                <a:ext uri="{FF2B5EF4-FFF2-40B4-BE49-F238E27FC236}">
                  <a16:creationId xmlns:a16="http://schemas.microsoft.com/office/drawing/2014/main" id="{51DCE517-41FE-0B47-BF0C-F4B085876A1D}"/>
                </a:ext>
              </a:extLst>
            </p:cNvPr>
            <p:cNvSpPr>
              <a:spLocks noChangeArrowheads="1"/>
            </p:cNvSpPr>
            <p:nvPr/>
          </p:nvSpPr>
          <p:spPr bwMode="auto">
            <a:xfrm>
              <a:off x="1575" y="3673"/>
              <a:ext cx="589" cy="580"/>
            </a:xfrm>
            <a:prstGeom prst="ellipse">
              <a:avLst/>
            </a:prstGeom>
            <a:noFill/>
            <a:ln w="47520">
              <a:solidFill>
                <a:srgbClr val="004E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9" name="Freeform 309">
              <a:extLst>
                <a:ext uri="{FF2B5EF4-FFF2-40B4-BE49-F238E27FC236}">
                  <a16:creationId xmlns:a16="http://schemas.microsoft.com/office/drawing/2014/main" id="{98244A0C-9571-034B-B334-30507A6018C5}"/>
                </a:ext>
              </a:extLst>
            </p:cNvPr>
            <p:cNvSpPr>
              <a:spLocks noChangeArrowheads="1"/>
            </p:cNvSpPr>
            <p:nvPr/>
          </p:nvSpPr>
          <p:spPr bwMode="auto">
            <a:xfrm>
              <a:off x="1950" y="3718"/>
              <a:ext cx="115" cy="162"/>
            </a:xfrm>
            <a:custGeom>
              <a:avLst/>
              <a:gdLst>
                <a:gd name="T0" fmla="*/ 0 w 505"/>
                <a:gd name="T1" fmla="*/ 0 h 713"/>
                <a:gd name="T2" fmla="*/ 0 w 505"/>
                <a:gd name="T3" fmla="*/ 0 h 713"/>
                <a:gd name="T4" fmla="*/ 0 w 505"/>
                <a:gd name="T5" fmla="*/ 0 h 713"/>
                <a:gd name="T6" fmla="*/ 0 w 505"/>
                <a:gd name="T7" fmla="*/ 0 h 713"/>
                <a:gd name="T8" fmla="*/ 0 w 505"/>
                <a:gd name="T9" fmla="*/ 0 h 713"/>
                <a:gd name="T10" fmla="*/ 0 w 505"/>
                <a:gd name="T11" fmla="*/ 0 h 713"/>
                <a:gd name="T12" fmla="*/ 0 w 505"/>
                <a:gd name="T13" fmla="*/ 0 h 713"/>
                <a:gd name="T14" fmla="*/ 0 w 505"/>
                <a:gd name="T15" fmla="*/ 0 h 713"/>
                <a:gd name="T16" fmla="*/ 0 w 505"/>
                <a:gd name="T17" fmla="*/ 0 h 713"/>
                <a:gd name="T18" fmla="*/ 0 w 505"/>
                <a:gd name="T19" fmla="*/ 0 h 713"/>
                <a:gd name="T20" fmla="*/ 0 w 505"/>
                <a:gd name="T21" fmla="*/ 0 h 713"/>
                <a:gd name="T22" fmla="*/ 0 w 505"/>
                <a:gd name="T23" fmla="*/ 0 h 713"/>
                <a:gd name="T24" fmla="*/ 0 w 505"/>
                <a:gd name="T25" fmla="*/ 0 h 713"/>
                <a:gd name="T26" fmla="*/ 0 w 505"/>
                <a:gd name="T27" fmla="*/ 0 h 713"/>
                <a:gd name="T28" fmla="*/ 0 w 505"/>
                <a:gd name="T29" fmla="*/ 0 h 713"/>
                <a:gd name="T30" fmla="*/ 0 w 505"/>
                <a:gd name="T31" fmla="*/ 0 h 713"/>
                <a:gd name="T32" fmla="*/ 0 w 505"/>
                <a:gd name="T33" fmla="*/ 0 h 713"/>
                <a:gd name="T34" fmla="*/ 0 w 505"/>
                <a:gd name="T35" fmla="*/ 0 h 713"/>
                <a:gd name="T36" fmla="*/ 0 w 505"/>
                <a:gd name="T37" fmla="*/ 0 h 713"/>
                <a:gd name="T38" fmla="*/ 0 w 505"/>
                <a:gd name="T39" fmla="*/ 0 h 713"/>
                <a:gd name="T40" fmla="*/ 0 w 505"/>
                <a:gd name="T41" fmla="*/ 0 h 713"/>
                <a:gd name="T42" fmla="*/ 0 w 505"/>
                <a:gd name="T43" fmla="*/ 0 h 713"/>
                <a:gd name="T44" fmla="*/ 0 w 505"/>
                <a:gd name="T45" fmla="*/ 0 h 713"/>
                <a:gd name="T46" fmla="*/ 0 w 505"/>
                <a:gd name="T47" fmla="*/ 0 h 713"/>
                <a:gd name="T48" fmla="*/ 0 w 505"/>
                <a:gd name="T49" fmla="*/ 0 h 713"/>
                <a:gd name="T50" fmla="*/ 0 w 505"/>
                <a:gd name="T51" fmla="*/ 0 h 713"/>
                <a:gd name="T52" fmla="*/ 0 w 505"/>
                <a:gd name="T53" fmla="*/ 0 h 713"/>
                <a:gd name="T54" fmla="*/ 0 w 505"/>
                <a:gd name="T55" fmla="*/ 0 h 713"/>
                <a:gd name="T56" fmla="*/ 0 w 505"/>
                <a:gd name="T57" fmla="*/ 0 h 713"/>
                <a:gd name="T58" fmla="*/ 0 w 505"/>
                <a:gd name="T59" fmla="*/ 0 h 713"/>
                <a:gd name="T60" fmla="*/ 0 w 505"/>
                <a:gd name="T61" fmla="*/ 0 h 713"/>
                <a:gd name="T62" fmla="*/ 0 w 505"/>
                <a:gd name="T63" fmla="*/ 0 h 713"/>
                <a:gd name="T64" fmla="*/ 0 w 505"/>
                <a:gd name="T65" fmla="*/ 0 h 713"/>
                <a:gd name="T66" fmla="*/ 0 w 505"/>
                <a:gd name="T67" fmla="*/ 0 h 713"/>
                <a:gd name="T68" fmla="*/ 0 w 505"/>
                <a:gd name="T69" fmla="*/ 0 h 713"/>
                <a:gd name="T70" fmla="*/ 0 w 505"/>
                <a:gd name="T71" fmla="*/ 0 h 713"/>
                <a:gd name="T72" fmla="*/ 0 w 505"/>
                <a:gd name="T73" fmla="*/ 0 h 713"/>
                <a:gd name="T74" fmla="*/ 0 w 505"/>
                <a:gd name="T75" fmla="*/ 0 h 713"/>
                <a:gd name="T76" fmla="*/ 0 w 505"/>
                <a:gd name="T77" fmla="*/ 0 h 713"/>
                <a:gd name="T78" fmla="*/ 0 w 505"/>
                <a:gd name="T79" fmla="*/ 0 h 713"/>
                <a:gd name="T80" fmla="*/ 0 w 505"/>
                <a:gd name="T81" fmla="*/ 0 h 713"/>
                <a:gd name="T82" fmla="*/ 0 w 505"/>
                <a:gd name="T83" fmla="*/ 0 h 713"/>
                <a:gd name="T84" fmla="*/ 0 w 505"/>
                <a:gd name="T85" fmla="*/ 0 h 713"/>
                <a:gd name="T86" fmla="*/ 0 w 505"/>
                <a:gd name="T87" fmla="*/ 0 h 713"/>
                <a:gd name="T88" fmla="*/ 0 w 505"/>
                <a:gd name="T89" fmla="*/ 0 h 713"/>
                <a:gd name="T90" fmla="*/ 0 w 505"/>
                <a:gd name="T91" fmla="*/ 0 h 713"/>
                <a:gd name="T92" fmla="*/ 0 w 505"/>
                <a:gd name="T93" fmla="*/ 0 h 713"/>
                <a:gd name="T94" fmla="*/ 0 w 505"/>
                <a:gd name="T95" fmla="*/ 0 h 713"/>
                <a:gd name="T96" fmla="*/ 0 w 505"/>
                <a:gd name="T97" fmla="*/ 0 h 713"/>
                <a:gd name="T98" fmla="*/ 0 w 505"/>
                <a:gd name="T99" fmla="*/ 0 h 713"/>
                <a:gd name="T100" fmla="*/ 0 w 505"/>
                <a:gd name="T101" fmla="*/ 0 h 713"/>
                <a:gd name="T102" fmla="*/ 0 w 505"/>
                <a:gd name="T103" fmla="*/ 0 h 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05"/>
                <a:gd name="T157" fmla="*/ 0 h 713"/>
                <a:gd name="T158" fmla="*/ 505 w 505"/>
                <a:gd name="T159" fmla="*/ 713 h 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05" h="713">
                  <a:moveTo>
                    <a:pt x="504" y="0"/>
                  </a:moveTo>
                  <a:lnTo>
                    <a:pt x="453" y="0"/>
                  </a:lnTo>
                  <a:lnTo>
                    <a:pt x="453" y="2"/>
                  </a:lnTo>
                  <a:lnTo>
                    <a:pt x="450" y="73"/>
                  </a:lnTo>
                  <a:lnTo>
                    <a:pt x="444" y="139"/>
                  </a:lnTo>
                  <a:lnTo>
                    <a:pt x="431" y="207"/>
                  </a:lnTo>
                  <a:lnTo>
                    <a:pt x="457" y="207"/>
                  </a:lnTo>
                  <a:lnTo>
                    <a:pt x="434" y="197"/>
                  </a:lnTo>
                  <a:lnTo>
                    <a:pt x="418" y="261"/>
                  </a:lnTo>
                  <a:lnTo>
                    <a:pt x="398" y="316"/>
                  </a:lnTo>
                  <a:lnTo>
                    <a:pt x="374" y="375"/>
                  </a:lnTo>
                  <a:lnTo>
                    <a:pt x="345" y="427"/>
                  </a:lnTo>
                  <a:lnTo>
                    <a:pt x="315" y="475"/>
                  </a:lnTo>
                  <a:lnTo>
                    <a:pt x="338" y="484"/>
                  </a:lnTo>
                  <a:lnTo>
                    <a:pt x="322" y="468"/>
                  </a:lnTo>
                  <a:lnTo>
                    <a:pt x="286" y="512"/>
                  </a:lnTo>
                  <a:lnTo>
                    <a:pt x="248" y="551"/>
                  </a:lnTo>
                  <a:lnTo>
                    <a:pt x="209" y="584"/>
                  </a:lnTo>
                  <a:lnTo>
                    <a:pt x="229" y="601"/>
                  </a:lnTo>
                  <a:lnTo>
                    <a:pt x="220" y="578"/>
                  </a:lnTo>
                  <a:lnTo>
                    <a:pt x="176" y="608"/>
                  </a:lnTo>
                  <a:lnTo>
                    <a:pt x="133" y="632"/>
                  </a:lnTo>
                  <a:lnTo>
                    <a:pt x="86" y="649"/>
                  </a:lnTo>
                  <a:lnTo>
                    <a:pt x="40" y="659"/>
                  </a:lnTo>
                  <a:lnTo>
                    <a:pt x="50" y="683"/>
                  </a:lnTo>
                  <a:lnTo>
                    <a:pt x="50" y="655"/>
                  </a:lnTo>
                  <a:lnTo>
                    <a:pt x="0" y="662"/>
                  </a:lnTo>
                  <a:lnTo>
                    <a:pt x="0" y="712"/>
                  </a:lnTo>
                  <a:lnTo>
                    <a:pt x="50" y="705"/>
                  </a:lnTo>
                  <a:lnTo>
                    <a:pt x="60" y="705"/>
                  </a:lnTo>
                  <a:lnTo>
                    <a:pt x="106" y="694"/>
                  </a:lnTo>
                  <a:lnTo>
                    <a:pt x="152" y="679"/>
                  </a:lnTo>
                  <a:lnTo>
                    <a:pt x="196" y="655"/>
                  </a:lnTo>
                  <a:lnTo>
                    <a:pt x="239" y="625"/>
                  </a:lnTo>
                  <a:lnTo>
                    <a:pt x="245" y="622"/>
                  </a:lnTo>
                  <a:lnTo>
                    <a:pt x="286" y="588"/>
                  </a:lnTo>
                  <a:lnTo>
                    <a:pt x="322" y="547"/>
                  </a:lnTo>
                  <a:lnTo>
                    <a:pt x="358" y="505"/>
                  </a:lnTo>
                  <a:lnTo>
                    <a:pt x="362" y="494"/>
                  </a:lnTo>
                  <a:lnTo>
                    <a:pt x="391" y="447"/>
                  </a:lnTo>
                  <a:lnTo>
                    <a:pt x="421" y="395"/>
                  </a:lnTo>
                  <a:lnTo>
                    <a:pt x="444" y="337"/>
                  </a:lnTo>
                  <a:lnTo>
                    <a:pt x="464" y="280"/>
                  </a:lnTo>
                  <a:lnTo>
                    <a:pt x="481" y="217"/>
                  </a:lnTo>
                  <a:lnTo>
                    <a:pt x="481" y="207"/>
                  </a:lnTo>
                  <a:lnTo>
                    <a:pt x="493" y="139"/>
                  </a:lnTo>
                  <a:lnTo>
                    <a:pt x="501" y="73"/>
                  </a:lnTo>
                  <a:lnTo>
                    <a:pt x="504" y="2"/>
                  </a:lnTo>
                  <a:lnTo>
                    <a:pt x="504" y="0"/>
                  </a:lnTo>
                </a:path>
              </a:pathLst>
            </a:custGeom>
            <a:solidFill>
              <a:srgbClr val="FF000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0" name="Freeform 310">
              <a:extLst>
                <a:ext uri="{FF2B5EF4-FFF2-40B4-BE49-F238E27FC236}">
                  <a16:creationId xmlns:a16="http://schemas.microsoft.com/office/drawing/2014/main" id="{F3F7B340-B7DD-D148-83CE-6921C1273968}"/>
                </a:ext>
              </a:extLst>
            </p:cNvPr>
            <p:cNvSpPr>
              <a:spLocks noChangeArrowheads="1"/>
            </p:cNvSpPr>
            <p:nvPr/>
          </p:nvSpPr>
          <p:spPr bwMode="auto">
            <a:xfrm>
              <a:off x="543" y="3727"/>
              <a:ext cx="862" cy="181"/>
            </a:xfrm>
            <a:custGeom>
              <a:avLst/>
              <a:gdLst>
                <a:gd name="T0" fmla="*/ 0 w 3801"/>
                <a:gd name="T1" fmla="*/ 0 h 799"/>
                <a:gd name="T2" fmla="*/ 0 w 3801"/>
                <a:gd name="T3" fmla="*/ 0 h 799"/>
                <a:gd name="T4" fmla="*/ 0 w 3801"/>
                <a:gd name="T5" fmla="*/ 0 h 799"/>
                <a:gd name="T6" fmla="*/ 0 w 3801"/>
                <a:gd name="T7" fmla="*/ 0 h 799"/>
                <a:gd name="T8" fmla="*/ 0 w 3801"/>
                <a:gd name="T9" fmla="*/ 0 h 799"/>
                <a:gd name="T10" fmla="*/ 0 w 3801"/>
                <a:gd name="T11" fmla="*/ 0 h 799"/>
                <a:gd name="T12" fmla="*/ 0 w 3801"/>
                <a:gd name="T13" fmla="*/ 0 h 799"/>
                <a:gd name="T14" fmla="*/ 0 w 3801"/>
                <a:gd name="T15" fmla="*/ 0 h 799"/>
                <a:gd name="T16" fmla="*/ 0 w 3801"/>
                <a:gd name="T17" fmla="*/ 0 h 799"/>
                <a:gd name="T18" fmla="*/ 0 w 3801"/>
                <a:gd name="T19" fmla="*/ 0 h 799"/>
                <a:gd name="T20" fmla="*/ 0 w 3801"/>
                <a:gd name="T21" fmla="*/ 0 h 799"/>
                <a:gd name="T22" fmla="*/ 0 w 3801"/>
                <a:gd name="T23" fmla="*/ 0 h 799"/>
                <a:gd name="T24" fmla="*/ 0 w 3801"/>
                <a:gd name="T25" fmla="*/ 0 h 799"/>
                <a:gd name="T26" fmla="*/ 0 w 3801"/>
                <a:gd name="T27" fmla="*/ 0 h 799"/>
                <a:gd name="T28" fmla="*/ 0 w 3801"/>
                <a:gd name="T29" fmla="*/ 0 h 799"/>
                <a:gd name="T30" fmla="*/ 0 w 3801"/>
                <a:gd name="T31" fmla="*/ 0 h 799"/>
                <a:gd name="T32" fmla="*/ 0 w 3801"/>
                <a:gd name="T33" fmla="*/ 0 h 799"/>
                <a:gd name="T34" fmla="*/ 0 w 3801"/>
                <a:gd name="T35" fmla="*/ 0 h 799"/>
                <a:gd name="T36" fmla="*/ 0 w 3801"/>
                <a:gd name="T37" fmla="*/ 0 h 799"/>
                <a:gd name="T38" fmla="*/ 0 w 3801"/>
                <a:gd name="T39" fmla="*/ 0 h 799"/>
                <a:gd name="T40" fmla="*/ 0 w 3801"/>
                <a:gd name="T41" fmla="*/ 0 h 799"/>
                <a:gd name="T42" fmla="*/ 0 w 3801"/>
                <a:gd name="T43" fmla="*/ 0 h 799"/>
                <a:gd name="T44" fmla="*/ 0 w 3801"/>
                <a:gd name="T45" fmla="*/ 0 h 799"/>
                <a:gd name="T46" fmla="*/ 0 w 3801"/>
                <a:gd name="T47" fmla="*/ 0 h 799"/>
                <a:gd name="T48" fmla="*/ 0 w 3801"/>
                <a:gd name="T49" fmla="*/ 0 h 799"/>
                <a:gd name="T50" fmla="*/ 0 w 3801"/>
                <a:gd name="T51" fmla="*/ 0 h 799"/>
                <a:gd name="T52" fmla="*/ 0 w 3801"/>
                <a:gd name="T53" fmla="*/ 0 h 799"/>
                <a:gd name="T54" fmla="*/ 0 w 3801"/>
                <a:gd name="T55" fmla="*/ 0 h 799"/>
                <a:gd name="T56" fmla="*/ 0 w 3801"/>
                <a:gd name="T57" fmla="*/ 0 h 799"/>
                <a:gd name="T58" fmla="*/ 0 w 3801"/>
                <a:gd name="T59" fmla="*/ 0 h 799"/>
                <a:gd name="T60" fmla="*/ 0 w 3801"/>
                <a:gd name="T61" fmla="*/ 0 h 799"/>
                <a:gd name="T62" fmla="*/ 0 w 3801"/>
                <a:gd name="T63" fmla="*/ 0 h 799"/>
                <a:gd name="T64" fmla="*/ 0 w 3801"/>
                <a:gd name="T65" fmla="*/ 0 h 799"/>
                <a:gd name="T66" fmla="*/ 0 w 3801"/>
                <a:gd name="T67" fmla="*/ 0 h 799"/>
                <a:gd name="T68" fmla="*/ 0 w 3801"/>
                <a:gd name="T69" fmla="*/ 0 h 799"/>
                <a:gd name="T70" fmla="*/ 0 w 3801"/>
                <a:gd name="T71" fmla="*/ 0 h 799"/>
                <a:gd name="T72" fmla="*/ 0 w 3801"/>
                <a:gd name="T73" fmla="*/ 0 h 79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801"/>
                <a:gd name="T112" fmla="*/ 0 h 799"/>
                <a:gd name="T113" fmla="*/ 3801 w 3801"/>
                <a:gd name="T114" fmla="*/ 799 h 79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801" h="799">
                  <a:moveTo>
                    <a:pt x="214" y="0"/>
                  </a:moveTo>
                  <a:lnTo>
                    <a:pt x="170" y="3"/>
                  </a:lnTo>
                  <a:lnTo>
                    <a:pt x="130" y="17"/>
                  </a:lnTo>
                  <a:lnTo>
                    <a:pt x="94" y="36"/>
                  </a:lnTo>
                  <a:lnTo>
                    <a:pt x="63" y="63"/>
                  </a:lnTo>
                  <a:lnTo>
                    <a:pt x="38" y="94"/>
                  </a:lnTo>
                  <a:lnTo>
                    <a:pt x="17" y="129"/>
                  </a:lnTo>
                  <a:lnTo>
                    <a:pt x="3" y="169"/>
                  </a:lnTo>
                  <a:lnTo>
                    <a:pt x="0" y="214"/>
                  </a:lnTo>
                  <a:lnTo>
                    <a:pt x="0" y="582"/>
                  </a:lnTo>
                  <a:lnTo>
                    <a:pt x="3" y="626"/>
                  </a:lnTo>
                  <a:lnTo>
                    <a:pt x="17" y="665"/>
                  </a:lnTo>
                  <a:lnTo>
                    <a:pt x="38" y="702"/>
                  </a:lnTo>
                  <a:lnTo>
                    <a:pt x="63" y="736"/>
                  </a:lnTo>
                  <a:lnTo>
                    <a:pt x="94" y="763"/>
                  </a:lnTo>
                  <a:lnTo>
                    <a:pt x="130" y="781"/>
                  </a:lnTo>
                  <a:lnTo>
                    <a:pt x="170" y="795"/>
                  </a:lnTo>
                  <a:lnTo>
                    <a:pt x="214" y="798"/>
                  </a:lnTo>
                  <a:lnTo>
                    <a:pt x="3581" y="798"/>
                  </a:lnTo>
                  <a:lnTo>
                    <a:pt x="3625" y="795"/>
                  </a:lnTo>
                  <a:lnTo>
                    <a:pt x="3665" y="781"/>
                  </a:lnTo>
                  <a:lnTo>
                    <a:pt x="3703" y="763"/>
                  </a:lnTo>
                  <a:lnTo>
                    <a:pt x="3736" y="736"/>
                  </a:lnTo>
                  <a:lnTo>
                    <a:pt x="3763" y="702"/>
                  </a:lnTo>
                  <a:lnTo>
                    <a:pt x="3783" y="665"/>
                  </a:lnTo>
                  <a:lnTo>
                    <a:pt x="3796" y="626"/>
                  </a:lnTo>
                  <a:lnTo>
                    <a:pt x="3800" y="582"/>
                  </a:lnTo>
                  <a:lnTo>
                    <a:pt x="3800" y="214"/>
                  </a:lnTo>
                  <a:lnTo>
                    <a:pt x="3796" y="169"/>
                  </a:lnTo>
                  <a:lnTo>
                    <a:pt x="3783" y="129"/>
                  </a:lnTo>
                  <a:lnTo>
                    <a:pt x="3763" y="94"/>
                  </a:lnTo>
                  <a:lnTo>
                    <a:pt x="3736" y="63"/>
                  </a:lnTo>
                  <a:lnTo>
                    <a:pt x="3703" y="36"/>
                  </a:lnTo>
                  <a:lnTo>
                    <a:pt x="3665" y="17"/>
                  </a:lnTo>
                  <a:lnTo>
                    <a:pt x="3625" y="3"/>
                  </a:lnTo>
                  <a:lnTo>
                    <a:pt x="3581" y="0"/>
                  </a:lnTo>
                  <a:lnTo>
                    <a:pt x="214" y="0"/>
                  </a:lnTo>
                </a:path>
              </a:pathLst>
            </a:custGeom>
            <a:noFill/>
            <a:ln w="2232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1" name="Freeform 311">
              <a:extLst>
                <a:ext uri="{FF2B5EF4-FFF2-40B4-BE49-F238E27FC236}">
                  <a16:creationId xmlns:a16="http://schemas.microsoft.com/office/drawing/2014/main" id="{665B17A6-0855-5848-8A32-05256A64BB3B}"/>
                </a:ext>
              </a:extLst>
            </p:cNvPr>
            <p:cNvSpPr>
              <a:spLocks noChangeArrowheads="1"/>
            </p:cNvSpPr>
            <p:nvPr/>
          </p:nvSpPr>
          <p:spPr bwMode="auto">
            <a:xfrm>
              <a:off x="530" y="4010"/>
              <a:ext cx="856" cy="175"/>
            </a:xfrm>
            <a:custGeom>
              <a:avLst/>
              <a:gdLst>
                <a:gd name="T0" fmla="*/ 0 w 3773"/>
                <a:gd name="T1" fmla="*/ 0 h 773"/>
                <a:gd name="T2" fmla="*/ 0 w 3773"/>
                <a:gd name="T3" fmla="*/ 0 h 773"/>
                <a:gd name="T4" fmla="*/ 0 w 3773"/>
                <a:gd name="T5" fmla="*/ 0 h 773"/>
                <a:gd name="T6" fmla="*/ 0 w 3773"/>
                <a:gd name="T7" fmla="*/ 0 h 773"/>
                <a:gd name="T8" fmla="*/ 0 w 3773"/>
                <a:gd name="T9" fmla="*/ 0 h 773"/>
                <a:gd name="T10" fmla="*/ 0 w 3773"/>
                <a:gd name="T11" fmla="*/ 0 h 773"/>
                <a:gd name="T12" fmla="*/ 0 w 3773"/>
                <a:gd name="T13" fmla="*/ 0 h 773"/>
                <a:gd name="T14" fmla="*/ 0 w 3773"/>
                <a:gd name="T15" fmla="*/ 0 h 773"/>
                <a:gd name="T16" fmla="*/ 0 w 3773"/>
                <a:gd name="T17" fmla="*/ 0 h 773"/>
                <a:gd name="T18" fmla="*/ 0 w 3773"/>
                <a:gd name="T19" fmla="*/ 0 h 773"/>
                <a:gd name="T20" fmla="*/ 0 w 3773"/>
                <a:gd name="T21" fmla="*/ 0 h 773"/>
                <a:gd name="T22" fmla="*/ 0 w 3773"/>
                <a:gd name="T23" fmla="*/ 0 h 773"/>
                <a:gd name="T24" fmla="*/ 0 w 3773"/>
                <a:gd name="T25" fmla="*/ 0 h 773"/>
                <a:gd name="T26" fmla="*/ 0 w 3773"/>
                <a:gd name="T27" fmla="*/ 0 h 773"/>
                <a:gd name="T28" fmla="*/ 0 w 3773"/>
                <a:gd name="T29" fmla="*/ 0 h 773"/>
                <a:gd name="T30" fmla="*/ 0 w 3773"/>
                <a:gd name="T31" fmla="*/ 0 h 773"/>
                <a:gd name="T32" fmla="*/ 0 w 3773"/>
                <a:gd name="T33" fmla="*/ 0 h 773"/>
                <a:gd name="T34" fmla="*/ 0 w 3773"/>
                <a:gd name="T35" fmla="*/ 0 h 773"/>
                <a:gd name="T36" fmla="*/ 0 w 3773"/>
                <a:gd name="T37" fmla="*/ 0 h 773"/>
                <a:gd name="T38" fmla="*/ 0 w 3773"/>
                <a:gd name="T39" fmla="*/ 0 h 773"/>
                <a:gd name="T40" fmla="*/ 0 w 3773"/>
                <a:gd name="T41" fmla="*/ 0 h 773"/>
                <a:gd name="T42" fmla="*/ 0 w 3773"/>
                <a:gd name="T43" fmla="*/ 0 h 773"/>
                <a:gd name="T44" fmla="*/ 0 w 3773"/>
                <a:gd name="T45" fmla="*/ 0 h 773"/>
                <a:gd name="T46" fmla="*/ 0 w 3773"/>
                <a:gd name="T47" fmla="*/ 0 h 773"/>
                <a:gd name="T48" fmla="*/ 0 w 3773"/>
                <a:gd name="T49" fmla="*/ 0 h 773"/>
                <a:gd name="T50" fmla="*/ 0 w 3773"/>
                <a:gd name="T51" fmla="*/ 0 h 773"/>
                <a:gd name="T52" fmla="*/ 0 w 3773"/>
                <a:gd name="T53" fmla="*/ 0 h 773"/>
                <a:gd name="T54" fmla="*/ 0 w 3773"/>
                <a:gd name="T55" fmla="*/ 0 h 773"/>
                <a:gd name="T56" fmla="*/ 0 w 3773"/>
                <a:gd name="T57" fmla="*/ 0 h 773"/>
                <a:gd name="T58" fmla="*/ 0 w 3773"/>
                <a:gd name="T59" fmla="*/ 0 h 773"/>
                <a:gd name="T60" fmla="*/ 0 w 3773"/>
                <a:gd name="T61" fmla="*/ 0 h 773"/>
                <a:gd name="T62" fmla="*/ 0 w 3773"/>
                <a:gd name="T63" fmla="*/ 0 h 773"/>
                <a:gd name="T64" fmla="*/ 0 w 3773"/>
                <a:gd name="T65" fmla="*/ 0 h 773"/>
                <a:gd name="T66" fmla="*/ 0 w 3773"/>
                <a:gd name="T67" fmla="*/ 0 h 773"/>
                <a:gd name="T68" fmla="*/ 0 w 3773"/>
                <a:gd name="T69" fmla="*/ 0 h 773"/>
                <a:gd name="T70" fmla="*/ 0 w 3773"/>
                <a:gd name="T71" fmla="*/ 0 h 773"/>
                <a:gd name="T72" fmla="*/ 0 w 3773"/>
                <a:gd name="T73" fmla="*/ 0 h 77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773"/>
                <a:gd name="T112" fmla="*/ 0 h 773"/>
                <a:gd name="T113" fmla="*/ 3773 w 3773"/>
                <a:gd name="T114" fmla="*/ 773 h 77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773" h="773">
                  <a:moveTo>
                    <a:pt x="203" y="0"/>
                  </a:moveTo>
                  <a:lnTo>
                    <a:pt x="163" y="3"/>
                  </a:lnTo>
                  <a:lnTo>
                    <a:pt x="123" y="17"/>
                  </a:lnTo>
                  <a:lnTo>
                    <a:pt x="90" y="33"/>
                  </a:lnTo>
                  <a:lnTo>
                    <a:pt x="59" y="60"/>
                  </a:lnTo>
                  <a:lnTo>
                    <a:pt x="32" y="88"/>
                  </a:lnTo>
                  <a:lnTo>
                    <a:pt x="16" y="123"/>
                  </a:lnTo>
                  <a:lnTo>
                    <a:pt x="3" y="163"/>
                  </a:lnTo>
                  <a:lnTo>
                    <a:pt x="0" y="204"/>
                  </a:lnTo>
                  <a:lnTo>
                    <a:pt x="0" y="569"/>
                  </a:lnTo>
                  <a:lnTo>
                    <a:pt x="3" y="610"/>
                  </a:lnTo>
                  <a:lnTo>
                    <a:pt x="16" y="648"/>
                  </a:lnTo>
                  <a:lnTo>
                    <a:pt x="32" y="682"/>
                  </a:lnTo>
                  <a:lnTo>
                    <a:pt x="59" y="712"/>
                  </a:lnTo>
                  <a:lnTo>
                    <a:pt x="90" y="740"/>
                  </a:lnTo>
                  <a:lnTo>
                    <a:pt x="123" y="754"/>
                  </a:lnTo>
                  <a:lnTo>
                    <a:pt x="163" y="768"/>
                  </a:lnTo>
                  <a:lnTo>
                    <a:pt x="203" y="772"/>
                  </a:lnTo>
                  <a:lnTo>
                    <a:pt x="3569" y="772"/>
                  </a:lnTo>
                  <a:lnTo>
                    <a:pt x="3609" y="768"/>
                  </a:lnTo>
                  <a:lnTo>
                    <a:pt x="3649" y="754"/>
                  </a:lnTo>
                  <a:lnTo>
                    <a:pt x="3682" y="740"/>
                  </a:lnTo>
                  <a:lnTo>
                    <a:pt x="3713" y="712"/>
                  </a:lnTo>
                  <a:lnTo>
                    <a:pt x="3738" y="682"/>
                  </a:lnTo>
                  <a:lnTo>
                    <a:pt x="3756" y="648"/>
                  </a:lnTo>
                  <a:lnTo>
                    <a:pt x="3769" y="610"/>
                  </a:lnTo>
                  <a:lnTo>
                    <a:pt x="3772" y="569"/>
                  </a:lnTo>
                  <a:lnTo>
                    <a:pt x="3772" y="204"/>
                  </a:lnTo>
                  <a:lnTo>
                    <a:pt x="3769" y="163"/>
                  </a:lnTo>
                  <a:lnTo>
                    <a:pt x="3756" y="123"/>
                  </a:lnTo>
                  <a:lnTo>
                    <a:pt x="3738" y="88"/>
                  </a:lnTo>
                  <a:lnTo>
                    <a:pt x="3713" y="60"/>
                  </a:lnTo>
                  <a:lnTo>
                    <a:pt x="3682" y="33"/>
                  </a:lnTo>
                  <a:lnTo>
                    <a:pt x="3649" y="17"/>
                  </a:lnTo>
                  <a:lnTo>
                    <a:pt x="3609" y="3"/>
                  </a:lnTo>
                  <a:lnTo>
                    <a:pt x="3569" y="0"/>
                  </a:lnTo>
                  <a:lnTo>
                    <a:pt x="203" y="0"/>
                  </a:lnTo>
                </a:path>
              </a:pathLst>
            </a:custGeom>
            <a:noFill/>
            <a:ln w="2232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2" name="Freeform 312">
              <a:extLst>
                <a:ext uri="{FF2B5EF4-FFF2-40B4-BE49-F238E27FC236}">
                  <a16:creationId xmlns:a16="http://schemas.microsoft.com/office/drawing/2014/main" id="{8756CA66-C105-D846-904E-D52F83F25FE9}"/>
                </a:ext>
              </a:extLst>
            </p:cNvPr>
            <p:cNvSpPr>
              <a:spLocks noChangeArrowheads="1"/>
            </p:cNvSpPr>
            <p:nvPr/>
          </p:nvSpPr>
          <p:spPr bwMode="auto">
            <a:xfrm>
              <a:off x="1125" y="3890"/>
              <a:ext cx="90" cy="13"/>
            </a:xfrm>
            <a:custGeom>
              <a:avLst/>
              <a:gdLst>
                <a:gd name="T0" fmla="*/ 0 w 398"/>
                <a:gd name="T1" fmla="*/ 0 h 56"/>
                <a:gd name="T2" fmla="*/ 0 w 398"/>
                <a:gd name="T3" fmla="*/ 0 h 56"/>
                <a:gd name="T4" fmla="*/ 0 w 398"/>
                <a:gd name="T5" fmla="*/ 0 h 56"/>
                <a:gd name="T6" fmla="*/ 0 w 398"/>
                <a:gd name="T7" fmla="*/ 0 h 56"/>
                <a:gd name="T8" fmla="*/ 0 w 398"/>
                <a:gd name="T9" fmla="*/ 0 h 56"/>
                <a:gd name="T10" fmla="*/ 0 60000 65536"/>
                <a:gd name="T11" fmla="*/ 0 60000 65536"/>
                <a:gd name="T12" fmla="*/ 0 60000 65536"/>
                <a:gd name="T13" fmla="*/ 0 60000 65536"/>
                <a:gd name="T14" fmla="*/ 0 60000 65536"/>
                <a:gd name="T15" fmla="*/ 0 w 398"/>
                <a:gd name="T16" fmla="*/ 0 h 56"/>
                <a:gd name="T17" fmla="*/ 398 w 398"/>
                <a:gd name="T18" fmla="*/ 56 h 56"/>
              </a:gdLst>
              <a:ahLst/>
              <a:cxnLst>
                <a:cxn ang="T10">
                  <a:pos x="T0" y="T1"/>
                </a:cxn>
                <a:cxn ang="T11">
                  <a:pos x="T2" y="T3"/>
                </a:cxn>
                <a:cxn ang="T12">
                  <a:pos x="T4" y="T5"/>
                </a:cxn>
                <a:cxn ang="T13">
                  <a:pos x="T6" y="T7"/>
                </a:cxn>
                <a:cxn ang="T14">
                  <a:pos x="T8" y="T9"/>
                </a:cxn>
              </a:cxnLst>
              <a:rect l="T15" t="T16" r="T17" b="T18"/>
              <a:pathLst>
                <a:path w="398" h="56">
                  <a:moveTo>
                    <a:pt x="0" y="0"/>
                  </a:moveTo>
                  <a:lnTo>
                    <a:pt x="0" y="51"/>
                  </a:lnTo>
                  <a:lnTo>
                    <a:pt x="397" y="55"/>
                  </a:lnTo>
                  <a:lnTo>
                    <a:pt x="397" y="3"/>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3" name="Freeform 313">
              <a:extLst>
                <a:ext uri="{FF2B5EF4-FFF2-40B4-BE49-F238E27FC236}">
                  <a16:creationId xmlns:a16="http://schemas.microsoft.com/office/drawing/2014/main" id="{E277092F-7D11-ED46-BFC2-778BDA9F924D}"/>
                </a:ext>
              </a:extLst>
            </p:cNvPr>
            <p:cNvSpPr>
              <a:spLocks noChangeArrowheads="1"/>
            </p:cNvSpPr>
            <p:nvPr/>
          </p:nvSpPr>
          <p:spPr bwMode="auto">
            <a:xfrm>
              <a:off x="1220" y="3856"/>
              <a:ext cx="105" cy="93"/>
            </a:xfrm>
            <a:custGeom>
              <a:avLst/>
              <a:gdLst>
                <a:gd name="T0" fmla="*/ 0 w 465"/>
                <a:gd name="T1" fmla="*/ 0 h 408"/>
                <a:gd name="T2" fmla="*/ 0 w 465"/>
                <a:gd name="T3" fmla="*/ 0 h 408"/>
                <a:gd name="T4" fmla="*/ 0 w 465"/>
                <a:gd name="T5" fmla="*/ 0 h 408"/>
                <a:gd name="T6" fmla="*/ 0 w 465"/>
                <a:gd name="T7" fmla="*/ 0 h 408"/>
                <a:gd name="T8" fmla="*/ 0 w 465"/>
                <a:gd name="T9" fmla="*/ 0 h 408"/>
                <a:gd name="T10" fmla="*/ 0 60000 65536"/>
                <a:gd name="T11" fmla="*/ 0 60000 65536"/>
                <a:gd name="T12" fmla="*/ 0 60000 65536"/>
                <a:gd name="T13" fmla="*/ 0 60000 65536"/>
                <a:gd name="T14" fmla="*/ 0 60000 65536"/>
                <a:gd name="T15" fmla="*/ 0 w 465"/>
                <a:gd name="T16" fmla="*/ 0 h 408"/>
                <a:gd name="T17" fmla="*/ 465 w 465"/>
                <a:gd name="T18" fmla="*/ 408 h 408"/>
              </a:gdLst>
              <a:ahLst/>
              <a:cxnLst>
                <a:cxn ang="T10">
                  <a:pos x="T0" y="T1"/>
                </a:cxn>
                <a:cxn ang="T11">
                  <a:pos x="T2" y="T3"/>
                </a:cxn>
                <a:cxn ang="T12">
                  <a:pos x="T4" y="T5"/>
                </a:cxn>
                <a:cxn ang="T13">
                  <a:pos x="T6" y="T7"/>
                </a:cxn>
                <a:cxn ang="T14">
                  <a:pos x="T8" y="T9"/>
                </a:cxn>
              </a:cxnLst>
              <a:rect l="T15" t="T16" r="T17" b="T18"/>
              <a:pathLst>
                <a:path w="465" h="408">
                  <a:moveTo>
                    <a:pt x="0" y="204"/>
                  </a:moveTo>
                  <a:lnTo>
                    <a:pt x="0" y="407"/>
                  </a:lnTo>
                  <a:lnTo>
                    <a:pt x="464" y="204"/>
                  </a:lnTo>
                  <a:lnTo>
                    <a:pt x="0" y="0"/>
                  </a:lnTo>
                  <a:lnTo>
                    <a:pt x="0" y="20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4" name="Freeform 314">
              <a:extLst>
                <a:ext uri="{FF2B5EF4-FFF2-40B4-BE49-F238E27FC236}">
                  <a16:creationId xmlns:a16="http://schemas.microsoft.com/office/drawing/2014/main" id="{94928C39-29C0-4D4A-AC6D-0B8AB7CE5CC7}"/>
                </a:ext>
              </a:extLst>
            </p:cNvPr>
            <p:cNvSpPr>
              <a:spLocks noChangeArrowheads="1"/>
            </p:cNvSpPr>
            <p:nvPr/>
          </p:nvSpPr>
          <p:spPr bwMode="auto">
            <a:xfrm>
              <a:off x="1220" y="3969"/>
              <a:ext cx="105" cy="93"/>
            </a:xfrm>
            <a:custGeom>
              <a:avLst/>
              <a:gdLst>
                <a:gd name="T0" fmla="*/ 0 w 465"/>
                <a:gd name="T1" fmla="*/ 0 h 412"/>
                <a:gd name="T2" fmla="*/ 0 w 465"/>
                <a:gd name="T3" fmla="*/ 0 h 412"/>
                <a:gd name="T4" fmla="*/ 0 w 465"/>
                <a:gd name="T5" fmla="*/ 0 h 412"/>
                <a:gd name="T6" fmla="*/ 0 w 465"/>
                <a:gd name="T7" fmla="*/ 0 h 412"/>
                <a:gd name="T8" fmla="*/ 0 w 465"/>
                <a:gd name="T9" fmla="*/ 0 h 412"/>
                <a:gd name="T10" fmla="*/ 0 60000 65536"/>
                <a:gd name="T11" fmla="*/ 0 60000 65536"/>
                <a:gd name="T12" fmla="*/ 0 60000 65536"/>
                <a:gd name="T13" fmla="*/ 0 60000 65536"/>
                <a:gd name="T14" fmla="*/ 0 60000 65536"/>
                <a:gd name="T15" fmla="*/ 0 w 465"/>
                <a:gd name="T16" fmla="*/ 0 h 412"/>
                <a:gd name="T17" fmla="*/ 465 w 465"/>
                <a:gd name="T18" fmla="*/ 412 h 412"/>
              </a:gdLst>
              <a:ahLst/>
              <a:cxnLst>
                <a:cxn ang="T10">
                  <a:pos x="T0" y="T1"/>
                </a:cxn>
                <a:cxn ang="T11">
                  <a:pos x="T2" y="T3"/>
                </a:cxn>
                <a:cxn ang="T12">
                  <a:pos x="T4" y="T5"/>
                </a:cxn>
                <a:cxn ang="T13">
                  <a:pos x="T6" y="T7"/>
                </a:cxn>
                <a:cxn ang="T14">
                  <a:pos x="T8" y="T9"/>
                </a:cxn>
              </a:cxnLst>
              <a:rect l="T15" t="T16" r="T17" b="T18"/>
              <a:pathLst>
                <a:path w="465" h="412">
                  <a:moveTo>
                    <a:pt x="0" y="208"/>
                  </a:moveTo>
                  <a:lnTo>
                    <a:pt x="0" y="411"/>
                  </a:lnTo>
                  <a:lnTo>
                    <a:pt x="464" y="208"/>
                  </a:lnTo>
                  <a:lnTo>
                    <a:pt x="0" y="0"/>
                  </a:lnTo>
                  <a:lnTo>
                    <a:pt x="0" y="20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5" name="Freeform 315">
              <a:extLst>
                <a:ext uri="{FF2B5EF4-FFF2-40B4-BE49-F238E27FC236}">
                  <a16:creationId xmlns:a16="http://schemas.microsoft.com/office/drawing/2014/main" id="{FC926772-5592-CF44-98DB-72707F35B71C}"/>
                </a:ext>
              </a:extLst>
            </p:cNvPr>
            <p:cNvSpPr>
              <a:spLocks noChangeArrowheads="1"/>
            </p:cNvSpPr>
            <p:nvPr/>
          </p:nvSpPr>
          <p:spPr bwMode="auto">
            <a:xfrm>
              <a:off x="1130" y="4005"/>
              <a:ext cx="86" cy="12"/>
            </a:xfrm>
            <a:custGeom>
              <a:avLst/>
              <a:gdLst>
                <a:gd name="T0" fmla="*/ 0 w 378"/>
                <a:gd name="T1" fmla="*/ 0 h 52"/>
                <a:gd name="T2" fmla="*/ 0 w 378"/>
                <a:gd name="T3" fmla="*/ 0 h 52"/>
                <a:gd name="T4" fmla="*/ 0 w 378"/>
                <a:gd name="T5" fmla="*/ 0 h 52"/>
                <a:gd name="T6" fmla="*/ 0 w 378"/>
                <a:gd name="T7" fmla="*/ 0 h 52"/>
                <a:gd name="T8" fmla="*/ 0 w 378"/>
                <a:gd name="T9" fmla="*/ 0 h 52"/>
                <a:gd name="T10" fmla="*/ 0 60000 65536"/>
                <a:gd name="T11" fmla="*/ 0 60000 65536"/>
                <a:gd name="T12" fmla="*/ 0 60000 65536"/>
                <a:gd name="T13" fmla="*/ 0 60000 65536"/>
                <a:gd name="T14" fmla="*/ 0 60000 65536"/>
                <a:gd name="T15" fmla="*/ 0 w 378"/>
                <a:gd name="T16" fmla="*/ 0 h 52"/>
                <a:gd name="T17" fmla="*/ 378 w 378"/>
                <a:gd name="T18" fmla="*/ 52 h 52"/>
              </a:gdLst>
              <a:ahLst/>
              <a:cxnLst>
                <a:cxn ang="T10">
                  <a:pos x="T0" y="T1"/>
                </a:cxn>
                <a:cxn ang="T11">
                  <a:pos x="T2" y="T3"/>
                </a:cxn>
                <a:cxn ang="T12">
                  <a:pos x="T4" y="T5"/>
                </a:cxn>
                <a:cxn ang="T13">
                  <a:pos x="T6" y="T7"/>
                </a:cxn>
                <a:cxn ang="T14">
                  <a:pos x="T8" y="T9"/>
                </a:cxn>
              </a:cxnLst>
              <a:rect l="T15" t="T16" r="T17" b="T18"/>
              <a:pathLst>
                <a:path w="378" h="52">
                  <a:moveTo>
                    <a:pt x="0" y="0"/>
                  </a:moveTo>
                  <a:lnTo>
                    <a:pt x="0" y="48"/>
                  </a:lnTo>
                  <a:lnTo>
                    <a:pt x="377" y="51"/>
                  </a:lnTo>
                  <a:lnTo>
                    <a:pt x="377" y="3"/>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6" name="Oval 316">
              <a:extLst>
                <a:ext uri="{FF2B5EF4-FFF2-40B4-BE49-F238E27FC236}">
                  <a16:creationId xmlns:a16="http://schemas.microsoft.com/office/drawing/2014/main" id="{30F1F24D-1F1B-8E40-8672-BC7AFBF556C1}"/>
                </a:ext>
              </a:extLst>
            </p:cNvPr>
            <p:cNvSpPr>
              <a:spLocks noChangeArrowheads="1"/>
            </p:cNvSpPr>
            <p:nvPr/>
          </p:nvSpPr>
          <p:spPr bwMode="auto">
            <a:xfrm>
              <a:off x="2048" y="3938"/>
              <a:ext cx="49" cy="67"/>
            </a:xfrm>
            <a:prstGeom prst="ellipse">
              <a:avLst/>
            </a:pr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7" name="Line 317">
              <a:extLst>
                <a:ext uri="{FF2B5EF4-FFF2-40B4-BE49-F238E27FC236}">
                  <a16:creationId xmlns:a16="http://schemas.microsoft.com/office/drawing/2014/main" id="{B6DB778D-042F-7842-8BF0-559539CD6D12}"/>
                </a:ext>
              </a:extLst>
            </p:cNvPr>
            <p:cNvSpPr>
              <a:spLocks noChangeShapeType="1"/>
            </p:cNvSpPr>
            <p:nvPr/>
          </p:nvSpPr>
          <p:spPr bwMode="auto">
            <a:xfrm>
              <a:off x="2072" y="3946"/>
              <a:ext cx="1" cy="54"/>
            </a:xfrm>
            <a:prstGeom prst="line">
              <a:avLst/>
            </a:prstGeom>
            <a:noFill/>
            <a:ln w="1116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88" name="Line 318">
              <a:extLst>
                <a:ext uri="{FF2B5EF4-FFF2-40B4-BE49-F238E27FC236}">
                  <a16:creationId xmlns:a16="http://schemas.microsoft.com/office/drawing/2014/main" id="{6FA04452-7AC9-194C-B1C4-F7C444AE1AE4}"/>
                </a:ext>
              </a:extLst>
            </p:cNvPr>
            <p:cNvSpPr>
              <a:spLocks noChangeShapeType="1"/>
            </p:cNvSpPr>
            <p:nvPr/>
          </p:nvSpPr>
          <p:spPr bwMode="auto">
            <a:xfrm flipH="1">
              <a:off x="2046" y="3962"/>
              <a:ext cx="45" cy="1"/>
            </a:xfrm>
            <a:prstGeom prst="line">
              <a:avLst/>
            </a:prstGeom>
            <a:noFill/>
            <a:ln w="1116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89" name="Freeform 319">
              <a:extLst>
                <a:ext uri="{FF2B5EF4-FFF2-40B4-BE49-F238E27FC236}">
                  <a16:creationId xmlns:a16="http://schemas.microsoft.com/office/drawing/2014/main" id="{3CA05E3B-4456-D246-B4A4-25D6EF547FEB}"/>
                </a:ext>
              </a:extLst>
            </p:cNvPr>
            <p:cNvSpPr>
              <a:spLocks noChangeArrowheads="1"/>
            </p:cNvSpPr>
            <p:nvPr/>
          </p:nvSpPr>
          <p:spPr bwMode="auto">
            <a:xfrm>
              <a:off x="959" y="3662"/>
              <a:ext cx="352" cy="293"/>
            </a:xfrm>
            <a:custGeom>
              <a:avLst/>
              <a:gdLst>
                <a:gd name="T0" fmla="*/ 0 w 1554"/>
                <a:gd name="T1" fmla="*/ 0 h 1290"/>
                <a:gd name="T2" fmla="*/ 0 w 1554"/>
                <a:gd name="T3" fmla="*/ 0 h 1290"/>
                <a:gd name="T4" fmla="*/ 0 w 1554"/>
                <a:gd name="T5" fmla="*/ 0 h 1290"/>
                <a:gd name="T6" fmla="*/ 0 w 1554"/>
                <a:gd name="T7" fmla="*/ 0 h 1290"/>
                <a:gd name="T8" fmla="*/ 0 w 1554"/>
                <a:gd name="T9" fmla="*/ 0 h 1290"/>
                <a:gd name="T10" fmla="*/ 0 60000 65536"/>
                <a:gd name="T11" fmla="*/ 0 60000 65536"/>
                <a:gd name="T12" fmla="*/ 0 60000 65536"/>
                <a:gd name="T13" fmla="*/ 0 60000 65536"/>
                <a:gd name="T14" fmla="*/ 0 60000 65536"/>
                <a:gd name="T15" fmla="*/ 0 w 1554"/>
                <a:gd name="T16" fmla="*/ 0 h 1290"/>
                <a:gd name="T17" fmla="*/ 1554 w 1554"/>
                <a:gd name="T18" fmla="*/ 1290 h 1290"/>
              </a:gdLst>
              <a:ahLst/>
              <a:cxnLst>
                <a:cxn ang="T10">
                  <a:pos x="T0" y="T1"/>
                </a:cxn>
                <a:cxn ang="T11">
                  <a:pos x="T2" y="T3"/>
                </a:cxn>
                <a:cxn ang="T12">
                  <a:pos x="T4" y="T5"/>
                </a:cxn>
                <a:cxn ang="T13">
                  <a:pos x="T6" y="T7"/>
                </a:cxn>
                <a:cxn ang="T14">
                  <a:pos x="T8" y="T9"/>
                </a:cxn>
              </a:cxnLst>
              <a:rect l="T15" t="T16" r="T17" b="T18"/>
              <a:pathLst>
                <a:path w="1554" h="1290">
                  <a:moveTo>
                    <a:pt x="0" y="1249"/>
                  </a:moveTo>
                  <a:lnTo>
                    <a:pt x="29" y="1289"/>
                  </a:lnTo>
                  <a:lnTo>
                    <a:pt x="1553" y="39"/>
                  </a:lnTo>
                  <a:lnTo>
                    <a:pt x="1522" y="0"/>
                  </a:lnTo>
                  <a:lnTo>
                    <a:pt x="0" y="1249"/>
                  </a:lnTo>
                </a:path>
              </a:pathLst>
            </a:custGeom>
            <a:solidFill>
              <a:srgbClr val="FF000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90" name="AutoShape 320">
              <a:extLst>
                <a:ext uri="{FF2B5EF4-FFF2-40B4-BE49-F238E27FC236}">
                  <a16:creationId xmlns:a16="http://schemas.microsoft.com/office/drawing/2014/main" id="{7074E999-8CCA-934E-94B0-21D5B3739B72}"/>
                </a:ext>
              </a:extLst>
            </p:cNvPr>
            <p:cNvSpPr>
              <a:spLocks noChangeArrowheads="1"/>
            </p:cNvSpPr>
            <p:nvPr/>
          </p:nvSpPr>
          <p:spPr bwMode="auto">
            <a:xfrm>
              <a:off x="2079" y="3733"/>
              <a:ext cx="236" cy="157"/>
            </a:xfrm>
            <a:prstGeom prst="roundRect">
              <a:avLst>
                <a:gd name="adj" fmla="val 639"/>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91" name="AutoShape 321">
              <a:extLst>
                <a:ext uri="{FF2B5EF4-FFF2-40B4-BE49-F238E27FC236}">
                  <a16:creationId xmlns:a16="http://schemas.microsoft.com/office/drawing/2014/main" id="{F2913D89-909C-B64C-B829-498B3CD260AC}"/>
                </a:ext>
              </a:extLst>
            </p:cNvPr>
            <p:cNvSpPr>
              <a:spLocks noChangeArrowheads="1"/>
            </p:cNvSpPr>
            <p:nvPr/>
          </p:nvSpPr>
          <p:spPr bwMode="auto">
            <a:xfrm>
              <a:off x="2169" y="3765"/>
              <a:ext cx="50" cy="102"/>
            </a:xfrm>
            <a:prstGeom prst="roundRect">
              <a:avLst>
                <a:gd name="adj" fmla="val 2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92" name="AutoShape 322">
              <a:extLst>
                <a:ext uri="{FF2B5EF4-FFF2-40B4-BE49-F238E27FC236}">
                  <a16:creationId xmlns:a16="http://schemas.microsoft.com/office/drawing/2014/main" id="{17C31155-7EAD-0B44-AAB2-5979615BFA65}"/>
                </a:ext>
              </a:extLst>
            </p:cNvPr>
            <p:cNvSpPr>
              <a:spLocks noChangeArrowheads="1"/>
            </p:cNvSpPr>
            <p:nvPr/>
          </p:nvSpPr>
          <p:spPr bwMode="auto">
            <a:xfrm>
              <a:off x="2169" y="3767"/>
              <a:ext cx="50" cy="103"/>
            </a:xfrm>
            <a:prstGeom prst="roundRect">
              <a:avLst>
                <a:gd name="adj" fmla="val 2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lnSpc>
                  <a:spcPct val="90000"/>
                </a:lnSpc>
              </a:pPr>
              <a:r>
                <a:rPr lang="en-GB" altLang="de-DE" sz="1300" b="1">
                  <a:solidFill>
                    <a:srgbClr val="000000"/>
                  </a:solidFill>
                  <a:latin typeface="Helvetica" pitchFamily="2" charset="0"/>
                  <a:cs typeface="Arial" panose="020B0604020202020204" pitchFamily="34" charset="0"/>
                </a:rPr>
                <a:t>µ</a:t>
              </a:r>
            </a:p>
          </p:txBody>
        </p:sp>
        <p:sp>
          <p:nvSpPr>
            <p:cNvPr id="92293" name="AutoShape 323">
              <a:extLst>
                <a:ext uri="{FF2B5EF4-FFF2-40B4-BE49-F238E27FC236}">
                  <a16:creationId xmlns:a16="http://schemas.microsoft.com/office/drawing/2014/main" id="{34C8E785-CC68-0644-9BF9-748BB2F71A55}"/>
                </a:ext>
              </a:extLst>
            </p:cNvPr>
            <p:cNvSpPr>
              <a:spLocks noChangeArrowheads="1"/>
            </p:cNvSpPr>
            <p:nvPr/>
          </p:nvSpPr>
          <p:spPr bwMode="auto">
            <a:xfrm>
              <a:off x="2079" y="3733"/>
              <a:ext cx="237" cy="158"/>
            </a:xfrm>
            <a:prstGeom prst="roundRect">
              <a:avLst>
                <a:gd name="adj" fmla="val 630"/>
              </a:avLst>
            </a:pr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grpSp>
      <p:sp>
        <p:nvSpPr>
          <p:cNvPr id="92169" name="Text Box 155">
            <a:extLst>
              <a:ext uri="{FF2B5EF4-FFF2-40B4-BE49-F238E27FC236}">
                <a16:creationId xmlns:a16="http://schemas.microsoft.com/office/drawing/2014/main" id="{A6F11669-8A14-3640-B96B-02932E94A7DD}"/>
              </a:ext>
            </a:extLst>
          </p:cNvPr>
          <p:cNvSpPr txBox="1">
            <a:spLocks noChangeArrowheads="1"/>
          </p:cNvSpPr>
          <p:nvPr/>
        </p:nvSpPr>
        <p:spPr bwMode="auto">
          <a:xfrm>
            <a:off x="3419475" y="1989138"/>
            <a:ext cx="54737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GB" altLang="de-DE" sz="2000"/>
              <a:t>13m lang, 6m Durchmesser</a:t>
            </a:r>
            <a:br>
              <a:rPr lang="en-GB" altLang="de-DE" sz="2000"/>
            </a:br>
            <a:endParaRPr lang="en-GB" altLang="de-DE" sz="2000"/>
          </a:p>
          <a:p>
            <a:r>
              <a:rPr lang="en-GB" altLang="de-DE" sz="2000"/>
              <a:t>Niob-Titan Dr</a:t>
            </a:r>
            <a:r>
              <a:rPr lang="de-AT" altLang="de-DE" sz="2000"/>
              <a:t>ähte bei </a:t>
            </a:r>
            <a:r>
              <a:rPr lang="en-GB" altLang="de-DE" sz="2000"/>
              <a:t>-271</a:t>
            </a:r>
            <a:r>
              <a:rPr lang="en-GB" altLang="de-DE" sz="2000" baseline="30000"/>
              <a:t>o</a:t>
            </a:r>
            <a:r>
              <a:rPr lang="en-GB" altLang="de-DE" sz="2000"/>
              <a:t>C führen 20000 Ampere um ein 4 Tesla strarkes Magnetfeld zu erzeugen – ca. 100000 fach stärker als das Erdmagnetfeld</a:t>
            </a:r>
            <a:endParaRPr lang="en-US" altLang="de-DE" sz="2000" baseline="30000"/>
          </a:p>
        </p:txBody>
      </p:sp>
      <p:sp>
        <p:nvSpPr>
          <p:cNvPr id="92171" name="Slide Number Placeholder 3">
            <a:extLst>
              <a:ext uri="{FF2B5EF4-FFF2-40B4-BE49-F238E27FC236}">
                <a16:creationId xmlns:a16="http://schemas.microsoft.com/office/drawing/2014/main" id="{D38E0909-D406-8544-9572-37870C3B2F5D}"/>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089BFA7C-69D9-6D47-99F8-A89B61DA127B}" type="slidenum">
              <a:rPr lang="de-AT" altLang="de-DE" sz="1400">
                <a:solidFill>
                  <a:srgbClr val="01446F"/>
                </a:solidFill>
              </a:rPr>
              <a:pPr algn="r" eaLnBrk="1" hangingPunct="1"/>
              <a:t>67</a:t>
            </a:fld>
            <a:endParaRPr lang="de-AT" altLang="de-DE" sz="1400">
              <a:solidFill>
                <a:srgbClr val="01446F"/>
              </a:solidFill>
            </a:endParaRPr>
          </a:p>
        </p:txBody>
      </p:sp>
      <p:sp>
        <p:nvSpPr>
          <p:cNvPr id="2" name="Slide Number Placeholder 1"/>
          <p:cNvSpPr>
            <a:spLocks noGrp="1"/>
          </p:cNvSpPr>
          <p:nvPr>
            <p:ph type="sldNum" sz="quarter" idx="10"/>
          </p:nvPr>
        </p:nvSpPr>
        <p:spPr/>
        <p:txBody>
          <a:bodyPr/>
          <a:lstStyle/>
          <a:p>
            <a:fld id="{4D0F166B-425B-4B79-A297-793EC8C7054B}" type="slidenum">
              <a:rPr lang="de-AT" smtClean="0"/>
              <a:pPr/>
              <a:t>67</a:t>
            </a:fld>
            <a:endParaRPr lang="de-AT"/>
          </a:p>
        </p:txBody>
      </p:sp>
    </p:spTree>
    <p:extLst>
      <p:ext uri="{BB962C8B-B14F-4D97-AF65-F5344CB8AC3E}">
        <p14:creationId xmlns:p14="http://schemas.microsoft.com/office/powerpoint/2010/main" val="248787139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a:t>Was </a:t>
            </a:r>
            <a:r>
              <a:rPr lang="de-AT" dirty="0" smtClean="0"/>
              <a:t>passiert, </a:t>
            </a:r>
            <a:r>
              <a:rPr lang="de-AT" dirty="0"/>
              <a:t>wenn Teilchen kollidieren?</a:t>
            </a:r>
          </a:p>
        </p:txBody>
      </p:sp>
      <p:sp>
        <p:nvSpPr>
          <p:cNvPr id="3" name="Text Placeholder 2"/>
          <p:cNvSpPr>
            <a:spLocks noGrp="1"/>
          </p:cNvSpPr>
          <p:nvPr>
            <p:ph sz="half" idx="1"/>
          </p:nvPr>
        </p:nvSpPr>
        <p:spPr>
          <a:xfrm>
            <a:off x="304800" y="1628775"/>
            <a:ext cx="3048000" cy="581025"/>
          </a:xfrm>
        </p:spPr>
        <p:txBody>
          <a:bodyPr/>
          <a:lstStyle/>
          <a:p>
            <a:pPr>
              <a:buNone/>
            </a:pPr>
            <a:r>
              <a:rPr lang="de-AT" dirty="0"/>
              <a:t>...ein “Ereignis”:</a:t>
            </a:r>
            <a:endParaRPr lang="en-US" dirty="0"/>
          </a:p>
        </p:txBody>
      </p:sp>
      <p:sp>
        <p:nvSpPr>
          <p:cNvPr id="4" name="Slide Number Placeholder 3"/>
          <p:cNvSpPr>
            <a:spLocks noGrp="1"/>
          </p:cNvSpPr>
          <p:nvPr>
            <p:ph type="sldNum" sz="quarter" idx="10"/>
          </p:nvPr>
        </p:nvSpPr>
        <p:spPr/>
        <p:txBody>
          <a:bodyPr/>
          <a:lstStyle/>
          <a:p>
            <a:pPr>
              <a:defRPr/>
            </a:pPr>
            <a:fld id="{475EF7B2-4FC9-8A4B-AC8E-04790ACF9B12}" type="slidenum">
              <a:rPr lang="de-AT" smtClean="0"/>
              <a:pPr>
                <a:defRPr/>
              </a:pPr>
              <a:t>68</a:t>
            </a:fld>
            <a:endParaRPr lang="de-AT"/>
          </a:p>
        </p:txBody>
      </p:sp>
      <p:sp>
        <p:nvSpPr>
          <p:cNvPr id="5" name="Footer Placeholder 4"/>
          <p:cNvSpPr>
            <a:spLocks noGrp="1"/>
          </p:cNvSpPr>
          <p:nvPr>
            <p:ph type="ftr" sz="quarter" idx="11"/>
          </p:nvPr>
        </p:nvSpPr>
        <p:spPr/>
        <p:txBody>
          <a:bodyPr/>
          <a:lstStyle/>
          <a:p>
            <a:pPr>
              <a:defRPr/>
            </a:pPr>
            <a:r>
              <a:rPr lang="en-US" smtClean="0"/>
              <a:t>Markus Friedl</a:t>
            </a:r>
            <a:endParaRPr lang="de-AT"/>
          </a:p>
        </p:txBody>
      </p:sp>
      <p:sp>
        <p:nvSpPr>
          <p:cNvPr id="6" name="Date Placeholder 5"/>
          <p:cNvSpPr>
            <a:spLocks noGrp="1"/>
          </p:cNvSpPr>
          <p:nvPr>
            <p:ph type="dt" sz="half" idx="12"/>
          </p:nvPr>
        </p:nvSpPr>
        <p:spPr/>
        <p:txBody>
          <a:bodyPr/>
          <a:lstStyle/>
          <a:p>
            <a:pPr>
              <a:defRPr/>
            </a:pPr>
            <a:r>
              <a:rPr lang="de-DE" smtClean="0"/>
              <a:t>3. März 2020</a:t>
            </a:r>
            <a:endParaRPr lang="de-AT"/>
          </a:p>
        </p:txBody>
      </p:sp>
      <p:pic>
        <p:nvPicPr>
          <p:cNvPr id="8" name="Picture 7"/>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886200" y="1905000"/>
            <a:ext cx="5093742" cy="4114800"/>
          </a:xfrm>
          <a:prstGeom prst="rect">
            <a:avLst/>
          </a:prstGeom>
          <a:noFill/>
          <a:ln w="9525">
            <a:noFill/>
            <a:miter lim="800000"/>
            <a:headEnd/>
            <a:tailEnd/>
          </a:ln>
        </p:spPr>
      </p:pic>
      <p:grpSp>
        <p:nvGrpSpPr>
          <p:cNvPr id="9" name="Group 8"/>
          <p:cNvGrpSpPr/>
          <p:nvPr/>
        </p:nvGrpSpPr>
        <p:grpSpPr>
          <a:xfrm>
            <a:off x="4267200" y="1981200"/>
            <a:ext cx="4343400" cy="4114800"/>
            <a:chOff x="4038600" y="1905000"/>
            <a:chExt cx="4343400" cy="4114800"/>
          </a:xfrm>
        </p:grpSpPr>
        <p:sp>
          <p:nvSpPr>
            <p:cNvPr id="10" name="Rectangle 9"/>
            <p:cNvSpPr/>
            <p:nvPr/>
          </p:nvSpPr>
          <p:spPr bwMode="auto">
            <a:xfrm>
              <a:off x="4038600" y="1905000"/>
              <a:ext cx="4343400" cy="4114800"/>
            </a:xfrm>
            <a:prstGeom prst="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1" name="TextBox 10"/>
            <p:cNvSpPr txBox="1"/>
            <p:nvPr/>
          </p:nvSpPr>
          <p:spPr>
            <a:xfrm>
              <a:off x="4191000" y="5181600"/>
              <a:ext cx="4038600" cy="646331"/>
            </a:xfrm>
            <a:prstGeom prst="rect">
              <a:avLst/>
            </a:prstGeom>
            <a:noFill/>
          </p:spPr>
          <p:txBody>
            <a:bodyPr wrap="square" rtlCol="0">
              <a:spAutoFit/>
            </a:bodyPr>
            <a:lstStyle/>
            <a:p>
              <a:r>
                <a:rPr lang="de-AT" b="1" dirty="0"/>
                <a:t>Myonen </a:t>
              </a:r>
              <a:r>
                <a:rPr lang="de-AT" dirty="0"/>
                <a:t>sind die Hauptkomponenten der kosmischen Strahlung </a:t>
              </a:r>
            </a:p>
          </p:txBody>
        </p:sp>
        <p:pic>
          <p:nvPicPr>
            <p:cNvPr id="12" name="Picture 11" descr="Untitled.png"/>
            <p:cNvPicPr>
              <a:picLocks noChangeAspect="1"/>
            </p:cNvPicPr>
            <p:nvPr/>
          </p:nvPicPr>
          <p:blipFill>
            <a:blip r:embed="rId3"/>
            <a:stretch>
              <a:fillRect/>
            </a:stretch>
          </p:blipFill>
          <p:spPr>
            <a:xfrm>
              <a:off x="4191000" y="2057400"/>
              <a:ext cx="4048125" cy="3035300"/>
            </a:xfrm>
            <a:prstGeom prst="rect">
              <a:avLst/>
            </a:prstGeom>
          </p:spPr>
        </p:pic>
      </p:grpSp>
      <p:pic>
        <p:nvPicPr>
          <p:cNvPr id="18" name="Picture 3"/>
          <p:cNvPicPr>
            <a:picLocks noChangeAspect="1" noChangeArrowheads="1"/>
          </p:cNvPicPr>
          <p:nvPr/>
        </p:nvPicPr>
        <p:blipFill>
          <a:blip r:embed="rId4"/>
          <a:srcRect/>
          <a:stretch>
            <a:fillRect/>
          </a:stretch>
        </p:blipFill>
        <p:spPr bwMode="auto">
          <a:xfrm>
            <a:off x="3962400" y="1828800"/>
            <a:ext cx="4724400" cy="4352984"/>
          </a:xfrm>
          <a:prstGeom prst="rect">
            <a:avLst/>
          </a:prstGeom>
          <a:noFill/>
          <a:ln w="9525">
            <a:noFill/>
            <a:miter lim="800000"/>
            <a:headEnd/>
            <a:tailEnd/>
          </a:ln>
        </p:spPr>
      </p:pic>
      <p:pic>
        <p:nvPicPr>
          <p:cNvPr id="19" name="Picture 18"/>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4114800" y="2590800"/>
            <a:ext cx="4648200" cy="3317058"/>
          </a:xfrm>
          <a:prstGeom prst="rect">
            <a:avLst/>
          </a:prstGeom>
          <a:noFill/>
          <a:ln w="9525">
            <a:noFill/>
            <a:miter lim="800000"/>
            <a:headEnd/>
            <a:tailEnd/>
          </a:ln>
        </p:spPr>
      </p:pic>
      <p:pic>
        <p:nvPicPr>
          <p:cNvPr id="20" name="Picture 19" descr="Screensho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4038600" y="1447800"/>
            <a:ext cx="4560588" cy="4895839"/>
          </a:xfrm>
          <a:prstGeom prst="rect">
            <a:avLst/>
          </a:prstGeom>
          <a:noFill/>
          <a:ln w="9525">
            <a:noFill/>
            <a:miter lim="800000"/>
            <a:headEnd/>
            <a:tailEnd/>
          </a:ln>
        </p:spPr>
      </p:pic>
      <p:pic>
        <p:nvPicPr>
          <p:cNvPr id="21" name="Picture 8" descr="DSC_0064"/>
          <p:cNvPicPr>
            <a:picLocks noChangeAspect="1" noChangeArrowheads="1"/>
          </p:cNvPicPr>
          <p:nvPr/>
        </p:nvPicPr>
        <p:blipFill>
          <a:blip r:embed="rId7"/>
          <a:srcRect/>
          <a:stretch>
            <a:fillRect/>
          </a:stretch>
        </p:blipFill>
        <p:spPr bwMode="auto">
          <a:xfrm>
            <a:off x="4191000" y="2133600"/>
            <a:ext cx="4572000" cy="3062287"/>
          </a:xfrm>
          <a:prstGeom prst="rect">
            <a:avLst/>
          </a:prstGeom>
          <a:noFill/>
          <a:ln w="9525">
            <a:noFill/>
            <a:miter lim="800000"/>
            <a:headEnd/>
            <a:tailEnd/>
          </a:ln>
        </p:spPr>
      </p:pic>
      <p:pic>
        <p:nvPicPr>
          <p:cNvPr id="22" name="Content Placeholder 9" descr="dimuonSpectrum_1.25pb-1.png"/>
          <p:cNvPicPr>
            <a:picLocks noChangeAspect="1"/>
          </p:cNvPicPr>
          <p:nvPr/>
        </p:nvPicPr>
        <p:blipFill>
          <a:blip r:embed="rId8" cstate="print">
            <a:extLst>
              <a:ext uri="{28A0092B-C50C-407E-A947-70E740481C1C}">
                <a14:useLocalDpi xmlns:a14="http://schemas.microsoft.com/office/drawing/2010/main"/>
              </a:ext>
            </a:extLst>
          </a:blip>
          <a:srcRect l="1074" t="7415" r="8685"/>
          <a:stretch>
            <a:fillRect/>
          </a:stretch>
        </p:blipFill>
        <p:spPr bwMode="auto">
          <a:xfrm>
            <a:off x="3352800" y="2209800"/>
            <a:ext cx="5585361" cy="3886200"/>
          </a:xfrm>
          <a:prstGeom prst="rect">
            <a:avLst/>
          </a:prstGeom>
          <a:noFill/>
          <a:ln w="9525">
            <a:noFill/>
            <a:miter lim="800000"/>
            <a:headEnd/>
            <a:tailEnd/>
          </a:ln>
        </p:spPr>
      </p:pic>
      <p:sp>
        <p:nvSpPr>
          <p:cNvPr id="7" name="Content Placeholder 6"/>
          <p:cNvSpPr>
            <a:spLocks noGrp="1"/>
          </p:cNvSpPr>
          <p:nvPr>
            <p:ph sz="half" idx="2"/>
          </p:nvPr>
        </p:nvSpPr>
        <p:spPr>
          <a:xfrm>
            <a:off x="381000" y="2514600"/>
            <a:ext cx="3124200" cy="609600"/>
          </a:xfrm>
        </p:spPr>
        <p:txBody>
          <a:bodyPr/>
          <a:lstStyle/>
          <a:p>
            <a:pPr marL="514350" indent="-514350">
              <a:buFont typeface="+mj-lt"/>
              <a:buAutoNum type="arabicPeriod"/>
            </a:pPr>
            <a:r>
              <a:rPr lang="de-AT" sz="2400" dirty="0"/>
              <a:t>Aufnahme</a:t>
            </a:r>
          </a:p>
        </p:txBody>
      </p:sp>
      <p:sp>
        <p:nvSpPr>
          <p:cNvPr id="13" name="Content Placeholder 6"/>
          <p:cNvSpPr txBox="1">
            <a:spLocks/>
          </p:cNvSpPr>
          <p:nvPr/>
        </p:nvSpPr>
        <p:spPr bwMode="auto">
          <a:xfrm>
            <a:off x="381000" y="3048000"/>
            <a:ext cx="31242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14350" indent="-514350" eaLnBrk="0" hangingPunct="0">
              <a:spcBef>
                <a:spcPct val="20000"/>
              </a:spcBef>
              <a:buFont typeface="+mj-lt"/>
              <a:buAutoNum type="arabicPeriod" startAt="2"/>
            </a:pPr>
            <a:r>
              <a:rPr lang="de-AT" sz="2400" kern="0" dirty="0">
                <a:solidFill>
                  <a:srgbClr val="0061A0"/>
                </a:solidFill>
                <a:latin typeface="+mn-lt"/>
              </a:rPr>
              <a:t>Datenreduktion</a:t>
            </a:r>
            <a:endParaRPr kumimoji="0" lang="de-AT" sz="2400" b="0" i="0" u="none" strike="noStrike" kern="0" cap="none" spc="0" normalizeH="0" baseline="0" dirty="0">
              <a:ln>
                <a:noFill/>
              </a:ln>
              <a:solidFill>
                <a:srgbClr val="0061A0"/>
              </a:solidFill>
              <a:effectLst/>
              <a:uLnTx/>
              <a:uFillTx/>
              <a:latin typeface="+mn-lt"/>
              <a:ea typeface="ＭＳ Ｐゴシック" charset="-128"/>
              <a:cs typeface="ＭＳ Ｐゴシック" charset="-128"/>
            </a:endParaRPr>
          </a:p>
        </p:txBody>
      </p:sp>
      <p:sp>
        <p:nvSpPr>
          <p:cNvPr id="14" name="Content Placeholder 6"/>
          <p:cNvSpPr txBox="1">
            <a:spLocks/>
          </p:cNvSpPr>
          <p:nvPr/>
        </p:nvSpPr>
        <p:spPr bwMode="auto">
          <a:xfrm>
            <a:off x="381000" y="3581400"/>
            <a:ext cx="31242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14350" indent="-514350" eaLnBrk="0" hangingPunct="0">
              <a:spcBef>
                <a:spcPct val="20000"/>
              </a:spcBef>
              <a:buFont typeface="+mj-lt"/>
              <a:buAutoNum type="arabicPeriod" startAt="3"/>
            </a:pPr>
            <a:r>
              <a:rPr lang="de-AT" sz="2400" kern="0" dirty="0">
                <a:solidFill>
                  <a:srgbClr val="0061A0"/>
                </a:solidFill>
                <a:latin typeface="+mn-lt"/>
              </a:rPr>
              <a:t>Verteilung</a:t>
            </a:r>
            <a:endParaRPr kumimoji="0" lang="de-AT" sz="2400" b="0" i="0" u="none" strike="noStrike" kern="0" cap="none" spc="0" normalizeH="0" baseline="0" dirty="0">
              <a:ln>
                <a:noFill/>
              </a:ln>
              <a:solidFill>
                <a:srgbClr val="0061A0"/>
              </a:solidFill>
              <a:effectLst/>
              <a:uLnTx/>
              <a:uFillTx/>
              <a:latin typeface="+mn-lt"/>
              <a:ea typeface="ＭＳ Ｐゴシック" charset="-128"/>
              <a:cs typeface="ＭＳ Ｐゴシック" charset="-128"/>
            </a:endParaRPr>
          </a:p>
        </p:txBody>
      </p:sp>
      <p:sp>
        <p:nvSpPr>
          <p:cNvPr id="15" name="Content Placeholder 6"/>
          <p:cNvSpPr txBox="1">
            <a:spLocks/>
          </p:cNvSpPr>
          <p:nvPr/>
        </p:nvSpPr>
        <p:spPr bwMode="auto">
          <a:xfrm>
            <a:off x="381000" y="4114800"/>
            <a:ext cx="32766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14350" indent="-514350" eaLnBrk="0" hangingPunct="0">
              <a:spcBef>
                <a:spcPct val="20000"/>
              </a:spcBef>
              <a:buFont typeface="+mj-lt"/>
              <a:buAutoNum type="arabicPeriod" startAt="4"/>
            </a:pPr>
            <a:r>
              <a:rPr lang="de-AT" sz="2400" kern="0" dirty="0">
                <a:solidFill>
                  <a:srgbClr val="0061A0"/>
                </a:solidFill>
                <a:latin typeface="+mn-lt"/>
              </a:rPr>
              <a:t>Analyse-Software</a:t>
            </a:r>
            <a:endParaRPr kumimoji="0" lang="de-AT" sz="2400" b="0" i="0" u="none" strike="noStrike" kern="0" cap="none" spc="0" normalizeH="0" baseline="0" dirty="0">
              <a:ln>
                <a:noFill/>
              </a:ln>
              <a:solidFill>
                <a:srgbClr val="0061A0"/>
              </a:solidFill>
              <a:effectLst/>
              <a:uLnTx/>
              <a:uFillTx/>
              <a:latin typeface="+mn-lt"/>
              <a:ea typeface="ＭＳ Ｐゴシック" charset="-128"/>
              <a:cs typeface="ＭＳ Ｐゴシック" charset="-128"/>
            </a:endParaRPr>
          </a:p>
        </p:txBody>
      </p:sp>
      <p:sp>
        <p:nvSpPr>
          <p:cNvPr id="16" name="Content Placeholder 6"/>
          <p:cNvSpPr txBox="1">
            <a:spLocks/>
          </p:cNvSpPr>
          <p:nvPr/>
        </p:nvSpPr>
        <p:spPr bwMode="auto">
          <a:xfrm>
            <a:off x="381000" y="4648200"/>
            <a:ext cx="31242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14350" indent="-514350" eaLnBrk="0" hangingPunct="0">
              <a:spcBef>
                <a:spcPct val="20000"/>
              </a:spcBef>
              <a:buFont typeface="+mj-lt"/>
              <a:buAutoNum type="arabicPeriod" startAt="5"/>
            </a:pPr>
            <a:r>
              <a:rPr lang="de-AT" sz="2400" kern="0" dirty="0">
                <a:solidFill>
                  <a:srgbClr val="0061A0"/>
                </a:solidFill>
                <a:latin typeface="+mn-lt"/>
              </a:rPr>
              <a:t>Auswertung</a:t>
            </a:r>
            <a:endParaRPr kumimoji="0" lang="de-AT" sz="2400" b="0" i="0" u="none" strike="noStrike" kern="0" cap="none" spc="0" normalizeH="0" baseline="0" dirty="0">
              <a:ln>
                <a:noFill/>
              </a:ln>
              <a:solidFill>
                <a:srgbClr val="0061A0"/>
              </a:solidFill>
              <a:effectLst/>
              <a:uLnTx/>
              <a:uFillTx/>
              <a:latin typeface="+mn-lt"/>
              <a:ea typeface="ＭＳ Ｐゴシック" charset="-128"/>
              <a:cs typeface="ＭＳ Ｐゴシック" charset="-128"/>
            </a:endParaRPr>
          </a:p>
        </p:txBody>
      </p:sp>
      <p:sp>
        <p:nvSpPr>
          <p:cNvPr id="17" name="Content Placeholder 6"/>
          <p:cNvSpPr txBox="1">
            <a:spLocks/>
          </p:cNvSpPr>
          <p:nvPr/>
        </p:nvSpPr>
        <p:spPr bwMode="auto">
          <a:xfrm>
            <a:off x="381000" y="5181600"/>
            <a:ext cx="31242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14350" indent="-514350" eaLnBrk="0" hangingPunct="0">
              <a:spcBef>
                <a:spcPct val="20000"/>
              </a:spcBef>
              <a:buFont typeface="+mj-lt"/>
              <a:buAutoNum type="arabicPeriod" startAt="6"/>
            </a:pPr>
            <a:r>
              <a:rPr lang="de-AT" sz="2400" kern="0" dirty="0">
                <a:solidFill>
                  <a:srgbClr val="0061A0"/>
                </a:solidFill>
                <a:latin typeface="+mn-lt"/>
              </a:rPr>
              <a:t>Ergebnis</a:t>
            </a:r>
            <a:endParaRPr kumimoji="0" lang="de-AT" sz="2400" b="0" i="0" u="none" strike="noStrike" kern="0" cap="none" spc="0" normalizeH="0" baseline="0" dirty="0">
              <a:ln>
                <a:noFill/>
              </a:ln>
              <a:solidFill>
                <a:srgbClr val="0061A0"/>
              </a:solidFill>
              <a:effectLst/>
              <a:uLnTx/>
              <a:uFillTx/>
              <a:latin typeface="+mn-lt"/>
              <a:ea typeface="ＭＳ Ｐゴシック" charset="-128"/>
              <a:cs typeface="ＭＳ Ｐゴシック" charset="-128"/>
            </a:endParaRPr>
          </a:p>
        </p:txBody>
      </p:sp>
      <p:sp>
        <p:nvSpPr>
          <p:cNvPr id="23" name="Rectangle 1"/>
          <p:cNvSpPr>
            <a:spLocks noChangeArrowheads="1"/>
          </p:cNvSpPr>
          <p:nvPr/>
        </p:nvSpPr>
        <p:spPr bwMode="auto">
          <a:xfrm>
            <a:off x="1182688" y="6072187"/>
            <a:ext cx="7732712" cy="404813"/>
          </a:xfrm>
          <a:prstGeom prst="rect">
            <a:avLst/>
          </a:prstGeom>
          <a:solidFill>
            <a:srgbClr val="99CCFF">
              <a:alpha val="30980"/>
            </a:srgbClr>
          </a:solidFill>
          <a:ln w="28448">
            <a:noFill/>
            <a:miter lim="800000"/>
            <a:headEnd/>
            <a:tailEnd/>
          </a:ln>
        </p:spPr>
        <p:txBody>
          <a:bodyPr lIns="90000" tIns="46800" rIns="90000" bIns="46800">
            <a:prstTxWarp prst="textNoShape">
              <a:avLst/>
            </a:prstTxWarp>
          </a:bodyPr>
          <a:lstStyle/>
          <a:p>
            <a:pPr marL="339725" indent="-339725">
              <a:spcBef>
                <a:spcPts val="550"/>
              </a:spcBef>
              <a:buClr>
                <a:srgbClr val="99CCFF"/>
              </a:buClr>
              <a:buSzPct val="75000"/>
              <a:buFont typeface="Wingdings" charset="2"/>
              <a:buNone/>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2200" dirty="0" err="1">
                <a:solidFill>
                  <a:srgbClr val="01446F"/>
                </a:solidFill>
                <a:ea typeface="ＭＳ Ｐゴシック" charset="-128"/>
                <a:cs typeface="ＭＳ Ｐゴシック" charset="-128"/>
              </a:rPr>
              <a:t>Ein</a:t>
            </a:r>
            <a:r>
              <a:rPr lang="en-US" sz="2200" dirty="0">
                <a:solidFill>
                  <a:srgbClr val="01446F"/>
                </a:solidFill>
                <a:ea typeface="ＭＳ Ｐゴシック" charset="-128"/>
                <a:cs typeface="ＭＳ Ｐゴシック" charset="-128"/>
              </a:rPr>
              <a:t> “</a:t>
            </a:r>
            <a:r>
              <a:rPr lang="en-US" sz="2200" dirty="0" err="1">
                <a:solidFill>
                  <a:srgbClr val="01446F"/>
                </a:solidFill>
                <a:ea typeface="ＭＳ Ｐゴシック" charset="-128"/>
                <a:cs typeface="ＭＳ Ｐゴシック" charset="-128"/>
              </a:rPr>
              <a:t>realistisches</a:t>
            </a:r>
            <a:r>
              <a:rPr lang="en-US" sz="2200" dirty="0">
                <a:solidFill>
                  <a:srgbClr val="01446F"/>
                </a:solidFill>
                <a:ea typeface="ＭＳ Ｐゴシック" charset="-128"/>
                <a:cs typeface="ＭＳ Ｐゴシック" charset="-128"/>
              </a:rPr>
              <a:t>” </a:t>
            </a:r>
            <a:r>
              <a:rPr lang="en-US" sz="2200" dirty="0" err="1">
                <a:solidFill>
                  <a:srgbClr val="01446F"/>
                </a:solidFill>
                <a:ea typeface="ＭＳ Ｐゴシック" charset="-128"/>
                <a:cs typeface="ＭＳ Ｐゴシック" charset="-128"/>
              </a:rPr>
              <a:t>Bild</a:t>
            </a:r>
            <a:r>
              <a:rPr lang="en-US" sz="2200" dirty="0">
                <a:solidFill>
                  <a:srgbClr val="01446F"/>
                </a:solidFill>
                <a:ea typeface="ＭＳ Ｐゴシック" charset="-128"/>
                <a:cs typeface="ＭＳ Ｐゴシック" charset="-128"/>
              </a:rPr>
              <a:t> von 100 </a:t>
            </a:r>
            <a:r>
              <a:rPr lang="en-US" sz="2200" dirty="0" err="1">
                <a:solidFill>
                  <a:srgbClr val="01446F"/>
                </a:solidFill>
                <a:ea typeface="ＭＳ Ｐゴシック" charset="-128"/>
                <a:cs typeface="ＭＳ Ｐゴシック" charset="-128"/>
              </a:rPr>
              <a:t>Milliarden</a:t>
            </a:r>
            <a:r>
              <a:rPr lang="en-US" sz="2200" dirty="0">
                <a:solidFill>
                  <a:srgbClr val="01446F"/>
                </a:solidFill>
                <a:ea typeface="ＭＳ Ｐゴシック" charset="-128"/>
                <a:cs typeface="ＭＳ Ｐゴシック" charset="-128"/>
              </a:rPr>
              <a:t> pp </a:t>
            </a:r>
            <a:r>
              <a:rPr lang="en-US" sz="2200" dirty="0" err="1">
                <a:solidFill>
                  <a:srgbClr val="01446F"/>
                </a:solidFill>
                <a:ea typeface="ＭＳ Ｐゴシック" charset="-128"/>
                <a:cs typeface="ＭＳ Ｐゴシック" charset="-128"/>
              </a:rPr>
              <a:t>Kollisionen</a:t>
            </a:r>
            <a:endParaRPr lang="en-US" sz="2200" dirty="0">
              <a:solidFill>
                <a:srgbClr val="01446F"/>
              </a:solidFill>
              <a:ea typeface="ＭＳ Ｐゴシック" charset="-128"/>
              <a:cs typeface="ＭＳ Ｐゴシック"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accel="50000" decel="5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accel="50000" decel="50000" fill="hold" nodeType="clickEffect">
                                  <p:stCondLst>
                                    <p:cond delay="0"/>
                                  </p:stCondLst>
                                  <p:childTnLst>
                                    <p:anim calcmode="lin" valueType="num">
                                      <p:cBhvr additive="base">
                                        <p:cTn id="12" dur="500"/>
                                        <p:tgtEl>
                                          <p:spTgt spid="9"/>
                                        </p:tgtEl>
                                        <p:attrNameLst>
                                          <p:attrName>ppt_x</p:attrName>
                                        </p:attrNameLst>
                                      </p:cBhvr>
                                      <p:tavLst>
                                        <p:tav tm="0">
                                          <p:val>
                                            <p:strVal val="ppt_x"/>
                                          </p:val>
                                        </p:tav>
                                        <p:tav tm="100000">
                                          <p:val>
                                            <p:strVal val="ppt_x"/>
                                          </p:val>
                                        </p:tav>
                                      </p:tavLst>
                                    </p:anim>
                                    <p:anim calcmode="lin" valueType="num">
                                      <p:cBhvr additive="base">
                                        <p:cTn id="13" dur="500"/>
                                        <p:tgtEl>
                                          <p:spTgt spid="9"/>
                                        </p:tgtEl>
                                        <p:attrNameLst>
                                          <p:attrName>ppt_y</p:attrName>
                                        </p:attrNameLst>
                                      </p:cBhvr>
                                      <p:tavLst>
                                        <p:tav tm="0">
                                          <p:val>
                                            <p:strVal val="ppt_y"/>
                                          </p:val>
                                        </p:tav>
                                        <p:tav tm="100000">
                                          <p:val>
                                            <p:strVal val="1+ppt_h/2"/>
                                          </p:val>
                                        </p:tav>
                                      </p:tavLst>
                                    </p:anim>
                                    <p:set>
                                      <p:cBhvr>
                                        <p:cTn id="14" dur="1" fill="hold">
                                          <p:stCondLst>
                                            <p:cond delay="499"/>
                                          </p:stCondLst>
                                        </p:cTn>
                                        <p:tgtEl>
                                          <p:spTgt spid="9"/>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2" accel="50000" decel="50000" fill="hold" nodeType="clickEffect">
                                  <p:stCondLst>
                                    <p:cond delay="0"/>
                                  </p:stCondLst>
                                  <p:childTnLst>
                                    <p:anim calcmode="lin" valueType="num">
                                      <p:cBhvr additive="base">
                                        <p:cTn id="18" dur="500"/>
                                        <p:tgtEl>
                                          <p:spTgt spid="8"/>
                                        </p:tgtEl>
                                        <p:attrNameLst>
                                          <p:attrName>ppt_x</p:attrName>
                                        </p:attrNameLst>
                                      </p:cBhvr>
                                      <p:tavLst>
                                        <p:tav tm="0">
                                          <p:val>
                                            <p:strVal val="ppt_x"/>
                                          </p:val>
                                        </p:tav>
                                        <p:tav tm="100000">
                                          <p:val>
                                            <p:strVal val="1+ppt_w/2"/>
                                          </p:val>
                                        </p:tav>
                                      </p:tavLst>
                                    </p:anim>
                                    <p:anim calcmode="lin" valueType="num">
                                      <p:cBhvr additive="base">
                                        <p:cTn id="19" dur="500"/>
                                        <p:tgtEl>
                                          <p:spTgt spid="8"/>
                                        </p:tgtEl>
                                        <p:attrNameLst>
                                          <p:attrName>ppt_y</p:attrName>
                                        </p:attrNameLst>
                                      </p:cBhvr>
                                      <p:tavLst>
                                        <p:tav tm="0">
                                          <p:val>
                                            <p:strVal val="ppt_y"/>
                                          </p:val>
                                        </p:tav>
                                        <p:tav tm="100000">
                                          <p:val>
                                            <p:strVal val="ppt_y"/>
                                          </p:val>
                                        </p:tav>
                                      </p:tavLst>
                                    </p:anim>
                                    <p:set>
                                      <p:cBhvr>
                                        <p:cTn id="20" dur="1" fill="hold">
                                          <p:stCondLst>
                                            <p:cond delay="499"/>
                                          </p:stCondLst>
                                        </p:cTn>
                                        <p:tgtEl>
                                          <p:spTgt spid="8"/>
                                        </p:tgtEl>
                                        <p:attrNameLst>
                                          <p:attrName>style.visibility</p:attrName>
                                        </p:attrNameLst>
                                      </p:cBhvr>
                                      <p:to>
                                        <p:strVal val="hidden"/>
                                      </p:to>
                                    </p:se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2000"/>
                                        <p:tgtEl>
                                          <p:spTgt spid="18"/>
                                        </p:tgtEl>
                                      </p:cBhvr>
                                    </p:animEffect>
                                  </p:childTnLst>
                                </p:cTn>
                              </p:par>
                              <p:par>
                                <p:cTn id="25" presetID="2" presetClass="entr" presetSubtype="4" accel="50000" decel="5000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xit" presetSubtype="2" accel="50000" decel="50000" fill="hold" nodeType="clickEffect">
                                  <p:stCondLst>
                                    <p:cond delay="0"/>
                                  </p:stCondLst>
                                  <p:childTnLst>
                                    <p:anim calcmode="lin" valueType="num">
                                      <p:cBhvr additive="base">
                                        <p:cTn id="32" dur="500"/>
                                        <p:tgtEl>
                                          <p:spTgt spid="18"/>
                                        </p:tgtEl>
                                        <p:attrNameLst>
                                          <p:attrName>ppt_x</p:attrName>
                                        </p:attrNameLst>
                                      </p:cBhvr>
                                      <p:tavLst>
                                        <p:tav tm="0">
                                          <p:val>
                                            <p:strVal val="ppt_x"/>
                                          </p:val>
                                        </p:tav>
                                        <p:tav tm="100000">
                                          <p:val>
                                            <p:strVal val="1+ppt_w/2"/>
                                          </p:val>
                                        </p:tav>
                                      </p:tavLst>
                                    </p:anim>
                                    <p:anim calcmode="lin" valueType="num">
                                      <p:cBhvr additive="base">
                                        <p:cTn id="33" dur="500"/>
                                        <p:tgtEl>
                                          <p:spTgt spid="18"/>
                                        </p:tgtEl>
                                        <p:attrNameLst>
                                          <p:attrName>ppt_y</p:attrName>
                                        </p:attrNameLst>
                                      </p:cBhvr>
                                      <p:tavLst>
                                        <p:tav tm="0">
                                          <p:val>
                                            <p:strVal val="ppt_y"/>
                                          </p:val>
                                        </p:tav>
                                        <p:tav tm="100000">
                                          <p:val>
                                            <p:strVal val="ppt_y"/>
                                          </p:val>
                                        </p:tav>
                                      </p:tavLst>
                                    </p:anim>
                                    <p:set>
                                      <p:cBhvr>
                                        <p:cTn id="34" dur="1" fill="hold">
                                          <p:stCondLst>
                                            <p:cond delay="499"/>
                                          </p:stCondLst>
                                        </p:cTn>
                                        <p:tgtEl>
                                          <p:spTgt spid="18"/>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2000"/>
                                        <p:tgtEl>
                                          <p:spTgt spid="19"/>
                                        </p:tgtEl>
                                      </p:cBhvr>
                                    </p:animEffect>
                                  </p:childTnLst>
                                </p:cTn>
                              </p:par>
                              <p:par>
                                <p:cTn id="39" presetID="2" presetClass="entr" presetSubtype="4" accel="50000" decel="5000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xit" presetSubtype="2" accel="50000" decel="50000" fill="hold" nodeType="clickEffect">
                                  <p:stCondLst>
                                    <p:cond delay="0"/>
                                  </p:stCondLst>
                                  <p:childTnLst>
                                    <p:anim calcmode="lin" valueType="num">
                                      <p:cBhvr additive="base">
                                        <p:cTn id="46" dur="500"/>
                                        <p:tgtEl>
                                          <p:spTgt spid="19"/>
                                        </p:tgtEl>
                                        <p:attrNameLst>
                                          <p:attrName>ppt_x</p:attrName>
                                        </p:attrNameLst>
                                      </p:cBhvr>
                                      <p:tavLst>
                                        <p:tav tm="0">
                                          <p:val>
                                            <p:strVal val="ppt_x"/>
                                          </p:val>
                                        </p:tav>
                                        <p:tav tm="100000">
                                          <p:val>
                                            <p:strVal val="1+ppt_w/2"/>
                                          </p:val>
                                        </p:tav>
                                      </p:tavLst>
                                    </p:anim>
                                    <p:anim calcmode="lin" valueType="num">
                                      <p:cBhvr additive="base">
                                        <p:cTn id="47" dur="500"/>
                                        <p:tgtEl>
                                          <p:spTgt spid="19"/>
                                        </p:tgtEl>
                                        <p:attrNameLst>
                                          <p:attrName>ppt_y</p:attrName>
                                        </p:attrNameLst>
                                      </p:cBhvr>
                                      <p:tavLst>
                                        <p:tav tm="0">
                                          <p:val>
                                            <p:strVal val="ppt_y"/>
                                          </p:val>
                                        </p:tav>
                                        <p:tav tm="100000">
                                          <p:val>
                                            <p:strVal val="ppt_y"/>
                                          </p:val>
                                        </p:tav>
                                      </p:tavLst>
                                    </p:anim>
                                    <p:set>
                                      <p:cBhvr>
                                        <p:cTn id="48" dur="1" fill="hold">
                                          <p:stCondLst>
                                            <p:cond delay="499"/>
                                          </p:stCondLst>
                                        </p:cTn>
                                        <p:tgtEl>
                                          <p:spTgt spid="19"/>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2000"/>
                                        <p:tgtEl>
                                          <p:spTgt spid="20"/>
                                        </p:tgtEl>
                                      </p:cBhvr>
                                    </p:animEffect>
                                  </p:childTnLst>
                                </p:cTn>
                              </p:par>
                              <p:par>
                                <p:cTn id="53" presetID="2" presetClass="entr" presetSubtype="4" accel="50000" decel="5000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ppt_x"/>
                                          </p:val>
                                        </p:tav>
                                        <p:tav tm="100000">
                                          <p:val>
                                            <p:strVal val="#ppt_x"/>
                                          </p:val>
                                        </p:tav>
                                      </p:tavLst>
                                    </p:anim>
                                    <p:anim calcmode="lin" valueType="num">
                                      <p:cBhvr additive="base">
                                        <p:cTn id="5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xit" presetSubtype="2" accel="50000" decel="50000" fill="hold" nodeType="clickEffect">
                                  <p:stCondLst>
                                    <p:cond delay="0"/>
                                  </p:stCondLst>
                                  <p:childTnLst>
                                    <p:anim calcmode="lin" valueType="num">
                                      <p:cBhvr additive="base">
                                        <p:cTn id="60" dur="500"/>
                                        <p:tgtEl>
                                          <p:spTgt spid="20"/>
                                        </p:tgtEl>
                                        <p:attrNameLst>
                                          <p:attrName>ppt_x</p:attrName>
                                        </p:attrNameLst>
                                      </p:cBhvr>
                                      <p:tavLst>
                                        <p:tav tm="0">
                                          <p:val>
                                            <p:strVal val="ppt_x"/>
                                          </p:val>
                                        </p:tav>
                                        <p:tav tm="100000">
                                          <p:val>
                                            <p:strVal val="1+ppt_w/2"/>
                                          </p:val>
                                        </p:tav>
                                      </p:tavLst>
                                    </p:anim>
                                    <p:anim calcmode="lin" valueType="num">
                                      <p:cBhvr additive="base">
                                        <p:cTn id="61" dur="500"/>
                                        <p:tgtEl>
                                          <p:spTgt spid="20"/>
                                        </p:tgtEl>
                                        <p:attrNameLst>
                                          <p:attrName>ppt_y</p:attrName>
                                        </p:attrNameLst>
                                      </p:cBhvr>
                                      <p:tavLst>
                                        <p:tav tm="0">
                                          <p:val>
                                            <p:strVal val="ppt_y"/>
                                          </p:val>
                                        </p:tav>
                                        <p:tav tm="100000">
                                          <p:val>
                                            <p:strVal val="ppt_y"/>
                                          </p:val>
                                        </p:tav>
                                      </p:tavLst>
                                    </p:anim>
                                    <p:set>
                                      <p:cBhvr>
                                        <p:cTn id="62" dur="1" fill="hold">
                                          <p:stCondLst>
                                            <p:cond delay="499"/>
                                          </p:stCondLst>
                                        </p:cTn>
                                        <p:tgtEl>
                                          <p:spTgt spid="20"/>
                                        </p:tgtEl>
                                        <p:attrNameLst>
                                          <p:attrName>style.visibility</p:attrName>
                                        </p:attrNameLst>
                                      </p:cBhvr>
                                      <p:to>
                                        <p:strVal val="hidden"/>
                                      </p:to>
                                    </p:set>
                                  </p:childTnLst>
                                </p:cTn>
                              </p:par>
                            </p:childTnLst>
                          </p:cTn>
                        </p:par>
                        <p:par>
                          <p:cTn id="63" fill="hold">
                            <p:stCondLst>
                              <p:cond delay="500"/>
                            </p:stCondLst>
                            <p:childTnLst>
                              <p:par>
                                <p:cTn id="64" presetID="10" presetClass="entr" presetSubtype="0" fill="hold" nodeType="after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2000"/>
                                        <p:tgtEl>
                                          <p:spTgt spid="21"/>
                                        </p:tgtEl>
                                      </p:cBhvr>
                                    </p:animEffect>
                                  </p:childTnLst>
                                </p:cTn>
                              </p:par>
                              <p:par>
                                <p:cTn id="67" presetID="2" presetClass="entr" presetSubtype="4" accel="50000" decel="50000"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xit" presetSubtype="2" accel="50000" decel="50000" fill="hold" nodeType="clickEffect">
                                  <p:stCondLst>
                                    <p:cond delay="0"/>
                                  </p:stCondLst>
                                  <p:childTnLst>
                                    <p:anim calcmode="lin" valueType="num">
                                      <p:cBhvr additive="base">
                                        <p:cTn id="74" dur="500"/>
                                        <p:tgtEl>
                                          <p:spTgt spid="21"/>
                                        </p:tgtEl>
                                        <p:attrNameLst>
                                          <p:attrName>ppt_x</p:attrName>
                                        </p:attrNameLst>
                                      </p:cBhvr>
                                      <p:tavLst>
                                        <p:tav tm="0">
                                          <p:val>
                                            <p:strVal val="ppt_x"/>
                                          </p:val>
                                        </p:tav>
                                        <p:tav tm="100000">
                                          <p:val>
                                            <p:strVal val="1+ppt_w/2"/>
                                          </p:val>
                                        </p:tav>
                                      </p:tavLst>
                                    </p:anim>
                                    <p:anim calcmode="lin" valueType="num">
                                      <p:cBhvr additive="base">
                                        <p:cTn id="75" dur="500"/>
                                        <p:tgtEl>
                                          <p:spTgt spid="21"/>
                                        </p:tgtEl>
                                        <p:attrNameLst>
                                          <p:attrName>ppt_y</p:attrName>
                                        </p:attrNameLst>
                                      </p:cBhvr>
                                      <p:tavLst>
                                        <p:tav tm="0">
                                          <p:val>
                                            <p:strVal val="ppt_y"/>
                                          </p:val>
                                        </p:tav>
                                        <p:tav tm="100000">
                                          <p:val>
                                            <p:strVal val="ppt_y"/>
                                          </p:val>
                                        </p:tav>
                                      </p:tavLst>
                                    </p:anim>
                                    <p:set>
                                      <p:cBhvr>
                                        <p:cTn id="76" dur="1" fill="hold">
                                          <p:stCondLst>
                                            <p:cond delay="499"/>
                                          </p:stCondLst>
                                        </p:cTn>
                                        <p:tgtEl>
                                          <p:spTgt spid="21"/>
                                        </p:tgtEl>
                                        <p:attrNameLst>
                                          <p:attrName>style.visibility</p:attrName>
                                        </p:attrNameLst>
                                      </p:cBhvr>
                                      <p:to>
                                        <p:strVal val="hidden"/>
                                      </p:to>
                                    </p:set>
                                  </p:childTnLst>
                                </p:cTn>
                              </p:par>
                            </p:childTnLst>
                          </p:cTn>
                        </p:par>
                        <p:par>
                          <p:cTn id="77" fill="hold">
                            <p:stCondLst>
                              <p:cond delay="500"/>
                            </p:stCondLst>
                            <p:childTnLst>
                              <p:par>
                                <p:cTn id="78" presetID="10" presetClass="entr" presetSubtype="0" fill="hold"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2000"/>
                                        <p:tgtEl>
                                          <p:spTgt spid="22"/>
                                        </p:tgtEl>
                                      </p:cBhvr>
                                    </p:animEffect>
                                  </p:childTnLst>
                                </p:cTn>
                              </p:par>
                              <p:par>
                                <p:cTn id="81" presetID="2" presetClass="entr" presetSubtype="4" accel="50000" decel="50000" fill="hold" grpId="0" nodeType="withEffect">
                                  <p:stCondLst>
                                    <p:cond delay="0"/>
                                  </p:stCondLst>
                                  <p:childTnLst>
                                    <p:set>
                                      <p:cBhvr>
                                        <p:cTn id="82" dur="1" fill="hold">
                                          <p:stCondLst>
                                            <p:cond delay="0"/>
                                          </p:stCondLst>
                                        </p:cTn>
                                        <p:tgtEl>
                                          <p:spTgt spid="17"/>
                                        </p:tgtEl>
                                        <p:attrNameLst>
                                          <p:attrName>style.visibility</p:attrName>
                                        </p:attrNameLst>
                                      </p:cBhvr>
                                      <p:to>
                                        <p:strVal val="visible"/>
                                      </p:to>
                                    </p:set>
                                    <p:anim calcmode="lin" valueType="num">
                                      <p:cBhvr additive="base">
                                        <p:cTn id="83" dur="500" fill="hold"/>
                                        <p:tgtEl>
                                          <p:spTgt spid="17"/>
                                        </p:tgtEl>
                                        <p:attrNameLst>
                                          <p:attrName>ppt_x</p:attrName>
                                        </p:attrNameLst>
                                      </p:cBhvr>
                                      <p:tavLst>
                                        <p:tav tm="0">
                                          <p:val>
                                            <p:strVal val="#ppt_x"/>
                                          </p:val>
                                        </p:tav>
                                        <p:tav tm="100000">
                                          <p:val>
                                            <p:strVal val="#ppt_x"/>
                                          </p:val>
                                        </p:tav>
                                      </p:tavLst>
                                    </p:anim>
                                    <p:anim calcmode="lin" valueType="num">
                                      <p:cBhvr additive="base">
                                        <p:cTn id="84" dur="500" fill="hold"/>
                                        <p:tgtEl>
                                          <p:spTgt spid="17"/>
                                        </p:tgtEl>
                                        <p:attrNameLst>
                                          <p:attrName>ppt_y</p:attrName>
                                        </p:attrNameLst>
                                      </p:cBhvr>
                                      <p:tavLst>
                                        <p:tav tm="0">
                                          <p:val>
                                            <p:strVal val="1+#ppt_h/2"/>
                                          </p:val>
                                        </p:tav>
                                        <p:tav tm="100000">
                                          <p:val>
                                            <p:strVal val="#ppt_y"/>
                                          </p:val>
                                        </p:tav>
                                      </p:tavLst>
                                    </p:anim>
                                  </p:childTnLst>
                                </p:cTn>
                              </p:par>
                            </p:childTnLst>
                          </p:cTn>
                        </p:par>
                        <p:par>
                          <p:cTn id="85" fill="hold">
                            <p:stCondLst>
                              <p:cond delay="2500"/>
                            </p:stCondLst>
                            <p:childTnLst>
                              <p:par>
                                <p:cTn id="86" presetID="10" presetClass="entr" presetSubtype="0" fill="hold" grpId="0"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23"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de-AT"/>
              <a:t>Teilchenkollisionen in CMS</a:t>
            </a:r>
          </a:p>
        </p:txBody>
      </p:sp>
      <p:sp>
        <p:nvSpPr>
          <p:cNvPr id="10" name="Inhaltsplatzhalter 9"/>
          <p:cNvSpPr>
            <a:spLocks noGrp="1"/>
          </p:cNvSpPr>
          <p:nvPr>
            <p:ph sz="half" idx="1"/>
          </p:nvPr>
        </p:nvSpPr>
        <p:spPr>
          <a:xfrm>
            <a:off x="457200" y="1484784"/>
            <a:ext cx="8291264" cy="576089"/>
          </a:xfrm>
        </p:spPr>
        <p:txBody>
          <a:bodyPr/>
          <a:lstStyle/>
          <a:p>
            <a:r>
              <a:rPr lang="de-AT"/>
              <a:t>Ende 2011: Erste Anzeichen für Higgs-Teilchen</a:t>
            </a:r>
          </a:p>
        </p:txBody>
      </p:sp>
      <p:sp>
        <p:nvSpPr>
          <p:cNvPr id="5" name="Slide Number Placeholder 4"/>
          <p:cNvSpPr>
            <a:spLocks noGrp="1"/>
          </p:cNvSpPr>
          <p:nvPr>
            <p:ph type="sldNum" sz="quarter"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fld id="{B8B45C49-3A1F-4976-8F49-D6CDCE638424}" type="slidenum">
              <a:rPr lang="de-AT"/>
              <a:pPr/>
              <a:t>69</a:t>
            </a:fld>
            <a:endParaRPr lang="de-AT"/>
          </a:p>
        </p:txBody>
      </p:sp>
      <p:sp>
        <p:nvSpPr>
          <p:cNvPr id="6" name="Footer Placeholder 5"/>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a:defRPr/>
            </a:pPr>
            <a:r>
              <a:rPr lang="de-AT" smtClean="0"/>
              <a:t>Markus Friedl</a:t>
            </a:r>
            <a:endParaRPr lang="de-AT"/>
          </a:p>
        </p:txBody>
      </p:sp>
      <p:sp>
        <p:nvSpPr>
          <p:cNvPr id="7" name="Date Placeholder 6"/>
          <p:cNvSpPr>
            <a:spLocks noGrp="1"/>
          </p:cNvSpPr>
          <p:nvPr>
            <p:ph type="dt" sz="half"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a:defRPr/>
            </a:pPr>
            <a:r>
              <a:rPr lang="de-DE" smtClean="0"/>
              <a:t>3. März 2020</a:t>
            </a:r>
            <a:endParaRPr lang="de-AT"/>
          </a:p>
        </p:txBody>
      </p:sp>
      <p:pic>
        <p:nvPicPr>
          <p:cNvPr id="12" name="Picture 2" descr="C:\Users\bergi\Desktop\Higgs_event.jpg"/>
          <p:cNvPicPr>
            <a:picLocks noGrp="1" noChangeAspect="1" noChangeArrowheads="1"/>
          </p:cNvPicPr>
          <p:nvPr>
            <p:ph sz="half" idx="2"/>
          </p:nvPr>
        </p:nvPicPr>
        <p:blipFill>
          <a:blip r:embed="rId2" cstate="print">
            <a:extLst>
              <a:ext uri="{28A0092B-C50C-407E-A947-70E740481C1C}">
                <a14:useLocalDpi xmlns:a14="http://schemas.microsoft.com/office/drawing/2010/main"/>
              </a:ext>
            </a:extLst>
          </a:blip>
          <a:srcRect/>
          <a:stretch>
            <a:fillRect/>
          </a:stretch>
        </p:blipFill>
        <p:spPr bwMode="auto">
          <a:xfrm>
            <a:off x="1619672" y="2276872"/>
            <a:ext cx="6090372" cy="41432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8918708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5" name="Rectangle 4"/>
          <p:cNvSpPr>
            <a:spLocks noChangeArrowheads="1"/>
          </p:cNvSpPr>
          <p:nvPr/>
        </p:nvSpPr>
        <p:spPr bwMode="auto">
          <a:xfrm>
            <a:off x="53975" y="1412776"/>
            <a:ext cx="9036050" cy="1338262"/>
          </a:xfrm>
          <a:prstGeom prst="rect">
            <a:avLst/>
          </a:prstGeom>
          <a:noFill/>
          <a:ln w="9525">
            <a:noFill/>
            <a:round/>
            <a:headEnd/>
            <a:tailEnd/>
          </a:ln>
          <a:effectLst/>
        </p:spPr>
        <p:txBody>
          <a:bodyPr lIns="0" tIns="0" rIns="0" bIns="0" anchor="ctr">
            <a:prstTxWarp prst="textNoShape">
              <a:avLst/>
            </a:prstTxWarp>
          </a:bodyPr>
          <a:lstStyle/>
          <a:p>
            <a:pPr algn="ctr" eaLnBrk="0" hangingPunct="0">
              <a:defRPr/>
            </a:pPr>
            <a:r>
              <a:rPr lang="de-AT" sz="4800" b="1" dirty="0">
                <a:ln>
                  <a:solidFill>
                    <a:schemeClr val="bg2">
                      <a:lumMod val="75000"/>
                    </a:schemeClr>
                  </a:solidFill>
                </a:ln>
                <a:solidFill>
                  <a:schemeClr val="bg1"/>
                </a:solidFill>
                <a:effectLst>
                  <a:outerShdw blurRad="38100" dist="38100" dir="2700000" algn="tl">
                    <a:srgbClr val="DDDDDD"/>
                  </a:outerShdw>
                </a:effectLst>
              </a:rPr>
              <a:t>Wozu benötigt man einen Teilchenbeschleuniger überhaupt?</a:t>
            </a:r>
          </a:p>
        </p:txBody>
      </p:sp>
    </p:spTree>
    <p:extLst>
      <p:ext uri="{BB962C8B-B14F-4D97-AF65-F5344CB8AC3E}">
        <p14:creationId xmlns:p14="http://schemas.microsoft.com/office/powerpoint/2010/main" val="38065964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2348307" y="5960534"/>
            <a:ext cx="184731" cy="369332"/>
          </a:xfrm>
          <a:prstGeom prst="rect">
            <a:avLst/>
          </a:prstGeom>
          <a:noFill/>
        </p:spPr>
        <p:txBody>
          <a:bodyPr wrap="none" rtlCol="0">
            <a:spAutoFit/>
          </a:bodyPr>
          <a:lstStyle/>
          <a:p>
            <a:endParaRPr lang="en-US"/>
          </a:p>
        </p:txBody>
      </p:sp>
      <p:grpSp>
        <p:nvGrpSpPr>
          <p:cNvPr id="4" name="Gruppieren 3"/>
          <p:cNvGrpSpPr/>
          <p:nvPr/>
        </p:nvGrpSpPr>
        <p:grpSpPr>
          <a:xfrm>
            <a:off x="395536" y="1916832"/>
            <a:ext cx="4126523" cy="4536447"/>
            <a:chOff x="547074" y="1936899"/>
            <a:chExt cx="4126523" cy="4536447"/>
          </a:xfrm>
        </p:grpSpPr>
        <p:pic>
          <p:nvPicPr>
            <p:cNvPr id="13" name="Picture 12" descr="sbweightedmassunweightedinset1_5GeV.pdf"/>
            <p:cNvPicPr>
              <a:picLocks noChangeAspect="1"/>
            </p:cNvPicPr>
            <p:nvPr/>
          </p:nvPicPr>
          <p:blipFill rotWithShape="1">
            <a:blip r:embed="rId3" cstate="print">
              <a:extLst>
                <a:ext uri="{28A0092B-C50C-407E-A947-70E740481C1C}">
                  <a14:useLocalDpi xmlns:a14="http://schemas.microsoft.com/office/drawing/2010/main"/>
                </a:ext>
              </a:extLst>
            </a:blip>
            <a:srcRect b="3961"/>
            <a:stretch/>
          </p:blipFill>
          <p:spPr>
            <a:xfrm>
              <a:off x="547074" y="1936899"/>
              <a:ext cx="4126523" cy="4536447"/>
            </a:xfrm>
            <a:prstGeom prst="rect">
              <a:avLst/>
            </a:prstGeom>
          </p:spPr>
        </p:pic>
        <p:sp>
          <p:nvSpPr>
            <p:cNvPr id="14" name="Rectangle 13"/>
            <p:cNvSpPr/>
            <p:nvPr/>
          </p:nvSpPr>
          <p:spPr bwMode="auto">
            <a:xfrm>
              <a:off x="2512492" y="2544378"/>
              <a:ext cx="1965417" cy="145098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a:ln>
                  <a:noFill/>
                </a:ln>
                <a:solidFill>
                  <a:srgbClr val="DDFFF6"/>
                </a:solidFill>
                <a:effectLst/>
                <a:latin typeface="Times New Roman" pitchFamily="-106" charset="0"/>
              </a:endParaRPr>
            </a:p>
          </p:txBody>
        </p:sp>
        <p:sp>
          <p:nvSpPr>
            <p:cNvPr id="15" name="Rectangle 14"/>
            <p:cNvSpPr/>
            <p:nvPr/>
          </p:nvSpPr>
          <p:spPr bwMode="auto">
            <a:xfrm>
              <a:off x="2990567" y="3906525"/>
              <a:ext cx="1487343" cy="66626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a:ln>
                  <a:noFill/>
                </a:ln>
                <a:solidFill>
                  <a:srgbClr val="DDFFF6"/>
                </a:solidFill>
                <a:effectLst/>
                <a:latin typeface="Times New Roman" pitchFamily="-106" charset="0"/>
              </a:endParaRPr>
            </a:p>
          </p:txBody>
        </p:sp>
      </p:grpSp>
      <p:grpSp>
        <p:nvGrpSpPr>
          <p:cNvPr id="5" name="Gruppieren 4"/>
          <p:cNvGrpSpPr/>
          <p:nvPr/>
        </p:nvGrpSpPr>
        <p:grpSpPr>
          <a:xfrm>
            <a:off x="1979712" y="2132856"/>
            <a:ext cx="6639442" cy="4263950"/>
            <a:chOff x="2106932" y="2209396"/>
            <a:chExt cx="6639442" cy="4263950"/>
          </a:xfrm>
        </p:grpSpPr>
        <p:pic>
          <p:nvPicPr>
            <p:cNvPr id="12" name="Picture 11" descr="signal125_comp_comb.eps"/>
            <p:cNvPicPr>
              <a:picLocks noChangeAspect="1"/>
            </p:cNvPicPr>
            <p:nvPr/>
          </p:nvPicPr>
          <p:blipFill>
            <a:blip r:embed="rId4"/>
            <a:stretch>
              <a:fillRect/>
            </a:stretch>
          </p:blipFill>
          <p:spPr>
            <a:xfrm>
              <a:off x="4657966" y="2209396"/>
              <a:ext cx="4088408" cy="4263950"/>
            </a:xfrm>
            <a:prstGeom prst="rect">
              <a:avLst/>
            </a:prstGeom>
          </p:spPr>
        </p:pic>
        <p:sp>
          <p:nvSpPr>
            <p:cNvPr id="17" name="Oval 16"/>
            <p:cNvSpPr/>
            <p:nvPr/>
          </p:nvSpPr>
          <p:spPr bwMode="auto">
            <a:xfrm>
              <a:off x="2235196" y="4168229"/>
              <a:ext cx="640862" cy="883538"/>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a:ln>
                  <a:noFill/>
                </a:ln>
                <a:solidFill>
                  <a:srgbClr val="DDFFF6"/>
                </a:solidFill>
                <a:effectLst/>
                <a:latin typeface="Times New Roman" pitchFamily="-106" charset="0"/>
              </a:endParaRPr>
            </a:p>
          </p:txBody>
        </p:sp>
        <p:sp>
          <p:nvSpPr>
            <p:cNvPr id="18" name="Oval 17"/>
            <p:cNvSpPr/>
            <p:nvPr/>
          </p:nvSpPr>
          <p:spPr bwMode="auto">
            <a:xfrm>
              <a:off x="5642703" y="4624906"/>
              <a:ext cx="640862" cy="1036459"/>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a:ln>
                  <a:noFill/>
                </a:ln>
                <a:solidFill>
                  <a:srgbClr val="DDFFF6"/>
                </a:solidFill>
                <a:effectLst/>
                <a:latin typeface="Times New Roman" pitchFamily="-106" charset="0"/>
              </a:endParaRPr>
            </a:p>
          </p:txBody>
        </p:sp>
        <p:sp>
          <p:nvSpPr>
            <p:cNvPr id="22" name="Rectangle 21"/>
            <p:cNvSpPr/>
            <p:nvPr/>
          </p:nvSpPr>
          <p:spPr>
            <a:xfrm>
              <a:off x="2106932" y="3668634"/>
              <a:ext cx="1456956" cy="461665"/>
            </a:xfrm>
            <a:prstGeom prst="rect">
              <a:avLst/>
            </a:prstGeom>
          </p:spPr>
          <p:txBody>
            <a:bodyPr wrap="square">
              <a:spAutoFit/>
            </a:bodyPr>
            <a:lstStyle/>
            <a:p>
              <a:r>
                <a:rPr lang="en-GB" sz="2400" b="0" dirty="0">
                  <a:solidFill>
                    <a:srgbClr val="FF0000"/>
                  </a:solidFill>
                  <a:latin typeface="Trebuchet MS"/>
                </a:rPr>
                <a:t>H </a:t>
              </a:r>
              <a:r>
                <a:rPr lang="en-US" sz="2400" b="0" dirty="0" err="1">
                  <a:solidFill>
                    <a:srgbClr val="FF0000"/>
                  </a:solidFill>
                  <a:latin typeface="Trebuchet MS"/>
                  <a:sym typeface="Symbol" charset="2"/>
                </a:rPr>
                <a:t></a:t>
              </a:r>
              <a:r>
                <a:rPr lang="en-GB" sz="2400" b="0" dirty="0">
                  <a:solidFill>
                    <a:srgbClr val="FF0000"/>
                  </a:solidFill>
                  <a:latin typeface="Trebuchet MS"/>
                </a:rPr>
                <a:t> </a:t>
              </a:r>
              <a:r>
                <a:rPr lang="en-GB" sz="2400" b="0" dirty="0" err="1">
                  <a:solidFill>
                    <a:srgbClr val="FF0000"/>
                  </a:solidFill>
                  <a:latin typeface="Symbol"/>
                </a:rPr>
                <a:t>gg</a:t>
              </a:r>
              <a:endParaRPr lang="en-US" sz="2400" dirty="0">
                <a:solidFill>
                  <a:srgbClr val="FF0000"/>
                </a:solidFill>
              </a:endParaRPr>
            </a:p>
          </p:txBody>
        </p:sp>
        <p:cxnSp>
          <p:nvCxnSpPr>
            <p:cNvPr id="24" name="Straight Arrow Connector 23"/>
            <p:cNvCxnSpPr/>
            <p:nvPr/>
          </p:nvCxnSpPr>
          <p:spPr bwMode="auto">
            <a:xfrm rot="5400000">
              <a:off x="5893454" y="3421610"/>
              <a:ext cx="1811868" cy="1312986"/>
            </a:xfrm>
            <a:prstGeom prst="straightConnector1">
              <a:avLst/>
            </a:prstGeom>
            <a:solidFill>
              <a:schemeClr val="bg1"/>
            </a:solidFill>
            <a:ln w="25400" cap="flat" cmpd="sng" algn="ctr">
              <a:solidFill>
                <a:srgbClr val="FF0000"/>
              </a:solidFill>
              <a:prstDash val="solid"/>
              <a:round/>
              <a:headEnd type="none" w="med" len="med"/>
              <a:tailEnd type="arrow"/>
            </a:ln>
            <a:effectLst/>
          </p:spPr>
        </p:cxnSp>
      </p:grpSp>
      <p:sp>
        <p:nvSpPr>
          <p:cNvPr id="2" name="Titel 1"/>
          <p:cNvSpPr>
            <a:spLocks noGrp="1"/>
          </p:cNvSpPr>
          <p:nvPr>
            <p:ph type="title"/>
          </p:nvPr>
        </p:nvSpPr>
        <p:spPr>
          <a:xfrm>
            <a:off x="0" y="908621"/>
            <a:ext cx="9143999" cy="864195"/>
          </a:xfrm>
        </p:spPr>
        <p:txBody>
          <a:bodyPr/>
          <a:lstStyle/>
          <a:p>
            <a:r>
              <a:rPr lang="de-DE" dirty="0"/>
              <a:t>Bekanntgabe der Entdeckung eines neuen Teilchens (4. Juli 2012)</a:t>
            </a:r>
            <a:endParaRPr lang="en-US" dirty="0"/>
          </a:p>
        </p:txBody>
      </p:sp>
      <p:sp>
        <p:nvSpPr>
          <p:cNvPr id="25" name="Rectangle 9"/>
          <p:cNvSpPr/>
          <p:nvPr/>
        </p:nvSpPr>
        <p:spPr>
          <a:xfrm rot="20304612">
            <a:off x="1563564" y="1883933"/>
            <a:ext cx="6277681" cy="4339650"/>
          </a:xfrm>
          <a:prstGeom prst="rect">
            <a:avLst/>
          </a:prstGeom>
          <a:noFill/>
          <a:effectLst>
            <a:glow rad="228600">
              <a:schemeClr val="accent4">
                <a:satMod val="175000"/>
                <a:alpha val="40000"/>
              </a:schemeClr>
            </a:glow>
            <a:outerShdw blurRad="50800" dist="38100" dir="2700000" algn="tl" rotWithShape="0">
              <a:prstClr val="black">
                <a:alpha val="40000"/>
              </a:prstClr>
            </a:outerShdw>
          </a:effectLst>
        </p:spPr>
        <p:txBody>
          <a:bodyPr wrap="none" lIns="91440" tIns="45720" rIns="91440" bIns="45720">
            <a:spAutoFit/>
          </a:bodyPr>
          <a:lstStyle/>
          <a:p>
            <a:pPr algn="ctr"/>
            <a:r>
              <a:rPr lang="en-US" sz="13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Higgs-</a:t>
            </a:r>
            <a:endParaRPr lang="en-US" sz="13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13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Boson!</a:t>
            </a:r>
          </a:p>
        </p:txBody>
      </p:sp>
      <p:sp>
        <p:nvSpPr>
          <p:cNvPr id="26" name="Slide Number Placeholder 10"/>
          <p:cNvSpPr>
            <a:spLocks noGrp="1"/>
          </p:cNvSpPr>
          <p:nvPr>
            <p:ph type="sldNum" sz="quarter" idx="10"/>
          </p:nvPr>
        </p:nvSpPr>
        <p:spPr>
          <a:xfrm>
            <a:off x="8089900" y="6597650"/>
            <a:ext cx="1054100" cy="260350"/>
          </a:xfrm>
          <a:noFill/>
        </p:spPr>
        <p:txBody>
          <a:bodyPr/>
          <a:lstStyle/>
          <a:p>
            <a:fld id="{055AFE44-6733-5148-BA6C-6CB6BA7C3DB5}" type="slidenum">
              <a:rPr lang="de-AT" smtClean="0"/>
              <a:pPr/>
              <a:t>70</a:t>
            </a:fld>
            <a:endParaRPr lang="de-AT"/>
          </a:p>
        </p:txBody>
      </p:sp>
      <p:sp>
        <p:nvSpPr>
          <p:cNvPr id="27" name="Date Placeholder 11"/>
          <p:cNvSpPr>
            <a:spLocks noGrp="1"/>
          </p:cNvSpPr>
          <p:nvPr>
            <p:ph type="dt" sz="quarter" idx="12"/>
          </p:nvPr>
        </p:nvSpPr>
        <p:spPr>
          <a:xfrm>
            <a:off x="0" y="6597650"/>
            <a:ext cx="1835150" cy="260350"/>
          </a:xfrm>
          <a:noFill/>
        </p:spPr>
        <p:txBody>
          <a:bodyPr/>
          <a:lstStyle/>
          <a:p>
            <a:r>
              <a:rPr lang="de-DE" smtClean="0"/>
              <a:t>3. März 2020</a:t>
            </a:r>
            <a:endParaRPr lang="de-AT"/>
          </a:p>
        </p:txBody>
      </p:sp>
      <p:sp>
        <p:nvSpPr>
          <p:cNvPr id="28" name="Footer Placeholder 12"/>
          <p:cNvSpPr>
            <a:spLocks noGrp="1"/>
          </p:cNvSpPr>
          <p:nvPr>
            <p:ph type="ftr" sz="quarter" idx="11"/>
          </p:nvPr>
        </p:nvSpPr>
        <p:spPr>
          <a:xfrm>
            <a:off x="2051050" y="6597650"/>
            <a:ext cx="4824413" cy="260350"/>
          </a:xfrm>
          <a:noFill/>
        </p:spPr>
        <p:txBody>
          <a:bodyPr/>
          <a:lstStyle/>
          <a:p>
            <a:r>
              <a:rPr lang="en-US" smtClean="0"/>
              <a:t>Markus Friedl</a:t>
            </a:r>
            <a:endParaRPr lang="de-AT" dirty="0"/>
          </a:p>
        </p:txBody>
      </p:sp>
    </p:spTree>
    <p:extLst>
      <p:ext uri="{BB962C8B-B14F-4D97-AF65-F5344CB8AC3E}">
        <p14:creationId xmlns:p14="http://schemas.microsoft.com/office/powerpoint/2010/main" val="30955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1207136_31-A4-at-144-dpi.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107504" y="1124744"/>
            <a:ext cx="8852953" cy="5112990"/>
          </a:xfrm>
        </p:spPr>
      </p:pic>
      <p:sp>
        <p:nvSpPr>
          <p:cNvPr id="2" name="Title 1"/>
          <p:cNvSpPr>
            <a:spLocks noGrp="1"/>
          </p:cNvSpPr>
          <p:nvPr>
            <p:ph type="title"/>
          </p:nvPr>
        </p:nvSpPr>
        <p:spPr>
          <a:xfrm>
            <a:off x="1907704" y="1124744"/>
            <a:ext cx="7056784" cy="1152128"/>
          </a:xfrm>
          <a:solidFill>
            <a:schemeClr val="bg2">
              <a:alpha val="77000"/>
            </a:schemeClr>
          </a:solidFill>
        </p:spPr>
        <p:txBody>
          <a:bodyPr/>
          <a:lstStyle/>
          <a:p>
            <a:pPr algn="r"/>
            <a:r>
              <a:rPr lang="de-AT" b="0" dirty="0">
                <a:ln w="18415" cmpd="sng">
                  <a:solidFill>
                    <a:srgbClr val="FFFFFF"/>
                  </a:solidFill>
                  <a:prstDash val="solid"/>
                </a:ln>
                <a:solidFill>
                  <a:srgbClr val="FFFFFF"/>
                </a:solidFill>
                <a:effectLst>
                  <a:outerShdw blurRad="63500" dir="3600000" algn="tl" rotWithShape="0">
                    <a:srgbClr val="000000">
                      <a:alpha val="70000"/>
                    </a:srgbClr>
                  </a:outerShdw>
                </a:effectLst>
              </a:rPr>
              <a:t>4. Juli 2012: Seminar zur Entdeckung des </a:t>
            </a:r>
            <a:r>
              <a:rPr lang="de-AT" b="0" dirty="0" err="1">
                <a:ln w="18415" cmpd="sng">
                  <a:solidFill>
                    <a:srgbClr val="FFFFFF"/>
                  </a:solidFill>
                  <a:prstDash val="solid"/>
                </a:ln>
                <a:solidFill>
                  <a:srgbClr val="FFFFFF"/>
                </a:solidFill>
                <a:effectLst>
                  <a:outerShdw blurRad="63500" dir="3600000" algn="tl" rotWithShape="0">
                    <a:srgbClr val="000000">
                      <a:alpha val="70000"/>
                    </a:srgbClr>
                  </a:outerShdw>
                </a:effectLst>
              </a:rPr>
              <a:t>Higgs</a:t>
            </a:r>
            <a:r>
              <a:rPr lang="de-AT" b="0"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de-AT" b="0" dirty="0" err="1">
                <a:ln w="18415" cmpd="sng">
                  <a:solidFill>
                    <a:srgbClr val="FFFFFF"/>
                  </a:solidFill>
                  <a:prstDash val="solid"/>
                </a:ln>
                <a:solidFill>
                  <a:srgbClr val="FFFFFF"/>
                </a:solidFill>
                <a:effectLst>
                  <a:outerShdw blurRad="63500" dir="3600000" algn="tl" rotWithShape="0">
                    <a:srgbClr val="000000">
                      <a:alpha val="70000"/>
                    </a:srgbClr>
                  </a:outerShdw>
                </a:effectLst>
              </a:rPr>
              <a:t>Bosons</a:t>
            </a:r>
            <a:endParaRPr lang="de-AT" b="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Slide Number Placeholder 3"/>
          <p:cNvSpPr>
            <a:spLocks noGrp="1"/>
          </p:cNvSpPr>
          <p:nvPr>
            <p:ph type="sldNum" sz="quarter" idx="10"/>
          </p:nvPr>
        </p:nvSpPr>
        <p:spPr/>
        <p:txBody>
          <a:bodyPr/>
          <a:lstStyle/>
          <a:p>
            <a:pPr>
              <a:defRPr/>
            </a:pPr>
            <a:fld id="{BDC32AD4-956A-3A48-B2A3-19BEC524C94C}" type="slidenum">
              <a:rPr lang="de-AT" smtClean="0"/>
              <a:pPr>
                <a:defRPr/>
              </a:pPr>
              <a:t>71</a:t>
            </a:fld>
            <a:endParaRPr lang="de-AT"/>
          </a:p>
        </p:txBody>
      </p:sp>
      <p:sp>
        <p:nvSpPr>
          <p:cNvPr id="5" name="Footer Placeholder 4"/>
          <p:cNvSpPr>
            <a:spLocks noGrp="1"/>
          </p:cNvSpPr>
          <p:nvPr>
            <p:ph type="ftr" sz="quarter" idx="11"/>
          </p:nvPr>
        </p:nvSpPr>
        <p:spPr/>
        <p:txBody>
          <a:bodyPr/>
          <a:lstStyle/>
          <a:p>
            <a:pPr>
              <a:defRPr/>
            </a:pPr>
            <a:r>
              <a:rPr lang="en-US" smtClean="0"/>
              <a:t>Markus Friedl</a:t>
            </a:r>
            <a:endParaRPr lang="de-AT" dirty="0"/>
          </a:p>
        </p:txBody>
      </p:sp>
      <p:sp>
        <p:nvSpPr>
          <p:cNvPr id="6" name="Date Placeholder 5"/>
          <p:cNvSpPr>
            <a:spLocks noGrp="1"/>
          </p:cNvSpPr>
          <p:nvPr>
            <p:ph type="dt" sz="half" idx="12"/>
          </p:nvPr>
        </p:nvSpPr>
        <p:spPr/>
        <p:txBody>
          <a:bodyPr/>
          <a:lstStyle/>
          <a:p>
            <a:pPr>
              <a:defRPr/>
            </a:pPr>
            <a:r>
              <a:rPr lang="de-DE" smtClean="0"/>
              <a:t>3. März 2020</a:t>
            </a:r>
            <a:endParaRPr lang="de-AT"/>
          </a:p>
        </p:txBody>
      </p:sp>
    </p:spTree>
    <p:extLst>
      <p:ext uri="{BB962C8B-B14F-4D97-AF65-F5344CB8AC3E}">
        <p14:creationId xmlns:p14="http://schemas.microsoft.com/office/powerpoint/2010/main" val="39544599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 </a:t>
            </a:r>
            <a:r>
              <a:rPr lang="en-US" dirty="0" err="1"/>
              <a:t>Oktober</a:t>
            </a:r>
            <a:r>
              <a:rPr lang="en-US" dirty="0"/>
              <a:t> 2013</a:t>
            </a:r>
          </a:p>
        </p:txBody>
      </p:sp>
      <p:pic>
        <p:nvPicPr>
          <p:cNvPr id="7" name="Content Placeholder 6" descr="Bildschirmfoto 2013-10-22 um 14.56.31.png"/>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467544" y="980728"/>
            <a:ext cx="8229600" cy="3051244"/>
          </a:xfrm>
        </p:spPr>
      </p:pic>
      <p:sp>
        <p:nvSpPr>
          <p:cNvPr id="4" name="Slide Number Placeholder 3"/>
          <p:cNvSpPr>
            <a:spLocks noGrp="1"/>
          </p:cNvSpPr>
          <p:nvPr>
            <p:ph type="sldNum" sz="quarter" idx="10"/>
          </p:nvPr>
        </p:nvSpPr>
        <p:spPr/>
        <p:txBody>
          <a:bodyPr/>
          <a:lstStyle/>
          <a:p>
            <a:pPr>
              <a:defRPr/>
            </a:pPr>
            <a:fld id="{BDC32AD4-956A-3A48-B2A3-19BEC524C94C}" type="slidenum">
              <a:rPr lang="de-AT" smtClean="0"/>
              <a:pPr>
                <a:defRPr/>
              </a:pPr>
              <a:t>72</a:t>
            </a:fld>
            <a:endParaRPr lang="de-AT"/>
          </a:p>
        </p:txBody>
      </p:sp>
      <p:sp>
        <p:nvSpPr>
          <p:cNvPr id="5" name="Footer Placeholder 4"/>
          <p:cNvSpPr>
            <a:spLocks noGrp="1"/>
          </p:cNvSpPr>
          <p:nvPr>
            <p:ph type="ftr" sz="quarter" idx="11"/>
          </p:nvPr>
        </p:nvSpPr>
        <p:spPr/>
        <p:txBody>
          <a:bodyPr/>
          <a:lstStyle/>
          <a:p>
            <a:pPr>
              <a:defRPr/>
            </a:pPr>
            <a:r>
              <a:rPr lang="en-US" smtClean="0"/>
              <a:t>Markus Friedl</a:t>
            </a:r>
            <a:endParaRPr lang="de-AT" dirty="0"/>
          </a:p>
        </p:txBody>
      </p:sp>
      <p:sp>
        <p:nvSpPr>
          <p:cNvPr id="6" name="Date Placeholder 5"/>
          <p:cNvSpPr>
            <a:spLocks noGrp="1"/>
          </p:cNvSpPr>
          <p:nvPr>
            <p:ph type="dt" sz="half" idx="12"/>
          </p:nvPr>
        </p:nvSpPr>
        <p:spPr/>
        <p:txBody>
          <a:bodyPr/>
          <a:lstStyle/>
          <a:p>
            <a:pPr>
              <a:defRPr/>
            </a:pPr>
            <a:r>
              <a:rPr lang="de-DE" smtClean="0"/>
              <a:t>3. März 2020</a:t>
            </a:r>
            <a:endParaRPr lang="de-AT"/>
          </a:p>
        </p:txBody>
      </p:sp>
      <p:pic>
        <p:nvPicPr>
          <p:cNvPr id="8" name="Picture 7" descr="englert-higgs.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51520" y="4293096"/>
            <a:ext cx="3635896" cy="2117998"/>
          </a:xfrm>
          <a:prstGeom prst="rect">
            <a:avLst/>
          </a:prstGeom>
        </p:spPr>
      </p:pic>
      <p:sp>
        <p:nvSpPr>
          <p:cNvPr id="11" name="Rectangle 10"/>
          <p:cNvSpPr/>
          <p:nvPr/>
        </p:nvSpPr>
        <p:spPr>
          <a:xfrm>
            <a:off x="3525624" y="980728"/>
            <a:ext cx="5150832" cy="923330"/>
          </a:xfrm>
          <a:prstGeom prst="rect">
            <a:avLst/>
          </a:prstGeom>
          <a:solidFill>
            <a:schemeClr val="bg2">
              <a:alpha val="82000"/>
            </a:schemeClr>
          </a:solidFill>
        </p:spPr>
        <p:txBody>
          <a:bodyPr wrap="none" lIns="91440" tIns="45720" rIns="91440" bIns="45720">
            <a:spAutoFit/>
          </a:bodyPr>
          <a:lstStyle/>
          <a:p>
            <a:pPr algn="r"/>
            <a:r>
              <a:rPr lang="de-AT" sz="5400" dirty="0">
                <a:ln w="18415" cmpd="sng">
                  <a:solidFill>
                    <a:srgbClr val="FFFFFF"/>
                  </a:solidFill>
                  <a:prstDash val="solid"/>
                </a:ln>
                <a:solidFill>
                  <a:srgbClr val="FFFFFF"/>
                </a:solidFill>
                <a:effectLst>
                  <a:outerShdw blurRad="63500" dir="3600000" algn="tl" rotWithShape="0">
                    <a:srgbClr val="000000">
                      <a:alpha val="70000"/>
                    </a:srgbClr>
                  </a:outerShdw>
                </a:effectLst>
              </a:rPr>
              <a:t>8. Oktober 2013</a:t>
            </a:r>
          </a:p>
        </p:txBody>
      </p:sp>
      <p:sp>
        <p:nvSpPr>
          <p:cNvPr id="12" name="TextBox 11"/>
          <p:cNvSpPr txBox="1"/>
          <p:nvPr/>
        </p:nvSpPr>
        <p:spPr>
          <a:xfrm>
            <a:off x="4139952" y="4221088"/>
            <a:ext cx="4536504" cy="2308324"/>
          </a:xfrm>
          <a:prstGeom prst="rect">
            <a:avLst/>
          </a:prstGeom>
          <a:noFill/>
        </p:spPr>
        <p:txBody>
          <a:bodyPr wrap="square" rtlCol="0">
            <a:spAutoFit/>
          </a:bodyPr>
          <a:lstStyle/>
          <a:p>
            <a:r>
              <a:rPr lang="en-US" sz="1600" dirty="0"/>
              <a:t>The Nobel Prize in Physics 2013 was awarded jointly to François </a:t>
            </a:r>
            <a:r>
              <a:rPr lang="en-US" sz="1600" dirty="0" err="1"/>
              <a:t>Englert</a:t>
            </a:r>
            <a:r>
              <a:rPr lang="en-US" sz="1600" dirty="0"/>
              <a:t> and Peter W. Higgs </a:t>
            </a:r>
            <a:r>
              <a:rPr lang="en-US" sz="1600" i="1" dirty="0"/>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endParaRPr lang="en-US" sz="1600" dirty="0"/>
          </a:p>
        </p:txBody>
      </p:sp>
    </p:spTree>
    <p:extLst>
      <p:ext uri="{BB962C8B-B14F-4D97-AF65-F5344CB8AC3E}">
        <p14:creationId xmlns:p14="http://schemas.microsoft.com/office/powerpoint/2010/main" val="117711760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30724" name="Rectangle 4"/>
          <p:cNvSpPr>
            <a:spLocks noChangeArrowheads="1"/>
          </p:cNvSpPr>
          <p:nvPr/>
        </p:nvSpPr>
        <p:spPr bwMode="auto">
          <a:xfrm>
            <a:off x="34925" y="1557338"/>
            <a:ext cx="9036050" cy="936625"/>
          </a:xfrm>
          <a:prstGeom prst="rect">
            <a:avLst/>
          </a:prstGeom>
          <a:noFill/>
          <a:ln w="9525">
            <a:noFill/>
            <a:round/>
            <a:headEnd/>
            <a:tailEnd/>
          </a:ln>
          <a:effectLst/>
        </p:spPr>
        <p:txBody>
          <a:bodyPr lIns="0" tIns="0" rIns="0" bIns="0" anchor="ctr"/>
          <a:lstStyle/>
          <a:p>
            <a:pPr algn="ctr" eaLnBrk="0" hangingPunct="0">
              <a:defRPr/>
            </a:pP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Was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habe</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ICH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davon</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a:t>
            </a:r>
          </a:p>
        </p:txBody>
      </p:sp>
      <p:sp>
        <p:nvSpPr>
          <p:cNvPr id="44041" name="Text Box 8"/>
          <p:cNvSpPr txBox="1">
            <a:spLocks noChangeArrowheads="1"/>
          </p:cNvSpPr>
          <p:nvPr/>
        </p:nvSpPr>
        <p:spPr bwMode="auto">
          <a:xfrm>
            <a:off x="2971800" y="2514600"/>
            <a:ext cx="2971800" cy="708025"/>
          </a:xfrm>
          <a:prstGeom prst="rect">
            <a:avLst/>
          </a:prstGeom>
          <a:noFill/>
          <a:ln w="9525">
            <a:noFill/>
            <a:miter lim="800000"/>
            <a:headEnd/>
            <a:tailEnd/>
          </a:ln>
        </p:spPr>
        <p:txBody>
          <a:bodyPr>
            <a:spAutoFit/>
          </a:bodyPr>
          <a:lstStyle/>
          <a:p>
            <a:pPr algn="ctr">
              <a:spcBef>
                <a:spcPct val="50000"/>
              </a:spcBef>
            </a:pPr>
            <a:r>
              <a:rPr lang="en-US" sz="4000" b="1">
                <a:solidFill>
                  <a:schemeClr val="bg1"/>
                </a:solidFill>
              </a:rPr>
              <a:t>5 Beispiele</a:t>
            </a:r>
            <a:endParaRPr lang="de-AT" sz="4000" b="1">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additive="base">
                                        <p:cTn id="7" dur="500" fill="hold"/>
                                        <p:tgtEl>
                                          <p:spTgt spid="30724"/>
                                        </p:tgtEl>
                                        <p:attrNameLst>
                                          <p:attrName>ppt_x</p:attrName>
                                        </p:attrNameLst>
                                      </p:cBhvr>
                                      <p:tavLst>
                                        <p:tav tm="0">
                                          <p:val>
                                            <p:strVal val="#ppt_x"/>
                                          </p:val>
                                        </p:tav>
                                        <p:tav tm="100000">
                                          <p:val>
                                            <p:strVal val="#ppt_x"/>
                                          </p:val>
                                        </p:tav>
                                      </p:tavLst>
                                    </p:anim>
                                    <p:anim calcmode="lin" valueType="num">
                                      <p:cBhvr additive="base">
                                        <p:cTn id="8" dur="500" fill="hold"/>
                                        <p:tgtEl>
                                          <p:spTgt spid="307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44041"/>
                                        </p:tgtEl>
                                        <p:attrNameLst>
                                          <p:attrName>style.visibility</p:attrName>
                                        </p:attrNameLst>
                                      </p:cBhvr>
                                      <p:to>
                                        <p:strVal val="visible"/>
                                      </p:to>
                                    </p:set>
                                    <p:anim calcmode="lin" valueType="num">
                                      <p:cBhvr additive="base">
                                        <p:cTn id="13" dur="500" fill="hold"/>
                                        <p:tgtEl>
                                          <p:spTgt spid="44041"/>
                                        </p:tgtEl>
                                        <p:attrNameLst>
                                          <p:attrName>ppt_x</p:attrName>
                                        </p:attrNameLst>
                                      </p:cBhvr>
                                      <p:tavLst>
                                        <p:tav tm="0">
                                          <p:val>
                                            <p:strVal val="#ppt_x"/>
                                          </p:val>
                                        </p:tav>
                                        <p:tav tm="100000">
                                          <p:val>
                                            <p:strVal val="#ppt_x"/>
                                          </p:val>
                                        </p:tav>
                                      </p:tavLst>
                                    </p:anim>
                                    <p:anim calcmode="lin" valueType="num">
                                      <p:cBhvr additive="base">
                                        <p:cTn id="14" dur="500" fill="hold"/>
                                        <p:tgtEl>
                                          <p:spTgt spid="440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1"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2"/>
          <p:cNvSpPr txBox="1">
            <a:spLocks noChangeArrowheads="1"/>
          </p:cNvSpPr>
          <p:nvPr/>
        </p:nvSpPr>
        <p:spPr bwMode="auto">
          <a:xfrm>
            <a:off x="304800" y="914400"/>
            <a:ext cx="8534400" cy="1107996"/>
          </a:xfrm>
          <a:prstGeom prst="rect">
            <a:avLst/>
          </a:prstGeom>
          <a:noFill/>
          <a:ln w="9525">
            <a:noFill/>
            <a:miter lim="800000"/>
            <a:headEnd/>
            <a:tailEnd/>
          </a:ln>
        </p:spPr>
        <p:txBody>
          <a:bodyPr>
            <a:prstTxWarp prst="textNoShape">
              <a:avLst/>
            </a:prstTxWarp>
            <a:spAutoFit/>
          </a:bodyPr>
          <a:lstStyle/>
          <a:p>
            <a:pPr algn="ctr" eaLnBrk="0" hangingPunct="0"/>
            <a:r>
              <a:rPr lang="en-GB" sz="3200" b="1" dirty="0">
                <a:solidFill>
                  <a:srgbClr val="01446F"/>
                </a:solidFill>
              </a:rPr>
              <a:t>1. </a:t>
            </a:r>
            <a:r>
              <a:rPr lang="en-GB" sz="3200" b="1" dirty="0" err="1">
                <a:solidFill>
                  <a:srgbClr val="01446F"/>
                </a:solidFill>
              </a:rPr>
              <a:t>Erkenntnisgewinn</a:t>
            </a:r>
            <a:endParaRPr lang="en-GB" sz="3200" b="1" dirty="0">
              <a:solidFill>
                <a:srgbClr val="01446F"/>
              </a:solidFill>
            </a:endParaRPr>
          </a:p>
          <a:p>
            <a:pPr algn="ctr" eaLnBrk="0" hangingPunct="0">
              <a:lnSpc>
                <a:spcPct val="150000"/>
              </a:lnSpc>
            </a:pPr>
            <a:r>
              <a:rPr lang="fr-FR" sz="2400" dirty="0"/>
              <a:t>Im </a:t>
            </a:r>
            <a:r>
              <a:rPr lang="fr-FR" sz="2400" dirty="0" err="1"/>
              <a:t>Grunde</a:t>
            </a:r>
            <a:r>
              <a:rPr lang="fr-FR" sz="2400" dirty="0"/>
              <a:t> </a:t>
            </a:r>
            <a:r>
              <a:rPr lang="fr-FR" sz="2400" dirty="0" err="1"/>
              <a:t>sind</a:t>
            </a:r>
            <a:r>
              <a:rPr lang="fr-FR" sz="2400" dirty="0"/>
              <a:t> </a:t>
            </a:r>
            <a:r>
              <a:rPr lang="fr-FR" sz="2400" dirty="0" err="1"/>
              <a:t>wir</a:t>
            </a:r>
            <a:r>
              <a:rPr lang="fr-FR" sz="2400" dirty="0"/>
              <a:t> </a:t>
            </a:r>
            <a:r>
              <a:rPr lang="fr-FR" sz="2400" dirty="0" err="1"/>
              <a:t>neugierig</a:t>
            </a:r>
            <a:endParaRPr lang="en-GB" sz="2400" dirty="0"/>
          </a:p>
        </p:txBody>
      </p:sp>
      <p:sp>
        <p:nvSpPr>
          <p:cNvPr id="202762" name="Rectangle 10"/>
          <p:cNvSpPr>
            <a:spLocks noChangeArrowheads="1"/>
          </p:cNvSpPr>
          <p:nvPr/>
        </p:nvSpPr>
        <p:spPr bwMode="auto">
          <a:xfrm>
            <a:off x="457200" y="2349500"/>
            <a:ext cx="8229600" cy="4032250"/>
          </a:xfrm>
          <a:prstGeom prst="rect">
            <a:avLst/>
          </a:prstGeom>
          <a:noFill/>
          <a:ln w="9525">
            <a:noFill/>
            <a:miter lim="800000"/>
            <a:headEnd/>
            <a:tailEnd/>
          </a:ln>
        </p:spPr>
        <p:txBody>
          <a:bodyPr>
            <a:prstTxWarp prst="textNoShape">
              <a:avLst/>
            </a:prstTxWarp>
          </a:bodyPr>
          <a:lstStyle/>
          <a:p>
            <a:pPr marL="342900" indent="-342900" eaLnBrk="0" hangingPunct="0">
              <a:spcBef>
                <a:spcPct val="20000"/>
              </a:spcBef>
              <a:buFontTx/>
              <a:buChar char="•"/>
            </a:pPr>
            <a:r>
              <a:rPr lang="en-US" sz="2600" dirty="0">
                <a:solidFill>
                  <a:srgbClr val="01446F"/>
                </a:solidFill>
              </a:rPr>
              <a:t>Was </a:t>
            </a:r>
            <a:r>
              <a:rPr lang="en-US" sz="2600" dirty="0" err="1">
                <a:solidFill>
                  <a:srgbClr val="01446F"/>
                </a:solidFill>
              </a:rPr>
              <a:t>geschah</a:t>
            </a:r>
            <a:r>
              <a:rPr lang="en-US" sz="2600" dirty="0">
                <a:solidFill>
                  <a:srgbClr val="01446F"/>
                </a:solidFill>
              </a:rPr>
              <a:t> </a:t>
            </a:r>
            <a:r>
              <a:rPr lang="en-US" sz="2600" dirty="0" err="1">
                <a:solidFill>
                  <a:srgbClr val="01446F"/>
                </a:solidFill>
              </a:rPr>
              <a:t>beim</a:t>
            </a:r>
            <a:r>
              <a:rPr lang="en-US" sz="2600" dirty="0">
                <a:solidFill>
                  <a:srgbClr val="01446F"/>
                </a:solidFill>
              </a:rPr>
              <a:t> </a:t>
            </a:r>
            <a:r>
              <a:rPr lang="en-US" sz="2600" dirty="0" err="1">
                <a:solidFill>
                  <a:srgbClr val="01446F"/>
                </a:solidFill>
              </a:rPr>
              <a:t>Urknall</a:t>
            </a:r>
            <a:r>
              <a:rPr lang="en-US" sz="2600" dirty="0">
                <a:solidFill>
                  <a:srgbClr val="01446F"/>
                </a:solidFill>
              </a:rPr>
              <a:t>?</a:t>
            </a:r>
          </a:p>
          <a:p>
            <a:pPr marL="342900" indent="-342900" eaLnBrk="0" hangingPunct="0">
              <a:spcBef>
                <a:spcPct val="20000"/>
              </a:spcBef>
              <a:buFontTx/>
              <a:buChar char="•"/>
            </a:pPr>
            <a:r>
              <a:rPr lang="en-US" sz="2600" dirty="0">
                <a:solidFill>
                  <a:srgbClr val="01446F"/>
                </a:solidFill>
              </a:rPr>
              <a:t>Was </a:t>
            </a:r>
            <a:r>
              <a:rPr lang="en-US" sz="2600" dirty="0" err="1">
                <a:solidFill>
                  <a:srgbClr val="01446F"/>
                </a:solidFill>
              </a:rPr>
              <a:t>wird</a:t>
            </a:r>
            <a:r>
              <a:rPr lang="en-US" sz="2600" dirty="0">
                <a:solidFill>
                  <a:srgbClr val="01446F"/>
                </a:solidFill>
              </a:rPr>
              <a:t> in </a:t>
            </a:r>
            <a:r>
              <a:rPr lang="en-US" sz="2600" dirty="0" err="1">
                <a:solidFill>
                  <a:srgbClr val="01446F"/>
                </a:solidFill>
              </a:rPr>
              <a:t>Zukunft</a:t>
            </a:r>
            <a:r>
              <a:rPr lang="en-US" sz="2600" dirty="0">
                <a:solidFill>
                  <a:srgbClr val="01446F"/>
                </a:solidFill>
              </a:rPr>
              <a:t> </a:t>
            </a:r>
            <a:r>
              <a:rPr lang="en-US" sz="2600" dirty="0" err="1">
                <a:solidFill>
                  <a:srgbClr val="01446F"/>
                </a:solidFill>
              </a:rPr>
              <a:t>mit</a:t>
            </a:r>
            <a:r>
              <a:rPr lang="en-US" sz="2600" dirty="0">
                <a:solidFill>
                  <a:srgbClr val="01446F"/>
                </a:solidFill>
              </a:rPr>
              <a:t> </a:t>
            </a:r>
            <a:r>
              <a:rPr lang="en-US" sz="2600" dirty="0" err="1">
                <a:solidFill>
                  <a:srgbClr val="01446F"/>
                </a:solidFill>
              </a:rPr>
              <a:t>dem</a:t>
            </a:r>
            <a:r>
              <a:rPr lang="en-US" sz="2600" dirty="0">
                <a:solidFill>
                  <a:srgbClr val="01446F"/>
                </a:solidFill>
              </a:rPr>
              <a:t> </a:t>
            </a:r>
            <a:r>
              <a:rPr lang="en-US" sz="2600" dirty="0" err="1">
                <a:solidFill>
                  <a:srgbClr val="01446F"/>
                </a:solidFill>
              </a:rPr>
              <a:t>Universum</a:t>
            </a:r>
            <a:r>
              <a:rPr lang="en-US" sz="2600" dirty="0">
                <a:solidFill>
                  <a:srgbClr val="01446F"/>
                </a:solidFill>
              </a:rPr>
              <a:t> </a:t>
            </a:r>
            <a:r>
              <a:rPr lang="en-US" sz="2600" dirty="0" err="1">
                <a:solidFill>
                  <a:srgbClr val="01446F"/>
                </a:solidFill>
              </a:rPr>
              <a:t>passieren</a:t>
            </a:r>
            <a:r>
              <a:rPr lang="en-US" sz="2600" dirty="0">
                <a:solidFill>
                  <a:srgbClr val="01446F"/>
                </a:solidFill>
              </a:rPr>
              <a:t>?</a:t>
            </a:r>
            <a:endParaRPr lang="de-AT" sz="2600" dirty="0">
              <a:solidFill>
                <a:srgbClr val="01446F"/>
              </a:solidFill>
            </a:endParaRPr>
          </a:p>
          <a:p>
            <a:pPr marL="342900" indent="-342900" eaLnBrk="0" hangingPunct="0">
              <a:spcBef>
                <a:spcPct val="20000"/>
              </a:spcBef>
              <a:buFontTx/>
              <a:buChar char="•"/>
            </a:pPr>
            <a:r>
              <a:rPr lang="en-US" sz="2600" dirty="0" err="1">
                <a:solidFill>
                  <a:srgbClr val="01446F"/>
                </a:solidFill>
              </a:rPr>
              <a:t>Expandiert</a:t>
            </a:r>
            <a:r>
              <a:rPr lang="en-US" sz="2600" dirty="0">
                <a:solidFill>
                  <a:srgbClr val="01446F"/>
                </a:solidFill>
              </a:rPr>
              <a:t> das </a:t>
            </a:r>
            <a:r>
              <a:rPr lang="en-US" sz="2600" dirty="0" err="1">
                <a:solidFill>
                  <a:srgbClr val="01446F"/>
                </a:solidFill>
              </a:rPr>
              <a:t>Universum</a:t>
            </a:r>
            <a:r>
              <a:rPr lang="en-US" sz="2600" dirty="0">
                <a:solidFill>
                  <a:srgbClr val="01446F"/>
                </a:solidFill>
              </a:rPr>
              <a:t> </a:t>
            </a:r>
            <a:r>
              <a:rPr lang="en-US" sz="2600" dirty="0" err="1">
                <a:solidFill>
                  <a:srgbClr val="01446F"/>
                </a:solidFill>
              </a:rPr>
              <a:t>bis</a:t>
            </a:r>
            <a:r>
              <a:rPr lang="en-US" sz="2600" dirty="0">
                <a:solidFill>
                  <a:srgbClr val="01446F"/>
                </a:solidFill>
              </a:rPr>
              <a:t> in </a:t>
            </a:r>
            <a:r>
              <a:rPr lang="en-US" sz="2600" dirty="0" err="1">
                <a:solidFill>
                  <a:srgbClr val="01446F"/>
                </a:solidFill>
              </a:rPr>
              <a:t>alle</a:t>
            </a:r>
            <a:r>
              <a:rPr lang="en-US" sz="2600" dirty="0">
                <a:solidFill>
                  <a:srgbClr val="01446F"/>
                </a:solidFill>
              </a:rPr>
              <a:t> </a:t>
            </a:r>
            <a:r>
              <a:rPr lang="en-US" sz="2600" dirty="0" err="1">
                <a:solidFill>
                  <a:srgbClr val="01446F"/>
                </a:solidFill>
              </a:rPr>
              <a:t>Ewigkeit</a:t>
            </a:r>
            <a:r>
              <a:rPr lang="en-US" sz="2600" dirty="0">
                <a:solidFill>
                  <a:srgbClr val="01446F"/>
                </a:solidFill>
              </a:rPr>
              <a:t>?</a:t>
            </a:r>
          </a:p>
          <a:p>
            <a:pPr marL="342900" indent="-342900" eaLnBrk="0" hangingPunct="0">
              <a:spcBef>
                <a:spcPct val="20000"/>
              </a:spcBef>
              <a:buFontTx/>
              <a:buChar char="•"/>
            </a:pPr>
            <a:r>
              <a:rPr lang="en-US" sz="2600" dirty="0" err="1">
                <a:solidFill>
                  <a:srgbClr val="01446F"/>
                </a:solidFill>
              </a:rPr>
              <a:t>Warum</a:t>
            </a:r>
            <a:r>
              <a:rPr lang="en-US" sz="2600" dirty="0">
                <a:solidFill>
                  <a:srgbClr val="01446F"/>
                </a:solidFill>
              </a:rPr>
              <a:t> </a:t>
            </a:r>
            <a:r>
              <a:rPr lang="en-US" sz="2600" dirty="0" err="1">
                <a:solidFill>
                  <a:srgbClr val="01446F"/>
                </a:solidFill>
              </a:rPr>
              <a:t>sind</a:t>
            </a:r>
            <a:r>
              <a:rPr lang="en-US" sz="2600" dirty="0">
                <a:solidFill>
                  <a:srgbClr val="01446F"/>
                </a:solidFill>
              </a:rPr>
              <a:t> die </a:t>
            </a:r>
            <a:r>
              <a:rPr lang="en-US" sz="2600" dirty="0" err="1">
                <a:solidFill>
                  <a:srgbClr val="01446F"/>
                </a:solidFill>
              </a:rPr>
              <a:t>Elementarteilchen</a:t>
            </a:r>
            <a:r>
              <a:rPr lang="en-US" sz="2600" dirty="0">
                <a:solidFill>
                  <a:srgbClr val="01446F"/>
                </a:solidFill>
              </a:rPr>
              <a:t> so </a:t>
            </a:r>
            <a:r>
              <a:rPr lang="en-US" sz="2600" dirty="0" err="1">
                <a:solidFill>
                  <a:srgbClr val="01446F"/>
                </a:solidFill>
              </a:rPr>
              <a:t>schwer</a:t>
            </a:r>
            <a:r>
              <a:rPr lang="en-US" sz="2600" dirty="0">
                <a:solidFill>
                  <a:srgbClr val="01446F"/>
                </a:solidFill>
              </a:rPr>
              <a:t>?</a:t>
            </a:r>
          </a:p>
          <a:p>
            <a:pPr marL="342900" indent="-342900" eaLnBrk="0" hangingPunct="0">
              <a:spcBef>
                <a:spcPct val="20000"/>
              </a:spcBef>
              <a:buFontTx/>
              <a:buChar char="•"/>
            </a:pPr>
            <a:r>
              <a:rPr lang="en-US" sz="2600" dirty="0" err="1">
                <a:solidFill>
                  <a:srgbClr val="01446F"/>
                </a:solidFill>
              </a:rPr>
              <a:t>Warum</a:t>
            </a:r>
            <a:r>
              <a:rPr lang="en-US" sz="2600" dirty="0">
                <a:solidFill>
                  <a:srgbClr val="01446F"/>
                </a:solidFill>
              </a:rPr>
              <a:t> </a:t>
            </a:r>
            <a:r>
              <a:rPr lang="en-US" sz="2600" dirty="0" err="1">
                <a:solidFill>
                  <a:srgbClr val="01446F"/>
                </a:solidFill>
              </a:rPr>
              <a:t>gibt</a:t>
            </a:r>
            <a:r>
              <a:rPr lang="en-US" sz="2600" dirty="0">
                <a:solidFill>
                  <a:srgbClr val="01446F"/>
                </a:solidFill>
              </a:rPr>
              <a:t> </a:t>
            </a:r>
            <a:r>
              <a:rPr lang="en-US" sz="2600" dirty="0" err="1">
                <a:solidFill>
                  <a:srgbClr val="01446F"/>
                </a:solidFill>
              </a:rPr>
              <a:t>es</a:t>
            </a:r>
            <a:r>
              <a:rPr lang="en-US" sz="2600" dirty="0">
                <a:solidFill>
                  <a:srgbClr val="01446F"/>
                </a:solidFill>
              </a:rPr>
              <a:t> </a:t>
            </a:r>
            <a:r>
              <a:rPr lang="en-US" sz="2600" dirty="0" err="1">
                <a:solidFill>
                  <a:srgbClr val="01446F"/>
                </a:solidFill>
              </a:rPr>
              <a:t>kaum</a:t>
            </a:r>
            <a:r>
              <a:rPr lang="en-US" sz="2600" dirty="0">
                <a:solidFill>
                  <a:srgbClr val="01446F"/>
                </a:solidFill>
              </a:rPr>
              <a:t> </a:t>
            </a:r>
            <a:r>
              <a:rPr lang="en-US" sz="2600" dirty="0" err="1">
                <a:solidFill>
                  <a:srgbClr val="01446F"/>
                </a:solidFill>
              </a:rPr>
              <a:t>Antimaterie</a:t>
            </a:r>
            <a:r>
              <a:rPr lang="en-US" sz="2600" dirty="0">
                <a:solidFill>
                  <a:srgbClr val="01446F"/>
                </a:solidFill>
              </a:rPr>
              <a:t> </a:t>
            </a:r>
            <a:r>
              <a:rPr lang="en-US" sz="2600" dirty="0" err="1">
                <a:solidFill>
                  <a:srgbClr val="01446F"/>
                </a:solidFill>
              </a:rPr>
              <a:t>im</a:t>
            </a:r>
            <a:r>
              <a:rPr lang="en-US" sz="2600" dirty="0">
                <a:solidFill>
                  <a:srgbClr val="01446F"/>
                </a:solidFill>
              </a:rPr>
              <a:t> </a:t>
            </a:r>
            <a:r>
              <a:rPr lang="en-US" sz="2600" dirty="0" err="1">
                <a:solidFill>
                  <a:srgbClr val="01446F"/>
                </a:solidFill>
              </a:rPr>
              <a:t>Universum</a:t>
            </a:r>
            <a:r>
              <a:rPr lang="en-US" sz="2600" dirty="0">
                <a:solidFill>
                  <a:srgbClr val="01446F"/>
                </a:solidFill>
              </a:rPr>
              <a:t>?</a:t>
            </a:r>
          </a:p>
          <a:p>
            <a:pPr marL="342900" indent="-342900" eaLnBrk="0" hangingPunct="0">
              <a:spcBef>
                <a:spcPct val="20000"/>
              </a:spcBef>
              <a:buFontTx/>
              <a:buChar char="•"/>
            </a:pPr>
            <a:r>
              <a:rPr lang="de-AT" sz="2600" dirty="0">
                <a:solidFill>
                  <a:srgbClr val="01446F"/>
                </a:solidFill>
              </a:rPr>
              <a:t>Aus was besteht das Universum?</a:t>
            </a:r>
          </a:p>
        </p:txBody>
      </p:sp>
      <p:grpSp>
        <p:nvGrpSpPr>
          <p:cNvPr id="2" name="Group 11"/>
          <p:cNvGrpSpPr>
            <a:grpSpLocks/>
          </p:cNvGrpSpPr>
          <p:nvPr/>
        </p:nvGrpSpPr>
        <p:grpSpPr bwMode="auto">
          <a:xfrm>
            <a:off x="4716463" y="2708275"/>
            <a:ext cx="4032250" cy="3586163"/>
            <a:chOff x="2925" y="1782"/>
            <a:chExt cx="2540" cy="2259"/>
          </a:xfrm>
        </p:grpSpPr>
        <p:sp>
          <p:nvSpPr>
            <p:cNvPr id="100361" name="Rectangle 7"/>
            <p:cNvSpPr>
              <a:spLocks noChangeArrowheads="1"/>
            </p:cNvSpPr>
            <p:nvPr/>
          </p:nvSpPr>
          <p:spPr bwMode="auto">
            <a:xfrm>
              <a:off x="2925" y="3521"/>
              <a:ext cx="2540" cy="520"/>
            </a:xfrm>
            <a:prstGeom prst="rect">
              <a:avLst/>
            </a:prstGeom>
            <a:noFill/>
            <a:ln w="9525">
              <a:noFill/>
              <a:miter lim="800000"/>
              <a:headEnd/>
              <a:tailEnd/>
            </a:ln>
          </p:spPr>
          <p:txBody>
            <a:bodyPr>
              <a:prstTxWarp prst="textNoShape">
                <a:avLst/>
              </a:prstTxWarp>
              <a:spAutoFit/>
            </a:bodyPr>
            <a:lstStyle/>
            <a:p>
              <a:pPr eaLnBrk="0" hangingPunct="0"/>
              <a:r>
                <a:rPr lang="en-US" sz="1600">
                  <a:latin typeface="Helvetica" charset="0"/>
                </a:rPr>
                <a:t>Zusammengesetze Aufnahme aus normaler Materie (rot) und Dunkler Materie (blau)</a:t>
              </a:r>
              <a:endParaRPr lang="de-AT" sz="1600">
                <a:latin typeface="Helvetica" charset="0"/>
              </a:endParaRPr>
            </a:p>
          </p:txBody>
        </p:sp>
        <p:pic>
          <p:nvPicPr>
            <p:cNvPr id="100362" name="Picture 6" descr="chandra_crash"/>
            <p:cNvPicPr>
              <a:picLocks noChangeAspect="1" noChangeArrowheads="1"/>
            </p:cNvPicPr>
            <p:nvPr/>
          </p:nvPicPr>
          <p:blipFill>
            <a:blip r:embed="rId2"/>
            <a:srcRect/>
            <a:stretch>
              <a:fillRect/>
            </a:stretch>
          </p:blipFill>
          <p:spPr bwMode="auto">
            <a:xfrm>
              <a:off x="2925" y="1782"/>
              <a:ext cx="2385" cy="1722"/>
            </a:xfrm>
            <a:prstGeom prst="rect">
              <a:avLst/>
            </a:prstGeom>
            <a:noFill/>
            <a:ln w="9525">
              <a:noFill/>
              <a:miter lim="800000"/>
              <a:headEnd/>
              <a:tailEnd/>
            </a:ln>
          </p:spPr>
        </p:pic>
      </p:grpSp>
      <p:pic>
        <p:nvPicPr>
          <p:cNvPr id="202766" name="Picture 7"/>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395536" y="2420888"/>
            <a:ext cx="3964737" cy="3562225"/>
          </a:xfrm>
          <a:prstGeom prst="rect">
            <a:avLst/>
          </a:prstGeom>
          <a:noFill/>
          <a:ln w="9525">
            <a:noFill/>
            <a:miter lim="800000"/>
            <a:headEnd/>
            <a:tailEnd/>
          </a:ln>
        </p:spPr>
      </p:pic>
      <p:sp>
        <p:nvSpPr>
          <p:cNvPr id="100358" name="Slide Number Placeholder 10"/>
          <p:cNvSpPr>
            <a:spLocks noGrp="1"/>
          </p:cNvSpPr>
          <p:nvPr>
            <p:ph type="sldNum" sz="quarter" idx="10"/>
          </p:nvPr>
        </p:nvSpPr>
        <p:spPr>
          <a:noFill/>
        </p:spPr>
        <p:txBody>
          <a:bodyPr/>
          <a:lstStyle/>
          <a:p>
            <a:fld id="{055AFE44-6733-5148-BA6C-6CB6BA7C3DB5}" type="slidenum">
              <a:rPr lang="de-AT" smtClean="0"/>
              <a:pPr/>
              <a:t>74</a:t>
            </a:fld>
            <a:endParaRPr lang="de-AT"/>
          </a:p>
        </p:txBody>
      </p:sp>
      <p:sp>
        <p:nvSpPr>
          <p:cNvPr id="100359" name="Date Placeholder 11"/>
          <p:cNvSpPr>
            <a:spLocks noGrp="1"/>
          </p:cNvSpPr>
          <p:nvPr>
            <p:ph type="dt" sz="quarter" idx="12"/>
          </p:nvPr>
        </p:nvSpPr>
        <p:spPr>
          <a:noFill/>
        </p:spPr>
        <p:txBody>
          <a:bodyPr/>
          <a:lstStyle/>
          <a:p>
            <a:r>
              <a:rPr lang="de-DE" smtClean="0"/>
              <a:t>3. März 2020</a:t>
            </a:r>
            <a:endParaRPr lang="de-AT"/>
          </a:p>
        </p:txBody>
      </p:sp>
      <p:sp>
        <p:nvSpPr>
          <p:cNvPr id="100360" name="Footer Placeholder 12"/>
          <p:cNvSpPr>
            <a:spLocks noGrp="1"/>
          </p:cNvSpPr>
          <p:nvPr>
            <p:ph type="ftr" sz="quarter" idx="11"/>
          </p:nvPr>
        </p:nvSpPr>
        <p:spPr>
          <a:noFill/>
        </p:spPr>
        <p:txBody>
          <a:bodyPr/>
          <a:lstStyle/>
          <a:p>
            <a:r>
              <a:rPr lang="en-US" smtClean="0"/>
              <a:t>Markus Friedl</a:t>
            </a:r>
            <a:endParaRPr lang="de-AT" dirty="0"/>
          </a:p>
        </p:txBody>
      </p:sp>
    </p:spTree>
    <p:extLst>
      <p:ext uri="{BB962C8B-B14F-4D97-AF65-F5344CB8AC3E}">
        <p14:creationId xmlns:p14="http://schemas.microsoft.com/office/powerpoint/2010/main" val="4153160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02762">
                                            <p:txEl>
                                              <p:pRg st="0" end="0"/>
                                            </p:txEl>
                                          </p:spTgt>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202762">
                                            <p:txEl>
                                              <p:pRg st="1" end="1"/>
                                            </p:txEl>
                                          </p:spTgt>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202762">
                                            <p:txEl>
                                              <p:pRg st="2" end="2"/>
                                            </p:txEl>
                                          </p:spTgt>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02762">
                                            <p:txEl>
                                              <p:pRg st="3" end="3"/>
                                            </p:txEl>
                                          </p:spTgt>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202762">
                                            <p:txEl>
                                              <p:pRg st="4" end="4"/>
                                            </p:txEl>
                                          </p:spTgt>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20276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0" nodeType="clickEffect">
                                  <p:stCondLst>
                                    <p:cond delay="0"/>
                                  </p:stCondLst>
                                  <p:childTnLst>
                                    <p:set>
                                      <p:cBhvr>
                                        <p:cTn id="20" dur="1" fill="hold">
                                          <p:stCondLst>
                                            <p:cond delay="0"/>
                                          </p:stCondLst>
                                        </p:cTn>
                                        <p:tgtEl>
                                          <p:spTgt spid="202762">
                                            <p:txEl>
                                              <p:pRg st="0" end="0"/>
                                            </p:txEl>
                                          </p:spTgt>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202762">
                                            <p:txEl>
                                              <p:pRg st="1" end="1"/>
                                            </p:txEl>
                                          </p:spTgt>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202762">
                                            <p:txEl>
                                              <p:pRg st="2" end="2"/>
                                            </p:txEl>
                                          </p:spTgt>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202762">
                                            <p:txEl>
                                              <p:pRg st="3" end="3"/>
                                            </p:txEl>
                                          </p:spTgt>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202762">
                                            <p:txEl>
                                              <p:pRg st="4" end="4"/>
                                            </p:txEl>
                                          </p:spTgt>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202762">
                                            <p:txEl>
                                              <p:pRg st="5" end="5"/>
                                            </p:txEl>
                                          </p:spTgt>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202766"/>
                                        </p:tgtEl>
                                        <p:attrNameLst>
                                          <p:attrName>style.visibility</p:attrName>
                                        </p:attrNameLst>
                                      </p:cBhvr>
                                      <p:to>
                                        <p:strVal val="visible"/>
                                      </p:to>
                                    </p:set>
                                    <p:animEffect transition="in" filter="fade">
                                      <p:cBhvr>
                                        <p:cTn id="33" dur="1000"/>
                                        <p:tgtEl>
                                          <p:spTgt spid="202766"/>
                                        </p:tgtEl>
                                      </p:cBhvr>
                                    </p:animEffect>
                                  </p:childTnLst>
                                </p:cTn>
                              </p:par>
                              <p:par>
                                <p:cTn id="34" presetID="10" presetClass="entr" presetSubtype="0" fill="hold" nodeType="with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2" grpId="0" build="allAtOnce"/>
      <p:bldP spid="202762" grpId="1" build="allAtOnce"/>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11"/>
          <p:cNvSpPr>
            <a:spLocks noGrp="1" noChangeArrowheads="1"/>
          </p:cNvSpPr>
          <p:nvPr>
            <p:ph type="title" idx="4294967295"/>
          </p:nvPr>
        </p:nvSpPr>
        <p:spPr/>
        <p:txBody>
          <a:bodyPr/>
          <a:lstStyle/>
          <a:p>
            <a:pPr eaLnBrk="1" hangingPunct="1"/>
            <a:r>
              <a:rPr lang="de-AT" sz="2800"/>
              <a:t>2. Das World Wide Web</a:t>
            </a:r>
          </a:p>
        </p:txBody>
      </p:sp>
      <p:sp>
        <p:nvSpPr>
          <p:cNvPr id="89091" name="Rectangle 12"/>
          <p:cNvSpPr>
            <a:spLocks noGrp="1" noChangeArrowheads="1"/>
          </p:cNvSpPr>
          <p:nvPr>
            <p:ph type="body" sz="half" idx="4294967295"/>
          </p:nvPr>
        </p:nvSpPr>
        <p:spPr>
          <a:xfrm>
            <a:off x="457200" y="1628775"/>
            <a:ext cx="4038600" cy="4752975"/>
          </a:xfrm>
        </p:spPr>
        <p:txBody>
          <a:bodyPr/>
          <a:lstStyle/>
          <a:p>
            <a:pPr eaLnBrk="1" hangingPunct="1"/>
            <a:r>
              <a:rPr lang="de-AT" sz="2600"/>
              <a:t>Erfunden am CERN von Tim Berners-Lee</a:t>
            </a:r>
          </a:p>
          <a:p>
            <a:pPr eaLnBrk="1" hangingPunct="1"/>
            <a:r>
              <a:rPr lang="de-AT" sz="2600"/>
              <a:t>Text mit Hyperlinks</a:t>
            </a:r>
          </a:p>
          <a:p>
            <a:pPr lvl="1" eaLnBrk="1" hangingPunct="1"/>
            <a:r>
              <a:rPr lang="de-AT" sz="2200"/>
              <a:t>Einfache und schnelle Methode um wissenschaftliche Ergebnisse auszutauschen</a:t>
            </a:r>
          </a:p>
          <a:p>
            <a:pPr eaLnBrk="1" hangingPunct="1"/>
            <a:r>
              <a:rPr lang="de-AT" sz="2600"/>
              <a:t>Erster Webserver lief am CERN</a:t>
            </a:r>
          </a:p>
        </p:txBody>
      </p:sp>
      <p:pic>
        <p:nvPicPr>
          <p:cNvPr id="89092" name="Picture 3"/>
          <p:cNvPicPr>
            <a:picLocks noGrp="1" noChangeAspect="1" noChangeArrowheads="1"/>
          </p:cNvPicPr>
          <p:nvPr>
            <p:ph sz="quarter" idx="4294967295"/>
          </p:nvPr>
        </p:nvPicPr>
        <p:blipFill>
          <a:blip r:embed="rId2" cstate="print">
            <a:extLst>
              <a:ext uri="{28A0092B-C50C-407E-A947-70E740481C1C}">
                <a14:useLocalDpi xmlns:a14="http://schemas.microsoft.com/office/drawing/2010/main"/>
              </a:ext>
            </a:extLst>
          </a:blip>
          <a:srcRect/>
          <a:stretch>
            <a:fillRect/>
          </a:stretch>
        </p:blipFill>
        <p:spPr>
          <a:xfrm>
            <a:off x="4959350" y="1628775"/>
            <a:ext cx="3414713" cy="2300288"/>
          </a:xfrm>
          <a:noFill/>
        </p:spPr>
      </p:pic>
      <p:pic>
        <p:nvPicPr>
          <p:cNvPr id="89093" name="Picture 16" descr="next_cube_first_webserver"/>
          <p:cNvPicPr>
            <a:picLocks noGrp="1" noChangeAspect="1" noChangeArrowheads="1"/>
          </p:cNvPicPr>
          <p:nvPr>
            <p:ph sz="quarter" idx="4294967295"/>
          </p:nvPr>
        </p:nvPicPr>
        <p:blipFill>
          <a:blip r:embed="rId3" cstate="print">
            <a:extLst>
              <a:ext uri="{28A0092B-C50C-407E-A947-70E740481C1C}">
                <a14:useLocalDpi xmlns:a14="http://schemas.microsoft.com/office/drawing/2010/main"/>
              </a:ext>
            </a:extLst>
          </a:blip>
          <a:srcRect/>
          <a:stretch>
            <a:fillRect/>
          </a:stretch>
        </p:blipFill>
        <p:spPr>
          <a:xfrm>
            <a:off x="4935538" y="4081463"/>
            <a:ext cx="3462337" cy="2300287"/>
          </a:xfrm>
        </p:spPr>
      </p:pic>
      <p:sp>
        <p:nvSpPr>
          <p:cNvPr id="89094" name="Slide Number Placeholder 8"/>
          <p:cNvSpPr>
            <a:spLocks noGrp="1"/>
          </p:cNvSpPr>
          <p:nvPr>
            <p:ph type="sldNum" sz="quarter" idx="10"/>
          </p:nvPr>
        </p:nvSpPr>
        <p:spPr>
          <a:noFill/>
        </p:spPr>
        <p:txBody>
          <a:bodyPr/>
          <a:lstStyle/>
          <a:p>
            <a:fld id="{F335345A-73CA-41DD-BF8B-628138275738}" type="slidenum">
              <a:rPr lang="de-AT"/>
              <a:pPr/>
              <a:t>75</a:t>
            </a:fld>
            <a:endParaRPr lang="de-AT"/>
          </a:p>
        </p:txBody>
      </p:sp>
      <p:sp>
        <p:nvSpPr>
          <p:cNvPr id="89095" name="Date Placeholder 9"/>
          <p:cNvSpPr>
            <a:spLocks noGrp="1"/>
          </p:cNvSpPr>
          <p:nvPr>
            <p:ph type="dt" sz="quarter" idx="12"/>
          </p:nvPr>
        </p:nvSpPr>
        <p:spPr>
          <a:noFill/>
        </p:spPr>
        <p:txBody>
          <a:bodyPr/>
          <a:lstStyle/>
          <a:p>
            <a:r>
              <a:rPr lang="de-DE" smtClean="0"/>
              <a:t>3. März 2020</a:t>
            </a:r>
            <a:endParaRPr lang="de-AT"/>
          </a:p>
        </p:txBody>
      </p:sp>
      <p:sp>
        <p:nvSpPr>
          <p:cNvPr id="89096" name="Footer Placeholder 10"/>
          <p:cNvSpPr>
            <a:spLocks noGrp="1"/>
          </p:cNvSpPr>
          <p:nvPr>
            <p:ph type="ftr" sz="quarter" idx="11"/>
          </p:nvPr>
        </p:nvSpPr>
        <p:spPr>
          <a:noFill/>
        </p:spPr>
        <p:txBody>
          <a:bodyPr/>
          <a:lstStyle/>
          <a:p>
            <a:r>
              <a:rPr lang="en-US" smtClean="0"/>
              <a:t>Markus Friedl</a:t>
            </a:r>
            <a:endParaRPr lang="de-AT"/>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cropped-MedAustron_1000x287_9.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591459" y="4869160"/>
            <a:ext cx="4229013" cy="1217956"/>
          </a:xfrm>
          <a:prstGeom prst="rect">
            <a:avLst/>
          </a:prstGeom>
        </p:spPr>
      </p:pic>
      <p:sp>
        <p:nvSpPr>
          <p:cNvPr id="102402" name="Rectangle 2"/>
          <p:cNvSpPr>
            <a:spLocks noGrp="1" noChangeArrowheads="1"/>
          </p:cNvSpPr>
          <p:nvPr>
            <p:ph type="title" idx="4294967295"/>
          </p:nvPr>
        </p:nvSpPr>
        <p:spPr/>
        <p:txBody>
          <a:bodyPr/>
          <a:lstStyle/>
          <a:p>
            <a:pPr eaLnBrk="1" hangingPunct="1"/>
            <a:r>
              <a:rPr lang="en-US" sz="2800"/>
              <a:t>3. Krebstherapiezentrum MedAustron</a:t>
            </a:r>
            <a:endParaRPr lang="de-AT" sz="2800"/>
          </a:p>
        </p:txBody>
      </p:sp>
      <p:sp>
        <p:nvSpPr>
          <p:cNvPr id="102403" name="Rectangle 9"/>
          <p:cNvSpPr>
            <a:spLocks noGrp="1" noChangeArrowheads="1"/>
          </p:cNvSpPr>
          <p:nvPr>
            <p:ph type="body" sz="half" idx="4294967295"/>
          </p:nvPr>
        </p:nvSpPr>
        <p:spPr>
          <a:xfrm>
            <a:off x="250825" y="1628775"/>
            <a:ext cx="4038600" cy="4752975"/>
          </a:xfrm>
        </p:spPr>
        <p:txBody>
          <a:bodyPr/>
          <a:lstStyle/>
          <a:p>
            <a:pPr eaLnBrk="1" hangingPunct="1"/>
            <a:r>
              <a:rPr lang="de-DE" sz="2200" dirty="0"/>
              <a:t>Therapiezentrum für Krebstumore bei Wiener Neustadt</a:t>
            </a:r>
          </a:p>
          <a:p>
            <a:pPr lvl="1" eaLnBrk="1" hangingPunct="1"/>
            <a:r>
              <a:rPr lang="de-DE" sz="2000" dirty="0"/>
              <a:t>Baubeginn 2011</a:t>
            </a:r>
          </a:p>
          <a:p>
            <a:pPr lvl="1" eaLnBrk="1" hangingPunct="1"/>
            <a:r>
              <a:rPr lang="de-DE" sz="2000" dirty="0"/>
              <a:t>Erste Patientenbehandlung 2016</a:t>
            </a:r>
          </a:p>
          <a:p>
            <a:pPr lvl="1" eaLnBrk="1" hangingPunct="1"/>
            <a:r>
              <a:rPr lang="de-DE" sz="2000" dirty="0"/>
              <a:t>Verwendet Beschleunigertechnik vom CERN</a:t>
            </a:r>
          </a:p>
          <a:p>
            <a:pPr eaLnBrk="1" hangingPunct="1"/>
            <a:r>
              <a:rPr lang="de-DE" sz="2200" dirty="0"/>
              <a:t>15 Forscher „lernten“ am CERN Beschleuniger-technik</a:t>
            </a:r>
          </a:p>
        </p:txBody>
      </p:sp>
      <p:pic>
        <p:nvPicPr>
          <p:cNvPr id="102404" name="Picture 11" descr="MedAustron Vogelschau"/>
          <p:cNvPicPr>
            <a:picLocks noGrp="1" noChangeAspect="1" noChangeArrowheads="1"/>
          </p:cNvPicPr>
          <p:nvPr>
            <p:ph sz="half" idx="4294967295"/>
          </p:nvPr>
        </p:nvPicPr>
        <p:blipFill>
          <a:blip r:embed="rId3" cstate="print">
            <a:extLst>
              <a:ext uri="{28A0092B-C50C-407E-A947-70E740481C1C}">
                <a14:useLocalDpi xmlns:a14="http://schemas.microsoft.com/office/drawing/2010/main"/>
              </a:ext>
            </a:extLst>
          </a:blip>
          <a:srcRect/>
          <a:stretch>
            <a:fillRect/>
          </a:stretch>
        </p:blipFill>
        <p:spPr>
          <a:xfrm>
            <a:off x="4575497" y="1772816"/>
            <a:ext cx="4244975" cy="2808288"/>
          </a:xfrm>
        </p:spPr>
      </p:pic>
      <p:sp>
        <p:nvSpPr>
          <p:cNvPr id="102407" name="Slide Number Placeholder 10"/>
          <p:cNvSpPr>
            <a:spLocks noGrp="1"/>
          </p:cNvSpPr>
          <p:nvPr>
            <p:ph type="sldNum" sz="quarter" idx="10"/>
          </p:nvPr>
        </p:nvSpPr>
        <p:spPr>
          <a:noFill/>
        </p:spPr>
        <p:txBody>
          <a:bodyPr/>
          <a:lstStyle/>
          <a:p>
            <a:fld id="{8456D7AB-C58D-574B-8080-3B2023D74BA1}" type="slidenum">
              <a:rPr lang="de-AT" smtClean="0"/>
              <a:pPr/>
              <a:t>76</a:t>
            </a:fld>
            <a:endParaRPr lang="de-AT"/>
          </a:p>
        </p:txBody>
      </p:sp>
      <p:sp>
        <p:nvSpPr>
          <p:cNvPr id="102408" name="Date Placeholder 11"/>
          <p:cNvSpPr>
            <a:spLocks noGrp="1"/>
          </p:cNvSpPr>
          <p:nvPr>
            <p:ph type="dt" sz="quarter" idx="12"/>
          </p:nvPr>
        </p:nvSpPr>
        <p:spPr>
          <a:noFill/>
        </p:spPr>
        <p:txBody>
          <a:bodyPr/>
          <a:lstStyle/>
          <a:p>
            <a:r>
              <a:rPr lang="de-DE" smtClean="0"/>
              <a:t>3. März 2020</a:t>
            </a:r>
            <a:endParaRPr lang="de-AT"/>
          </a:p>
        </p:txBody>
      </p:sp>
      <p:sp>
        <p:nvSpPr>
          <p:cNvPr id="102409" name="Footer Placeholder 12"/>
          <p:cNvSpPr>
            <a:spLocks noGrp="1"/>
          </p:cNvSpPr>
          <p:nvPr>
            <p:ph type="ftr" sz="quarter" idx="11"/>
          </p:nvPr>
        </p:nvSpPr>
        <p:spPr>
          <a:noFill/>
        </p:spPr>
        <p:txBody>
          <a:bodyPr/>
          <a:lstStyle/>
          <a:p>
            <a:r>
              <a:rPr lang="en-US" smtClean="0"/>
              <a:t>Markus Friedl</a:t>
            </a:r>
            <a:endParaRPr lang="de-AT" dirty="0"/>
          </a:p>
        </p:txBody>
      </p:sp>
    </p:spTree>
    <p:extLst>
      <p:ext uri="{BB962C8B-B14F-4D97-AF65-F5344CB8AC3E}">
        <p14:creationId xmlns:p14="http://schemas.microsoft.com/office/powerpoint/2010/main" val="2661365093"/>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idx="4294967295"/>
          </p:nvPr>
        </p:nvSpPr>
        <p:spPr/>
        <p:txBody>
          <a:bodyPr/>
          <a:lstStyle/>
          <a:p>
            <a:pPr eaLnBrk="1" hangingPunct="1"/>
            <a:r>
              <a:rPr lang="en-US" sz="2800"/>
              <a:t>3. Krebstherapiezentrum MedAustron</a:t>
            </a:r>
            <a:endParaRPr lang="de-AT" sz="2800"/>
          </a:p>
        </p:txBody>
      </p:sp>
      <p:pic>
        <p:nvPicPr>
          <p:cNvPr id="10" name="Picture 9" descr="HIT_Heidelberg_Hadron_Therapy.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179512" y="1412776"/>
            <a:ext cx="8737600" cy="4914900"/>
          </a:xfrm>
          <a:prstGeom prst="rect">
            <a:avLst/>
          </a:prstGeom>
          <a:noFill/>
          <a:ln w="9525">
            <a:noFill/>
            <a:miter lim="800000"/>
            <a:headEnd/>
            <a:tailEnd/>
          </a:ln>
        </p:spPr>
      </p:pic>
      <p:sp>
        <p:nvSpPr>
          <p:cNvPr id="102407" name="Slide Number Placeholder 10"/>
          <p:cNvSpPr>
            <a:spLocks noGrp="1"/>
          </p:cNvSpPr>
          <p:nvPr>
            <p:ph type="sldNum" sz="quarter" idx="10"/>
          </p:nvPr>
        </p:nvSpPr>
        <p:spPr>
          <a:noFill/>
        </p:spPr>
        <p:txBody>
          <a:bodyPr/>
          <a:lstStyle/>
          <a:p>
            <a:fld id="{8456D7AB-C58D-574B-8080-3B2023D74BA1}" type="slidenum">
              <a:rPr lang="de-AT" smtClean="0"/>
              <a:pPr/>
              <a:t>77</a:t>
            </a:fld>
            <a:endParaRPr lang="de-AT"/>
          </a:p>
        </p:txBody>
      </p:sp>
      <p:sp>
        <p:nvSpPr>
          <p:cNvPr id="102408" name="Date Placeholder 11"/>
          <p:cNvSpPr>
            <a:spLocks noGrp="1"/>
          </p:cNvSpPr>
          <p:nvPr>
            <p:ph type="dt" sz="quarter" idx="12"/>
          </p:nvPr>
        </p:nvSpPr>
        <p:spPr>
          <a:noFill/>
        </p:spPr>
        <p:txBody>
          <a:bodyPr/>
          <a:lstStyle/>
          <a:p>
            <a:r>
              <a:rPr lang="de-DE" smtClean="0"/>
              <a:t>3. März 2020</a:t>
            </a:r>
            <a:endParaRPr lang="de-AT"/>
          </a:p>
        </p:txBody>
      </p:sp>
      <p:sp>
        <p:nvSpPr>
          <p:cNvPr id="102409" name="Footer Placeholder 12"/>
          <p:cNvSpPr>
            <a:spLocks noGrp="1"/>
          </p:cNvSpPr>
          <p:nvPr>
            <p:ph type="ftr" sz="quarter" idx="11"/>
          </p:nvPr>
        </p:nvSpPr>
        <p:spPr>
          <a:noFill/>
        </p:spPr>
        <p:txBody>
          <a:bodyPr/>
          <a:lstStyle/>
          <a:p>
            <a:r>
              <a:rPr lang="en-US" smtClean="0"/>
              <a:t>Markus Friedl</a:t>
            </a:r>
            <a:endParaRPr lang="de-AT" dirty="0"/>
          </a:p>
        </p:txBody>
      </p:sp>
      <p:pic>
        <p:nvPicPr>
          <p:cNvPr id="4" name="Bild 3" descr="medaustron_2013-02-13_equirectangular.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060848"/>
            <a:ext cx="9144000" cy="3433572"/>
          </a:xfrm>
          <a:prstGeom prst="rect">
            <a:avLst/>
          </a:prstGeom>
        </p:spPr>
      </p:pic>
    </p:spTree>
    <p:extLst>
      <p:ext uri="{BB962C8B-B14F-4D97-AF65-F5344CB8AC3E}">
        <p14:creationId xmlns:p14="http://schemas.microsoft.com/office/powerpoint/2010/main" val="36967653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par>
                          <p:cTn id="7" fill="hold">
                            <p:stCondLst>
                              <p:cond delay="0"/>
                            </p:stCondLst>
                            <p:childTnLst>
                              <p:par>
                                <p:cTn id="8" presetID="9" presetClass="entr" presetSubtype="0" fill="hold"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idx="4294967295"/>
          </p:nvPr>
        </p:nvSpPr>
        <p:spPr/>
        <p:txBody>
          <a:bodyPr/>
          <a:lstStyle/>
          <a:p>
            <a:pPr eaLnBrk="1" hangingPunct="1"/>
            <a:r>
              <a:rPr lang="en-US" sz="2800"/>
              <a:t>Tumorbestrahlung mit Hadronen</a:t>
            </a:r>
            <a:endParaRPr lang="de-AT" sz="2800"/>
          </a:p>
        </p:txBody>
      </p:sp>
      <p:sp>
        <p:nvSpPr>
          <p:cNvPr id="91139" name="Rectangle 5"/>
          <p:cNvSpPr>
            <a:spLocks noGrp="1" noChangeArrowheads="1"/>
          </p:cNvSpPr>
          <p:nvPr>
            <p:ph type="body" sz="half" idx="4294967295"/>
          </p:nvPr>
        </p:nvSpPr>
        <p:spPr>
          <a:xfrm>
            <a:off x="304800" y="1628775"/>
            <a:ext cx="4038600" cy="4752975"/>
          </a:xfrm>
        </p:spPr>
        <p:txBody>
          <a:bodyPr/>
          <a:lstStyle/>
          <a:p>
            <a:pPr eaLnBrk="1" hangingPunct="1"/>
            <a:r>
              <a:rPr lang="en-US" sz="2000"/>
              <a:t>Vorteile gegen</a:t>
            </a:r>
            <a:r>
              <a:rPr lang="de-AT" sz="2000"/>
              <a:t>über Bestrahlung mit Elektronen oder Photonen</a:t>
            </a:r>
          </a:p>
          <a:p>
            <a:pPr eaLnBrk="1" hangingPunct="1"/>
            <a:r>
              <a:rPr lang="de-AT" sz="2000"/>
              <a:t>Hadronen schädigen gezielt Tumorgewebe und verschonen „gutes“ Gewebe vor dem Tumor (Bsp: Rückenmark)</a:t>
            </a:r>
          </a:p>
          <a:p>
            <a:pPr eaLnBrk="1" hangingPunct="1"/>
            <a:r>
              <a:rPr lang="de-AT" sz="2000"/>
              <a:t>Physik: „Bragg-Peak“</a:t>
            </a:r>
          </a:p>
          <a:p>
            <a:pPr eaLnBrk="1" hangingPunct="1"/>
            <a:r>
              <a:rPr lang="de-AT" sz="2000"/>
              <a:t>Nachteile</a:t>
            </a:r>
          </a:p>
          <a:p>
            <a:pPr lvl="1" eaLnBrk="1" hangingPunct="1"/>
            <a:r>
              <a:rPr lang="de-AT" sz="1800"/>
              <a:t>Technik komplizierter als Elektronen oder Gamma-Bestrahlungseinrichtungen</a:t>
            </a:r>
          </a:p>
          <a:p>
            <a:pPr lvl="1" eaLnBrk="1" hangingPunct="1"/>
            <a:r>
              <a:rPr lang="de-AT" sz="1800"/>
              <a:t>Großer Beschleuniger benötigt</a:t>
            </a:r>
          </a:p>
        </p:txBody>
      </p:sp>
      <p:sp>
        <p:nvSpPr>
          <p:cNvPr id="91140" name="Slide Number Placeholder 7"/>
          <p:cNvSpPr>
            <a:spLocks noGrp="1"/>
          </p:cNvSpPr>
          <p:nvPr>
            <p:ph type="sldNum" sz="quarter" idx="10"/>
          </p:nvPr>
        </p:nvSpPr>
        <p:spPr>
          <a:noFill/>
        </p:spPr>
        <p:txBody>
          <a:bodyPr/>
          <a:lstStyle/>
          <a:p>
            <a:fld id="{1319BC45-C635-47D3-8A7B-E6F489781CF7}" type="slidenum">
              <a:rPr lang="de-AT"/>
              <a:pPr/>
              <a:t>78</a:t>
            </a:fld>
            <a:endParaRPr lang="de-AT"/>
          </a:p>
        </p:txBody>
      </p:sp>
      <p:sp>
        <p:nvSpPr>
          <p:cNvPr id="91141" name="Date Placeholder 8"/>
          <p:cNvSpPr>
            <a:spLocks noGrp="1"/>
          </p:cNvSpPr>
          <p:nvPr>
            <p:ph type="dt" sz="quarter" idx="12"/>
          </p:nvPr>
        </p:nvSpPr>
        <p:spPr>
          <a:noFill/>
        </p:spPr>
        <p:txBody>
          <a:bodyPr/>
          <a:lstStyle/>
          <a:p>
            <a:r>
              <a:rPr lang="de-DE" smtClean="0"/>
              <a:t>3. März 2020</a:t>
            </a:r>
            <a:endParaRPr lang="de-AT"/>
          </a:p>
        </p:txBody>
      </p:sp>
      <p:sp>
        <p:nvSpPr>
          <p:cNvPr id="91142" name="Footer Placeholder 9"/>
          <p:cNvSpPr>
            <a:spLocks noGrp="1"/>
          </p:cNvSpPr>
          <p:nvPr>
            <p:ph type="ftr" sz="quarter" idx="11"/>
          </p:nvPr>
        </p:nvSpPr>
        <p:spPr>
          <a:noFill/>
        </p:spPr>
        <p:txBody>
          <a:bodyPr/>
          <a:lstStyle/>
          <a:p>
            <a:r>
              <a:rPr lang="en-US" smtClean="0"/>
              <a:t>Markus Friedl</a:t>
            </a:r>
            <a:endParaRPr lang="de-AT"/>
          </a:p>
        </p:txBody>
      </p:sp>
      <p:pic>
        <p:nvPicPr>
          <p:cNvPr id="91143" name="Picture 2" descr="fisori_photon_tv"/>
          <p:cNvPicPr>
            <a:picLocks noChangeAspect="1" noChangeArrowheads="1"/>
          </p:cNvPicPr>
          <p:nvPr/>
        </p:nvPicPr>
        <p:blipFill>
          <a:blip r:embed="rId2" cstate="print">
            <a:lum bright="-12000"/>
            <a:extLst>
              <a:ext uri="{28A0092B-C50C-407E-A947-70E740481C1C}">
                <a14:useLocalDpi xmlns:a14="http://schemas.microsoft.com/office/drawing/2010/main"/>
              </a:ext>
            </a:extLst>
          </a:blip>
          <a:srcRect/>
          <a:stretch>
            <a:fillRect/>
          </a:stretch>
        </p:blipFill>
        <p:spPr bwMode="auto">
          <a:xfrm>
            <a:off x="5334000" y="1751013"/>
            <a:ext cx="2332038" cy="2147887"/>
          </a:xfrm>
          <a:prstGeom prst="rect">
            <a:avLst/>
          </a:prstGeom>
          <a:noFill/>
          <a:ln w="9525">
            <a:noFill/>
            <a:miter lim="800000"/>
            <a:headEnd/>
            <a:tailEnd/>
          </a:ln>
        </p:spPr>
      </p:pic>
      <p:sp>
        <p:nvSpPr>
          <p:cNvPr id="19" name="Textfeld 14"/>
          <p:cNvSpPr txBox="1"/>
          <p:nvPr/>
        </p:nvSpPr>
        <p:spPr>
          <a:xfrm rot="16200000">
            <a:off x="4437856" y="2723357"/>
            <a:ext cx="1247775" cy="369888"/>
          </a:xfrm>
          <a:prstGeom prst="rect">
            <a:avLst/>
          </a:prstGeom>
          <a:noFill/>
        </p:spPr>
        <p:txBody>
          <a:bodyPr wrap="none">
            <a:spAutoFit/>
          </a:bodyPr>
          <a:lstStyle/>
          <a:p>
            <a:r>
              <a:rPr lang="de-AT" b="1">
                <a:solidFill>
                  <a:srgbClr val="336699"/>
                </a:solidFill>
              </a:rPr>
              <a:t>Photonen</a:t>
            </a:r>
          </a:p>
        </p:txBody>
      </p:sp>
      <p:pic>
        <p:nvPicPr>
          <p:cNvPr id="91145" name="Picture 9" descr="iso_legend"/>
          <p:cNvPicPr>
            <a:picLocks noChangeAspect="1" noChangeArrowheads="1"/>
          </p:cNvPicPr>
          <p:nvPr/>
        </p:nvPicPr>
        <p:blipFill>
          <a:blip r:embed="rId3" cstate="print">
            <a:lum bright="18000" contrast="42000"/>
            <a:extLst>
              <a:ext uri="{28A0092B-C50C-407E-A947-70E740481C1C}">
                <a14:useLocalDpi xmlns:a14="http://schemas.microsoft.com/office/drawing/2010/main"/>
              </a:ext>
            </a:extLst>
          </a:blip>
          <a:srcRect/>
          <a:stretch>
            <a:fillRect/>
          </a:stretch>
        </p:blipFill>
        <p:spPr bwMode="auto">
          <a:xfrm>
            <a:off x="7945438" y="2670175"/>
            <a:ext cx="969962" cy="2892425"/>
          </a:xfrm>
          <a:prstGeom prst="rect">
            <a:avLst/>
          </a:prstGeom>
          <a:noFill/>
          <a:ln w="9525">
            <a:noFill/>
            <a:miter lim="800000"/>
            <a:headEnd/>
            <a:tailEnd/>
          </a:ln>
        </p:spPr>
      </p:pic>
      <p:sp>
        <p:nvSpPr>
          <p:cNvPr id="17" name="Textfeld 15"/>
          <p:cNvSpPr txBox="1"/>
          <p:nvPr/>
        </p:nvSpPr>
        <p:spPr>
          <a:xfrm>
            <a:off x="7715250" y="2208213"/>
            <a:ext cx="1352550" cy="400050"/>
          </a:xfrm>
          <a:prstGeom prst="rect">
            <a:avLst/>
          </a:prstGeom>
          <a:noFill/>
        </p:spPr>
        <p:txBody>
          <a:bodyPr wrap="none">
            <a:spAutoFit/>
          </a:bodyPr>
          <a:lstStyle/>
          <a:p>
            <a:r>
              <a:rPr lang="de-AT" sz="2000" b="1">
                <a:solidFill>
                  <a:srgbClr val="336699"/>
                </a:solidFill>
              </a:rPr>
              <a:t>Dosis (%)</a:t>
            </a:r>
          </a:p>
        </p:txBody>
      </p:sp>
      <p:pic>
        <p:nvPicPr>
          <p:cNvPr id="91147" name="Picture 4" descr="fisori_tv_re"/>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334000" y="4037013"/>
            <a:ext cx="2309813" cy="2132012"/>
          </a:xfrm>
          <a:prstGeom prst="rect">
            <a:avLst/>
          </a:prstGeom>
          <a:noFill/>
          <a:ln w="9525">
            <a:noFill/>
            <a:miter lim="800000"/>
            <a:headEnd/>
            <a:tailEnd/>
          </a:ln>
        </p:spPr>
      </p:pic>
      <p:sp>
        <p:nvSpPr>
          <p:cNvPr id="15" name="Textfeld 16"/>
          <p:cNvSpPr txBox="1"/>
          <p:nvPr/>
        </p:nvSpPr>
        <p:spPr>
          <a:xfrm rot="16200000">
            <a:off x="3894931" y="4958557"/>
            <a:ext cx="2363787" cy="368300"/>
          </a:xfrm>
          <a:prstGeom prst="rect">
            <a:avLst/>
          </a:prstGeom>
          <a:noFill/>
        </p:spPr>
        <p:txBody>
          <a:bodyPr>
            <a:spAutoFit/>
          </a:bodyPr>
          <a:lstStyle/>
          <a:p>
            <a:pPr algn="ctr"/>
            <a:r>
              <a:rPr lang="de-AT" b="1">
                <a:solidFill>
                  <a:srgbClr val="336699"/>
                </a:solidFill>
              </a:rPr>
              <a:t>Kohlenstoff-Ionen</a:t>
            </a:r>
          </a:p>
        </p:txBody>
      </p:sp>
      <p:sp>
        <p:nvSpPr>
          <p:cNvPr id="91149" name="TextBox 19"/>
          <p:cNvSpPr txBox="1">
            <a:spLocks noChangeArrowheads="1"/>
          </p:cNvSpPr>
          <p:nvPr/>
        </p:nvSpPr>
        <p:spPr bwMode="auto">
          <a:xfrm>
            <a:off x="5410200" y="5789613"/>
            <a:ext cx="685800" cy="338137"/>
          </a:xfrm>
          <a:prstGeom prst="rect">
            <a:avLst/>
          </a:prstGeom>
          <a:solidFill>
            <a:schemeClr val="bg1"/>
          </a:solidFill>
          <a:ln w="9525">
            <a:solidFill>
              <a:schemeClr val="bg1"/>
            </a:solidFill>
            <a:miter lim="800000"/>
            <a:headEnd/>
            <a:tailEnd/>
          </a:ln>
        </p:spPr>
        <p:txBody>
          <a:bodyPr>
            <a:spAutoFit/>
          </a:bodyPr>
          <a:lstStyle/>
          <a:p>
            <a:r>
              <a:rPr lang="en-US" sz="1600"/>
              <a:t>&lt;1Gy</a:t>
            </a:r>
          </a:p>
        </p:txBody>
      </p:sp>
      <p:sp>
        <p:nvSpPr>
          <p:cNvPr id="91150" name="TextBox 20"/>
          <p:cNvSpPr txBox="1">
            <a:spLocks noChangeArrowheads="1"/>
          </p:cNvSpPr>
          <p:nvPr/>
        </p:nvSpPr>
        <p:spPr bwMode="auto">
          <a:xfrm>
            <a:off x="5410200" y="3503613"/>
            <a:ext cx="685800" cy="338137"/>
          </a:xfrm>
          <a:prstGeom prst="rect">
            <a:avLst/>
          </a:prstGeom>
          <a:solidFill>
            <a:schemeClr val="bg1"/>
          </a:solidFill>
          <a:ln w="9525">
            <a:solidFill>
              <a:schemeClr val="bg1"/>
            </a:solidFill>
            <a:miter lim="800000"/>
            <a:headEnd/>
            <a:tailEnd/>
          </a:ln>
        </p:spPr>
        <p:txBody>
          <a:bodyPr>
            <a:spAutoFit/>
          </a:bodyPr>
          <a:lstStyle/>
          <a:p>
            <a:r>
              <a:rPr lang="en-US" sz="1600"/>
              <a:t>41Gy</a:t>
            </a:r>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idx="4294967295"/>
          </p:nvPr>
        </p:nvSpPr>
        <p:spPr/>
        <p:txBody>
          <a:bodyPr/>
          <a:lstStyle/>
          <a:p>
            <a:pPr eaLnBrk="1" hangingPunct="1"/>
            <a:r>
              <a:rPr lang="en-US" sz="2800" dirty="0"/>
              <a:t>4. </a:t>
            </a:r>
            <a:r>
              <a:rPr lang="en-US" sz="2800" dirty="0" smtClean="0"/>
              <a:t>Positron-Emissions-</a:t>
            </a:r>
            <a:r>
              <a:rPr lang="en-US" sz="2800" dirty="0" err="1" smtClean="0"/>
              <a:t>Tomographie</a:t>
            </a:r>
            <a:endParaRPr lang="de-AT" sz="2800" dirty="0"/>
          </a:p>
        </p:txBody>
      </p:sp>
      <p:pic>
        <p:nvPicPr>
          <p:cNvPr id="92163" name="Picture 6" descr="PET-schema"/>
          <p:cNvPicPr>
            <a:picLocks noGrp="1" noChangeAspect="1" noChangeArrowheads="1"/>
          </p:cNvPicPr>
          <p:nvPr>
            <p:ph sz="half" idx="4294967295"/>
          </p:nvPr>
        </p:nvPicPr>
        <p:blipFill>
          <a:blip r:embed="rId2" cstate="print">
            <a:extLst>
              <a:ext uri="{28A0092B-C50C-407E-A947-70E740481C1C}">
                <a14:useLocalDpi xmlns:a14="http://schemas.microsoft.com/office/drawing/2010/main"/>
              </a:ext>
            </a:extLst>
          </a:blip>
          <a:srcRect r="2875"/>
          <a:stretch>
            <a:fillRect/>
          </a:stretch>
        </p:blipFill>
        <p:spPr>
          <a:xfrm>
            <a:off x="4210050" y="2813050"/>
            <a:ext cx="4826000" cy="3640138"/>
          </a:xfrm>
        </p:spPr>
      </p:pic>
      <p:sp>
        <p:nvSpPr>
          <p:cNvPr id="92164" name="Rectangle 7"/>
          <p:cNvSpPr>
            <a:spLocks noGrp="1" noChangeArrowheads="1"/>
          </p:cNvSpPr>
          <p:nvPr>
            <p:ph type="body" sz="half" idx="4294967295"/>
          </p:nvPr>
        </p:nvSpPr>
        <p:spPr>
          <a:xfrm>
            <a:off x="457200" y="1484313"/>
            <a:ext cx="8229600" cy="1439862"/>
          </a:xfrm>
        </p:spPr>
        <p:txBody>
          <a:bodyPr/>
          <a:lstStyle/>
          <a:p>
            <a:pPr eaLnBrk="1" hangingPunct="1"/>
            <a:r>
              <a:rPr lang="de-AT" sz="2600"/>
              <a:t>Bildgebenes Verfahren in der Nuklarmedizin</a:t>
            </a:r>
          </a:p>
          <a:p>
            <a:pPr eaLnBrk="1" hangingPunct="1"/>
            <a:r>
              <a:rPr lang="de-AT" sz="2600"/>
              <a:t>Verwendet Antimaterie, um Signal in Detektoren zu erzeugen.</a:t>
            </a:r>
          </a:p>
        </p:txBody>
      </p:sp>
      <p:sp>
        <p:nvSpPr>
          <p:cNvPr id="92165" name="Rectangle 8"/>
          <p:cNvSpPr>
            <a:spLocks noChangeArrowheads="1"/>
          </p:cNvSpPr>
          <p:nvPr/>
        </p:nvSpPr>
        <p:spPr bwMode="auto">
          <a:xfrm>
            <a:off x="457200" y="2851150"/>
            <a:ext cx="3467100" cy="3673475"/>
          </a:xfrm>
          <a:prstGeom prst="rect">
            <a:avLst/>
          </a:prstGeom>
          <a:noFill/>
          <a:ln w="9525">
            <a:noFill/>
            <a:miter lim="800000"/>
            <a:headEnd/>
            <a:tailEnd/>
          </a:ln>
        </p:spPr>
        <p:txBody>
          <a:bodyPr/>
          <a:lstStyle/>
          <a:p>
            <a:pPr marL="342900" indent="-342900" eaLnBrk="0" hangingPunct="0">
              <a:spcBef>
                <a:spcPct val="20000"/>
              </a:spcBef>
              <a:buFontTx/>
              <a:buChar char="•"/>
            </a:pPr>
            <a:r>
              <a:rPr lang="de-AT">
                <a:solidFill>
                  <a:srgbClr val="01446F"/>
                </a:solidFill>
              </a:rPr>
              <a:t>Patienten wird ein Radiopharmaka verabreicht, dass Positronen beinhaltet</a:t>
            </a:r>
          </a:p>
          <a:p>
            <a:pPr marL="342900" indent="-342900" eaLnBrk="0" hangingPunct="0">
              <a:spcBef>
                <a:spcPct val="20000"/>
              </a:spcBef>
              <a:buFontTx/>
              <a:buChar char="•"/>
            </a:pPr>
            <a:r>
              <a:rPr lang="de-AT">
                <a:solidFill>
                  <a:srgbClr val="01446F"/>
                </a:solidFill>
              </a:rPr>
              <a:t>Positronen reagieren mit Elektronen und erzeugen zwei Lichtblitze in genau entgegengesetzte Richtungen</a:t>
            </a:r>
          </a:p>
          <a:p>
            <a:pPr marL="342900" indent="-342900" eaLnBrk="0" hangingPunct="0">
              <a:spcBef>
                <a:spcPct val="20000"/>
              </a:spcBef>
              <a:buFontTx/>
              <a:buChar char="•"/>
            </a:pPr>
            <a:r>
              <a:rPr lang="de-AT">
                <a:solidFill>
                  <a:srgbClr val="01446F"/>
                </a:solidFill>
              </a:rPr>
              <a:t>Detektierung der Lichtblitze mittels Szintillatoren und Photomultiplier</a:t>
            </a:r>
          </a:p>
          <a:p>
            <a:pPr marL="342900" indent="-342900" eaLnBrk="0" hangingPunct="0">
              <a:spcBef>
                <a:spcPct val="20000"/>
              </a:spcBef>
              <a:buFontTx/>
              <a:buChar char="•"/>
            </a:pPr>
            <a:r>
              <a:rPr lang="de-AT">
                <a:solidFill>
                  <a:srgbClr val="01446F"/>
                </a:solidFill>
              </a:rPr>
              <a:t>Bildentstehung im Computer</a:t>
            </a:r>
          </a:p>
        </p:txBody>
      </p:sp>
      <p:pic>
        <p:nvPicPr>
          <p:cNvPr id="204809" name="Picture 3" descr="9803011_0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995738" y="2678113"/>
            <a:ext cx="5148262" cy="3798887"/>
          </a:xfrm>
          <a:prstGeom prst="rect">
            <a:avLst/>
          </a:prstGeom>
          <a:noFill/>
          <a:ln w="9525">
            <a:noFill/>
            <a:miter lim="800000"/>
            <a:headEnd/>
            <a:tailEnd/>
          </a:ln>
        </p:spPr>
      </p:pic>
      <p:sp>
        <p:nvSpPr>
          <p:cNvPr id="92167" name="Slide Number Placeholder 9"/>
          <p:cNvSpPr>
            <a:spLocks noGrp="1"/>
          </p:cNvSpPr>
          <p:nvPr>
            <p:ph type="sldNum" sz="quarter" idx="10"/>
          </p:nvPr>
        </p:nvSpPr>
        <p:spPr>
          <a:noFill/>
        </p:spPr>
        <p:txBody>
          <a:bodyPr/>
          <a:lstStyle/>
          <a:p>
            <a:fld id="{6B2EC472-CA6D-4743-838B-2AA6CF31D71B}" type="slidenum">
              <a:rPr lang="de-AT"/>
              <a:pPr/>
              <a:t>79</a:t>
            </a:fld>
            <a:endParaRPr lang="de-AT"/>
          </a:p>
        </p:txBody>
      </p:sp>
      <p:sp>
        <p:nvSpPr>
          <p:cNvPr id="92168" name="Date Placeholder 10"/>
          <p:cNvSpPr>
            <a:spLocks noGrp="1"/>
          </p:cNvSpPr>
          <p:nvPr>
            <p:ph type="dt" sz="quarter" idx="12"/>
          </p:nvPr>
        </p:nvSpPr>
        <p:spPr>
          <a:noFill/>
        </p:spPr>
        <p:txBody>
          <a:bodyPr/>
          <a:lstStyle/>
          <a:p>
            <a:r>
              <a:rPr lang="de-DE" smtClean="0"/>
              <a:t>3. März 2020</a:t>
            </a:r>
            <a:endParaRPr lang="de-AT"/>
          </a:p>
        </p:txBody>
      </p:sp>
      <p:sp>
        <p:nvSpPr>
          <p:cNvPr id="92169" name="Footer Placeholder 11"/>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09"/>
                                        </p:tgtEl>
                                        <p:attrNameLst>
                                          <p:attrName>style.visibility</p:attrName>
                                        </p:attrNameLst>
                                      </p:cBhvr>
                                      <p:to>
                                        <p:strVal val="visible"/>
                                      </p:to>
                                    </p:set>
                                    <p:animEffect transition="in" filter="fade">
                                      <p:cBhvr>
                                        <p:cTn id="7" dur="1000"/>
                                        <p:tgtEl>
                                          <p:spTgt spid="2048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6"/>
          <p:cNvSpPr>
            <a:spLocks noGrp="1" noChangeArrowheads="1"/>
          </p:cNvSpPr>
          <p:nvPr>
            <p:ph type="title" idx="4294967295"/>
          </p:nvPr>
        </p:nvSpPr>
        <p:spPr>
          <a:xfrm>
            <a:off x="0" y="980530"/>
            <a:ext cx="9143999" cy="576262"/>
          </a:xfrm>
        </p:spPr>
        <p:txBody>
          <a:bodyPr/>
          <a:lstStyle/>
          <a:p>
            <a:r>
              <a:rPr lang="de-AT" sz="2800" dirty="0"/>
              <a:t>1. Kosmische Strahlung im Labor sichtbar machen</a:t>
            </a:r>
          </a:p>
        </p:txBody>
      </p:sp>
      <p:sp>
        <p:nvSpPr>
          <p:cNvPr id="32773" name="Rectangle 8"/>
          <p:cNvSpPr>
            <a:spLocks noGrp="1" noChangeArrowheads="1"/>
          </p:cNvSpPr>
          <p:nvPr>
            <p:ph type="body" sz="half" idx="4294967295"/>
          </p:nvPr>
        </p:nvSpPr>
        <p:spPr>
          <a:xfrm>
            <a:off x="4716016" y="1844675"/>
            <a:ext cx="4182616" cy="2160389"/>
          </a:xfrm>
        </p:spPr>
        <p:txBody>
          <a:bodyPr/>
          <a:lstStyle/>
          <a:p>
            <a:r>
              <a:rPr lang="de-AT" sz="1800" dirty="0"/>
              <a:t>Die </a:t>
            </a:r>
            <a:r>
              <a:rPr lang="de-AT" sz="1800" b="1" dirty="0"/>
              <a:t>Kosmische Strahlung</a:t>
            </a:r>
            <a:r>
              <a:rPr lang="de-AT" sz="1800" dirty="0"/>
              <a:t> </a:t>
            </a:r>
            <a:r>
              <a:rPr lang="de-AT" sz="1800" b="1" dirty="0"/>
              <a:t>bombardiert die Erde</a:t>
            </a:r>
            <a:r>
              <a:rPr lang="de-AT" sz="1800" dirty="0"/>
              <a:t> ständig mit </a:t>
            </a:r>
            <a:r>
              <a:rPr lang="de-AT" sz="1800" b="1" dirty="0"/>
              <a:t>Teilchen </a:t>
            </a:r>
          </a:p>
          <a:p>
            <a:r>
              <a:rPr lang="de-AT" sz="1800" dirty="0"/>
              <a:t>Entdeckung der sogenannten „Höhenstrahlung“ durch Viktor Hess 1912 (Physik-Nobelpreis 1936)</a:t>
            </a:r>
          </a:p>
          <a:p>
            <a:endParaRPr lang="de-AT" sz="1700" b="1" dirty="0"/>
          </a:p>
          <a:p>
            <a:endParaRPr lang="de-AT" sz="1700" dirty="0"/>
          </a:p>
        </p:txBody>
      </p:sp>
      <p:pic>
        <p:nvPicPr>
          <p:cNvPr id="32774" name="Picture 9" descr="crshower2_nasa"/>
          <p:cNvPicPr>
            <a:picLocks noGrp="1" noChangeAspect="1" noChangeArrowheads="1"/>
          </p:cNvPicPr>
          <p:nvPr>
            <p:ph sz="half" idx="4294967295"/>
          </p:nvPr>
        </p:nvPicPr>
        <p:blipFill>
          <a:blip r:embed="rId3"/>
          <a:srcRect/>
          <a:stretch>
            <a:fillRect/>
          </a:stretch>
        </p:blipFill>
        <p:spPr>
          <a:xfrm>
            <a:off x="323528" y="2132856"/>
            <a:ext cx="4038600" cy="3028950"/>
          </a:xfrm>
          <a:noFill/>
        </p:spPr>
      </p:pic>
      <p:sp>
        <p:nvSpPr>
          <p:cNvPr id="14" name="Footer Placeholder 11"/>
          <p:cNvSpPr>
            <a:spLocks noGrp="1"/>
          </p:cNvSpPr>
          <p:nvPr>
            <p:ph type="ftr" sz="quarter" idx="11"/>
          </p:nvPr>
        </p:nvSpPr>
        <p:spPr>
          <a:xfrm>
            <a:off x="2051050" y="6597650"/>
            <a:ext cx="4824413" cy="260350"/>
          </a:xfrm>
          <a:noFill/>
        </p:spPr>
        <p:txBody>
          <a:bodyPr/>
          <a:lstStyle/>
          <a:p>
            <a:r>
              <a:rPr lang="en-US" smtClean="0"/>
              <a:t>Markus Friedl</a:t>
            </a:r>
            <a:endParaRPr lang="de-AT" dirty="0"/>
          </a:p>
        </p:txBody>
      </p:sp>
      <p:sp>
        <p:nvSpPr>
          <p:cNvPr id="9" name="Date Placeholder 5"/>
          <p:cNvSpPr>
            <a:spLocks noGrp="1"/>
          </p:cNvSpPr>
          <p:nvPr>
            <p:ph type="dt" sz="quarter" idx="12"/>
          </p:nvPr>
        </p:nvSpPr>
        <p:spPr>
          <a:xfrm>
            <a:off x="0" y="6597650"/>
            <a:ext cx="1835150" cy="260350"/>
          </a:xfrm>
          <a:noFill/>
        </p:spPr>
        <p:txBody>
          <a:bodyPr/>
          <a:lstStyle/>
          <a:p>
            <a:r>
              <a:rPr lang="de-DE" smtClean="0"/>
              <a:t>3. März 2020</a:t>
            </a:r>
            <a:endParaRPr lang="de-AT" dirty="0"/>
          </a:p>
        </p:txBody>
      </p:sp>
      <p:pic>
        <p:nvPicPr>
          <p:cNvPr id="1026" name="Picture 2" descr="C:\Users\bergi\Desktop\220px-Hess.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236295" y="3933056"/>
            <a:ext cx="1711019" cy="2418656"/>
          </a:xfrm>
          <a:prstGeom prst="rect">
            <a:avLst/>
          </a:prstGeom>
          <a:noFill/>
          <a:extLst>
            <a:ext uri="{909E8E84-426E-40DD-AFC4-6F175D3DCCD1}">
              <a14:hiddenFill xmlns:a14="http://schemas.microsoft.com/office/drawing/2010/main">
                <a:solidFill>
                  <a:srgbClr val="FFFFFF"/>
                </a:solidFill>
              </a14:hiddenFill>
            </a:ext>
          </a:extLst>
        </p:spPr>
      </p:pic>
      <p:pic>
        <p:nvPicPr>
          <p:cNvPr id="11" name="Content Placeholder 8" descr="9be884d6ae.jp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076056" y="3933056"/>
            <a:ext cx="1884737" cy="2421787"/>
          </a:xfrm>
          <a:prstGeom prst="rect">
            <a:avLst/>
          </a:prstGeom>
        </p:spPr>
      </p:pic>
      <p:pic>
        <p:nvPicPr>
          <p:cNvPr id="12" name="Picture 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23528" y="2492896"/>
            <a:ext cx="4352925" cy="316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6"/>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bwMode="auto">
          <a:xfrm>
            <a:off x="467544" y="1700808"/>
            <a:ext cx="3864429" cy="4627380"/>
          </a:xfrm>
          <a:prstGeom prst="rect">
            <a:avLst/>
          </a:prstGeom>
          <a:noFill/>
          <a:ln w="25400">
            <a:noFill/>
            <a:prstDash val="solid"/>
            <a:miter lim="800000"/>
            <a:headEnd/>
            <a:tailEnd/>
          </a:ln>
          <a:effectLst/>
        </p:spPr>
      </p:pic>
      <p:sp>
        <p:nvSpPr>
          <p:cNvPr id="2" name="Foliennummernplatzhalter 1">
            <a:extLst>
              <a:ext uri="{FF2B5EF4-FFF2-40B4-BE49-F238E27FC236}">
                <a16:creationId xmlns:a16="http://schemas.microsoft.com/office/drawing/2014/main" id="{AB65E8E1-ED64-9C4C-9AA3-8AF342E7633F}"/>
              </a:ext>
            </a:extLst>
          </p:cNvPr>
          <p:cNvSpPr>
            <a:spLocks noGrp="1"/>
          </p:cNvSpPr>
          <p:nvPr>
            <p:ph type="sldNum" sz="quarter" idx="10"/>
          </p:nvPr>
        </p:nvSpPr>
        <p:spPr/>
        <p:txBody>
          <a:bodyPr/>
          <a:lstStyle/>
          <a:p>
            <a:fld id="{9F899483-05FE-234B-ABDB-4EDD325FE8E3}" type="slidenum">
              <a:rPr lang="de-AT" smtClean="0"/>
              <a:pPr/>
              <a:t>8</a:t>
            </a:fld>
            <a:endParaRPr lang="de-AT"/>
          </a:p>
        </p:txBody>
      </p:sp>
    </p:spTree>
    <p:extLst>
      <p:ext uri="{BB962C8B-B14F-4D97-AF65-F5344CB8AC3E}">
        <p14:creationId xmlns:p14="http://schemas.microsoft.com/office/powerpoint/2010/main" val="5504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10" presetClass="exit" presetSubtype="0" fill="hold" nodeType="withEffect">
                                  <p:stCondLst>
                                    <p:cond delay="0"/>
                                  </p:stCondLst>
                                  <p:childTnLst>
                                    <p:animEffect transition="out" filter="fade">
                                      <p:cBhvr>
                                        <p:cTn id="11" dur="500"/>
                                        <p:tgtEl>
                                          <p:spTgt spid="32774"/>
                                        </p:tgtEl>
                                      </p:cBhvr>
                                    </p:animEffect>
                                    <p:set>
                                      <p:cBhvr>
                                        <p:cTn id="12" dur="1" fill="hold">
                                          <p:stCondLst>
                                            <p:cond delay="499"/>
                                          </p:stCondLst>
                                        </p:cTn>
                                        <p:tgtEl>
                                          <p:spTgt spid="3277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dissolve">
                                      <p:cBhvr>
                                        <p:cTn id="17" dur="500"/>
                                        <p:tgtEl>
                                          <p:spTgt spid="15"/>
                                        </p:tgtEl>
                                      </p:cBhvr>
                                    </p:animEffect>
                                  </p:childTnLst>
                                </p:cTn>
                              </p:par>
                              <p:par>
                                <p:cTn id="18" presetID="10" presetClass="exit" presetSubtype="0" fill="hold" nodeType="withEffect">
                                  <p:stCondLst>
                                    <p:cond delay="0"/>
                                  </p:stCondLst>
                                  <p:childTnLst>
                                    <p:animEffect transition="out" filter="fade">
                                      <p:cBhvr>
                                        <p:cTn id="19" dur="500"/>
                                        <p:tgtEl>
                                          <p:spTgt spid="12"/>
                                        </p:tgtEl>
                                      </p:cBhvr>
                                    </p:animEffect>
                                    <p:set>
                                      <p:cBhvr>
                                        <p:cTn id="20"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z="2800" dirty="0"/>
              <a:t>4. </a:t>
            </a:r>
            <a:r>
              <a:rPr lang="en-GB" sz="2800" dirty="0" err="1"/>
              <a:t>Wirtschaftliche</a:t>
            </a:r>
            <a:r>
              <a:rPr lang="en-GB" sz="2800" dirty="0"/>
              <a:t> </a:t>
            </a:r>
            <a:r>
              <a:rPr lang="en-GB" sz="2800" dirty="0" err="1"/>
              <a:t>Aspekte</a:t>
            </a:r>
            <a:endParaRPr lang="en-GB" sz="2800" dirty="0"/>
          </a:p>
        </p:txBody>
      </p:sp>
      <p:sp>
        <p:nvSpPr>
          <p:cNvPr id="3" name="Inhaltsplatzhalter 2"/>
          <p:cNvSpPr>
            <a:spLocks noGrp="1"/>
          </p:cNvSpPr>
          <p:nvPr>
            <p:ph idx="1"/>
          </p:nvPr>
        </p:nvSpPr>
        <p:spPr>
          <a:xfrm>
            <a:off x="251520" y="1628775"/>
            <a:ext cx="5472608" cy="4816501"/>
          </a:xfrm>
        </p:spPr>
        <p:txBody>
          <a:bodyPr>
            <a:normAutofit fontScale="77500" lnSpcReduction="20000"/>
          </a:bodyPr>
          <a:lstStyle/>
          <a:p>
            <a:pPr marL="0" indent="0">
              <a:lnSpc>
                <a:spcPct val="120000"/>
              </a:lnSpc>
              <a:buNone/>
            </a:pPr>
            <a:r>
              <a:rPr lang="de-AT" b="1" dirty="0"/>
              <a:t>HEPHY entwickelt Silizium-Teilchendetektoren gemeinsam mit Infineon in Villach</a:t>
            </a:r>
          </a:p>
          <a:p>
            <a:pPr>
              <a:lnSpc>
                <a:spcPct val="120000"/>
              </a:lnSpc>
            </a:pPr>
            <a:endParaRPr lang="de-AT" sz="1700" dirty="0"/>
          </a:p>
          <a:p>
            <a:pPr>
              <a:lnSpc>
                <a:spcPct val="120000"/>
              </a:lnSpc>
            </a:pPr>
            <a:r>
              <a:rPr lang="de-AT" dirty="0"/>
              <a:t>Projektstart April 2009</a:t>
            </a:r>
          </a:p>
          <a:p>
            <a:pPr>
              <a:lnSpc>
                <a:spcPct val="120000"/>
              </a:lnSpc>
            </a:pPr>
            <a:r>
              <a:rPr lang="de-AT" dirty="0"/>
              <a:t>2012: Erste Prototypen nach HEPHY Design in Villach gefertigt</a:t>
            </a:r>
          </a:p>
          <a:p>
            <a:pPr lvl="1">
              <a:lnSpc>
                <a:spcPct val="120000"/>
              </a:lnSpc>
            </a:pPr>
            <a:r>
              <a:rPr lang="de-AT" dirty="0"/>
              <a:t>Produktion begleitet von zwei Diplomanden</a:t>
            </a:r>
          </a:p>
          <a:p>
            <a:pPr>
              <a:lnSpc>
                <a:spcPct val="120000"/>
              </a:lnSpc>
            </a:pPr>
            <a:r>
              <a:rPr lang="de-AT" dirty="0"/>
              <a:t>Werden in zukünftigen Ausbaustufen von ATLAS und CMS eingesetzt</a:t>
            </a:r>
          </a:p>
          <a:p>
            <a:pPr lvl="1">
              <a:lnSpc>
                <a:spcPct val="120000"/>
              </a:lnSpc>
            </a:pPr>
            <a:r>
              <a:rPr lang="de-AT" dirty="0"/>
              <a:t>Auftragsvolumen: 30-50 </a:t>
            </a:r>
            <a:r>
              <a:rPr lang="de-AT" dirty="0" err="1"/>
              <a:t>Mio</a:t>
            </a:r>
            <a:r>
              <a:rPr lang="de-AT" dirty="0"/>
              <a:t> €</a:t>
            </a:r>
          </a:p>
          <a:p>
            <a:pPr marL="0" indent="0">
              <a:lnSpc>
                <a:spcPct val="120000"/>
              </a:lnSpc>
              <a:buNone/>
            </a:pPr>
            <a:endParaRPr lang="de-AT" sz="2100" dirty="0"/>
          </a:p>
          <a:p>
            <a:pPr lvl="1">
              <a:lnSpc>
                <a:spcPct val="120000"/>
              </a:lnSpc>
            </a:pPr>
            <a:endParaRPr lang="de-AT" dirty="0"/>
          </a:p>
        </p:txBody>
      </p:sp>
      <p:pic>
        <p:nvPicPr>
          <p:cNvPr id="7" name="Bild 6" descr="Wafer.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68144" y="3501008"/>
            <a:ext cx="3150500" cy="3024336"/>
          </a:xfrm>
          <a:prstGeom prst="rect">
            <a:avLst/>
          </a:prstGeom>
        </p:spPr>
      </p:pic>
      <p:sp>
        <p:nvSpPr>
          <p:cNvPr id="13" name="Date Placeholder 19"/>
          <p:cNvSpPr>
            <a:spLocks noGrp="1"/>
          </p:cNvSpPr>
          <p:nvPr>
            <p:ph type="dt" sz="quarter" idx="12"/>
          </p:nvPr>
        </p:nvSpPr>
        <p:spPr>
          <a:xfrm>
            <a:off x="0" y="6597650"/>
            <a:ext cx="1835150" cy="260350"/>
          </a:xfrm>
          <a:noFill/>
        </p:spPr>
        <p:txBody>
          <a:bodyPr/>
          <a:lstStyle/>
          <a:p>
            <a:r>
              <a:rPr lang="de-DE" smtClean="0"/>
              <a:t>3. März 2020</a:t>
            </a:r>
            <a:endParaRPr lang="de-AT"/>
          </a:p>
        </p:txBody>
      </p:sp>
      <p:sp>
        <p:nvSpPr>
          <p:cNvPr id="14" name="Slide Number Placeholder 20"/>
          <p:cNvSpPr>
            <a:spLocks noGrp="1"/>
          </p:cNvSpPr>
          <p:nvPr>
            <p:ph type="sldNum" sz="quarter" idx="10"/>
          </p:nvPr>
        </p:nvSpPr>
        <p:spPr>
          <a:xfrm>
            <a:off x="8089900" y="6597650"/>
            <a:ext cx="1054100" cy="260350"/>
          </a:xfrm>
          <a:noFill/>
        </p:spPr>
        <p:txBody>
          <a:bodyPr/>
          <a:lstStyle/>
          <a:p>
            <a:fld id="{382B1D7B-C3DE-AD4B-A8AF-899B66E1277E}" type="slidenum">
              <a:rPr lang="de-AT" smtClean="0"/>
              <a:pPr/>
              <a:t>80</a:t>
            </a:fld>
            <a:endParaRPr lang="de-AT"/>
          </a:p>
        </p:txBody>
      </p:sp>
      <p:sp>
        <p:nvSpPr>
          <p:cNvPr id="15" name="Footer Placeholder 21"/>
          <p:cNvSpPr>
            <a:spLocks noGrp="1"/>
          </p:cNvSpPr>
          <p:nvPr>
            <p:ph type="ftr" sz="quarter" idx="11"/>
          </p:nvPr>
        </p:nvSpPr>
        <p:spPr>
          <a:xfrm>
            <a:off x="2051050" y="6597650"/>
            <a:ext cx="4824413" cy="260350"/>
          </a:xfrm>
          <a:noFill/>
        </p:spPr>
        <p:txBody>
          <a:bodyPr/>
          <a:lstStyle/>
          <a:p>
            <a:r>
              <a:rPr lang="en-US" smtClean="0"/>
              <a:t>Markus Friedl</a:t>
            </a:r>
            <a:endParaRPr lang="de-AT" dirty="0"/>
          </a:p>
        </p:txBody>
      </p:sp>
      <p:grpSp>
        <p:nvGrpSpPr>
          <p:cNvPr id="4" name="Gruppieren 3"/>
          <p:cNvGrpSpPr/>
          <p:nvPr/>
        </p:nvGrpSpPr>
        <p:grpSpPr>
          <a:xfrm>
            <a:off x="5833133" y="1592238"/>
            <a:ext cx="2981132" cy="1656184"/>
            <a:chOff x="4600803" y="2708920"/>
            <a:chExt cx="2981132" cy="1656184"/>
          </a:xfrm>
        </p:grpSpPr>
        <p:pic>
          <p:nvPicPr>
            <p:cNvPr id="18" name="Bild 8"/>
            <p:cNvPicPr>
              <a:picLocks noChangeAspect="1"/>
            </p:cNvPicPr>
            <p:nvPr/>
          </p:nvPicPr>
          <p:blipFill>
            <a:blip r:embed="rId4"/>
            <a:stretch>
              <a:fillRect/>
            </a:stretch>
          </p:blipFill>
          <p:spPr>
            <a:xfrm>
              <a:off x="4600803" y="2708920"/>
              <a:ext cx="2981132" cy="1656184"/>
            </a:xfrm>
            <a:prstGeom prst="rect">
              <a:avLst/>
            </a:prstGeom>
          </p:spPr>
        </p:pic>
        <p:pic>
          <p:nvPicPr>
            <p:cNvPr id="19" name="Bild 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600803" y="2708920"/>
              <a:ext cx="1234155" cy="539502"/>
            </a:xfrm>
            <a:prstGeom prst="rect">
              <a:avLst/>
            </a:prstGeom>
            <a:effectLst>
              <a:outerShdw blurRad="50800" dist="38100" dir="2700000" algn="tl" rotWithShape="0">
                <a:prstClr val="black">
                  <a:alpha val="40000"/>
                </a:prstClr>
              </a:outerShdw>
            </a:effectLst>
          </p:spPr>
        </p:pic>
      </p:grpSp>
    </p:spTree>
    <p:custDataLst>
      <p:tags r:id="rId1"/>
    </p:custDataLst>
    <p:extLst>
      <p:ext uri="{BB962C8B-B14F-4D97-AF65-F5344CB8AC3E}">
        <p14:creationId xmlns:p14="http://schemas.microsoft.com/office/powerpoint/2010/main" val="3180324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p:txBody>
          <a:bodyPr/>
          <a:lstStyle/>
          <a:p>
            <a:pPr eaLnBrk="1" hangingPunct="1"/>
            <a:r>
              <a:rPr lang="de-AT" sz="2800" dirty="0"/>
              <a:t>5. Ausbildungsmöglichkeiten</a:t>
            </a:r>
          </a:p>
        </p:txBody>
      </p:sp>
      <p:sp>
        <p:nvSpPr>
          <p:cNvPr id="93187" name="Rectangle 3"/>
          <p:cNvSpPr>
            <a:spLocks noGrp="1" noChangeArrowheads="1"/>
          </p:cNvSpPr>
          <p:nvPr>
            <p:ph type="body" sz="half" idx="4294967295"/>
          </p:nvPr>
        </p:nvSpPr>
        <p:spPr>
          <a:xfrm>
            <a:off x="457200" y="1628775"/>
            <a:ext cx="4038600" cy="4752975"/>
          </a:xfrm>
        </p:spPr>
        <p:txBody>
          <a:bodyPr>
            <a:normAutofit lnSpcReduction="10000"/>
          </a:bodyPr>
          <a:lstStyle/>
          <a:p>
            <a:pPr eaLnBrk="1" hangingPunct="1"/>
            <a:r>
              <a:rPr lang="de-AT" sz="2200" dirty="0"/>
              <a:t>CERN bietet ein exzellentes Arbeitsumfeld</a:t>
            </a:r>
          </a:p>
          <a:p>
            <a:pPr eaLnBrk="1" hangingPunct="1"/>
            <a:r>
              <a:rPr lang="de-AT" sz="2200" dirty="0"/>
              <a:t>Jeder österreichische Student kann am CERN seine Diplomarbeit oder Dissertation machen</a:t>
            </a:r>
          </a:p>
          <a:p>
            <a:pPr lvl="1" eaLnBrk="1" hangingPunct="1"/>
            <a:r>
              <a:rPr lang="de-AT" sz="2000" dirty="0"/>
              <a:t>Physik</a:t>
            </a:r>
          </a:p>
          <a:p>
            <a:pPr lvl="1" eaLnBrk="1" hangingPunct="1"/>
            <a:r>
              <a:rPr lang="de-AT" sz="2000" dirty="0"/>
              <a:t>Elektrotechnik</a:t>
            </a:r>
          </a:p>
          <a:p>
            <a:pPr lvl="1" eaLnBrk="1" hangingPunct="1"/>
            <a:r>
              <a:rPr lang="de-AT" sz="2000" dirty="0"/>
              <a:t>Maschinenbau</a:t>
            </a:r>
          </a:p>
          <a:p>
            <a:pPr lvl="1" eaLnBrk="1" hangingPunct="1"/>
            <a:r>
              <a:rPr lang="de-AT" sz="2000" dirty="0"/>
              <a:t>Informatik</a:t>
            </a:r>
          </a:p>
          <a:p>
            <a:pPr eaLnBrk="1" hangingPunct="1"/>
            <a:r>
              <a:rPr lang="de-AT" sz="2200" dirty="0"/>
              <a:t>Interessantes Arbeitsumfeld</a:t>
            </a:r>
          </a:p>
          <a:p>
            <a:pPr eaLnBrk="1" hangingPunct="1"/>
            <a:r>
              <a:rPr lang="de-AT" sz="2200" dirty="0"/>
              <a:t>Wissen wird nach Abschluss wieder nach Österreich zurückgebracht</a:t>
            </a:r>
          </a:p>
        </p:txBody>
      </p:sp>
      <p:pic>
        <p:nvPicPr>
          <p:cNvPr id="93188" name="Picture 7" descr="0605004_16-A4-at-144-dpi"/>
          <p:cNvPicPr>
            <a:picLocks noGrp="1" noChangeAspect="1" noChangeArrowheads="1"/>
          </p:cNvPicPr>
          <p:nvPr>
            <p:ph sz="quarter" idx="4294967295"/>
          </p:nvPr>
        </p:nvPicPr>
        <p:blipFill>
          <a:blip r:embed="rId2" cstate="print">
            <a:extLst>
              <a:ext uri="{28A0092B-C50C-407E-A947-70E740481C1C}">
                <a14:useLocalDpi xmlns:a14="http://schemas.microsoft.com/office/drawing/2010/main"/>
              </a:ext>
            </a:extLst>
          </a:blip>
          <a:srcRect/>
          <a:stretch>
            <a:fillRect/>
          </a:stretch>
        </p:blipFill>
        <p:spPr>
          <a:xfrm>
            <a:off x="4948238" y="1628775"/>
            <a:ext cx="3436937" cy="2300288"/>
          </a:xfrm>
        </p:spPr>
      </p:pic>
      <p:pic>
        <p:nvPicPr>
          <p:cNvPr id="93189" name="Picture 8" descr="0706008_05-A4-at-144-dpi"/>
          <p:cNvPicPr>
            <a:picLocks noGrp="1" noChangeAspect="1" noChangeArrowheads="1"/>
          </p:cNvPicPr>
          <p:nvPr>
            <p:ph sz="quarter" idx="4294967295"/>
          </p:nvPr>
        </p:nvPicPr>
        <p:blipFill>
          <a:blip r:embed="rId3" cstate="print">
            <a:extLst>
              <a:ext uri="{28A0092B-C50C-407E-A947-70E740481C1C}">
                <a14:useLocalDpi xmlns:a14="http://schemas.microsoft.com/office/drawing/2010/main"/>
              </a:ext>
            </a:extLst>
          </a:blip>
          <a:srcRect/>
          <a:stretch>
            <a:fillRect/>
          </a:stretch>
        </p:blipFill>
        <p:spPr>
          <a:xfrm>
            <a:off x="4948238" y="4081463"/>
            <a:ext cx="3436937" cy="2300287"/>
          </a:xfrm>
        </p:spPr>
      </p:pic>
      <p:sp>
        <p:nvSpPr>
          <p:cNvPr id="93190" name="Slide Number Placeholder 8"/>
          <p:cNvSpPr>
            <a:spLocks noGrp="1"/>
          </p:cNvSpPr>
          <p:nvPr>
            <p:ph type="sldNum" sz="quarter" idx="10"/>
          </p:nvPr>
        </p:nvSpPr>
        <p:spPr>
          <a:noFill/>
        </p:spPr>
        <p:txBody>
          <a:bodyPr/>
          <a:lstStyle/>
          <a:p>
            <a:fld id="{9F3B880E-0621-4F1B-BE6E-3AC4E6AF6F90}" type="slidenum">
              <a:rPr lang="de-AT"/>
              <a:pPr/>
              <a:t>81</a:t>
            </a:fld>
            <a:endParaRPr lang="de-AT"/>
          </a:p>
        </p:txBody>
      </p:sp>
      <p:sp>
        <p:nvSpPr>
          <p:cNvPr id="93191" name="Date Placeholder 9"/>
          <p:cNvSpPr>
            <a:spLocks noGrp="1"/>
          </p:cNvSpPr>
          <p:nvPr>
            <p:ph type="dt" sz="quarter" idx="12"/>
          </p:nvPr>
        </p:nvSpPr>
        <p:spPr>
          <a:noFill/>
        </p:spPr>
        <p:txBody>
          <a:bodyPr/>
          <a:lstStyle/>
          <a:p>
            <a:r>
              <a:rPr lang="de-DE" smtClean="0"/>
              <a:t>3. März 2020</a:t>
            </a:r>
            <a:endParaRPr lang="de-AT"/>
          </a:p>
        </p:txBody>
      </p:sp>
      <p:sp>
        <p:nvSpPr>
          <p:cNvPr id="93192" name="Footer Placeholder 10"/>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52400" y="2209800"/>
            <a:ext cx="1524000" cy="1524000"/>
          </a:xfrm>
          <a:prstGeom prst="rect">
            <a:avLst/>
          </a:prstGeom>
          <a:noFill/>
          <a:ln w="9525">
            <a:noFill/>
            <a:miter lim="800000"/>
            <a:headEnd/>
            <a:tailEnd/>
          </a:ln>
        </p:spPr>
      </p:pic>
      <p:pic>
        <p:nvPicPr>
          <p:cNvPr id="106499" name="Picture 9"/>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28600" y="4343400"/>
            <a:ext cx="1330325" cy="1601788"/>
          </a:xfrm>
          <a:prstGeom prst="rect">
            <a:avLst/>
          </a:prstGeom>
          <a:noFill/>
          <a:ln w="9525">
            <a:noFill/>
            <a:miter lim="800000"/>
            <a:headEnd/>
            <a:tailEnd/>
          </a:ln>
        </p:spPr>
      </p:pic>
      <p:grpSp>
        <p:nvGrpSpPr>
          <p:cNvPr id="2" name="Group 24"/>
          <p:cNvGrpSpPr>
            <a:grpSpLocks/>
          </p:cNvGrpSpPr>
          <p:nvPr/>
        </p:nvGrpSpPr>
        <p:grpSpPr bwMode="auto">
          <a:xfrm>
            <a:off x="1524000" y="4953000"/>
            <a:ext cx="4038600" cy="461963"/>
            <a:chOff x="1524000" y="4953000"/>
            <a:chExt cx="4038600" cy="461665"/>
          </a:xfrm>
        </p:grpSpPr>
        <p:sp>
          <p:nvSpPr>
            <p:cNvPr id="106518" name="AutoShape 10"/>
            <p:cNvSpPr>
              <a:spLocks noChangeArrowheads="1"/>
            </p:cNvSpPr>
            <p:nvPr/>
          </p:nvSpPr>
          <p:spPr bwMode="auto">
            <a:xfrm>
              <a:off x="1524000" y="5105400"/>
              <a:ext cx="661988" cy="171450"/>
            </a:xfrm>
            <a:prstGeom prst="rightArrow">
              <a:avLst>
                <a:gd name="adj1" fmla="val 50000"/>
                <a:gd name="adj2" fmla="val 96528"/>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sp>
          <p:nvSpPr>
            <p:cNvPr id="106519" name="Text Box 14"/>
            <p:cNvSpPr txBox="1">
              <a:spLocks noChangeArrowheads="1"/>
            </p:cNvSpPr>
            <p:nvPr/>
          </p:nvSpPr>
          <p:spPr bwMode="auto">
            <a:xfrm>
              <a:off x="2286000" y="4953000"/>
              <a:ext cx="3276600" cy="461665"/>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fr-FR" sz="2400" b="1"/>
                <a:t>Elektromagnetismus</a:t>
              </a:r>
              <a:endParaRPr lang="en-US" sz="2400" b="1"/>
            </a:p>
          </p:txBody>
        </p:sp>
      </p:grpSp>
      <p:sp>
        <p:nvSpPr>
          <p:cNvPr id="106501" name="Text Box 17"/>
          <p:cNvSpPr txBox="1">
            <a:spLocks noChangeArrowheads="1"/>
          </p:cNvSpPr>
          <p:nvPr/>
        </p:nvSpPr>
        <p:spPr bwMode="auto">
          <a:xfrm>
            <a:off x="304800" y="5791200"/>
            <a:ext cx="1047750" cy="274638"/>
          </a:xfrm>
          <a:prstGeom prst="rect">
            <a:avLst/>
          </a:prstGeom>
          <a:noFill/>
          <a:ln w="9525">
            <a:noFill/>
            <a:miter lim="800000"/>
            <a:headEnd/>
            <a:tailEnd/>
          </a:ln>
        </p:spPr>
        <p:txBody>
          <a:bodyPr wrap="none">
            <a:prstTxWarp prst="textNoShape">
              <a:avLst/>
            </a:prstTxWarp>
            <a:spAutoFit/>
          </a:bodyPr>
          <a:lstStyle/>
          <a:p>
            <a:pPr eaLnBrk="0" hangingPunct="0"/>
            <a:r>
              <a:rPr lang="en-US" sz="1200"/>
              <a:t>J.C. Maxwell</a:t>
            </a:r>
          </a:p>
        </p:txBody>
      </p:sp>
      <p:sp>
        <p:nvSpPr>
          <p:cNvPr id="106502" name="Text Box 18"/>
          <p:cNvSpPr txBox="1">
            <a:spLocks noChangeArrowheads="1"/>
          </p:cNvSpPr>
          <p:nvPr/>
        </p:nvSpPr>
        <p:spPr bwMode="auto">
          <a:xfrm>
            <a:off x="152400" y="2209800"/>
            <a:ext cx="912813" cy="274638"/>
          </a:xfrm>
          <a:prstGeom prst="rect">
            <a:avLst/>
          </a:prstGeom>
          <a:noFill/>
          <a:ln w="9525">
            <a:noFill/>
            <a:miter lim="800000"/>
            <a:headEnd/>
            <a:tailEnd/>
          </a:ln>
        </p:spPr>
        <p:txBody>
          <a:bodyPr wrap="none">
            <a:prstTxWarp prst="textNoShape">
              <a:avLst/>
            </a:prstTxWarp>
            <a:spAutoFit/>
          </a:bodyPr>
          <a:lstStyle/>
          <a:p>
            <a:pPr eaLnBrk="0" hangingPunct="0"/>
            <a:r>
              <a:rPr lang="en-US" sz="1200">
                <a:solidFill>
                  <a:schemeClr val="bg1"/>
                </a:solidFill>
              </a:rPr>
              <a:t>A. Einstein</a:t>
            </a:r>
          </a:p>
        </p:txBody>
      </p:sp>
      <p:grpSp>
        <p:nvGrpSpPr>
          <p:cNvPr id="3" name="Group 23"/>
          <p:cNvGrpSpPr>
            <a:grpSpLocks/>
          </p:cNvGrpSpPr>
          <p:nvPr/>
        </p:nvGrpSpPr>
        <p:grpSpPr bwMode="auto">
          <a:xfrm>
            <a:off x="1828800" y="2590800"/>
            <a:ext cx="3429000" cy="830263"/>
            <a:chOff x="1828800" y="2590800"/>
            <a:chExt cx="3429000" cy="830997"/>
          </a:xfrm>
        </p:grpSpPr>
        <p:sp>
          <p:nvSpPr>
            <p:cNvPr id="106516" name="Text Box 15"/>
            <p:cNvSpPr txBox="1">
              <a:spLocks noChangeArrowheads="1"/>
            </p:cNvSpPr>
            <p:nvPr/>
          </p:nvSpPr>
          <p:spPr bwMode="auto">
            <a:xfrm>
              <a:off x="2819400" y="2590800"/>
              <a:ext cx="2438400" cy="830997"/>
            </a:xfrm>
            <a:prstGeom prst="rect">
              <a:avLst/>
            </a:prstGeom>
            <a:noFill/>
            <a:ln w="9525">
              <a:noFill/>
              <a:miter lim="800000"/>
              <a:headEnd/>
              <a:tailEnd/>
            </a:ln>
          </p:spPr>
          <p:txBody>
            <a:bodyPr>
              <a:prstTxWarp prst="textNoShape">
                <a:avLst/>
              </a:prstTxWarp>
              <a:spAutoFit/>
            </a:bodyPr>
            <a:lstStyle/>
            <a:p>
              <a:pPr eaLnBrk="0" hangingPunct="0"/>
              <a:r>
                <a:rPr lang="fr-FR" sz="2400" b="1"/>
                <a:t>Relativitäts-</a:t>
              </a:r>
            </a:p>
            <a:p>
              <a:pPr eaLnBrk="0" hangingPunct="0"/>
              <a:r>
                <a:rPr lang="fr-FR" sz="2400" b="1"/>
                <a:t>theorie</a:t>
              </a:r>
              <a:endParaRPr lang="en-US" sz="2400" b="1"/>
            </a:p>
          </p:txBody>
        </p:sp>
        <p:sp>
          <p:nvSpPr>
            <p:cNvPr id="106517" name="AutoShape 10"/>
            <p:cNvSpPr>
              <a:spLocks noChangeArrowheads="1"/>
            </p:cNvSpPr>
            <p:nvPr/>
          </p:nvSpPr>
          <p:spPr bwMode="auto">
            <a:xfrm>
              <a:off x="1828800" y="2895600"/>
              <a:ext cx="661988" cy="171450"/>
            </a:xfrm>
            <a:prstGeom prst="rightArrow">
              <a:avLst>
                <a:gd name="adj1" fmla="val 50000"/>
                <a:gd name="adj2" fmla="val 96528"/>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4" name="Group 26"/>
          <p:cNvGrpSpPr>
            <a:grpSpLocks/>
          </p:cNvGrpSpPr>
          <p:nvPr/>
        </p:nvGrpSpPr>
        <p:grpSpPr bwMode="auto">
          <a:xfrm>
            <a:off x="5257800" y="2373313"/>
            <a:ext cx="2819400" cy="1274762"/>
            <a:chOff x="5257800" y="2373408"/>
            <a:chExt cx="2819400" cy="1274572"/>
          </a:xfrm>
        </p:grpSpPr>
        <p:pic>
          <p:nvPicPr>
            <p:cNvPr id="106514" name="Picture 7"/>
            <p:cNvPicPr>
              <a:picLocks noChangeAspect="1" noChangeArrowheads="1"/>
            </p:cNvPicPr>
            <p:nvPr/>
          </p:nvPicPr>
          <p:blipFill>
            <a:blip r:embed="rId4"/>
            <a:srcRect/>
            <a:stretch>
              <a:fillRect/>
            </a:stretch>
          </p:blipFill>
          <p:spPr bwMode="auto">
            <a:xfrm>
              <a:off x="6096000" y="2373408"/>
              <a:ext cx="1981200" cy="1274572"/>
            </a:xfrm>
            <a:prstGeom prst="rect">
              <a:avLst/>
            </a:prstGeom>
            <a:noFill/>
            <a:ln w="9525">
              <a:noFill/>
              <a:miter lim="800000"/>
              <a:headEnd/>
              <a:tailEnd/>
            </a:ln>
          </p:spPr>
        </p:pic>
        <p:sp>
          <p:nvSpPr>
            <p:cNvPr id="106515" name="AutoShape 12"/>
            <p:cNvSpPr>
              <a:spLocks noChangeArrowheads="1"/>
            </p:cNvSpPr>
            <p:nvPr/>
          </p:nvSpPr>
          <p:spPr bwMode="auto">
            <a:xfrm>
              <a:off x="5257800" y="2895600"/>
              <a:ext cx="533400" cy="228600"/>
            </a:xfrm>
            <a:prstGeom prst="rightArrow">
              <a:avLst>
                <a:gd name="adj1" fmla="val 50000"/>
                <a:gd name="adj2" fmla="val 58333"/>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grpSp>
      <p:sp>
        <p:nvSpPr>
          <p:cNvPr id="15367" name="Text Box 5"/>
          <p:cNvSpPr txBox="1">
            <a:spLocks noChangeArrowheads="1"/>
          </p:cNvSpPr>
          <p:nvPr/>
        </p:nvSpPr>
        <p:spPr bwMode="auto">
          <a:xfrm rot="-969628">
            <a:off x="2819400" y="2933700"/>
            <a:ext cx="2028825" cy="830263"/>
          </a:xfrm>
          <a:prstGeom prst="rect">
            <a:avLst/>
          </a:prstGeom>
          <a:solidFill>
            <a:srgbClr val="9999CC"/>
          </a:solidFill>
          <a:ln w="15875" cap="rnd">
            <a:solidFill>
              <a:schemeClr val="tx1"/>
            </a:solidFill>
            <a:prstDash val="sysDot"/>
            <a:miter lim="800000"/>
            <a:headEnd/>
            <a:tailEnd/>
          </a:ln>
        </p:spPr>
        <p:txBody>
          <a:bodyPr>
            <a:prstTxWarp prst="textNoShape">
              <a:avLst/>
            </a:prstTxWarp>
            <a:spAutoFit/>
          </a:bodyPr>
          <a:lstStyle/>
          <a:p>
            <a:pPr algn="ctr" eaLnBrk="0" hangingPunct="0"/>
            <a:r>
              <a:rPr lang="en-US" sz="2400"/>
              <a:t>100% Wissenschaft</a:t>
            </a:r>
          </a:p>
        </p:txBody>
      </p:sp>
      <p:sp>
        <p:nvSpPr>
          <p:cNvPr id="15373" name="Text Box 11"/>
          <p:cNvSpPr txBox="1">
            <a:spLocks noChangeArrowheads="1"/>
          </p:cNvSpPr>
          <p:nvPr/>
        </p:nvSpPr>
        <p:spPr bwMode="auto">
          <a:xfrm rot="-969628">
            <a:off x="2589213" y="5214938"/>
            <a:ext cx="2101850" cy="830262"/>
          </a:xfrm>
          <a:prstGeom prst="rect">
            <a:avLst/>
          </a:prstGeom>
          <a:solidFill>
            <a:srgbClr val="9999CC"/>
          </a:solidFill>
          <a:ln w="15875" cap="rnd">
            <a:solidFill>
              <a:schemeClr val="tx1"/>
            </a:solidFill>
            <a:prstDash val="sysDot"/>
            <a:miter lim="800000"/>
            <a:headEnd/>
            <a:tailEnd/>
          </a:ln>
        </p:spPr>
        <p:txBody>
          <a:bodyPr>
            <a:prstTxWarp prst="textNoShape">
              <a:avLst/>
            </a:prstTxWarp>
            <a:spAutoFit/>
          </a:bodyPr>
          <a:lstStyle/>
          <a:p>
            <a:pPr algn="ctr" eaLnBrk="0" hangingPunct="0"/>
            <a:r>
              <a:rPr lang="en-US" sz="2400"/>
              <a:t>100% Wissenschaft</a:t>
            </a:r>
          </a:p>
        </p:txBody>
      </p:sp>
      <p:sp>
        <p:nvSpPr>
          <p:cNvPr id="106507" name="Title 1"/>
          <p:cNvSpPr>
            <a:spLocks noGrp="1"/>
          </p:cNvSpPr>
          <p:nvPr>
            <p:ph type="title" idx="4294967295"/>
          </p:nvPr>
        </p:nvSpPr>
        <p:spPr>
          <a:xfrm>
            <a:off x="1187450" y="906463"/>
            <a:ext cx="6769100" cy="1074737"/>
          </a:xfrm>
        </p:spPr>
        <p:txBody>
          <a:bodyPr/>
          <a:lstStyle/>
          <a:p>
            <a:pPr eaLnBrk="1" hangingPunct="1"/>
            <a:r>
              <a:rPr lang="en-US"/>
              <a:t>Grundlagenforschung als Motor für Innovation</a:t>
            </a:r>
          </a:p>
        </p:txBody>
      </p:sp>
      <p:sp>
        <p:nvSpPr>
          <p:cNvPr id="106508" name="Slide Number Placeholder 23"/>
          <p:cNvSpPr>
            <a:spLocks noGrp="1"/>
          </p:cNvSpPr>
          <p:nvPr>
            <p:ph type="sldNum" sz="quarter" idx="10"/>
          </p:nvPr>
        </p:nvSpPr>
        <p:spPr>
          <a:noFill/>
        </p:spPr>
        <p:txBody>
          <a:bodyPr/>
          <a:lstStyle/>
          <a:p>
            <a:fld id="{1368F473-F01A-4349-80F4-C8E8A1EAE581}" type="slidenum">
              <a:rPr lang="de-AT" smtClean="0"/>
              <a:pPr/>
              <a:t>82</a:t>
            </a:fld>
            <a:endParaRPr lang="de-AT"/>
          </a:p>
        </p:txBody>
      </p:sp>
      <p:sp>
        <p:nvSpPr>
          <p:cNvPr id="106509" name="Date Placeholder 24"/>
          <p:cNvSpPr>
            <a:spLocks noGrp="1"/>
          </p:cNvSpPr>
          <p:nvPr>
            <p:ph type="dt" sz="quarter" idx="12"/>
          </p:nvPr>
        </p:nvSpPr>
        <p:spPr>
          <a:noFill/>
        </p:spPr>
        <p:txBody>
          <a:bodyPr/>
          <a:lstStyle/>
          <a:p>
            <a:r>
              <a:rPr lang="de-DE" smtClean="0"/>
              <a:t>3. März 2020</a:t>
            </a:r>
            <a:endParaRPr lang="de-AT"/>
          </a:p>
        </p:txBody>
      </p:sp>
      <p:sp>
        <p:nvSpPr>
          <p:cNvPr id="106510" name="Footer Placeholder 25"/>
          <p:cNvSpPr>
            <a:spLocks noGrp="1"/>
          </p:cNvSpPr>
          <p:nvPr>
            <p:ph type="ftr" sz="quarter" idx="11"/>
          </p:nvPr>
        </p:nvSpPr>
        <p:spPr>
          <a:noFill/>
        </p:spPr>
        <p:txBody>
          <a:bodyPr/>
          <a:lstStyle/>
          <a:p>
            <a:r>
              <a:rPr lang="en-US" smtClean="0"/>
              <a:t>Markus Friedl</a:t>
            </a:r>
            <a:endParaRPr lang="de-AT"/>
          </a:p>
        </p:txBody>
      </p:sp>
      <p:grpSp>
        <p:nvGrpSpPr>
          <p:cNvPr id="5" name="Group 24"/>
          <p:cNvGrpSpPr>
            <a:grpSpLocks/>
          </p:cNvGrpSpPr>
          <p:nvPr/>
        </p:nvGrpSpPr>
        <p:grpSpPr bwMode="auto">
          <a:xfrm>
            <a:off x="5638800" y="4191000"/>
            <a:ext cx="2519363" cy="2339975"/>
            <a:chOff x="5638800" y="4191000"/>
            <a:chExt cx="2519363" cy="2339975"/>
          </a:xfrm>
        </p:grpSpPr>
        <p:sp>
          <p:nvSpPr>
            <p:cNvPr id="106512" name="AutoShape 12"/>
            <p:cNvSpPr>
              <a:spLocks noChangeArrowheads="1"/>
            </p:cNvSpPr>
            <p:nvPr/>
          </p:nvSpPr>
          <p:spPr bwMode="auto">
            <a:xfrm>
              <a:off x="5638800" y="5105400"/>
              <a:ext cx="533400" cy="228600"/>
            </a:xfrm>
            <a:prstGeom prst="rightArrow">
              <a:avLst>
                <a:gd name="adj1" fmla="val 50000"/>
                <a:gd name="adj2" fmla="val 58333"/>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pic>
          <p:nvPicPr>
            <p:cNvPr id="106513" name="Picture 23" descr="iPhone-3G.jpg"/>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6211888" y="4191000"/>
              <a:ext cx="1946275" cy="2339975"/>
            </a:xfrm>
            <a:prstGeom prst="rect">
              <a:avLst/>
            </a:prstGeom>
            <a:noFill/>
            <a:ln w="9525">
              <a:noFill/>
              <a:miter lim="800000"/>
              <a:headEnd/>
              <a:tailEnd/>
            </a:ln>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grpId="0" nodeType="clickEffect">
                                  <p:stCondLst>
                                    <p:cond delay="0"/>
                                  </p:stCondLst>
                                  <p:childTnLst>
                                    <p:set>
                                      <p:cBhvr>
                                        <p:cTn id="14" dur="1" fill="hold">
                                          <p:stCondLst>
                                            <p:cond delay="0"/>
                                          </p:stCondLst>
                                        </p:cTn>
                                        <p:tgtEl>
                                          <p:spTgt spid="15367"/>
                                        </p:tgtEl>
                                        <p:attrNameLst>
                                          <p:attrName>style.visibility</p:attrName>
                                        </p:attrNameLst>
                                      </p:cBhvr>
                                      <p:to>
                                        <p:strVal val="visible"/>
                                      </p:to>
                                    </p:set>
                                    <p:anim calcmode="lin" valueType="num">
                                      <p:cBhvr>
                                        <p:cTn id="15" dur="500" fill="hold"/>
                                        <p:tgtEl>
                                          <p:spTgt spid="15367"/>
                                        </p:tgtEl>
                                        <p:attrNameLst>
                                          <p:attrName>ppt_w</p:attrName>
                                        </p:attrNameLst>
                                      </p:cBhvr>
                                      <p:tavLst>
                                        <p:tav tm="0">
                                          <p:val>
                                            <p:fltVal val="0"/>
                                          </p:val>
                                        </p:tav>
                                        <p:tav tm="100000">
                                          <p:val>
                                            <p:strVal val="#ppt_w"/>
                                          </p:val>
                                        </p:tav>
                                      </p:tavLst>
                                    </p:anim>
                                    <p:anim calcmode="lin" valueType="num">
                                      <p:cBhvr>
                                        <p:cTn id="16" dur="500" fill="hold"/>
                                        <p:tgtEl>
                                          <p:spTgt spid="15367"/>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grpId="0" nodeType="clickEffect">
                                  <p:stCondLst>
                                    <p:cond delay="0"/>
                                  </p:stCondLst>
                                  <p:childTnLst>
                                    <p:set>
                                      <p:cBhvr>
                                        <p:cTn id="20" dur="1" fill="hold">
                                          <p:stCondLst>
                                            <p:cond delay="0"/>
                                          </p:stCondLst>
                                        </p:cTn>
                                        <p:tgtEl>
                                          <p:spTgt spid="15373"/>
                                        </p:tgtEl>
                                        <p:attrNameLst>
                                          <p:attrName>style.visibility</p:attrName>
                                        </p:attrNameLst>
                                      </p:cBhvr>
                                      <p:to>
                                        <p:strVal val="visible"/>
                                      </p:to>
                                    </p:set>
                                    <p:anim calcmode="lin" valueType="num">
                                      <p:cBhvr>
                                        <p:cTn id="21" dur="500" fill="hold"/>
                                        <p:tgtEl>
                                          <p:spTgt spid="15373"/>
                                        </p:tgtEl>
                                        <p:attrNameLst>
                                          <p:attrName>ppt_w</p:attrName>
                                        </p:attrNameLst>
                                      </p:cBhvr>
                                      <p:tavLst>
                                        <p:tav tm="0">
                                          <p:val>
                                            <p:fltVal val="0"/>
                                          </p:val>
                                        </p:tav>
                                        <p:tav tm="100000">
                                          <p:val>
                                            <p:strVal val="#ppt_w"/>
                                          </p:val>
                                        </p:tav>
                                      </p:tavLst>
                                    </p:anim>
                                    <p:anim calcmode="lin" valueType="num">
                                      <p:cBhvr>
                                        <p:cTn id="22" dur="500" fill="hold"/>
                                        <p:tgtEl>
                                          <p:spTgt spid="15373"/>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4"/>
                                        </p:tgtEl>
                                        <p:attrNameLst>
                                          <p:attrName>style.visibility</p:attrName>
                                        </p:attrNameLst>
                                      </p:cBhvr>
                                      <p:to>
                                        <p:strVal val="visible"/>
                                      </p:to>
                                    </p:set>
                                  </p:childTnLst>
                                </p:cTn>
                              </p:par>
                            </p:childTnLst>
                          </p:cTn>
                        </p:par>
                        <p:par>
                          <p:cTn id="27" fill="hold">
                            <p:stCondLst>
                              <p:cond delay="500"/>
                            </p:stCondLst>
                            <p:childTnLst>
                              <p:par>
                                <p:cTn id="28" presetID="1" presetClass="exit" presetSubtype="0" fill="hold" grpId="1" nodeType="afterEffect">
                                  <p:stCondLst>
                                    <p:cond delay="0"/>
                                  </p:stCondLst>
                                  <p:childTnLst>
                                    <p:set>
                                      <p:cBhvr>
                                        <p:cTn id="29" dur="1" fill="hold">
                                          <p:stCondLst>
                                            <p:cond delay="499"/>
                                          </p:stCondLst>
                                        </p:cTn>
                                        <p:tgtEl>
                                          <p:spTgt spid="15367"/>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childTnLst>
                                </p:cTn>
                              </p:par>
                            </p:childTnLst>
                          </p:cTn>
                        </p:par>
                        <p:par>
                          <p:cTn id="34" fill="hold">
                            <p:stCondLst>
                              <p:cond delay="0"/>
                            </p:stCondLst>
                            <p:childTnLst>
                              <p:par>
                                <p:cTn id="35" presetID="1" presetClass="exit" presetSubtype="0" fill="hold" grpId="1" nodeType="afterEffect">
                                  <p:stCondLst>
                                    <p:cond delay="0"/>
                                  </p:stCondLst>
                                  <p:childTnLst>
                                    <p:set>
                                      <p:cBhvr>
                                        <p:cTn id="36" dur="1" fill="hold">
                                          <p:stCondLst>
                                            <p:cond delay="499"/>
                                          </p:stCondLst>
                                        </p:cTn>
                                        <p:tgtEl>
                                          <p:spTgt spid="1537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7" grpId="0" animBg="1" autoUpdateAnimBg="0"/>
      <p:bldP spid="15367" grpId="1" animBg="1" autoUpdateAnimBg="0"/>
      <p:bldP spid="15373" grpId="0" animBg="1" autoUpdateAnimBg="0"/>
      <p:bldP spid="15373" grpId="1" animBg="1" autoUpdateAnimBg="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a:spLocks noChangeArrowheads="1"/>
          </p:cNvSpPr>
          <p:nvPr/>
        </p:nvSpPr>
        <p:spPr bwMode="auto">
          <a:xfrm>
            <a:off x="0" y="914400"/>
            <a:ext cx="9144000" cy="3444875"/>
          </a:xfrm>
          <a:prstGeom prst="rect">
            <a:avLst/>
          </a:prstGeom>
          <a:solidFill>
            <a:srgbClr val="0061A0"/>
          </a:solidFill>
          <a:ln w="9525">
            <a:noFill/>
            <a:miter lim="800000"/>
            <a:headEnd/>
            <a:tailEnd/>
          </a:ln>
        </p:spPr>
        <p:txBody>
          <a:bodyPr>
            <a:prstTxWarp prst="textNoShape">
              <a:avLst/>
            </a:prstTxWarp>
            <a:spAutoFit/>
          </a:bodyPr>
          <a:lstStyle/>
          <a:p>
            <a:pPr algn="ctr"/>
            <a:r>
              <a:rPr lang="en-US" sz="22000" b="1" dirty="0">
                <a:solidFill>
                  <a:schemeClr val="bg1"/>
                </a:solidFill>
                <a:latin typeface="Arial Black" charset="0"/>
              </a:rPr>
              <a:t>ENDE</a:t>
            </a:r>
          </a:p>
        </p:txBody>
      </p:sp>
      <p:sp>
        <p:nvSpPr>
          <p:cNvPr id="107523" name="Slide Number Placeholder 5"/>
          <p:cNvSpPr>
            <a:spLocks noGrp="1"/>
          </p:cNvSpPr>
          <p:nvPr>
            <p:ph type="sldNum" sz="quarter" idx="10"/>
          </p:nvPr>
        </p:nvSpPr>
        <p:spPr>
          <a:noFill/>
        </p:spPr>
        <p:txBody>
          <a:bodyPr/>
          <a:lstStyle/>
          <a:p>
            <a:fld id="{BAC47C59-01BA-9A4D-B94E-D48A4F83D73D}" type="slidenum">
              <a:rPr lang="de-AT" smtClean="0"/>
              <a:pPr/>
              <a:t>83</a:t>
            </a:fld>
            <a:endParaRPr lang="de-AT"/>
          </a:p>
        </p:txBody>
      </p:sp>
      <p:sp>
        <p:nvSpPr>
          <p:cNvPr id="107524" name="Date Placeholder 6"/>
          <p:cNvSpPr>
            <a:spLocks noGrp="1"/>
          </p:cNvSpPr>
          <p:nvPr>
            <p:ph type="dt" sz="quarter" idx="12"/>
          </p:nvPr>
        </p:nvSpPr>
        <p:spPr>
          <a:noFill/>
        </p:spPr>
        <p:txBody>
          <a:bodyPr/>
          <a:lstStyle/>
          <a:p>
            <a:r>
              <a:rPr lang="de-DE" smtClean="0"/>
              <a:t>3. März 2020</a:t>
            </a:r>
            <a:endParaRPr lang="de-AT"/>
          </a:p>
        </p:txBody>
      </p:sp>
      <p:sp>
        <p:nvSpPr>
          <p:cNvPr id="107525" name="Footer Placeholder 7"/>
          <p:cNvSpPr>
            <a:spLocks noGrp="1"/>
          </p:cNvSpPr>
          <p:nvPr>
            <p:ph type="ftr" sz="quarter" idx="11"/>
          </p:nvPr>
        </p:nvSpPr>
        <p:spPr>
          <a:noFill/>
        </p:spPr>
        <p:txBody>
          <a:bodyPr/>
          <a:lstStyle/>
          <a:p>
            <a:r>
              <a:rPr lang="en-US" smtClean="0"/>
              <a:t>Markus Friedl</a:t>
            </a:r>
            <a:endParaRPr lang="de-AT" dirty="0"/>
          </a:p>
        </p:txBody>
      </p:sp>
      <p:grpSp>
        <p:nvGrpSpPr>
          <p:cNvPr id="8" name="Group 7"/>
          <p:cNvGrpSpPr/>
          <p:nvPr/>
        </p:nvGrpSpPr>
        <p:grpSpPr>
          <a:xfrm>
            <a:off x="468313" y="4605338"/>
            <a:ext cx="8229600" cy="1795462"/>
            <a:chOff x="468313" y="4605338"/>
            <a:chExt cx="8229600" cy="1795462"/>
          </a:xfrm>
        </p:grpSpPr>
        <p:sp>
          <p:nvSpPr>
            <p:cNvPr id="6" name="Title 1"/>
            <p:cNvSpPr txBox="1">
              <a:spLocks/>
            </p:cNvSpPr>
            <p:nvPr/>
          </p:nvSpPr>
          <p:spPr bwMode="auto">
            <a:xfrm>
              <a:off x="468313" y="4605338"/>
              <a:ext cx="8229600"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err="1">
                  <a:ln>
                    <a:noFill/>
                  </a:ln>
                  <a:solidFill>
                    <a:srgbClr val="0061A0"/>
                  </a:solidFill>
                  <a:effectLst/>
                  <a:uLnTx/>
                  <a:uFillTx/>
                  <a:latin typeface="+mj-lt"/>
                  <a:ea typeface="ＭＳ Ｐゴシック" charset="-128"/>
                  <a:cs typeface="ＭＳ Ｐゴシック" charset="-128"/>
                </a:rPr>
                <a:t>Mehr</a:t>
              </a:r>
              <a:r>
                <a:rPr kumimoji="0" lang="en-US" sz="3200" b="1" i="0" u="none" strike="noStrike" kern="0" cap="none" spc="0" normalizeH="0" baseline="0" noProof="0" dirty="0">
                  <a:ln>
                    <a:noFill/>
                  </a:ln>
                  <a:solidFill>
                    <a:srgbClr val="0061A0"/>
                  </a:solidFill>
                  <a:effectLst/>
                  <a:uLnTx/>
                  <a:uFillTx/>
                  <a:latin typeface="+mj-lt"/>
                  <a:ea typeface="ＭＳ Ｐゴシック" charset="-128"/>
                  <a:cs typeface="ＭＳ Ｐゴシック" charset="-128"/>
                </a:rPr>
                <a:t> </a:t>
              </a:r>
              <a:r>
                <a:rPr kumimoji="0" lang="en-US" sz="3200" b="1" i="0" u="none" strike="noStrike" kern="0" cap="none" spc="0" normalizeH="0" baseline="0" noProof="0" dirty="0" err="1">
                  <a:ln>
                    <a:noFill/>
                  </a:ln>
                  <a:solidFill>
                    <a:srgbClr val="0061A0"/>
                  </a:solidFill>
                  <a:effectLst/>
                  <a:uLnTx/>
                  <a:uFillTx/>
                  <a:latin typeface="+mj-lt"/>
                  <a:ea typeface="ＭＳ Ｐゴシック" charset="-128"/>
                  <a:cs typeface="ＭＳ Ｐゴシック" charset="-128"/>
                </a:rPr>
                <a:t>Informationen</a:t>
              </a:r>
              <a:r>
                <a:rPr lang="en-US" sz="3200" b="1" kern="0" dirty="0">
                  <a:solidFill>
                    <a:srgbClr val="0061A0"/>
                  </a:solidFill>
                  <a:latin typeface="+mj-lt"/>
                </a:rPr>
                <a:t> </a:t>
              </a:r>
              <a:r>
                <a:rPr lang="en-US" sz="3200" b="1" kern="0" dirty="0" err="1">
                  <a:solidFill>
                    <a:srgbClr val="0061A0"/>
                  </a:solidFill>
                  <a:latin typeface="+mj-lt"/>
                </a:rPr>
                <a:t>im</a:t>
              </a:r>
              <a:r>
                <a:rPr lang="en-US" sz="3200" b="1" kern="0" dirty="0">
                  <a:solidFill>
                    <a:srgbClr val="0061A0"/>
                  </a:solidFill>
                  <a:latin typeface="+mj-lt"/>
                </a:rPr>
                <a:t> Internet </a:t>
              </a:r>
              <a:r>
                <a:rPr lang="en-US" sz="3200" b="1" kern="0" dirty="0" err="1">
                  <a:solidFill>
                    <a:srgbClr val="0061A0"/>
                  </a:solidFill>
                  <a:latin typeface="+mj-lt"/>
                </a:rPr>
                <a:t>unter</a:t>
              </a:r>
              <a:endParaRPr kumimoji="0" lang="en-US" sz="3200" b="1" i="0" u="none" strike="noStrike" kern="0" cap="none" spc="0" normalizeH="0" baseline="0" noProof="0" dirty="0">
                <a:ln>
                  <a:noFill/>
                </a:ln>
                <a:solidFill>
                  <a:srgbClr val="0061A0"/>
                </a:solidFill>
                <a:effectLst/>
                <a:uLnTx/>
                <a:uFillTx/>
                <a:latin typeface="+mj-lt"/>
                <a:ea typeface="ＭＳ Ｐゴシック" charset="-128"/>
                <a:cs typeface="ＭＳ Ｐゴシック" charset="-128"/>
              </a:endParaRPr>
            </a:p>
          </p:txBody>
        </p:sp>
        <p:sp>
          <p:nvSpPr>
            <p:cNvPr id="7" name="Content Placeholder 2"/>
            <p:cNvSpPr txBox="1">
              <a:spLocks/>
            </p:cNvSpPr>
            <p:nvPr/>
          </p:nvSpPr>
          <p:spPr bwMode="auto">
            <a:xfrm>
              <a:off x="2514600" y="5133975"/>
              <a:ext cx="4191000" cy="1266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3000" b="0" i="0" u="none" strike="noStrike" kern="0" cap="none" spc="0" normalizeH="0" baseline="0" noProof="0" dirty="0">
                  <a:ln>
                    <a:noFill/>
                  </a:ln>
                  <a:solidFill>
                    <a:srgbClr val="0061A0"/>
                  </a:solidFill>
                  <a:effectLst/>
                  <a:uLnTx/>
                  <a:uFillTx/>
                  <a:latin typeface="+mn-lt"/>
                  <a:ea typeface="ＭＳ Ｐゴシック" charset="-128"/>
                  <a:cs typeface="ＭＳ Ｐゴシック" charset="-128"/>
                </a:rPr>
                <a:t>http://</a:t>
              </a:r>
              <a:r>
                <a:rPr kumimoji="0" lang="en-US" sz="3000" b="0" i="0" u="none" strike="noStrike" kern="0" cap="none" spc="0" normalizeH="0" baseline="0" noProof="0" dirty="0" err="1">
                  <a:ln>
                    <a:noFill/>
                  </a:ln>
                  <a:solidFill>
                    <a:srgbClr val="0061A0"/>
                  </a:solidFill>
                  <a:effectLst/>
                  <a:uLnTx/>
                  <a:uFillTx/>
                  <a:latin typeface="+mn-lt"/>
                  <a:ea typeface="ＭＳ Ｐゴシック" charset="-128"/>
                  <a:cs typeface="ＭＳ Ｐゴシック" charset="-128"/>
                </a:rPr>
                <a:t>www.cern.ch</a:t>
              </a:r>
              <a:endParaRPr kumimoji="0" lang="en-US" sz="3000" b="0" i="0" u="none" strike="noStrike" kern="0" cap="none" spc="0" normalizeH="0" baseline="0" noProof="0" dirty="0">
                <a:ln>
                  <a:noFill/>
                </a:ln>
                <a:solidFill>
                  <a:srgbClr val="0061A0"/>
                </a:solidFill>
                <a:effectLst/>
                <a:uLnTx/>
                <a:uFillTx/>
                <a:latin typeface="+mn-lt"/>
                <a:ea typeface="ＭＳ Ｐゴシック" charset="-128"/>
                <a:cs typeface="ＭＳ Ｐゴシック" charset="-128"/>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3000" b="0" i="0" u="none" strike="noStrike" kern="0" cap="none" spc="0" normalizeH="0" baseline="0" noProof="0" dirty="0">
                  <a:ln>
                    <a:noFill/>
                  </a:ln>
                  <a:solidFill>
                    <a:srgbClr val="0061A0"/>
                  </a:solidFill>
                  <a:effectLst/>
                  <a:uLnTx/>
                  <a:uFillTx/>
                  <a:latin typeface="+mn-lt"/>
                  <a:ea typeface="ＭＳ Ｐゴシック" charset="-128"/>
                  <a:cs typeface="ＭＳ Ｐゴシック" charset="-128"/>
                </a:rPr>
                <a:t>http://</a:t>
              </a:r>
              <a:r>
                <a:rPr kumimoji="0" lang="en-US" sz="3000" b="0" i="0" u="none" strike="noStrike" kern="0" cap="none" spc="0" normalizeH="0" baseline="0" noProof="0" dirty="0" err="1">
                  <a:ln>
                    <a:noFill/>
                  </a:ln>
                  <a:solidFill>
                    <a:srgbClr val="0061A0"/>
                  </a:solidFill>
                  <a:effectLst/>
                  <a:uLnTx/>
                  <a:uFillTx/>
                  <a:latin typeface="+mn-lt"/>
                  <a:ea typeface="ＭＳ Ｐゴシック" charset="-128"/>
                  <a:cs typeface="ＭＳ Ｐゴシック" charset="-128"/>
                </a:rPr>
                <a:t>www.hephy.at</a:t>
              </a:r>
              <a:r>
                <a:rPr kumimoji="0" lang="en-US" sz="3000" b="0" i="0" u="none" strike="noStrike" kern="0" cap="none" spc="0" normalizeH="0" baseline="0" noProof="0" dirty="0">
                  <a:ln>
                    <a:noFill/>
                  </a:ln>
                  <a:solidFill>
                    <a:srgbClr val="0061A0"/>
                  </a:solidFill>
                  <a:effectLst/>
                  <a:uLnTx/>
                  <a:uFillTx/>
                  <a:latin typeface="+mn-lt"/>
                  <a:ea typeface="ＭＳ Ｐゴシック" charset="-128"/>
                  <a:cs typeface="ＭＳ Ｐゴシック" charset="-128"/>
                </a:rPr>
                <a:t>	</a:t>
              </a:r>
            </a:p>
          </p:txBody>
        </p:sp>
      </p:grpSp>
    </p:spTree>
    <p:extLst>
      <p:ext uri="{BB962C8B-B14F-4D97-AF65-F5344CB8AC3E}">
        <p14:creationId xmlns:p14="http://schemas.microsoft.com/office/powerpoint/2010/main" val="1804046105"/>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by="(-#ppt_w*2)" calcmode="lin" valueType="num">
                                      <p:cBhvr rctx="PPT">
                                        <p:cTn id="7" dur="500" autoRev="1" fill="hold">
                                          <p:stCondLst>
                                            <p:cond delay="0"/>
                                          </p:stCondLst>
                                        </p:cTn>
                                        <p:tgtEl>
                                          <p:spTgt spid="25"/>
                                        </p:tgtEl>
                                        <p:attrNameLst>
                                          <p:attrName>ppt_w</p:attrName>
                                        </p:attrNameLst>
                                      </p:cBhvr>
                                    </p:anim>
                                    <p:anim by="(#ppt_w*0.50)" calcmode="lin" valueType="num">
                                      <p:cBhvr>
                                        <p:cTn id="8" dur="500" decel="50000" autoRev="1" fill="hold">
                                          <p:stCondLst>
                                            <p:cond delay="0"/>
                                          </p:stCondLst>
                                        </p:cTn>
                                        <p:tgtEl>
                                          <p:spTgt spid="25"/>
                                        </p:tgtEl>
                                        <p:attrNameLst>
                                          <p:attrName>ppt_x</p:attrName>
                                        </p:attrNameLst>
                                      </p:cBhvr>
                                    </p:anim>
                                    <p:anim from="(-#ppt_h/2)" to="(#ppt_y)" calcmode="lin" valueType="num">
                                      <p:cBhvr>
                                        <p:cTn id="9" dur="1000" fill="hold">
                                          <p:stCondLst>
                                            <p:cond delay="0"/>
                                          </p:stCondLst>
                                        </p:cTn>
                                        <p:tgtEl>
                                          <p:spTgt spid="25"/>
                                        </p:tgtEl>
                                        <p:attrNameLst>
                                          <p:attrName>ppt_y</p:attrName>
                                        </p:attrNameLst>
                                      </p:cBhvr>
                                    </p:anim>
                                    <p:animRot by="21600000">
                                      <p:cBhvr>
                                        <p:cTn id="10" dur="1000" fill="hold">
                                          <p:stCondLst>
                                            <p:cond delay="0"/>
                                          </p:stCondLst>
                                        </p:cTn>
                                        <p:tgtEl>
                                          <p:spTgt spid="25"/>
                                        </p:tgtEl>
                                        <p:attrNameLst>
                                          <p:attrName>r</p:attrName>
                                        </p:attrNameLst>
                                      </p:cBhvr>
                                    </p:animRot>
                                  </p:childTnLst>
                                </p:cTn>
                              </p:par>
                            </p:childTnLst>
                          </p:cTn>
                        </p:par>
                        <p:par>
                          <p:cTn id="11" fill="hold">
                            <p:stCondLst>
                              <p:cond delay="1300"/>
                            </p:stCondLst>
                            <p:childTnLst>
                              <p:par>
                                <p:cTn id="12" presetID="1"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idx="4294967295"/>
          </p:nvPr>
        </p:nvSpPr>
        <p:spPr>
          <a:xfrm>
            <a:off x="1187450" y="754063"/>
            <a:ext cx="6769100" cy="769937"/>
          </a:xfrm>
        </p:spPr>
        <p:txBody>
          <a:bodyPr/>
          <a:lstStyle/>
          <a:p>
            <a:pPr eaLnBrk="1" hangingPunct="1"/>
            <a:r>
              <a:rPr lang="en-US" sz="2800"/>
              <a:t>Zwischenfall am 19. September 2008</a:t>
            </a:r>
            <a:endParaRPr lang="de-AT" sz="2800"/>
          </a:p>
        </p:txBody>
      </p:sp>
      <p:pic>
        <p:nvPicPr>
          <p:cNvPr id="65539" name="Picture 10" descr="26358"/>
          <p:cNvPicPr>
            <a:picLocks noGrp="1" noChangeAspect="1" noChangeArrowheads="1"/>
          </p:cNvPicPr>
          <p:nvPr>
            <p:ph sz="quarter" idx="4294967295"/>
          </p:nvPr>
        </p:nvPicPr>
        <p:blipFill>
          <a:blip r:embed="rId2"/>
          <a:srcRect/>
          <a:stretch>
            <a:fillRect/>
          </a:stretch>
        </p:blipFill>
        <p:spPr>
          <a:xfrm>
            <a:off x="4648200" y="3551238"/>
            <a:ext cx="4038600" cy="2620962"/>
          </a:xfrm>
        </p:spPr>
      </p:pic>
      <p:sp>
        <p:nvSpPr>
          <p:cNvPr id="65540" name="TextBox 6"/>
          <p:cNvSpPr txBox="1">
            <a:spLocks noChangeArrowheads="1"/>
          </p:cNvSpPr>
          <p:nvPr/>
        </p:nvSpPr>
        <p:spPr bwMode="auto">
          <a:xfrm>
            <a:off x="381000" y="1752600"/>
            <a:ext cx="8294688" cy="1465263"/>
          </a:xfrm>
          <a:prstGeom prst="rect">
            <a:avLst/>
          </a:prstGeom>
          <a:noFill/>
          <a:ln w="9525">
            <a:noFill/>
            <a:miter lim="800000"/>
            <a:headEnd/>
            <a:tailEnd/>
          </a:ln>
        </p:spPr>
        <p:txBody>
          <a:bodyPr>
            <a:spAutoFit/>
          </a:bodyPr>
          <a:lstStyle/>
          <a:p>
            <a:r>
              <a:rPr lang="en-US" b="1">
                <a:solidFill>
                  <a:srgbClr val="01446F"/>
                </a:solidFill>
              </a:rPr>
              <a:t>Ursache: </a:t>
            </a:r>
            <a:r>
              <a:rPr lang="en-US">
                <a:solidFill>
                  <a:srgbClr val="01446F"/>
                </a:solidFill>
              </a:rPr>
              <a:t>Schlechte Verbindung zwischen zwei Dipole (200nΩ)</a:t>
            </a:r>
          </a:p>
          <a:p>
            <a:endParaRPr lang="en-US">
              <a:solidFill>
                <a:srgbClr val="01446F"/>
              </a:solidFill>
            </a:endParaRPr>
          </a:p>
          <a:p>
            <a:r>
              <a:rPr lang="en-US" b="1">
                <a:solidFill>
                  <a:srgbClr val="01446F"/>
                </a:solidFill>
              </a:rPr>
              <a:t>Auswirkung: </a:t>
            </a:r>
            <a:r>
              <a:rPr lang="en-US">
                <a:solidFill>
                  <a:srgbClr val="01446F"/>
                </a:solidFill>
              </a:rPr>
              <a:t>Temperaturerhöhung </a:t>
            </a:r>
            <a:r>
              <a:rPr lang="en-US">
                <a:solidFill>
                  <a:srgbClr val="01446F"/>
                </a:solidFill>
                <a:latin typeface="Wingdings" charset="2"/>
              </a:rPr>
              <a:t></a:t>
            </a:r>
            <a:r>
              <a:rPr lang="en-US">
                <a:solidFill>
                  <a:srgbClr val="01446F"/>
                </a:solidFill>
              </a:rPr>
              <a:t> Quench der Supraleiter </a:t>
            </a:r>
            <a:r>
              <a:rPr lang="en-US">
                <a:solidFill>
                  <a:srgbClr val="01446F"/>
                </a:solidFill>
                <a:latin typeface="Wingdings" charset="2"/>
              </a:rPr>
              <a:t></a:t>
            </a:r>
            <a:r>
              <a:rPr lang="en-US">
                <a:solidFill>
                  <a:srgbClr val="01446F"/>
                </a:solidFill>
              </a:rPr>
              <a:t> Verdampfen des flüssigen Heliums </a:t>
            </a:r>
            <a:r>
              <a:rPr lang="en-US">
                <a:solidFill>
                  <a:srgbClr val="01446F"/>
                </a:solidFill>
                <a:latin typeface="Wingdings" charset="2"/>
              </a:rPr>
              <a:t></a:t>
            </a:r>
            <a:r>
              <a:rPr lang="en-US">
                <a:solidFill>
                  <a:srgbClr val="01446F"/>
                </a:solidFill>
              </a:rPr>
              <a:t> Expansion </a:t>
            </a:r>
            <a:r>
              <a:rPr lang="en-US">
                <a:solidFill>
                  <a:srgbClr val="01446F"/>
                </a:solidFill>
                <a:latin typeface="Wingdings" charset="2"/>
              </a:rPr>
              <a:t></a:t>
            </a:r>
            <a:r>
              <a:rPr lang="en-US">
                <a:solidFill>
                  <a:srgbClr val="01446F"/>
                </a:solidFill>
              </a:rPr>
              <a:t> mechanische Schäden</a:t>
            </a:r>
          </a:p>
          <a:p>
            <a:endParaRPr lang="en-US">
              <a:solidFill>
                <a:srgbClr val="01446F"/>
              </a:solidFill>
            </a:endParaRPr>
          </a:p>
        </p:txBody>
      </p:sp>
      <p:pic>
        <p:nvPicPr>
          <p:cNvPr id="65541" name="Picture 10" descr="0811007_28-A4-at-144-dpi"/>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50825" y="3357563"/>
            <a:ext cx="4119563" cy="2887662"/>
          </a:xfrm>
          <a:prstGeom prst="rect">
            <a:avLst/>
          </a:prstGeom>
          <a:noFill/>
          <a:ln w="9525">
            <a:noFill/>
            <a:miter lim="800000"/>
            <a:headEnd/>
            <a:tailEnd/>
          </a:ln>
        </p:spPr>
      </p:pic>
      <p:sp>
        <p:nvSpPr>
          <p:cNvPr id="65542" name="Slide Number Placeholder 8"/>
          <p:cNvSpPr>
            <a:spLocks noGrp="1"/>
          </p:cNvSpPr>
          <p:nvPr>
            <p:ph type="sldNum" sz="quarter" idx="10"/>
          </p:nvPr>
        </p:nvSpPr>
        <p:spPr>
          <a:noFill/>
        </p:spPr>
        <p:txBody>
          <a:bodyPr/>
          <a:lstStyle/>
          <a:p>
            <a:fld id="{392D56DF-1C8B-4121-9FB9-746AB2A0F2C2}" type="slidenum">
              <a:rPr lang="de-AT"/>
              <a:pPr/>
              <a:t>84</a:t>
            </a:fld>
            <a:endParaRPr lang="de-AT"/>
          </a:p>
        </p:txBody>
      </p:sp>
      <p:sp>
        <p:nvSpPr>
          <p:cNvPr id="65543" name="Date Placeholder 9"/>
          <p:cNvSpPr>
            <a:spLocks noGrp="1"/>
          </p:cNvSpPr>
          <p:nvPr>
            <p:ph type="dt" sz="quarter" idx="12"/>
          </p:nvPr>
        </p:nvSpPr>
        <p:spPr>
          <a:noFill/>
        </p:spPr>
        <p:txBody>
          <a:bodyPr/>
          <a:lstStyle/>
          <a:p>
            <a:r>
              <a:rPr lang="de-DE" smtClean="0"/>
              <a:t>3. März 2020</a:t>
            </a:r>
            <a:endParaRPr lang="de-AT"/>
          </a:p>
        </p:txBody>
      </p:sp>
      <p:sp>
        <p:nvSpPr>
          <p:cNvPr id="65544" name="Footer Placeholder 10"/>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p:txBody>
          <a:bodyPr/>
          <a:lstStyle/>
          <a:p>
            <a:pPr eaLnBrk="1" hangingPunct="1"/>
            <a:r>
              <a:rPr lang="en-US" sz="2800" dirty="0" err="1"/>
              <a:t>Neuer</a:t>
            </a:r>
            <a:r>
              <a:rPr lang="en-US" sz="2800" dirty="0"/>
              <a:t> </a:t>
            </a:r>
            <a:r>
              <a:rPr lang="en-US" sz="2800" dirty="0" err="1"/>
              <a:t>Starttermin</a:t>
            </a:r>
            <a:r>
              <a:rPr lang="en-US" sz="2800" dirty="0"/>
              <a:t>: 20. November 2009</a:t>
            </a:r>
            <a:endParaRPr lang="de-AT" sz="2800" dirty="0"/>
          </a:p>
        </p:txBody>
      </p:sp>
      <p:pic>
        <p:nvPicPr>
          <p:cNvPr id="198660" name="Picture 4" descr="0911187_101-A4-at-144-dpi"/>
          <p:cNvPicPr>
            <a:picLocks noGrp="1" noChangeAspect="1" noChangeArrowheads="1"/>
          </p:cNvPicPr>
          <p:nvPr>
            <p:ph idx="4294967295"/>
          </p:nvPr>
        </p:nvPicPr>
        <p:blipFill>
          <a:blip r:embed="rId2"/>
          <a:srcRect/>
          <a:stretch>
            <a:fillRect/>
          </a:stretch>
        </p:blipFill>
        <p:spPr>
          <a:xfrm>
            <a:off x="1001713" y="1628775"/>
            <a:ext cx="7140575" cy="4752975"/>
          </a:xfrm>
        </p:spPr>
      </p:pic>
      <p:pic>
        <p:nvPicPr>
          <p:cNvPr id="198661" name="Picture 5" descr="0911187_21-A4-at-144-dpi"/>
          <p:cNvPicPr>
            <a:picLocks noChangeAspect="1" noChangeArrowheads="1"/>
          </p:cNvPicPr>
          <p:nvPr/>
        </p:nvPicPr>
        <p:blipFill>
          <a:blip r:embed="rId3"/>
          <a:srcRect/>
          <a:stretch>
            <a:fillRect/>
          </a:stretch>
        </p:blipFill>
        <p:spPr bwMode="auto">
          <a:xfrm>
            <a:off x="755650" y="1628775"/>
            <a:ext cx="7416800" cy="4935538"/>
          </a:xfrm>
          <a:prstGeom prst="rect">
            <a:avLst/>
          </a:prstGeom>
          <a:noFill/>
          <a:ln w="9525">
            <a:noFill/>
            <a:miter lim="800000"/>
            <a:headEnd/>
            <a:tailEnd/>
          </a:ln>
        </p:spPr>
      </p:pic>
      <p:pic>
        <p:nvPicPr>
          <p:cNvPr id="198662" name="Picture 6" descr="0911187_94-A4-at-144-dpi"/>
          <p:cNvPicPr>
            <a:picLocks noChangeAspect="1" noChangeArrowheads="1"/>
          </p:cNvPicPr>
          <p:nvPr/>
        </p:nvPicPr>
        <p:blipFill>
          <a:blip r:embed="rId4"/>
          <a:srcRect/>
          <a:stretch>
            <a:fillRect/>
          </a:stretch>
        </p:blipFill>
        <p:spPr bwMode="auto">
          <a:xfrm>
            <a:off x="684213" y="1557338"/>
            <a:ext cx="7488237" cy="4984750"/>
          </a:xfrm>
          <a:prstGeom prst="rect">
            <a:avLst/>
          </a:prstGeom>
          <a:noFill/>
          <a:ln w="9525">
            <a:noFill/>
            <a:miter lim="800000"/>
            <a:headEnd/>
            <a:tailEnd/>
          </a:ln>
        </p:spPr>
      </p:pic>
      <p:sp>
        <p:nvSpPr>
          <p:cNvPr id="66566" name="Slide Number Placeholder 8"/>
          <p:cNvSpPr>
            <a:spLocks noGrp="1"/>
          </p:cNvSpPr>
          <p:nvPr>
            <p:ph type="sldNum" sz="quarter" idx="10"/>
          </p:nvPr>
        </p:nvSpPr>
        <p:spPr>
          <a:noFill/>
        </p:spPr>
        <p:txBody>
          <a:bodyPr/>
          <a:lstStyle/>
          <a:p>
            <a:fld id="{DA75AD88-B71D-40DB-AFE3-2B6E15216005}" type="slidenum">
              <a:rPr lang="de-AT"/>
              <a:pPr/>
              <a:t>85</a:t>
            </a:fld>
            <a:endParaRPr lang="de-AT"/>
          </a:p>
        </p:txBody>
      </p:sp>
      <p:sp>
        <p:nvSpPr>
          <p:cNvPr id="66567" name="Date Placeholder 9"/>
          <p:cNvSpPr>
            <a:spLocks noGrp="1"/>
          </p:cNvSpPr>
          <p:nvPr>
            <p:ph type="dt" sz="quarter" idx="12"/>
          </p:nvPr>
        </p:nvSpPr>
        <p:spPr>
          <a:noFill/>
        </p:spPr>
        <p:txBody>
          <a:bodyPr/>
          <a:lstStyle/>
          <a:p>
            <a:r>
              <a:rPr lang="de-DE" smtClean="0"/>
              <a:t>3. März 2020</a:t>
            </a:r>
            <a:endParaRPr lang="de-AT"/>
          </a:p>
        </p:txBody>
      </p:sp>
      <p:sp>
        <p:nvSpPr>
          <p:cNvPr id="66568" name="Footer Placeholder 10"/>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198660"/>
                                        </p:tgtEl>
                                      </p:cBhvr>
                                    </p:animEffect>
                                    <p:set>
                                      <p:cBhvr>
                                        <p:cTn id="7" dur="1" fill="hold">
                                          <p:stCondLst>
                                            <p:cond delay="999"/>
                                          </p:stCondLst>
                                        </p:cTn>
                                        <p:tgtEl>
                                          <p:spTgt spid="198660"/>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98661"/>
                                        </p:tgtEl>
                                        <p:attrNameLst>
                                          <p:attrName>style.visibility</p:attrName>
                                        </p:attrNameLst>
                                      </p:cBhvr>
                                      <p:to>
                                        <p:strVal val="visible"/>
                                      </p:to>
                                    </p:set>
                                    <p:animEffect transition="in" filter="fade">
                                      <p:cBhvr>
                                        <p:cTn id="10" dur="1000"/>
                                        <p:tgtEl>
                                          <p:spTgt spid="19866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1000"/>
                                        <p:tgtEl>
                                          <p:spTgt spid="198661"/>
                                        </p:tgtEl>
                                      </p:cBhvr>
                                    </p:animEffect>
                                    <p:set>
                                      <p:cBhvr>
                                        <p:cTn id="15" dur="1" fill="hold">
                                          <p:stCondLst>
                                            <p:cond delay="999"/>
                                          </p:stCondLst>
                                        </p:cTn>
                                        <p:tgtEl>
                                          <p:spTgt spid="198661"/>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198662"/>
                                        </p:tgtEl>
                                        <p:attrNameLst>
                                          <p:attrName>style.visibility</p:attrName>
                                        </p:attrNameLst>
                                      </p:cBhvr>
                                      <p:to>
                                        <p:strVal val="visible"/>
                                      </p:to>
                                    </p:set>
                                    <p:animEffect transition="in" filter="fade">
                                      <p:cBhvr>
                                        <p:cTn id="18" dur="1000"/>
                                        <p:tgtEl>
                                          <p:spTgt spid="1986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sz="2800" dirty="0"/>
              <a:t>Ionisationskammer</a:t>
            </a:r>
          </a:p>
        </p:txBody>
      </p:sp>
      <p:sp>
        <p:nvSpPr>
          <p:cNvPr id="3" name="Content Placeholder 2"/>
          <p:cNvSpPr>
            <a:spLocks noGrp="1"/>
          </p:cNvSpPr>
          <p:nvPr>
            <p:ph idx="1"/>
          </p:nvPr>
        </p:nvSpPr>
        <p:spPr>
          <a:xfrm>
            <a:off x="457200" y="1628775"/>
            <a:ext cx="5050904" cy="4752975"/>
          </a:xfrm>
        </p:spPr>
        <p:txBody>
          <a:bodyPr/>
          <a:lstStyle/>
          <a:p>
            <a:r>
              <a:rPr lang="de-AT" sz="2400" dirty="0"/>
              <a:t>Historisch </a:t>
            </a:r>
            <a:r>
              <a:rPr lang="de-AT" sz="2400" b="1" dirty="0"/>
              <a:t>ältestes Instrument </a:t>
            </a:r>
            <a:r>
              <a:rPr lang="de-AT" sz="2400" dirty="0"/>
              <a:t>(z.B. von Victor Hess benutzt)</a:t>
            </a:r>
          </a:p>
          <a:p>
            <a:r>
              <a:rPr lang="de-AT" sz="2400" b="1" dirty="0"/>
              <a:t>Gas</a:t>
            </a:r>
            <a:r>
              <a:rPr lang="de-AT" sz="2400" dirty="0"/>
              <a:t>gefülltes Volumen mit </a:t>
            </a:r>
            <a:r>
              <a:rPr lang="de-AT" sz="2400" b="1" dirty="0"/>
              <a:t>elektrischem Feld</a:t>
            </a:r>
          </a:p>
          <a:p>
            <a:r>
              <a:rPr lang="de-AT" sz="2400" dirty="0"/>
              <a:t>Durchtretendes Teilchen </a:t>
            </a:r>
            <a:r>
              <a:rPr lang="de-AT" sz="2400" b="1" dirty="0"/>
              <a:t>ionisiert</a:t>
            </a:r>
            <a:r>
              <a:rPr lang="de-AT" sz="2400" dirty="0"/>
              <a:t> über elektrische Wechselwirkung das Gas</a:t>
            </a:r>
          </a:p>
          <a:p>
            <a:r>
              <a:rPr lang="de-AT" sz="2400" dirty="0"/>
              <a:t>Elektrisches Feld saugt Ladungen ab </a:t>
            </a:r>
            <a:r>
              <a:rPr lang="de-AT" sz="2400" dirty="0">
                <a:sym typeface="Symbol"/>
              </a:rPr>
              <a:t> </a:t>
            </a:r>
            <a:r>
              <a:rPr lang="de-AT" sz="2400" b="1" dirty="0"/>
              <a:t>Strom</a:t>
            </a:r>
            <a:endParaRPr lang="de-AT" sz="2400" dirty="0"/>
          </a:p>
          <a:p>
            <a:r>
              <a:rPr lang="de-AT" sz="2400" dirty="0"/>
              <a:t>Spezielle Bauformen, z.B. </a:t>
            </a:r>
            <a:r>
              <a:rPr lang="de-AT" sz="2400" b="1" dirty="0"/>
              <a:t>Geiger-Zähler</a:t>
            </a:r>
          </a:p>
        </p:txBody>
      </p:sp>
      <p:pic>
        <p:nvPicPr>
          <p:cNvPr id="7170" name="Picture 2" descr="C:\Users\friedl\Desktop\ionisationskammer_517.jpg"/>
          <p:cNvPicPr>
            <a:picLocks noChangeAspect="1" noChangeArrowheads="1"/>
          </p:cNvPicPr>
          <p:nvPr/>
        </p:nvPicPr>
        <p:blipFill>
          <a:blip r:embed="rId2" cstate="print"/>
          <a:srcRect/>
          <a:stretch>
            <a:fillRect/>
          </a:stretch>
        </p:blipFill>
        <p:spPr bwMode="auto">
          <a:xfrm>
            <a:off x="5642955" y="1753766"/>
            <a:ext cx="3240000" cy="1930941"/>
          </a:xfrm>
          <a:prstGeom prst="rect">
            <a:avLst/>
          </a:prstGeom>
          <a:noFill/>
        </p:spPr>
      </p:pic>
      <p:pic>
        <p:nvPicPr>
          <p:cNvPr id="7172" name="Picture 4" descr="C:\Users\friedl\Desktop\steinke02.jpg"/>
          <p:cNvPicPr>
            <a:picLocks noChangeAspect="1" noChangeArrowheads="1"/>
          </p:cNvPicPr>
          <p:nvPr/>
        </p:nvPicPr>
        <p:blipFill>
          <a:blip r:embed="rId3" cstate="print"/>
          <a:srcRect/>
          <a:stretch>
            <a:fillRect/>
          </a:stretch>
        </p:blipFill>
        <p:spPr bwMode="auto">
          <a:xfrm>
            <a:off x="5642595" y="3858041"/>
            <a:ext cx="3240000" cy="2430000"/>
          </a:xfrm>
          <a:prstGeom prst="rect">
            <a:avLst/>
          </a:prstGeom>
          <a:noFill/>
        </p:spPr>
      </p:pic>
      <p:sp>
        <p:nvSpPr>
          <p:cNvPr id="9" name="Footer Placeholder 2"/>
          <p:cNvSpPr>
            <a:spLocks noGrp="1"/>
          </p:cNvSpPr>
          <p:nvPr>
            <p:ph type="ftr" sz="quarter" idx="11"/>
          </p:nvPr>
        </p:nvSpPr>
        <p:spPr>
          <a:xfrm>
            <a:off x="2051050" y="6597650"/>
            <a:ext cx="4824413" cy="260350"/>
          </a:xfrm>
        </p:spPr>
        <p:txBody>
          <a:bodyPr/>
          <a:lstStyle/>
          <a:p>
            <a:pPr>
              <a:defRPr/>
            </a:pPr>
            <a:r>
              <a:rPr lang="en-US" smtClean="0"/>
              <a:t>Markus Friedl</a:t>
            </a:r>
            <a:endParaRPr lang="de-AT" dirty="0"/>
          </a:p>
        </p:txBody>
      </p:sp>
      <p:sp>
        <p:nvSpPr>
          <p:cNvPr id="10" name="Date Placeholder 3"/>
          <p:cNvSpPr>
            <a:spLocks noGrp="1"/>
          </p:cNvSpPr>
          <p:nvPr>
            <p:ph type="dt" sz="half" idx="12"/>
          </p:nvPr>
        </p:nvSpPr>
        <p:spPr>
          <a:xfrm>
            <a:off x="0" y="6597650"/>
            <a:ext cx="1835150" cy="260350"/>
          </a:xfrm>
        </p:spPr>
        <p:txBody>
          <a:bodyPr/>
          <a:lstStyle/>
          <a:p>
            <a:pPr>
              <a:defRPr/>
            </a:pPr>
            <a:r>
              <a:rPr lang="de-DE" smtClean="0"/>
              <a:t>3. März 2020</a:t>
            </a:r>
            <a:endParaRPr lang="de-AT"/>
          </a:p>
        </p:txBody>
      </p:sp>
      <p:sp>
        <p:nvSpPr>
          <p:cNvPr id="4" name="Foliennummernplatzhalter 3">
            <a:extLst>
              <a:ext uri="{FF2B5EF4-FFF2-40B4-BE49-F238E27FC236}">
                <a16:creationId xmlns:a16="http://schemas.microsoft.com/office/drawing/2014/main" id="{EAD0112A-DD78-A94A-AC2F-D3521EB62703}"/>
              </a:ext>
            </a:extLst>
          </p:cNvPr>
          <p:cNvSpPr>
            <a:spLocks noGrp="1"/>
          </p:cNvSpPr>
          <p:nvPr>
            <p:ph type="sldNum" sz="quarter" idx="10"/>
          </p:nvPr>
        </p:nvSpPr>
        <p:spPr/>
        <p:txBody>
          <a:bodyPr/>
          <a:lstStyle/>
          <a:p>
            <a:fld id="{A54E6196-65B6-AE43-85DF-96FD4C8FE68F}" type="slidenum">
              <a:rPr lang="de-AT" smtClean="0"/>
              <a:pPr/>
              <a:t>9</a:t>
            </a:fld>
            <a:endParaRPr lang="de-AT"/>
          </a:p>
        </p:txBody>
      </p:sp>
    </p:spTree>
    <p:extLst>
      <p:ext uri="{BB962C8B-B14F-4D97-AF65-F5344CB8AC3E}">
        <p14:creationId xmlns:p14="http://schemas.microsoft.com/office/powerpoint/2010/main" val="207423633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82.9|2.3"/>
</p:tagLst>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AT" sz="18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AT" sz="18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0</TotalTime>
  <Words>3072</Words>
  <Application>Microsoft Office PowerPoint</Application>
  <PresentationFormat>On-screen Show (4:3)</PresentationFormat>
  <Paragraphs>748</Paragraphs>
  <Slides>85</Slides>
  <Notes>32</Notes>
  <HiddenSlides>9</HiddenSlides>
  <MMClips>1</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1</vt:i4>
      </vt:variant>
      <vt:variant>
        <vt:lpstr>Slide Titles</vt:lpstr>
      </vt:variant>
      <vt:variant>
        <vt:i4>85</vt:i4>
      </vt:variant>
    </vt:vector>
  </HeadingPairs>
  <TitlesOfParts>
    <vt:vector size="101" baseType="lpstr">
      <vt:lpstr>Apple Casual</vt:lpstr>
      <vt:lpstr>Luxi Sans</vt:lpstr>
      <vt:lpstr>ＭＳ Ｐゴシック</vt:lpstr>
      <vt:lpstr>Arial</vt:lpstr>
      <vt:lpstr>Arial Black</vt:lpstr>
      <vt:lpstr>Book Antiqua</vt:lpstr>
      <vt:lpstr>Calibri</vt:lpstr>
      <vt:lpstr>Comic Sans MS</vt:lpstr>
      <vt:lpstr>Helvetica</vt:lpstr>
      <vt:lpstr>Symbol</vt:lpstr>
      <vt:lpstr>Times</vt:lpstr>
      <vt:lpstr>Times New Roman</vt:lpstr>
      <vt:lpstr>Trebuchet MS</vt:lpstr>
      <vt:lpstr>Wingdings</vt:lpstr>
      <vt:lpstr>Standarddesign</vt:lpstr>
      <vt:lpstr>Equation</vt:lpstr>
      <vt:lpstr>PowerPoint Presentation</vt:lpstr>
      <vt:lpstr>PowerPoint Presentation</vt:lpstr>
      <vt:lpstr>HEPHY Forschungsgebiete</vt:lpstr>
      <vt:lpstr>Experimente mit HEPHY-Beteiligung</vt:lpstr>
      <vt:lpstr>“Dreifaltigkeit” der Teilchenphysik</vt:lpstr>
      <vt:lpstr>Inhalt dieses Vortrages:</vt:lpstr>
      <vt:lpstr>PowerPoint Presentation</vt:lpstr>
      <vt:lpstr>1. Kosmische Strahlung im Labor sichtbar machen</vt:lpstr>
      <vt:lpstr>Ionisationskammer</vt:lpstr>
      <vt:lpstr>Funkenkammer</vt:lpstr>
      <vt:lpstr>2. Beobachtung kleiner Objekte</vt:lpstr>
      <vt:lpstr>Beobachtung noch kleinerer Objekte</vt:lpstr>
      <vt:lpstr>Beobachtung eines Atoms</vt:lpstr>
      <vt:lpstr>Bestandteile eines Atoms</vt:lpstr>
      <vt:lpstr>Der “Teilchen-Zoo”</vt:lpstr>
      <vt:lpstr>3. Kosmologie zu verstehen</vt:lpstr>
      <vt:lpstr>“Große Fragen” in der Kosmologie</vt:lpstr>
      <vt:lpstr>PowerPoint Presentation</vt:lpstr>
      <vt:lpstr>Der einfachste Beschleuniger</vt:lpstr>
      <vt:lpstr>Energieeinheit der Teilchenphysiker</vt:lpstr>
      <vt:lpstr>Elektrostatische Beschleuniger</vt:lpstr>
      <vt:lpstr>Van-de-Graaf-Beschleuniger (bis 20 MeV)</vt:lpstr>
      <vt:lpstr>Van-de-Graaf-Beschleuniger</vt:lpstr>
      <vt:lpstr>VERA Aufbau</vt:lpstr>
      <vt:lpstr>Linearbeschleuniger</vt:lpstr>
      <vt:lpstr>Andere Arten von Beschleunigern</vt:lpstr>
      <vt:lpstr>Betatron (Freiflugtransformator)</vt:lpstr>
      <vt:lpstr>Kreisbeschleuniger: Das Zyklotron</vt:lpstr>
      <vt:lpstr>TRIUMF K500 Cyclotron</vt:lpstr>
      <vt:lpstr>Ringbeschleuniger</vt:lpstr>
      <vt:lpstr>Komponenten eines Synchrotrons</vt:lpstr>
      <vt:lpstr>LHC Ablenkmagnete (Dipole)</vt:lpstr>
      <vt:lpstr>PowerPoint Presentation</vt:lpstr>
      <vt:lpstr>Was ist eigentlich der/die/das CERN ?</vt:lpstr>
      <vt:lpstr>Was es kostet – und wer zahlt</vt:lpstr>
      <vt:lpstr>Nationalitäten der Wissenschaftler am CERN</vt:lpstr>
      <vt:lpstr>Number of Users at CERN in age groups</vt:lpstr>
      <vt:lpstr>CERN – Das Laboratorium</vt:lpstr>
      <vt:lpstr>CERN – Das Laboratorium von oben</vt:lpstr>
      <vt:lpstr>PowerPoint Presentation</vt:lpstr>
      <vt:lpstr>Beschleunigerkomplex des CERN</vt:lpstr>
      <vt:lpstr>Ablauf der Beschleunigung</vt:lpstr>
      <vt:lpstr>Zurück zum LHC…..</vt:lpstr>
      <vt:lpstr>LHC Ablenkmagnete (Dipole)</vt:lpstr>
      <vt:lpstr>Warum kühlt man Magnete?</vt:lpstr>
      <vt:lpstr>PowerPoint Presentation</vt:lpstr>
      <vt:lpstr>LHC Inbetriebnahme: 2008/2009</vt:lpstr>
      <vt:lpstr>LHC Run 1: Betrieb 2009-2011</vt:lpstr>
      <vt:lpstr>LHC-Betrieb 2009 bis 2037</vt:lpstr>
      <vt:lpstr>LHC Live Status</vt:lpstr>
      <vt:lpstr>PowerPoint Presentation</vt:lpstr>
      <vt:lpstr>PowerPoint Presentation</vt:lpstr>
      <vt:lpstr>Ereignis mit 78 einzelnen Kollisionen</vt:lpstr>
      <vt:lpstr>Zum detektieren der so entstandenen Teilchen brauchen wir:</vt:lpstr>
      <vt:lpstr>PowerPoint Presentation</vt:lpstr>
      <vt:lpstr>PowerPoint Presentation</vt:lpstr>
      <vt:lpstr>Prinzipieller Aufbau eines Experiments</vt:lpstr>
      <vt:lpstr>Querschnitt durch das CMS Experiment</vt:lpstr>
      <vt:lpstr>Spurkammer – Der “Tracker”</vt:lpstr>
      <vt:lpstr>Bau des CMS Trackers </vt:lpstr>
      <vt:lpstr>PowerPoint Presentation</vt:lpstr>
      <vt:lpstr>MediPix Detektor</vt:lpstr>
      <vt:lpstr>Kalorimeter</vt:lpstr>
      <vt:lpstr>Elektromagnetisches Kalorimeter</vt:lpstr>
      <vt:lpstr>Hadronisches Kalorimeter</vt:lpstr>
      <vt:lpstr>Myonendetektoren</vt:lpstr>
      <vt:lpstr>Magnetfeld</vt:lpstr>
      <vt:lpstr>Was passiert, wenn Teilchen kollidieren?</vt:lpstr>
      <vt:lpstr>Teilchenkollisionen in CMS</vt:lpstr>
      <vt:lpstr>Bekanntgabe der Entdeckung eines neuen Teilchens (4. Juli 2012)</vt:lpstr>
      <vt:lpstr>4. Juli 2012: Seminar zur Entdeckung des Higgs Bosons</vt:lpstr>
      <vt:lpstr>10. Oktober 2013</vt:lpstr>
      <vt:lpstr>PowerPoint Presentation</vt:lpstr>
      <vt:lpstr>PowerPoint Presentation</vt:lpstr>
      <vt:lpstr>2. Das World Wide Web</vt:lpstr>
      <vt:lpstr>3. Krebstherapiezentrum MedAustron</vt:lpstr>
      <vt:lpstr>3. Krebstherapiezentrum MedAustron</vt:lpstr>
      <vt:lpstr>Tumorbestrahlung mit Hadronen</vt:lpstr>
      <vt:lpstr>4. Positron-Emissions-Tomographie</vt:lpstr>
      <vt:lpstr>4. Wirtschaftliche Aspekte</vt:lpstr>
      <vt:lpstr>5. Ausbildungsmöglichkeiten</vt:lpstr>
      <vt:lpstr>Grundlagenforschung als Motor für Innovation</vt:lpstr>
      <vt:lpstr>PowerPoint Presentation</vt:lpstr>
      <vt:lpstr>Zwischenfall am 19. September 2008</vt:lpstr>
      <vt:lpstr>Neuer Starttermin: 20. November 2009</vt:lpstr>
    </vt:vector>
  </TitlesOfParts>
  <Company>HEPHY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Thomas Bergauer</dc:creator>
  <cp:lastModifiedBy>Markus Friedl</cp:lastModifiedBy>
  <cp:revision>214</cp:revision>
  <dcterms:created xsi:type="dcterms:W3CDTF">2010-02-25T14:06:19Z</dcterms:created>
  <dcterms:modified xsi:type="dcterms:W3CDTF">2020-03-02T14:59:02Z</dcterms:modified>
</cp:coreProperties>
</file>