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1070" r:id="rId5"/>
    <p:sldId id="1069" r:id="rId6"/>
    <p:sldId id="1073" r:id="rId7"/>
    <p:sldId id="1072" r:id="rId8"/>
  </p:sldIdLst>
  <p:sldSz cx="12192000" cy="6858000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296">
          <p15:clr>
            <a:srgbClr val="A4A3A4"/>
          </p15:clr>
        </p15:guide>
        <p15:guide id="4" pos="38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8207"/>
    <a:srgbClr val="C09200"/>
    <a:srgbClr val="215968"/>
    <a:srgbClr val="008E40"/>
    <a:srgbClr val="0000FF"/>
    <a:srgbClr val="007E39"/>
    <a:srgbClr val="FFFFCC"/>
    <a:srgbClr val="9900CC"/>
    <a:srgbClr val="00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9" autoAdjust="0"/>
    <p:restoredTop sz="95712" autoAdjust="0"/>
  </p:normalViewPr>
  <p:slideViewPr>
    <p:cSldViewPr snapToGrid="0">
      <p:cViewPr varScale="1">
        <p:scale>
          <a:sx n="117" d="100"/>
          <a:sy n="117" d="100"/>
        </p:scale>
        <p:origin x="176" y="248"/>
      </p:cViewPr>
      <p:guideLst>
        <p:guide orient="horz" pos="2160"/>
        <p:guide pos="3840"/>
        <p:guide orient="horz" pos="4296"/>
        <p:guide pos="38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496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CCC7E6CB-7541-4A0E-86CC-B47BF2238A57}" type="datetimeFigureOut">
              <a:rPr lang="de-DE" smtClean="0"/>
              <a:t>21.03.23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496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C43469FE-E27B-4851-88A6-35110116461C}" type="slidenum">
              <a:rPr lang="de-DE" smtClean="0"/>
              <a:t>‹n.›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087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1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12E1A3EA-EF90-48FC-BE2F-1F321E28235C}" type="datetimeFigureOut">
              <a:rPr lang="en-GB" smtClean="0"/>
              <a:t>21/03/2023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16700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6570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73CD1ECF-CEBB-456B-9BCE-2BFE0615847C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930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823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Please, state the main cutting-edge facility in your </a:t>
            </a:r>
            <a:r>
              <a:rPr lang="en-US" dirty="0" err="1" smtClean="0"/>
              <a:t>undulator</a:t>
            </a:r>
            <a:r>
              <a:rPr lang="en-US" dirty="0" smtClean="0"/>
              <a:t> lab (picture are welcome) and the main (public not confidential) development in your lab (preferably in written form)</a:t>
            </a:r>
            <a:endParaRPr lang="de-DE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391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Please, state the main cutting-edge facility in your </a:t>
            </a:r>
            <a:r>
              <a:rPr lang="en-US" dirty="0" err="1" smtClean="0"/>
              <a:t>undulator</a:t>
            </a:r>
            <a:r>
              <a:rPr lang="en-US" dirty="0" smtClean="0"/>
              <a:t> lab (picture are welcome) and the main (public not confidential) development in your lab (preferably in written form)</a:t>
            </a:r>
            <a:endParaRPr lang="de-DE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6694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CD1ECF-CEBB-456B-9BCE-2BFE0615847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52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pic>
        <p:nvPicPr>
          <p:cNvPr id="7" name="Picture 2" descr="C:\Users\chahn\Desktop\LEAPS Slide\LEAPS Slide\LEAPS slide background no txt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069"/>
          <a:stretch/>
        </p:blipFill>
        <p:spPr bwMode="auto">
          <a:xfrm>
            <a:off x="1686" y="-1"/>
            <a:ext cx="15783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9561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685751" y="6372120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fld id="{9B2FE738-146D-49F4-AF37-EE8327504D71}" type="slidenum">
              <a:rPr lang="en-GB" smtClean="0"/>
              <a:pPr/>
              <a:t>‹n.›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0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063552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63552" y="1600203"/>
            <a:ext cx="95188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pic>
        <p:nvPicPr>
          <p:cNvPr id="9" name="Picture 2" descr="C:\Users\chahn\Desktop\LEAPS Slide\LEAPS Slide\LEAPS slide background no txt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069"/>
          <a:stretch/>
        </p:blipFill>
        <p:spPr bwMode="auto">
          <a:xfrm>
            <a:off x="1686" y="-1"/>
            <a:ext cx="15783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037255" y="6309057"/>
            <a:ext cx="2844800" cy="365125"/>
          </a:xfrm>
          <a:prstGeom prst="rect">
            <a:avLst/>
          </a:prstGeom>
        </p:spPr>
        <p:txBody>
          <a:bodyPr/>
          <a:lstStyle/>
          <a:p>
            <a:fld id="{9B2FE738-146D-49F4-AF37-EE8327504D71}" type="slidenum">
              <a:rPr lang="en-GB" smtClean="0"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62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1.jpeg"/><Relationship Id="rId5" Type="http://schemas.openxmlformats.org/officeDocument/2006/relationships/image" Target="../media/image8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chahn\Desktop\LEAPS Slide\LEAPS Slide\LEAPS slide background no tx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5" r="7334" b="2697"/>
          <a:stretch/>
        </p:blipFill>
        <p:spPr bwMode="auto">
          <a:xfrm>
            <a:off x="861116" y="1343"/>
            <a:ext cx="11330884" cy="686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246" y="5754818"/>
            <a:ext cx="3789452" cy="105931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696226" y="2160967"/>
            <a:ext cx="4562842" cy="241103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400"/>
              </a:spcBef>
              <a:buNone/>
            </a:pPr>
            <a:endParaRPr lang="en-GB" sz="255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861391" y="4684768"/>
            <a:ext cx="48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A.Petralia</a:t>
            </a:r>
            <a:r>
              <a:rPr lang="de-DE" sz="2400" dirty="0" smtClean="0">
                <a:solidFill>
                  <a:schemeClr val="bg1"/>
                </a:solidFill>
              </a:rPr>
              <a:t>, </a:t>
            </a:r>
            <a:r>
              <a:rPr lang="de-DE" sz="2400" dirty="0" err="1" smtClean="0">
                <a:solidFill>
                  <a:schemeClr val="bg1"/>
                </a:solidFill>
              </a:rPr>
              <a:t>F.Nguyen</a:t>
            </a:r>
            <a:r>
              <a:rPr lang="de-DE" sz="2400" dirty="0" smtClean="0">
                <a:solidFill>
                  <a:schemeClr val="bg1"/>
                </a:solidFill>
              </a:rPr>
              <a:t>, </a:t>
            </a:r>
            <a:r>
              <a:rPr lang="de-DE" sz="2400" dirty="0" err="1" smtClean="0">
                <a:solidFill>
                  <a:schemeClr val="bg1"/>
                </a:solidFill>
              </a:rPr>
              <a:t>A.Doria</a:t>
            </a:r>
            <a:r>
              <a:rPr lang="de-DE" sz="2400" dirty="0" smtClean="0">
                <a:solidFill>
                  <a:schemeClr val="bg1"/>
                </a:solidFill>
              </a:rPr>
              <a:t> (ENEA)</a:t>
            </a:r>
          </a:p>
          <a:p>
            <a:r>
              <a:rPr lang="de-DE" sz="2400" dirty="0" err="1" smtClean="0">
                <a:solidFill>
                  <a:schemeClr val="bg1"/>
                </a:solidFill>
              </a:rPr>
              <a:t>L.Giannessi</a:t>
            </a:r>
            <a:r>
              <a:rPr lang="de-DE" sz="2400" dirty="0" smtClean="0">
                <a:solidFill>
                  <a:schemeClr val="bg1"/>
                </a:solidFill>
              </a:rPr>
              <a:t> (INFN-LNF)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080657" y="1972492"/>
            <a:ext cx="882831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LEAPS-INNOV </a:t>
            </a:r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Annual Meeting 2023</a:t>
            </a:r>
            <a:r>
              <a:rPr lang="en-GB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en-GB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en-GB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de-DE" sz="3200" b="1" dirty="0" smtClean="0">
                <a:solidFill>
                  <a:schemeClr val="bg1"/>
                </a:solidFill>
              </a:rPr>
              <a:t>INFN &amp; ENEA </a:t>
            </a:r>
            <a:r>
              <a:rPr lang="de-DE" sz="3200" b="1" dirty="0" err="1" smtClean="0">
                <a:solidFill>
                  <a:schemeClr val="bg1"/>
                </a:solidFill>
              </a:rPr>
              <a:t>collaboration</a:t>
            </a:r>
            <a:r>
              <a:rPr lang="de-DE" sz="3200" b="1" dirty="0" smtClean="0">
                <a:solidFill>
                  <a:schemeClr val="bg1"/>
                </a:solidFill>
              </a:rPr>
              <a:t> on Apple-X </a:t>
            </a:r>
            <a:r>
              <a:rPr lang="de-DE" sz="3200" b="1" dirty="0" err="1" smtClean="0">
                <a:solidFill>
                  <a:schemeClr val="bg1"/>
                </a:solidFill>
              </a:rPr>
              <a:t>undulators</a:t>
            </a:r>
            <a:endParaRPr lang="de-DE" sz="3200" dirty="0">
              <a:solidFill>
                <a:schemeClr val="bg1"/>
              </a:solidFill>
            </a:endParaRPr>
          </a:p>
          <a:p>
            <a:r>
              <a:rPr lang="de-DE" sz="2400" b="1" dirty="0" smtClean="0">
                <a:solidFill>
                  <a:schemeClr val="bg1"/>
                </a:solidFill>
              </a:rPr>
              <a:t>March 28</a:t>
            </a:r>
            <a:r>
              <a:rPr lang="de-DE" sz="2400" b="1" baseline="30000" dirty="0" smtClean="0">
                <a:solidFill>
                  <a:schemeClr val="bg1"/>
                </a:solidFill>
              </a:rPr>
              <a:t>th</a:t>
            </a:r>
            <a:r>
              <a:rPr lang="de-DE" sz="2400" b="1" dirty="0" smtClean="0">
                <a:solidFill>
                  <a:schemeClr val="bg1"/>
                </a:solidFill>
              </a:rPr>
              <a:t>  2023</a:t>
            </a: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18CC579-AE91-4563-AA79-7F34CD78A6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955" y="348645"/>
            <a:ext cx="3295667" cy="1563580"/>
          </a:xfrm>
          <a:prstGeom prst="rect">
            <a:avLst/>
          </a:prstGeom>
        </p:spPr>
      </p:pic>
      <p:sp>
        <p:nvSpPr>
          <p:cNvPr id="11" name="TextBox 21">
            <a:extLst>
              <a:ext uri="{FF2B5EF4-FFF2-40B4-BE49-F238E27FC236}">
                <a16:creationId xmlns:a16="http://schemas.microsoft.com/office/drawing/2014/main" xmlns="" id="{D91B632E-AF1F-48A1-A8CD-9F789C8B1252}"/>
              </a:ext>
            </a:extLst>
          </p:cNvPr>
          <p:cNvSpPr txBox="1"/>
          <p:nvPr/>
        </p:nvSpPr>
        <p:spPr>
          <a:xfrm>
            <a:off x="1128128" y="6096092"/>
            <a:ext cx="44950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This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project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has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received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funding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from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the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European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Union´s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Horizon 2020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research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and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innovation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programme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under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grant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agreement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No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. </a:t>
            </a:r>
            <a:r>
              <a:rPr lang="en-US" sz="1000" dirty="0">
                <a:solidFill>
                  <a:schemeClr val="bg1"/>
                </a:solidFill>
              </a:rPr>
              <a:t>101004728</a:t>
            </a:r>
            <a:endParaRPr lang="de-DE" sz="1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endParaRPr lang="de-DE" sz="1000" dirty="0">
              <a:solidFill>
                <a:schemeClr val="bg1"/>
              </a:solidFill>
            </a:endParaRPr>
          </a:p>
        </p:txBody>
      </p:sp>
      <p:pic>
        <p:nvPicPr>
          <p:cNvPr id="12" name="Picture 20">
            <a:extLst>
              <a:ext uri="{FF2B5EF4-FFF2-40B4-BE49-F238E27FC236}">
                <a16:creationId xmlns:a16="http://schemas.microsoft.com/office/drawing/2014/main" xmlns="" id="{7F692EB9-0EDC-4EE4-BB07-1F89CFE9388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87" y="6158375"/>
            <a:ext cx="413141" cy="27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0100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F0282423-E649-4D62-9B27-637C39E4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6" name="Picture 5" descr="LogoENEAcompletoE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240" y="109964"/>
            <a:ext cx="2517557" cy="79825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641973" y="878162"/>
            <a:ext cx="8623256" cy="718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</a:pPr>
            <a:r>
              <a:rPr lang="en-US" sz="2000" b="1" dirty="0" smtClean="0">
                <a:solidFill>
                  <a:srgbClr val="FF0000"/>
                </a:solidFill>
              </a:rPr>
              <a:t>S</a:t>
            </a:r>
            <a:r>
              <a:rPr lang="en-US" sz="2000" b="1" dirty="0" smtClean="0"/>
              <a:t>ource of </a:t>
            </a:r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r>
              <a:rPr lang="en-US" sz="2000" b="1" dirty="0" smtClean="0"/>
              <a:t>dvanced </a:t>
            </a:r>
            <a:r>
              <a:rPr lang="en-US" sz="2000" b="1" dirty="0" smtClean="0">
                <a:solidFill>
                  <a:srgbClr val="FF0000"/>
                </a:solidFill>
              </a:rPr>
              <a:t>B</a:t>
            </a:r>
            <a:r>
              <a:rPr lang="en-US" sz="2000" b="1" dirty="0" smtClean="0"/>
              <a:t>eam </a:t>
            </a:r>
            <a:r>
              <a:rPr lang="en-US" sz="2000" b="1" dirty="0" smtClean="0">
                <a:solidFill>
                  <a:srgbClr val="FF0000"/>
                </a:solidFill>
              </a:rPr>
              <a:t>I</a:t>
            </a:r>
            <a:r>
              <a:rPr lang="en-US" sz="2000" b="1" dirty="0" smtClean="0"/>
              <a:t>maging for </a:t>
            </a:r>
            <a:r>
              <a:rPr lang="en-US" sz="2000" b="1" dirty="0" smtClean="0">
                <a:solidFill>
                  <a:srgbClr val="FF0000"/>
                </a:solidFill>
              </a:rPr>
              <a:t>N</a:t>
            </a:r>
            <a:r>
              <a:rPr lang="en-US" sz="2000" b="1" dirty="0" smtClean="0"/>
              <a:t>ovel </a:t>
            </a:r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r>
              <a:rPr lang="en-US" sz="2000" b="1" dirty="0" smtClean="0"/>
              <a:t>pplications</a:t>
            </a:r>
          </a:p>
          <a:p>
            <a:pPr lvl="0">
              <a:lnSpc>
                <a:spcPct val="110000"/>
              </a:lnSpc>
            </a:pPr>
            <a:r>
              <a:rPr lang="en-US" sz="1700" b="1" dirty="0" smtClean="0"/>
              <a:t>Italian Regional Call</a:t>
            </a:r>
            <a:endParaRPr lang="en-US" sz="1700" i="1" dirty="0"/>
          </a:p>
        </p:txBody>
      </p:sp>
      <p:sp>
        <p:nvSpPr>
          <p:cNvPr id="50" name="CasellaDiTesto 49"/>
          <p:cNvSpPr txBox="1"/>
          <p:nvPr/>
        </p:nvSpPr>
        <p:spPr>
          <a:xfrm>
            <a:off x="4939371" y="2278442"/>
            <a:ext cx="2501932" cy="2647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20"/>
              </a:lnSpc>
            </a:pPr>
            <a:r>
              <a:rPr lang="it-IT" sz="1600" b="1" dirty="0" smtClean="0"/>
              <a:t>- </a:t>
            </a:r>
            <a:r>
              <a:rPr lang="it-IT" sz="1600" b="1" dirty="0" err="1" smtClean="0"/>
              <a:t>NdFeB</a:t>
            </a:r>
            <a:r>
              <a:rPr lang="it-IT" sz="1600" b="1" dirty="0" smtClean="0"/>
              <a:t> 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Circ./Linear </a:t>
            </a:r>
            <a:r>
              <a:rPr lang="it-IT" sz="1600" b="1" dirty="0" err="1" smtClean="0"/>
              <a:t>pol</a:t>
            </a:r>
            <a:r>
              <a:rPr lang="it-IT" sz="1600" b="1" dirty="0" smtClean="0"/>
              <a:t>.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</a:t>
            </a:r>
            <a:r>
              <a:rPr lang="el-GR" sz="1600" b="1" dirty="0"/>
              <a:t>λ</a:t>
            </a:r>
            <a:r>
              <a:rPr lang="it-IT" sz="1600" b="1" baseline="-25000" dirty="0" smtClean="0"/>
              <a:t>u</a:t>
            </a:r>
            <a:r>
              <a:rPr lang="it-IT" sz="1600" b="1" dirty="0" smtClean="0"/>
              <a:t> 55 mm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Br 1.22 T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</a:t>
            </a:r>
            <a:r>
              <a:rPr lang="it-IT" sz="1600" b="1" dirty="0" err="1" smtClean="0"/>
              <a:t>Min</a:t>
            </a:r>
            <a:r>
              <a:rPr lang="it-IT" sz="1600" b="1" dirty="0" smtClean="0"/>
              <a:t> gap 5 mm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- 22 </a:t>
            </a:r>
            <a:r>
              <a:rPr lang="it-IT" sz="1600" b="1" dirty="0" err="1" smtClean="0"/>
              <a:t>periods</a:t>
            </a:r>
            <a:endParaRPr lang="it-IT" sz="1600" b="1" dirty="0" smtClean="0"/>
          </a:p>
          <a:p>
            <a:pPr>
              <a:lnSpc>
                <a:spcPts val="2020"/>
              </a:lnSpc>
            </a:pPr>
            <a:r>
              <a:rPr lang="it-IT" sz="1600" b="1" dirty="0" smtClean="0"/>
              <a:t>- </a:t>
            </a:r>
            <a:r>
              <a:rPr lang="it-IT" sz="1600" b="1" dirty="0" err="1" smtClean="0"/>
              <a:t>Kmax</a:t>
            </a:r>
            <a:r>
              <a:rPr lang="it-IT" sz="1600" b="1" dirty="0" smtClean="0"/>
              <a:t> 3.4 </a:t>
            </a:r>
            <a:r>
              <a:rPr lang="it-IT" sz="1600" b="1" i="1" dirty="0" smtClean="0"/>
              <a:t>(CP)</a:t>
            </a:r>
            <a:r>
              <a:rPr lang="it-IT" sz="1600" b="1" dirty="0" smtClean="0"/>
              <a:t>, 4.8 </a:t>
            </a:r>
            <a:r>
              <a:rPr lang="it-IT" sz="1600" b="1" i="1" dirty="0" smtClean="0"/>
              <a:t>(LP)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</a:t>
            </a:r>
            <a:r>
              <a:rPr lang="it-IT" sz="1600" b="1" dirty="0" err="1" smtClean="0"/>
              <a:t>Length</a:t>
            </a:r>
            <a:r>
              <a:rPr lang="it-IT" sz="1600" b="1" dirty="0" smtClean="0"/>
              <a:t> 1.35 m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- 3 </a:t>
            </a:r>
            <a:r>
              <a:rPr lang="it-IT" sz="1600" b="1" dirty="0" err="1" smtClean="0"/>
              <a:t>modules</a:t>
            </a:r>
            <a:endParaRPr lang="it-IT" sz="1600" b="1" dirty="0" smtClean="0"/>
          </a:p>
          <a:p>
            <a:pPr>
              <a:lnSpc>
                <a:spcPts val="2020"/>
              </a:lnSpc>
            </a:pPr>
            <a:r>
              <a:rPr lang="it-IT" sz="1600" b="1" dirty="0" smtClean="0"/>
              <a:t>- out of </a:t>
            </a:r>
            <a:r>
              <a:rPr lang="it-IT" sz="1600" b="1" dirty="0" err="1" smtClean="0"/>
              <a:t>vacuum</a:t>
            </a:r>
            <a:endParaRPr lang="it-IT" sz="1600" b="1" dirty="0"/>
          </a:p>
        </p:txBody>
      </p:sp>
      <p:grpSp>
        <p:nvGrpSpPr>
          <p:cNvPr id="8" name="Gruppo 7"/>
          <p:cNvGrpSpPr/>
          <p:nvPr/>
        </p:nvGrpSpPr>
        <p:grpSpPr>
          <a:xfrm>
            <a:off x="1771190" y="2463499"/>
            <a:ext cx="3029410" cy="2073217"/>
            <a:chOff x="2018394" y="5071514"/>
            <a:chExt cx="2532006" cy="1714514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27340">
              <a:off x="2018394" y="5101812"/>
              <a:ext cx="1715599" cy="1684216"/>
            </a:xfrm>
            <a:prstGeom prst="rect">
              <a:avLst/>
            </a:prstGeom>
          </p:spPr>
        </p:pic>
        <p:cxnSp>
          <p:nvCxnSpPr>
            <p:cNvPr id="5" name="Connettore 2 4"/>
            <p:cNvCxnSpPr/>
            <p:nvPr/>
          </p:nvCxnSpPr>
          <p:spPr>
            <a:xfrm flipV="1">
              <a:off x="3143761" y="5348670"/>
              <a:ext cx="360000" cy="360000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/>
            <p:cNvCxnSpPr/>
            <p:nvPr/>
          </p:nvCxnSpPr>
          <p:spPr>
            <a:xfrm flipV="1">
              <a:off x="2395566" y="6123758"/>
              <a:ext cx="360000" cy="360000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44"/>
            <p:cNvCxnSpPr/>
            <p:nvPr/>
          </p:nvCxnSpPr>
          <p:spPr>
            <a:xfrm rot="16200000" flipV="1">
              <a:off x="2395566" y="5348670"/>
              <a:ext cx="360000" cy="360000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2 46"/>
            <p:cNvCxnSpPr/>
            <p:nvPr/>
          </p:nvCxnSpPr>
          <p:spPr>
            <a:xfrm rot="16200000" flipV="1">
              <a:off x="3173385" y="6123758"/>
              <a:ext cx="360000" cy="360000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e 9"/>
            <p:cNvSpPr/>
            <p:nvPr/>
          </p:nvSpPr>
          <p:spPr>
            <a:xfrm>
              <a:off x="2813123" y="5760129"/>
              <a:ext cx="288000" cy="2880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2320329" y="5390797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B</a:t>
              </a:r>
              <a:endParaRPr lang="it-IT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3700487" y="5071514"/>
              <a:ext cx="8499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E06B0A"/>
                  </a:solidFill>
                </a:rPr>
                <a:t>p</a:t>
              </a:r>
              <a:r>
                <a:rPr lang="it-IT" sz="1400" dirty="0" smtClean="0">
                  <a:solidFill>
                    <a:srgbClr val="E06B0A"/>
                  </a:solidFill>
                </a:rPr>
                <a:t>ipe </a:t>
              </a:r>
            </a:p>
            <a:p>
              <a:r>
                <a:rPr lang="el-GR" sz="1400" dirty="0" smtClean="0">
                  <a:solidFill>
                    <a:srgbClr val="E06B0A"/>
                  </a:solidFill>
                </a:rPr>
                <a:t>φ</a:t>
              </a:r>
              <a:r>
                <a:rPr lang="it-IT" sz="1400" dirty="0" smtClean="0">
                  <a:solidFill>
                    <a:srgbClr val="E06B0A"/>
                  </a:solidFill>
                </a:rPr>
                <a:t> 10 mm</a:t>
              </a:r>
              <a:endParaRPr lang="it-IT" sz="1400" dirty="0">
                <a:solidFill>
                  <a:srgbClr val="E06B0A"/>
                </a:solidFill>
              </a:endParaRPr>
            </a:p>
          </p:txBody>
        </p:sp>
        <p:cxnSp>
          <p:nvCxnSpPr>
            <p:cNvPr id="14" name="Connettore 2 13"/>
            <p:cNvCxnSpPr/>
            <p:nvPr/>
          </p:nvCxnSpPr>
          <p:spPr>
            <a:xfrm flipV="1">
              <a:off x="3083899" y="5598695"/>
              <a:ext cx="748627" cy="231812"/>
            </a:xfrm>
            <a:prstGeom prst="straightConnector1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2" name="Connettore 2 41"/>
            <p:cNvCxnSpPr/>
            <p:nvPr/>
          </p:nvCxnSpPr>
          <p:spPr>
            <a:xfrm flipV="1">
              <a:off x="2959407" y="5973225"/>
              <a:ext cx="873119" cy="372537"/>
            </a:xfrm>
            <a:prstGeom prst="straightConnector1">
              <a:avLst/>
            </a:prstGeom>
            <a:ln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1" name="Connettore 2 50"/>
            <p:cNvCxnSpPr/>
            <p:nvPr/>
          </p:nvCxnSpPr>
          <p:spPr>
            <a:xfrm>
              <a:off x="3363462" y="5903251"/>
              <a:ext cx="462694" cy="77788"/>
            </a:xfrm>
            <a:prstGeom prst="straightConnector1">
              <a:avLst/>
            </a:prstGeom>
            <a:ln>
              <a:solidFill>
                <a:srgbClr val="FF0000"/>
              </a:solidFill>
              <a:headEnd type="oval" w="med" len="med"/>
              <a:tailEnd type="oval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5" name="Rettangolo 14"/>
            <p:cNvSpPr/>
            <p:nvPr/>
          </p:nvSpPr>
          <p:spPr>
            <a:xfrm>
              <a:off x="3648130" y="5796082"/>
              <a:ext cx="80583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0000"/>
                  </a:solidFill>
                </a:rPr>
                <a:t>gap </a:t>
              </a:r>
            </a:p>
            <a:p>
              <a:pPr algn="ctr"/>
              <a:r>
                <a:rPr lang="it-IT" sz="1400" dirty="0">
                  <a:solidFill>
                    <a:srgbClr val="FF0000"/>
                  </a:solidFill>
                </a:rPr>
                <a:t>5 mm</a:t>
              </a:r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4432869" y="152263"/>
            <a:ext cx="4221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SABINA </a:t>
            </a:r>
            <a:r>
              <a:rPr lang="it-I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Apple-X </a:t>
            </a:r>
            <a:r>
              <a:rPr lang="it-IT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undulator</a:t>
            </a:r>
            <a:r>
              <a:rPr lang="it-I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2512618" y="1370224"/>
            <a:ext cx="4646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b="1" i="1" dirty="0" err="1">
                <a:solidFill>
                  <a:schemeClr val="tx2"/>
                </a:solidFill>
              </a:rPr>
              <a:t>THz</a:t>
            </a:r>
            <a:r>
              <a:rPr lang="it-IT" b="1" i="1" dirty="0">
                <a:solidFill>
                  <a:schemeClr val="tx2"/>
                </a:solidFill>
              </a:rPr>
              <a:t> </a:t>
            </a:r>
            <a:r>
              <a:rPr lang="it-IT" b="1" i="1" dirty="0" err="1">
                <a:solidFill>
                  <a:schemeClr val="tx2"/>
                </a:solidFill>
              </a:rPr>
              <a:t>user</a:t>
            </a:r>
            <a:r>
              <a:rPr lang="it-IT" b="1" i="1" dirty="0">
                <a:solidFill>
                  <a:schemeClr val="tx2"/>
                </a:solidFill>
              </a:rPr>
              <a:t> </a:t>
            </a:r>
            <a:r>
              <a:rPr lang="it-IT" b="1" i="1" dirty="0" err="1">
                <a:solidFill>
                  <a:schemeClr val="tx2"/>
                </a:solidFill>
              </a:rPr>
              <a:t>facility</a:t>
            </a:r>
            <a:r>
              <a:rPr lang="it-IT" b="1" i="1" dirty="0">
                <a:solidFill>
                  <a:schemeClr val="tx2"/>
                </a:solidFill>
              </a:rPr>
              <a:t> @ </a:t>
            </a:r>
            <a:r>
              <a:rPr lang="en-US" b="1" i="1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b="1" i="1" dirty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b="1" i="1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~ </a:t>
            </a:r>
            <a:r>
              <a:rPr lang="en-US" b="1" i="1" dirty="0" smtClean="0">
                <a:solidFill>
                  <a:schemeClr val="tx2"/>
                </a:solidFill>
              </a:rPr>
              <a:t>10-100 </a:t>
            </a:r>
            <a:r>
              <a:rPr lang="en-US" b="1" i="1" dirty="0" smtClean="0">
                <a:solidFill>
                  <a:schemeClr val="tx2"/>
                </a:solidFill>
                <a:latin typeface="Symbol" charset="2"/>
                <a:cs typeface="Symbol" charset="2"/>
              </a:rPr>
              <a:t>m</a:t>
            </a:r>
            <a:r>
              <a:rPr lang="en-US" b="1" i="1" dirty="0" smtClean="0">
                <a:solidFill>
                  <a:schemeClr val="tx2"/>
                </a:solidFill>
              </a:rPr>
              <a:t>m</a:t>
            </a:r>
          </a:p>
          <a:p>
            <a:pPr algn="r"/>
            <a:r>
              <a:rPr lang="en-US" b="1" i="1" dirty="0" smtClean="0">
                <a:solidFill>
                  <a:schemeClr val="tx2"/>
                </a:solidFill>
              </a:rPr>
              <a:t>Operating at low energy e-beam - 30-100 MeV</a:t>
            </a:r>
            <a:endParaRPr lang="it-IT" b="1" dirty="0">
              <a:solidFill>
                <a:schemeClr val="tx2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758556" y="4970322"/>
            <a:ext cx="86195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Magnetic </a:t>
            </a:r>
            <a:r>
              <a:rPr lang="en-US" dirty="0" smtClean="0"/>
              <a:t>studies and design started by A. </a:t>
            </a:r>
            <a:r>
              <a:rPr lang="en-US" dirty="0" err="1" smtClean="0"/>
              <a:t>Petralia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Undulator</a:t>
            </a:r>
            <a:r>
              <a:rPr lang="en-US" dirty="0" smtClean="0"/>
              <a:t> </a:t>
            </a:r>
            <a:r>
              <a:rPr lang="en-US" dirty="0"/>
              <a:t>realization </a:t>
            </a:r>
            <a:r>
              <a:rPr lang="en-US" dirty="0" smtClean="0"/>
              <a:t>and mechanical </a:t>
            </a:r>
            <a:r>
              <a:rPr lang="en-US" dirty="0" smtClean="0"/>
              <a:t>structure </a:t>
            </a:r>
            <a:r>
              <a:rPr lang="en-US" dirty="0" smtClean="0"/>
              <a:t>by 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Detailed inspection performed at </a:t>
            </a:r>
            <a:r>
              <a:rPr lang="en-US" dirty="0" smtClean="0"/>
              <a:t>the                          factory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First </a:t>
            </a:r>
            <a:r>
              <a:rPr lang="en-US" dirty="0" smtClean="0"/>
              <a:t>prototype to be delivered by the 12</a:t>
            </a:r>
            <a:r>
              <a:rPr lang="en-US" baseline="30000" dirty="0" smtClean="0"/>
              <a:t>th</a:t>
            </a:r>
            <a:r>
              <a:rPr lang="en-US" dirty="0" smtClean="0"/>
              <a:t> week of this year</a:t>
            </a:r>
            <a:endParaRPr lang="en-US" dirty="0" smtClean="0"/>
          </a:p>
        </p:txBody>
      </p:sp>
      <p:pic>
        <p:nvPicPr>
          <p:cNvPr id="35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19" r="92252" b="5313"/>
          <a:stretch/>
        </p:blipFill>
        <p:spPr>
          <a:xfrm>
            <a:off x="6750017" y="5331306"/>
            <a:ext cx="1264866" cy="659237"/>
          </a:xfrm>
          <a:prstGeom prst="rect">
            <a:avLst/>
          </a:prstGeom>
        </p:spPr>
      </p:pic>
      <p:pic>
        <p:nvPicPr>
          <p:cNvPr id="37" name="Picture 2" descr="logo_inf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6600" y="55535"/>
            <a:ext cx="1217944" cy="88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19" r="92252" b="5313"/>
          <a:stretch/>
        </p:blipFill>
        <p:spPr>
          <a:xfrm>
            <a:off x="5583125" y="5741317"/>
            <a:ext cx="1264866" cy="659237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r="15982" b="5044"/>
          <a:stretch/>
        </p:blipFill>
        <p:spPr>
          <a:xfrm rot="5400000">
            <a:off x="9253006" y="4508167"/>
            <a:ext cx="2446855" cy="2252811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9" r="3445" b="10004"/>
          <a:stretch/>
        </p:blipFill>
        <p:spPr>
          <a:xfrm>
            <a:off x="8051262" y="1017015"/>
            <a:ext cx="2851819" cy="339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2746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F0282423-E649-4D62-9B27-637C39E4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6" name="Picture 5" descr="LogoENEAcompletoE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240" y="109964"/>
            <a:ext cx="2517557" cy="79825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4966271" y="152263"/>
            <a:ext cx="3987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AQUA Apple-X </a:t>
            </a:r>
            <a:r>
              <a:rPr lang="it-IT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undulator</a:t>
            </a:r>
            <a:r>
              <a:rPr lang="it-IT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2024051" y="6444599"/>
            <a:ext cx="964520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900" b="1" dirty="0" err="1" smtClean="0">
                <a:solidFill>
                  <a:srgbClr val="FF0000"/>
                </a:solidFill>
              </a:rPr>
              <a:t>Both</a:t>
            </a:r>
            <a:r>
              <a:rPr lang="it-IT" sz="1900" b="1" dirty="0" smtClean="0">
                <a:solidFill>
                  <a:srgbClr val="FF0000"/>
                </a:solidFill>
              </a:rPr>
              <a:t> Apple-X </a:t>
            </a:r>
            <a:r>
              <a:rPr lang="it-IT" sz="1900" b="1" dirty="0" err="1" smtClean="0">
                <a:solidFill>
                  <a:srgbClr val="FF0000"/>
                </a:solidFill>
              </a:rPr>
              <a:t>undulators</a:t>
            </a:r>
            <a:r>
              <a:rPr lang="it-IT" sz="1900" b="1" dirty="0" smtClean="0">
                <a:solidFill>
                  <a:srgbClr val="FF0000"/>
                </a:solidFill>
              </a:rPr>
              <a:t> </a:t>
            </a:r>
            <a:r>
              <a:rPr lang="it-IT" sz="1900" b="1" dirty="0" err="1" smtClean="0">
                <a:solidFill>
                  <a:srgbClr val="FF0000"/>
                </a:solidFill>
              </a:rPr>
              <a:t>will</a:t>
            </a:r>
            <a:r>
              <a:rPr lang="it-IT" sz="1900" b="1" dirty="0" smtClean="0">
                <a:solidFill>
                  <a:srgbClr val="FF0000"/>
                </a:solidFill>
              </a:rPr>
              <a:t> be </a:t>
            </a:r>
            <a:r>
              <a:rPr lang="it-IT" sz="1900" b="1" dirty="0" err="1" smtClean="0">
                <a:solidFill>
                  <a:srgbClr val="FF0000"/>
                </a:solidFill>
              </a:rPr>
              <a:t>operating</a:t>
            </a:r>
            <a:r>
              <a:rPr lang="it-IT" sz="1900" b="1" dirty="0" smtClean="0">
                <a:solidFill>
                  <a:srgbClr val="FF0000"/>
                </a:solidFill>
              </a:rPr>
              <a:t> </a:t>
            </a:r>
            <a:r>
              <a:rPr lang="it-IT" sz="1900" b="1" dirty="0" err="1" smtClean="0">
                <a:solidFill>
                  <a:srgbClr val="FF0000"/>
                </a:solidFill>
              </a:rPr>
              <a:t>at</a:t>
            </a:r>
            <a:r>
              <a:rPr lang="it-IT" sz="1900" b="1" dirty="0" smtClean="0">
                <a:solidFill>
                  <a:srgbClr val="FF0000"/>
                </a:solidFill>
              </a:rPr>
              <a:t> INFN-LNF with the </a:t>
            </a:r>
            <a:r>
              <a:rPr lang="it-IT" sz="1900" b="1" dirty="0" err="1" smtClean="0">
                <a:solidFill>
                  <a:srgbClr val="FF0000"/>
                </a:solidFill>
              </a:rPr>
              <a:t>collaboration</a:t>
            </a:r>
            <a:r>
              <a:rPr lang="it-IT" sz="1900" b="1" dirty="0" smtClean="0">
                <a:solidFill>
                  <a:srgbClr val="FF0000"/>
                </a:solidFill>
              </a:rPr>
              <a:t> of ENEA-Frascati</a:t>
            </a:r>
            <a:endParaRPr lang="it-IT" sz="1900" b="1" dirty="0">
              <a:solidFill>
                <a:srgbClr val="FF0000"/>
              </a:solidFill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2227431" y="1142244"/>
            <a:ext cx="840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EuPRAXIA@SPARC_LAB</a:t>
            </a:r>
            <a:r>
              <a:rPr lang="en-US" b="1" dirty="0" smtClean="0"/>
              <a:t>: </a:t>
            </a:r>
            <a:r>
              <a:rPr lang="it-IT" b="1" i="1" dirty="0" smtClean="0">
                <a:solidFill>
                  <a:schemeClr val="tx2"/>
                </a:solidFill>
              </a:rPr>
              <a:t>FEL </a:t>
            </a:r>
            <a:r>
              <a:rPr lang="it-IT" b="1" i="1" dirty="0" err="1">
                <a:solidFill>
                  <a:schemeClr val="tx2"/>
                </a:solidFill>
              </a:rPr>
              <a:t>user</a:t>
            </a:r>
            <a:r>
              <a:rPr lang="it-IT" b="1" i="1" dirty="0">
                <a:solidFill>
                  <a:schemeClr val="tx2"/>
                </a:solidFill>
              </a:rPr>
              <a:t> </a:t>
            </a:r>
            <a:r>
              <a:rPr lang="it-IT" b="1" i="1" dirty="0" err="1">
                <a:solidFill>
                  <a:schemeClr val="tx2"/>
                </a:solidFill>
              </a:rPr>
              <a:t>facility</a:t>
            </a:r>
            <a:r>
              <a:rPr lang="it-IT" b="1" i="1" dirty="0">
                <a:solidFill>
                  <a:schemeClr val="tx2"/>
                </a:solidFill>
              </a:rPr>
              <a:t> </a:t>
            </a:r>
            <a:r>
              <a:rPr lang="it-IT" b="1" i="1" dirty="0" smtClean="0">
                <a:solidFill>
                  <a:schemeClr val="tx2"/>
                </a:solidFill>
              </a:rPr>
              <a:t>@ </a:t>
            </a:r>
            <a:r>
              <a:rPr lang="en-US" b="1" i="1" dirty="0">
                <a:solidFill>
                  <a:srgbClr val="1F497D"/>
                </a:solidFill>
                <a:latin typeface="Symbol" charset="2"/>
                <a:ea typeface="Symbol" charset="2"/>
                <a:cs typeface="Symbol" charset="2"/>
              </a:rPr>
              <a:t>l ~</a:t>
            </a:r>
            <a:r>
              <a:rPr lang="en-US" b="1" i="1" dirty="0" smtClean="0">
                <a:solidFill>
                  <a:schemeClr val="tx2"/>
                </a:solidFill>
              </a:rPr>
              <a:t> 3-5 nm – </a:t>
            </a:r>
            <a:r>
              <a:rPr lang="en-US" b="1" i="1" dirty="0" smtClean="0">
                <a:solidFill>
                  <a:schemeClr val="tx2"/>
                </a:solidFill>
              </a:rPr>
              <a:t>water (AQUA in </a:t>
            </a:r>
            <a:r>
              <a:rPr lang="en-US" b="1" i="1" dirty="0" err="1" smtClean="0">
                <a:solidFill>
                  <a:schemeClr val="tx2"/>
                </a:solidFill>
              </a:rPr>
              <a:t>latin</a:t>
            </a:r>
            <a:r>
              <a:rPr lang="en-US" b="1" i="1" dirty="0" smtClean="0">
                <a:solidFill>
                  <a:schemeClr val="tx2"/>
                </a:solidFill>
              </a:rPr>
              <a:t>) </a:t>
            </a:r>
            <a:r>
              <a:rPr lang="en-US" b="1" i="1" dirty="0" smtClean="0">
                <a:solidFill>
                  <a:schemeClr val="tx2"/>
                </a:solidFill>
              </a:rPr>
              <a:t>window</a:t>
            </a:r>
          </a:p>
        </p:txBody>
      </p:sp>
      <p:pic>
        <p:nvPicPr>
          <p:cNvPr id="33" name="Immagin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5506" y="1832808"/>
            <a:ext cx="3671408" cy="2505396"/>
          </a:xfrm>
          <a:prstGeom prst="rect">
            <a:avLst/>
          </a:prstGeom>
        </p:spPr>
      </p:pic>
      <p:sp>
        <p:nvSpPr>
          <p:cNvPr id="56" name="CasellaDiTesto 55"/>
          <p:cNvSpPr txBox="1"/>
          <p:nvPr/>
        </p:nvSpPr>
        <p:spPr>
          <a:xfrm>
            <a:off x="5573299" y="1873748"/>
            <a:ext cx="2299925" cy="2647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20"/>
              </a:lnSpc>
            </a:pPr>
            <a:r>
              <a:rPr lang="it-IT" sz="1600" b="1" dirty="0" smtClean="0"/>
              <a:t>- </a:t>
            </a:r>
            <a:r>
              <a:rPr lang="it-IT" sz="1600" b="1" dirty="0" err="1" smtClean="0"/>
              <a:t>NdFeB</a:t>
            </a:r>
            <a:r>
              <a:rPr lang="it-IT" sz="1600" b="1" dirty="0" smtClean="0"/>
              <a:t> 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Circ./Linear </a:t>
            </a:r>
            <a:r>
              <a:rPr lang="it-IT" sz="1600" b="1" dirty="0" err="1" smtClean="0"/>
              <a:t>pol</a:t>
            </a:r>
            <a:r>
              <a:rPr lang="it-IT" sz="1600" b="1" dirty="0" smtClean="0"/>
              <a:t>.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</a:t>
            </a:r>
            <a:r>
              <a:rPr lang="el-GR" sz="1600" b="1" dirty="0"/>
              <a:t>λ</a:t>
            </a:r>
            <a:r>
              <a:rPr lang="it-IT" sz="1600" b="1" baseline="-25000" dirty="0" smtClean="0"/>
              <a:t>u</a:t>
            </a:r>
            <a:r>
              <a:rPr lang="it-IT" sz="1600" b="1" dirty="0" smtClean="0"/>
              <a:t> 18 mm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Br 1.35 T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</a:t>
            </a:r>
            <a:r>
              <a:rPr lang="it-IT" sz="1600" b="1" dirty="0" err="1" smtClean="0"/>
              <a:t>Min</a:t>
            </a:r>
            <a:r>
              <a:rPr lang="it-IT" sz="1600" b="1" dirty="0" smtClean="0"/>
              <a:t> gap 1.5 mm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- 110 </a:t>
            </a:r>
            <a:r>
              <a:rPr lang="it-IT" sz="1600" b="1" dirty="0" err="1" smtClean="0"/>
              <a:t>periods</a:t>
            </a:r>
            <a:endParaRPr lang="it-IT" sz="1600" b="1" dirty="0" smtClean="0"/>
          </a:p>
          <a:p>
            <a:pPr>
              <a:lnSpc>
                <a:spcPts val="2020"/>
              </a:lnSpc>
            </a:pPr>
            <a:r>
              <a:rPr lang="it-IT" sz="1600" b="1" dirty="0" smtClean="0"/>
              <a:t>- </a:t>
            </a:r>
            <a:r>
              <a:rPr lang="it-IT" sz="1600" b="1" dirty="0" err="1" smtClean="0"/>
              <a:t>Kmax</a:t>
            </a:r>
            <a:r>
              <a:rPr lang="it-IT" sz="1600" b="1" dirty="0" smtClean="0"/>
              <a:t> 1.15 </a:t>
            </a:r>
            <a:r>
              <a:rPr lang="it-IT" sz="1600" b="1" i="1" dirty="0" smtClean="0"/>
              <a:t>(CP)</a:t>
            </a:r>
            <a:r>
              <a:rPr lang="it-IT" sz="1600" b="1" dirty="0" smtClean="0"/>
              <a:t>, 1.6 </a:t>
            </a:r>
            <a:r>
              <a:rPr lang="it-IT" sz="1600" b="1" i="1" dirty="0" smtClean="0"/>
              <a:t>(LP)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</a:t>
            </a:r>
            <a:r>
              <a:rPr lang="it-IT" sz="1600" b="1" dirty="0" err="1" smtClean="0"/>
              <a:t>Length</a:t>
            </a:r>
            <a:r>
              <a:rPr lang="it-IT" sz="1600" b="1" dirty="0" smtClean="0"/>
              <a:t> 2 m</a:t>
            </a:r>
          </a:p>
          <a:p>
            <a:pPr>
              <a:lnSpc>
                <a:spcPts val="2020"/>
              </a:lnSpc>
            </a:pPr>
            <a:r>
              <a:rPr lang="it-IT" sz="1600" b="1" dirty="0" smtClean="0"/>
              <a:t>- 10 </a:t>
            </a:r>
            <a:r>
              <a:rPr lang="it-IT" sz="1600" b="1" dirty="0" err="1" smtClean="0"/>
              <a:t>modules</a:t>
            </a:r>
            <a:endParaRPr lang="it-IT" sz="1600" b="1" dirty="0" smtClean="0"/>
          </a:p>
          <a:p>
            <a:pPr>
              <a:lnSpc>
                <a:spcPts val="2020"/>
              </a:lnSpc>
            </a:pPr>
            <a:r>
              <a:rPr lang="it-IT" sz="1600" b="1" dirty="0" smtClean="0"/>
              <a:t>- out of </a:t>
            </a:r>
            <a:r>
              <a:rPr lang="it-IT" sz="1600" b="1" dirty="0" err="1" smtClean="0"/>
              <a:t>vacuum</a:t>
            </a:r>
            <a:endParaRPr lang="it-IT" sz="1600" b="1" dirty="0"/>
          </a:p>
        </p:txBody>
      </p:sp>
      <p:sp>
        <p:nvSpPr>
          <p:cNvPr id="57" name="CasellaDiTesto 56"/>
          <p:cNvSpPr txBox="1"/>
          <p:nvPr/>
        </p:nvSpPr>
        <p:spPr>
          <a:xfrm>
            <a:off x="1693240" y="4860062"/>
            <a:ext cx="877881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err="1" smtClean="0"/>
              <a:t>Mechanical</a:t>
            </a:r>
            <a:r>
              <a:rPr lang="it-IT" dirty="0" smtClean="0"/>
              <a:t> </a:t>
            </a:r>
            <a:r>
              <a:rPr lang="it-IT" dirty="0" err="1" smtClean="0"/>
              <a:t>structure</a:t>
            </a:r>
            <a:r>
              <a:rPr lang="it-IT" dirty="0" smtClean="0"/>
              <a:t> </a:t>
            </a:r>
            <a:r>
              <a:rPr lang="it-IT" dirty="0" err="1" smtClean="0"/>
              <a:t>issues</a:t>
            </a:r>
            <a:r>
              <a:rPr lang="it-IT" dirty="0" smtClean="0"/>
              <a:t> </a:t>
            </a:r>
            <a:r>
              <a:rPr lang="it-IT" dirty="0" smtClean="0"/>
              <a:t>can be </a:t>
            </a:r>
            <a:r>
              <a:rPr lang="it-IT" dirty="0" err="1" smtClean="0"/>
              <a:t>learnt</a:t>
            </a:r>
            <a:r>
              <a:rPr lang="it-IT" dirty="0" smtClean="0"/>
              <a:t> from </a:t>
            </a:r>
            <a:r>
              <a:rPr lang="it-IT" dirty="0" err="1" smtClean="0"/>
              <a:t>experience</a:t>
            </a:r>
            <a:r>
              <a:rPr lang="it-IT" dirty="0" smtClean="0"/>
              <a:t> with the SABINA Apple-X </a:t>
            </a:r>
            <a:endParaRPr lang="it-IT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err="1" smtClean="0"/>
              <a:t>Vacuum</a:t>
            </a:r>
            <a:r>
              <a:rPr lang="it-IT" dirty="0" smtClean="0"/>
              <a:t> </a:t>
            </a:r>
            <a:r>
              <a:rPr lang="it-IT" dirty="0" err="1" smtClean="0"/>
              <a:t>chamber</a:t>
            </a:r>
            <a:r>
              <a:rPr lang="it-IT" dirty="0" smtClean="0"/>
              <a:t> </a:t>
            </a:r>
            <a:r>
              <a:rPr lang="it-IT" dirty="0" err="1" smtClean="0"/>
              <a:t>structure</a:t>
            </a:r>
            <a:r>
              <a:rPr lang="it-IT" dirty="0" smtClean="0"/>
              <a:t> to be </a:t>
            </a:r>
            <a:r>
              <a:rPr lang="it-IT" dirty="0" err="1" smtClean="0"/>
              <a:t>decided</a:t>
            </a:r>
            <a:r>
              <a:rPr lang="it-IT" dirty="0" smtClean="0"/>
              <a:t> </a:t>
            </a:r>
            <a:r>
              <a:rPr lang="it-IT" dirty="0" err="1" smtClean="0"/>
              <a:t>accounting</a:t>
            </a:r>
            <a:r>
              <a:rPr lang="it-IT" dirty="0" smtClean="0"/>
              <a:t> for </a:t>
            </a:r>
            <a:r>
              <a:rPr lang="it-IT" dirty="0" err="1" smtClean="0"/>
              <a:t>wakefield</a:t>
            </a:r>
            <a:r>
              <a:rPr lang="it-IT" dirty="0" smtClean="0"/>
              <a:t> </a:t>
            </a:r>
            <a:r>
              <a:rPr lang="it-IT" dirty="0" err="1" smtClean="0"/>
              <a:t>effects</a:t>
            </a:r>
            <a:r>
              <a:rPr lang="it-IT" dirty="0" smtClean="0"/>
              <a:t> on FEL performance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dirty="0" err="1" smtClean="0"/>
              <a:t>Magnetic</a:t>
            </a:r>
            <a:r>
              <a:rPr lang="it-IT" dirty="0" smtClean="0"/>
              <a:t> </a:t>
            </a:r>
            <a:r>
              <a:rPr lang="it-IT" dirty="0" err="1" smtClean="0"/>
              <a:t>errors</a:t>
            </a:r>
            <a:r>
              <a:rPr lang="it-IT" dirty="0" smtClean="0"/>
              <a:t> </a:t>
            </a:r>
            <a:r>
              <a:rPr lang="it-IT" dirty="0" err="1" smtClean="0"/>
              <a:t>distribution</a:t>
            </a:r>
            <a:r>
              <a:rPr lang="it-IT" dirty="0" smtClean="0"/>
              <a:t> </a:t>
            </a:r>
            <a:r>
              <a:rPr lang="it-IT" dirty="0" err="1" smtClean="0"/>
              <a:t>modelled</a:t>
            </a:r>
            <a:r>
              <a:rPr lang="it-IT" dirty="0" smtClean="0"/>
              <a:t> from the SABINA </a:t>
            </a:r>
            <a:r>
              <a:rPr lang="it-IT" dirty="0" err="1" smtClean="0"/>
              <a:t>undulator</a:t>
            </a:r>
            <a:r>
              <a:rPr lang="it-IT" dirty="0" smtClean="0"/>
              <a:t> </a:t>
            </a:r>
            <a:r>
              <a:rPr lang="it-IT" dirty="0" err="1" smtClean="0"/>
              <a:t>measurements</a:t>
            </a:r>
            <a:endParaRPr lang="it-IT" dirty="0"/>
          </a:p>
        </p:txBody>
      </p:sp>
      <p:pic>
        <p:nvPicPr>
          <p:cNvPr id="37" name="Picture 2" descr="logo_inf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6600" y="55535"/>
            <a:ext cx="1217944" cy="88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0170" y="1670807"/>
            <a:ext cx="3371088" cy="30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27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33" y="0"/>
            <a:ext cx="1062566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"/>
          <p:cNvSpPr txBox="1"/>
          <p:nvPr/>
        </p:nvSpPr>
        <p:spPr>
          <a:xfrm>
            <a:off x="6426910" y="2728695"/>
            <a:ext cx="842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Thanks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071108" y="1612405"/>
            <a:ext cx="493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Tak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9720668" y="1797071"/>
            <a:ext cx="591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Tack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7191087" y="3345180"/>
            <a:ext cx="959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Bedankt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8606148" y="3513204"/>
            <a:ext cx="771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Danke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0312112" y="3219492"/>
            <a:ext cx="98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D</a:t>
            </a:r>
            <a:r>
              <a:rPr lang="pl-PL" dirty="0">
                <a:solidFill>
                  <a:srgbClr val="FFFFFF"/>
                </a:solidFill>
              </a:rPr>
              <a:t>ziękuję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8980571" y="4641913"/>
            <a:ext cx="776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Grazie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7162622" y="4146331"/>
            <a:ext cx="72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Merci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091160" y="5194924"/>
            <a:ext cx="867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Gracias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FE738-146D-49F4-AF37-EE8327504D71}" type="slidenum">
              <a:rPr lang="en-GB" smtClean="0"/>
              <a:t>4</a:t>
            </a:fld>
            <a:endParaRPr lang="en-GB"/>
          </a:p>
        </p:txBody>
      </p:sp>
      <p:sp>
        <p:nvSpPr>
          <p:cNvPr id="15" name="Textfeld 14"/>
          <p:cNvSpPr txBox="1"/>
          <p:nvPr/>
        </p:nvSpPr>
        <p:spPr>
          <a:xfrm>
            <a:off x="11555571" y="6105125"/>
            <a:ext cx="53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AE" sz="2400" dirty="0">
                <a:solidFill>
                  <a:schemeClr val="bg1"/>
                </a:solidFill>
              </a:rPr>
              <a:t>شك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2156" y="2881822"/>
            <a:ext cx="4593836" cy="1341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“ Foster open innovation for accelerator-based </a:t>
            </a:r>
            <a:r>
              <a:rPr lang="en-US" sz="2400" i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lightsources</a:t>
            </a: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in Europe”</a:t>
            </a: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xmlns="" id="{0BAD7718-8E3D-4886-B5E6-77A8B01F142C}"/>
              </a:ext>
            </a:extLst>
          </p:cNvPr>
          <p:cNvSpPr txBox="1"/>
          <p:nvPr/>
        </p:nvSpPr>
        <p:spPr>
          <a:xfrm>
            <a:off x="694161" y="5379590"/>
            <a:ext cx="363458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bg1"/>
                </a:solidFill>
              </a:rPr>
              <a:t>https://leaps-initiative.eu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4D351924-F2DD-45AE-8304-320BE48127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405" y="599783"/>
            <a:ext cx="3183164" cy="1510205"/>
          </a:xfrm>
          <a:prstGeom prst="rect">
            <a:avLst/>
          </a:prstGeom>
        </p:spPr>
      </p:pic>
      <p:sp>
        <p:nvSpPr>
          <p:cNvPr id="17" name="TextBox 21">
            <a:extLst>
              <a:ext uri="{FF2B5EF4-FFF2-40B4-BE49-F238E27FC236}">
                <a16:creationId xmlns:a16="http://schemas.microsoft.com/office/drawing/2014/main" xmlns="" id="{D777A201-392C-4E06-9118-89974F75AECC}"/>
              </a:ext>
            </a:extLst>
          </p:cNvPr>
          <p:cNvSpPr txBox="1"/>
          <p:nvPr/>
        </p:nvSpPr>
        <p:spPr>
          <a:xfrm>
            <a:off x="1206957" y="6096092"/>
            <a:ext cx="44950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This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project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has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received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funding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from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the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European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Union´s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Horizon 2020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research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and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innovation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programme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under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grant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agreement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1000" dirty="0" err="1">
                <a:solidFill>
                  <a:schemeClr val="bg1"/>
                </a:solidFill>
                <a:sym typeface="Wingdings" panose="05000000000000000000" pitchFamily="2" charset="2"/>
              </a:rPr>
              <a:t>No</a:t>
            </a:r>
            <a:r>
              <a:rPr lang="de-DE" sz="1000" dirty="0">
                <a:solidFill>
                  <a:schemeClr val="bg1"/>
                </a:solidFill>
                <a:sym typeface="Wingdings" panose="05000000000000000000" pitchFamily="2" charset="2"/>
              </a:rPr>
              <a:t>. </a:t>
            </a:r>
            <a:r>
              <a:rPr lang="en-US" sz="1000" dirty="0">
                <a:solidFill>
                  <a:schemeClr val="bg1"/>
                </a:solidFill>
              </a:rPr>
              <a:t>101004728</a:t>
            </a:r>
            <a:endParaRPr lang="de-DE" sz="1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endParaRPr lang="de-DE" sz="1000" dirty="0">
              <a:solidFill>
                <a:schemeClr val="bg1"/>
              </a:solidFill>
            </a:endParaRPr>
          </a:p>
        </p:txBody>
      </p:sp>
      <p:pic>
        <p:nvPicPr>
          <p:cNvPr id="18" name="Picture 20">
            <a:extLst>
              <a:ext uri="{FF2B5EF4-FFF2-40B4-BE49-F238E27FC236}">
                <a16:creationId xmlns:a16="http://schemas.microsoft.com/office/drawing/2014/main" xmlns="" id="{9A401FC6-D11D-4C77-9DB7-7C48091539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16" y="6158375"/>
            <a:ext cx="413141" cy="27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90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F34C5E13ACC946B43CB8320D155564" ma:contentTypeVersion="2" ma:contentTypeDescription="Create a new document." ma:contentTypeScope="" ma:versionID="81249a7823fdc635460e71824dd07091">
  <xsd:schema xmlns:xsd="http://www.w3.org/2001/XMLSchema" xmlns:xs="http://www.w3.org/2001/XMLSchema" xmlns:p="http://schemas.microsoft.com/office/2006/metadata/properties" xmlns:ns2="49b498c2-5969-4524-b542-f9e2aa952fe9" targetNamespace="http://schemas.microsoft.com/office/2006/metadata/properties" ma:root="true" ma:fieldsID="b27ae4cf2d6694e2393be51aa8bc528e" ns2:_="">
    <xsd:import namespace="49b498c2-5969-4524-b542-f9e2aa952f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498c2-5969-4524-b542-f9e2aa952f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9302C6-E363-418A-ABDD-782EA923AC33}">
  <ds:schemaRefs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49b498c2-5969-4524-b542-f9e2aa952fe9"/>
  </ds:schemaRefs>
</ds:datastoreItem>
</file>

<file path=customXml/itemProps2.xml><?xml version="1.0" encoding="utf-8"?>
<ds:datastoreItem xmlns:ds="http://schemas.openxmlformats.org/officeDocument/2006/customXml" ds:itemID="{8A4743CD-4858-498D-966A-FE90E0B6F2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62EEEF-7642-459F-BCC8-C3FF2488F318}">
  <ds:schemaRefs>
    <ds:schemaRef ds:uri="49b498c2-5969-4524-b542-f9e2aa952fe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4303</TotalTime>
  <Words>388</Words>
  <Application>Microsoft Macintosh PowerPoint</Application>
  <PresentationFormat>Widescreen</PresentationFormat>
  <Paragraphs>74</Paragraphs>
  <Slides>4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Calibri</vt:lpstr>
      <vt:lpstr>Symbol</vt:lpstr>
      <vt:lpstr>Wingdings</vt:lpstr>
      <vt:lpstr>Arial</vt:lpstr>
      <vt:lpstr>Thème Office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François Cesmat</dc:creator>
  <cp:lastModifiedBy>Microsoft Office User</cp:lastModifiedBy>
  <cp:revision>744</cp:revision>
  <cp:lastPrinted>2019-10-02T13:29:55Z</cp:lastPrinted>
  <dcterms:modified xsi:type="dcterms:W3CDTF">2023-03-24T11:37:20Z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0x0101009AF34C5E13ACC946B43CB8320D155564</vt:lpwstr>
  </property>
</Properties>
</file>