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4700" autoAdjust="0"/>
  </p:normalViewPr>
  <p:slideViewPr>
    <p:cSldViewPr showGuides="1">
      <p:cViewPr varScale="1">
        <p:scale>
          <a:sx n="103" d="100"/>
          <a:sy n="103" d="100"/>
        </p:scale>
        <p:origin x="-181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9121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9721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4259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5136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1805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76272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0456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532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22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3820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5478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13CEDA-E10F-49D9-AF7D-959DA2C95222}" type="datetimeFigureOut">
              <a:rPr lang="en-GB" smtClean="0"/>
              <a:t>14/12/2020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691C4-783B-485F-898E-FD7E6A9B35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54401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stfc365-my.sharepoint.com/:f:/g/personal/kiril_marinov_stfc_ac_uk/Emaks7whoypGtfZ6IM127z4BdOAk06Oj4ijC6OM3_bZXKg?e=8Hv18x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/>
              <a:t>SCU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99592" y="3886200"/>
            <a:ext cx="7416824" cy="1752600"/>
          </a:xfrm>
        </p:spPr>
        <p:txBody>
          <a:bodyPr>
            <a:normAutofit fontScale="92500" lnSpcReduction="10000"/>
          </a:bodyPr>
          <a:lstStyle/>
          <a:p>
            <a:r>
              <a:rPr lang="en-GB" dirty="0"/>
              <a:t>Impact of </a:t>
            </a:r>
            <a:r>
              <a:rPr lang="en-GB" dirty="0" err="1"/>
              <a:t>Wakefields</a:t>
            </a:r>
            <a:r>
              <a:rPr lang="en-GB" dirty="0"/>
              <a:t> on FEL Performance</a:t>
            </a:r>
            <a:br>
              <a:rPr lang="en-GB" dirty="0"/>
            </a:br>
            <a:br>
              <a:rPr lang="en-GB" dirty="0"/>
            </a:br>
            <a:r>
              <a:rPr lang="en-GB" i="1" dirty="0"/>
              <a:t>Neil Thompson</a:t>
            </a:r>
          </a:p>
          <a:p>
            <a:r>
              <a:rPr lang="en-GB" sz="2600" i="1" dirty="0"/>
              <a:t>December 2019</a:t>
            </a:r>
          </a:p>
        </p:txBody>
      </p:sp>
    </p:spTree>
    <p:extLst>
      <p:ext uri="{BB962C8B-B14F-4D97-AF65-F5344CB8AC3E}">
        <p14:creationId xmlns:p14="http://schemas.microsoft.com/office/powerpoint/2010/main" val="26243669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en-GB" sz="3200" i="1" dirty="0"/>
              <a:t>Parameters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9774104"/>
              </p:ext>
            </p:extLst>
          </p:nvPr>
        </p:nvGraphicFramePr>
        <p:xfrm>
          <a:off x="1524000" y="1397000"/>
          <a:ext cx="6096000" cy="4079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Parameter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Undulator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Helical </a:t>
                      </a:r>
                      <a:r>
                        <a:rPr lang="en-GB" dirty="0" err="1"/>
                        <a:t>SCU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Period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11 mm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aw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0.7952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Module</a:t>
                      </a:r>
                      <a:r>
                        <a:rPr lang="en-GB" baseline="0" dirty="0"/>
                        <a:t> Length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1.75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Inter-module</a:t>
                      </a:r>
                      <a:r>
                        <a:rPr lang="en-GB" baseline="0" dirty="0"/>
                        <a:t> Gap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0.5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&lt;</a:t>
                      </a:r>
                      <a:r>
                        <a:rPr lang="el-GR" dirty="0">
                          <a:latin typeface="Calibri"/>
                        </a:rPr>
                        <a:t>β</a:t>
                      </a:r>
                      <a:r>
                        <a:rPr lang="en-GB" dirty="0">
                          <a:latin typeface="Calibri"/>
                        </a:rPr>
                        <a:t>&gt;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5.4 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5.5 GeV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Energy Spread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1e</a:t>
                      </a:r>
                      <a:r>
                        <a:rPr lang="en-GB" dirty="0"/>
                        <a:t>-4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Normalised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0.2 mm-</a:t>
                      </a:r>
                      <a:r>
                        <a:rPr lang="en-GB" dirty="0" err="1"/>
                        <a:t>mrad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FEL Output Photon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16keV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00145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Autofit/>
          </a:bodyPr>
          <a:lstStyle/>
          <a:p>
            <a:r>
              <a:rPr lang="en-GB" sz="3200" i="1" dirty="0" err="1"/>
              <a:t>Wakefields</a:t>
            </a:r>
            <a:endParaRPr lang="en-GB" sz="32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8031" y="2852936"/>
            <a:ext cx="4114150" cy="4525963"/>
          </a:xfrm>
        </p:spPr>
        <p:txBody>
          <a:bodyPr>
            <a:normAutofit/>
          </a:bodyPr>
          <a:lstStyle/>
          <a:p>
            <a:r>
              <a:rPr lang="en-GB" sz="2000" dirty="0"/>
              <a:t>The part of the wake potential that overlaps with the FWHM centre of the bunch distribution is almost identical for Copper and Aluminium</a:t>
            </a:r>
          </a:p>
          <a:p>
            <a:r>
              <a:rPr lang="en-GB" sz="2000" dirty="0"/>
              <a:t>For the FEL simulations have used the Aluminium wake for a round </a:t>
            </a:r>
            <a:r>
              <a:rPr lang="en-GB" sz="2000" dirty="0" err="1"/>
              <a:t>4mm</a:t>
            </a:r>
            <a:r>
              <a:rPr lang="en-GB" sz="2000" dirty="0"/>
              <a:t> diameter vessel.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52936"/>
            <a:ext cx="4295775" cy="337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95536" y="877985"/>
            <a:ext cx="820891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Calculated by Kiril Marinov, for a </a:t>
            </a:r>
            <a:r>
              <a:rPr lang="en-GB" sz="2000" dirty="0" err="1"/>
              <a:t>gaussian</a:t>
            </a:r>
            <a:r>
              <a:rPr lang="en-GB" sz="2000" dirty="0"/>
              <a:t> </a:t>
            </a:r>
            <a:r>
              <a:rPr lang="en-GB" sz="2000" dirty="0" err="1"/>
              <a:t>75pC</a:t>
            </a:r>
            <a:r>
              <a:rPr lang="en-GB" sz="2000" dirty="0"/>
              <a:t> </a:t>
            </a:r>
            <a:r>
              <a:rPr lang="en-GB" sz="2000" dirty="0" err="1"/>
              <a:t>6fs</a:t>
            </a:r>
            <a:r>
              <a:rPr lang="en-GB" sz="2000" dirty="0"/>
              <a:t> </a:t>
            </a:r>
            <a:r>
              <a:rPr lang="en-GB" sz="2000" dirty="0" err="1"/>
              <a:t>rms</a:t>
            </a:r>
            <a:r>
              <a:rPr lang="en-GB" sz="2000" dirty="0"/>
              <a:t> electron bunch.</a:t>
            </a:r>
          </a:p>
          <a:p>
            <a:pPr lvl="1"/>
            <a:r>
              <a:rPr lang="en-GB" sz="1600" dirty="0"/>
              <a:t>Full report here: </a:t>
            </a:r>
            <a:r>
              <a:rPr lang="en-GB" sz="1600" dirty="0">
                <a:hlinkClick r:id="rId3"/>
              </a:rPr>
              <a:t>here</a:t>
            </a:r>
            <a:endParaRPr lang="en-GB" sz="1600" dirty="0"/>
          </a:p>
          <a:p>
            <a:pPr lvl="1"/>
            <a:r>
              <a:rPr lang="en-GB" sz="1600" dirty="0"/>
              <a:t>Bunch is so short that it is seen almost as a point charge. </a:t>
            </a:r>
          </a:p>
          <a:p>
            <a:pPr lvl="1"/>
            <a:r>
              <a:rPr lang="en-GB" sz="1600" dirty="0"/>
              <a:t>Reducing the bunch duration would have no effect on the wake</a:t>
            </a:r>
          </a:p>
          <a:p>
            <a:pPr lvl="1"/>
            <a:r>
              <a:rPr lang="en-GB" sz="1600" dirty="0"/>
              <a:t>Structure in the bunch profile would also not change the result compared to the </a:t>
            </a:r>
            <a:r>
              <a:rPr lang="en-GB" sz="1600" dirty="0" err="1"/>
              <a:t>gaussian</a:t>
            </a:r>
            <a:r>
              <a:rPr lang="en-GB" sz="1600" dirty="0"/>
              <a:t> bunch.</a:t>
            </a:r>
          </a:p>
        </p:txBody>
      </p:sp>
    </p:spTree>
    <p:extLst>
      <p:ext uri="{BB962C8B-B14F-4D97-AF65-F5344CB8AC3E}">
        <p14:creationId xmlns:p14="http://schemas.microsoft.com/office/powerpoint/2010/main" val="290181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/>
          <a:p>
            <a:r>
              <a:rPr lang="en-GB" sz="3200" i="1" dirty="0"/>
              <a:t>Genesis 1.3 Simulation results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14" r="7619"/>
          <a:stretch/>
        </p:blipFill>
        <p:spPr bwMode="auto">
          <a:xfrm>
            <a:off x="107504" y="980728"/>
            <a:ext cx="5744305" cy="51501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867508" y="1340768"/>
            <a:ext cx="316898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Pulses shown at </a:t>
            </a:r>
            <a:r>
              <a:rPr lang="en-GB" sz="1600" dirty="0" err="1"/>
              <a:t>20m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Taper is linear, magnitude of 0.5% over </a:t>
            </a:r>
            <a:r>
              <a:rPr lang="en-GB" sz="1600" dirty="0" err="1"/>
              <a:t>30m</a:t>
            </a: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Only crudely optimised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Effect of wake is significant if uncorrected – 50% reduction in output pulse energy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Linear taper can recover pulse energy.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Bandwidth not significantly broadened.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830937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</TotalTime>
  <Words>196</Words>
  <Application>Microsoft Office PowerPoint</Application>
  <PresentationFormat>On-screen Show (4:3)</PresentationFormat>
  <Paragraphs>41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SCU</vt:lpstr>
      <vt:lpstr>Parameters</vt:lpstr>
      <vt:lpstr>Wakefields</vt:lpstr>
      <vt:lpstr>Genesis 1.3 Simulation results</vt:lpstr>
    </vt:vector>
  </TitlesOfParts>
  <Company>Daresbury Laboratory (STFC)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SCU</dc:title>
  <dc:creator>Neil Thompson</dc:creator>
  <cp:lastModifiedBy>Neil Thompson</cp:lastModifiedBy>
  <cp:revision>17</cp:revision>
  <dcterms:created xsi:type="dcterms:W3CDTF">2019-10-15T10:39:17Z</dcterms:created>
  <dcterms:modified xsi:type="dcterms:W3CDTF">2020-12-14T19:12:01Z</dcterms:modified>
</cp:coreProperties>
</file>