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8" r:id="rId2"/>
  </p:sldMasterIdLst>
  <p:notesMasterIdLst>
    <p:notesMasterId r:id="rId15"/>
  </p:notesMasterIdLst>
  <p:handoutMasterIdLst>
    <p:handoutMasterId r:id="rId16"/>
  </p:handoutMasterIdLst>
  <p:sldIdLst>
    <p:sldId id="360" r:id="rId3"/>
    <p:sldId id="369" r:id="rId4"/>
    <p:sldId id="304" r:id="rId5"/>
    <p:sldId id="377" r:id="rId6"/>
    <p:sldId id="370" r:id="rId7"/>
    <p:sldId id="371" r:id="rId8"/>
    <p:sldId id="373" r:id="rId9"/>
    <p:sldId id="375" r:id="rId10"/>
    <p:sldId id="374" r:id="rId11"/>
    <p:sldId id="379" r:id="rId12"/>
    <p:sldId id="362" r:id="rId13"/>
    <p:sldId id="37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E97DB9C-5925-46EF-87D4-69A8ED8000B9}">
          <p14:sldIdLst>
            <p14:sldId id="360"/>
            <p14:sldId id="369"/>
            <p14:sldId id="304"/>
            <p14:sldId id="377"/>
            <p14:sldId id="370"/>
            <p14:sldId id="371"/>
            <p14:sldId id="373"/>
            <p14:sldId id="375"/>
            <p14:sldId id="374"/>
            <p14:sldId id="379"/>
            <p14:sldId id="362"/>
            <p14:sldId id="378"/>
          </p14:sldIdLst>
        </p14:section>
        <p14:section name="spares" id="{58B345AF-DB45-4D44-9591-4B5D1E8EBDDA}">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0000FF"/>
    <a:srgbClr val="5080B0"/>
    <a:srgbClr val="CFE7F2"/>
    <a:srgbClr val="5080B2"/>
    <a:srgbClr val="4F81BD"/>
    <a:srgbClr val="004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4660"/>
  </p:normalViewPr>
  <p:slideViewPr>
    <p:cSldViewPr snapToGrid="0" snapToObjects="1">
      <p:cViewPr varScale="1">
        <p:scale>
          <a:sx n="83" d="100"/>
          <a:sy n="83" d="100"/>
        </p:scale>
        <p:origin x="1450"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4F73649-F98F-4F5B-9C97-6731E377D65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EC11E99-8161-4FC1-92C4-9544CD545B7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a:t>14/07/2020</a:t>
            </a:r>
            <a:endParaRPr lang="en-GB"/>
          </a:p>
        </p:txBody>
      </p:sp>
      <p:sp>
        <p:nvSpPr>
          <p:cNvPr id="4" name="Footer Placeholder 3">
            <a:extLst>
              <a:ext uri="{FF2B5EF4-FFF2-40B4-BE49-F238E27FC236}">
                <a16:creationId xmlns:a16="http://schemas.microsoft.com/office/drawing/2014/main" id="{EDB183FB-B4BC-4BD4-A84A-B51A64ED0B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1F190290-DBBF-470B-B880-B888B1BDE99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E3F9059-019B-4138-8D65-C8585E125694}" type="slidenum">
              <a:rPr lang="en-GB" smtClean="0"/>
              <a:t>‹#›</a:t>
            </a:fld>
            <a:endParaRPr lang="en-GB"/>
          </a:p>
        </p:txBody>
      </p:sp>
    </p:spTree>
    <p:extLst>
      <p:ext uri="{BB962C8B-B14F-4D97-AF65-F5344CB8AC3E}">
        <p14:creationId xmlns:p14="http://schemas.microsoft.com/office/powerpoint/2010/main" val="104438622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US"/>
              <a:t>14/07/2020</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20409E-0417-4C2E-842A-8315D58C79C5}" type="slidenum">
              <a:rPr lang="en-US" smtClean="0"/>
              <a:t>‹#›</a:t>
            </a:fld>
            <a:endParaRPr lang="en-US"/>
          </a:p>
        </p:txBody>
      </p:sp>
    </p:spTree>
    <p:extLst>
      <p:ext uri="{BB962C8B-B14F-4D97-AF65-F5344CB8AC3E}">
        <p14:creationId xmlns:p14="http://schemas.microsoft.com/office/powerpoint/2010/main" val="214045405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pied de page 4"/>
          <p:cNvSpPr>
            <a:spLocks noGrp="1"/>
          </p:cNvSpPr>
          <p:nvPr>
            <p:ph type="ftr" sz="quarter" idx="11"/>
          </p:nvPr>
        </p:nvSpPr>
        <p:spPr>
          <a:xfrm>
            <a:off x="1676400" y="6660000"/>
            <a:ext cx="5400000" cy="196850"/>
          </a:xfrm>
        </p:spPr>
        <p:txBody>
          <a:bodyPr/>
          <a:lstStyle>
            <a:lvl1pPr>
              <a:defRPr sz="1000"/>
            </a:lvl1pPr>
          </a:lstStyle>
          <a:p>
            <a:r>
              <a:rPr lang="en-GB" smtClean="0"/>
              <a:t>A. Bertarelli                   PHELIX P219 Kickoff Meeting                         11.12.2020</a:t>
            </a:r>
            <a:endParaRPr lang="en-GB"/>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Tree>
    <p:extLst>
      <p:ext uri="{BB962C8B-B14F-4D97-AF65-F5344CB8AC3E}">
        <p14:creationId xmlns:p14="http://schemas.microsoft.com/office/powerpoint/2010/main" val="2669478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1332000"/>
            <a:ext cx="39600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pied de page 5"/>
          <p:cNvSpPr>
            <a:spLocks noGrp="1"/>
          </p:cNvSpPr>
          <p:nvPr>
            <p:ph type="ftr" sz="quarter" idx="11"/>
          </p:nvPr>
        </p:nvSpPr>
        <p:spPr/>
        <p:txBody>
          <a:bodyPr/>
          <a:lstStyle/>
          <a:p>
            <a:r>
              <a:rPr lang="en-GB" smtClean="0"/>
              <a:t>A. Bertarelli                   PHELIX P219 Kickoff Meeting                         11.12.2020</a:t>
            </a:r>
            <a:endParaRPr lang="en-GB"/>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a:t>
            </a:fld>
            <a:endParaRPr lang="en-GB"/>
          </a:p>
        </p:txBody>
      </p:sp>
      <p:sp>
        <p:nvSpPr>
          <p:cNvPr id="8" name="Espace réservé du contenu 2"/>
          <p:cNvSpPr>
            <a:spLocks noGrp="1"/>
          </p:cNvSpPr>
          <p:nvPr>
            <p:ph sz="half" idx="13"/>
          </p:nvPr>
        </p:nvSpPr>
        <p:spPr>
          <a:xfrm>
            <a:off x="4536000" y="1332000"/>
            <a:ext cx="41760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423682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a:xfrm>
            <a:off x="2295326" y="6356350"/>
            <a:ext cx="1371108" cy="365125"/>
          </a:xfrm>
          <a:prstGeom prst="rect">
            <a:avLst/>
          </a:prstGeom>
        </p:spPr>
        <p:txBody>
          <a:bodyPr/>
          <a:lstStyle/>
          <a:p>
            <a:endParaRPr lang="en-US" dirty="0"/>
          </a:p>
        </p:txBody>
      </p:sp>
      <p:sp>
        <p:nvSpPr>
          <p:cNvPr id="4" name="Footer Placeholder 3"/>
          <p:cNvSpPr>
            <a:spLocks noGrp="1"/>
          </p:cNvSpPr>
          <p:nvPr>
            <p:ph type="ftr" sz="quarter" idx="11"/>
          </p:nvPr>
        </p:nvSpPr>
        <p:spPr/>
        <p:txBody>
          <a:bodyPr/>
          <a:lstStyle/>
          <a:p>
            <a:r>
              <a:rPr lang="en-GB" smtClean="0"/>
              <a:t>A. Bertarelli                   PHELIX P219 Kickoff Meeting                         11.12.2020</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4222035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GB" smtClean="0"/>
              <a:t>A. Bertarelli                   PHELIX P219 Kickoff Meeting                         11.12.2020</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619941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7"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en-GB" noProof="0" dirty="0"/>
              <a:t>presentation</a:t>
            </a:r>
            <a:r>
              <a:rPr lang="fr-FR" dirty="0"/>
              <a:t> </a:t>
            </a:r>
            <a:r>
              <a:rPr lang="fr-FR" dirty="0" err="1"/>
              <a:t>title</a:t>
            </a:r>
            <a:r>
              <a:rPr lang="fr-FR" dirty="0"/>
              <a:t> slide 1</a:t>
            </a:r>
          </a:p>
        </p:txBody>
      </p:sp>
      <p:sp>
        <p:nvSpPr>
          <p:cNvPr id="8"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9"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extLst>
      <p:ext uri="{BB962C8B-B14F-4D97-AF65-F5344CB8AC3E}">
        <p14:creationId xmlns:p14="http://schemas.microsoft.com/office/powerpoint/2010/main" val="4099392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4"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extLst>
      <p:ext uri="{BB962C8B-B14F-4D97-AF65-F5344CB8AC3E}">
        <p14:creationId xmlns:p14="http://schemas.microsoft.com/office/powerpoint/2010/main" val="24107219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7"/>
            <a:ext cx="8229600" cy="902593"/>
          </a:xfrm>
          <a:prstGeom prst="rect">
            <a:avLst/>
          </a:prstGeom>
        </p:spPr>
        <p:txBody>
          <a:bodyPr vert="horz" lIns="0" tIns="0" rIns="0" bIns="0" rtlCol="0" anchor="ctr">
            <a:noAutofit/>
          </a:bodyPr>
          <a:lstStyle/>
          <a:p>
            <a:r>
              <a:rPr lang="fr-FR" dirty="0"/>
              <a:t>Cliquez et modifiez le titre</a:t>
            </a:r>
            <a:br>
              <a:rPr lang="fr-FR" dirty="0"/>
            </a:br>
            <a:r>
              <a:rPr lang="fr-FR" dirty="0"/>
              <a:t>Click and </a:t>
            </a:r>
            <a:r>
              <a:rPr lang="fr-FR" dirty="0" err="1"/>
              <a:t>modify</a:t>
            </a:r>
            <a:endParaRPr lang="en-GB" dirty="0"/>
          </a:p>
        </p:txBody>
      </p:sp>
      <p:sp>
        <p:nvSpPr>
          <p:cNvPr id="3" name="Espace réservé du texte 2"/>
          <p:cNvSpPr>
            <a:spLocks noGrp="1"/>
          </p:cNvSpPr>
          <p:nvPr>
            <p:ph type="body" idx="1"/>
          </p:nvPr>
        </p:nvSpPr>
        <p:spPr>
          <a:xfrm>
            <a:off x="457200" y="1332000"/>
            <a:ext cx="8229600" cy="4525963"/>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676400" y="6660000"/>
            <a:ext cx="5400000" cy="196850"/>
          </a:xfrm>
          <a:prstGeom prst="rect">
            <a:avLst/>
          </a:prstGeom>
        </p:spPr>
        <p:txBody>
          <a:bodyPr vert="horz" lIns="91440" tIns="45720" rIns="91440" bIns="45720" rtlCol="0" anchor="ctr"/>
          <a:lstStyle>
            <a:lvl1pPr algn="ctr">
              <a:defRPr sz="1000">
                <a:solidFill>
                  <a:schemeClr val="tx1">
                    <a:lumMod val="50000"/>
                    <a:lumOff val="50000"/>
                  </a:schemeClr>
                </a:solidFill>
                <a:latin typeface="Arial"/>
                <a:cs typeface="Arial"/>
              </a:defRPr>
            </a:lvl1pPr>
          </a:lstStyle>
          <a:p>
            <a:r>
              <a:rPr lang="en-GB" smtClean="0"/>
              <a:t>A. Bertarelli                   PHELIX P219 Kickoff Meeting                         11.12.2020</a:t>
            </a:r>
            <a:endParaRPr lang="en-GB" dirty="0"/>
          </a:p>
        </p:txBody>
      </p:sp>
      <p:sp>
        <p:nvSpPr>
          <p:cNvPr id="6" name="Espace réservé du numéro de diapositive 5"/>
          <p:cNvSpPr>
            <a:spLocks noGrp="1"/>
          </p:cNvSpPr>
          <p:nvPr>
            <p:ph type="sldNum" sz="quarter" idx="4"/>
          </p:nvPr>
        </p:nvSpPr>
        <p:spPr>
          <a:xfrm>
            <a:off x="8748000" y="6624000"/>
            <a:ext cx="396000" cy="216000"/>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a:t>
            </a:fld>
            <a:endParaRPr lang="en-GB" dirty="0"/>
          </a:p>
        </p:txBody>
      </p:sp>
      <p:pic>
        <p:nvPicPr>
          <p:cNvPr id="8" name="Image 7" descr="Aries-Logo-std-L.png"/>
          <p:cNvPicPr>
            <a:picLocks noChangeAspect="1"/>
          </p:cNvPicPr>
          <p:nvPr userDrawn="1"/>
        </p:nvPicPr>
        <p:blipFill>
          <a:blip r:embed="rId7"/>
          <a:stretch>
            <a:fillRect/>
          </a:stretch>
        </p:blipFill>
        <p:spPr>
          <a:xfrm>
            <a:off x="102" y="5867400"/>
            <a:ext cx="1523898" cy="1069884"/>
          </a:xfrm>
          <a:prstGeom prst="rect">
            <a:avLst/>
          </a:prstGeom>
        </p:spPr>
      </p:pic>
      <p:cxnSp>
        <p:nvCxnSpPr>
          <p:cNvPr id="9" name="Connecteur droit 8"/>
          <p:cNvCxnSpPr/>
          <p:nvPr userDrawn="1"/>
        </p:nvCxnSpPr>
        <p:spPr>
          <a:xfrm>
            <a:off x="457200" y="119675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3210887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71" r:id="rId4"/>
  </p:sldLayoutIdLst>
  <p:hf hdr="0" dt="0"/>
  <p:txStyles>
    <p:titleStyle>
      <a:lvl1pPr algn="l" defTabSz="457200" rtl="0" eaLnBrk="1" latinLnBrk="0" hangingPunct="1">
        <a:spcBef>
          <a:spcPct val="0"/>
        </a:spcBef>
        <a:buNone/>
        <a:defRPr sz="3200" kern="1200" baseline="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8" name="Image 7" descr="ARIE-logo-BL-trans-PPT.png"/>
          <p:cNvPicPr>
            <a:picLocks noChangeAspect="1"/>
          </p:cNvPicPr>
          <p:nvPr userDrawn="1"/>
        </p:nvPicPr>
        <p:blipFill>
          <a:blip r:embed="rId5"/>
          <a:stretch>
            <a:fillRect/>
          </a:stretch>
        </p:blipFill>
        <p:spPr>
          <a:xfrm>
            <a:off x="423927" y="836712"/>
            <a:ext cx="3230988" cy="2130623"/>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6" name="Rectangle 5"/>
          <p:cNvSpPr/>
          <p:nvPr userDrawn="1"/>
        </p:nvSpPr>
        <p:spPr>
          <a:xfrm>
            <a:off x="395536" y="144493"/>
            <a:ext cx="8892480" cy="253916"/>
          </a:xfrm>
          <a:prstGeom prst="rect">
            <a:avLst/>
          </a:prstGeom>
        </p:spPr>
        <p:txBody>
          <a:bodyPr wrap="square">
            <a:spAutoFit/>
          </a:bodyPr>
          <a:lstStyle/>
          <a:p>
            <a:pPr algn="ctr"/>
            <a:r>
              <a:rPr lang="en-GB" sz="1050" b="0" i="0" kern="1200" dirty="0">
                <a:solidFill>
                  <a:schemeClr val="bg1"/>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900" dirty="0">
              <a:solidFill>
                <a:schemeClr val="bg1"/>
              </a:solidFill>
              <a:latin typeface="+mj-lt"/>
              <a:cs typeface="Arial" panose="020B0604020202020204" pitchFamily="34" charset="0"/>
            </a:endParaRPr>
          </a:p>
        </p:txBody>
      </p:sp>
    </p:spTree>
    <p:extLst>
      <p:ext uri="{BB962C8B-B14F-4D97-AF65-F5344CB8AC3E}">
        <p14:creationId xmlns:p14="http://schemas.microsoft.com/office/powerpoint/2010/main" val="297710450"/>
      </p:ext>
    </p:extLst>
  </p:cSld>
  <p:clrMap bg1="lt1" tx1="dk1" bg2="lt2" tx2="dk2" accent1="accent1" accent2="accent2" accent3="accent3" accent4="accent4" accent5="accent5" accent6="accent6" hlink="hlink" folHlink="folHlink"/>
  <p:sldLayoutIdLst>
    <p:sldLayoutId id="2147483669" r:id="rId1"/>
    <p:sldLayoutId id="2147483670" r:id="rId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wmf"/></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F6C51D-4414-4870-8D4C-639C2A938D21}"/>
              </a:ext>
            </a:extLst>
          </p:cNvPr>
          <p:cNvSpPr>
            <a:spLocks noGrp="1"/>
          </p:cNvSpPr>
          <p:nvPr>
            <p:ph type="body" sz="quarter" idx="13"/>
          </p:nvPr>
        </p:nvSpPr>
        <p:spPr>
          <a:xfrm>
            <a:off x="759183" y="3210625"/>
            <a:ext cx="7924800" cy="984885"/>
          </a:xfrm>
        </p:spPr>
        <p:txBody>
          <a:bodyPr/>
          <a:lstStyle/>
          <a:p>
            <a:r>
              <a:rPr lang="en-US" dirty="0" smtClean="0"/>
              <a:t>P219 Experiment </a:t>
            </a:r>
            <a:r>
              <a:rPr lang="en-US" dirty="0"/>
              <a:t>at </a:t>
            </a:r>
            <a:r>
              <a:rPr lang="en-US" dirty="0" smtClean="0"/>
              <a:t>GSI-PHELIX : Proposal, Contributions and Planning</a:t>
            </a:r>
            <a:endParaRPr lang="en-GB" dirty="0"/>
          </a:p>
        </p:txBody>
      </p:sp>
      <p:sp>
        <p:nvSpPr>
          <p:cNvPr id="4" name="Text Placeholder 3">
            <a:extLst>
              <a:ext uri="{FF2B5EF4-FFF2-40B4-BE49-F238E27FC236}">
                <a16:creationId xmlns:a16="http://schemas.microsoft.com/office/drawing/2014/main" id="{4E3353E4-D36D-416B-AAFF-FF4D1314B168}"/>
              </a:ext>
            </a:extLst>
          </p:cNvPr>
          <p:cNvSpPr>
            <a:spLocks noGrp="1"/>
          </p:cNvSpPr>
          <p:nvPr>
            <p:ph type="body" sz="quarter" idx="14"/>
          </p:nvPr>
        </p:nvSpPr>
        <p:spPr>
          <a:xfrm>
            <a:off x="0" y="5180395"/>
            <a:ext cx="8716388" cy="1374517"/>
          </a:xfrm>
        </p:spPr>
        <p:txBody>
          <a:bodyPr/>
          <a:lstStyle/>
          <a:p>
            <a:endParaRPr lang="en-US" dirty="0" smtClean="0"/>
          </a:p>
          <a:p>
            <a:endParaRPr lang="en-US" dirty="0" smtClean="0"/>
          </a:p>
          <a:p>
            <a:r>
              <a:rPr lang="en-US" dirty="0" smtClean="0"/>
              <a:t>A. Bertarelli (CERN)</a:t>
            </a:r>
            <a:endParaRPr lang="en-US" dirty="0"/>
          </a:p>
        </p:txBody>
      </p:sp>
      <p:sp>
        <p:nvSpPr>
          <p:cNvPr id="5" name="Text Placeholder 4">
            <a:extLst>
              <a:ext uri="{FF2B5EF4-FFF2-40B4-BE49-F238E27FC236}">
                <a16:creationId xmlns:a16="http://schemas.microsoft.com/office/drawing/2014/main" id="{1F92903F-3C2C-4CE4-9B5D-6597C5AF2BF8}"/>
              </a:ext>
            </a:extLst>
          </p:cNvPr>
          <p:cNvSpPr>
            <a:spLocks noGrp="1"/>
          </p:cNvSpPr>
          <p:nvPr>
            <p:ph type="body" sz="quarter" idx="15"/>
          </p:nvPr>
        </p:nvSpPr>
        <p:spPr>
          <a:xfrm>
            <a:off x="791588" y="4195510"/>
            <a:ext cx="7924800" cy="709365"/>
          </a:xfrm>
        </p:spPr>
        <p:txBody>
          <a:bodyPr/>
          <a:lstStyle/>
          <a:p>
            <a:endParaRPr lang="en-US" sz="2400" dirty="0" smtClean="0"/>
          </a:p>
          <a:p>
            <a:r>
              <a:rPr lang="en-US" sz="2400" dirty="0" smtClean="0"/>
              <a:t>Experiment Kickoff Meeting</a:t>
            </a:r>
            <a:endParaRPr lang="en-US" sz="2400" dirty="0"/>
          </a:p>
          <a:p>
            <a:r>
              <a:rPr lang="en-US" sz="2000" dirty="0" smtClean="0"/>
              <a:t>Online meeting - 11/12/2020</a:t>
            </a:r>
            <a:endParaRPr lang="en-US" sz="2000" dirty="0"/>
          </a:p>
        </p:txBody>
      </p:sp>
    </p:spTree>
    <p:extLst>
      <p:ext uri="{BB962C8B-B14F-4D97-AF65-F5344CB8AC3E}">
        <p14:creationId xmlns:p14="http://schemas.microsoft.com/office/powerpoint/2010/main" val="17381286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Open Questions</a:t>
            </a:r>
            <a:endParaRPr lang="en-GB" dirty="0"/>
          </a:p>
        </p:txBody>
      </p:sp>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p:txBody>
          <a:bodyPr>
            <a:normAutofit/>
          </a:bodyPr>
          <a:lstStyle/>
          <a:p>
            <a:pPr>
              <a:lnSpc>
                <a:spcPct val="120000"/>
              </a:lnSpc>
            </a:pPr>
            <a:r>
              <a:rPr lang="en-US" sz="1600" dirty="0" smtClean="0"/>
              <a:t>Are </a:t>
            </a:r>
            <a:r>
              <a:rPr lang="en-US" sz="1600" dirty="0"/>
              <a:t>phase plates available?</a:t>
            </a:r>
            <a:endParaRPr lang="en-US" sz="1600" dirty="0" smtClean="0"/>
          </a:p>
          <a:p>
            <a:pPr>
              <a:lnSpc>
                <a:spcPct val="120000"/>
              </a:lnSpc>
            </a:pPr>
            <a:r>
              <a:rPr lang="en-US" sz="1600" dirty="0"/>
              <a:t>Is the experimental vacuum chamber available at the facility? What are its dimensions? Is it compatible with the foreseen instrumentations (e.g. optical ports)? Can we get the drawings?</a:t>
            </a:r>
          </a:p>
          <a:p>
            <a:pPr>
              <a:lnSpc>
                <a:spcPct val="120000"/>
              </a:lnSpc>
            </a:pPr>
            <a:r>
              <a:rPr lang="en-US" sz="1600" dirty="0" smtClean="0"/>
              <a:t>Is this instrumentation sufficient to acquire essential information?</a:t>
            </a:r>
          </a:p>
          <a:p>
            <a:pPr>
              <a:lnSpc>
                <a:spcPct val="120000"/>
              </a:lnSpc>
            </a:pPr>
            <a:r>
              <a:rPr lang="en-US" sz="1600" dirty="0" smtClean="0"/>
              <a:t>Will all instrumentation be available at the time of experiment? For how long?</a:t>
            </a:r>
          </a:p>
          <a:p>
            <a:pPr>
              <a:lnSpc>
                <a:spcPct val="120000"/>
              </a:lnSpc>
            </a:pPr>
            <a:r>
              <a:rPr lang="en-US" sz="1600" dirty="0" smtClean="0"/>
              <a:t>Does it require time-consuming calibration? How is synchronization working?</a:t>
            </a:r>
          </a:p>
          <a:p>
            <a:pPr>
              <a:lnSpc>
                <a:spcPct val="120000"/>
              </a:lnSpc>
            </a:pPr>
            <a:r>
              <a:rPr lang="en-US" sz="1600" dirty="0" smtClean="0"/>
              <a:t>Do we have all skilled operators (e.g. for POLITO VISAR)?</a:t>
            </a:r>
          </a:p>
          <a:p>
            <a:pPr>
              <a:lnSpc>
                <a:spcPct val="120000"/>
              </a:lnSpc>
            </a:pPr>
            <a:r>
              <a:rPr lang="en-US" sz="1600" dirty="0" smtClean="0"/>
              <a:t>What is the largest velocity which can be measured by CERN LDV?</a:t>
            </a:r>
          </a:p>
          <a:p>
            <a:pPr>
              <a:lnSpc>
                <a:spcPct val="120000"/>
              </a:lnSpc>
            </a:pPr>
            <a:r>
              <a:rPr lang="en-US" sz="1600" dirty="0" smtClean="0"/>
              <a:t>Do we need pulse-laser illumination to support high-speed photography?</a:t>
            </a:r>
          </a:p>
          <a:p>
            <a:pPr>
              <a:lnSpc>
                <a:spcPct val="120000"/>
              </a:lnSpc>
            </a:pPr>
            <a:r>
              <a:rPr lang="en-US" sz="1600" dirty="0" smtClean="0"/>
              <a:t>How </a:t>
            </a:r>
            <a:r>
              <a:rPr lang="en-US" sz="1600" dirty="0"/>
              <a:t>long is the typical set-up time? One full week? Can we perform useful shots during set-up time?</a:t>
            </a:r>
          </a:p>
          <a:p>
            <a:pPr>
              <a:lnSpc>
                <a:spcPct val="120000"/>
              </a:lnSpc>
            </a:pPr>
            <a:r>
              <a:rPr lang="en-US" sz="1600" dirty="0" smtClean="0"/>
              <a:t>Do we have enough time (80 hours) to perform all projected measurements?</a:t>
            </a:r>
          </a:p>
        </p:txBody>
      </p:sp>
      <p:sp>
        <p:nvSpPr>
          <p:cNvPr id="4" name="Footer Placeholder 3"/>
          <p:cNvSpPr>
            <a:spLocks noGrp="1"/>
          </p:cNvSpPr>
          <p:nvPr>
            <p:ph type="ftr" sz="quarter" idx="11"/>
          </p:nvPr>
        </p:nvSpPr>
        <p:spPr/>
        <p:txBody>
          <a:bodyPr/>
          <a:lstStyle/>
          <a:p>
            <a:r>
              <a:rPr lang="en-GB" smtClean="0"/>
              <a:t>A. Bertarelli                   PHELIX P219 Kickoff Meeting                         11.12.2020</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10</a:t>
            </a:fld>
            <a:endParaRPr lang="en-GB"/>
          </a:p>
        </p:txBody>
      </p:sp>
    </p:spTree>
    <p:extLst>
      <p:ext uri="{BB962C8B-B14F-4D97-AF65-F5344CB8AC3E}">
        <p14:creationId xmlns:p14="http://schemas.microsoft.com/office/powerpoint/2010/main" val="3593168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D6B0F-AEEC-4EE0-993C-0FC8F51DD5A8}"/>
              </a:ext>
            </a:extLst>
          </p:cNvPr>
          <p:cNvSpPr>
            <a:spLocks noGrp="1"/>
          </p:cNvSpPr>
          <p:nvPr>
            <p:ph type="title"/>
          </p:nvPr>
        </p:nvSpPr>
        <p:spPr/>
        <p:txBody>
          <a:bodyPr/>
          <a:lstStyle/>
          <a:p>
            <a:r>
              <a:rPr lang="en-US" dirty="0" smtClean="0"/>
              <a:t>Tentative Timeline</a:t>
            </a:r>
            <a:endParaRPr lang="en-GB" dirty="0"/>
          </a:p>
        </p:txBody>
      </p:sp>
      <p:sp>
        <p:nvSpPr>
          <p:cNvPr id="4" name="Slide Number Placeholder 3">
            <a:extLst>
              <a:ext uri="{FF2B5EF4-FFF2-40B4-BE49-F238E27FC236}">
                <a16:creationId xmlns:a16="http://schemas.microsoft.com/office/drawing/2014/main" id="{EB9B2EDC-5FEC-4D7F-91B8-CA1BBAC4445F}"/>
              </a:ext>
            </a:extLst>
          </p:cNvPr>
          <p:cNvSpPr>
            <a:spLocks noGrp="1"/>
          </p:cNvSpPr>
          <p:nvPr>
            <p:ph type="sldNum" sz="quarter" idx="12"/>
          </p:nvPr>
        </p:nvSpPr>
        <p:spPr/>
        <p:txBody>
          <a:bodyPr/>
          <a:lstStyle/>
          <a:p>
            <a:fld id="{8D6C380F-326D-3C40-9EE7-7FBAB0953422}" type="slidenum">
              <a:rPr lang="en-US" smtClean="0"/>
              <a:pPr/>
              <a:t>11</a:t>
            </a:fld>
            <a:endParaRPr lang="en-US"/>
          </a:p>
        </p:txBody>
      </p:sp>
      <p:sp>
        <p:nvSpPr>
          <p:cNvPr id="5" name="Content Placeholder 4">
            <a:extLst>
              <a:ext uri="{FF2B5EF4-FFF2-40B4-BE49-F238E27FC236}">
                <a16:creationId xmlns:a16="http://schemas.microsoft.com/office/drawing/2014/main" id="{DEFEF8E6-D7CC-49BB-90CE-3BEAC70CFA20}"/>
              </a:ext>
            </a:extLst>
          </p:cNvPr>
          <p:cNvSpPr>
            <a:spLocks noGrp="1"/>
          </p:cNvSpPr>
          <p:nvPr>
            <p:ph sz="quarter" idx="13"/>
          </p:nvPr>
        </p:nvSpPr>
        <p:spPr/>
        <p:txBody>
          <a:bodyPr>
            <a:normAutofit fontScale="62500" lnSpcReduction="20000"/>
          </a:bodyPr>
          <a:lstStyle/>
          <a:p>
            <a:pPr>
              <a:lnSpc>
                <a:spcPct val="120000"/>
              </a:lnSpc>
              <a:spcBef>
                <a:spcPts val="300"/>
              </a:spcBef>
              <a:spcAft>
                <a:spcPts val="600"/>
              </a:spcAft>
            </a:pPr>
            <a:r>
              <a:rPr lang="en-US" dirty="0" smtClean="0"/>
              <a:t>The experiment should be carried out </a:t>
            </a:r>
            <a:r>
              <a:rPr lang="en-US" b="1" dirty="0" smtClean="0"/>
              <a:t>before the end of WP17 </a:t>
            </a:r>
            <a:r>
              <a:rPr lang="en-US" dirty="0" smtClean="0"/>
              <a:t>(Dec. 21), i.e. late summer/early fall 2021.</a:t>
            </a:r>
          </a:p>
          <a:p>
            <a:pPr>
              <a:lnSpc>
                <a:spcPct val="120000"/>
              </a:lnSpc>
              <a:spcBef>
                <a:spcPts val="300"/>
              </a:spcBef>
              <a:spcAft>
                <a:spcPts val="600"/>
              </a:spcAft>
            </a:pPr>
            <a:r>
              <a:rPr lang="en-US" dirty="0" smtClean="0"/>
              <a:t>My guess for experiment design and preparation:</a:t>
            </a:r>
          </a:p>
          <a:p>
            <a:pPr lvl="1">
              <a:lnSpc>
                <a:spcPct val="120000"/>
              </a:lnSpc>
              <a:spcBef>
                <a:spcPts val="300"/>
              </a:spcBef>
              <a:spcAft>
                <a:spcPts val="600"/>
              </a:spcAft>
            </a:pPr>
            <a:r>
              <a:rPr lang="en-US" dirty="0" smtClean="0"/>
              <a:t>Nov. 20 – Feb. 21. Numerical simulations of the experiment for selected materials to select irradiation conditions and determining specimen dimensions. Who? ELI-NP (which tool?), with support from GSI, CERN (FLUKA?, Autodyn?), POLITO (LS-dyna?)</a:t>
            </a:r>
          </a:p>
          <a:p>
            <a:pPr lvl="1">
              <a:lnSpc>
                <a:spcPct val="120000"/>
              </a:lnSpc>
              <a:spcBef>
                <a:spcPts val="300"/>
              </a:spcBef>
              <a:spcAft>
                <a:spcPts val="600"/>
              </a:spcAft>
            </a:pPr>
            <a:r>
              <a:rPr lang="en-US" dirty="0" smtClean="0"/>
              <a:t>Mar. 21  - May 21. Preparation of samples and experiment set-up</a:t>
            </a:r>
          </a:p>
          <a:p>
            <a:pPr lvl="1">
              <a:lnSpc>
                <a:spcPct val="120000"/>
              </a:lnSpc>
              <a:spcBef>
                <a:spcPts val="300"/>
              </a:spcBef>
              <a:spcAft>
                <a:spcPts val="600"/>
              </a:spcAft>
            </a:pPr>
            <a:r>
              <a:rPr lang="en-US" dirty="0" smtClean="0"/>
              <a:t>Jun. 21 – Jul. 21. Pre-irradiation measurements and controls</a:t>
            </a:r>
          </a:p>
          <a:p>
            <a:pPr lvl="1">
              <a:lnSpc>
                <a:spcPct val="120000"/>
              </a:lnSpc>
              <a:spcBef>
                <a:spcPts val="300"/>
              </a:spcBef>
              <a:spcAft>
                <a:spcPts val="600"/>
              </a:spcAft>
            </a:pPr>
            <a:r>
              <a:rPr lang="en-US" dirty="0" smtClean="0"/>
              <a:t>October 21. Experiment </a:t>
            </a:r>
          </a:p>
          <a:p>
            <a:pPr lvl="1">
              <a:lnSpc>
                <a:spcPct val="120000"/>
              </a:lnSpc>
              <a:spcBef>
                <a:spcPts val="300"/>
              </a:spcBef>
              <a:spcAft>
                <a:spcPts val="600"/>
              </a:spcAft>
            </a:pPr>
            <a:r>
              <a:rPr lang="en-US" dirty="0" smtClean="0"/>
              <a:t>Nov. 21 – Feb. 22. Post-irradiation examinations and reports</a:t>
            </a:r>
          </a:p>
          <a:p>
            <a:pPr>
              <a:lnSpc>
                <a:spcPct val="120000"/>
              </a:lnSpc>
              <a:spcBef>
                <a:spcPts val="300"/>
              </a:spcBef>
              <a:spcAft>
                <a:spcPts val="600"/>
              </a:spcAft>
            </a:pPr>
            <a:r>
              <a:rPr lang="en-US" dirty="0" smtClean="0"/>
              <a:t>October ‘21 seems an acceptable compromise between experiment timeline and personnel availability (e.g. avoid conflicts with University exam sessions …)</a:t>
            </a:r>
          </a:p>
          <a:p>
            <a:pPr>
              <a:lnSpc>
                <a:spcPct val="120000"/>
              </a:lnSpc>
              <a:spcBef>
                <a:spcPts val="300"/>
              </a:spcBef>
              <a:spcAft>
                <a:spcPts val="600"/>
              </a:spcAft>
            </a:pPr>
            <a:r>
              <a:rPr lang="en-US" dirty="0" smtClean="0"/>
              <a:t>To be checked how to obtain Transnational support and what are the conditions and deadlines …</a:t>
            </a:r>
          </a:p>
          <a:p>
            <a:pPr>
              <a:lnSpc>
                <a:spcPct val="120000"/>
              </a:lnSpc>
              <a:spcBef>
                <a:spcPts val="300"/>
              </a:spcBef>
              <a:spcAft>
                <a:spcPts val="600"/>
              </a:spcAft>
            </a:pPr>
            <a:r>
              <a:rPr lang="en-US" dirty="0" smtClean="0"/>
              <a:t>What are the conditions to “freeze” the experiment time window?</a:t>
            </a:r>
          </a:p>
          <a:p>
            <a:pPr lvl="1">
              <a:lnSpc>
                <a:spcPct val="120000"/>
              </a:lnSpc>
              <a:spcBef>
                <a:spcPts val="300"/>
              </a:spcBef>
              <a:spcAft>
                <a:spcPts val="600"/>
              </a:spcAft>
            </a:pPr>
            <a:endParaRPr lang="en-US" dirty="0"/>
          </a:p>
        </p:txBody>
      </p:sp>
      <p:sp>
        <p:nvSpPr>
          <p:cNvPr id="8" name="Footer Placeholder 7">
            <a:extLst>
              <a:ext uri="{FF2B5EF4-FFF2-40B4-BE49-F238E27FC236}">
                <a16:creationId xmlns:a16="http://schemas.microsoft.com/office/drawing/2014/main" id="{F193D87D-C415-4E12-BB05-24F88F9A3E95}"/>
              </a:ext>
            </a:extLst>
          </p:cNvPr>
          <p:cNvSpPr>
            <a:spLocks noGrp="1"/>
          </p:cNvSpPr>
          <p:nvPr>
            <p:ph type="ftr" sz="quarter" idx="11"/>
          </p:nvPr>
        </p:nvSpPr>
        <p:spPr/>
        <p:txBody>
          <a:bodyPr/>
          <a:lstStyle/>
          <a:p>
            <a:r>
              <a:rPr lang="en-GB" smtClean="0"/>
              <a:t>A. Bertarelli                   PHELIX P219 Kickoff Meeting                         11.12.2020</a:t>
            </a:r>
            <a:endParaRPr lang="en-US" dirty="0"/>
          </a:p>
        </p:txBody>
      </p:sp>
    </p:spTree>
    <p:extLst>
      <p:ext uri="{BB962C8B-B14F-4D97-AF65-F5344CB8AC3E}">
        <p14:creationId xmlns:p14="http://schemas.microsoft.com/office/powerpoint/2010/main" val="34678481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t>Thank you for your attention!</a:t>
            </a:r>
            <a:endParaRPr lang="en-GB" dirty="0"/>
          </a:p>
        </p:txBody>
      </p:sp>
    </p:spTree>
    <p:extLst>
      <p:ext uri="{BB962C8B-B14F-4D97-AF65-F5344CB8AC3E}">
        <p14:creationId xmlns:p14="http://schemas.microsoft.com/office/powerpoint/2010/main" val="3662582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F985A-2DBE-418F-AAB5-8B05CB9C8C29}"/>
              </a:ext>
            </a:extLst>
          </p:cNvPr>
          <p:cNvSpPr>
            <a:spLocks noGrp="1"/>
          </p:cNvSpPr>
          <p:nvPr>
            <p:ph type="title"/>
          </p:nvPr>
        </p:nvSpPr>
        <p:spPr/>
        <p:txBody>
          <a:bodyPr/>
          <a:lstStyle/>
          <a:p>
            <a:r>
              <a:rPr lang="en-US" dirty="0"/>
              <a:t>Outline</a:t>
            </a:r>
            <a:endParaRPr lang="en-GB" dirty="0"/>
          </a:p>
        </p:txBody>
      </p:sp>
      <p:sp>
        <p:nvSpPr>
          <p:cNvPr id="6" name="Content Placeholder 2">
            <a:extLst>
              <a:ext uri="{FF2B5EF4-FFF2-40B4-BE49-F238E27FC236}">
                <a16:creationId xmlns:a16="http://schemas.microsoft.com/office/drawing/2014/main" id="{48C9C501-4F54-499F-8759-76A3F1A54028}"/>
              </a:ext>
            </a:extLst>
          </p:cNvPr>
          <p:cNvSpPr>
            <a:spLocks noGrp="1"/>
          </p:cNvSpPr>
          <p:nvPr>
            <p:ph idx="1"/>
          </p:nvPr>
        </p:nvSpPr>
        <p:spPr/>
        <p:txBody>
          <a:bodyPr>
            <a:normAutofit fontScale="85000" lnSpcReduction="20000"/>
          </a:bodyPr>
          <a:lstStyle/>
          <a:p>
            <a:pPr>
              <a:lnSpc>
                <a:spcPct val="150000"/>
              </a:lnSpc>
            </a:pPr>
            <a:r>
              <a:rPr lang="en-US" sz="2800" dirty="0" smtClean="0"/>
              <a:t>Introduction</a:t>
            </a:r>
            <a:endParaRPr lang="en-US" sz="2800" dirty="0"/>
          </a:p>
          <a:p>
            <a:pPr>
              <a:lnSpc>
                <a:spcPct val="150000"/>
              </a:lnSpc>
            </a:pPr>
            <a:r>
              <a:rPr lang="en-US" sz="2800" dirty="0" smtClean="0"/>
              <a:t>Partners</a:t>
            </a:r>
          </a:p>
          <a:p>
            <a:pPr>
              <a:lnSpc>
                <a:spcPct val="150000"/>
              </a:lnSpc>
            </a:pPr>
            <a:r>
              <a:rPr lang="en-US" sz="2800" dirty="0" smtClean="0"/>
              <a:t>Proposal</a:t>
            </a:r>
            <a:endParaRPr lang="en-US" sz="2800" dirty="0"/>
          </a:p>
          <a:p>
            <a:pPr>
              <a:lnSpc>
                <a:spcPct val="150000"/>
              </a:lnSpc>
            </a:pPr>
            <a:r>
              <a:rPr lang="en-US" sz="2800" dirty="0" smtClean="0"/>
              <a:t>Some figures …</a:t>
            </a:r>
          </a:p>
          <a:p>
            <a:pPr>
              <a:lnSpc>
                <a:spcPct val="150000"/>
              </a:lnSpc>
            </a:pPr>
            <a:r>
              <a:rPr lang="en-US" sz="2800" dirty="0" err="1" smtClean="0"/>
              <a:t>Simualations</a:t>
            </a:r>
            <a:endParaRPr lang="en-US" sz="2800" dirty="0" smtClean="0"/>
          </a:p>
          <a:p>
            <a:pPr>
              <a:lnSpc>
                <a:spcPct val="150000"/>
              </a:lnSpc>
            </a:pPr>
            <a:r>
              <a:rPr lang="en-US" sz="2800" dirty="0" smtClean="0"/>
              <a:t>Instrumentation </a:t>
            </a:r>
          </a:p>
          <a:p>
            <a:pPr>
              <a:lnSpc>
                <a:spcPct val="150000"/>
              </a:lnSpc>
            </a:pPr>
            <a:r>
              <a:rPr lang="en-US" sz="2800" dirty="0" smtClean="0"/>
              <a:t>Open Questions</a:t>
            </a:r>
          </a:p>
          <a:p>
            <a:pPr>
              <a:lnSpc>
                <a:spcPct val="150000"/>
              </a:lnSpc>
            </a:pPr>
            <a:r>
              <a:rPr lang="en-US" sz="2800" dirty="0" smtClean="0"/>
              <a:t>Tentative Timeline</a:t>
            </a:r>
            <a:endParaRPr lang="en-GB" sz="2800" dirty="0"/>
          </a:p>
        </p:txBody>
      </p:sp>
      <p:sp>
        <p:nvSpPr>
          <p:cNvPr id="3" name="Footer Placeholder 2"/>
          <p:cNvSpPr>
            <a:spLocks noGrp="1"/>
          </p:cNvSpPr>
          <p:nvPr>
            <p:ph type="ftr" sz="quarter" idx="11"/>
          </p:nvPr>
        </p:nvSpPr>
        <p:spPr/>
        <p:txBody>
          <a:bodyPr/>
          <a:lstStyle/>
          <a:p>
            <a:r>
              <a:rPr lang="en-GB" smtClean="0"/>
              <a:t>A. Bertarelli                   PHELIX P219 Kickoff Meeting                         11.12.2020</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2</a:t>
            </a:fld>
            <a:endParaRPr lang="en-GB"/>
          </a:p>
        </p:txBody>
      </p:sp>
    </p:spTree>
    <p:extLst>
      <p:ext uri="{BB962C8B-B14F-4D97-AF65-F5344CB8AC3E}">
        <p14:creationId xmlns:p14="http://schemas.microsoft.com/office/powerpoint/2010/main" val="29611674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Introduction to Laser Irradiation Experiment</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a:xfrm>
                <a:off x="457200" y="1332000"/>
                <a:ext cx="5101868" cy="4525963"/>
              </a:xfrm>
            </p:spPr>
            <p:txBody>
              <a:bodyPr>
                <a:normAutofit/>
              </a:bodyPr>
              <a:lstStyle/>
              <a:p>
                <a:pPr>
                  <a:spcBef>
                    <a:spcPts val="600"/>
                  </a:spcBef>
                </a:pPr>
                <a:r>
                  <a:rPr lang="en-US" sz="1400" dirty="0" smtClean="0"/>
                  <a:t>Irradiation with laser pulses has been part of </a:t>
                </a:r>
                <a:r>
                  <a:rPr lang="en-US" sz="1400" b="1" dirty="0" smtClean="0"/>
                  <a:t>ARIES  - WP17 </a:t>
                </a:r>
                <a:r>
                  <a:rPr lang="en-US" sz="1400" dirty="0" smtClean="0"/>
                  <a:t>(</a:t>
                </a:r>
                <a:r>
                  <a:rPr lang="en-US" sz="1400" dirty="0" err="1" smtClean="0"/>
                  <a:t>PowerMat</a:t>
                </a:r>
                <a:r>
                  <a:rPr lang="en-US" sz="1400" dirty="0" smtClean="0"/>
                  <a:t>) since its beginning (Task 17.3) with the goal to reach energy densities beyond HiRadMat, mimicking extreme future scenarios as in FCC-</a:t>
                </a:r>
                <a:r>
                  <a:rPr lang="en-US" sz="1400" dirty="0" err="1" smtClean="0"/>
                  <a:t>hh</a:t>
                </a:r>
                <a:r>
                  <a:rPr lang="en-US" sz="1400" dirty="0" smtClean="0"/>
                  <a:t> (peak energy density </a:t>
                </a:r>
                <a14:m>
                  <m:oMath xmlns:m="http://schemas.openxmlformats.org/officeDocument/2006/math">
                    <m:r>
                      <a:rPr lang="en-US" sz="140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50</m:t>
                    </m:r>
                    <m:f>
                      <m:fPr>
                        <m:ctrlPr>
                          <a:rPr lang="en-US" sz="1400" b="0" i="1" smtClean="0">
                            <a:latin typeface="Cambria Math" panose="02040503050406030204" pitchFamily="18" charset="0"/>
                            <a:ea typeface="Cambria Math" panose="02040503050406030204" pitchFamily="18" charset="0"/>
                          </a:rPr>
                        </m:ctrlPr>
                      </m:fPr>
                      <m:num>
                        <m:r>
                          <a:rPr lang="en-US" sz="1400" b="0" i="1" smtClean="0">
                            <a:latin typeface="Cambria Math" panose="02040503050406030204" pitchFamily="18" charset="0"/>
                            <a:ea typeface="Cambria Math" panose="02040503050406030204" pitchFamily="18" charset="0"/>
                          </a:rPr>
                          <m:t>𝑘𝐽</m:t>
                        </m:r>
                      </m:num>
                      <m:den>
                        <m:sSup>
                          <m:sSupPr>
                            <m:ctrlPr>
                              <a:rPr lang="en-US" sz="1400" b="0" i="1" smtClean="0">
                                <a:latin typeface="Cambria Math" panose="02040503050406030204" pitchFamily="18" charset="0"/>
                                <a:ea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𝑐𝑚</m:t>
                            </m:r>
                          </m:e>
                          <m:sup>
                            <m:r>
                              <a:rPr lang="en-US" sz="1400" b="0" i="1" smtClean="0">
                                <a:latin typeface="Cambria Math" panose="02040503050406030204" pitchFamily="18" charset="0"/>
                                <a:ea typeface="Cambria Math" panose="02040503050406030204" pitchFamily="18" charset="0"/>
                              </a:rPr>
                              <m:t>3</m:t>
                            </m:r>
                          </m:sup>
                        </m:sSup>
                      </m:den>
                    </m:f>
                  </m:oMath>
                </a14:m>
                <a:r>
                  <a:rPr lang="en-US" sz="1400" dirty="0" smtClean="0"/>
                  <a:t>)</a:t>
                </a:r>
                <a:endParaRPr lang="en-US" sz="1400" dirty="0"/>
              </a:p>
              <a:p>
                <a:pPr>
                  <a:spcBef>
                    <a:spcPts val="600"/>
                  </a:spcBef>
                </a:pPr>
                <a:r>
                  <a:rPr lang="en-US" sz="1400" dirty="0"/>
                  <a:t>The initial plan was to have such tests carried out in the new facility being commissioned at </a:t>
                </a:r>
                <a:r>
                  <a:rPr lang="en-US" sz="1400" dirty="0" smtClean="0"/>
                  <a:t>ELI-NP, however its timeline is not compatible with ARIES schedule.</a:t>
                </a:r>
                <a:endParaRPr lang="en-US" sz="1400" dirty="0"/>
              </a:p>
              <a:p>
                <a:pPr>
                  <a:spcBef>
                    <a:spcPts val="600"/>
                  </a:spcBef>
                </a:pPr>
                <a:r>
                  <a:rPr lang="en-US" sz="1400" dirty="0" smtClean="0"/>
                  <a:t>A proposal for an irradiation experiment at </a:t>
                </a:r>
                <a:r>
                  <a:rPr lang="en-US" sz="1400" b="1" dirty="0" smtClean="0"/>
                  <a:t>PHELIX Z6 </a:t>
                </a:r>
                <a:r>
                  <a:rPr lang="en-US" sz="1400" dirty="0" smtClean="0"/>
                  <a:t>target station was submitted to GSI PPAC in July ’20 for a call </a:t>
                </a:r>
                <a:r>
                  <a:rPr lang="en-GB" sz="1400" dirty="0" smtClean="0"/>
                  <a:t>between </a:t>
                </a:r>
                <a:r>
                  <a:rPr lang="en-GB" sz="1400" dirty="0"/>
                  <a:t>summer 2021 and spring 2022</a:t>
                </a:r>
                <a:r>
                  <a:rPr lang="en-US" sz="1400" dirty="0" smtClean="0"/>
                  <a:t>.</a:t>
                </a:r>
              </a:p>
              <a:p>
                <a:pPr>
                  <a:spcBef>
                    <a:spcPts val="600"/>
                  </a:spcBef>
                </a:pPr>
                <a:r>
                  <a:rPr lang="en-US" sz="1400" dirty="0" smtClean="0"/>
                  <a:t>Last October, PHELIX Advisory Committee rated the proposal as </a:t>
                </a:r>
                <a:r>
                  <a:rPr lang="en-US" sz="1400" b="1" dirty="0" smtClean="0"/>
                  <a:t>A</a:t>
                </a:r>
                <a:r>
                  <a:rPr lang="en-US" sz="1400" dirty="0" smtClean="0"/>
                  <a:t> and recommended to </a:t>
                </a:r>
                <a:r>
                  <a:rPr lang="en-US" sz="1400" b="1" dirty="0" smtClean="0"/>
                  <a:t>grant 10 shifts</a:t>
                </a:r>
                <a:r>
                  <a:rPr lang="en-US" sz="1400" dirty="0" smtClean="0"/>
                  <a:t> (</a:t>
                </a:r>
                <a:r>
                  <a:rPr lang="en-US" sz="1400" i="1" dirty="0" smtClean="0"/>
                  <a:t>plus some days for preparation and set up?</a:t>
                </a:r>
                <a:r>
                  <a:rPr lang="en-US" sz="1400" dirty="0" smtClean="0"/>
                  <a:t>) with a question about </a:t>
                </a:r>
                <a:r>
                  <a:rPr lang="en-GB" sz="1400" dirty="0"/>
                  <a:t>differences between laser-driven and particle-driven material </a:t>
                </a:r>
                <a:r>
                  <a:rPr lang="en-GB" sz="1400" dirty="0" smtClean="0"/>
                  <a:t>damage which was successively answered.</a:t>
                </a:r>
                <a:endParaRPr lang="en-US" sz="1400" dirty="0" smtClean="0"/>
              </a:p>
              <a:p>
                <a:pPr>
                  <a:spcBef>
                    <a:spcPts val="600"/>
                  </a:spcBef>
                </a:pPr>
                <a:r>
                  <a:rPr lang="en-US" sz="1400" dirty="0" smtClean="0"/>
                  <a:t>GSU Scientific Managing Director endorsed the proposal on 20.11.2020. The experiment is now referenced as </a:t>
                </a:r>
                <a:r>
                  <a:rPr lang="en-US" sz="1400" b="1" dirty="0" smtClean="0"/>
                  <a:t>P219</a:t>
                </a:r>
                <a:r>
                  <a:rPr lang="en-US" sz="1400" dirty="0" smtClean="0"/>
                  <a:t>  </a:t>
                </a:r>
              </a:p>
            </p:txBody>
          </p:sp>
        </mc:Choice>
        <mc:Fallback xmlns="">
          <p:sp>
            <p:nvSpPr>
              <p:cNvPr id="3" name="Content Placeholder 2">
                <a:extLst>
                  <a:ext uri="{FF2B5EF4-FFF2-40B4-BE49-F238E27FC236}">
                    <a16:creationId xmlns:a16="http://schemas.microsoft.com/office/drawing/2014/main" id="{522D2F7A-CF5D-4C1A-B296-5E53EA9A769E}"/>
                  </a:ext>
                </a:extLst>
              </p:cNvPr>
              <p:cNvSpPr>
                <a:spLocks noGrp="1" noRot="1" noChangeAspect="1" noMove="1" noResize="1" noEditPoints="1" noAdjustHandles="1" noChangeArrowheads="1" noChangeShapeType="1" noTextEdit="1"/>
              </p:cNvSpPr>
              <p:nvPr>
                <p:ph idx="1"/>
              </p:nvPr>
            </p:nvSpPr>
            <p:spPr>
              <a:xfrm>
                <a:off x="457200" y="1332000"/>
                <a:ext cx="5101868" cy="4525963"/>
              </a:xfrm>
              <a:blipFill>
                <a:blip r:embed="rId2"/>
                <a:stretch>
                  <a:fillRect l="-2509" t="-2291" r="-2628"/>
                </a:stretch>
              </a:blipFill>
            </p:spPr>
            <p:txBody>
              <a:bodyPr/>
              <a:lstStyle/>
              <a:p>
                <a:r>
                  <a:rPr lang="en-GB">
                    <a:noFill/>
                  </a:rPr>
                  <a:t> </a:t>
                </a:r>
              </a:p>
            </p:txBody>
          </p:sp>
        </mc:Fallback>
      </mc:AlternateContent>
      <p:pic>
        <p:nvPicPr>
          <p:cNvPr id="6" name="Picture 5"/>
          <p:cNvPicPr>
            <a:picLocks noChangeAspect="1"/>
          </p:cNvPicPr>
          <p:nvPr/>
        </p:nvPicPr>
        <p:blipFill>
          <a:blip r:embed="rId3"/>
          <a:stretch>
            <a:fillRect/>
          </a:stretch>
        </p:blipFill>
        <p:spPr>
          <a:xfrm>
            <a:off x="5783125" y="1253277"/>
            <a:ext cx="3240000" cy="2430000"/>
          </a:xfrm>
          <a:prstGeom prst="rect">
            <a:avLst/>
          </a:prstGeom>
          <a:effectLst>
            <a:outerShdw blurRad="50800" dist="101600" dir="2700000" algn="tl" rotWithShape="0">
              <a:prstClr val="black">
                <a:alpha val="40000"/>
              </a:prstClr>
            </a:outerShdw>
          </a:effectLst>
        </p:spPr>
      </p:pic>
      <p:pic>
        <p:nvPicPr>
          <p:cNvPr id="29" name="Picture 28"/>
          <p:cNvPicPr>
            <a:picLocks noChangeAspect="1"/>
          </p:cNvPicPr>
          <p:nvPr/>
        </p:nvPicPr>
        <p:blipFill>
          <a:blip r:embed="rId4"/>
          <a:stretch>
            <a:fillRect/>
          </a:stretch>
        </p:blipFill>
        <p:spPr>
          <a:xfrm>
            <a:off x="5783125" y="3825730"/>
            <a:ext cx="3240000" cy="2834270"/>
          </a:xfrm>
          <a:prstGeom prst="rect">
            <a:avLst/>
          </a:prstGeom>
          <a:effectLst>
            <a:outerShdw blurRad="50800" dist="101600" dir="2700000" algn="tl" rotWithShape="0">
              <a:prstClr val="black">
                <a:alpha val="40000"/>
              </a:prstClr>
            </a:outerShdw>
          </a:effectLst>
        </p:spPr>
      </p:pic>
      <p:sp>
        <p:nvSpPr>
          <p:cNvPr id="4" name="Footer Placeholder 3"/>
          <p:cNvSpPr>
            <a:spLocks noGrp="1"/>
          </p:cNvSpPr>
          <p:nvPr>
            <p:ph type="ftr" sz="quarter" idx="11"/>
          </p:nvPr>
        </p:nvSpPr>
        <p:spPr/>
        <p:txBody>
          <a:bodyPr/>
          <a:lstStyle/>
          <a:p>
            <a:r>
              <a:rPr lang="en-GB" smtClean="0"/>
              <a:t>A. Bertarelli                   PHELIX P219 Kickoff Meeting                         11.12.2020</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3</a:t>
            </a:fld>
            <a:endParaRPr lang="en-GB"/>
          </a:p>
        </p:txBody>
      </p:sp>
    </p:spTree>
    <p:extLst>
      <p:ext uri="{BB962C8B-B14F-4D97-AF65-F5344CB8AC3E}">
        <p14:creationId xmlns:p14="http://schemas.microsoft.com/office/powerpoint/2010/main" val="2194580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Partners within ARIES and beyond …</a:t>
            </a:r>
            <a:endParaRPr lang="en-GB" dirty="0"/>
          </a:p>
        </p:txBody>
      </p:sp>
      <p:sp>
        <p:nvSpPr>
          <p:cNvPr id="3" name="Content Placeholder 2">
            <a:extLst>
              <a:ext uri="{FF2B5EF4-FFF2-40B4-BE49-F238E27FC236}">
                <a16:creationId xmlns:a16="http://schemas.microsoft.com/office/drawing/2014/main" id="{522D2F7A-CF5D-4C1A-B296-5E53EA9A769E}"/>
              </a:ext>
            </a:extLst>
          </p:cNvPr>
          <p:cNvSpPr>
            <a:spLocks noGrp="1"/>
          </p:cNvSpPr>
          <p:nvPr>
            <p:ph sz="half" idx="1"/>
          </p:nvPr>
        </p:nvSpPr>
        <p:spPr>
          <a:xfrm>
            <a:off x="457200" y="1332000"/>
            <a:ext cx="3960000" cy="3736562"/>
          </a:xfrm>
        </p:spPr>
        <p:txBody>
          <a:bodyPr>
            <a:noAutofit/>
          </a:bodyPr>
          <a:lstStyle/>
          <a:p>
            <a:pPr>
              <a:spcBef>
                <a:spcPts val="0"/>
              </a:spcBef>
              <a:spcAft>
                <a:spcPts val="600"/>
              </a:spcAft>
            </a:pPr>
            <a:r>
              <a:rPr lang="en-US" sz="1400" dirty="0"/>
              <a:t>WWU </a:t>
            </a:r>
            <a:r>
              <a:rPr lang="en-US" sz="1400" dirty="0" err="1" smtClean="0"/>
              <a:t>Münster</a:t>
            </a:r>
            <a:endParaRPr lang="en-US" sz="1400" dirty="0"/>
          </a:p>
          <a:p>
            <a:pPr lvl="1">
              <a:spcBef>
                <a:spcPts val="0"/>
              </a:spcBef>
              <a:spcAft>
                <a:spcPts val="600"/>
              </a:spcAft>
            </a:pPr>
            <a:r>
              <a:rPr lang="en-US" sz="1400" dirty="0" smtClean="0"/>
              <a:t>Marilena Tomut – Principal Investigator</a:t>
            </a:r>
          </a:p>
          <a:p>
            <a:pPr lvl="1">
              <a:spcBef>
                <a:spcPts val="0"/>
              </a:spcBef>
              <a:spcAft>
                <a:spcPts val="600"/>
              </a:spcAft>
            </a:pPr>
            <a:r>
              <a:rPr lang="en-US" sz="1400" dirty="0" smtClean="0"/>
              <a:t>PhD doctoral student?</a:t>
            </a:r>
          </a:p>
          <a:p>
            <a:pPr>
              <a:spcBef>
                <a:spcPts val="0"/>
              </a:spcBef>
              <a:spcAft>
                <a:spcPts val="600"/>
              </a:spcAft>
            </a:pPr>
            <a:r>
              <a:rPr lang="en-US" sz="1400" dirty="0" smtClean="0"/>
              <a:t>GSI</a:t>
            </a:r>
          </a:p>
          <a:p>
            <a:pPr lvl="1">
              <a:spcBef>
                <a:spcPts val="0"/>
              </a:spcBef>
              <a:spcAft>
                <a:spcPts val="600"/>
              </a:spcAft>
            </a:pPr>
            <a:r>
              <a:rPr lang="en-US" sz="1400" dirty="0" smtClean="0"/>
              <a:t>Dennis Schumacher – Local Contact Person</a:t>
            </a:r>
          </a:p>
          <a:p>
            <a:pPr lvl="1">
              <a:spcBef>
                <a:spcPts val="0"/>
              </a:spcBef>
              <a:spcAft>
                <a:spcPts val="600"/>
              </a:spcAft>
            </a:pPr>
            <a:r>
              <a:rPr lang="en-US" sz="1400" dirty="0" smtClean="0"/>
              <a:t>Abel </a:t>
            </a:r>
            <a:r>
              <a:rPr lang="en-US" sz="1400" dirty="0" err="1" smtClean="0"/>
              <a:t>Blazevic</a:t>
            </a:r>
            <a:endParaRPr lang="en-US" sz="1400" dirty="0" smtClean="0"/>
          </a:p>
          <a:p>
            <a:pPr lvl="1">
              <a:spcBef>
                <a:spcPts val="0"/>
              </a:spcBef>
              <a:spcAft>
                <a:spcPts val="600"/>
              </a:spcAft>
            </a:pPr>
            <a:r>
              <a:rPr lang="en-US" sz="1400" dirty="0" smtClean="0"/>
              <a:t>Paul Neumayer</a:t>
            </a:r>
          </a:p>
          <a:p>
            <a:pPr lvl="1">
              <a:spcBef>
                <a:spcPts val="0"/>
              </a:spcBef>
              <a:spcAft>
                <a:spcPts val="600"/>
              </a:spcAft>
            </a:pPr>
            <a:r>
              <a:rPr lang="en-US" sz="1400" dirty="0" smtClean="0"/>
              <a:t>Marilena Tomut</a:t>
            </a:r>
          </a:p>
          <a:p>
            <a:pPr lvl="1">
              <a:spcBef>
                <a:spcPts val="0"/>
              </a:spcBef>
              <a:spcAft>
                <a:spcPts val="600"/>
              </a:spcAft>
            </a:pPr>
            <a:r>
              <a:rPr lang="en-US" sz="1400" dirty="0" smtClean="0"/>
              <a:t>Philipp Bolz</a:t>
            </a:r>
            <a:endParaRPr lang="en-US" sz="1400" dirty="0"/>
          </a:p>
          <a:p>
            <a:pPr>
              <a:spcBef>
                <a:spcPts val="0"/>
              </a:spcBef>
              <a:spcAft>
                <a:spcPts val="600"/>
              </a:spcAft>
            </a:pPr>
            <a:r>
              <a:rPr lang="en-US" sz="1400" dirty="0" smtClean="0"/>
              <a:t>Politecnico di Torino</a:t>
            </a:r>
          </a:p>
          <a:p>
            <a:pPr lvl="1">
              <a:spcBef>
                <a:spcPts val="0"/>
              </a:spcBef>
              <a:spcAft>
                <a:spcPts val="600"/>
              </a:spcAft>
            </a:pPr>
            <a:r>
              <a:rPr lang="en-US" sz="1400" dirty="0" smtClean="0"/>
              <a:t>Lorenzo </a:t>
            </a:r>
            <a:r>
              <a:rPr lang="en-US" sz="1400" dirty="0" err="1" smtClean="0"/>
              <a:t>Peroni</a:t>
            </a:r>
            <a:endParaRPr lang="en-US" sz="1400" dirty="0" smtClean="0"/>
          </a:p>
          <a:p>
            <a:pPr lvl="1">
              <a:spcBef>
                <a:spcPts val="0"/>
              </a:spcBef>
              <a:spcAft>
                <a:spcPts val="600"/>
              </a:spcAft>
            </a:pPr>
            <a:r>
              <a:rPr lang="en-US" sz="1400" dirty="0" smtClean="0"/>
              <a:t>Martina Scapin</a:t>
            </a:r>
          </a:p>
          <a:p>
            <a:pPr>
              <a:spcBef>
                <a:spcPts val="0"/>
              </a:spcBef>
              <a:spcAft>
                <a:spcPts val="600"/>
              </a:spcAft>
            </a:pPr>
            <a:endParaRPr lang="en-US" sz="1800" dirty="0" smtClean="0"/>
          </a:p>
        </p:txBody>
      </p:sp>
      <p:sp>
        <p:nvSpPr>
          <p:cNvPr id="9" name="Footer Placeholder 8">
            <a:extLst>
              <a:ext uri="{FF2B5EF4-FFF2-40B4-BE49-F238E27FC236}">
                <a16:creationId xmlns:a16="http://schemas.microsoft.com/office/drawing/2014/main" id="{DF19C5E8-F394-47E3-9D18-51690F433E4D}"/>
              </a:ext>
            </a:extLst>
          </p:cNvPr>
          <p:cNvSpPr>
            <a:spLocks noGrp="1"/>
          </p:cNvSpPr>
          <p:nvPr>
            <p:ph type="ftr" sz="quarter" idx="11"/>
          </p:nvPr>
        </p:nvSpPr>
        <p:spPr/>
        <p:txBody>
          <a:bodyPr/>
          <a:lstStyle/>
          <a:p>
            <a:r>
              <a:rPr lang="en-GB" smtClean="0"/>
              <a:t>A. Bertarelli                   PHELIX P219 Kickoff Meeting                         11.12.2020</a:t>
            </a:r>
            <a:endParaRPr lang="en-GB"/>
          </a:p>
        </p:txBody>
      </p:sp>
      <p:sp>
        <p:nvSpPr>
          <p:cNvPr id="5" name="Slide Number Placeholder 4">
            <a:extLst>
              <a:ext uri="{FF2B5EF4-FFF2-40B4-BE49-F238E27FC236}">
                <a16:creationId xmlns:a16="http://schemas.microsoft.com/office/drawing/2014/main" id="{70DE3B94-3A4C-4C70-9211-756BFCC36BBB}"/>
              </a:ext>
            </a:extLst>
          </p:cNvPr>
          <p:cNvSpPr>
            <a:spLocks noGrp="1"/>
          </p:cNvSpPr>
          <p:nvPr>
            <p:ph type="sldNum" sz="quarter" idx="12"/>
          </p:nvPr>
        </p:nvSpPr>
        <p:spPr/>
        <p:txBody>
          <a:bodyPr/>
          <a:lstStyle/>
          <a:p>
            <a:fld id="{81B4523E-0E60-2F49-A1DB-8E66CE3DE81B}" type="slidenum">
              <a:rPr lang="en-GB" smtClean="0"/>
              <a:pPr/>
              <a:t>4</a:t>
            </a:fld>
            <a:endParaRPr lang="en-GB"/>
          </a:p>
        </p:txBody>
      </p:sp>
      <p:sp>
        <p:nvSpPr>
          <p:cNvPr id="4" name="Content Placeholder 3"/>
          <p:cNvSpPr>
            <a:spLocks noGrp="1"/>
          </p:cNvSpPr>
          <p:nvPr>
            <p:ph sz="half" idx="13"/>
          </p:nvPr>
        </p:nvSpPr>
        <p:spPr>
          <a:xfrm>
            <a:off x="4536000" y="1332000"/>
            <a:ext cx="4176000" cy="3845563"/>
          </a:xfrm>
        </p:spPr>
        <p:txBody>
          <a:bodyPr>
            <a:normAutofit/>
          </a:bodyPr>
          <a:lstStyle/>
          <a:p>
            <a:pPr>
              <a:spcBef>
                <a:spcPts val="0"/>
              </a:spcBef>
              <a:spcAft>
                <a:spcPts val="600"/>
              </a:spcAft>
            </a:pPr>
            <a:r>
              <a:rPr lang="en-US" sz="1400" dirty="0"/>
              <a:t>ELI-NP</a:t>
            </a:r>
          </a:p>
          <a:p>
            <a:pPr lvl="1">
              <a:spcBef>
                <a:spcPts val="0"/>
              </a:spcBef>
              <a:spcAft>
                <a:spcPts val="600"/>
              </a:spcAft>
            </a:pPr>
            <a:r>
              <a:rPr lang="en-US" sz="1400" dirty="0"/>
              <a:t>Mihail Cernaianu</a:t>
            </a:r>
          </a:p>
          <a:p>
            <a:pPr lvl="1">
              <a:spcBef>
                <a:spcPts val="0"/>
              </a:spcBef>
              <a:spcAft>
                <a:spcPts val="600"/>
              </a:spcAft>
            </a:pPr>
            <a:r>
              <a:rPr lang="en-US" sz="1400" dirty="0"/>
              <a:t>Theodor Asavei</a:t>
            </a:r>
          </a:p>
          <a:p>
            <a:pPr>
              <a:spcBef>
                <a:spcPts val="0"/>
              </a:spcBef>
              <a:spcAft>
                <a:spcPts val="600"/>
              </a:spcAft>
            </a:pPr>
            <a:r>
              <a:rPr lang="en-US" sz="1400" dirty="0"/>
              <a:t>CERN</a:t>
            </a:r>
          </a:p>
          <a:p>
            <a:pPr lvl="1">
              <a:spcBef>
                <a:spcPts val="0"/>
              </a:spcBef>
              <a:spcAft>
                <a:spcPts val="600"/>
              </a:spcAft>
            </a:pPr>
            <a:r>
              <a:rPr lang="en-US" sz="1400" dirty="0"/>
              <a:t>Alessandro Bertarelli – Principal Investigator, Spokesperson</a:t>
            </a:r>
          </a:p>
          <a:p>
            <a:pPr lvl="1">
              <a:spcBef>
                <a:spcPts val="0"/>
              </a:spcBef>
              <a:spcAft>
                <a:spcPts val="600"/>
              </a:spcAft>
            </a:pPr>
            <a:r>
              <a:rPr lang="en-US" sz="1400" dirty="0"/>
              <a:t>Federico Carra</a:t>
            </a:r>
          </a:p>
          <a:p>
            <a:pPr lvl="1">
              <a:spcBef>
                <a:spcPts val="0"/>
              </a:spcBef>
              <a:spcAft>
                <a:spcPts val="600"/>
              </a:spcAft>
            </a:pPr>
            <a:r>
              <a:rPr lang="en-US" sz="1400" dirty="0"/>
              <a:t>Jorge Guardia Valenzuela</a:t>
            </a:r>
          </a:p>
          <a:p>
            <a:pPr lvl="1">
              <a:spcBef>
                <a:spcPts val="0"/>
              </a:spcBef>
              <a:spcAft>
                <a:spcPts val="600"/>
              </a:spcAft>
            </a:pPr>
            <a:r>
              <a:rPr lang="en-US" sz="1400" dirty="0"/>
              <a:t>Carlotta </a:t>
            </a:r>
            <a:r>
              <a:rPr lang="en-US" sz="1400" dirty="0" smtClean="0"/>
              <a:t>Accettura</a:t>
            </a:r>
          </a:p>
          <a:p>
            <a:pPr lvl="1">
              <a:spcBef>
                <a:spcPts val="0"/>
              </a:spcBef>
              <a:spcAft>
                <a:spcPts val="600"/>
              </a:spcAft>
            </a:pPr>
            <a:r>
              <a:rPr lang="en-US" sz="1400" dirty="0" smtClean="0"/>
              <a:t>Michael Guinchard</a:t>
            </a:r>
          </a:p>
          <a:p>
            <a:pPr lvl="1">
              <a:spcBef>
                <a:spcPts val="0"/>
              </a:spcBef>
              <a:spcAft>
                <a:spcPts val="600"/>
              </a:spcAft>
            </a:pPr>
            <a:r>
              <a:rPr lang="en-US" sz="1400" dirty="0" smtClean="0"/>
              <a:t>Oscar </a:t>
            </a:r>
            <a:r>
              <a:rPr lang="en-US" sz="1400" dirty="0" err="1" smtClean="0"/>
              <a:t>Sacristán</a:t>
            </a:r>
            <a:r>
              <a:rPr lang="en-US" sz="1400" dirty="0" smtClean="0"/>
              <a:t> de Frutos</a:t>
            </a:r>
            <a:endParaRPr lang="en-US" sz="1400" dirty="0"/>
          </a:p>
          <a:p>
            <a:pPr>
              <a:spcBef>
                <a:spcPts val="0"/>
              </a:spcBef>
              <a:spcAft>
                <a:spcPts val="600"/>
              </a:spcAft>
            </a:pPr>
            <a:r>
              <a:rPr lang="en-US" sz="1400" i="1" dirty="0" err="1"/>
              <a:t>Università</a:t>
            </a:r>
            <a:r>
              <a:rPr lang="en-US" sz="1400" i="1" dirty="0"/>
              <a:t> di Roma “La Sapienza”</a:t>
            </a:r>
          </a:p>
          <a:p>
            <a:pPr lvl="1">
              <a:spcBef>
                <a:spcPts val="0"/>
              </a:spcBef>
              <a:spcAft>
                <a:spcPts val="600"/>
              </a:spcAft>
            </a:pPr>
            <a:r>
              <a:rPr lang="en-US" sz="1400" i="1" dirty="0"/>
              <a:t>Michele </a:t>
            </a:r>
            <a:r>
              <a:rPr lang="en-US" sz="1400" i="1" dirty="0" smtClean="0"/>
              <a:t>Pasquali</a:t>
            </a:r>
            <a:endParaRPr lang="en-GB" i="1" dirty="0" smtClean="0"/>
          </a:p>
          <a:p>
            <a:pPr>
              <a:spcBef>
                <a:spcPts val="0"/>
              </a:spcBef>
              <a:spcAft>
                <a:spcPts val="600"/>
              </a:spcAft>
            </a:pPr>
            <a:endParaRPr lang="en-US" sz="1800" dirty="0"/>
          </a:p>
        </p:txBody>
      </p:sp>
      <p:sp>
        <p:nvSpPr>
          <p:cNvPr id="7" name="TextBox 6"/>
          <p:cNvSpPr txBox="1"/>
          <p:nvPr/>
        </p:nvSpPr>
        <p:spPr>
          <a:xfrm>
            <a:off x="393616" y="5341070"/>
            <a:ext cx="7938930" cy="307777"/>
          </a:xfrm>
          <a:prstGeom prst="rect">
            <a:avLst/>
          </a:prstGeom>
        </p:spPr>
        <p:txBody>
          <a:bodyPr vert="horz" wrap="square" lIns="0" tIns="0" rIns="0" bIns="0" rtlCol="0">
            <a:noAutofit/>
          </a:bodyPr>
          <a:lstStyle>
            <a:lvl1pPr marL="342900" indent="-342900">
              <a:spcBef>
                <a:spcPts val="0"/>
              </a:spcBef>
              <a:spcAft>
                <a:spcPts val="0"/>
              </a:spcAft>
              <a:buClr>
                <a:srgbClr val="F8B13C"/>
              </a:buClr>
              <a:buSzPct val="130000"/>
              <a:buFont typeface="Arial"/>
              <a:buChar char="•"/>
              <a:defRPr sz="1400" baseline="0">
                <a:latin typeface="Arial"/>
                <a:cs typeface="Arial"/>
              </a:defRPr>
            </a:lvl1pPr>
            <a:lvl2pPr marL="742950" lvl="1" indent="-285750">
              <a:spcBef>
                <a:spcPts val="0"/>
              </a:spcBef>
              <a:buClr>
                <a:srgbClr val="F8B13C"/>
              </a:buClr>
              <a:buSzPct val="130000"/>
              <a:buFont typeface="Arial"/>
              <a:buChar char="•"/>
              <a:defRPr sz="1400">
                <a:latin typeface="Arial"/>
                <a:cs typeface="Arial"/>
              </a:defRPr>
            </a:lvl2pPr>
            <a:lvl3pPr marL="1143000" indent="-228600">
              <a:spcBef>
                <a:spcPct val="20000"/>
              </a:spcBef>
              <a:buClr>
                <a:srgbClr val="F8B13C"/>
              </a:buClr>
              <a:buSzPct val="130000"/>
              <a:buFont typeface="Arial"/>
              <a:buChar char="•"/>
              <a:defRPr sz="2000">
                <a:latin typeface="Arial"/>
                <a:cs typeface="Arial"/>
              </a:defRPr>
            </a:lvl3pPr>
            <a:lvl4pPr marL="1600200" indent="-228600">
              <a:spcBef>
                <a:spcPct val="20000"/>
              </a:spcBef>
              <a:buClr>
                <a:srgbClr val="F8B13C"/>
              </a:buClr>
              <a:buSzPct val="130000"/>
              <a:buFont typeface="Arial"/>
              <a:buChar char="•"/>
              <a:defRPr>
                <a:latin typeface="Arial"/>
                <a:cs typeface="Arial"/>
              </a:defRPr>
            </a:lvl4pPr>
            <a:lvl5pPr marL="2057400" indent="-228600">
              <a:spcBef>
                <a:spcPct val="20000"/>
              </a:spcBef>
              <a:buClr>
                <a:srgbClr val="F8B13C"/>
              </a:buClr>
              <a:buSzPct val="130000"/>
              <a:buFont typeface="Arial"/>
              <a:buChar char="•"/>
              <a:defRPr>
                <a:latin typeface="Arial"/>
                <a:cs typeface="Arial"/>
              </a:defRPr>
            </a:lvl5pPr>
            <a:lvl6pPr marL="2514600" indent="-228600">
              <a:spcBef>
                <a:spcPct val="20000"/>
              </a:spcBef>
              <a:buFont typeface="Arial"/>
              <a:buChar char="•"/>
            </a:lvl6pPr>
            <a:lvl7pPr marL="2971800" indent="-228600">
              <a:spcBef>
                <a:spcPct val="20000"/>
              </a:spcBef>
              <a:buFont typeface="Arial"/>
              <a:buChar char="•"/>
            </a:lvl7pPr>
            <a:lvl8pPr marL="3429000" indent="-228600">
              <a:spcBef>
                <a:spcPct val="20000"/>
              </a:spcBef>
              <a:buFont typeface="Arial"/>
              <a:buChar char="•"/>
            </a:lvl8pPr>
            <a:lvl9pPr marL="3886200" indent="-228600">
              <a:spcBef>
                <a:spcPct val="20000"/>
              </a:spcBef>
              <a:buFont typeface="Arial"/>
              <a:buChar char="•"/>
            </a:lvl9pPr>
          </a:lstStyle>
          <a:p>
            <a:r>
              <a:rPr lang="en-US" sz="1600" dirty="0"/>
              <a:t>Other partners and participants </a:t>
            </a:r>
            <a:r>
              <a:rPr lang="en-US" sz="1600" dirty="0" smtClean="0"/>
              <a:t>may possibly join </a:t>
            </a:r>
            <a:r>
              <a:rPr lang="en-US" sz="1600" dirty="0"/>
              <a:t>on the way …</a:t>
            </a:r>
            <a:endParaRPr lang="en-GB" sz="1600" dirty="0"/>
          </a:p>
        </p:txBody>
      </p:sp>
    </p:spTree>
    <p:extLst>
      <p:ext uri="{BB962C8B-B14F-4D97-AF65-F5344CB8AC3E}">
        <p14:creationId xmlns:p14="http://schemas.microsoft.com/office/powerpoint/2010/main" val="14600940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Experiment Proposal</a:t>
            </a:r>
            <a:endParaRPr lang="en-GB" dirty="0"/>
          </a:p>
        </p:txBody>
      </p:sp>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a:xfrm>
            <a:off x="457200" y="1332000"/>
            <a:ext cx="5985989" cy="4525963"/>
          </a:xfrm>
        </p:spPr>
        <p:txBody>
          <a:bodyPr>
            <a:normAutofit fontScale="85000" lnSpcReduction="10000"/>
          </a:bodyPr>
          <a:lstStyle/>
          <a:p>
            <a:pPr>
              <a:lnSpc>
                <a:spcPct val="120000"/>
              </a:lnSpc>
              <a:spcBef>
                <a:spcPts val="600"/>
              </a:spcBef>
            </a:pPr>
            <a:r>
              <a:rPr lang="en-US" sz="1400" dirty="0" smtClean="0"/>
              <a:t>The experiment aims at testing thin samples (disks or plates) of several materials under intense laser pulses:</a:t>
            </a:r>
          </a:p>
          <a:p>
            <a:pPr lvl="1">
              <a:lnSpc>
                <a:spcPct val="120000"/>
              </a:lnSpc>
              <a:spcBef>
                <a:spcPts val="600"/>
              </a:spcBef>
            </a:pPr>
            <a:r>
              <a:rPr lang="en-US" sz="1400" dirty="0" smtClean="0"/>
              <a:t>MoGr (several grades), </a:t>
            </a:r>
            <a:r>
              <a:rPr lang="en-US" sz="1400" dirty="0" err="1" smtClean="0"/>
              <a:t>CrGr</a:t>
            </a:r>
            <a:r>
              <a:rPr lang="en-US" sz="1400" dirty="0" smtClean="0"/>
              <a:t> (several grades), CFC, Graphite (several grades), CuCD, Carbon Foams … other materials also considered (e.g. bulk amorphous alloys, high entropy alloys)</a:t>
            </a:r>
          </a:p>
          <a:p>
            <a:pPr lvl="1">
              <a:lnSpc>
                <a:spcPct val="120000"/>
              </a:lnSpc>
              <a:spcBef>
                <a:spcPts val="600"/>
              </a:spcBef>
            </a:pPr>
            <a:r>
              <a:rPr lang="en-US" sz="1400" dirty="0" smtClean="0"/>
              <a:t>Reference targets (e.g. Al) to be foreseen for calibration purposes</a:t>
            </a:r>
          </a:p>
          <a:p>
            <a:pPr lvl="1">
              <a:lnSpc>
                <a:spcPct val="120000"/>
              </a:lnSpc>
              <a:spcBef>
                <a:spcPts val="600"/>
              </a:spcBef>
            </a:pPr>
            <a:r>
              <a:rPr lang="en-US" sz="1400" dirty="0" smtClean="0"/>
              <a:t>In-plane and through-plane orientation</a:t>
            </a:r>
          </a:p>
          <a:p>
            <a:pPr lvl="1">
              <a:lnSpc>
                <a:spcPct val="120000"/>
              </a:lnSpc>
              <a:spcBef>
                <a:spcPts val="600"/>
              </a:spcBef>
            </a:pPr>
            <a:r>
              <a:rPr lang="en-US" sz="1400" dirty="0" smtClean="0"/>
              <a:t>Back face may be coated (Mo, Cu) to probe thin film adhesion (LASAT – Laser Adhesion Test) </a:t>
            </a:r>
          </a:p>
          <a:p>
            <a:pPr lvl="1">
              <a:lnSpc>
                <a:spcPct val="120000"/>
              </a:lnSpc>
              <a:spcBef>
                <a:spcPts val="600"/>
              </a:spcBef>
            </a:pPr>
            <a:r>
              <a:rPr lang="en-US" sz="1400" dirty="0" smtClean="0"/>
              <a:t>In some cases, impact face may be Al coated to get rid of “messy” laser-plasma interaction and obtain a “clean” planar wave in substrate (need to be confirmed by simulations)</a:t>
            </a:r>
          </a:p>
          <a:p>
            <a:pPr lvl="1">
              <a:lnSpc>
                <a:spcPct val="120000"/>
              </a:lnSpc>
              <a:spcBef>
                <a:spcPts val="600"/>
              </a:spcBef>
            </a:pPr>
            <a:r>
              <a:rPr lang="en-US" sz="1400" dirty="0" smtClean="0"/>
              <a:t>Thickness varying from 0.25 mm to 2.5 mm</a:t>
            </a:r>
          </a:p>
          <a:p>
            <a:pPr lvl="1">
              <a:lnSpc>
                <a:spcPct val="120000"/>
              </a:lnSpc>
              <a:spcBef>
                <a:spcPts val="600"/>
              </a:spcBef>
            </a:pPr>
            <a:r>
              <a:rPr lang="en-US" sz="1400" dirty="0" smtClean="0"/>
              <a:t>Cross-section dimension 10÷20 mm</a:t>
            </a:r>
          </a:p>
          <a:p>
            <a:pPr lvl="1">
              <a:lnSpc>
                <a:spcPct val="120000"/>
              </a:lnSpc>
              <a:spcBef>
                <a:spcPts val="600"/>
              </a:spcBef>
            </a:pPr>
            <a:r>
              <a:rPr lang="en-US" sz="1400" dirty="0" smtClean="0"/>
              <a:t>In total </a:t>
            </a:r>
            <a:r>
              <a:rPr lang="en-US" sz="1400" b="1" dirty="0" smtClean="0"/>
              <a:t>~40 specimens</a:t>
            </a:r>
            <a:r>
              <a:rPr lang="en-US" sz="1400" dirty="0" smtClean="0"/>
              <a:t>, including </a:t>
            </a:r>
            <a:r>
              <a:rPr lang="en-US" sz="1400" b="1" dirty="0" smtClean="0"/>
              <a:t>~10 for set-up </a:t>
            </a:r>
            <a:r>
              <a:rPr lang="en-US" sz="1400" dirty="0" smtClean="0"/>
              <a:t>and calibration purposes (typically well-known metals as Al and/or Ta)</a:t>
            </a:r>
          </a:p>
          <a:p>
            <a:pPr>
              <a:lnSpc>
                <a:spcPct val="120000"/>
              </a:lnSpc>
              <a:spcBef>
                <a:spcPts val="600"/>
              </a:spcBef>
            </a:pPr>
            <a:r>
              <a:rPr lang="en-US" sz="1400" dirty="0" smtClean="0"/>
              <a:t>A strong shock wave will be generated in the impacted face, quickly decaying while moving towards the back face, possibly down to the acoustic regime (depending on sample thickness), but still strong enough to generate spallation near the back face</a:t>
            </a:r>
          </a:p>
        </p:txBody>
      </p:sp>
      <p:pic>
        <p:nvPicPr>
          <p:cNvPr id="10" name="Picture 9"/>
          <p:cNvPicPr>
            <a:picLocks noChangeAspect="1"/>
          </p:cNvPicPr>
          <p:nvPr/>
        </p:nvPicPr>
        <p:blipFill rotWithShape="1">
          <a:blip r:embed="rId2"/>
          <a:srcRect l="7801"/>
          <a:stretch/>
        </p:blipFill>
        <p:spPr>
          <a:xfrm>
            <a:off x="6477139" y="1332000"/>
            <a:ext cx="2570501" cy="2160000"/>
          </a:xfrm>
          <a:prstGeom prst="rect">
            <a:avLst/>
          </a:prstGeom>
        </p:spPr>
      </p:pic>
      <p:pic>
        <p:nvPicPr>
          <p:cNvPr id="12" name="Picture 11"/>
          <p:cNvPicPr>
            <a:picLocks noChangeAspect="1"/>
          </p:cNvPicPr>
          <p:nvPr/>
        </p:nvPicPr>
        <p:blipFill>
          <a:blip r:embed="rId3"/>
          <a:stretch>
            <a:fillRect/>
          </a:stretch>
        </p:blipFill>
        <p:spPr>
          <a:xfrm>
            <a:off x="6534686" y="3646770"/>
            <a:ext cx="2609314" cy="2249619"/>
          </a:xfrm>
          <a:prstGeom prst="rect">
            <a:avLst/>
          </a:prstGeom>
        </p:spPr>
      </p:pic>
      <p:sp>
        <p:nvSpPr>
          <p:cNvPr id="4" name="Footer Placeholder 3"/>
          <p:cNvSpPr>
            <a:spLocks noGrp="1"/>
          </p:cNvSpPr>
          <p:nvPr>
            <p:ph type="ftr" sz="quarter" idx="11"/>
          </p:nvPr>
        </p:nvSpPr>
        <p:spPr/>
        <p:txBody>
          <a:bodyPr/>
          <a:lstStyle/>
          <a:p>
            <a:r>
              <a:rPr lang="en-GB" smtClean="0"/>
              <a:t>A. Bertarelli                   PHELIX P219 Kickoff Meeting                         11.12.2020</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5</a:t>
            </a:fld>
            <a:endParaRPr lang="en-GB"/>
          </a:p>
        </p:txBody>
      </p:sp>
    </p:spTree>
    <p:extLst>
      <p:ext uri="{BB962C8B-B14F-4D97-AF65-F5344CB8AC3E}">
        <p14:creationId xmlns:p14="http://schemas.microsoft.com/office/powerpoint/2010/main" val="41780670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Some figures …</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a:xfrm>
                <a:off x="457200" y="1332000"/>
                <a:ext cx="8229600" cy="4911354"/>
              </a:xfrm>
            </p:spPr>
            <p:txBody>
              <a:bodyPr>
                <a:normAutofit fontScale="85000" lnSpcReduction="20000"/>
              </a:bodyPr>
              <a:lstStyle/>
              <a:p>
                <a:pPr>
                  <a:lnSpc>
                    <a:spcPct val="110000"/>
                  </a:lnSpc>
                  <a:spcBef>
                    <a:spcPts val="600"/>
                  </a:spcBef>
                </a:pPr>
                <a:r>
                  <a:rPr lang="en-US" sz="1400" dirty="0" smtClean="0"/>
                  <a:t>Laser parameters</a:t>
                </a:r>
              </a:p>
              <a:p>
                <a:pPr lvl="1">
                  <a:lnSpc>
                    <a:spcPct val="110000"/>
                  </a:lnSpc>
                  <a:spcBef>
                    <a:spcPts val="600"/>
                  </a:spcBef>
                </a:pPr>
                <a:r>
                  <a:rPr lang="en-US" sz="1400" dirty="0" smtClean="0"/>
                  <a:t>Pulse energy (</a:t>
                </a:r>
                <a14:m>
                  <m:oMath xmlns:m="http://schemas.openxmlformats.org/officeDocument/2006/math">
                    <m:sSub>
                      <m:sSubPr>
                        <m:ctrlPr>
                          <a:rPr lang="en-US" sz="1400" i="1" dirty="0" smtClean="0">
                            <a:latin typeface="Cambria Math" panose="02040503050406030204" pitchFamily="18" charset="0"/>
                          </a:rPr>
                        </m:ctrlPr>
                      </m:sSubPr>
                      <m:e>
                        <m:r>
                          <a:rPr lang="en-US" sz="1400" b="0" i="1" dirty="0" smtClean="0">
                            <a:latin typeface="Cambria Math" panose="02040503050406030204" pitchFamily="18" charset="0"/>
                          </a:rPr>
                          <m:t>𝐸</m:t>
                        </m:r>
                      </m:e>
                      <m:sub>
                        <m:r>
                          <a:rPr lang="en-US" sz="1400" b="0" i="1" dirty="0" smtClean="0">
                            <a:latin typeface="Cambria Math" panose="02040503050406030204" pitchFamily="18" charset="0"/>
                          </a:rPr>
                          <m:t>𝑝</m:t>
                        </m:r>
                      </m:sub>
                    </m:sSub>
                  </m:oMath>
                </a14:m>
                <a:r>
                  <a:rPr lang="en-US" sz="1400" dirty="0" smtClean="0"/>
                  <a:t>): up to 180 J</a:t>
                </a:r>
              </a:p>
              <a:p>
                <a:pPr lvl="1">
                  <a:lnSpc>
                    <a:spcPct val="110000"/>
                  </a:lnSpc>
                  <a:spcBef>
                    <a:spcPts val="600"/>
                  </a:spcBef>
                </a:pPr>
                <a:r>
                  <a:rPr lang="en-US" sz="1400" dirty="0" smtClean="0"/>
                  <a:t>Pulse duration (</a:t>
                </a:r>
                <a14:m>
                  <m:oMath xmlns:m="http://schemas.openxmlformats.org/officeDocument/2006/math">
                    <m:r>
                      <a:rPr lang="en-US" sz="1400" i="1" smtClean="0">
                        <a:latin typeface="Cambria Math" panose="02040503050406030204" pitchFamily="18" charset="0"/>
                        <a:ea typeface="Cambria Math" panose="02040503050406030204" pitchFamily="18" charset="0"/>
                      </a:rPr>
                      <m:t>𝜏</m:t>
                    </m:r>
                  </m:oMath>
                </a14:m>
                <a:r>
                  <a:rPr lang="en-US" sz="1400" dirty="0" smtClean="0"/>
                  <a:t>): 1÷ 5 ns</a:t>
                </a:r>
              </a:p>
              <a:p>
                <a:pPr lvl="1">
                  <a:lnSpc>
                    <a:spcPct val="110000"/>
                  </a:lnSpc>
                  <a:spcBef>
                    <a:spcPts val="600"/>
                  </a:spcBef>
                </a:pPr>
                <a:r>
                  <a:rPr lang="en-US" sz="1400" dirty="0" smtClean="0"/>
                  <a:t>Beam spot diameter (</a:t>
                </a: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𝑑</m:t>
                        </m:r>
                      </m:e>
                      <m:sub>
                        <m:r>
                          <a:rPr lang="en-US" sz="1400" b="0" i="1" smtClean="0">
                            <a:latin typeface="Cambria Math" panose="02040503050406030204" pitchFamily="18" charset="0"/>
                          </a:rPr>
                          <m:t>𝑝</m:t>
                        </m:r>
                      </m:sub>
                    </m:sSub>
                  </m:oMath>
                </a14:m>
                <a:r>
                  <a:rPr lang="en-US" sz="1400" dirty="0" smtClean="0"/>
                  <a:t>): 1 ÷ 1.5 mm (phase plates to be used)</a:t>
                </a:r>
              </a:p>
              <a:p>
                <a:pPr lvl="1">
                  <a:lnSpc>
                    <a:spcPct val="110000"/>
                  </a:lnSpc>
                  <a:spcBef>
                    <a:spcPts val="600"/>
                  </a:spcBef>
                </a:pPr>
                <a:r>
                  <a:rPr lang="en-US" sz="1400" dirty="0" smtClean="0"/>
                  <a:t>Wavelength </a:t>
                </a:r>
                <a14:m>
                  <m:oMath xmlns:m="http://schemas.openxmlformats.org/officeDocument/2006/math">
                    <m:r>
                      <a:rPr lang="en-US" sz="1400" i="1" smtClean="0">
                        <a:latin typeface="Cambria Math" panose="02040503050406030204" pitchFamily="18" charset="0"/>
                        <a:ea typeface="Cambria Math" panose="02040503050406030204" pitchFamily="18" charset="0"/>
                      </a:rPr>
                      <m:t>𝜆</m:t>
                    </m:r>
                    <m:r>
                      <a:rPr lang="en-US" sz="1400" b="0" i="1" smtClean="0">
                        <a:latin typeface="Cambria Math" panose="02040503050406030204" pitchFamily="18" charset="0"/>
                        <a:ea typeface="Cambria Math" panose="02040503050406030204" pitchFamily="18" charset="0"/>
                      </a:rPr>
                      <m:t>=530 </m:t>
                    </m:r>
                    <m:r>
                      <a:rPr lang="en-US" sz="1400" b="0" i="1" smtClean="0">
                        <a:latin typeface="Cambria Math" panose="02040503050406030204" pitchFamily="18" charset="0"/>
                        <a:ea typeface="Cambria Math" panose="02040503050406030204" pitchFamily="18" charset="0"/>
                      </a:rPr>
                      <m:t>𝑛𝑚</m:t>
                    </m:r>
                  </m:oMath>
                </a14:m>
                <a:endParaRPr lang="en-US" sz="1400" b="0" dirty="0" smtClean="0">
                  <a:ea typeface="Cambria Math" panose="02040503050406030204" pitchFamily="18" charset="0"/>
                </a:endParaRPr>
              </a:p>
              <a:p>
                <a:pPr lvl="1">
                  <a:lnSpc>
                    <a:spcPct val="110000"/>
                  </a:lnSpc>
                  <a:spcBef>
                    <a:spcPts val="600"/>
                  </a:spcBef>
                </a:pPr>
                <a:r>
                  <a:rPr lang="en-US" sz="1400" dirty="0" smtClean="0"/>
                  <a:t>Energy absorption ratio </a:t>
                </a:r>
                <a14:m>
                  <m:oMath xmlns:m="http://schemas.openxmlformats.org/officeDocument/2006/math">
                    <m:r>
                      <a:rPr lang="en-US" sz="1400" i="1" smtClean="0">
                        <a:latin typeface="Cambria Math" panose="02040503050406030204" pitchFamily="18" charset="0"/>
                        <a:ea typeface="Cambria Math" panose="02040503050406030204" pitchFamily="18" charset="0"/>
                      </a:rPr>
                      <m:t>𝜂</m:t>
                    </m:r>
                    <m:r>
                      <a:rPr lang="en-US" sz="1400" b="0" i="1" smtClean="0">
                        <a:latin typeface="Cambria Math" panose="02040503050406030204" pitchFamily="18" charset="0"/>
                        <a:ea typeface="Cambria Math" panose="02040503050406030204" pitchFamily="18" charset="0"/>
                      </a:rPr>
                      <m:t>=50÷80%</m:t>
                    </m:r>
                  </m:oMath>
                </a14:m>
                <a:endParaRPr lang="en-US" sz="1400" dirty="0" smtClean="0"/>
              </a:p>
              <a:p>
                <a:pPr>
                  <a:lnSpc>
                    <a:spcPct val="110000"/>
                  </a:lnSpc>
                  <a:spcBef>
                    <a:spcPts val="600"/>
                  </a:spcBef>
                </a:pPr>
                <a:r>
                  <a:rPr lang="en-US" sz="1400" dirty="0" smtClean="0"/>
                  <a:t>Some figures assuming an isotropic graphite (ATJ) target with </a:t>
                </a:r>
                <a14:m>
                  <m:oMath xmlns:m="http://schemas.openxmlformats.org/officeDocument/2006/math">
                    <m:sSub>
                      <m:sSubPr>
                        <m:ctrlPr>
                          <a:rPr lang="en-US" sz="1400" i="1" dirty="0">
                            <a:latin typeface="Cambria Math" panose="02040503050406030204" pitchFamily="18" charset="0"/>
                          </a:rPr>
                        </m:ctrlPr>
                      </m:sSubPr>
                      <m:e>
                        <m:r>
                          <a:rPr lang="en-US" sz="1400" i="1" dirty="0">
                            <a:latin typeface="Cambria Math" panose="02040503050406030204" pitchFamily="18" charset="0"/>
                          </a:rPr>
                          <m:t>𝐸</m:t>
                        </m:r>
                      </m:e>
                      <m:sub>
                        <m:r>
                          <a:rPr lang="en-US" sz="1400" i="1" dirty="0">
                            <a:latin typeface="Cambria Math" panose="02040503050406030204" pitchFamily="18" charset="0"/>
                          </a:rPr>
                          <m:t>𝑝</m:t>
                        </m:r>
                      </m:sub>
                    </m:sSub>
                    <m:r>
                      <a:rPr lang="en-US" sz="1400" b="0" i="1" dirty="0" smtClean="0">
                        <a:latin typeface="Cambria Math" panose="02040503050406030204" pitchFamily="18" charset="0"/>
                      </a:rPr>
                      <m:t>=180</m:t>
                    </m:r>
                    <m:r>
                      <a:rPr lang="en-US" sz="1400" b="0" i="0" dirty="0" smtClean="0">
                        <a:latin typeface="Cambria Math" panose="02040503050406030204" pitchFamily="18" charset="0"/>
                      </a:rPr>
                      <m:t> </m:t>
                    </m:r>
                    <m:r>
                      <m:rPr>
                        <m:sty m:val="p"/>
                      </m:rPr>
                      <a:rPr lang="en-US" sz="1400" b="0" i="0" dirty="0" smtClean="0">
                        <a:latin typeface="Cambria Math" panose="02040503050406030204" pitchFamily="18" charset="0"/>
                      </a:rPr>
                      <m:t>J</m:t>
                    </m:r>
                  </m:oMath>
                </a14:m>
                <a:r>
                  <a:rPr lang="en-US" sz="1400" dirty="0" smtClean="0"/>
                  <a:t>, </a:t>
                </a:r>
                <a14:m>
                  <m:oMath xmlns:m="http://schemas.openxmlformats.org/officeDocument/2006/math">
                    <m:r>
                      <a:rPr lang="en-US" sz="1400" i="1">
                        <a:latin typeface="Cambria Math" panose="02040503050406030204" pitchFamily="18" charset="0"/>
                        <a:ea typeface="Cambria Math" panose="02040503050406030204" pitchFamily="18" charset="0"/>
                      </a:rPr>
                      <m:t>𝜏</m:t>
                    </m:r>
                    <m:r>
                      <a:rPr lang="en-US" sz="1400" b="0" i="1" smtClean="0">
                        <a:latin typeface="Cambria Math" panose="02040503050406030204" pitchFamily="18" charset="0"/>
                        <a:ea typeface="Cambria Math" panose="02040503050406030204" pitchFamily="18" charset="0"/>
                      </a:rPr>
                      <m:t>=5 </m:t>
                    </m:r>
                    <m:r>
                      <a:rPr lang="en-US" sz="1400" b="0" i="1" smtClean="0">
                        <a:latin typeface="Cambria Math" panose="02040503050406030204" pitchFamily="18" charset="0"/>
                        <a:ea typeface="Cambria Math" panose="02040503050406030204" pitchFamily="18" charset="0"/>
                      </a:rPr>
                      <m:t>𝑛𝑠</m:t>
                    </m:r>
                  </m:oMath>
                </a14:m>
                <a:r>
                  <a:rPr lang="en-US" sz="1400" dirty="0" smtClean="0"/>
                  <a:t>,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𝑑</m:t>
                        </m:r>
                      </m:e>
                      <m:sub>
                        <m:r>
                          <a:rPr lang="en-US" sz="1400" i="1">
                            <a:latin typeface="Cambria Math" panose="02040503050406030204" pitchFamily="18" charset="0"/>
                          </a:rPr>
                          <m:t>𝑝</m:t>
                        </m:r>
                      </m:sub>
                    </m:sSub>
                    <m:r>
                      <a:rPr lang="en-US" sz="1400" b="0" i="1" smtClean="0">
                        <a:latin typeface="Cambria Math" panose="02040503050406030204" pitchFamily="18" charset="0"/>
                      </a:rPr>
                      <m:t>=1 </m:t>
                    </m:r>
                    <m:r>
                      <a:rPr lang="en-US" sz="1400" b="0" i="1" smtClean="0">
                        <a:latin typeface="Cambria Math" panose="02040503050406030204" pitchFamily="18" charset="0"/>
                      </a:rPr>
                      <m:t>𝑚𝑚</m:t>
                    </m:r>
                  </m:oMath>
                </a14:m>
                <a:r>
                  <a:rPr lang="en-US" sz="1400" dirty="0" smtClean="0"/>
                  <a:t>, </a:t>
                </a:r>
                <a14:m>
                  <m:oMath xmlns:m="http://schemas.openxmlformats.org/officeDocument/2006/math">
                    <m:r>
                      <a:rPr lang="en-US" sz="1400" i="1" smtClean="0">
                        <a:latin typeface="Cambria Math" panose="02040503050406030204" pitchFamily="18" charset="0"/>
                        <a:ea typeface="Cambria Math" panose="02040503050406030204" pitchFamily="18" charset="0"/>
                      </a:rPr>
                      <m:t>𝜂</m:t>
                    </m:r>
                    <m:r>
                      <a:rPr lang="en-US" sz="1400" b="0" i="1" smtClean="0">
                        <a:latin typeface="Cambria Math" panose="02040503050406030204" pitchFamily="18" charset="0"/>
                        <a:ea typeface="Cambria Math" panose="02040503050406030204" pitchFamily="18" charset="0"/>
                      </a:rPr>
                      <m:t>=0.8</m:t>
                    </m:r>
                  </m:oMath>
                </a14:m>
                <a:endParaRPr lang="en-US" sz="1400" dirty="0" smtClean="0"/>
              </a:p>
              <a:p>
                <a:pPr lvl="1">
                  <a:lnSpc>
                    <a:spcPct val="110000"/>
                  </a:lnSpc>
                  <a:spcBef>
                    <a:spcPts val="600"/>
                  </a:spcBef>
                </a:pPr>
                <a:r>
                  <a:rPr lang="en-US" sz="1400" dirty="0" smtClean="0"/>
                  <a:t>Irradiance </a:t>
                </a: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𝐼</m:t>
                        </m:r>
                      </m:e>
                      <m:sub>
                        <m:r>
                          <a:rPr lang="en-US" sz="1400" b="0" i="1" smtClean="0">
                            <a:latin typeface="Cambria Math" panose="02040503050406030204" pitchFamily="18" charset="0"/>
                          </a:rPr>
                          <m:t>𝑒</m:t>
                        </m:r>
                      </m:sub>
                    </m:sSub>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r>
                          <a:rPr lang="en-US" sz="1400" b="0" i="1" smtClean="0">
                            <a:latin typeface="Cambria Math" panose="02040503050406030204" pitchFamily="18" charset="0"/>
                            <a:ea typeface="Cambria Math" panose="02040503050406030204" pitchFamily="18" charset="0"/>
                          </a:rPr>
                          <m:t>𝜂</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𝐸</m:t>
                            </m:r>
                          </m:e>
                          <m:sub>
                            <m:r>
                              <a:rPr lang="en-US" sz="1400" b="0" i="1" smtClean="0">
                                <a:latin typeface="Cambria Math" panose="02040503050406030204" pitchFamily="18" charset="0"/>
                                <a:ea typeface="Cambria Math" panose="02040503050406030204" pitchFamily="18" charset="0"/>
                              </a:rPr>
                              <m:t>𝑝</m:t>
                            </m:r>
                          </m:sub>
                        </m:sSub>
                      </m:num>
                      <m:den>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𝐴</m:t>
                            </m:r>
                          </m:e>
                          <m:sub>
                            <m:r>
                              <a:rPr lang="en-US" sz="1400" b="0" i="1" smtClean="0">
                                <a:latin typeface="Cambria Math" panose="02040503050406030204" pitchFamily="18" charset="0"/>
                              </a:rPr>
                              <m:t>𝑝</m:t>
                            </m:r>
                          </m:sub>
                        </m:sSub>
                        <m:r>
                          <a:rPr lang="en-US" sz="1400" b="0" i="1" smtClean="0">
                            <a:latin typeface="Cambria Math" panose="02040503050406030204" pitchFamily="18" charset="0"/>
                            <a:ea typeface="Cambria Math" panose="02040503050406030204" pitchFamily="18" charset="0"/>
                          </a:rPr>
                          <m:t>𝜏</m:t>
                        </m:r>
                      </m:den>
                    </m:f>
                    <m:r>
                      <a:rPr lang="en-US" sz="1400" b="0" i="1" smtClean="0">
                        <a:latin typeface="Cambria Math" panose="02040503050406030204" pitchFamily="18" charset="0"/>
                      </a:rPr>
                      <m:t>=3.67</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𝑇𝑊</m:t>
                        </m:r>
                      </m:num>
                      <m:den>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𝑐𝑚</m:t>
                            </m:r>
                          </m:e>
                          <m:sup>
                            <m:r>
                              <a:rPr lang="en-US" sz="1400" b="0" i="1" smtClean="0">
                                <a:latin typeface="Cambria Math" panose="02040503050406030204" pitchFamily="18" charset="0"/>
                              </a:rPr>
                              <m:t>2</m:t>
                            </m:r>
                          </m:sup>
                        </m:sSup>
                      </m:den>
                    </m:f>
                  </m:oMath>
                </a14:m>
                <a:endParaRPr lang="en-US" sz="1400" dirty="0" smtClean="0"/>
              </a:p>
              <a:p>
                <a:pPr lvl="1">
                  <a:lnSpc>
                    <a:spcPct val="110000"/>
                  </a:lnSpc>
                  <a:spcBef>
                    <a:spcPts val="600"/>
                  </a:spcBef>
                </a:pPr>
                <a:r>
                  <a:rPr lang="en-US" sz="1400" dirty="0" smtClean="0"/>
                  <a:t>The ablation (max) pressure can be related to the irradiance by semi-empirical formulae, e.g. from </a:t>
                </a:r>
                <a:r>
                  <a:rPr lang="en-US" sz="1400" dirty="0" err="1" smtClean="0"/>
                  <a:t>Krasyuk</a:t>
                </a:r>
                <a:r>
                  <a:rPr lang="en-US" sz="1400" dirty="0" smtClean="0"/>
                  <a:t> et al. :</a:t>
                </a:r>
              </a:p>
              <a:p>
                <a:pPr lvl="1">
                  <a:lnSpc>
                    <a:spcPct val="110000"/>
                  </a:lnSpc>
                  <a:spcBef>
                    <a:spcPts val="600"/>
                  </a:spcBef>
                </a:pPr>
                <a:endParaRPr lang="en-US" sz="1400" dirty="0" smtClean="0"/>
              </a:p>
              <a:p>
                <a:pPr lvl="1">
                  <a:lnSpc>
                    <a:spcPct val="110000"/>
                  </a:lnSpc>
                  <a:spcBef>
                    <a:spcPts val="600"/>
                  </a:spcBef>
                </a:pPr>
                <a:endParaRPr lang="en-US" sz="1400" dirty="0" smtClean="0"/>
              </a:p>
              <a:p>
                <a:pPr lvl="1">
                  <a:lnSpc>
                    <a:spcPct val="110000"/>
                  </a:lnSpc>
                  <a:spcBef>
                    <a:spcPts val="600"/>
                  </a:spcBef>
                </a:pPr>
                <a:r>
                  <a:rPr lang="en-US" sz="1400" dirty="0" smtClean="0"/>
                  <a:t>With this and assuming a linear Shock EOS                            we obtain:</a:t>
                </a:r>
              </a:p>
              <a:p>
                <a:pPr lvl="2">
                  <a:lnSpc>
                    <a:spcPct val="110000"/>
                  </a:lnSpc>
                  <a:spcBef>
                    <a:spcPts val="600"/>
                  </a:spcBef>
                </a:pPr>
                <a:r>
                  <a:rPr lang="en-US" sz="1400" dirty="0" smtClean="0"/>
                  <a:t>Shock velocity </a:t>
                </a: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𝑈</m:t>
                        </m:r>
                      </m:e>
                      <m:sub>
                        <m:r>
                          <a:rPr lang="en-US" sz="1400" b="0" i="1" smtClean="0">
                            <a:latin typeface="Cambria Math" panose="02040503050406030204" pitchFamily="18" charset="0"/>
                          </a:rPr>
                          <m:t>𝑠</m:t>
                        </m:r>
                        <m:r>
                          <a:rPr lang="en-US" sz="1400" b="0" i="1" smtClean="0">
                            <a:latin typeface="Cambria Math" panose="02040503050406030204" pitchFamily="18" charset="0"/>
                          </a:rPr>
                          <m:t>1</m:t>
                        </m:r>
                      </m:sub>
                    </m:sSub>
                    <m:r>
                      <a:rPr lang="en-US" sz="1400" b="0" i="1" smtClean="0">
                        <a:latin typeface="Cambria Math" panose="02040503050406030204" pitchFamily="18" charset="0"/>
                      </a:rPr>
                      <m:t>=9.7</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𝑘𝑚</m:t>
                        </m:r>
                      </m:num>
                      <m:den>
                        <m:r>
                          <a:rPr lang="en-US" sz="1400" b="0" i="1" smtClean="0">
                            <a:latin typeface="Cambria Math" panose="02040503050406030204" pitchFamily="18" charset="0"/>
                          </a:rPr>
                          <m:t>𝑠</m:t>
                        </m:r>
                      </m:den>
                    </m:f>
                  </m:oMath>
                </a14:m>
                <a:endParaRPr lang="en-US" sz="1400" dirty="0" smtClean="0"/>
              </a:p>
              <a:p>
                <a:pPr lvl="2">
                  <a:lnSpc>
                    <a:spcPct val="110000"/>
                  </a:lnSpc>
                  <a:spcBef>
                    <a:spcPts val="600"/>
                  </a:spcBef>
                </a:pPr>
                <a:r>
                  <a:rPr lang="en-US" sz="1400" dirty="0" smtClean="0"/>
                  <a:t>Particle velocity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𝑈</m:t>
                        </m:r>
                      </m:e>
                      <m:sub>
                        <m:r>
                          <a:rPr lang="en-US" sz="1400" b="0" i="1" smtClean="0">
                            <a:latin typeface="Cambria Math" panose="02040503050406030204" pitchFamily="18" charset="0"/>
                          </a:rPr>
                          <m:t>𝑝</m:t>
                        </m:r>
                        <m:r>
                          <a:rPr lang="en-US" sz="1400" i="1">
                            <a:latin typeface="Cambria Math" panose="02040503050406030204" pitchFamily="18" charset="0"/>
                          </a:rPr>
                          <m:t>1</m:t>
                        </m:r>
                      </m:sub>
                    </m:sSub>
                    <m:r>
                      <a:rPr lang="en-US" sz="1400" i="1">
                        <a:latin typeface="Cambria Math" panose="02040503050406030204" pitchFamily="18" charset="0"/>
                      </a:rPr>
                      <m:t>=</m:t>
                    </m:r>
                    <m:r>
                      <a:rPr lang="en-US" sz="1400" b="0" i="1" smtClean="0">
                        <a:latin typeface="Cambria Math" panose="02040503050406030204" pitchFamily="18" charset="0"/>
                      </a:rPr>
                      <m:t>5</m:t>
                    </m:r>
                    <m:r>
                      <a:rPr lang="en-US" sz="1400" i="1">
                        <a:latin typeface="Cambria Math" panose="02040503050406030204" pitchFamily="18" charset="0"/>
                      </a:rPr>
                      <m:t>.</m:t>
                    </m:r>
                    <m:r>
                      <a:rPr lang="en-US" sz="1400" b="0" i="1" smtClean="0">
                        <a:latin typeface="Cambria Math" panose="02040503050406030204" pitchFamily="18" charset="0"/>
                      </a:rPr>
                      <m:t>0</m:t>
                    </m:r>
                    <m:f>
                      <m:fPr>
                        <m:ctrlPr>
                          <a:rPr lang="en-US" sz="1400" i="1">
                            <a:latin typeface="Cambria Math" panose="02040503050406030204" pitchFamily="18" charset="0"/>
                          </a:rPr>
                        </m:ctrlPr>
                      </m:fPr>
                      <m:num>
                        <m:r>
                          <a:rPr lang="en-US" sz="1400" i="1">
                            <a:latin typeface="Cambria Math" panose="02040503050406030204" pitchFamily="18" charset="0"/>
                          </a:rPr>
                          <m:t>𝑘𝑚</m:t>
                        </m:r>
                      </m:num>
                      <m:den>
                        <m:r>
                          <a:rPr lang="en-US" sz="1400" i="1">
                            <a:latin typeface="Cambria Math" panose="02040503050406030204" pitchFamily="18" charset="0"/>
                          </a:rPr>
                          <m:t>𝑠</m:t>
                        </m:r>
                      </m:den>
                    </m:f>
                  </m:oMath>
                </a14:m>
                <a:r>
                  <a:rPr lang="en-US" sz="1400" dirty="0" smtClean="0"/>
                  <a:t> </a:t>
                </a:r>
              </a:p>
              <a:p>
                <a:pPr lvl="2">
                  <a:lnSpc>
                    <a:spcPct val="110000"/>
                  </a:lnSpc>
                  <a:spcBef>
                    <a:spcPts val="600"/>
                  </a:spcBef>
                </a:pPr>
                <a:r>
                  <a:rPr lang="en-US" sz="1400" dirty="0"/>
                  <a:t>E</a:t>
                </a:r>
                <a:r>
                  <a:rPr lang="en-US" sz="1400" dirty="0" smtClean="0"/>
                  <a:t>nergy density (kinetic + internal) </a:t>
                </a:r>
                <a14:m>
                  <m:oMath xmlns:m="http://schemas.openxmlformats.org/officeDocument/2006/math">
                    <m:sSub>
                      <m:sSubPr>
                        <m:ctrlPr>
                          <a:rPr lang="en-US" sz="1400" i="1">
                            <a:latin typeface="Cambria Math" panose="02040503050406030204" pitchFamily="18" charset="0"/>
                          </a:rPr>
                        </m:ctrlPr>
                      </m:sSubPr>
                      <m:e>
                        <m:r>
                          <a:rPr lang="en-US" sz="1400" b="0" i="1" smtClean="0">
                            <a:latin typeface="Cambria Math" panose="02040503050406030204" pitchFamily="18" charset="0"/>
                          </a:rPr>
                          <m:t>𝐸</m:t>
                        </m:r>
                      </m:e>
                      <m:sub>
                        <m:r>
                          <a:rPr lang="en-US" sz="1400" b="0" i="1" smtClean="0">
                            <a:latin typeface="Cambria Math" panose="02040503050406030204" pitchFamily="18" charset="0"/>
                          </a:rPr>
                          <m:t>𝑇</m:t>
                        </m:r>
                        <m:r>
                          <a:rPr lang="en-US" sz="1400" i="1">
                            <a:latin typeface="Cambria Math" panose="02040503050406030204" pitchFamily="18" charset="0"/>
                          </a:rPr>
                          <m:t>1</m:t>
                        </m:r>
                      </m:sub>
                    </m:sSub>
                    <m:r>
                      <a:rPr lang="en-US" sz="1400" i="1">
                        <a:latin typeface="Cambria Math" panose="02040503050406030204" pitchFamily="18" charset="0"/>
                      </a:rPr>
                      <m:t>=</m:t>
                    </m:r>
                    <m:r>
                      <a:rPr lang="en-US" sz="1400" b="0" i="1" smtClean="0">
                        <a:latin typeface="Cambria Math" panose="02040503050406030204" pitchFamily="18" charset="0"/>
                      </a:rPr>
                      <m:t>42.8</m:t>
                    </m:r>
                    <m:f>
                      <m:fPr>
                        <m:ctrlPr>
                          <a:rPr lang="en-US" sz="1400" i="1">
                            <a:latin typeface="Cambria Math" panose="02040503050406030204" pitchFamily="18" charset="0"/>
                          </a:rPr>
                        </m:ctrlPr>
                      </m:fPr>
                      <m:num>
                        <m:r>
                          <a:rPr lang="en-US" sz="1400" b="0" i="1" smtClean="0">
                            <a:latin typeface="Cambria Math" panose="02040503050406030204" pitchFamily="18" charset="0"/>
                          </a:rPr>
                          <m:t>𝑘𝐽</m:t>
                        </m:r>
                      </m:num>
                      <m:den>
                        <m:sSup>
                          <m:sSupPr>
                            <m:ctrlPr>
                              <a:rPr lang="en-US" sz="1400" i="1" smtClean="0">
                                <a:latin typeface="Cambria Math" panose="02040503050406030204" pitchFamily="18" charset="0"/>
                              </a:rPr>
                            </m:ctrlPr>
                          </m:sSupPr>
                          <m:e>
                            <m:r>
                              <a:rPr lang="en-US" sz="1400" b="0" i="1" smtClean="0">
                                <a:latin typeface="Cambria Math" panose="02040503050406030204" pitchFamily="18" charset="0"/>
                              </a:rPr>
                              <m:t>𝑐𝑚</m:t>
                            </m:r>
                          </m:e>
                          <m:sup>
                            <m:r>
                              <a:rPr lang="en-US" sz="1400" b="0" i="1" smtClean="0">
                                <a:latin typeface="Cambria Math" panose="02040503050406030204" pitchFamily="18" charset="0"/>
                              </a:rPr>
                              <m:t>3</m:t>
                            </m:r>
                          </m:sup>
                        </m:sSup>
                      </m:den>
                    </m:f>
                  </m:oMath>
                </a14:m>
                <a:endParaRPr lang="en-US" sz="1400" dirty="0" smtClean="0"/>
              </a:p>
              <a:p>
                <a:pPr lvl="1">
                  <a:lnSpc>
                    <a:spcPct val="110000"/>
                  </a:lnSpc>
                  <a:spcBef>
                    <a:spcPts val="600"/>
                  </a:spcBef>
                </a:pPr>
                <a:r>
                  <a:rPr lang="en-US" sz="1400" dirty="0" smtClean="0"/>
                  <a:t>These values tend to rapidly decay as the wave moves away from the impacted surface</a:t>
                </a:r>
              </a:p>
              <a:p>
                <a:pPr lvl="1">
                  <a:lnSpc>
                    <a:spcPct val="110000"/>
                  </a:lnSpc>
                  <a:spcBef>
                    <a:spcPts val="600"/>
                  </a:spcBef>
                </a:pPr>
                <a:r>
                  <a:rPr lang="en-US" sz="1400" dirty="0" smtClean="0"/>
                  <a:t>Confinement (e.g. water) does not seem to be necessary to reach FCC-like conditions… </a:t>
                </a:r>
              </a:p>
            </p:txBody>
          </p:sp>
        </mc:Choice>
        <mc:Fallback xmlns="">
          <p:sp>
            <p:nvSpPr>
              <p:cNvPr id="3" name="Content Placeholder 2">
                <a:extLst>
                  <a:ext uri="{FF2B5EF4-FFF2-40B4-BE49-F238E27FC236}">
                    <a16:creationId xmlns:a16="http://schemas.microsoft.com/office/drawing/2014/main" id="{522D2F7A-CF5D-4C1A-B296-5E53EA9A769E}"/>
                  </a:ext>
                </a:extLst>
              </p:cNvPr>
              <p:cNvSpPr>
                <a:spLocks noGrp="1" noRot="1" noChangeAspect="1" noMove="1" noResize="1" noEditPoints="1" noAdjustHandles="1" noChangeArrowheads="1" noChangeShapeType="1" noTextEdit="1"/>
              </p:cNvSpPr>
              <p:nvPr>
                <p:ph idx="1"/>
              </p:nvPr>
            </p:nvSpPr>
            <p:spPr>
              <a:xfrm>
                <a:off x="457200" y="1332000"/>
                <a:ext cx="8229600" cy="4911354"/>
              </a:xfrm>
              <a:blipFill>
                <a:blip r:embed="rId2"/>
                <a:stretch>
                  <a:fillRect l="-1407" t="-2360"/>
                </a:stretch>
              </a:blipFill>
            </p:spPr>
            <p:txBody>
              <a:bodyPr/>
              <a:lstStyle/>
              <a:p>
                <a:r>
                  <a:rPr lang="en-GB">
                    <a:noFill/>
                  </a:rPr>
                  <a:t> </a:t>
                </a:r>
              </a:p>
            </p:txBody>
          </p:sp>
        </mc:Fallback>
      </mc:AlternateContent>
      <p:pic>
        <p:nvPicPr>
          <p:cNvPr id="7" name="Picture 6"/>
          <p:cNvPicPr>
            <a:picLocks noChangeAspect="1"/>
          </p:cNvPicPr>
          <p:nvPr/>
        </p:nvPicPr>
        <p:blipFill>
          <a:blip r:embed="rId3"/>
          <a:stretch>
            <a:fillRect/>
          </a:stretch>
        </p:blipFill>
        <p:spPr>
          <a:xfrm>
            <a:off x="2930990" y="3529580"/>
            <a:ext cx="2400000" cy="792000"/>
          </a:xfrm>
          <a:prstGeom prst="rect">
            <a:avLst/>
          </a:prstGeom>
        </p:spPr>
      </p:pic>
      <p:pic>
        <p:nvPicPr>
          <p:cNvPr id="11" name="Picture 10"/>
          <p:cNvPicPr>
            <a:picLocks noChangeAspect="1"/>
          </p:cNvPicPr>
          <p:nvPr/>
        </p:nvPicPr>
        <p:blipFill>
          <a:blip r:embed="rId4"/>
          <a:stretch>
            <a:fillRect/>
          </a:stretch>
        </p:blipFill>
        <p:spPr>
          <a:xfrm>
            <a:off x="4112822" y="4239036"/>
            <a:ext cx="1276350" cy="304800"/>
          </a:xfrm>
          <a:prstGeom prst="rect">
            <a:avLst/>
          </a:prstGeom>
        </p:spPr>
      </p:pic>
      <p:sp>
        <p:nvSpPr>
          <p:cNvPr id="4" name="Footer Placeholder 3"/>
          <p:cNvSpPr>
            <a:spLocks noGrp="1"/>
          </p:cNvSpPr>
          <p:nvPr>
            <p:ph type="ftr" sz="quarter" idx="11"/>
          </p:nvPr>
        </p:nvSpPr>
        <p:spPr/>
        <p:txBody>
          <a:bodyPr/>
          <a:lstStyle/>
          <a:p>
            <a:r>
              <a:rPr lang="en-GB" smtClean="0"/>
              <a:t>A. Bertarelli                   PHELIX P219 Kickoff Meeting                         11.12.2020</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6</a:t>
            </a:fld>
            <a:endParaRPr lang="en-GB"/>
          </a:p>
        </p:txBody>
      </p:sp>
    </p:spTree>
    <p:extLst>
      <p:ext uri="{BB962C8B-B14F-4D97-AF65-F5344CB8AC3E}">
        <p14:creationId xmlns:p14="http://schemas.microsoft.com/office/powerpoint/2010/main" val="1256093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Experiment Diagnostics and PIE</a:t>
            </a:r>
            <a:endParaRPr lang="en-GB" dirty="0"/>
          </a:p>
        </p:txBody>
      </p:sp>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a:xfrm>
            <a:off x="457200" y="1332000"/>
            <a:ext cx="5937544" cy="4525963"/>
          </a:xfrm>
        </p:spPr>
        <p:txBody>
          <a:bodyPr>
            <a:normAutofit fontScale="92500" lnSpcReduction="10000"/>
          </a:bodyPr>
          <a:lstStyle/>
          <a:p>
            <a:pPr>
              <a:lnSpc>
                <a:spcPct val="110000"/>
              </a:lnSpc>
              <a:spcBef>
                <a:spcPts val="600"/>
              </a:spcBef>
            </a:pPr>
            <a:r>
              <a:rPr lang="en-US" sz="1400" dirty="0" smtClean="0"/>
              <a:t>The most important experimental information is the free surface velocity as a function of time. Through this parameter, a number of additional data and properties can be derived:</a:t>
            </a:r>
          </a:p>
          <a:p>
            <a:pPr lvl="1">
              <a:lnSpc>
                <a:spcPct val="110000"/>
              </a:lnSpc>
              <a:spcBef>
                <a:spcPts val="600"/>
              </a:spcBef>
            </a:pPr>
            <a:r>
              <a:rPr lang="en-US" sz="1400" dirty="0" smtClean="0"/>
              <a:t>Maximum pressure in spallation region</a:t>
            </a:r>
          </a:p>
          <a:p>
            <a:pPr lvl="1">
              <a:lnSpc>
                <a:spcPct val="110000"/>
              </a:lnSpc>
              <a:spcBef>
                <a:spcPts val="600"/>
              </a:spcBef>
            </a:pPr>
            <a:r>
              <a:rPr lang="en-US" sz="1400" dirty="0" smtClean="0"/>
              <a:t>Strain rate at back surface</a:t>
            </a:r>
          </a:p>
          <a:p>
            <a:pPr lvl="1">
              <a:lnSpc>
                <a:spcPct val="110000"/>
              </a:lnSpc>
              <a:spcBef>
                <a:spcPts val="600"/>
              </a:spcBef>
            </a:pPr>
            <a:r>
              <a:rPr lang="en-US" sz="1400" dirty="0" smtClean="0"/>
              <a:t>Material spall strength</a:t>
            </a:r>
          </a:p>
          <a:p>
            <a:pPr lvl="1">
              <a:lnSpc>
                <a:spcPct val="110000"/>
              </a:lnSpc>
              <a:spcBef>
                <a:spcPts val="600"/>
              </a:spcBef>
            </a:pPr>
            <a:r>
              <a:rPr lang="en-US" sz="1400" dirty="0" smtClean="0"/>
              <a:t>Coating dynamic adhesion strength </a:t>
            </a:r>
          </a:p>
          <a:p>
            <a:pPr>
              <a:lnSpc>
                <a:spcPct val="110000"/>
              </a:lnSpc>
              <a:spcBef>
                <a:spcPts val="600"/>
              </a:spcBef>
            </a:pPr>
            <a:r>
              <a:rPr lang="en-US" sz="1400" dirty="0" smtClean="0"/>
              <a:t>Online monitoring should focus on the behavior of back (free) surface. </a:t>
            </a:r>
          </a:p>
          <a:p>
            <a:pPr lvl="1">
              <a:lnSpc>
                <a:spcPct val="110000"/>
              </a:lnSpc>
              <a:spcBef>
                <a:spcPts val="600"/>
              </a:spcBef>
            </a:pPr>
            <a:r>
              <a:rPr lang="en-US" sz="1400" dirty="0" smtClean="0"/>
              <a:t>Free surface velocity acquired by VISAR and possibly LDV for thicker samples, where surface velocities are expected to decay below 100 m/s</a:t>
            </a:r>
          </a:p>
          <a:p>
            <a:pPr lvl="1">
              <a:lnSpc>
                <a:spcPct val="110000"/>
              </a:lnSpc>
              <a:spcBef>
                <a:spcPts val="600"/>
              </a:spcBef>
            </a:pPr>
            <a:r>
              <a:rPr lang="en-US" sz="1400" dirty="0" smtClean="0"/>
              <a:t>High speed photography of free surface (coated or uncoated) by High Speed Camera</a:t>
            </a:r>
          </a:p>
          <a:p>
            <a:pPr>
              <a:lnSpc>
                <a:spcPct val="110000"/>
              </a:lnSpc>
              <a:spcBef>
                <a:spcPts val="600"/>
              </a:spcBef>
            </a:pPr>
            <a:r>
              <a:rPr lang="en-US" sz="1400" dirty="0" smtClean="0"/>
              <a:t>Post Irradiation Examination shall complement online measurements</a:t>
            </a:r>
          </a:p>
          <a:p>
            <a:pPr lvl="1">
              <a:lnSpc>
                <a:spcPct val="110000"/>
              </a:lnSpc>
              <a:spcBef>
                <a:spcPts val="600"/>
              </a:spcBef>
            </a:pPr>
            <a:r>
              <a:rPr lang="en-US" sz="1400" dirty="0" smtClean="0"/>
              <a:t>SEM imaging of front and back surfaces</a:t>
            </a:r>
          </a:p>
          <a:p>
            <a:pPr lvl="1">
              <a:lnSpc>
                <a:spcPct val="110000"/>
              </a:lnSpc>
              <a:spcBef>
                <a:spcPts val="600"/>
              </a:spcBef>
            </a:pPr>
            <a:r>
              <a:rPr lang="en-US" sz="1400" dirty="0" smtClean="0"/>
              <a:t>Raman spectroscopy of affected regions</a:t>
            </a:r>
          </a:p>
          <a:p>
            <a:pPr lvl="1">
              <a:lnSpc>
                <a:spcPct val="110000"/>
              </a:lnSpc>
              <a:spcBef>
                <a:spcPts val="600"/>
              </a:spcBef>
            </a:pPr>
            <a:r>
              <a:rPr lang="en-US" sz="1400" dirty="0" smtClean="0"/>
              <a:t>Micro-tomography </a:t>
            </a:r>
          </a:p>
          <a:p>
            <a:pPr lvl="1">
              <a:lnSpc>
                <a:spcPct val="110000"/>
              </a:lnSpc>
              <a:spcBef>
                <a:spcPts val="600"/>
              </a:spcBef>
            </a:pPr>
            <a:r>
              <a:rPr lang="en-US" sz="1400" dirty="0" smtClean="0"/>
              <a:t>….</a:t>
            </a:r>
          </a:p>
        </p:txBody>
      </p:sp>
      <p:pic>
        <p:nvPicPr>
          <p:cNvPr id="4" name="Picture 3"/>
          <p:cNvPicPr>
            <a:picLocks noChangeAspect="1"/>
          </p:cNvPicPr>
          <p:nvPr/>
        </p:nvPicPr>
        <p:blipFill rotWithShape="1">
          <a:blip r:embed="rId2"/>
          <a:srcRect r="3845"/>
          <a:stretch/>
        </p:blipFill>
        <p:spPr>
          <a:xfrm>
            <a:off x="6720890" y="1262504"/>
            <a:ext cx="2423110" cy="1692783"/>
          </a:xfrm>
          <a:prstGeom prst="rect">
            <a:avLst/>
          </a:prstGeom>
        </p:spPr>
      </p:pic>
      <p:pic>
        <p:nvPicPr>
          <p:cNvPr id="6" name="Picture 5"/>
          <p:cNvPicPr>
            <a:picLocks noChangeAspect="1"/>
          </p:cNvPicPr>
          <p:nvPr/>
        </p:nvPicPr>
        <p:blipFill>
          <a:blip r:embed="rId3"/>
          <a:stretch>
            <a:fillRect/>
          </a:stretch>
        </p:blipFill>
        <p:spPr>
          <a:xfrm>
            <a:off x="6624000" y="2948664"/>
            <a:ext cx="2520000" cy="1594286"/>
          </a:xfrm>
          <a:prstGeom prst="rect">
            <a:avLst/>
          </a:prstGeom>
        </p:spPr>
      </p:pic>
      <p:pic>
        <p:nvPicPr>
          <p:cNvPr id="7" name="Picture 6"/>
          <p:cNvPicPr>
            <a:picLocks noChangeAspect="1"/>
          </p:cNvPicPr>
          <p:nvPr/>
        </p:nvPicPr>
        <p:blipFill>
          <a:blip r:embed="rId4"/>
          <a:stretch>
            <a:fillRect/>
          </a:stretch>
        </p:blipFill>
        <p:spPr>
          <a:xfrm>
            <a:off x="5322544" y="4809869"/>
            <a:ext cx="3816000" cy="1922131"/>
          </a:xfrm>
          <a:prstGeom prst="rect">
            <a:avLst/>
          </a:prstGeom>
        </p:spPr>
      </p:pic>
      <p:sp>
        <p:nvSpPr>
          <p:cNvPr id="5" name="Footer Placeholder 4"/>
          <p:cNvSpPr>
            <a:spLocks noGrp="1"/>
          </p:cNvSpPr>
          <p:nvPr>
            <p:ph type="ftr" sz="quarter" idx="11"/>
          </p:nvPr>
        </p:nvSpPr>
        <p:spPr/>
        <p:txBody>
          <a:bodyPr/>
          <a:lstStyle/>
          <a:p>
            <a:r>
              <a:rPr lang="en-GB" smtClean="0"/>
              <a:t>A. Bertarelli                   PHELIX P219 Kickoff Meeting                         11.12.2020</a:t>
            </a:r>
            <a:endParaRPr lang="en-GB"/>
          </a:p>
        </p:txBody>
      </p:sp>
      <p:sp>
        <p:nvSpPr>
          <p:cNvPr id="8" name="Slide Number Placeholder 7"/>
          <p:cNvSpPr>
            <a:spLocks noGrp="1"/>
          </p:cNvSpPr>
          <p:nvPr>
            <p:ph type="sldNum" sz="quarter" idx="12"/>
          </p:nvPr>
        </p:nvSpPr>
        <p:spPr/>
        <p:txBody>
          <a:bodyPr/>
          <a:lstStyle/>
          <a:p>
            <a:fld id="{81B4523E-0E60-2F49-A1DB-8E66CE3DE81B}" type="slidenum">
              <a:rPr lang="en-GB" smtClean="0"/>
              <a:pPr/>
              <a:t>7</a:t>
            </a:fld>
            <a:endParaRPr lang="en-GB"/>
          </a:p>
        </p:txBody>
      </p:sp>
    </p:spTree>
    <p:extLst>
      <p:ext uri="{BB962C8B-B14F-4D97-AF65-F5344CB8AC3E}">
        <p14:creationId xmlns:p14="http://schemas.microsoft.com/office/powerpoint/2010/main" val="35115213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Simulation Activities</a:t>
            </a:r>
            <a:endParaRPr lang="en-GB" dirty="0"/>
          </a:p>
        </p:txBody>
      </p:sp>
      <p:sp>
        <p:nvSpPr>
          <p:cNvPr id="8" name="Content Placeholder 7"/>
          <p:cNvSpPr>
            <a:spLocks noGrp="1"/>
          </p:cNvSpPr>
          <p:nvPr>
            <p:ph idx="1"/>
          </p:nvPr>
        </p:nvSpPr>
        <p:spPr/>
        <p:txBody>
          <a:bodyPr>
            <a:normAutofit fontScale="70000" lnSpcReduction="20000"/>
          </a:bodyPr>
          <a:lstStyle/>
          <a:p>
            <a:pPr>
              <a:lnSpc>
                <a:spcPct val="120000"/>
              </a:lnSpc>
              <a:spcBef>
                <a:spcPts val="600"/>
              </a:spcBef>
              <a:spcAft>
                <a:spcPts val="600"/>
              </a:spcAft>
            </a:pPr>
            <a:r>
              <a:rPr lang="en-US" dirty="0" smtClean="0"/>
              <a:t>Besides preliminary analytical estimations, </a:t>
            </a:r>
            <a:r>
              <a:rPr lang="en-US" b="1" dirty="0" smtClean="0"/>
              <a:t>simulations</a:t>
            </a:r>
            <a:r>
              <a:rPr lang="en-US" dirty="0" smtClean="0"/>
              <a:t> are necessary to predict the intensity, the profile and the time history of the response</a:t>
            </a:r>
          </a:p>
          <a:p>
            <a:pPr>
              <a:lnSpc>
                <a:spcPct val="120000"/>
              </a:lnSpc>
              <a:spcBef>
                <a:spcPts val="600"/>
              </a:spcBef>
              <a:spcAft>
                <a:spcPts val="600"/>
              </a:spcAft>
            </a:pPr>
            <a:r>
              <a:rPr lang="en-US" dirty="0" smtClean="0"/>
              <a:t>A strong </a:t>
            </a:r>
            <a:r>
              <a:rPr lang="en-US" b="1" dirty="0" smtClean="0"/>
              <a:t>decay</a:t>
            </a:r>
            <a:r>
              <a:rPr lang="en-US" dirty="0" smtClean="0"/>
              <a:t> is expected in graphitic materials as the shock wave moves away from the impacted surface</a:t>
            </a:r>
          </a:p>
          <a:p>
            <a:pPr>
              <a:lnSpc>
                <a:spcPct val="120000"/>
              </a:lnSpc>
              <a:spcBef>
                <a:spcPts val="600"/>
              </a:spcBef>
              <a:spcAft>
                <a:spcPts val="600"/>
              </a:spcAft>
            </a:pPr>
            <a:r>
              <a:rPr lang="en-US" dirty="0" smtClean="0"/>
              <a:t>Decay intensity is also function of the material (isotropic, orthotropic) and of the specimen thickness, tentatively </a:t>
            </a:r>
            <a:r>
              <a:rPr lang="en-US" dirty="0"/>
              <a:t>0.25 mm to 2.5 </a:t>
            </a:r>
            <a:r>
              <a:rPr lang="en-US" dirty="0" smtClean="0"/>
              <a:t>mm</a:t>
            </a:r>
          </a:p>
          <a:p>
            <a:pPr>
              <a:lnSpc>
                <a:spcPct val="120000"/>
              </a:lnSpc>
              <a:spcBef>
                <a:spcPts val="600"/>
              </a:spcBef>
              <a:spcAft>
                <a:spcPts val="600"/>
              </a:spcAft>
            </a:pPr>
            <a:r>
              <a:rPr lang="en-US" dirty="0" smtClean="0"/>
              <a:t>A 1-D simulation is being performed at </a:t>
            </a:r>
            <a:r>
              <a:rPr lang="en-US" b="1" dirty="0" smtClean="0"/>
              <a:t>ELI-NP</a:t>
            </a:r>
            <a:r>
              <a:rPr lang="en-US" dirty="0" smtClean="0"/>
              <a:t> with  </a:t>
            </a:r>
            <a:r>
              <a:rPr lang="en-US" b="1" dirty="0" smtClean="0"/>
              <a:t>HELIOS</a:t>
            </a:r>
            <a:r>
              <a:rPr lang="en-US" dirty="0" smtClean="0"/>
              <a:t> hydrodynamic code, initially using ATJ isotropic graphite</a:t>
            </a:r>
          </a:p>
          <a:p>
            <a:pPr>
              <a:lnSpc>
                <a:spcPct val="120000"/>
              </a:lnSpc>
              <a:spcBef>
                <a:spcPts val="600"/>
              </a:spcBef>
              <a:spcAft>
                <a:spcPts val="600"/>
              </a:spcAft>
            </a:pPr>
            <a:r>
              <a:rPr lang="en-US" dirty="0" smtClean="0"/>
              <a:t>Numerical results shall allow to determine </a:t>
            </a:r>
            <a:r>
              <a:rPr lang="en-US" b="1" dirty="0" smtClean="0"/>
              <a:t>specimens thickness</a:t>
            </a:r>
          </a:p>
          <a:p>
            <a:pPr>
              <a:lnSpc>
                <a:spcPct val="120000"/>
              </a:lnSpc>
              <a:spcBef>
                <a:spcPts val="600"/>
              </a:spcBef>
              <a:spcAft>
                <a:spcPts val="600"/>
              </a:spcAft>
            </a:pPr>
            <a:r>
              <a:rPr lang="en-US" dirty="0" smtClean="0"/>
              <a:t>When can we expect first results?</a:t>
            </a:r>
          </a:p>
          <a:p>
            <a:pPr>
              <a:lnSpc>
                <a:spcPct val="120000"/>
              </a:lnSpc>
              <a:spcBef>
                <a:spcPts val="600"/>
              </a:spcBef>
              <a:spcAft>
                <a:spcPts val="600"/>
              </a:spcAft>
            </a:pPr>
            <a:r>
              <a:rPr lang="en-US" dirty="0" smtClean="0"/>
              <a:t>Is it possible to </a:t>
            </a:r>
            <a:r>
              <a:rPr lang="en-US" b="1" dirty="0" smtClean="0"/>
              <a:t>simulate anisotropic </a:t>
            </a:r>
            <a:r>
              <a:rPr lang="en-US" dirty="0" smtClean="0"/>
              <a:t>(i.e. MoGr, CFC, </a:t>
            </a:r>
            <a:r>
              <a:rPr lang="en-US" dirty="0" err="1" smtClean="0"/>
              <a:t>CrGr</a:t>
            </a:r>
            <a:r>
              <a:rPr lang="en-US" dirty="0" smtClean="0"/>
              <a:t>) </a:t>
            </a:r>
            <a:r>
              <a:rPr lang="en-US" b="1" dirty="0" smtClean="0"/>
              <a:t>materials</a:t>
            </a:r>
            <a:r>
              <a:rPr lang="en-US" dirty="0" smtClean="0"/>
              <a:t>? </a:t>
            </a:r>
          </a:p>
          <a:p>
            <a:pPr>
              <a:lnSpc>
                <a:spcPct val="120000"/>
              </a:lnSpc>
              <a:spcBef>
                <a:spcPts val="600"/>
              </a:spcBef>
              <a:spcAft>
                <a:spcPts val="600"/>
              </a:spcAft>
            </a:pPr>
            <a:r>
              <a:rPr lang="en-US" dirty="0" smtClean="0"/>
              <a:t>Is it possible to simulate coatings (on one or both faces)? </a:t>
            </a:r>
            <a:endParaRPr lang="en-GB" dirty="0"/>
          </a:p>
        </p:txBody>
      </p:sp>
      <p:sp>
        <p:nvSpPr>
          <p:cNvPr id="2" name="Footer Placeholder 1"/>
          <p:cNvSpPr>
            <a:spLocks noGrp="1"/>
          </p:cNvSpPr>
          <p:nvPr>
            <p:ph type="ftr" sz="quarter" idx="11"/>
          </p:nvPr>
        </p:nvSpPr>
        <p:spPr/>
        <p:txBody>
          <a:bodyPr/>
          <a:lstStyle/>
          <a:p>
            <a:r>
              <a:rPr lang="en-GB" smtClean="0"/>
              <a:t>A. Bertarelli                   PHELIX P219 Kickoff Meeting                         11.12.2020</a:t>
            </a:r>
            <a:endParaRPr lang="en-GB"/>
          </a:p>
        </p:txBody>
      </p:sp>
      <p:sp>
        <p:nvSpPr>
          <p:cNvPr id="3" name="Slide Number Placeholder 2"/>
          <p:cNvSpPr>
            <a:spLocks noGrp="1"/>
          </p:cNvSpPr>
          <p:nvPr>
            <p:ph type="sldNum" sz="quarter" idx="12"/>
          </p:nvPr>
        </p:nvSpPr>
        <p:spPr/>
        <p:txBody>
          <a:bodyPr/>
          <a:lstStyle/>
          <a:p>
            <a:fld id="{81B4523E-0E60-2F49-A1DB-8E66CE3DE81B}" type="slidenum">
              <a:rPr lang="en-GB" smtClean="0"/>
              <a:pPr/>
              <a:t>8</a:t>
            </a:fld>
            <a:endParaRPr lang="en-GB"/>
          </a:p>
        </p:txBody>
      </p:sp>
    </p:spTree>
    <p:extLst>
      <p:ext uri="{BB962C8B-B14F-4D97-AF65-F5344CB8AC3E}">
        <p14:creationId xmlns:p14="http://schemas.microsoft.com/office/powerpoint/2010/main" val="1744629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Instrumentation List</a:t>
            </a:r>
            <a:endParaRPr lang="en-GB" dirty="0"/>
          </a:p>
        </p:txBody>
      </p:sp>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p:txBody>
          <a:bodyPr>
            <a:normAutofit/>
          </a:bodyPr>
          <a:lstStyle/>
          <a:p>
            <a:pPr>
              <a:lnSpc>
                <a:spcPct val="120000"/>
              </a:lnSpc>
            </a:pPr>
            <a:r>
              <a:rPr lang="en-US" sz="1400" dirty="0" smtClean="0"/>
              <a:t>Non-exhaustive list of possible experiment instrumentation</a:t>
            </a:r>
          </a:p>
          <a:p>
            <a:pPr lvl="1">
              <a:lnSpc>
                <a:spcPct val="120000"/>
              </a:lnSpc>
            </a:pPr>
            <a:r>
              <a:rPr lang="en-US" sz="1400" dirty="0" smtClean="0"/>
              <a:t>GSI VISAR</a:t>
            </a:r>
          </a:p>
          <a:p>
            <a:pPr lvl="1">
              <a:lnSpc>
                <a:spcPct val="120000"/>
              </a:lnSpc>
            </a:pPr>
            <a:r>
              <a:rPr lang="en-US" sz="1400" dirty="0" smtClean="0"/>
              <a:t>POLITO VISAR</a:t>
            </a:r>
          </a:p>
          <a:p>
            <a:pPr lvl="1">
              <a:lnSpc>
                <a:spcPct val="120000"/>
              </a:lnSpc>
            </a:pPr>
            <a:r>
              <a:rPr lang="en-US" sz="1400" dirty="0" smtClean="0"/>
              <a:t>POLITO High Speed Camera</a:t>
            </a:r>
          </a:p>
          <a:p>
            <a:pPr lvl="1">
              <a:lnSpc>
                <a:spcPct val="120000"/>
              </a:lnSpc>
            </a:pPr>
            <a:r>
              <a:rPr lang="en-US" sz="1400" dirty="0" smtClean="0"/>
              <a:t>CERN Laser Doppler Vibrometer</a:t>
            </a:r>
          </a:p>
          <a:p>
            <a:pPr lvl="1">
              <a:lnSpc>
                <a:spcPct val="120000"/>
              </a:lnSpc>
            </a:pPr>
            <a:r>
              <a:rPr lang="en-US" sz="1400" dirty="0" smtClean="0"/>
              <a:t>Other instrumentation available at GSI?</a:t>
            </a:r>
          </a:p>
          <a:p>
            <a:pPr>
              <a:lnSpc>
                <a:spcPct val="120000"/>
              </a:lnSpc>
            </a:pPr>
            <a:r>
              <a:rPr lang="en-US" sz="1400" dirty="0" smtClean="0"/>
              <a:t>Specifications of these devices to be collected</a:t>
            </a:r>
          </a:p>
          <a:p>
            <a:pPr lvl="1">
              <a:lnSpc>
                <a:spcPct val="120000"/>
              </a:lnSpc>
            </a:pPr>
            <a:endParaRPr lang="en-US" sz="1400" dirty="0" smtClean="0"/>
          </a:p>
          <a:p>
            <a:pPr lvl="1">
              <a:lnSpc>
                <a:spcPct val="120000"/>
              </a:lnSpc>
            </a:pPr>
            <a:endParaRPr lang="en-US" sz="1400" dirty="0" smtClean="0"/>
          </a:p>
        </p:txBody>
      </p:sp>
      <p:sp>
        <p:nvSpPr>
          <p:cNvPr id="4" name="Footer Placeholder 3"/>
          <p:cNvSpPr>
            <a:spLocks noGrp="1"/>
          </p:cNvSpPr>
          <p:nvPr>
            <p:ph type="ftr" sz="quarter" idx="11"/>
          </p:nvPr>
        </p:nvSpPr>
        <p:spPr/>
        <p:txBody>
          <a:bodyPr/>
          <a:lstStyle/>
          <a:p>
            <a:r>
              <a:rPr lang="en-GB" smtClean="0"/>
              <a:t>A. Bertarelli                   PHELIX P219 Kickoff Meeting                         11.12.2020</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9</a:t>
            </a:fld>
            <a:endParaRPr lang="en-GB"/>
          </a:p>
        </p:txBody>
      </p:sp>
    </p:spTree>
    <p:extLst>
      <p:ext uri="{BB962C8B-B14F-4D97-AF65-F5344CB8AC3E}">
        <p14:creationId xmlns:p14="http://schemas.microsoft.com/office/powerpoint/2010/main" val="371387959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12377</TotalTime>
  <Words>1469</Words>
  <Application>Microsoft Office PowerPoint</Application>
  <PresentationFormat>On-screen Show (4:3)</PresentationFormat>
  <Paragraphs>151</Paragraphs>
  <Slides>12</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12</vt:i4>
      </vt:variant>
    </vt:vector>
  </HeadingPairs>
  <TitlesOfParts>
    <vt:vector size="17" baseType="lpstr">
      <vt:lpstr>Arial</vt:lpstr>
      <vt:lpstr>Calibri</vt:lpstr>
      <vt:lpstr>Cambria Math</vt:lpstr>
      <vt:lpstr>1_Thème Office</vt:lpstr>
      <vt:lpstr>Thème Office</vt:lpstr>
      <vt:lpstr>PowerPoint Presentation</vt:lpstr>
      <vt:lpstr>Outline</vt:lpstr>
      <vt:lpstr>Introduction to Laser Irradiation Experiment</vt:lpstr>
      <vt:lpstr>Partners within ARIES and beyond …</vt:lpstr>
      <vt:lpstr>Experiment Proposal</vt:lpstr>
      <vt:lpstr>Some figures …</vt:lpstr>
      <vt:lpstr>Experiment Diagnostics and PIE</vt:lpstr>
      <vt:lpstr>Simulation Activities</vt:lpstr>
      <vt:lpstr>Instrumentation List</vt:lpstr>
      <vt:lpstr>Open Questions</vt:lpstr>
      <vt:lpstr>Tentative Timeline</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Adriana Rossi</dc:creator>
  <cp:lastModifiedBy>Alessandro Bertarelli</cp:lastModifiedBy>
  <cp:revision>681</cp:revision>
  <dcterms:created xsi:type="dcterms:W3CDTF">2015-10-09T07:05:10Z</dcterms:created>
  <dcterms:modified xsi:type="dcterms:W3CDTF">2020-12-11T12:54:44Z</dcterms:modified>
</cp:coreProperties>
</file>