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019" r:id="rId2"/>
    <p:sldId id="1862" r:id="rId3"/>
    <p:sldId id="264" r:id="rId4"/>
    <p:sldId id="265" r:id="rId5"/>
    <p:sldId id="287" r:id="rId6"/>
    <p:sldId id="274" r:id="rId7"/>
    <p:sldId id="328" r:id="rId8"/>
    <p:sldId id="2023" r:id="rId9"/>
    <p:sldId id="2022" r:id="rId10"/>
    <p:sldId id="2021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1892" autoAdjust="0"/>
  </p:normalViewPr>
  <p:slideViewPr>
    <p:cSldViewPr snapToGrid="0">
      <p:cViewPr varScale="1">
        <p:scale>
          <a:sx n="105" d="100"/>
          <a:sy n="105" d="100"/>
        </p:scale>
        <p:origin x="82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4015180-9531-4F21-B351-A41B4EB8216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BD0115-E590-47FC-80A9-4C49A8DF91AD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EAD1BBC-54FA-4A58-88B4-79A2D4D13BF2}" type="datetimeFigureOut">
              <a:rPr lang="en-CA"/>
              <a:pPr>
                <a:defRPr/>
              </a:pPr>
              <a:t>2021-06-09</a:t>
            </a:fld>
            <a:endParaRPr lang="en-CA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F57F5D1-FAC7-4EB3-AC22-655D8C9F317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2423BBD-8E4A-4095-B189-E6C67C80F7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9397D4-C462-4A21-9BB3-4B5CECCE7DD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67463C-BBDC-4617-B449-CC3203631A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A0E1902-9786-4BE2-A975-E8F90E2BF6D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Erica Caden Overview Session </a:t>
            </a:r>
            <a:r>
              <a:rPr lang="en-CA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TS4-2 (day before)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BACB7-0B6F-4208-9964-12CA8F6428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99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“Canadian Effort”</a:t>
            </a:r>
          </a:p>
          <a:p>
            <a:r>
              <a:rPr lang="en-CA" dirty="0"/>
              <a:t>“Review of progress”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142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92673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9406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7071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Dec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A0E1902-9786-4BE2-A975-E8F90E2BF6D3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0152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B9A22-5EF9-4360-996E-692048D070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6077D0-E83A-4A0B-94D0-F31D3CD942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7E1370-1FE6-4BCF-8273-A4553B1B4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8A524-C02A-48F9-BFBF-3F68D699F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BC5DD-B36C-45AB-9EA4-C70F40086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014A3-4D59-4837-91BF-926DED18844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4108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A2329-B709-4C22-BD00-640FEFF66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28E2F2-DB69-4A2B-A138-60C828A4BD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962EB-1894-42F7-88E2-BBA96DAD3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4B2D0-2E1F-449E-9E96-02B22B81B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72FB0F-B303-422A-9E18-E9FF19C4C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120CF-3F60-45B7-89DB-89AE802C565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08000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897460-BF50-4C85-ABCD-D27607534F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E839C0-6999-4D30-9D57-1280CBC897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A2C0D-7B96-4F05-ACD1-43F0A7970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FCEFA-2C9E-4E4B-AAD6-928F9DF32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55329-12CA-4CFA-9E30-C8F065F67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2CE8A-BB35-4937-9C7D-4ED2E494836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8522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C1EFC-1CB6-4B4E-8783-55C901371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ED6B76-1D7A-437D-AC5E-70EE610B65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6A6F1-DA41-48D4-BE07-98F5CC354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8C45F-F481-425B-A03F-B91F3C837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CBCDCE-DCB0-409F-B03A-F9B3AB750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DA5E6-E147-4E2C-9DA4-51BA696309B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1911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EE0CD-F20B-4B14-BA76-3E1A5D70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7C7067-B433-412B-AD71-97AF038CF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2B792-4E6E-43A1-BC19-BA83382E5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4ED50-BEBF-4100-A05E-35811F94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F7F7B-3BB7-4D8F-B16C-4FF9A28D2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23C5C-3872-4D01-9863-A804B04A041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629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B431D-B1A9-4339-96F0-A7ED54D67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64D70-BCD9-4BAD-B24B-532C058D71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BDA8DB-07B6-44A1-8E48-14EFBEEBA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02D956-9AF0-4CFA-A72D-D2E11F80E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5FC8489-78CC-4E52-BB9B-C0EE942C1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E9EDC2F-0588-465F-B674-D9AB78E37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410A-22B6-4ED0-9F1D-2304D4E3CF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592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7E67F-9CD2-4C88-87BD-EAD6F5DA6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29E347-95D3-40F5-AF1E-BE6E48651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62A068-F051-4D34-A234-0EE6122DD3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707D08-95D1-4731-9DAF-CC2D61121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D35A37-B39C-4D72-BAB6-C10B5430A2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2A94193-5DF9-4489-9EEA-51FAC6EEB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B57571A-F07E-4AE0-9867-F9477474C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58DA675-8D37-4312-9CB5-97C30823C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F263D-6261-4612-9D8A-B2399624D07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4861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B85F8-CCE3-49FE-94F2-4629B90CE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F4DC378-481D-4B59-8DEF-F3D57A648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8FEF1B6-B45A-486A-B587-C96B3A64B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46C131D-466A-4F27-99BB-8BC2D0B68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E5175-985B-461B-B927-2B566A9138A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3915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B9AFB88-1028-4BAD-B466-CDC1E60B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3B62D10-71F4-43CF-A9FF-F813AE3D5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E3E9044-6CFC-41C8-A974-77757BC27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1304C-D43F-42D5-BC07-2EC874FD5C7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7478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B0CA5-9D07-4EBD-B0F2-13841260D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7F29C-93F1-445C-9D13-D883B73D6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5485A8-B44D-49BF-8CD0-E2C5F26A76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8C5568D-D8BF-44F2-9480-603BE5055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6D39B3C-B2D3-49C9-9156-1AAD7AE51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6DE2BA-E618-49FD-9CD1-6F0CC3A11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50DEA-2ED9-4E5C-9C30-55DA50FBD6A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568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13140-19C1-4240-BBFF-32E8A0167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0B419-A281-4341-832C-D8CCBC435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66B093-6AE2-4044-A313-90001A6027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4BF00AD-6FB8-4007-B0D7-A04082486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15B3FB-507D-4ECD-8964-645DC2072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6852D54-D8C9-44CA-85D4-133B6792C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2AE65-35E2-4BCD-ACB5-37C8B94E836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991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BD9B277-3E27-4E98-9E00-4D327D117D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CA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6A579ED-9638-4AA9-8D5A-5B993DA150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CA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7CD243-728F-453E-8211-C7558F73C2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DE0AA-11E3-4EF5-80C0-B975ED6EE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31AE9-5B48-4131-A619-6AE5A7A78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28E8F4-DF68-4420-A8CD-3663D7F1679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62F5D-E621-442F-BA87-BFA5FCF137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1768" y="836784"/>
            <a:ext cx="9641747" cy="1827467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Barium Extraction from Xe Gas and Identification for </a:t>
            </a:r>
            <a:r>
              <a:rPr lang="en-US" dirty="0" err="1">
                <a:solidFill>
                  <a:srgbClr val="C00000"/>
                </a:solidFill>
              </a:rPr>
              <a:t>nEXO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98DD9-D739-4233-8CCC-5F5D645C49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434107" y="3054760"/>
            <a:ext cx="9144000" cy="1655762"/>
          </a:xfrm>
        </p:spPr>
        <p:txBody>
          <a:bodyPr/>
          <a:lstStyle/>
          <a:p>
            <a:r>
              <a:rPr lang="en-CA" dirty="0"/>
              <a:t>Chris Chambers </a:t>
            </a:r>
          </a:p>
          <a:p>
            <a:r>
              <a:rPr lang="en-CA" dirty="0"/>
              <a:t>Brunner Neutrino Lab</a:t>
            </a:r>
          </a:p>
          <a:p>
            <a:r>
              <a:rPr lang="en-CA" dirty="0"/>
              <a:t>McGill University</a:t>
            </a:r>
          </a:p>
        </p:txBody>
      </p:sp>
      <p:pic>
        <p:nvPicPr>
          <p:cNvPr id="1026" name="Picture 2" descr="Logos - Experimental Particle Physics at McGill University">
            <a:extLst>
              <a:ext uri="{FF2B5EF4-FFF2-40B4-BE49-F238E27FC236}">
                <a16:creationId xmlns:a16="http://schemas.microsoft.com/office/drawing/2014/main" id="{D8BB65DE-A2F3-4483-9973-AACDAC8F1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3" y="5557741"/>
            <a:ext cx="4036291" cy="94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38">
            <a:extLst>
              <a:ext uri="{FF2B5EF4-FFF2-40B4-BE49-F238E27FC236}">
                <a16:creationId xmlns:a16="http://schemas.microsoft.com/office/drawing/2014/main" id="{51E51BC5-3A46-4FAC-9A42-052E4F04CE12}"/>
              </a:ext>
            </a:extLst>
          </p:cNvPr>
          <p:cNvGrpSpPr>
            <a:grpSpLocks/>
          </p:cNvGrpSpPr>
          <p:nvPr/>
        </p:nvGrpSpPr>
        <p:grpSpPr bwMode="auto">
          <a:xfrm>
            <a:off x="6860309" y="2735624"/>
            <a:ext cx="2606963" cy="1574130"/>
            <a:chOff x="0" y="265"/>
            <a:chExt cx="800" cy="511"/>
          </a:xfrm>
        </p:grpSpPr>
        <p:pic>
          <p:nvPicPr>
            <p:cNvPr id="8" name="Picture 34">
              <a:extLst>
                <a:ext uri="{FF2B5EF4-FFF2-40B4-BE49-F238E27FC236}">
                  <a16:creationId xmlns:a16="http://schemas.microsoft.com/office/drawing/2014/main" id="{B6F03450-1477-4463-82D7-AB46E4EB03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32"/>
              <a:ext cx="434" cy="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grpSp>
          <p:nvGrpSpPr>
            <p:cNvPr id="9" name="Group 37">
              <a:extLst>
                <a:ext uri="{FF2B5EF4-FFF2-40B4-BE49-F238E27FC236}">
                  <a16:creationId xmlns:a16="http://schemas.microsoft.com/office/drawing/2014/main" id="{2C6AB49F-BF68-43CE-8728-005BABC1873F}"/>
                </a:ext>
              </a:extLst>
            </p:cNvPr>
            <p:cNvGrpSpPr>
              <a:grpSpLocks/>
            </p:cNvGrpSpPr>
            <p:nvPr/>
          </p:nvGrpSpPr>
          <p:grpSpPr bwMode="auto">
            <a:xfrm rot="-1319999">
              <a:off x="221" y="265"/>
              <a:ext cx="579" cy="302"/>
              <a:chOff x="-18" y="0"/>
              <a:chExt cx="579" cy="302"/>
            </a:xfrm>
          </p:grpSpPr>
          <p:sp>
            <p:nvSpPr>
              <p:cNvPr id="10" name="AutoShape 35">
                <a:extLst>
                  <a:ext uri="{FF2B5EF4-FFF2-40B4-BE49-F238E27FC236}">
                    <a16:creationId xmlns:a16="http://schemas.microsoft.com/office/drawing/2014/main" id="{AB179268-C3C7-42F3-A7FF-AE496E4F01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" y="0"/>
                <a:ext cx="526" cy="302"/>
              </a:xfrm>
              <a:custGeom>
                <a:avLst/>
                <a:gdLst>
                  <a:gd name="T0" fmla="*/ 0 w 21600"/>
                  <a:gd name="T1" fmla="*/ 0 h 13513"/>
                  <a:gd name="T2" fmla="*/ 0 w 21600"/>
                  <a:gd name="T3" fmla="*/ 0 h 13513"/>
                  <a:gd name="T4" fmla="*/ 0 w 21600"/>
                  <a:gd name="T5" fmla="*/ 0 h 13513"/>
                  <a:gd name="T6" fmla="*/ 0 w 21600"/>
                  <a:gd name="T7" fmla="*/ 0 h 13513"/>
                  <a:gd name="T8" fmla="*/ 0 w 21600"/>
                  <a:gd name="T9" fmla="*/ 0 h 13513"/>
                  <a:gd name="T10" fmla="*/ 0 w 21600"/>
                  <a:gd name="T11" fmla="*/ 0 h 135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13513">
                    <a:moveTo>
                      <a:pt x="0" y="1641"/>
                    </a:moveTo>
                    <a:cubicBezTo>
                      <a:pt x="7200" y="-4043"/>
                      <a:pt x="14400" y="7325"/>
                      <a:pt x="21600" y="1641"/>
                    </a:cubicBezTo>
                    <a:lnTo>
                      <a:pt x="21600" y="11873"/>
                    </a:lnTo>
                    <a:cubicBezTo>
                      <a:pt x="14400" y="17557"/>
                      <a:pt x="7200" y="6189"/>
                      <a:pt x="0" y="11873"/>
                    </a:cubicBezTo>
                    <a:lnTo>
                      <a:pt x="0" y="1641"/>
                    </a:lnTo>
                    <a:close/>
                    <a:moveTo>
                      <a:pt x="0" y="1641"/>
                    </a:moveTo>
                  </a:path>
                </a:pathLst>
              </a:custGeom>
              <a:solidFill>
                <a:srgbClr val="FFFF00"/>
              </a:solidFill>
              <a:ln w="254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s-ES"/>
              </a:p>
            </p:txBody>
          </p:sp>
          <p:sp>
            <p:nvSpPr>
              <p:cNvPr id="11" name="Rectangle 36">
                <a:extLst>
                  <a:ext uri="{FF2B5EF4-FFF2-40B4-BE49-F238E27FC236}">
                    <a16:creationId xmlns:a16="http://schemas.microsoft.com/office/drawing/2014/main" id="{DE2453FA-509D-43CD-B513-02D9CB006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8" y="58"/>
                <a:ext cx="528" cy="2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8100" tIns="38100" rIns="38100" bIns="38100"/>
              <a:lstStyle>
                <a:lvl1pPr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1pPr>
                <a:lvl2pPr marL="742950" indent="-28575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2pPr>
                <a:lvl3pPr marL="11430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3pPr>
                <a:lvl4pPr marL="16002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4pPr>
                <a:lvl5pPr marL="2057400" indent="-228600" eaLnBrk="0" hangingPunct="0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9pPr>
              </a:lstStyle>
              <a:p>
                <a:pPr algn="l" eaLnBrk="1" hangingPunct="1">
                  <a:lnSpc>
                    <a:spcPct val="93000"/>
                  </a:lnSpc>
                </a:pPr>
                <a:r>
                  <a:rPr lang="en-US" sz="28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     Ba</a:t>
                </a:r>
              </a:p>
            </p:txBody>
          </p:sp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BC0D7D40-8E77-43A0-AC18-C095EC92EF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6261" y="5601415"/>
            <a:ext cx="2801211" cy="85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664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8D04A-64D5-4ABC-869A-90827534D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515E5-3589-4B28-8F27-293EE52F0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32CE9-825D-480E-AB99-D3F3E69DD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DA5E6-E147-4E2C-9DA4-51BA696309BA}" type="slidenum">
              <a:rPr lang="en-CA" smtClean="0"/>
              <a:pPr>
                <a:defRPr/>
              </a:pPr>
              <a:t>10</a:t>
            </a:fld>
            <a:endParaRPr lang="en-CA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1DE857D-80F2-4330-B373-3DF00FF8E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33" y="147590"/>
            <a:ext cx="4635969" cy="309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C860A3-0892-4340-B3B9-2E22786913A1}"/>
              </a:ext>
            </a:extLst>
          </p:cNvPr>
          <p:cNvSpPr txBox="1"/>
          <p:nvPr/>
        </p:nvSpPr>
        <p:spPr>
          <a:xfrm>
            <a:off x="217133" y="340644"/>
            <a:ext cx="3994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>
                <a:solidFill>
                  <a:srgbClr val="C00000"/>
                </a:solidFill>
              </a:rPr>
              <a:t>McGill Experimental Neutrino Group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00464D97-7966-4715-89AA-FCDB08449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617" y="2197020"/>
            <a:ext cx="7652249" cy="4159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3691D13-33C2-4BC8-ADD7-69D2BDFAEDA0}"/>
              </a:ext>
            </a:extLst>
          </p:cNvPr>
          <p:cNvSpPr/>
          <p:nvPr/>
        </p:nvSpPr>
        <p:spPr>
          <a:xfrm>
            <a:off x="4690872" y="1490000"/>
            <a:ext cx="2167128" cy="869152"/>
          </a:xfrm>
          <a:custGeom>
            <a:avLst/>
            <a:gdLst>
              <a:gd name="connsiteX0" fmla="*/ 0 w 2167128"/>
              <a:gd name="connsiteY0" fmla="*/ 82768 h 869152"/>
              <a:gd name="connsiteX1" fmla="*/ 1536192 w 2167128"/>
              <a:gd name="connsiteY1" fmla="*/ 73624 h 869152"/>
              <a:gd name="connsiteX2" fmla="*/ 2167128 w 2167128"/>
              <a:gd name="connsiteY2" fmla="*/ 869152 h 86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128" h="869152">
                <a:moveTo>
                  <a:pt x="0" y="82768"/>
                </a:moveTo>
                <a:cubicBezTo>
                  <a:pt x="587502" y="12664"/>
                  <a:pt x="1175004" y="-57440"/>
                  <a:pt x="1536192" y="73624"/>
                </a:cubicBezTo>
                <a:cubicBezTo>
                  <a:pt x="1897380" y="204688"/>
                  <a:pt x="2054352" y="660364"/>
                  <a:pt x="2167128" y="869152"/>
                </a:cubicBezTo>
              </a:path>
            </a:pathLst>
          </a:custGeom>
          <a:noFill/>
          <a:ln w="38100">
            <a:solidFill>
              <a:srgbClr val="C00000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37ADB5-5120-4DC8-8F02-CB8B1DE37078}"/>
              </a:ext>
            </a:extLst>
          </p:cNvPr>
          <p:cNvSpPr txBox="1"/>
          <p:nvPr/>
        </p:nvSpPr>
        <p:spPr>
          <a:xfrm>
            <a:off x="6170830" y="80565"/>
            <a:ext cx="56071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4400" dirty="0" err="1">
                <a:solidFill>
                  <a:schemeClr val="accent1">
                    <a:lumMod val="75000"/>
                  </a:schemeClr>
                </a:solidFill>
              </a:rPr>
              <a:t>nEXO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 Collaboration</a:t>
            </a:r>
            <a:endParaRPr lang="en-CA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05A73E-7452-430C-AD02-DBEF2A7CD189}"/>
              </a:ext>
            </a:extLst>
          </p:cNvPr>
          <p:cNvSpPr txBox="1"/>
          <p:nvPr/>
        </p:nvSpPr>
        <p:spPr>
          <a:xfrm>
            <a:off x="8224956" y="740754"/>
            <a:ext cx="3583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solidFill>
                  <a:schemeClr val="accent5">
                    <a:lumMod val="50000"/>
                  </a:schemeClr>
                </a:solidFill>
              </a:rPr>
              <a:t>&gt; 200 scientists worldwide!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353266-FBBA-4984-A6A1-E6AFCDA86E8A}"/>
              </a:ext>
            </a:extLst>
          </p:cNvPr>
          <p:cNvSpPr txBox="1"/>
          <p:nvPr/>
        </p:nvSpPr>
        <p:spPr>
          <a:xfrm>
            <a:off x="202000" y="3209545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Summer 2019</a:t>
            </a:r>
          </a:p>
        </p:txBody>
      </p:sp>
    </p:spTree>
    <p:extLst>
      <p:ext uri="{BB962C8B-B14F-4D97-AF65-F5344CB8AC3E}">
        <p14:creationId xmlns:p14="http://schemas.microsoft.com/office/powerpoint/2010/main" val="2071627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55497" y="105862"/>
            <a:ext cx="117584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dirty="0">
                <a:solidFill>
                  <a:srgbClr val="C00000"/>
                </a:solidFill>
              </a:rPr>
              <a:t>Barium Tagging as an upgrade to </a:t>
            </a:r>
            <a:r>
              <a:rPr lang="en-US" sz="4400" dirty="0" err="1">
                <a:solidFill>
                  <a:srgbClr val="C00000"/>
                </a:solidFill>
              </a:rPr>
              <a:t>nEXO</a:t>
            </a:r>
            <a:r>
              <a:rPr lang="en-US" sz="4400" dirty="0">
                <a:solidFill>
                  <a:srgbClr val="C00000"/>
                </a:solidFill>
              </a:rPr>
              <a:t> Experiment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9C940F-7B80-4848-BF93-A6F837E36CE1}"/>
              </a:ext>
            </a:extLst>
          </p:cNvPr>
          <p:cNvGrpSpPr/>
          <p:nvPr/>
        </p:nvGrpSpPr>
        <p:grpSpPr>
          <a:xfrm>
            <a:off x="63606" y="1706629"/>
            <a:ext cx="6294716" cy="1404518"/>
            <a:chOff x="88831" y="816865"/>
            <a:chExt cx="6294716" cy="1404518"/>
          </a:xfrm>
        </p:grpSpPr>
        <p:sp>
          <p:nvSpPr>
            <p:cNvPr id="18" name="Oval 17"/>
            <p:cNvSpPr/>
            <p:nvPr/>
          </p:nvSpPr>
          <p:spPr>
            <a:xfrm>
              <a:off x="2354035" y="816865"/>
              <a:ext cx="1566671" cy="645493"/>
            </a:xfrm>
            <a:prstGeom prst="ellipse">
              <a:avLst/>
            </a:prstGeom>
            <a:solidFill>
              <a:srgbClr val="FFFFFF"/>
            </a:solidFill>
            <a:ln w="28575" cmpd="sng">
              <a:solidFill>
                <a:schemeClr val="accent2">
                  <a:lumMod val="75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0910CDA-B19D-F345-86EE-7B72BB0DB05C}"/>
                    </a:ext>
                  </a:extLst>
                </p:cNvPr>
                <p:cNvSpPr txBox="1"/>
                <p:nvPr/>
              </p:nvSpPr>
              <p:spPr>
                <a:xfrm>
                  <a:off x="489949" y="911176"/>
                  <a:ext cx="4922625" cy="63812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Pre>
                          <m:sPre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US" sz="3200" i="1">
                                <a:latin typeface="Cambria Math"/>
                              </a:rPr>
                              <m:t>136</m:t>
                            </m:r>
                          </m:sup>
                          <m:e>
                            <m:r>
                              <a:rPr lang="en-US" sz="3200" i="1">
                                <a:latin typeface="Cambria Math"/>
                              </a:rPr>
                              <m:t>𝑋𝑒</m:t>
                            </m:r>
                          </m:e>
                        </m:sPr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→</m:t>
                        </m:r>
                        <m:sPre>
                          <m:sPrePr>
                            <m:ctrlPr>
                              <a:rPr lang="en-US" sz="32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PrePr>
                          <m:sub/>
                          <m:sup>
                            <m:r>
                              <a:rPr lang="en-US" sz="3200" i="1">
                                <a:latin typeface="Cambria Math"/>
                              </a:rPr>
                              <m:t>136</m:t>
                            </m:r>
                          </m:sup>
                          <m:e>
                            <m:sSup>
                              <m:s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i="1">
                                    <a:latin typeface="Cambria Math"/>
                                  </a:rPr>
                                  <m:t>𝐵𝑎</m:t>
                                </m:r>
                              </m:e>
                              <m:sup>
                                <m:r>
                                  <a:rPr lang="en-US" sz="3200" i="1">
                                    <a:latin typeface="Cambria Math"/>
                                  </a:rPr>
                                  <m:t>++</m:t>
                                </m:r>
                              </m:sup>
                            </m:sSup>
                            <m:r>
                              <a:rPr lang="en-US" sz="3200" i="1">
                                <a:latin typeface="Cambria Math"/>
                              </a:rPr>
                              <m:t>+2</m:t>
                            </m:r>
                            <m:sSup>
                              <m:sSupPr>
                                <m:ctrlPr>
                                  <a:rPr lang="en-US" sz="32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3200" i="1"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3200" i="1">
                                    <a:latin typeface="Cambria Math"/>
                                  </a:rPr>
                                  <m:t>−</m:t>
                                </m:r>
                              </m:sup>
                            </m:sSup>
                          </m:e>
                        </m:sPre>
                      </m:oMath>
                    </m:oMathPara>
                  </a14:m>
                  <a:endParaRPr lang="en-US" sz="4000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0910CDA-B19D-F345-86EE-7B72BB0DB0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9949" y="911176"/>
                  <a:ext cx="4922625" cy="63812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TextBox 38"/>
            <p:cNvSpPr txBox="1"/>
            <p:nvPr/>
          </p:nvSpPr>
          <p:spPr>
            <a:xfrm>
              <a:off x="88831" y="1482719"/>
              <a:ext cx="629471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accent2">
                      <a:lumMod val="75000"/>
                    </a:schemeClr>
                  </a:solidFill>
                </a:rPr>
                <a:t>Barium Tagging</a:t>
              </a:r>
              <a:r>
                <a:rPr lang="en-US" sz="2400" dirty="0">
                  <a:solidFill>
                    <a:schemeClr val="accent2">
                      <a:lumMod val="75000"/>
                    </a:schemeClr>
                  </a:solidFill>
                </a:rPr>
                <a:t>: </a:t>
              </a:r>
              <a:r>
                <a:rPr lang="en-US" dirty="0"/>
                <a:t>identify barium daughter at 0</a:t>
              </a:r>
              <a:r>
                <a:rPr lang="el-GR" dirty="0"/>
                <a:t>νββ</a:t>
              </a:r>
              <a:r>
                <a:rPr lang="en-US" dirty="0"/>
                <a:t> decay site for </a:t>
              </a:r>
              <a:r>
                <a:rPr lang="en-US" b="1" dirty="0"/>
                <a:t>complete</a:t>
              </a:r>
              <a:r>
                <a:rPr lang="en-US" dirty="0"/>
                <a:t> background elimination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5" name="Straight Arrow Connector 14"/>
            <p:cNvCxnSpPr>
              <a:cxnSpLocks/>
            </p:cNvCxnSpPr>
            <p:nvPr/>
          </p:nvCxnSpPr>
          <p:spPr>
            <a:xfrm flipV="1">
              <a:off x="2204510" y="1292940"/>
              <a:ext cx="291400" cy="306614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AC6F7B-F597-4EEC-8F32-A8C95EA82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18C50-5019-E449-B46D-879096470A3E}" type="slidenum">
              <a:rPr lang="en-US" smtClean="0"/>
              <a:t>2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6F9443-09C3-4D63-BB55-1E433CD1F0E0}"/>
              </a:ext>
            </a:extLst>
          </p:cNvPr>
          <p:cNvSpPr txBox="1"/>
          <p:nvPr/>
        </p:nvSpPr>
        <p:spPr>
          <a:xfrm>
            <a:off x="2186038" y="5762978"/>
            <a:ext cx="7894020" cy="420564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lIns="91440" tIns="45720" rIns="91440" bIns="45720" rtlCol="0">
            <a:spAutoFit/>
          </a:bodyPr>
          <a:lstStyle/>
          <a:p>
            <a:r>
              <a:rPr lang="en-US" sz="2133" dirty="0"/>
              <a:t>Requires counting of </a:t>
            </a:r>
            <a:r>
              <a:rPr lang="en-US" sz="2133" b="1" i="1" dirty="0"/>
              <a:t>single</a:t>
            </a:r>
            <a:r>
              <a:rPr lang="en-US" sz="2133" dirty="0"/>
              <a:t> Ba daughter in macroscopic amount of </a:t>
            </a:r>
            <a:r>
              <a:rPr lang="en-US" sz="2133" dirty="0" err="1"/>
              <a:t>Xe</a:t>
            </a:r>
            <a:endParaRPr lang="en-US" sz="2133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4B1B0-25E6-4D42-B4F7-AA88A4933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0B760AD-F928-4B8B-92EF-8867BB7F37E2}"/>
              </a:ext>
            </a:extLst>
          </p:cNvPr>
          <p:cNvGrpSpPr/>
          <p:nvPr/>
        </p:nvGrpSpPr>
        <p:grpSpPr>
          <a:xfrm>
            <a:off x="6210488" y="1233504"/>
            <a:ext cx="5603421" cy="4216450"/>
            <a:chOff x="492490" y="2033901"/>
            <a:chExt cx="5414007" cy="403548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A847991-AD99-44DB-97B4-A1F3053D0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2490" y="2033901"/>
              <a:ext cx="5414007" cy="4035487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417614" y="4800905"/>
              <a:ext cx="2498633" cy="5438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67" dirty="0"/>
                <a:t>nEXO Collaboration </a:t>
              </a:r>
            </a:p>
            <a:p>
              <a:r>
                <a:rPr lang="en-US" sz="1467" i="1" dirty="0"/>
                <a:t>Phys. Rev. C </a:t>
              </a:r>
              <a:r>
                <a:rPr lang="en-US" sz="1467" b="1" dirty="0"/>
                <a:t>97</a:t>
              </a:r>
              <a:r>
                <a:rPr lang="en-US" sz="1467" dirty="0"/>
                <a:t>, 065503 (2018)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4678A1B-8AA2-477D-8F3A-14F4A94FFFDB}"/>
                </a:ext>
              </a:extLst>
            </p:cNvPr>
            <p:cNvSpPr txBox="1"/>
            <p:nvPr/>
          </p:nvSpPr>
          <p:spPr>
            <a:xfrm>
              <a:off x="4628386" y="2298074"/>
              <a:ext cx="11269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B050"/>
                  </a:solidFill>
                </a:rPr>
                <a:t>100% Ba Tagging Efficiency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361E31E-4C36-4D92-9823-FD1A12ADDAE4}"/>
                </a:ext>
              </a:extLst>
            </p:cNvPr>
            <p:cNvCxnSpPr/>
            <p:nvPr/>
          </p:nvCxnSpPr>
          <p:spPr>
            <a:xfrm>
              <a:off x="4109227" y="2476906"/>
              <a:ext cx="50974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CDD76DA-A5E4-4309-ADB9-DFA9B955F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E94B30-975A-4AA0-B415-BD0805E2FB24}"/>
              </a:ext>
            </a:extLst>
          </p:cNvPr>
          <p:cNvSpPr txBox="1"/>
          <p:nvPr/>
        </p:nvSpPr>
        <p:spPr>
          <a:xfrm>
            <a:off x="269307" y="3341729"/>
            <a:ext cx="51432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Advantages of Ba-Tagging: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Increases the projected sensitivity by factor of 3-4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Provides POSTITIVE signal of </a:t>
            </a:r>
            <a:r>
              <a:rPr lang="el-GR" dirty="0"/>
              <a:t>ββ</a:t>
            </a:r>
            <a:r>
              <a:rPr lang="en-US" dirty="0"/>
              <a:t> decay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A2B12E8-A15C-4F66-8646-550CA4089CEF}"/>
              </a:ext>
            </a:extLst>
          </p:cNvPr>
          <p:cNvSpPr txBox="1"/>
          <p:nvPr/>
        </p:nvSpPr>
        <p:spPr>
          <a:xfrm>
            <a:off x="80280" y="1170248"/>
            <a:ext cx="5521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err="1">
                <a:solidFill>
                  <a:schemeClr val="accent1">
                    <a:lumMod val="75000"/>
                  </a:schemeClr>
                </a:solidFill>
              </a:rPr>
              <a:t>nEXO</a:t>
            </a:r>
            <a:r>
              <a:rPr lang="en-CA" sz="2000" dirty="0">
                <a:solidFill>
                  <a:schemeClr val="accent1">
                    <a:lumMod val="75000"/>
                  </a:schemeClr>
                </a:solidFill>
              </a:rPr>
              <a:t> is a 0</a:t>
            </a:r>
            <a:r>
              <a:rPr lang="el-GR" sz="2000" dirty="0">
                <a:solidFill>
                  <a:schemeClr val="accent1">
                    <a:lumMod val="75000"/>
                  </a:schemeClr>
                </a:solidFill>
              </a:rPr>
              <a:t>νββ</a:t>
            </a:r>
            <a:r>
              <a:rPr lang="en-CA" sz="2000" dirty="0">
                <a:solidFill>
                  <a:schemeClr val="accent1">
                    <a:lumMod val="75000"/>
                  </a:schemeClr>
                </a:solidFill>
              </a:rPr>
              <a:t> search using a 5000kg liquid Xe TPC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2C7F20-AE37-4923-87CA-CB33E0015F26}"/>
              </a:ext>
            </a:extLst>
          </p:cNvPr>
          <p:cNvSpPr txBox="1"/>
          <p:nvPr/>
        </p:nvSpPr>
        <p:spPr>
          <a:xfrm>
            <a:off x="7060189" y="873845"/>
            <a:ext cx="4293611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nEXO</a:t>
            </a:r>
            <a:r>
              <a:rPr lang="en-US" baseline="0" dirty="0"/>
              <a:t> Overview: Erica Caden, Session </a:t>
            </a:r>
            <a:r>
              <a:rPr lang="en-CA" sz="1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TS4-2 </a:t>
            </a: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419767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9">
            <a:extLst>
              <a:ext uri="{FF2B5EF4-FFF2-40B4-BE49-F238E27FC236}">
                <a16:creationId xmlns:a16="http://schemas.microsoft.com/office/drawing/2014/main" id="{4F11A752-F189-4EFB-AFC4-7B43942237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03955" y="1267336"/>
            <a:ext cx="7495157" cy="484870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41894F7D-3961-4E7E-B85E-172892C30012}"/>
              </a:ext>
            </a:extLst>
          </p:cNvPr>
          <p:cNvSpPr/>
          <p:nvPr/>
        </p:nvSpPr>
        <p:spPr>
          <a:xfrm>
            <a:off x="9496480" y="1809196"/>
            <a:ext cx="332581" cy="39126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0F4026-A749-4C6E-B717-9E7DA6B329C7}"/>
              </a:ext>
            </a:extLst>
          </p:cNvPr>
          <p:cNvSpPr txBox="1"/>
          <p:nvPr/>
        </p:nvSpPr>
        <p:spPr>
          <a:xfrm>
            <a:off x="144715" y="1291605"/>
            <a:ext cx="1876425" cy="181588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Stage1</a:t>
            </a:r>
            <a:r>
              <a:rPr lang="en-US" sz="1600" dirty="0"/>
              <a:t>:</a:t>
            </a:r>
          </a:p>
          <a:p>
            <a:r>
              <a:rPr lang="en-US" sz="1600" dirty="0"/>
              <a:t>Extraction of detector volume around the location of the decay to gas phase using a capillary tube.</a:t>
            </a:r>
            <a:endParaRPr lang="en-CA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D9389ED-ACDE-453F-97AF-457F3E2BD713}"/>
              </a:ext>
            </a:extLst>
          </p:cNvPr>
          <p:cNvCxnSpPr>
            <a:cxnSpLocks/>
          </p:cNvCxnSpPr>
          <p:nvPr/>
        </p:nvCxnSpPr>
        <p:spPr>
          <a:xfrm>
            <a:off x="2003955" y="1414800"/>
            <a:ext cx="806173" cy="22141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80145A6-A17A-48EC-AF5C-080E64C08EBE}"/>
              </a:ext>
            </a:extLst>
          </p:cNvPr>
          <p:cNvSpPr txBox="1"/>
          <p:nvPr/>
        </p:nvSpPr>
        <p:spPr>
          <a:xfrm>
            <a:off x="9751996" y="992219"/>
            <a:ext cx="2134033" cy="1077218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Stage2</a:t>
            </a:r>
            <a:r>
              <a:rPr lang="en-US" sz="1600" dirty="0"/>
              <a:t>:</a:t>
            </a:r>
          </a:p>
          <a:p>
            <a:r>
              <a:rPr lang="en-US" sz="1600" dirty="0"/>
              <a:t>RF carpet for efficient transfer of ion from capillary to RF funnel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9D06EE-22C9-4407-BCC8-B0FA78768424}"/>
              </a:ext>
            </a:extLst>
          </p:cNvPr>
          <p:cNvCxnSpPr>
            <a:cxnSpLocks/>
          </p:cNvCxnSpPr>
          <p:nvPr/>
        </p:nvCxnSpPr>
        <p:spPr>
          <a:xfrm flipH="1">
            <a:off x="4928617" y="1291605"/>
            <a:ext cx="4823379" cy="58775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21CB94E-422A-4E03-9913-D00F8A8E0EFB}"/>
              </a:ext>
            </a:extLst>
          </p:cNvPr>
          <p:cNvSpPr txBox="1"/>
          <p:nvPr/>
        </p:nvSpPr>
        <p:spPr>
          <a:xfrm>
            <a:off x="9770061" y="4669826"/>
            <a:ext cx="2134033" cy="156966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Stage4</a:t>
            </a:r>
            <a:r>
              <a:rPr lang="en-US" sz="1600" dirty="0"/>
              <a:t>:</a:t>
            </a:r>
          </a:p>
          <a:p>
            <a:pPr fontAlgn="base"/>
            <a:r>
              <a:rPr lang="en-US" sz="1600" dirty="0"/>
              <a:t>The Linear Paul trap for detection of barium ion via laser fluorescence</a:t>
            </a:r>
          </a:p>
          <a:p>
            <a:pPr fontAlgn="base"/>
            <a:r>
              <a:rPr lang="en-US" sz="1600" dirty="0"/>
              <a:t>spectroscopy</a:t>
            </a:r>
            <a:r>
              <a:rPr lang="en-CA" sz="1600" dirty="0"/>
              <a:t>​.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DC0EAD3-97B2-4E21-82CC-5B99FE06E628}"/>
              </a:ext>
            </a:extLst>
          </p:cNvPr>
          <p:cNvCxnSpPr>
            <a:cxnSpLocks/>
          </p:cNvCxnSpPr>
          <p:nvPr/>
        </p:nvCxnSpPr>
        <p:spPr>
          <a:xfrm flipH="1" flipV="1">
            <a:off x="8901024" y="5644102"/>
            <a:ext cx="877963" cy="40865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75ABABB-04A8-4EC0-8501-3AA1C23FF0EE}"/>
              </a:ext>
            </a:extLst>
          </p:cNvPr>
          <p:cNvSpPr txBox="1"/>
          <p:nvPr/>
        </p:nvSpPr>
        <p:spPr>
          <a:xfrm>
            <a:off x="144715" y="3341387"/>
            <a:ext cx="1981632" cy="156966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Stage5</a:t>
            </a:r>
            <a:r>
              <a:rPr lang="en-US" sz="1600" dirty="0"/>
              <a:t>:</a:t>
            </a:r>
          </a:p>
          <a:p>
            <a:r>
              <a:rPr lang="en-US" sz="1600" dirty="0"/>
              <a:t>Multiple Reflection TOF Spectrometer for systematic studies and determination of ion mass.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210B12D-720F-4687-B632-FFA3A3AB966A}"/>
              </a:ext>
            </a:extLst>
          </p:cNvPr>
          <p:cNvCxnSpPr>
            <a:cxnSpLocks/>
          </p:cNvCxnSpPr>
          <p:nvPr/>
        </p:nvCxnSpPr>
        <p:spPr>
          <a:xfrm>
            <a:off x="2126347" y="4530907"/>
            <a:ext cx="854597" cy="45257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5E52249-F45C-4383-9ACC-26DFFFC514AD}"/>
              </a:ext>
            </a:extLst>
          </p:cNvPr>
          <p:cNvSpPr txBox="1"/>
          <p:nvPr/>
        </p:nvSpPr>
        <p:spPr>
          <a:xfrm>
            <a:off x="9751997" y="2672673"/>
            <a:ext cx="2134033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Stage3</a:t>
            </a:r>
            <a:r>
              <a:rPr lang="en-US" sz="1600" dirty="0"/>
              <a:t>:</a:t>
            </a:r>
          </a:p>
          <a:p>
            <a:r>
              <a:rPr lang="en-US" sz="1600" dirty="0"/>
              <a:t>RF funnel facilitates separation of xenon accompanying the Barium ion.</a:t>
            </a:r>
            <a:endParaRPr lang="en-CA" sz="16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1EAA3FB-F1AB-438E-8289-398D9AD504D4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8828176" y="3005770"/>
            <a:ext cx="923821" cy="32862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F82347-AF02-4FF9-8B40-F085B89F0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2021 -- Chris Chambers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18137C-E556-4393-A3A3-8F32CC34C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5BE8-7B5B-4500-A8C2-D97EC3279F98}" type="slidenum">
              <a:rPr lang="en-US" smtClean="0"/>
              <a:t>3</a:t>
            </a:fld>
            <a:endParaRPr lang="en-US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BF101186-A597-4F06-AB46-597F5F9AE6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14" y="-33957"/>
            <a:ext cx="11528653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en-CA" altLang="en-US" dirty="0">
                <a:solidFill>
                  <a:srgbClr val="C00000"/>
                </a:solidFill>
              </a:rPr>
              <a:t>Canadian Ba Extraction and Tagging from Gas Xe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97CDA6-2D3D-48FD-A451-9978072C1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8496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3BBE6-86F5-4BF5-BBB8-CFDDFCFA0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51928" y="1590082"/>
            <a:ext cx="6015294" cy="3794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DC electric field for directing and confining axial motion.</a:t>
            </a:r>
            <a:endParaRPr lang="en-CA" sz="20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184C14F-065F-46B3-8017-40C191985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722" y="-8708"/>
            <a:ext cx="8630479" cy="1053600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What is a Linear Paul Trap?	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9E737-393E-4275-9860-8581AAEB0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2021 -- Chris Chambers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95D1264-BB28-4F39-882E-6F6FE198C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5BE8-7B5B-4500-A8C2-D97EC3279F98}" type="slidenum">
              <a:rPr lang="en-US" smtClean="0"/>
              <a:t>4</a:t>
            </a:fld>
            <a:endParaRPr lang="en-US" dirty="0"/>
          </a:p>
        </p:txBody>
      </p:sp>
      <p:pic>
        <p:nvPicPr>
          <p:cNvPr id="13" name="Content Placeholder 12" descr="Diagram&#10;&#10;Description automatically generated with low confidence">
            <a:extLst>
              <a:ext uri="{FF2B5EF4-FFF2-40B4-BE49-F238E27FC236}">
                <a16:creationId xmlns:a16="http://schemas.microsoft.com/office/drawing/2014/main" id="{EF98B590-E291-4771-BFCD-207A6B633CF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54449" y="1969567"/>
            <a:ext cx="5810251" cy="3750076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C925E8-4F6B-4EEA-9F1F-9423C9DCE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2021-06-09</a:t>
            </a:r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1DCB33-3411-48C6-B278-A9C1837DA5DA}"/>
              </a:ext>
            </a:extLst>
          </p:cNvPr>
          <p:cNvSpPr txBox="1"/>
          <p:nvPr/>
        </p:nvSpPr>
        <p:spPr>
          <a:xfrm>
            <a:off x="7914574" y="-18083"/>
            <a:ext cx="4193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Design by Yang Lan @ TRIUMF</a:t>
            </a:r>
          </a:p>
          <a:p>
            <a:r>
              <a:rPr lang="en-CA" dirty="0"/>
              <a:t>Construction by Hussain </a:t>
            </a:r>
            <a:r>
              <a:rPr lang="en-CA" dirty="0" err="1"/>
              <a:t>Rasiwala</a:t>
            </a:r>
            <a:r>
              <a:rPr lang="en-CA" dirty="0"/>
              <a:t> @ McGill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4C95F1-9934-4C72-90D9-B5B6B4E1EA09}"/>
              </a:ext>
            </a:extLst>
          </p:cNvPr>
          <p:cNvGrpSpPr/>
          <p:nvPr/>
        </p:nvGrpSpPr>
        <p:grpSpPr>
          <a:xfrm>
            <a:off x="134112" y="1098053"/>
            <a:ext cx="6177781" cy="5086151"/>
            <a:chOff x="6096000" y="985952"/>
            <a:chExt cx="6177781" cy="508615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11B8E7F-CE34-4365-8325-674C1A6131DA}"/>
                </a:ext>
              </a:extLst>
            </p:cNvPr>
            <p:cNvGrpSpPr/>
            <p:nvPr/>
          </p:nvGrpSpPr>
          <p:grpSpPr>
            <a:xfrm>
              <a:off x="6710541" y="985952"/>
              <a:ext cx="5136528" cy="4495183"/>
              <a:chOff x="6801981" y="1101710"/>
              <a:chExt cx="5136528" cy="449518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F3AD98B-12E6-44E7-8FC8-9142C7C17B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01981" y="1245338"/>
                <a:ext cx="5136528" cy="3997223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A65E2A3-B16A-406E-9C9B-BA15C67D6923}"/>
                  </a:ext>
                </a:extLst>
              </p:cNvPr>
              <p:cNvSpPr txBox="1"/>
              <p:nvPr/>
            </p:nvSpPr>
            <p:spPr>
              <a:xfrm>
                <a:off x="8042966" y="1101710"/>
                <a:ext cx="2857588" cy="2974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333" dirty="0"/>
                  <a:t>Retrieved from: PhD thesis, Y. Lan</a:t>
                </a:r>
                <a:endParaRPr lang="en-CA" sz="1333" dirty="0"/>
              </a:p>
            </p:txBody>
          </p: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5BF90B5-B0E9-4FE3-B6B1-075C7AE875AE}"/>
                  </a:ext>
                </a:extLst>
              </p:cNvPr>
              <p:cNvSpPr txBox="1"/>
              <p:nvPr/>
            </p:nvSpPr>
            <p:spPr>
              <a:xfrm>
                <a:off x="8134862" y="5258339"/>
                <a:ext cx="20448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Quadrupolar potential</a:t>
                </a:r>
                <a:endParaRPr lang="en-CA" sz="1600" dirty="0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E379950-0442-4E59-8310-7614DDBF39D9}"/>
                </a:ext>
              </a:extLst>
            </p:cNvPr>
            <p:cNvSpPr txBox="1"/>
            <p:nvPr/>
          </p:nvSpPr>
          <p:spPr>
            <a:xfrm>
              <a:off x="6096000" y="5671993"/>
              <a:ext cx="61777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Radial confinement using radio-frequency (RF) potentials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83243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13FD7DF3-DF74-45B6-A1BD-5DD62D1423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0000"/>
                    </a14:imgEffect>
                    <a14:imgEffect>
                      <a14:saturation sat="0"/>
                    </a14:imgEffect>
                    <a14:imgEffect>
                      <a14:brightnessContrast bright="33000"/>
                    </a14:imgEffect>
                  </a14:imgLayer>
                </a14:imgProps>
              </a:ext>
            </a:extLst>
          </a:blip>
          <a:srcRect l="9431" t="4132" r="11150" b="4132"/>
          <a:stretch/>
        </p:blipFill>
        <p:spPr>
          <a:xfrm>
            <a:off x="7818800" y="3472349"/>
            <a:ext cx="3174944" cy="3013148"/>
          </a:xfrm>
          <a:prstGeom prst="ellipse">
            <a:avLst/>
          </a:prstGeom>
          <a:ln w="12700">
            <a:solidFill>
              <a:srgbClr val="0B5394"/>
            </a:solidFill>
            <a:prstDash val="sysDash"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1BB3C8A-2505-4944-BD14-69D4A3AAD2E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8708" y="915091"/>
            <a:ext cx="7496031" cy="454442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1AED8235-C199-49E5-A8B3-5F7725955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21" y="26744"/>
            <a:ext cx="10515600" cy="1325563"/>
          </a:xfrm>
        </p:spPr>
        <p:txBody>
          <a:bodyPr/>
          <a:lstStyle/>
          <a:p>
            <a:r>
              <a:rPr lang="en-US" sz="4267" dirty="0">
                <a:solidFill>
                  <a:srgbClr val="C00000"/>
                </a:solidFill>
              </a:rPr>
              <a:t>Linear Paul trap for Ba-tagging	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4A04046-6B32-42A4-BE63-603D52C54F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5474" y="5049360"/>
            <a:ext cx="5340299" cy="1134086"/>
          </a:xfr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en-US" sz="2133" dirty="0"/>
              <a:t>Custom designed for Barium tagging</a:t>
            </a:r>
          </a:p>
          <a:p>
            <a:r>
              <a:rPr lang="en-US" sz="2133" dirty="0"/>
              <a:t>Composed of a quadrupole mass filter (QMF), precooler, cooler and an ion </a:t>
            </a:r>
            <a:r>
              <a:rPr lang="en-US" sz="2133" dirty="0" err="1"/>
              <a:t>buncher</a:t>
            </a:r>
            <a:r>
              <a:rPr lang="en-US" sz="2133" dirty="0"/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097608-9DBA-4C0D-A392-588FB327A74B}"/>
              </a:ext>
            </a:extLst>
          </p:cNvPr>
          <p:cNvSpPr txBox="1"/>
          <p:nvPr/>
        </p:nvSpPr>
        <p:spPr>
          <a:xfrm>
            <a:off x="9286370" y="5743301"/>
            <a:ext cx="1134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Trap/</a:t>
            </a:r>
          </a:p>
          <a:p>
            <a:r>
              <a:rPr lang="en-US" dirty="0">
                <a:solidFill>
                  <a:schemeClr val="tx1"/>
                </a:solidFill>
              </a:rPr>
              <a:t>Buncher</a:t>
            </a:r>
            <a:endParaRPr lang="en-CA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4078DC3-6053-4671-879C-601FAA5FD44C}"/>
              </a:ext>
            </a:extLst>
          </p:cNvPr>
          <p:cNvCxnSpPr>
            <a:cxnSpLocks/>
          </p:cNvCxnSpPr>
          <p:nvPr/>
        </p:nvCxnSpPr>
        <p:spPr>
          <a:xfrm flipH="1">
            <a:off x="10580150" y="5584743"/>
            <a:ext cx="30248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DA2977-567A-4C36-91A4-8A471A453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2021-06-09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C40C25-54CA-4D8B-8582-76337EA1D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7979" y="6337594"/>
            <a:ext cx="4114800" cy="366183"/>
          </a:xfrm>
        </p:spPr>
        <p:txBody>
          <a:bodyPr/>
          <a:lstStyle/>
          <a:p>
            <a:r>
              <a:rPr lang="en-US" dirty="0"/>
              <a:t>CAP Congress 2021 -- Chris Chambers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F5DB23-41F1-4B99-B601-ABE831462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5BE8-7B5B-4500-A8C2-D97EC3279F98}" type="slidenum">
              <a:rPr lang="en-US" smtClean="0"/>
              <a:t>5</a:t>
            </a:fld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2970787-F401-414D-A8ED-12AC9E0A0E92}"/>
              </a:ext>
            </a:extLst>
          </p:cNvPr>
          <p:cNvCxnSpPr>
            <a:cxnSpLocks/>
            <a:stCxn id="18" idx="0"/>
            <a:endCxn id="34" idx="0"/>
          </p:cNvCxnSpPr>
          <p:nvPr/>
        </p:nvCxnSpPr>
        <p:spPr>
          <a:xfrm>
            <a:off x="6037859" y="3404835"/>
            <a:ext cx="3368413" cy="67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F857C14-C363-4B4F-B9E3-5E4A147EE00D}"/>
              </a:ext>
            </a:extLst>
          </p:cNvPr>
          <p:cNvCxnSpPr>
            <a:cxnSpLocks/>
            <a:stCxn id="18" idx="3"/>
            <a:endCxn id="34" idx="3"/>
          </p:cNvCxnSpPr>
          <p:nvPr/>
        </p:nvCxnSpPr>
        <p:spPr>
          <a:xfrm>
            <a:off x="5865438" y="3790262"/>
            <a:ext cx="2418322" cy="22539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F904AF27-364E-4364-9BA7-250B9A51F8E1}"/>
              </a:ext>
            </a:extLst>
          </p:cNvPr>
          <p:cNvSpPr/>
          <p:nvPr/>
        </p:nvSpPr>
        <p:spPr>
          <a:xfrm>
            <a:off x="9145406" y="4995289"/>
            <a:ext cx="119564" cy="6751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A491A4F-8FFE-44A5-804E-67C419186A7F}"/>
              </a:ext>
            </a:extLst>
          </p:cNvPr>
          <p:cNvCxnSpPr>
            <a:cxnSpLocks/>
          </p:cNvCxnSpPr>
          <p:nvPr/>
        </p:nvCxnSpPr>
        <p:spPr>
          <a:xfrm>
            <a:off x="7239307" y="3926227"/>
            <a:ext cx="663356" cy="161309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36BE745-0E26-48DA-BDE7-1B317AFCD66D}"/>
              </a:ext>
            </a:extLst>
          </p:cNvPr>
          <p:cNvGrpSpPr/>
          <p:nvPr/>
        </p:nvGrpSpPr>
        <p:grpSpPr>
          <a:xfrm>
            <a:off x="-63618" y="2141897"/>
            <a:ext cx="7993272" cy="2611555"/>
            <a:chOff x="169508" y="2324777"/>
            <a:chExt cx="7993272" cy="261155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2C9E3A4-432C-4FEF-8F8F-5AA9EDD20E45}"/>
                </a:ext>
              </a:extLst>
            </p:cNvPr>
            <p:cNvSpPr txBox="1"/>
            <p:nvPr/>
          </p:nvSpPr>
          <p:spPr>
            <a:xfrm>
              <a:off x="2124275" y="2324777"/>
              <a:ext cx="7985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QMF</a:t>
              </a:r>
              <a:endParaRPr lang="en-CA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9A83CD0-3713-431F-B33D-C0396A42D5F2}"/>
                </a:ext>
              </a:extLst>
            </p:cNvPr>
            <p:cNvSpPr txBox="1"/>
            <p:nvPr/>
          </p:nvSpPr>
          <p:spPr>
            <a:xfrm>
              <a:off x="5463579" y="3130925"/>
              <a:ext cx="10422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Cooler</a:t>
              </a:r>
              <a:endParaRPr lang="en-CA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116123C-D27E-4787-A8EA-CC81AB78FE1E}"/>
                </a:ext>
              </a:extLst>
            </p:cNvPr>
            <p:cNvSpPr txBox="1"/>
            <p:nvPr/>
          </p:nvSpPr>
          <p:spPr>
            <a:xfrm>
              <a:off x="3805969" y="2529961"/>
              <a:ext cx="12619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</a:rPr>
                <a:t>Precooler</a:t>
              </a:r>
              <a:endParaRPr lang="en-CA" dirty="0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7EEDDED-4C6A-4EB5-BBF7-A22FFFC2B298}"/>
                </a:ext>
              </a:extLst>
            </p:cNvPr>
            <p:cNvSpPr/>
            <p:nvPr/>
          </p:nvSpPr>
          <p:spPr>
            <a:xfrm>
              <a:off x="6027145" y="3587715"/>
              <a:ext cx="487679" cy="451556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95C05F1-E860-476A-9576-EC3358C6635A}"/>
                </a:ext>
              </a:extLst>
            </p:cNvPr>
            <p:cNvCxnSpPr>
              <a:cxnSpLocks/>
            </p:cNvCxnSpPr>
            <p:nvPr/>
          </p:nvCxnSpPr>
          <p:spPr>
            <a:xfrm>
              <a:off x="654158" y="2529960"/>
              <a:ext cx="587021" cy="161309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B3A6CF5-39F3-45F4-AD07-057B477615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41321" y="4051498"/>
              <a:ext cx="560233" cy="474897"/>
            </a:xfrm>
            <a:prstGeom prst="line">
              <a:avLst/>
            </a:prstGeom>
            <a:ln w="19050">
              <a:solidFill>
                <a:srgbClr val="00206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2FDF29C-ACAC-4D8D-8300-C4F489C52988}"/>
                </a:ext>
              </a:extLst>
            </p:cNvPr>
            <p:cNvSpPr txBox="1"/>
            <p:nvPr/>
          </p:nvSpPr>
          <p:spPr>
            <a:xfrm>
              <a:off x="169508" y="2863583"/>
              <a:ext cx="12234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Ion injection</a:t>
              </a:r>
              <a:endParaRPr lang="en-CA" sz="1600" dirty="0">
                <a:solidFill>
                  <a:srgbClr val="FF0000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27C6215-9F58-4BCC-BABB-FF76B69CDED8}"/>
                </a:ext>
              </a:extLst>
            </p:cNvPr>
            <p:cNvSpPr txBox="1"/>
            <p:nvPr/>
          </p:nvSpPr>
          <p:spPr>
            <a:xfrm>
              <a:off x="4706534" y="4597778"/>
              <a:ext cx="6238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2060"/>
                  </a:solidFill>
                </a:rPr>
                <a:t>Laser</a:t>
              </a:r>
              <a:endParaRPr lang="en-CA" sz="1600" dirty="0">
                <a:solidFill>
                  <a:srgbClr val="00206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78B2E2A-57F7-4324-9F5D-AFEC20F1B20B}"/>
                </a:ext>
              </a:extLst>
            </p:cNvPr>
            <p:cNvSpPr txBox="1"/>
            <p:nvPr/>
          </p:nvSpPr>
          <p:spPr>
            <a:xfrm>
              <a:off x="6823853" y="4218619"/>
              <a:ext cx="13389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Ion bunch </a:t>
              </a:r>
            </a:p>
            <a:p>
              <a:r>
                <a:rPr lang="en-US" sz="1600" dirty="0">
                  <a:solidFill>
                    <a:srgbClr val="FF0000"/>
                  </a:solidFill>
                </a:rPr>
                <a:t>To MR-TOF</a:t>
              </a:r>
              <a:endParaRPr lang="en-CA" sz="16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63B149E1-A458-430D-A385-FCA3BE3795CE}"/>
              </a:ext>
            </a:extLst>
          </p:cNvPr>
          <p:cNvCxnSpPr>
            <a:cxnSpLocks/>
          </p:cNvCxnSpPr>
          <p:nvPr/>
        </p:nvCxnSpPr>
        <p:spPr>
          <a:xfrm>
            <a:off x="1174725" y="2580402"/>
            <a:ext cx="4570485" cy="1032167"/>
          </a:xfrm>
          <a:prstGeom prst="line">
            <a:avLst/>
          </a:prstGeom>
          <a:ln w="19050">
            <a:solidFill>
              <a:srgbClr val="FF0000">
                <a:alpha val="50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5C741BA-15CC-49A9-9B7B-3BF18863DDA8}"/>
              </a:ext>
            </a:extLst>
          </p:cNvPr>
          <p:cNvCxnSpPr>
            <a:cxnSpLocks/>
            <a:endCxn id="40" idx="6"/>
          </p:cNvCxnSpPr>
          <p:nvPr/>
        </p:nvCxnSpPr>
        <p:spPr>
          <a:xfrm flipH="1">
            <a:off x="9264970" y="3748435"/>
            <a:ext cx="1266980" cy="1280611"/>
          </a:xfrm>
          <a:prstGeom prst="straightConnector1">
            <a:avLst/>
          </a:prstGeom>
          <a:ln w="12700" cmpd="tri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092E873-0A02-4AF8-9DFA-84DCD9C5528D}"/>
              </a:ext>
            </a:extLst>
          </p:cNvPr>
          <p:cNvSpPr txBox="1"/>
          <p:nvPr/>
        </p:nvSpPr>
        <p:spPr>
          <a:xfrm>
            <a:off x="10296430" y="3458764"/>
            <a:ext cx="13389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Ion bunch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D1956A6-1185-4D1E-9FC1-8D1410EE0455}"/>
              </a:ext>
            </a:extLst>
          </p:cNvPr>
          <p:cNvGrpSpPr/>
          <p:nvPr/>
        </p:nvGrpSpPr>
        <p:grpSpPr>
          <a:xfrm>
            <a:off x="8549823" y="5052915"/>
            <a:ext cx="622237" cy="1317884"/>
            <a:chOff x="4990705" y="5054431"/>
            <a:chExt cx="622237" cy="1317884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7E516AD-F316-461F-AEA1-2BAA8C1DA022}"/>
                </a:ext>
              </a:extLst>
            </p:cNvPr>
            <p:cNvCxnSpPr>
              <a:cxnSpLocks/>
              <a:stCxn id="39" idx="3"/>
              <a:endCxn id="40" idx="3"/>
            </p:cNvCxnSpPr>
            <p:nvPr/>
          </p:nvCxnSpPr>
          <p:spPr>
            <a:xfrm flipV="1">
              <a:off x="5293154" y="5054431"/>
              <a:ext cx="319788" cy="723851"/>
            </a:xfrm>
            <a:prstGeom prst="line">
              <a:avLst/>
            </a:prstGeom>
            <a:ln w="38100">
              <a:solidFill>
                <a:schemeClr val="accent6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02B3EF8-BB2B-4069-B7B9-2E901E9F998F}"/>
                </a:ext>
              </a:extLst>
            </p:cNvPr>
            <p:cNvSpPr txBox="1"/>
            <p:nvPr/>
          </p:nvSpPr>
          <p:spPr>
            <a:xfrm rot="17716303">
              <a:off x="4848037" y="5891094"/>
              <a:ext cx="6238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6">
                      <a:lumMod val="75000"/>
                    </a:schemeClr>
                  </a:solidFill>
                </a:rPr>
                <a:t>Laser</a:t>
              </a:r>
              <a:endParaRPr lang="en-CA" sz="16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5137A7D1-32D5-4FBC-B49E-0DEE6BCAC80C}"/>
              </a:ext>
            </a:extLst>
          </p:cNvPr>
          <p:cNvSpPr txBox="1"/>
          <p:nvPr/>
        </p:nvSpPr>
        <p:spPr>
          <a:xfrm>
            <a:off x="7914574" y="-18083"/>
            <a:ext cx="4193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Design by Yang Lan @ TRIUMF</a:t>
            </a:r>
          </a:p>
          <a:p>
            <a:r>
              <a:rPr lang="en-CA" dirty="0"/>
              <a:t>Construction by Hussain </a:t>
            </a:r>
            <a:r>
              <a:rPr lang="en-CA" dirty="0" err="1"/>
              <a:t>Rasiwala</a:t>
            </a:r>
            <a:r>
              <a:rPr lang="en-CA" dirty="0"/>
              <a:t> @ McGill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0F92DF9-03AA-431C-9A96-036351930721}"/>
              </a:ext>
            </a:extLst>
          </p:cNvPr>
          <p:cNvCxnSpPr>
            <a:cxnSpLocks/>
          </p:cNvCxnSpPr>
          <p:nvPr/>
        </p:nvCxnSpPr>
        <p:spPr>
          <a:xfrm>
            <a:off x="8605127" y="4941778"/>
            <a:ext cx="477956" cy="76064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63FAA21-C08A-487A-9920-B55AD8CE7040}"/>
              </a:ext>
            </a:extLst>
          </p:cNvPr>
          <p:cNvCxnSpPr>
            <a:cxnSpLocks/>
          </p:cNvCxnSpPr>
          <p:nvPr/>
        </p:nvCxnSpPr>
        <p:spPr>
          <a:xfrm>
            <a:off x="10193343" y="5206199"/>
            <a:ext cx="1064281" cy="176199"/>
          </a:xfrm>
          <a:prstGeom prst="straightConnector1">
            <a:avLst/>
          </a:prstGeom>
          <a:ln w="1905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9D0E1B8B-12B5-4FE8-B22E-4070AA845F35}"/>
              </a:ext>
            </a:extLst>
          </p:cNvPr>
          <p:cNvSpPr txBox="1"/>
          <p:nvPr/>
        </p:nvSpPr>
        <p:spPr>
          <a:xfrm>
            <a:off x="10965894" y="5359380"/>
            <a:ext cx="1338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Ion bunch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To MR-TOF</a:t>
            </a:r>
            <a:endParaRPr lang="en-CA" sz="1600" dirty="0">
              <a:solidFill>
                <a:srgbClr val="FF0000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2422E67F-E68D-4D71-8C30-5F7030F32CA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122" t="1976" r="6825" b="19295"/>
          <a:stretch/>
        </p:blipFill>
        <p:spPr>
          <a:xfrm>
            <a:off x="9012166" y="934523"/>
            <a:ext cx="2502567" cy="210940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9287C28-E1BA-49BB-89E4-507346EA7BF2}"/>
              </a:ext>
            </a:extLst>
          </p:cNvPr>
          <p:cNvCxnSpPr>
            <a:stCxn id="36" idx="2"/>
          </p:cNvCxnSpPr>
          <p:nvPr/>
        </p:nvCxnSpPr>
        <p:spPr>
          <a:xfrm flipH="1">
            <a:off x="9747504" y="3043932"/>
            <a:ext cx="515946" cy="113487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418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6B25898-5B98-41EA-8EF7-6B8CDCDE4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342" y="1255060"/>
            <a:ext cx="7212037" cy="336938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BE42639-76B7-4955-9D37-5A56BB709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852" y="52609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Single Barium ion detection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BD496CF-85EA-4854-838A-48B5DABDCA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4444" y="4672546"/>
            <a:ext cx="11403112" cy="1865759"/>
          </a:xfrm>
        </p:spPr>
        <p:txBody>
          <a:bodyPr>
            <a:normAutofit/>
          </a:bodyPr>
          <a:lstStyle/>
          <a:p>
            <a:r>
              <a:rPr lang="en-US" sz="1867" dirty="0"/>
              <a:t>Uses ion trap for confining ions and laser induced fluorescence for barium ion detection.</a:t>
            </a:r>
          </a:p>
          <a:p>
            <a:r>
              <a:rPr lang="en-US" sz="1867" dirty="0"/>
              <a:t>Single ion detection has been demonstrated by collaborators at Carleton University.</a:t>
            </a:r>
          </a:p>
          <a:p>
            <a:r>
              <a:rPr lang="en-US" sz="1867" dirty="0"/>
              <a:t>Demonstrated first by M. Green et. al by studying 493nm florescence intensity from single barium ion. </a:t>
            </a:r>
          </a:p>
          <a:p>
            <a:pPr marL="0" indent="0">
              <a:buNone/>
            </a:pPr>
            <a:r>
              <a:rPr lang="en-US" sz="1200" dirty="0" err="1"/>
              <a:t>M.Green</a:t>
            </a:r>
            <a:r>
              <a:rPr lang="en-US" sz="1200" dirty="0"/>
              <a:t>, et al.,</a:t>
            </a:r>
            <a:r>
              <a:rPr lang="en-CA" sz="1200" dirty="0"/>
              <a:t> </a:t>
            </a:r>
            <a:r>
              <a:rPr lang="en-CA" sz="1200" dirty="0" err="1"/>
              <a:t>Phys.Rev.A</a:t>
            </a:r>
            <a:r>
              <a:rPr lang="en-CA" sz="1200" dirty="0"/>
              <a:t> 76 (2007) 023404</a:t>
            </a:r>
            <a:endParaRPr lang="en-US" sz="1200" dirty="0"/>
          </a:p>
          <a:p>
            <a:endParaRPr lang="en-CA" sz="1867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4C95C8A-BAC1-4E18-8BD7-16FF38141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645" y="1176483"/>
            <a:ext cx="3266467" cy="28843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0B775A-680A-4889-95BE-C0ABE9098032}"/>
              </a:ext>
            </a:extLst>
          </p:cNvPr>
          <p:cNvSpPr txBox="1"/>
          <p:nvPr/>
        </p:nvSpPr>
        <p:spPr>
          <a:xfrm>
            <a:off x="7748050" y="1101173"/>
            <a:ext cx="445332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Retrieved from: PhD thesis, Ryan Killick (Carleton University)</a:t>
            </a:r>
            <a:endParaRPr lang="en-CA" sz="12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B7ED50-D06F-468A-A6DF-C941697CC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2021-06-09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5E3BC3-7A34-4E7F-93D9-799809F28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CAP Congress 2021 -- Chris Chambers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439D1E-6E26-4061-B0C5-8D6E7CBC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5BE8-7B5B-4500-A8C2-D97EC3279F98}" type="slidenum">
              <a:rPr lang="en-US" smtClean="0"/>
              <a:t>6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A13607C-5888-40F8-ACDA-D70AA9B0FFE7}"/>
              </a:ext>
            </a:extLst>
          </p:cNvPr>
          <p:cNvSpPr/>
          <p:nvPr/>
        </p:nvSpPr>
        <p:spPr>
          <a:xfrm>
            <a:off x="3378200" y="1101172"/>
            <a:ext cx="736600" cy="4031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D31B5D-08E5-4C82-A001-3B51D3D6BC5B}"/>
              </a:ext>
            </a:extLst>
          </p:cNvPr>
          <p:cNvSpPr txBox="1"/>
          <p:nvPr/>
        </p:nvSpPr>
        <p:spPr>
          <a:xfrm>
            <a:off x="8861472" y="7503"/>
            <a:ext cx="3330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dirty="0"/>
              <a:t>Matthew Green @ Stanford </a:t>
            </a:r>
          </a:p>
          <a:p>
            <a:pPr algn="r"/>
            <a:r>
              <a:rPr lang="en-CA" dirty="0"/>
              <a:t>Ryan Killick @ Carleton University</a:t>
            </a:r>
          </a:p>
        </p:txBody>
      </p:sp>
    </p:spTree>
    <p:extLst>
      <p:ext uri="{BB962C8B-B14F-4D97-AF65-F5344CB8AC3E}">
        <p14:creationId xmlns:p14="http://schemas.microsoft.com/office/powerpoint/2010/main" val="3484571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9F3AF-2159-46C5-9EA8-1FF99FBE0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-308912"/>
            <a:ext cx="10515600" cy="1325563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What is an MRTOF?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E2DF90-CF28-4CB5-ABC6-930574730224}"/>
              </a:ext>
            </a:extLst>
          </p:cNvPr>
          <p:cNvSpPr txBox="1"/>
          <p:nvPr/>
        </p:nvSpPr>
        <p:spPr>
          <a:xfrm>
            <a:off x="521578" y="776408"/>
            <a:ext cx="9711928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/>
              <a:t>Ions accelerated by potential gain kinetic energy</a:t>
            </a:r>
          </a:p>
          <a:p>
            <a:pPr marL="380990" indent="-38099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dirty="0"/>
              <a:t>Ions with different mass-to-charge separate in time, and can be resolved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063DE4-35DF-483B-A2DF-0A172739A7D1}"/>
              </a:ext>
            </a:extLst>
          </p:cNvPr>
          <p:cNvSpPr txBox="1"/>
          <p:nvPr/>
        </p:nvSpPr>
        <p:spPr>
          <a:xfrm>
            <a:off x="0" y="394954"/>
            <a:ext cx="2372188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133" b="1" u="sng" dirty="0">
                <a:solidFill>
                  <a:srgbClr val="C00000"/>
                </a:solidFill>
              </a:rPr>
              <a:t>Operating Principle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6409240-1555-4941-B732-F7176F7BB703}"/>
              </a:ext>
            </a:extLst>
          </p:cNvPr>
          <p:cNvGrpSpPr/>
          <p:nvPr/>
        </p:nvGrpSpPr>
        <p:grpSpPr>
          <a:xfrm>
            <a:off x="0" y="1548014"/>
            <a:ext cx="10092298" cy="1197605"/>
            <a:chOff x="1" y="1321923"/>
            <a:chExt cx="10092298" cy="119760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672AB85-20E9-4355-B0B6-10060CF4C783}"/>
                </a:ext>
              </a:extLst>
            </p:cNvPr>
            <p:cNvSpPr txBox="1"/>
            <p:nvPr/>
          </p:nvSpPr>
          <p:spPr>
            <a:xfrm>
              <a:off x="1" y="1321923"/>
              <a:ext cx="949299" cy="42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133" b="1" u="sng" dirty="0">
                  <a:solidFill>
                    <a:srgbClr val="C00000"/>
                  </a:solidFill>
                </a:rPr>
                <a:t>Design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668664C-FAC0-43CC-AD18-2FA95222BCC4}"/>
                </a:ext>
              </a:extLst>
            </p:cNvPr>
            <p:cNvSpPr txBox="1"/>
            <p:nvPr/>
          </p:nvSpPr>
          <p:spPr>
            <a:xfrm>
              <a:off x="521579" y="1639159"/>
              <a:ext cx="9570720" cy="88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80990" indent="-38099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CA" dirty="0"/>
                <a:t>Consists of central drift-tube and 2 electrostatic mirrors formed by 6 cylindrical electrodes. </a:t>
              </a:r>
            </a:p>
            <a:p>
              <a:pPr marL="380990" indent="-38099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CA" dirty="0"/>
                <a:t>Ions are reflected between the mirrors to dramatically increase the MRP.</a:t>
              </a:r>
              <a:endParaRPr lang="en-CA" baseline="-250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CC0242F-A1FD-4DDC-BD0E-D91EE911B7AA}"/>
              </a:ext>
            </a:extLst>
          </p:cNvPr>
          <p:cNvGrpSpPr/>
          <p:nvPr/>
        </p:nvGrpSpPr>
        <p:grpSpPr>
          <a:xfrm>
            <a:off x="1156727" y="3949196"/>
            <a:ext cx="9878547" cy="2691108"/>
            <a:chOff x="1156727" y="3949196"/>
            <a:chExt cx="9878547" cy="2691108"/>
          </a:xfrm>
        </p:grpSpPr>
        <p:pic>
          <p:nvPicPr>
            <p:cNvPr id="5" name="Picture 4" descr="A close up of a device&#10;&#10;Description automatically generated">
              <a:extLst>
                <a:ext uri="{FF2B5EF4-FFF2-40B4-BE49-F238E27FC236}">
                  <a16:creationId xmlns:a16="http://schemas.microsoft.com/office/drawing/2014/main" id="{123EB57B-9108-4E7F-8EDD-E9E046A834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131" t="9760"/>
            <a:stretch/>
          </p:blipFill>
          <p:spPr>
            <a:xfrm>
              <a:off x="1882807" y="3949196"/>
              <a:ext cx="9152467" cy="269110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7417863-6427-41BD-868A-B2D85E4B4A8E}"/>
                </a:ext>
              </a:extLst>
            </p:cNvPr>
            <p:cNvSpPr txBox="1"/>
            <p:nvPr/>
          </p:nvSpPr>
          <p:spPr>
            <a:xfrm>
              <a:off x="6835988" y="5615383"/>
              <a:ext cx="9235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MR TOF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58D7A70-5E8D-43FD-AC20-442163913656}"/>
                </a:ext>
              </a:extLst>
            </p:cNvPr>
            <p:cNvSpPr txBox="1"/>
            <p:nvPr/>
          </p:nvSpPr>
          <p:spPr>
            <a:xfrm>
              <a:off x="1778001" y="6085246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LAS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848BBE9-9D3F-49A4-AAD7-3C29519A68E7}"/>
                </a:ext>
              </a:extLst>
            </p:cNvPr>
            <p:cNvSpPr txBox="1"/>
            <p:nvPr/>
          </p:nvSpPr>
          <p:spPr>
            <a:xfrm>
              <a:off x="1156727" y="4884382"/>
              <a:ext cx="512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LPT</a:t>
              </a:r>
            </a:p>
          </p:txBody>
        </p:sp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424C9E78-426F-4EB0-9680-EE8F5AF6C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75BE8-7B5B-4500-A8C2-D97EC3279F98}" type="slidenum">
              <a:rPr lang="en-US" smtClean="0"/>
              <a:t>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ADC0F9-9D6E-457E-B016-FC65E5C98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BA66E-C4FA-44EA-B36E-EE8DCDF159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BDA7D28-7713-4DCD-813D-E15D7C1B2323}"/>
              </a:ext>
            </a:extLst>
          </p:cNvPr>
          <p:cNvGrpSpPr/>
          <p:nvPr/>
        </p:nvGrpSpPr>
        <p:grpSpPr>
          <a:xfrm>
            <a:off x="0" y="2582553"/>
            <a:ext cx="11564471" cy="1231091"/>
            <a:chOff x="0" y="876540"/>
            <a:chExt cx="8848377" cy="1231091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1E663E2-6D47-41EF-9B60-CFEA9B21F550}"/>
                </a:ext>
              </a:extLst>
            </p:cNvPr>
            <p:cNvSpPr txBox="1"/>
            <p:nvPr/>
          </p:nvSpPr>
          <p:spPr>
            <a:xfrm>
              <a:off x="521579" y="1227262"/>
              <a:ext cx="8326798" cy="88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CA" dirty="0"/>
                <a:t>Perform systematic studies of the Ba-tagging extraction technique. (What ion species are present in the LPT?)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CA" dirty="0"/>
                <a:t>Confirm the isotope of barium identified in the LPT.  (Was it really </a:t>
              </a:r>
              <a:r>
                <a:rPr lang="en-CA" baseline="30000" dirty="0"/>
                <a:t>136</a:t>
              </a:r>
              <a:r>
                <a:rPr lang="en-CA" dirty="0"/>
                <a:t>Ba in the LPT?)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C03E786-A05D-4B23-B7A9-194D5F34BDB3}"/>
                </a:ext>
              </a:extLst>
            </p:cNvPr>
            <p:cNvSpPr txBox="1"/>
            <p:nvPr/>
          </p:nvSpPr>
          <p:spPr>
            <a:xfrm>
              <a:off x="0" y="876540"/>
              <a:ext cx="817853" cy="42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133" b="1" u="sng" dirty="0">
                  <a:solidFill>
                    <a:srgbClr val="C00000"/>
                  </a:solidFill>
                </a:rPr>
                <a:t>Goals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ECA2EED-D459-429D-A640-1FE1F0BB13E2}"/>
              </a:ext>
            </a:extLst>
          </p:cNvPr>
          <p:cNvSpPr txBox="1"/>
          <p:nvPr/>
        </p:nvSpPr>
        <p:spPr>
          <a:xfrm>
            <a:off x="8062960" y="36249"/>
            <a:ext cx="4058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dirty="0"/>
              <a:t>Design and Construction by Kevin Murray</a:t>
            </a:r>
          </a:p>
          <a:p>
            <a:pPr algn="r"/>
            <a:r>
              <a:rPr lang="en-CA" dirty="0"/>
              <a:t>@ McGill</a:t>
            </a:r>
          </a:p>
        </p:txBody>
      </p:sp>
    </p:spTree>
    <p:extLst>
      <p:ext uri="{BB962C8B-B14F-4D97-AF65-F5344CB8AC3E}">
        <p14:creationId xmlns:p14="http://schemas.microsoft.com/office/powerpoint/2010/main" val="421943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4739D-DB30-4D5A-B11C-84457F472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5" y="-125332"/>
            <a:ext cx="10515600" cy="1325563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MRTOF First Ions – No Reflections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E6530-3EA2-4FC9-9721-4184F898CC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84672-4554-45EE-AF0A-BBBCCC00C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442B6-675D-401A-A6B6-FBF4A038E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DA5E6-E147-4E2C-9DA4-51BA696309BA}" type="slidenum">
              <a:rPr lang="en-CA" smtClean="0"/>
              <a:pPr>
                <a:defRPr/>
              </a:pPr>
              <a:t>8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C76543-B74C-419D-8BF0-09118092B0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91545" y="1063863"/>
            <a:ext cx="7038110" cy="520666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CF0588-651F-4674-A535-5E4BDA0B768F}"/>
              </a:ext>
            </a:extLst>
          </p:cNvPr>
          <p:cNvSpPr txBox="1"/>
          <p:nvPr/>
        </p:nvSpPr>
        <p:spPr>
          <a:xfrm>
            <a:off x="6748734" y="1891804"/>
            <a:ext cx="1095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solidFill>
                  <a:srgbClr val="C00000"/>
                </a:solidFill>
              </a:rPr>
              <a:t>Copper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1AD38D-6CA4-4308-8DE5-1C1EDFF2DAC7}"/>
              </a:ext>
            </a:extLst>
          </p:cNvPr>
          <p:cNvSpPr txBox="1"/>
          <p:nvPr/>
        </p:nvSpPr>
        <p:spPr>
          <a:xfrm>
            <a:off x="9744918" y="4114437"/>
            <a:ext cx="772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solidFill>
                  <a:srgbClr val="C00000"/>
                </a:solidFill>
              </a:rPr>
              <a:t>Gold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3868D3-9D2B-4C03-87A5-DA08538782C3}"/>
              </a:ext>
            </a:extLst>
          </p:cNvPr>
          <p:cNvGrpSpPr/>
          <p:nvPr/>
        </p:nvGrpSpPr>
        <p:grpSpPr>
          <a:xfrm>
            <a:off x="364855" y="1526228"/>
            <a:ext cx="4055640" cy="4281938"/>
            <a:chOff x="556879" y="1693200"/>
            <a:chExt cx="4055640" cy="428193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DA7AA37-1F25-43EA-92D8-E0405A1F30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6879" y="1693200"/>
              <a:ext cx="4055640" cy="212141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4137265-6363-4880-BDD4-259082E04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56879" y="3853726"/>
              <a:ext cx="4055640" cy="2121412"/>
            </a:xfrm>
            <a:prstGeom prst="rect">
              <a:avLst/>
            </a:prstGeom>
          </p:spPr>
        </p:pic>
      </p:grp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BD6C9083-E352-42E4-A047-BDF8E484324F}"/>
              </a:ext>
            </a:extLst>
          </p:cNvPr>
          <p:cNvSpPr/>
          <p:nvPr/>
        </p:nvSpPr>
        <p:spPr>
          <a:xfrm>
            <a:off x="4469689" y="3171369"/>
            <a:ext cx="705815" cy="603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029DB9-5091-4DB2-B983-2DC9389B7E79}"/>
              </a:ext>
            </a:extLst>
          </p:cNvPr>
          <p:cNvSpPr txBox="1"/>
          <p:nvPr/>
        </p:nvSpPr>
        <p:spPr>
          <a:xfrm>
            <a:off x="1381989" y="1144412"/>
            <a:ext cx="254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Example Raw Waveforms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4F969F-EFCF-4301-8653-C359E388F09B}"/>
              </a:ext>
            </a:extLst>
          </p:cNvPr>
          <p:cNvSpPr txBox="1"/>
          <p:nvPr/>
        </p:nvSpPr>
        <p:spPr>
          <a:xfrm>
            <a:off x="7771501" y="686484"/>
            <a:ext cx="31601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Time of Flight Spectrum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2D1B3E2-1E5F-48F2-A4C9-1E34E376A7BB}"/>
              </a:ext>
            </a:extLst>
          </p:cNvPr>
          <p:cNvSpPr txBox="1"/>
          <p:nvPr/>
        </p:nvSpPr>
        <p:spPr>
          <a:xfrm>
            <a:off x="744803" y="5847280"/>
            <a:ext cx="2509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Single ion signal is approx. 2 mV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CF9A00-4CF2-49A0-89F0-AA482378AE83}"/>
              </a:ext>
            </a:extLst>
          </p:cNvPr>
          <p:cNvSpPr txBox="1"/>
          <p:nvPr/>
        </p:nvSpPr>
        <p:spPr>
          <a:xfrm rot="1688988">
            <a:off x="9864937" y="1696855"/>
            <a:ext cx="22519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C00000"/>
                </a:solidFill>
                <a:latin typeface="Stencil" panose="040409050D0802020404" pitchFamily="82" charset="0"/>
              </a:rPr>
              <a:t>Preliminary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7941EC9-46F4-4DE0-A57E-90AAA5DBCC27}"/>
              </a:ext>
            </a:extLst>
          </p:cNvPr>
          <p:cNvSpPr txBox="1"/>
          <p:nvPr/>
        </p:nvSpPr>
        <p:spPr>
          <a:xfrm>
            <a:off x="9923213" y="36249"/>
            <a:ext cx="2198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dirty="0"/>
              <a:t>Data by Kevin Murray</a:t>
            </a:r>
          </a:p>
          <a:p>
            <a:pPr algn="r"/>
            <a:r>
              <a:rPr lang="en-CA" dirty="0"/>
              <a:t>@ McGill</a:t>
            </a:r>
          </a:p>
        </p:txBody>
      </p:sp>
    </p:spTree>
    <p:extLst>
      <p:ext uri="{BB962C8B-B14F-4D97-AF65-F5344CB8AC3E}">
        <p14:creationId xmlns:p14="http://schemas.microsoft.com/office/powerpoint/2010/main" val="18061545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CC530-F173-4811-9EB0-A950D5384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Lab Progress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C0AAD-0F59-456A-BECC-0D635A42E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2021-06-09</a:t>
            </a:r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F9FF5C-6B80-42A8-9D29-B658E739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CAP Congress 2021 -- Chris Chambers</a:t>
            </a:r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2484E-5290-4B95-A094-396172737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0DA5E6-E147-4E2C-9DA4-51BA696309BA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  <p:pic>
        <p:nvPicPr>
          <p:cNvPr id="7" name="Picture 17">
            <a:extLst>
              <a:ext uri="{FF2B5EF4-FFF2-40B4-BE49-F238E27FC236}">
                <a16:creationId xmlns:a16="http://schemas.microsoft.com/office/drawing/2014/main" id="{8ABE4F6C-A433-4716-B683-8223BA84F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45" y="1098582"/>
            <a:ext cx="3881581" cy="5172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739B34F3-C36C-43D5-ADB4-0477F6141EC4}"/>
              </a:ext>
            </a:extLst>
          </p:cNvPr>
          <p:cNvSpPr/>
          <p:nvPr/>
        </p:nvSpPr>
        <p:spPr>
          <a:xfrm>
            <a:off x="5092191" y="3138239"/>
            <a:ext cx="2000227" cy="775855"/>
          </a:xfrm>
          <a:prstGeom prst="rightArrow">
            <a:avLst/>
          </a:prstGeom>
          <a:solidFill>
            <a:srgbClr val="FF0000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2AAA0C-F1FF-40D7-A559-E5D30D7EE91E}"/>
              </a:ext>
            </a:extLst>
          </p:cNvPr>
          <p:cNvSpPr txBox="1"/>
          <p:nvPr/>
        </p:nvSpPr>
        <p:spPr>
          <a:xfrm>
            <a:off x="5425440" y="2953573"/>
            <a:ext cx="11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18 months</a:t>
            </a:r>
          </a:p>
        </p:txBody>
      </p:sp>
      <p:pic>
        <p:nvPicPr>
          <p:cNvPr id="12" name="Picture 17">
            <a:extLst>
              <a:ext uri="{FF2B5EF4-FFF2-40B4-BE49-F238E27FC236}">
                <a16:creationId xmlns:a16="http://schemas.microsoft.com/office/drawing/2014/main" id="{2F9F528B-ADB0-41D5-B9F5-F405F81819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72923" y="1098581"/>
            <a:ext cx="3879680" cy="5172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4CE6AF-2128-4C46-9FCA-2B671F5F8329}"/>
              </a:ext>
            </a:extLst>
          </p:cNvPr>
          <p:cNvSpPr txBox="1"/>
          <p:nvPr/>
        </p:nvSpPr>
        <p:spPr>
          <a:xfrm>
            <a:off x="3593617" y="5944587"/>
            <a:ext cx="10615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dirty="0"/>
              <a:t>Dec 2019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C6FFC6-5F2D-4C5D-8350-0E784FCB3EE5}"/>
              </a:ext>
            </a:extLst>
          </p:cNvPr>
          <p:cNvSpPr txBox="1"/>
          <p:nvPr/>
        </p:nvSpPr>
        <p:spPr>
          <a:xfrm>
            <a:off x="10494289" y="5902156"/>
            <a:ext cx="10230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dirty="0"/>
              <a:t>Jun 2021</a:t>
            </a:r>
          </a:p>
        </p:txBody>
      </p:sp>
    </p:spTree>
    <p:extLst>
      <p:ext uri="{BB962C8B-B14F-4D97-AF65-F5344CB8AC3E}">
        <p14:creationId xmlns:p14="http://schemas.microsoft.com/office/powerpoint/2010/main" val="1323919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1804</TotalTime>
  <Words>645</Words>
  <Application>Microsoft Office PowerPoint</Application>
  <PresentationFormat>Widescreen</PresentationFormat>
  <Paragraphs>129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Stencil</vt:lpstr>
      <vt:lpstr>Office Theme</vt:lpstr>
      <vt:lpstr>Barium Extraction from Xe Gas and Identification for nEXO</vt:lpstr>
      <vt:lpstr>PowerPoint Presentation</vt:lpstr>
      <vt:lpstr>PowerPoint Presentation</vt:lpstr>
      <vt:lpstr>What is a Linear Paul Trap? </vt:lpstr>
      <vt:lpstr>Linear Paul trap for Ba-tagging </vt:lpstr>
      <vt:lpstr>Single Barium ion detection</vt:lpstr>
      <vt:lpstr>What is an MRTOF?</vt:lpstr>
      <vt:lpstr>MRTOF First Ions – No Reflections</vt:lpstr>
      <vt:lpstr>Lab Progress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from McGill</dc:title>
  <dc:creator>Chris Chambers</dc:creator>
  <cp:lastModifiedBy>Chris Chambers</cp:lastModifiedBy>
  <cp:revision>99</cp:revision>
  <cp:lastPrinted>2020-05-08T16:01:58Z</cp:lastPrinted>
  <dcterms:created xsi:type="dcterms:W3CDTF">2019-12-15T21:09:36Z</dcterms:created>
  <dcterms:modified xsi:type="dcterms:W3CDTF">2021-06-09T16:17:23Z</dcterms:modified>
</cp:coreProperties>
</file>