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30" r:id="rId2"/>
    <p:sldId id="281" r:id="rId3"/>
    <p:sldId id="335" r:id="rId4"/>
    <p:sldId id="367" r:id="rId5"/>
    <p:sldId id="366" r:id="rId6"/>
    <p:sldId id="282" r:id="rId7"/>
    <p:sldId id="372" r:id="rId8"/>
    <p:sldId id="406" r:id="rId9"/>
    <p:sldId id="402" r:id="rId10"/>
    <p:sldId id="404" r:id="rId11"/>
    <p:sldId id="401" r:id="rId12"/>
    <p:sldId id="395" r:id="rId13"/>
    <p:sldId id="397" r:id="rId14"/>
    <p:sldId id="398" r:id="rId15"/>
    <p:sldId id="405" r:id="rId16"/>
    <p:sldId id="396" r:id="rId17"/>
    <p:sldId id="403" r:id="rId18"/>
    <p:sldId id="39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0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2CE85-BA1A-3C4B-BCB0-F0169885DFE2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D964-7A5E-6746-86C2-312694D0B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6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27C9C-FAAA-C34E-B537-699849C1C60E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2593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444D0-F736-3C49-85FD-8CB460833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885E6C-4624-974F-A359-76C1F9A341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3934A-4390-1444-B7C3-F9EA89AE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41AE9-9E28-F343-AA46-CD5F174D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18212-8649-DA47-A241-145CDF98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8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0E252-4941-2240-8056-18064291D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747C-53B1-3C4F-A94D-1C36A4385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3BB39-5630-2E40-A62A-F297B6A22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6AA74-5EFD-9C47-973B-A8D9461D7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3BC29-4ACF-FD46-8C6B-5FCE15A3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6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5F7EF1-B41C-4D43-BC05-7B521F48D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EB945-AC8A-DF49-A583-BBF7E9AB9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8808F-BEB5-7D41-861B-6338C61E2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24DCF-EFB1-1F47-8E1F-7F5C52DC7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E8375-AAAE-0D4F-BA3F-616C6770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4995-D82E-F14F-A35D-16D062CA1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0B317-4D1B-4E45-A645-827171053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21D93-D50A-A44F-8DB2-F5CF7DB67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6C3B0-4632-CF40-86D4-CF506D7FD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8265D-1ADC-4E4F-9E41-A4104F22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57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03C8B-59DB-7747-8ABA-8F6796CF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45CB2-78E1-C44F-B583-9F16B4EB9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6126D-E0F5-FC4D-B31E-072EC8ACC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6A1D9-CF8B-3F4D-A4A9-7B29F8B4F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50024-FD93-FF42-90D2-C40876081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31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1A58C-64F1-974B-995A-0C471BA0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6C7F2-D382-3E4D-99D3-0F4542710C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47D7E-D0F7-D44D-9D5D-DE421C715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838D0-48B3-9447-BD67-98434F29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2359E-39D1-CC45-ADE0-FFD2EE8BA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94A4E-1D91-9044-B726-541188A8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3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BD0E5-1179-F441-9BD7-9F5505578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507ED-9DB8-BD45-B24C-93A68EBE8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ED3D90-6B7D-C74E-8179-761CF50E7C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1B5EC-6239-134E-AF90-692BC9131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2DFD5-DC57-214F-A41E-B99FE46375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0054C0-887A-1040-814E-68659A5BF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100C63-D8BF-5347-B0FB-896D07F8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6E6792-1406-7149-A469-50B0EF0D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0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12C41-1A24-FC43-AD8E-128BE5932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968BD5-EAD8-3147-BFAA-885C6C55A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B9BAC-CB0E-C94A-A8DD-A9F033987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395BC-D7F0-B740-AD19-32051075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33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81D281-00ED-9B4C-9732-8FB4B51A6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D5D50B-42DF-A741-9D4A-B23CE8F70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A5783-AC41-DB4D-BB6B-7280DC0DF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9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4EE85-C5B7-704B-B343-4E4E4B3B8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B1DDE-FC58-7543-B42E-872C24D37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4857A-FD33-7243-BC55-69DF6B940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1AE31-648C-4647-99AD-6BCA2D5D7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36D298-24DF-9241-977A-A6F8D89B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D8C93-E293-7943-9530-9E80B457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3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32285-200E-AD4F-8B90-EADEEA178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1F9190-95F2-2A4A-85EB-2109455155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53CDBF-35A5-DC4B-AE1D-8D3B374B0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403FAA-869C-7A4F-8E9F-4512A68B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41465-BC1B-B147-927D-C2960632E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3C62E1-306F-3B41-8FDE-4566036AE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2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0BE66-5AC4-4446-9575-941A2B93C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979F2-57BF-A944-BDE0-3676879FC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966FB-1A8C-E54E-B43E-443C4E64AE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63160-BC4D-3E42-8260-BF2433D9705B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B0690-DD2E-CC49-8D71-49FACC792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2E434-FADE-9C4A-A249-3A1258896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D72DF-832B-2043-8DD2-E6B13E0F0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0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105.02213" TargetMode="Externa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tiff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tiff"/><Relationship Id="rId5" Type="http://schemas.openxmlformats.org/officeDocument/2006/relationships/image" Target="../media/image9.tif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9.tiff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56658" y="3217370"/>
            <a:ext cx="9144000" cy="1655762"/>
          </a:xfrm>
        </p:spPr>
        <p:txBody>
          <a:bodyPr>
            <a:noAutofit/>
          </a:bodyPr>
          <a:lstStyle/>
          <a:p>
            <a:r>
              <a:rPr lang="fr-CA" sz="2000" dirty="0"/>
              <a:t>   Ruben Sandapen</a:t>
            </a:r>
          </a:p>
          <a:p>
            <a:endParaRPr lang="fr-CA" sz="2000" dirty="0"/>
          </a:p>
          <a:p>
            <a:endParaRPr lang="fr-CA" sz="2000" dirty="0"/>
          </a:p>
          <a:p>
            <a:r>
              <a:rPr lang="fr-CA" sz="2000" dirty="0"/>
              <a:t>    </a:t>
            </a:r>
            <a:r>
              <a:rPr lang="en-CA" sz="2000" dirty="0"/>
              <a:t>June</a:t>
            </a:r>
            <a:r>
              <a:rPr lang="fr-CA" sz="2000" dirty="0"/>
              <a:t>, 2021</a:t>
            </a:r>
          </a:p>
          <a:p>
            <a:endParaRPr lang="fr-CA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5E7C-8A27-5E4B-B200-070FF6F51435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68" y="3875269"/>
            <a:ext cx="1473179" cy="3399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147BCD-3542-434D-80B9-D4E3FE5E5370}"/>
              </a:ext>
            </a:extLst>
          </p:cNvPr>
          <p:cNvSpPr txBox="1"/>
          <p:nvPr/>
        </p:nvSpPr>
        <p:spPr>
          <a:xfrm>
            <a:off x="2116990" y="1336724"/>
            <a:ext cx="844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solidFill>
                  <a:srgbClr val="0432FF"/>
                </a:solidFill>
              </a:rPr>
              <a:t>A universal holographic wavefunction for hadrons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73457C-F9D2-3240-A562-6F5C1576F2F0}"/>
              </a:ext>
            </a:extLst>
          </p:cNvPr>
          <p:cNvSpPr txBox="1"/>
          <p:nvPr/>
        </p:nvSpPr>
        <p:spPr>
          <a:xfrm>
            <a:off x="4209537" y="5291575"/>
            <a:ext cx="4263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CAP Virtual Congress</a:t>
            </a:r>
          </a:p>
        </p:txBody>
      </p:sp>
    </p:spTree>
    <p:extLst>
      <p:ext uri="{BB962C8B-B14F-4D97-AF65-F5344CB8AC3E}">
        <p14:creationId xmlns:p14="http://schemas.microsoft.com/office/powerpoint/2010/main" val="1108184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F082FD-E528-A045-AE2B-E86A218F3A93}"/>
              </a:ext>
            </a:extLst>
          </p:cNvPr>
          <p:cNvSpPr txBox="1"/>
          <p:nvPr/>
        </p:nvSpPr>
        <p:spPr>
          <a:xfrm>
            <a:off x="3940001" y="208382"/>
            <a:ext cx="4016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rgbClr val="0432FF"/>
                </a:solidFill>
              </a:rPr>
              <a:t>Unique confinement potential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978273-6B2C-6D4C-917B-F07345BC7EF0}"/>
              </a:ext>
            </a:extLst>
          </p:cNvPr>
          <p:cNvSpPr txBox="1"/>
          <p:nvPr/>
        </p:nvSpPr>
        <p:spPr>
          <a:xfrm>
            <a:off x="1212574" y="1699591"/>
            <a:ext cx="9419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dilaton</a:t>
            </a:r>
            <a:r>
              <a:rPr lang="en-US" dirty="0"/>
              <a:t> field distorts the pure </a:t>
            </a:r>
            <a:r>
              <a:rPr lang="en-US" dirty="0" err="1"/>
              <a:t>AdS</a:t>
            </a:r>
            <a:r>
              <a:rPr lang="en-US" dirty="0"/>
              <a:t> geometry and drives confinement in physical spacetime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Underlying conformal symmetry requires the </a:t>
            </a:r>
            <a:r>
              <a:rPr lang="en-US" dirty="0" err="1"/>
              <a:t>dilaton</a:t>
            </a:r>
            <a:r>
              <a:rPr lang="en-US" dirty="0"/>
              <a:t> to be quadratic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confinement potential is uniquely fixed by conformal symmetry and holographic mapping 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03429BB0-248F-6E44-8D2A-357073882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130" y="3429000"/>
            <a:ext cx="6680200" cy="10414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BE1FDA7E-2920-E547-A60F-50EBD2A9D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4679579"/>
            <a:ext cx="1524000" cy="596900"/>
          </a:xfrm>
          <a:prstGeom prst="rect">
            <a:avLst/>
          </a:prstGeom>
        </p:spPr>
      </p:pic>
      <p:pic>
        <p:nvPicPr>
          <p:cNvPr id="10" name="Picture 9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C5E370FB-FAB8-5F42-B92B-3AA10F6364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491230" y="5676900"/>
            <a:ext cx="4140200" cy="596900"/>
          </a:xfrm>
          <a:prstGeom prst="rect">
            <a:avLst/>
          </a:prstGeom>
          <a:effectLst>
            <a:softEdge rad="132099"/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158240-5FAD-7E40-9FD8-31576C88EEBA}"/>
                  </a:ext>
                </a:extLst>
              </p:cNvPr>
              <p:cNvSpPr txBox="1"/>
              <p:nvPr/>
            </p:nvSpPr>
            <p:spPr>
              <a:xfrm>
                <a:off x="8865705" y="5676900"/>
                <a:ext cx="27095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 emerging mass scale !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158240-5FAD-7E40-9FD8-31576C88E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5705" y="5676900"/>
                <a:ext cx="2709597" cy="369332"/>
              </a:xfrm>
              <a:prstGeom prst="rect">
                <a:avLst/>
              </a:prstGeom>
              <a:blipFill>
                <a:blip r:embed="rId5"/>
                <a:stretch>
                  <a:fillRect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977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93911C-6C0B-6A40-B529-FD5757633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0F7BE7-8422-A94E-87D3-3C2522D18DAD}"/>
              </a:ext>
            </a:extLst>
          </p:cNvPr>
          <p:cNvSpPr txBox="1"/>
          <p:nvPr/>
        </p:nvSpPr>
        <p:spPr>
          <a:xfrm>
            <a:off x="3737610" y="354330"/>
            <a:ext cx="6028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A universal holographic mass scale </a:t>
            </a:r>
          </a:p>
        </p:txBody>
      </p:sp>
      <p:pic>
        <p:nvPicPr>
          <p:cNvPr id="5" name="Picture 8" descr="Universal effective hadron dynamics from superconformal algebra -  ScienceDirect">
            <a:extLst>
              <a:ext uri="{FF2B5EF4-FFF2-40B4-BE49-F238E27FC236}">
                <a16:creationId xmlns:a16="http://schemas.microsoft.com/office/drawing/2014/main" id="{47D010B4-91E7-F949-81A0-3842FF353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636" y="1382242"/>
            <a:ext cx="5233528" cy="267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98880E-0B0A-714F-8907-FEBBDB601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660" y="2686645"/>
            <a:ext cx="2286000" cy="304800"/>
          </a:xfrm>
          <a:prstGeom prst="rect">
            <a:avLst/>
          </a:prstGeom>
        </p:spPr>
      </p:pic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43B6B2A1-40A7-1C4B-B01A-C86D04956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7610" y="5066367"/>
            <a:ext cx="3581400" cy="1028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6DA3AB-4BDD-8A43-8B91-D48F8DB6D667}"/>
              </a:ext>
            </a:extLst>
          </p:cNvPr>
          <p:cNvSpPr txBox="1"/>
          <p:nvPr/>
        </p:nvSpPr>
        <p:spPr>
          <a:xfrm>
            <a:off x="3404878" y="4497348"/>
            <a:ext cx="523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Universal holographic wavefunction for ground state </a:t>
            </a:r>
          </a:p>
        </p:txBody>
      </p: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E2447314-4217-2940-B00E-F62191AA5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8240" y="5304790"/>
            <a:ext cx="1625600" cy="457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B370B74-FCAF-A34C-A873-A8EA56B2BA6C}"/>
                  </a:ext>
                </a:extLst>
              </p:cNvPr>
              <p:cNvSpPr txBox="1"/>
              <p:nvPr/>
            </p:nvSpPr>
            <p:spPr>
              <a:xfrm>
                <a:off x="9364980" y="5363210"/>
                <a:ext cx="2251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Fourier conjugate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B370B74-FCAF-A34C-A873-A8EA56B2B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980" y="5363210"/>
                <a:ext cx="2251770" cy="369332"/>
              </a:xfrm>
              <a:prstGeom prst="rect">
                <a:avLst/>
              </a:prstGeom>
              <a:blipFill>
                <a:blip r:embed="rId6"/>
                <a:stretch>
                  <a:fillRect l="-2247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174AC21-D357-1F4F-A3AB-046B1335EFE4}"/>
              </a:ext>
            </a:extLst>
          </p:cNvPr>
          <p:cNvSpPr txBox="1"/>
          <p:nvPr/>
        </p:nvSpPr>
        <p:spPr>
          <a:xfrm>
            <a:off x="7345017" y="3289852"/>
            <a:ext cx="4221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Brodsky, de </a:t>
            </a:r>
            <a:r>
              <a:rPr lang="en-US" dirty="0" err="1"/>
              <a:t>Teramond</a:t>
            </a:r>
            <a:r>
              <a:rPr lang="en-US" dirty="0"/>
              <a:t>, </a:t>
            </a:r>
            <a:r>
              <a:rPr lang="en-US" dirty="0" err="1"/>
              <a:t>Dosch</a:t>
            </a:r>
            <a:r>
              <a:rPr lang="en-US" dirty="0"/>
              <a:t>, </a:t>
            </a:r>
            <a:r>
              <a:rPr lang="en-US" dirty="0" err="1"/>
              <a:t>Lorce</a:t>
            </a:r>
            <a:r>
              <a:rPr lang="en-US" dirty="0"/>
              <a:t> (2013)</a:t>
            </a:r>
          </a:p>
        </p:txBody>
      </p:sp>
    </p:spTree>
    <p:extLst>
      <p:ext uri="{BB962C8B-B14F-4D97-AF65-F5344CB8AC3E}">
        <p14:creationId xmlns:p14="http://schemas.microsoft.com/office/powerpoint/2010/main" val="4163995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E0BD4-FCCD-A740-A913-AB3E970C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A55622-23A1-4646-93EB-14B6A1DE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5A26A5-8FFE-554E-85EC-9E05147951D6}"/>
              </a:ext>
            </a:extLst>
          </p:cNvPr>
          <p:cNvSpPr txBox="1"/>
          <p:nvPr/>
        </p:nvSpPr>
        <p:spPr>
          <a:xfrm>
            <a:off x="4475182" y="308611"/>
            <a:ext cx="2678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</a:rPr>
              <a:t>Quark masses and spins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944B4-1E38-0B49-B8F2-D4FB4A44F1A5}"/>
              </a:ext>
            </a:extLst>
          </p:cNvPr>
          <p:cNvSpPr txBox="1"/>
          <p:nvPr/>
        </p:nvSpPr>
        <p:spPr>
          <a:xfrm>
            <a:off x="619474" y="1358398"/>
            <a:ext cx="994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a successful phenomenology, we need to account for dynamical effects of quark masses and spins</a:t>
            </a:r>
          </a:p>
        </p:txBody>
      </p: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ED895201-146F-D248-B279-E3014B2A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101" y="2015457"/>
            <a:ext cx="3975100" cy="72390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17228A7-B3DD-5A49-A771-15A6A190E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7" y="3604141"/>
            <a:ext cx="6122796" cy="943712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4FC47C14-DC4E-A64D-B9BF-E2D42F696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41" y="5079220"/>
            <a:ext cx="5880955" cy="967745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F0BAC00-47FF-2541-A2E2-28926F828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5883" y="5015936"/>
            <a:ext cx="5169121" cy="1057319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152D078F-2F31-F74E-9F2F-3208E986FC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3141" y="3558970"/>
            <a:ext cx="5605270" cy="10339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1ED795-E964-6D48-AFC9-A586909E02AA}"/>
              </a:ext>
            </a:extLst>
          </p:cNvPr>
          <p:cNvSpPr txBox="1"/>
          <p:nvPr/>
        </p:nvSpPr>
        <p:spPr>
          <a:xfrm>
            <a:off x="2079099" y="2969126"/>
            <a:ext cx="261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Mesons (quark-antiquark)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8A3FA2-4493-2D42-AF63-2D7DD71469B8}"/>
              </a:ext>
            </a:extLst>
          </p:cNvPr>
          <p:cNvSpPr txBox="1"/>
          <p:nvPr/>
        </p:nvSpPr>
        <p:spPr>
          <a:xfrm>
            <a:off x="8769000" y="2863425"/>
            <a:ext cx="256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Nucleons (quark-diquark)</a:t>
            </a:r>
          </a:p>
        </p:txBody>
      </p:sp>
    </p:spTree>
    <p:extLst>
      <p:ext uri="{BB962C8B-B14F-4D97-AF65-F5344CB8AC3E}">
        <p14:creationId xmlns:p14="http://schemas.microsoft.com/office/powerpoint/2010/main" val="3163423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0A4F67-E237-204D-836D-D91EA88A9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C1849-ADA7-704C-9CDF-4115517D6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643523-265B-B74E-B077-E90E4440EA01}"/>
              </a:ext>
            </a:extLst>
          </p:cNvPr>
          <p:cNvSpPr txBox="1"/>
          <p:nvPr/>
        </p:nvSpPr>
        <p:spPr>
          <a:xfrm>
            <a:off x="3896424" y="204390"/>
            <a:ext cx="471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EM transition form factors</a:t>
            </a:r>
          </a:p>
        </p:txBody>
      </p:sp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1DF9A4F-FFD8-C84D-8BC6-D9FE5D093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075" y="1023659"/>
            <a:ext cx="6419850" cy="32127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1B32E1-857B-DA44-B7D1-F225BBA7D3D5}"/>
                  </a:ext>
                </a:extLst>
              </p:cNvPr>
              <p:cNvSpPr txBox="1"/>
              <p:nvPr/>
            </p:nvSpPr>
            <p:spPr>
              <a:xfrm>
                <a:off x="9418320" y="2651760"/>
                <a:ext cx="13620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C1B32E1-857B-DA44-B7D1-F225BBA7D3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8320" y="2651760"/>
                <a:ext cx="1362040" cy="369332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text, clock, device, gauge&#10;&#10;Description automatically generated">
            <a:extLst>
              <a:ext uri="{FF2B5EF4-FFF2-40B4-BE49-F238E27FC236}">
                <a16:creationId xmlns:a16="http://schemas.microsoft.com/office/drawing/2014/main" id="{798B5F24-1D7D-BF4E-B10E-4E9AB9D2CB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4566985"/>
            <a:ext cx="9308138" cy="1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54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3EA8E0-D4D2-AB4E-8F23-B9CD747D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D14B62-C8CC-A644-92D0-122EE4CC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A6F0A9B9-731F-E54D-8BD8-41497AB18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55958"/>
            <a:ext cx="10741548" cy="23347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6611C3-6357-A24C-926A-1734743D1717}"/>
              </a:ext>
            </a:extLst>
          </p:cNvPr>
          <p:cNvSpPr txBox="1"/>
          <p:nvPr/>
        </p:nvSpPr>
        <p:spPr>
          <a:xfrm>
            <a:off x="3269565" y="229140"/>
            <a:ext cx="6432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Predictions for radiative decay widths</a:t>
            </a:r>
          </a:p>
        </p:txBody>
      </p:sp>
    </p:spTree>
    <p:extLst>
      <p:ext uri="{BB962C8B-B14F-4D97-AF65-F5344CB8AC3E}">
        <p14:creationId xmlns:p14="http://schemas.microsoft.com/office/powerpoint/2010/main" val="142831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DD01DD3C-6B1F-7F42-8C9C-B8F73BD04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4373"/>
            <a:ext cx="6133344" cy="3867150"/>
          </a:xfrm>
          <a:prstGeom prst="rect">
            <a:avLst/>
          </a:prstGeom>
        </p:spPr>
      </p:pic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326B82E4-BC03-FA4B-8F9C-258C6E9A2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915" y="1847514"/>
            <a:ext cx="5864249" cy="34608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7DFFC-7B5B-5844-AA07-2B582EDA98C0}"/>
              </a:ext>
            </a:extLst>
          </p:cNvPr>
          <p:cNvSpPr txBox="1"/>
          <p:nvPr/>
        </p:nvSpPr>
        <p:spPr>
          <a:xfrm>
            <a:off x="3381118" y="399644"/>
            <a:ext cx="7124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50FC"/>
                </a:solidFill>
              </a:rPr>
              <a:t>Predictions for the transition form factors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630CEE-A785-F241-B698-6C69C31D2C31}"/>
                  </a:ext>
                </a:extLst>
              </p:cNvPr>
              <p:cNvSpPr txBox="1"/>
              <p:nvPr/>
            </p:nvSpPr>
            <p:spPr>
              <a:xfrm>
                <a:off x="1898374" y="5874026"/>
                <a:ext cx="13751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630CEE-A785-F241-B698-6C69C31D2C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374" y="5874026"/>
                <a:ext cx="1375120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BDDEDA-CEAC-254A-829D-AD6B1B72F396}"/>
                  </a:ext>
                </a:extLst>
              </p:cNvPr>
              <p:cNvSpPr txBox="1"/>
              <p:nvPr/>
            </p:nvSpPr>
            <p:spPr>
              <a:xfrm>
                <a:off x="8439479" y="5821300"/>
                <a:ext cx="13653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BDDEDA-CEAC-254A-829D-AD6B1B72F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479" y="5821300"/>
                <a:ext cx="1365374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757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51BEA5-5AD9-404D-B8F0-5F16C9276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628BCA-66EE-4C4C-B30E-10F2F223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41C6C-3F60-514D-9947-41D07310C7F7}"/>
              </a:ext>
            </a:extLst>
          </p:cNvPr>
          <p:cNvSpPr txBox="1"/>
          <p:nvPr/>
        </p:nvSpPr>
        <p:spPr>
          <a:xfrm>
            <a:off x="3025588" y="236817"/>
            <a:ext cx="573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Nucleon EM elastic form factors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F9D8E2-6583-E64B-931F-566565588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70" y="1379257"/>
            <a:ext cx="3269872" cy="26891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6CA53B-7DA7-5143-A6DB-6F5C2B4E3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196" y="4021664"/>
            <a:ext cx="3269872" cy="26891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1BB92F-EBC1-4746-8FAE-EF754C3C1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196" y="1332476"/>
            <a:ext cx="3269872" cy="26891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5CE40E-DA41-4F47-94FB-F15C9A4FC2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32" y="4111333"/>
            <a:ext cx="3051810" cy="25098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FDD997D-5D12-7548-B987-B92837F86A28}"/>
              </a:ext>
            </a:extLst>
          </p:cNvPr>
          <p:cNvSpPr/>
          <p:nvPr/>
        </p:nvSpPr>
        <p:spPr>
          <a:xfrm>
            <a:off x="8734760" y="3095670"/>
            <a:ext cx="29065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effectLst/>
                <a:latin typeface="-apple-system"/>
              </a:rPr>
              <a:t>M. </a:t>
            </a:r>
            <a:r>
              <a:rPr lang="en-CA" b="0" i="0" u="none" strike="noStrike" dirty="0" err="1">
                <a:effectLst/>
                <a:latin typeface="-apple-system"/>
              </a:rPr>
              <a:t>Ahmady</a:t>
            </a:r>
            <a:r>
              <a:rPr lang="en-CA" b="0" i="0" u="none" strike="noStrike" dirty="0">
                <a:effectLst/>
                <a:latin typeface="-apple-system"/>
              </a:rPr>
              <a:t>, D. </a:t>
            </a:r>
            <a:r>
              <a:rPr lang="en-CA" b="0" i="0" u="none" strike="noStrike" dirty="0" err="1">
                <a:effectLst/>
                <a:latin typeface="-apple-system"/>
              </a:rPr>
              <a:t>Chakraborti</a:t>
            </a:r>
            <a:r>
              <a:rPr lang="en-CA" b="0" i="0" u="none" strike="noStrike" dirty="0">
                <a:effectLst/>
                <a:latin typeface="-apple-system"/>
              </a:rPr>
              <a:t>, C. Mondal, R. </a:t>
            </a:r>
            <a:r>
              <a:rPr lang="en-CA" b="0" i="0" u="none" strike="noStrike" dirty="0" err="1">
                <a:effectLst/>
                <a:latin typeface="-apple-system"/>
              </a:rPr>
              <a:t>Sandapen</a:t>
            </a:r>
            <a:r>
              <a:rPr lang="en-CA" b="0" i="0" u="none" strike="noStrike" dirty="0">
                <a:effectLst/>
                <a:latin typeface="-apple-system"/>
              </a:rPr>
              <a:t>, </a:t>
            </a:r>
            <a:r>
              <a:rPr lang="en-CA" dirty="0">
                <a:solidFill>
                  <a:srgbClr val="0050B3"/>
                </a:solidFill>
                <a:latin typeface="-apple-system"/>
                <a:hlinkClick r:id="rId6"/>
              </a:rPr>
              <a:t>E-print: 2105.02213</a:t>
            </a:r>
            <a:r>
              <a:rPr lang="en-CA" dirty="0">
                <a:latin typeface="-apple-system"/>
              </a:rPr>
              <a:t> [hep-</a:t>
            </a:r>
            <a:r>
              <a:rPr lang="en-CA" dirty="0" err="1">
                <a:latin typeface="-apple-system"/>
              </a:rPr>
              <a:t>ph</a:t>
            </a:r>
            <a:r>
              <a:rPr lang="en-CA" dirty="0">
                <a:latin typeface="-apple-system"/>
              </a:rPr>
              <a:t>]</a:t>
            </a:r>
          </a:p>
          <a:p>
            <a:r>
              <a:rPr lang="en-CA" dirty="0">
                <a:latin typeface="-apple-system"/>
              </a:rPr>
              <a:t> </a:t>
            </a:r>
            <a:endParaRPr lang="en-CA" b="0" i="0" u="none" strike="noStrike" dirty="0">
              <a:effectLst/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CA" dirty="0">
                <a:latin typeface="-apple-system"/>
              </a:rPr>
              <a:t>Excellent agreement at low momentum transfer</a:t>
            </a:r>
          </a:p>
          <a:p>
            <a:endParaRPr lang="en-CA" dirty="0"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effectLst/>
                <a:latin typeface="-apple-system"/>
              </a:rPr>
              <a:t>Large uncertainties </a:t>
            </a:r>
            <a:r>
              <a:rPr lang="en-CA" dirty="0">
                <a:latin typeface="-apple-system"/>
              </a:rPr>
              <a:t>for neutron where LO contributions tend to cancel out </a:t>
            </a:r>
            <a:endParaRPr lang="en-CA" b="0" i="0" u="none" strike="noStrike" dirty="0"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1695389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A598E9DA-6437-DD42-B846-D6BE7AF53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8477"/>
            <a:ext cx="12192000" cy="39210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CA59AE-EC61-6B46-8854-15846DF881B5}"/>
              </a:ext>
            </a:extLst>
          </p:cNvPr>
          <p:cNvSpPr txBox="1"/>
          <p:nvPr/>
        </p:nvSpPr>
        <p:spPr>
          <a:xfrm>
            <a:off x="3052119" y="531340"/>
            <a:ext cx="6956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50FC"/>
                </a:solidFill>
              </a:rPr>
              <a:t>Predictions for the EM radii of nucleons</a:t>
            </a:r>
          </a:p>
        </p:txBody>
      </p:sp>
    </p:spTree>
    <p:extLst>
      <p:ext uri="{BB962C8B-B14F-4D97-AF65-F5344CB8AC3E}">
        <p14:creationId xmlns:p14="http://schemas.microsoft.com/office/powerpoint/2010/main" val="3382457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D229D-1AB7-4448-9210-E5876ACBB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A12E9B-0340-7942-996D-49C6123D7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48A754-5686-F346-88FE-DD353F0C73C8}"/>
              </a:ext>
            </a:extLst>
          </p:cNvPr>
          <p:cNvSpPr txBox="1"/>
          <p:nvPr/>
        </p:nvSpPr>
        <p:spPr>
          <a:xfrm>
            <a:off x="3282811" y="166440"/>
            <a:ext cx="5908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Conclusions &amp; Acknowledgements</a:t>
            </a:r>
          </a:p>
        </p:txBody>
      </p:sp>
      <p:pic>
        <p:nvPicPr>
          <p:cNvPr id="2050" name="Picture 2" descr="NSERC Announces One-Year Extension to Discovery Grants – CS-Can|Info-Can">
            <a:extLst>
              <a:ext uri="{FF2B5EF4-FFF2-40B4-BE49-F238E27FC236}">
                <a16:creationId xmlns:a16="http://schemas.microsoft.com/office/drawing/2014/main" id="{20DF9BF8-00CB-5A44-A499-DAA24A91F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582" y="4093935"/>
            <a:ext cx="1763887" cy="111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57B17-13DC-9542-979A-180E56225B41}"/>
              </a:ext>
            </a:extLst>
          </p:cNvPr>
          <p:cNvSpPr txBox="1"/>
          <p:nvPr/>
        </p:nvSpPr>
        <p:spPr>
          <a:xfrm>
            <a:off x="944218" y="1143812"/>
            <a:ext cx="817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Light hadrons share a universal holographic wavefunction which is modified differently by their spin structures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Thanks 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Collaborators: M. </a:t>
            </a:r>
            <a:r>
              <a:rPr lang="en-US" dirty="0" err="1"/>
              <a:t>Ahmady</a:t>
            </a:r>
            <a:r>
              <a:rPr lang="en-US" dirty="0"/>
              <a:t>, D. </a:t>
            </a:r>
            <a:r>
              <a:rPr lang="en-US" dirty="0" err="1"/>
              <a:t>Chakraborti</a:t>
            </a:r>
            <a:r>
              <a:rPr lang="en-US" dirty="0"/>
              <a:t>, S. Kaur, C. Mondal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NSERC and Acadia University for funding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04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5714" y="205491"/>
            <a:ext cx="5073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dirty="0">
                <a:solidFill>
                  <a:srgbClr val="0432FF"/>
                </a:solidFill>
              </a:rPr>
              <a:t>Standard Model and General </a:t>
            </a:r>
            <a:r>
              <a:rPr lang="fr-CA" sz="2400" dirty="0" err="1">
                <a:solidFill>
                  <a:srgbClr val="0432FF"/>
                </a:solidFill>
              </a:rPr>
              <a:t>Relativity</a:t>
            </a:r>
            <a:r>
              <a:rPr lang="fr-CA" sz="2400" dirty="0">
                <a:solidFill>
                  <a:srgbClr val="0432FF"/>
                </a:solidFill>
              </a:rPr>
              <a:t> </a:t>
            </a:r>
          </a:p>
        </p:txBody>
      </p:sp>
      <p:pic>
        <p:nvPicPr>
          <p:cNvPr id="2049" name="Picture 1" descr="age9image391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45" y="1288473"/>
            <a:ext cx="4123064" cy="309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83523" y="4710768"/>
            <a:ext cx="55980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CA" dirty="0"/>
              <a:t>Gravity:  Einstein’s General Relativity</a:t>
            </a:r>
          </a:p>
          <a:p>
            <a:pPr marL="285750" indent="-285750">
              <a:buFont typeface="Arial" charset="0"/>
              <a:buChar char="•"/>
            </a:pP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/>
              <a:t>Strong, weak and EM interactions: Standard Model</a:t>
            </a:r>
          </a:p>
          <a:p>
            <a:pPr marL="285750" indent="-285750">
              <a:buFont typeface="Arial" charset="0"/>
              <a:buChar char="•"/>
            </a:pP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/>
              <a:t>GR seems incompatible with SM </a:t>
            </a:r>
          </a:p>
          <a:p>
            <a:pPr marL="285750" indent="-285750">
              <a:buFont typeface="Arial" charset="0"/>
              <a:buChar char="•"/>
            </a:pPr>
            <a:endParaRPr lang="en-CA" dirty="0"/>
          </a:p>
          <a:p>
            <a:pPr marL="285750" indent="-285750">
              <a:buFont typeface="Arial" charset="0"/>
              <a:buChar char="•"/>
            </a:pPr>
            <a:r>
              <a:rPr lang="en-CA" dirty="0"/>
              <a:t>Caveat: in same number of spacetime dimensions </a:t>
            </a:r>
          </a:p>
          <a:p>
            <a:endParaRPr lang="en-CA" dirty="0"/>
          </a:p>
          <a:p>
            <a:pPr marL="285750" indent="-285750">
              <a:buFont typeface="Arial" charset="0"/>
              <a:buChar char="•"/>
            </a:pPr>
            <a:endParaRPr lang="fr-CA" dirty="0"/>
          </a:p>
          <a:p>
            <a:pPr marL="285750" indent="-285750">
              <a:buFont typeface="Arial" charset="0"/>
              <a:buChar char="•"/>
            </a:pPr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A6B8B-3B8C-8047-9FAA-EF9E7DFAC01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09EE4A-79AC-A04F-B419-5668207270F7}"/>
              </a:ext>
            </a:extLst>
          </p:cNvPr>
          <p:cNvSpPr txBox="1"/>
          <p:nvPr/>
        </p:nvSpPr>
        <p:spPr>
          <a:xfrm>
            <a:off x="5563263" y="3462481"/>
            <a:ext cx="2331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Higgs boson: 1964</a:t>
            </a:r>
          </a:p>
          <a:p>
            <a:r>
              <a:rPr lang="en-CA" dirty="0"/>
              <a:t>Discovery: 2012 at LHC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40F875-B96D-EE4A-A53D-C4BEC53071E9}"/>
              </a:ext>
            </a:extLst>
          </p:cNvPr>
          <p:cNvSpPr txBox="1"/>
          <p:nvPr/>
        </p:nvSpPr>
        <p:spPr>
          <a:xfrm>
            <a:off x="9019579" y="3429000"/>
            <a:ext cx="2417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Gravity waves: 1915</a:t>
            </a:r>
          </a:p>
          <a:p>
            <a:r>
              <a:rPr lang="en-CA" dirty="0"/>
              <a:t>Discovery: 2016 at LIGO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6999FE-8092-1346-AC17-3C6374DA4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159" y="1332454"/>
            <a:ext cx="2540000" cy="1739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6A41F8-0116-1E47-925A-30DDEFDCE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4090" y="1332454"/>
            <a:ext cx="2656465" cy="176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993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8E8999-3B66-2140-8F89-CEB387185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ACA32A-7AB2-F140-B212-395EE9390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FFBBA-5E4A-794C-B790-13ED6E312C29}"/>
              </a:ext>
            </a:extLst>
          </p:cNvPr>
          <p:cNvSpPr txBox="1"/>
          <p:nvPr/>
        </p:nvSpPr>
        <p:spPr>
          <a:xfrm>
            <a:off x="4299706" y="208072"/>
            <a:ext cx="4413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The holographic principle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381B0C1-C5E8-594D-88CB-2CCDFADA6C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7052" y="4120645"/>
          <a:ext cx="2441359" cy="652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1663700" imgH="444500" progId="Equation.3">
                  <p:embed/>
                </p:oleObj>
              </mc:Choice>
              <mc:Fallback>
                <p:oleObj name="Equation" r:id="rId3" imgW="1663700" imgH="444500" progId="Equation.3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381B0C1-C5E8-594D-88CB-2CCDFADA6C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7052" y="4120645"/>
                        <a:ext cx="2441359" cy="6529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FC13A8D-260F-DE4D-BA94-3F60DD5CA801}"/>
              </a:ext>
            </a:extLst>
          </p:cNvPr>
          <p:cNvSpPr txBox="1"/>
          <p:nvPr/>
        </p:nvSpPr>
        <p:spPr>
          <a:xfrm>
            <a:off x="5017820" y="1218283"/>
            <a:ext cx="215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Maldacena: </a:t>
            </a:r>
            <a:r>
              <a:rPr lang="en-US" dirty="0" err="1"/>
              <a:t>AdS</a:t>
            </a:r>
            <a:r>
              <a:rPr lang="en-US" dirty="0"/>
              <a:t>=CFT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5FDEF80-19AC-7B4A-AA38-41F55F7CB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706" y="2778929"/>
            <a:ext cx="2997937" cy="21342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378CA2-6C95-124D-8078-3C8EC9401C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5085" y="2900577"/>
            <a:ext cx="2113690" cy="10568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EB32F9-772E-CC4C-BDCA-1DAC5F319715}"/>
              </a:ext>
            </a:extLst>
          </p:cNvPr>
          <p:cNvSpPr txBox="1"/>
          <p:nvPr/>
        </p:nvSpPr>
        <p:spPr>
          <a:xfrm>
            <a:off x="8861472" y="4384850"/>
            <a:ext cx="206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Weak-strong duality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6AD066-5FBA-9D47-8D57-6CE6C02D7DB1}"/>
              </a:ext>
            </a:extLst>
          </p:cNvPr>
          <p:cNvSpPr txBox="1"/>
          <p:nvPr/>
        </p:nvSpPr>
        <p:spPr>
          <a:xfrm>
            <a:off x="1226128" y="3751313"/>
            <a:ext cx="128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AdS</a:t>
            </a:r>
            <a:r>
              <a:rPr lang="en-CA" baseline="-25000" dirty="0"/>
              <a:t>5</a:t>
            </a:r>
            <a:r>
              <a:rPr lang="en-CA" dirty="0"/>
              <a:t> metric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90345B-4CF7-794B-8FE1-071FC556C4FC}"/>
              </a:ext>
            </a:extLst>
          </p:cNvPr>
          <p:cNvSpPr txBox="1"/>
          <p:nvPr/>
        </p:nvSpPr>
        <p:spPr>
          <a:xfrm>
            <a:off x="2509236" y="5585400"/>
            <a:ext cx="7531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Conformal symmetry implies scale invariance: no mass scale in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When CFT is strongly coupled, gravity dual is weakly coupled and vice-versa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4345EB-0577-174B-AA14-2DCC839E8F5D}"/>
              </a:ext>
            </a:extLst>
          </p:cNvPr>
          <p:cNvSpPr txBox="1"/>
          <p:nvPr/>
        </p:nvSpPr>
        <p:spPr>
          <a:xfrm>
            <a:off x="1404522" y="1766795"/>
            <a:ext cx="1024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Conformal Field Theory in 4-dim spacetime dual to string theory in higher dimensional curved spacetime  </a:t>
            </a:r>
          </a:p>
        </p:txBody>
      </p:sp>
    </p:spTree>
    <p:extLst>
      <p:ext uri="{BB962C8B-B14F-4D97-AF65-F5344CB8AC3E}">
        <p14:creationId xmlns:p14="http://schemas.microsoft.com/office/powerpoint/2010/main" val="425085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B649D9-827F-A143-95E2-6978CD83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9CDBB7-6951-364A-9BDB-6AA20BE0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D6102F-DC4A-0542-9BAC-011382D8C347}"/>
              </a:ext>
            </a:extLst>
          </p:cNvPr>
          <p:cNvSpPr txBox="1"/>
          <p:nvPr/>
        </p:nvSpPr>
        <p:spPr>
          <a:xfrm>
            <a:off x="3678380" y="312136"/>
            <a:ext cx="4174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solidFill>
                  <a:srgbClr val="0432FF"/>
                </a:solidFill>
              </a:rPr>
              <a:t>Anti de Sitter spacetime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B76A9A-2DD5-8A45-A389-3B8981B3D1D9}"/>
                  </a:ext>
                </a:extLst>
              </p:cNvPr>
              <p:cNvSpPr txBox="1"/>
              <p:nvPr/>
            </p:nvSpPr>
            <p:spPr>
              <a:xfrm>
                <a:off x="4638155" y="2301389"/>
                <a:ext cx="2254799" cy="487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𝜇𝜐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𝜇𝜐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CA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CA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sSup>
                          <m:sSupPr>
                            <m:ctrlPr>
                              <a:rPr lang="en-CA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CA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𝜇𝜐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2B76A9A-2DD5-8A45-A389-3B8981B3D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155" y="2301389"/>
                <a:ext cx="2254799" cy="487249"/>
              </a:xfrm>
              <a:prstGeom prst="rect">
                <a:avLst/>
              </a:prstGeom>
              <a:blipFill>
                <a:blip r:embed="rId2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A7646-6B50-B94A-B8D4-46762DAB585A}"/>
                  </a:ext>
                </a:extLst>
              </p:cNvPr>
              <p:cNvSpPr txBox="1"/>
              <p:nvPr/>
            </p:nvSpPr>
            <p:spPr>
              <a:xfrm>
                <a:off x="8840765" y="2301389"/>
                <a:ext cx="25377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/>
                  <a:t>Cosmological constant: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A7646-6B50-B94A-B8D4-46762DAB5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0765" y="2301389"/>
                <a:ext cx="2537746" cy="369332"/>
              </a:xfrm>
              <a:prstGeom prst="rect">
                <a:avLst/>
              </a:prstGeom>
              <a:blipFill>
                <a:blip r:embed="rId3"/>
                <a:stretch>
                  <a:fillRect l="-2000" t="-3333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0A2ADC36-EF52-A744-AC93-AD29A36CE45F}"/>
              </a:ext>
            </a:extLst>
          </p:cNvPr>
          <p:cNvCxnSpPr>
            <a:cxnSpLocks/>
          </p:cNvCxnSpPr>
          <p:nvPr/>
        </p:nvCxnSpPr>
        <p:spPr>
          <a:xfrm rot="5400000">
            <a:off x="4248491" y="2828063"/>
            <a:ext cx="744675" cy="66582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CFA2FA5-2DEF-BB49-A1F3-64F0A95B92F0}"/>
              </a:ext>
            </a:extLst>
          </p:cNvPr>
          <p:cNvSpPr txBox="1"/>
          <p:nvPr/>
        </p:nvSpPr>
        <p:spPr>
          <a:xfrm>
            <a:off x="3581400" y="3533312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spacetime geometry</a:t>
            </a:r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E178AB7E-CCF8-794D-B22B-4FF2BEC81DBA}"/>
              </a:ext>
            </a:extLst>
          </p:cNvPr>
          <p:cNvCxnSpPr>
            <a:cxnSpLocks/>
          </p:cNvCxnSpPr>
          <p:nvPr/>
        </p:nvCxnSpPr>
        <p:spPr>
          <a:xfrm rot="16200000" flipH="1">
            <a:off x="6220061" y="2860419"/>
            <a:ext cx="711589" cy="6341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6DCD129-091F-1B4D-9EF3-395A17907D71}"/>
              </a:ext>
            </a:extLst>
          </p:cNvPr>
          <p:cNvSpPr txBox="1"/>
          <p:nvPr/>
        </p:nvSpPr>
        <p:spPr>
          <a:xfrm>
            <a:off x="6561227" y="3533312"/>
            <a:ext cx="152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matter-energy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837D0E3-26F1-164D-AEAF-860F709AC3CF}"/>
                  </a:ext>
                </a:extLst>
              </p:cNvPr>
              <p:cNvSpPr/>
              <p:nvPr/>
            </p:nvSpPr>
            <p:spPr>
              <a:xfrm>
                <a:off x="1989338" y="4776148"/>
                <a:ext cx="9014635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&gt;0: </m:t>
                    </m:r>
                  </m:oMath>
                </a14:m>
                <a:r>
                  <a:rPr lang="en-US" dirty="0"/>
                  <a:t>de Sitter spacetime (4-dim de Sitter is what our Universe looked like during inflation)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&lt;0:</m:t>
                    </m:r>
                    <m:r>
                      <a:rPr lang="en-CA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CA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dirty="0"/>
                  <a:t>nti de Sitter (</a:t>
                </a:r>
                <a:r>
                  <a:rPr lang="en-US" dirty="0" err="1"/>
                  <a:t>AdS</a:t>
                </a:r>
                <a:r>
                  <a:rPr lang="en-US" dirty="0"/>
                  <a:t>) spacetime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=0:</m:t>
                    </m:r>
                  </m:oMath>
                </a14:m>
                <a:r>
                  <a:rPr lang="en-US" dirty="0"/>
                  <a:t> Minkowski (flat) spacetime</a:t>
                </a: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837D0E3-26F1-164D-AEAF-860F709AC3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338" y="4776148"/>
                <a:ext cx="9014635" cy="1477328"/>
              </a:xfrm>
              <a:prstGeom prst="rect">
                <a:avLst/>
              </a:prstGeom>
              <a:blipFill>
                <a:blip r:embed="rId4"/>
                <a:stretch>
                  <a:fillRect l="-423" t="-1709" r="-141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6CD1F4-7C11-7B48-9C18-0B0054A2D45D}"/>
                  </a:ext>
                </a:extLst>
              </p:cNvPr>
              <p:cNvSpPr txBox="1"/>
              <p:nvPr/>
            </p:nvSpPr>
            <p:spPr>
              <a:xfrm>
                <a:off x="1989338" y="4188476"/>
                <a:ext cx="983667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𝜇𝜐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6CD1F4-7C11-7B48-9C18-0B0054A2D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338" y="4188476"/>
                <a:ext cx="983667" cy="3916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690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59E42B-CF41-B34A-898D-7DC3CEB0A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2C5D6B-B583-0C42-A719-F5CA61524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A5A9A7-5620-064D-B43F-6EC8AC22119B}"/>
              </a:ext>
            </a:extLst>
          </p:cNvPr>
          <p:cNvSpPr txBox="1"/>
          <p:nvPr/>
        </p:nvSpPr>
        <p:spPr>
          <a:xfrm>
            <a:off x="3860496" y="136525"/>
            <a:ext cx="5665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0432FF"/>
                </a:solidFill>
              </a:rPr>
              <a:t>Quantum Chromodynamics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8F600F-A3D5-0343-997E-54393CDCD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896" y="1668255"/>
            <a:ext cx="4064000" cy="248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2002CB-E640-884B-898B-1B742FE65A06}"/>
              </a:ext>
            </a:extLst>
          </p:cNvPr>
          <p:cNvSpPr txBox="1"/>
          <p:nvPr/>
        </p:nvSpPr>
        <p:spPr>
          <a:xfrm>
            <a:off x="6972301" y="1937689"/>
            <a:ext cx="39608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QCD: Exact SU(3) gauge symmetry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A" dirty="0"/>
              <a:t>Quarks and gluons have color charge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A" dirty="0"/>
              <a:t>Quarks interact by exchanging gluons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CA" dirty="0"/>
              <a:t>Gluons interact by exchanging gluons</a:t>
            </a:r>
          </a:p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A573A8-B013-2740-A213-2102D5FEBCB6}"/>
              </a:ext>
            </a:extLst>
          </p:cNvPr>
          <p:cNvSpPr txBox="1"/>
          <p:nvPr/>
        </p:nvSpPr>
        <p:spPr>
          <a:xfrm>
            <a:off x="286860" y="5161708"/>
            <a:ext cx="6207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QCD is part of the SM and is the theory for the strong interaction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6237B4-B449-4E43-891B-D06929412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118" y="4161783"/>
            <a:ext cx="3757011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394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851" y="1408656"/>
            <a:ext cx="4127500" cy="67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432" y="2336271"/>
            <a:ext cx="2400300" cy="787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759" y="3347607"/>
            <a:ext cx="3759200" cy="571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6803" y="5310598"/>
            <a:ext cx="7573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CA" dirty="0"/>
              <a:t>Weak coupling (asymptotic freedom): perturbation theory is very successful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/>
              <a:t>Strong coupling (confinement): perturbation theory fails, no exact solutions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CA5D9-1290-0C4F-B8B6-A91938A2A0AB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195" y="2909457"/>
            <a:ext cx="3757011" cy="1447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9331B-6251-CE41-808F-528C9CE0EAB4}"/>
              </a:ext>
            </a:extLst>
          </p:cNvPr>
          <p:cNvSpPr txBox="1"/>
          <p:nvPr/>
        </p:nvSpPr>
        <p:spPr>
          <a:xfrm>
            <a:off x="3889628" y="136525"/>
            <a:ext cx="4720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rgbClr val="0432FF"/>
                </a:solidFill>
              </a:rPr>
              <a:t>Asymptotic freedom to confinement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049EE74-3548-5D47-8677-7519858CD2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7946" y="1112407"/>
            <a:ext cx="3594100" cy="35941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8D5604-A293-624E-972C-E82CA724E99E}"/>
              </a:ext>
            </a:extLst>
          </p:cNvPr>
          <p:cNvCxnSpPr/>
          <p:nvPr/>
        </p:nvCxnSpPr>
        <p:spPr>
          <a:xfrm flipV="1">
            <a:off x="3353070" y="5125328"/>
            <a:ext cx="379781" cy="164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02C0448-B9AE-3349-A27A-C3ECD9D34133}"/>
              </a:ext>
            </a:extLst>
          </p:cNvPr>
          <p:cNvSpPr txBox="1"/>
          <p:nvPr/>
        </p:nvSpPr>
        <p:spPr>
          <a:xfrm>
            <a:off x="3753586" y="4886932"/>
            <a:ext cx="410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Nobel Prize 2004 (</a:t>
            </a:r>
            <a:r>
              <a:rPr lang="en-CA" dirty="0" err="1"/>
              <a:t>Politzer</a:t>
            </a:r>
            <a:r>
              <a:rPr lang="en-CA" dirty="0"/>
              <a:t>, Gross, </a:t>
            </a:r>
            <a:r>
              <a:rPr lang="en-CA" dirty="0" err="1"/>
              <a:t>Wilczek</a:t>
            </a:r>
            <a:r>
              <a:rPr lang="en-CA" dirty="0"/>
              <a:t>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8395A91-595E-8E4F-B456-578385123181}"/>
              </a:ext>
            </a:extLst>
          </p:cNvPr>
          <p:cNvCxnSpPr/>
          <p:nvPr/>
        </p:nvCxnSpPr>
        <p:spPr>
          <a:xfrm>
            <a:off x="3163179" y="5971056"/>
            <a:ext cx="379781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C17F1F2-06AF-094C-9805-1CB59A2451BF}"/>
              </a:ext>
            </a:extLst>
          </p:cNvPr>
          <p:cNvSpPr txBox="1"/>
          <p:nvPr/>
        </p:nvSpPr>
        <p:spPr>
          <a:xfrm>
            <a:off x="3615529" y="6039423"/>
            <a:ext cx="1606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Open problem</a:t>
            </a:r>
          </a:p>
        </p:txBody>
      </p:sp>
    </p:spTree>
    <p:extLst>
      <p:ext uri="{BB962C8B-B14F-4D97-AF65-F5344CB8AC3E}">
        <p14:creationId xmlns:p14="http://schemas.microsoft.com/office/powerpoint/2010/main" val="706861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59727B-AD18-E04E-89E6-BAC2CCCEE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1FB85-3357-1544-94B3-058800AB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7A2130-850A-2F49-9FCC-C677E9B9A5EC}"/>
              </a:ext>
            </a:extLst>
          </p:cNvPr>
          <p:cNvSpPr txBox="1"/>
          <p:nvPr/>
        </p:nvSpPr>
        <p:spPr>
          <a:xfrm>
            <a:off x="3256408" y="170936"/>
            <a:ext cx="5679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rgbClr val="0432FF"/>
                </a:solidFill>
              </a:rPr>
              <a:t>QCD has an underlying conformal 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9F8DA3-8F8D-0A4A-9B23-9316EBDD82F3}"/>
                  </a:ext>
                </a:extLst>
              </p:cNvPr>
              <p:cNvSpPr txBox="1"/>
              <p:nvPr/>
            </p:nvSpPr>
            <p:spPr>
              <a:xfrm>
                <a:off x="419793" y="2296066"/>
                <a:ext cx="8305159" cy="2050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Current quark masses: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/>
                  <a:t>Another mass scale appears upon perturbative renormalization scale of loops: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9F8DA3-8F8D-0A4A-9B23-9316EBDD8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93" y="2296066"/>
                <a:ext cx="8305159" cy="2050882"/>
              </a:xfrm>
              <a:prstGeom prst="rect">
                <a:avLst/>
              </a:prstGeom>
              <a:blipFill>
                <a:blip r:embed="rId2"/>
                <a:stretch>
                  <a:fillRect l="-459" t="-1227" b="-3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4B1CCF3-EF10-7343-9115-9C9EEBECB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168" y="2260200"/>
            <a:ext cx="4127500" cy="6731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AA1BA60-07CB-A043-B6E7-530421FBCC98}"/>
              </a:ext>
            </a:extLst>
          </p:cNvPr>
          <p:cNvCxnSpPr/>
          <p:nvPr/>
        </p:nvCxnSpPr>
        <p:spPr>
          <a:xfrm flipV="1">
            <a:off x="8522250" y="1666592"/>
            <a:ext cx="768927" cy="800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60E1F3A-A95A-2C43-A1FA-F0DB94C0BD52}"/>
              </a:ext>
            </a:extLst>
          </p:cNvPr>
          <p:cNvSpPr txBox="1"/>
          <p:nvPr/>
        </p:nvSpPr>
        <p:spPr>
          <a:xfrm>
            <a:off x="9356868" y="1461381"/>
            <a:ext cx="201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Current quark mass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29F1A3-ECCB-FB48-975B-2997336F04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671" t="66293" r="5509" b="3889"/>
          <a:stretch/>
        </p:blipFill>
        <p:spPr>
          <a:xfrm>
            <a:off x="3356840" y="4581185"/>
            <a:ext cx="2826328" cy="10843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BF21CD-103A-B642-80EC-8A40518A3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0132" y="2810068"/>
            <a:ext cx="2654345" cy="10228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A8501F-F653-4C4F-9223-BD266CE9B55C}"/>
              </a:ext>
            </a:extLst>
          </p:cNvPr>
          <p:cNvSpPr txBox="1"/>
          <p:nvPr/>
        </p:nvSpPr>
        <p:spPr>
          <a:xfrm>
            <a:off x="6809298" y="4993935"/>
            <a:ext cx="53082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Massless quarks: chiral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Massless quarks and no loops: conformal symmetry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4BF0CB-B3E0-FC4E-9EE7-5BD1B32BB122}"/>
                  </a:ext>
                </a:extLst>
              </p:cNvPr>
              <p:cNvSpPr txBox="1"/>
              <p:nvPr/>
            </p:nvSpPr>
            <p:spPr>
              <a:xfrm>
                <a:off x="9650896" y="4015409"/>
                <a:ext cx="2593723" cy="690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en-US" dirty="0"/>
                  <a:t> MeV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𝐺𝑒𝑉</m:t>
                          </m:r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4BF0CB-B3E0-FC4E-9EE7-5BD1B32BB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0896" y="4015409"/>
                <a:ext cx="2593723" cy="690767"/>
              </a:xfrm>
              <a:prstGeom prst="rect">
                <a:avLst/>
              </a:prstGeom>
              <a:blipFill>
                <a:blip r:embed="rId6"/>
                <a:stretch>
                  <a:fillRect t="-5455"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13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409AB8-7A84-C141-8ABE-D30BF4DED0DD}"/>
              </a:ext>
            </a:extLst>
          </p:cNvPr>
          <p:cNvSpPr txBox="1"/>
          <p:nvPr/>
        </p:nvSpPr>
        <p:spPr>
          <a:xfrm>
            <a:off x="4502426" y="268357"/>
            <a:ext cx="2775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50FC"/>
                </a:solidFill>
              </a:rPr>
              <a:t>Light-front QCD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5489E0-E721-A445-9EC4-B3273F24C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3203" y="1345828"/>
            <a:ext cx="2105043" cy="2083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4F501C-B66A-F745-A8AB-7995002B7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7609" y="1345826"/>
            <a:ext cx="2020681" cy="2083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57FC26-8FE0-724E-9C4A-8722D38AE792}"/>
              </a:ext>
            </a:extLst>
          </p:cNvPr>
          <p:cNvSpPr txBox="1"/>
          <p:nvPr/>
        </p:nvSpPr>
        <p:spPr>
          <a:xfrm>
            <a:off x="2411161" y="3689676"/>
            <a:ext cx="1489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Ordinary 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A80DC5-C103-C643-83CC-5AF09C49209A}"/>
              </a:ext>
            </a:extLst>
          </p:cNvPr>
          <p:cNvSpPr txBox="1"/>
          <p:nvPr/>
        </p:nvSpPr>
        <p:spPr>
          <a:xfrm>
            <a:off x="7277609" y="3694851"/>
            <a:ext cx="1650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Light-front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9D55B7-945C-664E-80B3-F4FE94AE61D7}"/>
                  </a:ext>
                </a:extLst>
              </p:cNvPr>
              <p:cNvSpPr txBox="1"/>
              <p:nvPr/>
            </p:nvSpPr>
            <p:spPr>
              <a:xfrm>
                <a:off x="5105571" y="4322853"/>
                <a:ext cx="15688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9D55B7-945C-664E-80B3-F4FE94AE6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571" y="4322853"/>
                <a:ext cx="156889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FBB46FB-E077-6942-9BEC-1FED7A0A51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33" y="5406496"/>
            <a:ext cx="5640242" cy="10863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9ECA59-1E8E-DB48-8281-F196E0FB44A5}"/>
              </a:ext>
            </a:extLst>
          </p:cNvPr>
          <p:cNvSpPr txBox="1"/>
          <p:nvPr/>
        </p:nvSpPr>
        <p:spPr>
          <a:xfrm>
            <a:off x="3548270" y="4949687"/>
            <a:ext cx="490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LF Schrodinger-like Equation in the conformal limit</a:t>
            </a:r>
          </a:p>
        </p:txBody>
      </p:sp>
      <p:pic>
        <p:nvPicPr>
          <p:cNvPr id="14" name="Picture 13" descr="Diagram&#10;&#10;Description automatically generated with low confidence">
            <a:extLst>
              <a:ext uri="{FF2B5EF4-FFF2-40B4-BE49-F238E27FC236}">
                <a16:creationId xmlns:a16="http://schemas.microsoft.com/office/drawing/2014/main" id="{196F7089-8BC1-B047-A176-C78886BB5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0" y="4853099"/>
            <a:ext cx="2477328" cy="9318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CDB1B8-3ED5-564B-AE9B-1DD7A8C3B60B}"/>
                  </a:ext>
                </a:extLst>
              </p:cNvPr>
              <p:cNvSpPr txBox="1"/>
              <p:nvPr/>
            </p:nvSpPr>
            <p:spPr>
              <a:xfrm>
                <a:off x="9422296" y="6052930"/>
                <a:ext cx="982705" cy="654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CDB1B8-3ED5-564B-AE9B-1DD7A8C3B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2296" y="6052930"/>
                <a:ext cx="982705" cy="654346"/>
              </a:xfrm>
              <a:prstGeom prst="rect">
                <a:avLst/>
              </a:prstGeom>
              <a:blipFill>
                <a:blip r:embed="rId7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Light-front holography for meson wavefunctions: ψ(x, b ⊥ ) = x(1−x) 2πζ |  Download Scientific Diagram">
            <a:extLst>
              <a:ext uri="{FF2B5EF4-FFF2-40B4-BE49-F238E27FC236}">
                <a16:creationId xmlns:a16="http://schemas.microsoft.com/office/drawing/2014/main" id="{184BF8AF-CA78-6543-9E1C-4DF9D7E1EC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31"/>
          <a:stretch/>
        </p:blipFill>
        <p:spPr bwMode="auto">
          <a:xfrm>
            <a:off x="342674" y="5200603"/>
            <a:ext cx="2556232" cy="93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51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74F39-02B2-DE40-8782-B5C325523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EB4A-73B6-8542-94CE-BE6D6E15D4AD}" type="datetime1">
              <a:rPr lang="en-CA" smtClean="0"/>
              <a:t>2021-06-09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D3B3D3-F0CC-1046-932C-0B68DD9DF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3C8F-67EA-7F48-B180-D11798E56D24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42FEA3-5239-914C-AB94-A90430A96F3B}"/>
              </a:ext>
            </a:extLst>
          </p:cNvPr>
          <p:cNvSpPr txBox="1"/>
          <p:nvPr/>
        </p:nvSpPr>
        <p:spPr>
          <a:xfrm>
            <a:off x="4113725" y="320040"/>
            <a:ext cx="3964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solidFill>
                  <a:srgbClr val="0432FF"/>
                </a:solidFill>
              </a:rPr>
              <a:t>Holographic dictionary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3656AA5-3AFC-FD48-9AE8-98F3AD9BAFA9}"/>
                  </a:ext>
                </a:extLst>
              </p:cNvPr>
              <p:cNvSpPr txBox="1"/>
              <p:nvPr/>
            </p:nvSpPr>
            <p:spPr>
              <a:xfrm>
                <a:off x="5046344" y="2499152"/>
                <a:ext cx="15659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𝜁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3656AA5-3AFC-FD48-9AE8-98F3AD9BA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344" y="2499152"/>
                <a:ext cx="1565910" cy="369332"/>
              </a:xfrm>
              <a:prstGeom prst="rect">
                <a:avLst/>
              </a:prstGeom>
              <a:blipFill>
                <a:blip r:embed="rId2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803933-61CA-0044-91B1-3880C7C6F512}"/>
                  </a:ext>
                </a:extLst>
              </p:cNvPr>
              <p:cNvSpPr txBox="1"/>
              <p:nvPr/>
            </p:nvSpPr>
            <p:spPr>
              <a:xfrm>
                <a:off x="4541520" y="4035783"/>
                <a:ext cx="310895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(2−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D803933-61CA-0044-91B1-3880C7C6F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520" y="4035783"/>
                <a:ext cx="3108959" cy="276999"/>
              </a:xfrm>
              <a:prstGeom prst="rect">
                <a:avLst/>
              </a:prstGeom>
              <a:blipFill>
                <a:blip r:embed="rId3"/>
                <a:stretch>
                  <a:fillRect t="-434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A371ABD-32CC-B749-B73D-F5328F3F3553}"/>
              </a:ext>
            </a:extLst>
          </p:cNvPr>
          <p:cNvSpPr txBox="1"/>
          <p:nvPr/>
        </p:nvSpPr>
        <p:spPr>
          <a:xfrm>
            <a:off x="3184023" y="1853798"/>
            <a:ext cx="616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 front transverse distance maps onto 5</a:t>
            </a:r>
            <a:r>
              <a:rPr lang="en-US" baseline="30000" dirty="0"/>
              <a:t>th</a:t>
            </a:r>
            <a:r>
              <a:rPr lang="en-US" dirty="0"/>
              <a:t> dimension of </a:t>
            </a:r>
            <a:r>
              <a:rPr lang="en-US" dirty="0" err="1"/>
              <a:t>AdS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4E31B2-042B-B94C-B89E-CFE63D412BE5}"/>
              </a:ext>
            </a:extLst>
          </p:cNvPr>
          <p:cNvSpPr txBox="1"/>
          <p:nvPr/>
        </p:nvSpPr>
        <p:spPr>
          <a:xfrm>
            <a:off x="2483266" y="3281574"/>
            <a:ext cx="794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(Orbital angular momentum)</a:t>
            </a:r>
            <a:r>
              <a:rPr lang="en-US" baseline="30000" dirty="0"/>
              <a:t>2</a:t>
            </a:r>
            <a:r>
              <a:rPr lang="en-US" dirty="0"/>
              <a:t> maps onto (</a:t>
            </a:r>
            <a:r>
              <a:rPr lang="en-US" dirty="0" err="1"/>
              <a:t>AdS</a:t>
            </a:r>
            <a:r>
              <a:rPr lang="en-US" dirty="0"/>
              <a:t> mass parameter x radius)</a:t>
            </a:r>
            <a:r>
              <a:rPr lang="en-US" baseline="30000" dirty="0"/>
              <a:t>2</a:t>
            </a:r>
            <a:r>
              <a:rPr lang="en-US" dirty="0"/>
              <a:t> and spin  </a:t>
            </a:r>
          </a:p>
        </p:txBody>
      </p:sp>
      <p:pic>
        <p:nvPicPr>
          <p:cNvPr id="21506" name="Picture 2" descr="N → N">
            <a:extLst>
              <a:ext uri="{FF2B5EF4-FFF2-40B4-BE49-F238E27FC236}">
                <a16:creationId xmlns:a16="http://schemas.microsoft.com/office/drawing/2014/main" id="{86D0DE51-74F9-8243-8DA6-7694CEAF9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080" y="4864826"/>
            <a:ext cx="2651759" cy="167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164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11194</TotalTime>
  <Words>617</Words>
  <Application>Microsoft Macintosh PowerPoint</Application>
  <PresentationFormat>Widescreen</PresentationFormat>
  <Paragraphs>137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-apple-system</vt:lpstr>
      <vt:lpstr>Arial</vt:lpstr>
      <vt:lpstr>Calibri</vt:lpstr>
      <vt:lpstr>Calibri Light</vt:lpstr>
      <vt:lpstr>Cambria Math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Sandapen</dc:creator>
  <cp:lastModifiedBy>Ruben Sandapen</cp:lastModifiedBy>
  <cp:revision>24</cp:revision>
  <cp:lastPrinted>2021-06-09T14:12:18Z</cp:lastPrinted>
  <dcterms:created xsi:type="dcterms:W3CDTF">2021-05-22T16:15:18Z</dcterms:created>
  <dcterms:modified xsi:type="dcterms:W3CDTF">2021-06-09T20:16:16Z</dcterms:modified>
</cp:coreProperties>
</file>