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04" r:id="rId2"/>
    <p:sldMasterId id="2147483707" r:id="rId3"/>
    <p:sldMasterId id="2147483719" r:id="rId4"/>
  </p:sldMasterIdLst>
  <p:notesMasterIdLst>
    <p:notesMasterId r:id="rId19"/>
  </p:notesMasterIdLst>
  <p:sldIdLst>
    <p:sldId id="841" r:id="rId5"/>
    <p:sldId id="282" r:id="rId6"/>
    <p:sldId id="1632" r:id="rId7"/>
    <p:sldId id="1633" r:id="rId8"/>
    <p:sldId id="1634" r:id="rId9"/>
    <p:sldId id="262" r:id="rId10"/>
    <p:sldId id="263" r:id="rId11"/>
    <p:sldId id="1635" r:id="rId12"/>
    <p:sldId id="1636" r:id="rId13"/>
    <p:sldId id="287" r:id="rId14"/>
    <p:sldId id="258" r:id="rId15"/>
    <p:sldId id="264" r:id="rId16"/>
    <p:sldId id="270" r:id="rId17"/>
    <p:sldId id="259"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562648A-E51C-41FA-85DC-E1D32C1239AE}">
          <p14:sldIdLst>
            <p14:sldId id="841"/>
            <p14:sldId id="282"/>
            <p14:sldId id="1632"/>
            <p14:sldId id="1633"/>
            <p14:sldId id="1634"/>
            <p14:sldId id="262"/>
            <p14:sldId id="263"/>
            <p14:sldId id="1635"/>
            <p14:sldId id="1636"/>
          </p14:sldIdLst>
        </p14:section>
        <p14:section name="spare slides" id="{3267B82E-4A1A-4ECF-A1F4-A6DE6459A5D5}">
          <p14:sldIdLst>
            <p14:sldId id="287"/>
            <p14:sldId id="258"/>
            <p14:sldId id="264"/>
            <p14:sldId id="270"/>
            <p14:sldId id="25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FFFF"/>
    <a:srgbClr val="FFFF00"/>
    <a:srgbClr val="FF5F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90" autoAdjust="0"/>
    <p:restoredTop sz="94660"/>
  </p:normalViewPr>
  <p:slideViewPr>
    <p:cSldViewPr snapToGrid="0">
      <p:cViewPr>
        <p:scale>
          <a:sx n="80" d="100"/>
          <a:sy n="80" d="100"/>
        </p:scale>
        <p:origin x="345" y="339"/>
      </p:cViewPr>
      <p:guideLst/>
    </p:cSldViewPr>
  </p:slideViewPr>
  <p:notesTextViewPr>
    <p:cViewPr>
      <p:scale>
        <a:sx n="1" d="1"/>
        <a:sy n="1" d="1"/>
      </p:scale>
      <p:origin x="0" y="0"/>
    </p:cViewPr>
  </p:notesTextViewPr>
  <p:sorterViewPr>
    <p:cViewPr>
      <p:scale>
        <a:sx n="70" d="100"/>
        <a:sy n="70" d="100"/>
      </p:scale>
      <p:origin x="0" y="-374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C1D945-3C0B-4E4D-B504-51BC2BCF62BE}" type="datetimeFigureOut">
              <a:rPr lang="en-CA" smtClean="0"/>
              <a:t>10-Jun-2021</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126A97-9374-4153-BD18-4A4447D8837E}" type="slidenum">
              <a:rPr lang="en-CA" smtClean="0"/>
              <a:t>‹#›</a:t>
            </a:fld>
            <a:endParaRPr lang="en-CA"/>
          </a:p>
        </p:txBody>
      </p:sp>
    </p:spTree>
    <p:extLst>
      <p:ext uri="{BB962C8B-B14F-4D97-AF65-F5344CB8AC3E}">
        <p14:creationId xmlns:p14="http://schemas.microsoft.com/office/powerpoint/2010/main" val="30964410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FC6ECE-9BE9-443A-9429-E0102FDE499C}" type="slidenum">
              <a:rPr kumimoji="0" lang="en-CA" alt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CA" alt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975874" name="Rectangle 2"/>
          <p:cNvSpPr>
            <a:spLocks noGrp="1" noRot="1" noChangeAspect="1" noChangeArrowheads="1" noTextEdit="1"/>
          </p:cNvSpPr>
          <p:nvPr>
            <p:ph type="sldImg"/>
          </p:nvPr>
        </p:nvSpPr>
        <p:spPr>
          <a:xfrm>
            <a:off x="381000" y="685800"/>
            <a:ext cx="6096000" cy="3429000"/>
          </a:xfrm>
          <a:ln/>
        </p:spPr>
      </p:sp>
      <p:sp>
        <p:nvSpPr>
          <p:cNvPr id="975875" name="Rectangle 3"/>
          <p:cNvSpPr>
            <a:spLocks noGrp="1" noChangeArrowheads="1"/>
          </p:cNvSpPr>
          <p:nvPr>
            <p:ph type="body" idx="1"/>
          </p:nvPr>
        </p:nvSpPr>
        <p:spPr/>
        <p:txBody>
          <a:bodyPr/>
          <a:lstStyle/>
          <a:p>
            <a:endParaRPr lang="en-US"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D7A756-DF3B-4C15-99E0-34EAAA45D0F2}"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691636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D7A756-DF3B-4C15-99E0-34EAAA45D0F2}"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282771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48"/>
            <a:ext cx="10363200" cy="1470025"/>
          </a:xfrm>
        </p:spPr>
        <p:txBody>
          <a:bodyPr/>
          <a:lstStyle/>
          <a:p>
            <a:r>
              <a:rPr lang="en-US"/>
              <a:t>Click to edit Master title style</a:t>
            </a:r>
            <a:endParaRPr lang="en-CA"/>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189" indent="0" algn="ctr">
              <a:buNone/>
              <a:defRPr/>
            </a:lvl2pPr>
            <a:lvl3pPr marL="914377" indent="0" algn="ctr">
              <a:buNone/>
              <a:defRPr/>
            </a:lvl3pPr>
            <a:lvl4pPr marL="1371566" indent="0" algn="ctr">
              <a:buNone/>
              <a:defRPr/>
            </a:lvl4pPr>
            <a:lvl5pPr marL="1828754" indent="0" algn="ctr">
              <a:buNone/>
              <a:defRPr/>
            </a:lvl5pPr>
            <a:lvl6pPr marL="2285943" indent="0" algn="ctr">
              <a:buNone/>
              <a:defRPr/>
            </a:lvl6pPr>
            <a:lvl7pPr marL="2743131" indent="0" algn="ctr">
              <a:buNone/>
              <a:defRPr/>
            </a:lvl7pPr>
            <a:lvl8pPr marL="3200320" indent="0" algn="ctr">
              <a:buNone/>
              <a:defRPr/>
            </a:lvl8pPr>
            <a:lvl9pPr marL="3657509" indent="0" algn="ctr">
              <a:buNone/>
              <a:defRPr/>
            </a:lvl9pPr>
          </a:lstStyle>
          <a:p>
            <a:r>
              <a:rPr lang="en-US"/>
              <a:t>Click to edit Master subtitle style</a:t>
            </a:r>
            <a:endParaRPr lang="en-CA"/>
          </a:p>
        </p:txBody>
      </p:sp>
      <p:sp>
        <p:nvSpPr>
          <p:cNvPr id="4" name="Slide Number Placeholder 3"/>
          <p:cNvSpPr>
            <a:spLocks noGrp="1"/>
          </p:cNvSpPr>
          <p:nvPr>
            <p:ph type="sldNum" sz="quarter" idx="10"/>
          </p:nvPr>
        </p:nvSpPr>
        <p:spPr/>
        <p:txBody>
          <a:bodyPr/>
          <a:lstStyle>
            <a:lvl1pPr>
              <a:defRPr/>
            </a:lvl1pPr>
          </a:lstStyle>
          <a:p>
            <a:r>
              <a:rPr lang="en-US" altLang="en-US" dirty="0">
                <a:latin typeface="Times New Roman" panose="02020603050405020304" pitchFamily="18" charset="0"/>
              </a:rPr>
              <a:t>Slide </a:t>
            </a:r>
            <a:fld id="{20F26C66-96A1-47B4-BA93-30083A73EF9E}" type="slidenum">
              <a:rPr lang="en-US" altLang="en-US" smtClean="0">
                <a:latin typeface="Times New Roman" panose="02020603050405020304" pitchFamily="18" charset="0"/>
              </a:rPr>
              <a:pPr/>
              <a:t>‹#›</a:t>
            </a:fld>
            <a:endParaRPr lang="en-US" altLang="en-US" dirty="0">
              <a:latin typeface="Times New Roman" panose="02020603050405020304" pitchFamily="18" charset="0"/>
            </a:endParaRPr>
          </a:p>
        </p:txBody>
      </p:sp>
    </p:spTree>
    <p:extLst>
      <p:ext uri="{BB962C8B-B14F-4D97-AF65-F5344CB8AC3E}">
        <p14:creationId xmlns:p14="http://schemas.microsoft.com/office/powerpoint/2010/main" val="7353421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0FAFB6-087D-4AEA-9D7F-7F017EDEB6F7}" type="datetimeFigureOut">
              <a:rPr lang="en-CA" smtClean="0"/>
              <a:t>10-Jun-2021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492CA1F9-5415-4E81-9A4B-306FA079FBAD}" type="slidenum">
              <a:rPr lang="en-CA" smtClean="0"/>
              <a:t>‹#›</a:t>
            </a:fld>
            <a:endParaRPr lang="en-CA"/>
          </a:p>
        </p:txBody>
      </p:sp>
    </p:spTree>
    <p:extLst>
      <p:ext uri="{BB962C8B-B14F-4D97-AF65-F5344CB8AC3E}">
        <p14:creationId xmlns:p14="http://schemas.microsoft.com/office/powerpoint/2010/main" val="568350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10FAFB6-087D-4AEA-9D7F-7F017EDEB6F7}" type="datetimeFigureOut">
              <a:rPr lang="en-CA" smtClean="0"/>
              <a:t>10-Jun-2021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92CA1F9-5415-4E81-9A4B-306FA079FBAD}" type="slidenum">
              <a:rPr lang="en-CA" smtClean="0"/>
              <a:t>‹#›</a:t>
            </a:fld>
            <a:endParaRPr lang="en-CA"/>
          </a:p>
        </p:txBody>
      </p:sp>
    </p:spTree>
    <p:extLst>
      <p:ext uri="{BB962C8B-B14F-4D97-AF65-F5344CB8AC3E}">
        <p14:creationId xmlns:p14="http://schemas.microsoft.com/office/powerpoint/2010/main" val="9555389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10FAFB6-087D-4AEA-9D7F-7F017EDEB6F7}" type="datetimeFigureOut">
              <a:rPr lang="en-CA" smtClean="0"/>
              <a:t>10-Jun-2021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92CA1F9-5415-4E81-9A4B-306FA079FBAD}" type="slidenum">
              <a:rPr lang="en-CA" smtClean="0"/>
              <a:t>‹#›</a:t>
            </a:fld>
            <a:endParaRPr lang="en-CA"/>
          </a:p>
        </p:txBody>
      </p:sp>
    </p:spTree>
    <p:extLst>
      <p:ext uri="{BB962C8B-B14F-4D97-AF65-F5344CB8AC3E}">
        <p14:creationId xmlns:p14="http://schemas.microsoft.com/office/powerpoint/2010/main" val="33898507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0FAFB6-087D-4AEA-9D7F-7F017EDEB6F7}" type="datetimeFigureOut">
              <a:rPr lang="en-CA" smtClean="0"/>
              <a:t>10-Jun-2021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92CA1F9-5415-4E81-9A4B-306FA079FBAD}" type="slidenum">
              <a:rPr lang="en-CA" smtClean="0"/>
              <a:t>‹#›</a:t>
            </a:fld>
            <a:endParaRPr lang="en-CA"/>
          </a:p>
        </p:txBody>
      </p:sp>
    </p:spTree>
    <p:extLst>
      <p:ext uri="{BB962C8B-B14F-4D97-AF65-F5344CB8AC3E}">
        <p14:creationId xmlns:p14="http://schemas.microsoft.com/office/powerpoint/2010/main" val="5834356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0FAFB6-087D-4AEA-9D7F-7F017EDEB6F7}" type="datetimeFigureOut">
              <a:rPr lang="en-CA" smtClean="0"/>
              <a:t>10-Jun-2021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92CA1F9-5415-4E81-9A4B-306FA079FBAD}" type="slidenum">
              <a:rPr lang="en-CA" smtClean="0"/>
              <a:t>‹#›</a:t>
            </a:fld>
            <a:endParaRPr lang="en-CA"/>
          </a:p>
        </p:txBody>
      </p:sp>
    </p:spTree>
    <p:extLst>
      <p:ext uri="{BB962C8B-B14F-4D97-AF65-F5344CB8AC3E}">
        <p14:creationId xmlns:p14="http://schemas.microsoft.com/office/powerpoint/2010/main" val="41455294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AA80D-7B33-4B70-B2F2-24466BB7A6F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24243E38-7705-4893-B49E-35DFF6F84F0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D8F8AB5D-54DF-4047-BFA1-DEF4F81556BA}"/>
              </a:ext>
            </a:extLst>
          </p:cNvPr>
          <p:cNvSpPr>
            <a:spLocks noGrp="1"/>
          </p:cNvSpPr>
          <p:nvPr>
            <p:ph type="dt" sz="half" idx="10"/>
          </p:nvPr>
        </p:nvSpPr>
        <p:spPr/>
        <p:txBody>
          <a:bodyPr/>
          <a:lstStyle/>
          <a:p>
            <a:fld id="{69062A7B-B0C6-4E41-91B3-E6C1F75B2A06}" type="datetimeFigureOut">
              <a:rPr lang="en-CA" smtClean="0"/>
              <a:t>10-Jun-2021</a:t>
            </a:fld>
            <a:endParaRPr lang="en-CA" dirty="0"/>
          </a:p>
        </p:txBody>
      </p:sp>
      <p:sp>
        <p:nvSpPr>
          <p:cNvPr id="5" name="Footer Placeholder 4">
            <a:extLst>
              <a:ext uri="{FF2B5EF4-FFF2-40B4-BE49-F238E27FC236}">
                <a16:creationId xmlns:a16="http://schemas.microsoft.com/office/drawing/2014/main" id="{93B63D69-E856-4BCC-98DA-BA789C480C97}"/>
              </a:ext>
            </a:extLst>
          </p:cNvPr>
          <p:cNvSpPr>
            <a:spLocks noGrp="1"/>
          </p:cNvSpPr>
          <p:nvPr>
            <p:ph type="ftr" sz="quarter" idx="11"/>
          </p:nvPr>
        </p:nvSpPr>
        <p:spPr/>
        <p:txBody>
          <a:bodyPr/>
          <a:lstStyle/>
          <a:p>
            <a:endParaRPr lang="en-CA" dirty="0"/>
          </a:p>
        </p:txBody>
      </p:sp>
      <p:sp>
        <p:nvSpPr>
          <p:cNvPr id="6" name="Slide Number Placeholder 5">
            <a:extLst>
              <a:ext uri="{FF2B5EF4-FFF2-40B4-BE49-F238E27FC236}">
                <a16:creationId xmlns:a16="http://schemas.microsoft.com/office/drawing/2014/main" id="{CCE2C10E-13AB-4C7E-A3A1-B379CC0F7C84}"/>
              </a:ext>
            </a:extLst>
          </p:cNvPr>
          <p:cNvSpPr>
            <a:spLocks noGrp="1"/>
          </p:cNvSpPr>
          <p:nvPr>
            <p:ph type="sldNum" sz="quarter" idx="12"/>
          </p:nvPr>
        </p:nvSpPr>
        <p:spPr/>
        <p:txBody>
          <a:bodyPr/>
          <a:lstStyle/>
          <a:p>
            <a:fld id="{351CE906-98A9-41DB-AD05-95592C5B0EA1}" type="slidenum">
              <a:rPr lang="en-CA" smtClean="0"/>
              <a:t>‹#›</a:t>
            </a:fld>
            <a:endParaRPr lang="en-CA" dirty="0"/>
          </a:p>
        </p:txBody>
      </p:sp>
    </p:spTree>
    <p:extLst>
      <p:ext uri="{BB962C8B-B14F-4D97-AF65-F5344CB8AC3E}">
        <p14:creationId xmlns:p14="http://schemas.microsoft.com/office/powerpoint/2010/main" val="8420161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FC17A-90B7-4F3F-A630-8DC502392AC2}"/>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B13DC910-F7EB-42D7-AEC4-0171F4A749F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55567C74-BAD8-4441-BD71-709769F05ECC}"/>
              </a:ext>
            </a:extLst>
          </p:cNvPr>
          <p:cNvSpPr>
            <a:spLocks noGrp="1"/>
          </p:cNvSpPr>
          <p:nvPr>
            <p:ph type="dt" sz="half" idx="10"/>
          </p:nvPr>
        </p:nvSpPr>
        <p:spPr/>
        <p:txBody>
          <a:bodyPr/>
          <a:lstStyle/>
          <a:p>
            <a:fld id="{69062A7B-B0C6-4E41-91B3-E6C1F75B2A06}" type="datetimeFigureOut">
              <a:rPr lang="en-CA" smtClean="0"/>
              <a:t>10-Jun-2021</a:t>
            </a:fld>
            <a:endParaRPr lang="en-CA" dirty="0"/>
          </a:p>
        </p:txBody>
      </p:sp>
      <p:sp>
        <p:nvSpPr>
          <p:cNvPr id="5" name="Footer Placeholder 4">
            <a:extLst>
              <a:ext uri="{FF2B5EF4-FFF2-40B4-BE49-F238E27FC236}">
                <a16:creationId xmlns:a16="http://schemas.microsoft.com/office/drawing/2014/main" id="{4BA9ABFB-C573-4B4D-B8FF-BB50595972FF}"/>
              </a:ext>
            </a:extLst>
          </p:cNvPr>
          <p:cNvSpPr>
            <a:spLocks noGrp="1"/>
          </p:cNvSpPr>
          <p:nvPr>
            <p:ph type="ftr" sz="quarter" idx="11"/>
          </p:nvPr>
        </p:nvSpPr>
        <p:spPr/>
        <p:txBody>
          <a:bodyPr/>
          <a:lstStyle/>
          <a:p>
            <a:endParaRPr lang="en-CA" dirty="0"/>
          </a:p>
        </p:txBody>
      </p:sp>
      <p:sp>
        <p:nvSpPr>
          <p:cNvPr id="6" name="Slide Number Placeholder 5">
            <a:extLst>
              <a:ext uri="{FF2B5EF4-FFF2-40B4-BE49-F238E27FC236}">
                <a16:creationId xmlns:a16="http://schemas.microsoft.com/office/drawing/2014/main" id="{3296C112-441F-4C30-BB59-D202A321F4D3}"/>
              </a:ext>
            </a:extLst>
          </p:cNvPr>
          <p:cNvSpPr>
            <a:spLocks noGrp="1"/>
          </p:cNvSpPr>
          <p:nvPr>
            <p:ph type="sldNum" sz="quarter" idx="12"/>
          </p:nvPr>
        </p:nvSpPr>
        <p:spPr/>
        <p:txBody>
          <a:bodyPr/>
          <a:lstStyle/>
          <a:p>
            <a:fld id="{351CE906-98A9-41DB-AD05-95592C5B0EA1}" type="slidenum">
              <a:rPr lang="en-CA" smtClean="0"/>
              <a:t>‹#›</a:t>
            </a:fld>
            <a:endParaRPr lang="en-CA" dirty="0"/>
          </a:p>
        </p:txBody>
      </p:sp>
    </p:spTree>
    <p:extLst>
      <p:ext uri="{BB962C8B-B14F-4D97-AF65-F5344CB8AC3E}">
        <p14:creationId xmlns:p14="http://schemas.microsoft.com/office/powerpoint/2010/main" val="4903222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54F868-0FB6-4234-8E7E-AD2E18EFF24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ECCFC5D7-288E-4C5E-BE0F-1F38258A4F6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F18D1D4-DF00-478D-8107-883D483DA921}"/>
              </a:ext>
            </a:extLst>
          </p:cNvPr>
          <p:cNvSpPr>
            <a:spLocks noGrp="1"/>
          </p:cNvSpPr>
          <p:nvPr>
            <p:ph type="dt" sz="half" idx="10"/>
          </p:nvPr>
        </p:nvSpPr>
        <p:spPr/>
        <p:txBody>
          <a:bodyPr/>
          <a:lstStyle/>
          <a:p>
            <a:fld id="{69062A7B-B0C6-4E41-91B3-E6C1F75B2A06}" type="datetimeFigureOut">
              <a:rPr lang="en-CA" smtClean="0"/>
              <a:t>10-Jun-2021</a:t>
            </a:fld>
            <a:endParaRPr lang="en-CA" dirty="0"/>
          </a:p>
        </p:txBody>
      </p:sp>
      <p:sp>
        <p:nvSpPr>
          <p:cNvPr id="5" name="Footer Placeholder 4">
            <a:extLst>
              <a:ext uri="{FF2B5EF4-FFF2-40B4-BE49-F238E27FC236}">
                <a16:creationId xmlns:a16="http://schemas.microsoft.com/office/drawing/2014/main" id="{35DAB91F-CBB0-463E-AAA0-8F49E5A7B0FA}"/>
              </a:ext>
            </a:extLst>
          </p:cNvPr>
          <p:cNvSpPr>
            <a:spLocks noGrp="1"/>
          </p:cNvSpPr>
          <p:nvPr>
            <p:ph type="ftr" sz="quarter" idx="11"/>
          </p:nvPr>
        </p:nvSpPr>
        <p:spPr/>
        <p:txBody>
          <a:bodyPr/>
          <a:lstStyle/>
          <a:p>
            <a:endParaRPr lang="en-CA" dirty="0"/>
          </a:p>
        </p:txBody>
      </p:sp>
      <p:sp>
        <p:nvSpPr>
          <p:cNvPr id="6" name="Slide Number Placeholder 5">
            <a:extLst>
              <a:ext uri="{FF2B5EF4-FFF2-40B4-BE49-F238E27FC236}">
                <a16:creationId xmlns:a16="http://schemas.microsoft.com/office/drawing/2014/main" id="{416C09E3-2D02-4C25-A1CB-D87F0A47CADE}"/>
              </a:ext>
            </a:extLst>
          </p:cNvPr>
          <p:cNvSpPr>
            <a:spLocks noGrp="1"/>
          </p:cNvSpPr>
          <p:nvPr>
            <p:ph type="sldNum" sz="quarter" idx="12"/>
          </p:nvPr>
        </p:nvSpPr>
        <p:spPr/>
        <p:txBody>
          <a:bodyPr/>
          <a:lstStyle/>
          <a:p>
            <a:fld id="{351CE906-98A9-41DB-AD05-95592C5B0EA1}" type="slidenum">
              <a:rPr lang="en-CA" smtClean="0"/>
              <a:t>‹#›</a:t>
            </a:fld>
            <a:endParaRPr lang="en-CA" dirty="0"/>
          </a:p>
        </p:txBody>
      </p:sp>
    </p:spTree>
    <p:extLst>
      <p:ext uri="{BB962C8B-B14F-4D97-AF65-F5344CB8AC3E}">
        <p14:creationId xmlns:p14="http://schemas.microsoft.com/office/powerpoint/2010/main" val="6723566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D73BA3-5337-49EF-AA64-C4D843C616DE}"/>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7BAE2881-061B-430A-82D3-C694CA243B9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53B709E0-206E-420B-B9BA-9312C262054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B7768B0C-6C7B-425E-AA64-824B2FEAD7A4}"/>
              </a:ext>
            </a:extLst>
          </p:cNvPr>
          <p:cNvSpPr>
            <a:spLocks noGrp="1"/>
          </p:cNvSpPr>
          <p:nvPr>
            <p:ph type="dt" sz="half" idx="10"/>
          </p:nvPr>
        </p:nvSpPr>
        <p:spPr/>
        <p:txBody>
          <a:bodyPr/>
          <a:lstStyle/>
          <a:p>
            <a:fld id="{69062A7B-B0C6-4E41-91B3-E6C1F75B2A06}" type="datetimeFigureOut">
              <a:rPr lang="en-CA" smtClean="0"/>
              <a:t>10-Jun-2021</a:t>
            </a:fld>
            <a:endParaRPr lang="en-CA" dirty="0"/>
          </a:p>
        </p:txBody>
      </p:sp>
      <p:sp>
        <p:nvSpPr>
          <p:cNvPr id="6" name="Footer Placeholder 5">
            <a:extLst>
              <a:ext uri="{FF2B5EF4-FFF2-40B4-BE49-F238E27FC236}">
                <a16:creationId xmlns:a16="http://schemas.microsoft.com/office/drawing/2014/main" id="{760B88A4-2DD4-42D6-AB35-24A18AF7ABD6}"/>
              </a:ext>
            </a:extLst>
          </p:cNvPr>
          <p:cNvSpPr>
            <a:spLocks noGrp="1"/>
          </p:cNvSpPr>
          <p:nvPr>
            <p:ph type="ftr" sz="quarter" idx="11"/>
          </p:nvPr>
        </p:nvSpPr>
        <p:spPr/>
        <p:txBody>
          <a:bodyPr/>
          <a:lstStyle/>
          <a:p>
            <a:endParaRPr lang="en-CA" dirty="0"/>
          </a:p>
        </p:txBody>
      </p:sp>
      <p:sp>
        <p:nvSpPr>
          <p:cNvPr id="7" name="Slide Number Placeholder 6">
            <a:extLst>
              <a:ext uri="{FF2B5EF4-FFF2-40B4-BE49-F238E27FC236}">
                <a16:creationId xmlns:a16="http://schemas.microsoft.com/office/drawing/2014/main" id="{6069225E-ADA5-4BD3-A1C4-180AC5046E81}"/>
              </a:ext>
            </a:extLst>
          </p:cNvPr>
          <p:cNvSpPr>
            <a:spLocks noGrp="1"/>
          </p:cNvSpPr>
          <p:nvPr>
            <p:ph type="sldNum" sz="quarter" idx="12"/>
          </p:nvPr>
        </p:nvSpPr>
        <p:spPr/>
        <p:txBody>
          <a:bodyPr/>
          <a:lstStyle/>
          <a:p>
            <a:fld id="{351CE906-98A9-41DB-AD05-95592C5B0EA1}" type="slidenum">
              <a:rPr lang="en-CA" smtClean="0"/>
              <a:t>‹#›</a:t>
            </a:fld>
            <a:endParaRPr lang="en-CA" dirty="0"/>
          </a:p>
        </p:txBody>
      </p:sp>
    </p:spTree>
    <p:extLst>
      <p:ext uri="{BB962C8B-B14F-4D97-AF65-F5344CB8AC3E}">
        <p14:creationId xmlns:p14="http://schemas.microsoft.com/office/powerpoint/2010/main" val="38586489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07DE9-8B63-445E-ACA5-501FA1268466}"/>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3C828B15-9C25-435D-8BC6-808D114217A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C0BC077-5C1D-442D-99BD-1B0718570C9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310CC956-9A8E-4DAF-A11E-5F258ACEC5B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6BA7994-E09D-4318-94EB-CAC1CD4EB51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DF2F0BE5-B036-4902-8B66-444D4CF50D2F}"/>
              </a:ext>
            </a:extLst>
          </p:cNvPr>
          <p:cNvSpPr>
            <a:spLocks noGrp="1"/>
          </p:cNvSpPr>
          <p:nvPr>
            <p:ph type="dt" sz="half" idx="10"/>
          </p:nvPr>
        </p:nvSpPr>
        <p:spPr/>
        <p:txBody>
          <a:bodyPr/>
          <a:lstStyle/>
          <a:p>
            <a:fld id="{69062A7B-B0C6-4E41-91B3-E6C1F75B2A06}" type="datetimeFigureOut">
              <a:rPr lang="en-CA" smtClean="0"/>
              <a:t>10-Jun-2021</a:t>
            </a:fld>
            <a:endParaRPr lang="en-CA" dirty="0"/>
          </a:p>
        </p:txBody>
      </p:sp>
      <p:sp>
        <p:nvSpPr>
          <p:cNvPr id="8" name="Footer Placeholder 7">
            <a:extLst>
              <a:ext uri="{FF2B5EF4-FFF2-40B4-BE49-F238E27FC236}">
                <a16:creationId xmlns:a16="http://schemas.microsoft.com/office/drawing/2014/main" id="{B4E7387A-28D7-4C8B-85C7-C6B5D4F35183}"/>
              </a:ext>
            </a:extLst>
          </p:cNvPr>
          <p:cNvSpPr>
            <a:spLocks noGrp="1"/>
          </p:cNvSpPr>
          <p:nvPr>
            <p:ph type="ftr" sz="quarter" idx="11"/>
          </p:nvPr>
        </p:nvSpPr>
        <p:spPr/>
        <p:txBody>
          <a:bodyPr/>
          <a:lstStyle/>
          <a:p>
            <a:endParaRPr lang="en-CA" dirty="0"/>
          </a:p>
        </p:txBody>
      </p:sp>
      <p:sp>
        <p:nvSpPr>
          <p:cNvPr id="9" name="Slide Number Placeholder 8">
            <a:extLst>
              <a:ext uri="{FF2B5EF4-FFF2-40B4-BE49-F238E27FC236}">
                <a16:creationId xmlns:a16="http://schemas.microsoft.com/office/drawing/2014/main" id="{80F983A4-DF7B-4688-B049-1028734C9E2A}"/>
              </a:ext>
            </a:extLst>
          </p:cNvPr>
          <p:cNvSpPr>
            <a:spLocks noGrp="1"/>
          </p:cNvSpPr>
          <p:nvPr>
            <p:ph type="sldNum" sz="quarter" idx="12"/>
          </p:nvPr>
        </p:nvSpPr>
        <p:spPr/>
        <p:txBody>
          <a:bodyPr/>
          <a:lstStyle/>
          <a:p>
            <a:fld id="{351CE906-98A9-41DB-AD05-95592C5B0EA1}" type="slidenum">
              <a:rPr lang="en-CA" smtClean="0"/>
              <a:t>‹#›</a:t>
            </a:fld>
            <a:endParaRPr lang="en-CA" dirty="0"/>
          </a:p>
        </p:txBody>
      </p:sp>
    </p:spTree>
    <p:extLst>
      <p:ext uri="{BB962C8B-B14F-4D97-AF65-F5344CB8AC3E}">
        <p14:creationId xmlns:p14="http://schemas.microsoft.com/office/powerpoint/2010/main" val="40326823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01606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E1040A-2568-47B9-9C7A-8C6C99E6946E}"/>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1A0F9778-AF01-410B-A693-1F7634115963}"/>
              </a:ext>
            </a:extLst>
          </p:cNvPr>
          <p:cNvSpPr>
            <a:spLocks noGrp="1"/>
          </p:cNvSpPr>
          <p:nvPr>
            <p:ph type="dt" sz="half" idx="10"/>
          </p:nvPr>
        </p:nvSpPr>
        <p:spPr/>
        <p:txBody>
          <a:bodyPr/>
          <a:lstStyle/>
          <a:p>
            <a:fld id="{69062A7B-B0C6-4E41-91B3-E6C1F75B2A06}" type="datetimeFigureOut">
              <a:rPr lang="en-CA" smtClean="0"/>
              <a:t>10-Jun-2021</a:t>
            </a:fld>
            <a:endParaRPr lang="en-CA" dirty="0"/>
          </a:p>
        </p:txBody>
      </p:sp>
      <p:sp>
        <p:nvSpPr>
          <p:cNvPr id="4" name="Footer Placeholder 3">
            <a:extLst>
              <a:ext uri="{FF2B5EF4-FFF2-40B4-BE49-F238E27FC236}">
                <a16:creationId xmlns:a16="http://schemas.microsoft.com/office/drawing/2014/main" id="{BE92C95C-63C2-4106-8BB1-EED708A40659}"/>
              </a:ext>
            </a:extLst>
          </p:cNvPr>
          <p:cNvSpPr>
            <a:spLocks noGrp="1"/>
          </p:cNvSpPr>
          <p:nvPr>
            <p:ph type="ftr" sz="quarter" idx="11"/>
          </p:nvPr>
        </p:nvSpPr>
        <p:spPr/>
        <p:txBody>
          <a:bodyPr/>
          <a:lstStyle/>
          <a:p>
            <a:endParaRPr lang="en-CA" dirty="0"/>
          </a:p>
        </p:txBody>
      </p:sp>
      <p:sp>
        <p:nvSpPr>
          <p:cNvPr id="5" name="Slide Number Placeholder 4">
            <a:extLst>
              <a:ext uri="{FF2B5EF4-FFF2-40B4-BE49-F238E27FC236}">
                <a16:creationId xmlns:a16="http://schemas.microsoft.com/office/drawing/2014/main" id="{E025BFDD-7586-4E30-913D-E2E41D23DED9}"/>
              </a:ext>
            </a:extLst>
          </p:cNvPr>
          <p:cNvSpPr>
            <a:spLocks noGrp="1"/>
          </p:cNvSpPr>
          <p:nvPr>
            <p:ph type="sldNum" sz="quarter" idx="12"/>
          </p:nvPr>
        </p:nvSpPr>
        <p:spPr/>
        <p:txBody>
          <a:bodyPr/>
          <a:lstStyle/>
          <a:p>
            <a:fld id="{351CE906-98A9-41DB-AD05-95592C5B0EA1}" type="slidenum">
              <a:rPr lang="en-CA" smtClean="0"/>
              <a:t>‹#›</a:t>
            </a:fld>
            <a:endParaRPr lang="en-CA" dirty="0"/>
          </a:p>
        </p:txBody>
      </p:sp>
    </p:spTree>
    <p:extLst>
      <p:ext uri="{BB962C8B-B14F-4D97-AF65-F5344CB8AC3E}">
        <p14:creationId xmlns:p14="http://schemas.microsoft.com/office/powerpoint/2010/main" val="32652754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D3164A6-9675-493F-BD9B-93652EED1D1D}"/>
              </a:ext>
            </a:extLst>
          </p:cNvPr>
          <p:cNvSpPr>
            <a:spLocks noGrp="1"/>
          </p:cNvSpPr>
          <p:nvPr>
            <p:ph type="dt" sz="half" idx="10"/>
          </p:nvPr>
        </p:nvSpPr>
        <p:spPr/>
        <p:txBody>
          <a:bodyPr/>
          <a:lstStyle/>
          <a:p>
            <a:fld id="{69062A7B-B0C6-4E41-91B3-E6C1F75B2A06}" type="datetimeFigureOut">
              <a:rPr lang="en-CA" smtClean="0"/>
              <a:t>10-Jun-2021</a:t>
            </a:fld>
            <a:endParaRPr lang="en-CA" dirty="0"/>
          </a:p>
        </p:txBody>
      </p:sp>
      <p:sp>
        <p:nvSpPr>
          <p:cNvPr id="3" name="Footer Placeholder 2">
            <a:extLst>
              <a:ext uri="{FF2B5EF4-FFF2-40B4-BE49-F238E27FC236}">
                <a16:creationId xmlns:a16="http://schemas.microsoft.com/office/drawing/2014/main" id="{8FC00E7E-E286-46D5-8FF7-B974E1D77587}"/>
              </a:ext>
            </a:extLst>
          </p:cNvPr>
          <p:cNvSpPr>
            <a:spLocks noGrp="1"/>
          </p:cNvSpPr>
          <p:nvPr>
            <p:ph type="ftr" sz="quarter" idx="11"/>
          </p:nvPr>
        </p:nvSpPr>
        <p:spPr/>
        <p:txBody>
          <a:bodyPr/>
          <a:lstStyle/>
          <a:p>
            <a:endParaRPr lang="en-CA" dirty="0"/>
          </a:p>
        </p:txBody>
      </p:sp>
      <p:sp>
        <p:nvSpPr>
          <p:cNvPr id="4" name="Slide Number Placeholder 3">
            <a:extLst>
              <a:ext uri="{FF2B5EF4-FFF2-40B4-BE49-F238E27FC236}">
                <a16:creationId xmlns:a16="http://schemas.microsoft.com/office/drawing/2014/main" id="{893A45C3-9465-4FF8-BB6A-55B3A2264846}"/>
              </a:ext>
            </a:extLst>
          </p:cNvPr>
          <p:cNvSpPr>
            <a:spLocks noGrp="1"/>
          </p:cNvSpPr>
          <p:nvPr>
            <p:ph type="sldNum" sz="quarter" idx="12"/>
          </p:nvPr>
        </p:nvSpPr>
        <p:spPr/>
        <p:txBody>
          <a:bodyPr/>
          <a:lstStyle/>
          <a:p>
            <a:fld id="{351CE906-98A9-41DB-AD05-95592C5B0EA1}" type="slidenum">
              <a:rPr lang="en-CA" smtClean="0"/>
              <a:t>‹#›</a:t>
            </a:fld>
            <a:endParaRPr lang="en-CA" dirty="0"/>
          </a:p>
        </p:txBody>
      </p:sp>
    </p:spTree>
    <p:extLst>
      <p:ext uri="{BB962C8B-B14F-4D97-AF65-F5344CB8AC3E}">
        <p14:creationId xmlns:p14="http://schemas.microsoft.com/office/powerpoint/2010/main" val="29996464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FADBA-3FAC-4A00-B731-51EB5A67668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14F6E912-5E2C-473B-AE83-92131158AA7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463A6A17-9DF5-4B9E-926E-019FD2101B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A762D66-B83B-4288-9FA9-4772943FBAB2}"/>
              </a:ext>
            </a:extLst>
          </p:cNvPr>
          <p:cNvSpPr>
            <a:spLocks noGrp="1"/>
          </p:cNvSpPr>
          <p:nvPr>
            <p:ph type="dt" sz="half" idx="10"/>
          </p:nvPr>
        </p:nvSpPr>
        <p:spPr/>
        <p:txBody>
          <a:bodyPr/>
          <a:lstStyle/>
          <a:p>
            <a:fld id="{69062A7B-B0C6-4E41-91B3-E6C1F75B2A06}" type="datetimeFigureOut">
              <a:rPr lang="en-CA" smtClean="0"/>
              <a:t>10-Jun-2021</a:t>
            </a:fld>
            <a:endParaRPr lang="en-CA" dirty="0"/>
          </a:p>
        </p:txBody>
      </p:sp>
      <p:sp>
        <p:nvSpPr>
          <p:cNvPr id="6" name="Footer Placeholder 5">
            <a:extLst>
              <a:ext uri="{FF2B5EF4-FFF2-40B4-BE49-F238E27FC236}">
                <a16:creationId xmlns:a16="http://schemas.microsoft.com/office/drawing/2014/main" id="{35D4667A-399C-4B66-BF08-E9A50ACD5C3A}"/>
              </a:ext>
            </a:extLst>
          </p:cNvPr>
          <p:cNvSpPr>
            <a:spLocks noGrp="1"/>
          </p:cNvSpPr>
          <p:nvPr>
            <p:ph type="ftr" sz="quarter" idx="11"/>
          </p:nvPr>
        </p:nvSpPr>
        <p:spPr/>
        <p:txBody>
          <a:bodyPr/>
          <a:lstStyle/>
          <a:p>
            <a:endParaRPr lang="en-CA" dirty="0"/>
          </a:p>
        </p:txBody>
      </p:sp>
      <p:sp>
        <p:nvSpPr>
          <p:cNvPr id="7" name="Slide Number Placeholder 6">
            <a:extLst>
              <a:ext uri="{FF2B5EF4-FFF2-40B4-BE49-F238E27FC236}">
                <a16:creationId xmlns:a16="http://schemas.microsoft.com/office/drawing/2014/main" id="{77D2073D-CECC-476C-BC23-790668CA08B7}"/>
              </a:ext>
            </a:extLst>
          </p:cNvPr>
          <p:cNvSpPr>
            <a:spLocks noGrp="1"/>
          </p:cNvSpPr>
          <p:nvPr>
            <p:ph type="sldNum" sz="quarter" idx="12"/>
          </p:nvPr>
        </p:nvSpPr>
        <p:spPr/>
        <p:txBody>
          <a:bodyPr/>
          <a:lstStyle/>
          <a:p>
            <a:fld id="{351CE906-98A9-41DB-AD05-95592C5B0EA1}" type="slidenum">
              <a:rPr lang="en-CA" smtClean="0"/>
              <a:t>‹#›</a:t>
            </a:fld>
            <a:endParaRPr lang="en-CA" dirty="0"/>
          </a:p>
        </p:txBody>
      </p:sp>
    </p:spTree>
    <p:extLst>
      <p:ext uri="{BB962C8B-B14F-4D97-AF65-F5344CB8AC3E}">
        <p14:creationId xmlns:p14="http://schemas.microsoft.com/office/powerpoint/2010/main" val="11698914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51943B-86DA-4241-AB7E-FF3BD5C10BD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6FB73F2D-A1D7-40F9-A9CD-6FA6B2BCDA0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dirty="0"/>
          </a:p>
        </p:txBody>
      </p:sp>
      <p:sp>
        <p:nvSpPr>
          <p:cNvPr id="4" name="Text Placeholder 3">
            <a:extLst>
              <a:ext uri="{FF2B5EF4-FFF2-40B4-BE49-F238E27FC236}">
                <a16:creationId xmlns:a16="http://schemas.microsoft.com/office/drawing/2014/main" id="{1FD17EBE-2A45-4FDA-825C-293F410E83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C44453B-7E72-4A04-9CF9-3B5117B8F350}"/>
              </a:ext>
            </a:extLst>
          </p:cNvPr>
          <p:cNvSpPr>
            <a:spLocks noGrp="1"/>
          </p:cNvSpPr>
          <p:nvPr>
            <p:ph type="dt" sz="half" idx="10"/>
          </p:nvPr>
        </p:nvSpPr>
        <p:spPr/>
        <p:txBody>
          <a:bodyPr/>
          <a:lstStyle/>
          <a:p>
            <a:fld id="{69062A7B-B0C6-4E41-91B3-E6C1F75B2A06}" type="datetimeFigureOut">
              <a:rPr lang="en-CA" smtClean="0"/>
              <a:t>10-Jun-2021</a:t>
            </a:fld>
            <a:endParaRPr lang="en-CA" dirty="0"/>
          </a:p>
        </p:txBody>
      </p:sp>
      <p:sp>
        <p:nvSpPr>
          <p:cNvPr id="6" name="Footer Placeholder 5">
            <a:extLst>
              <a:ext uri="{FF2B5EF4-FFF2-40B4-BE49-F238E27FC236}">
                <a16:creationId xmlns:a16="http://schemas.microsoft.com/office/drawing/2014/main" id="{2F53CB1E-F252-4A9B-8601-8AB4D8719FDF}"/>
              </a:ext>
            </a:extLst>
          </p:cNvPr>
          <p:cNvSpPr>
            <a:spLocks noGrp="1"/>
          </p:cNvSpPr>
          <p:nvPr>
            <p:ph type="ftr" sz="quarter" idx="11"/>
          </p:nvPr>
        </p:nvSpPr>
        <p:spPr/>
        <p:txBody>
          <a:bodyPr/>
          <a:lstStyle/>
          <a:p>
            <a:endParaRPr lang="en-CA" dirty="0"/>
          </a:p>
        </p:txBody>
      </p:sp>
      <p:sp>
        <p:nvSpPr>
          <p:cNvPr id="7" name="Slide Number Placeholder 6">
            <a:extLst>
              <a:ext uri="{FF2B5EF4-FFF2-40B4-BE49-F238E27FC236}">
                <a16:creationId xmlns:a16="http://schemas.microsoft.com/office/drawing/2014/main" id="{79FB55FD-3B02-4B7B-BDCA-7DEB21867F28}"/>
              </a:ext>
            </a:extLst>
          </p:cNvPr>
          <p:cNvSpPr>
            <a:spLocks noGrp="1"/>
          </p:cNvSpPr>
          <p:nvPr>
            <p:ph type="sldNum" sz="quarter" idx="12"/>
          </p:nvPr>
        </p:nvSpPr>
        <p:spPr/>
        <p:txBody>
          <a:bodyPr/>
          <a:lstStyle/>
          <a:p>
            <a:fld id="{351CE906-98A9-41DB-AD05-95592C5B0EA1}" type="slidenum">
              <a:rPr lang="en-CA" smtClean="0"/>
              <a:t>‹#›</a:t>
            </a:fld>
            <a:endParaRPr lang="en-CA" dirty="0"/>
          </a:p>
        </p:txBody>
      </p:sp>
    </p:spTree>
    <p:extLst>
      <p:ext uri="{BB962C8B-B14F-4D97-AF65-F5344CB8AC3E}">
        <p14:creationId xmlns:p14="http://schemas.microsoft.com/office/powerpoint/2010/main" val="38573789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6A79BE-5EB7-412B-A7F4-34C51C57E892}"/>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1FD483A7-F531-4093-A512-0EB519016E7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4F8C2E1B-37CD-451B-B9A3-CC6A6D36D21E}"/>
              </a:ext>
            </a:extLst>
          </p:cNvPr>
          <p:cNvSpPr>
            <a:spLocks noGrp="1"/>
          </p:cNvSpPr>
          <p:nvPr>
            <p:ph type="dt" sz="half" idx="10"/>
          </p:nvPr>
        </p:nvSpPr>
        <p:spPr/>
        <p:txBody>
          <a:bodyPr/>
          <a:lstStyle/>
          <a:p>
            <a:fld id="{69062A7B-B0C6-4E41-91B3-E6C1F75B2A06}" type="datetimeFigureOut">
              <a:rPr lang="en-CA" smtClean="0"/>
              <a:t>10-Jun-2021</a:t>
            </a:fld>
            <a:endParaRPr lang="en-CA" dirty="0"/>
          </a:p>
        </p:txBody>
      </p:sp>
      <p:sp>
        <p:nvSpPr>
          <p:cNvPr id="5" name="Footer Placeholder 4">
            <a:extLst>
              <a:ext uri="{FF2B5EF4-FFF2-40B4-BE49-F238E27FC236}">
                <a16:creationId xmlns:a16="http://schemas.microsoft.com/office/drawing/2014/main" id="{94B8BDE3-1274-4947-B968-C31D725DCEB5}"/>
              </a:ext>
            </a:extLst>
          </p:cNvPr>
          <p:cNvSpPr>
            <a:spLocks noGrp="1"/>
          </p:cNvSpPr>
          <p:nvPr>
            <p:ph type="ftr" sz="quarter" idx="11"/>
          </p:nvPr>
        </p:nvSpPr>
        <p:spPr/>
        <p:txBody>
          <a:bodyPr/>
          <a:lstStyle/>
          <a:p>
            <a:endParaRPr lang="en-CA" dirty="0"/>
          </a:p>
        </p:txBody>
      </p:sp>
      <p:sp>
        <p:nvSpPr>
          <p:cNvPr id="6" name="Slide Number Placeholder 5">
            <a:extLst>
              <a:ext uri="{FF2B5EF4-FFF2-40B4-BE49-F238E27FC236}">
                <a16:creationId xmlns:a16="http://schemas.microsoft.com/office/drawing/2014/main" id="{0086ECF9-01BE-49FD-ADE7-DA01E5D025EA}"/>
              </a:ext>
            </a:extLst>
          </p:cNvPr>
          <p:cNvSpPr>
            <a:spLocks noGrp="1"/>
          </p:cNvSpPr>
          <p:nvPr>
            <p:ph type="sldNum" sz="quarter" idx="12"/>
          </p:nvPr>
        </p:nvSpPr>
        <p:spPr/>
        <p:txBody>
          <a:bodyPr/>
          <a:lstStyle/>
          <a:p>
            <a:fld id="{351CE906-98A9-41DB-AD05-95592C5B0EA1}" type="slidenum">
              <a:rPr lang="en-CA" smtClean="0"/>
              <a:t>‹#›</a:t>
            </a:fld>
            <a:endParaRPr lang="en-CA" dirty="0"/>
          </a:p>
        </p:txBody>
      </p:sp>
    </p:spTree>
    <p:extLst>
      <p:ext uri="{BB962C8B-B14F-4D97-AF65-F5344CB8AC3E}">
        <p14:creationId xmlns:p14="http://schemas.microsoft.com/office/powerpoint/2010/main" val="12869312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CB1A1C2-D238-48A2-8369-6F493B5EA0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CF96DFF2-FFE4-476C-92DA-F86E04839FB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14354385-BEF0-4194-833A-6DFBE06F8E89}"/>
              </a:ext>
            </a:extLst>
          </p:cNvPr>
          <p:cNvSpPr>
            <a:spLocks noGrp="1"/>
          </p:cNvSpPr>
          <p:nvPr>
            <p:ph type="dt" sz="half" idx="10"/>
          </p:nvPr>
        </p:nvSpPr>
        <p:spPr/>
        <p:txBody>
          <a:bodyPr/>
          <a:lstStyle/>
          <a:p>
            <a:fld id="{69062A7B-B0C6-4E41-91B3-E6C1F75B2A06}" type="datetimeFigureOut">
              <a:rPr lang="en-CA" smtClean="0"/>
              <a:t>10-Jun-2021</a:t>
            </a:fld>
            <a:endParaRPr lang="en-CA" dirty="0"/>
          </a:p>
        </p:txBody>
      </p:sp>
      <p:sp>
        <p:nvSpPr>
          <p:cNvPr id="5" name="Footer Placeholder 4">
            <a:extLst>
              <a:ext uri="{FF2B5EF4-FFF2-40B4-BE49-F238E27FC236}">
                <a16:creationId xmlns:a16="http://schemas.microsoft.com/office/drawing/2014/main" id="{17F8A67E-904E-4302-B1CC-5C8F83D2F2FA}"/>
              </a:ext>
            </a:extLst>
          </p:cNvPr>
          <p:cNvSpPr>
            <a:spLocks noGrp="1"/>
          </p:cNvSpPr>
          <p:nvPr>
            <p:ph type="ftr" sz="quarter" idx="11"/>
          </p:nvPr>
        </p:nvSpPr>
        <p:spPr/>
        <p:txBody>
          <a:bodyPr/>
          <a:lstStyle/>
          <a:p>
            <a:endParaRPr lang="en-CA" dirty="0"/>
          </a:p>
        </p:txBody>
      </p:sp>
      <p:sp>
        <p:nvSpPr>
          <p:cNvPr id="6" name="Slide Number Placeholder 5">
            <a:extLst>
              <a:ext uri="{FF2B5EF4-FFF2-40B4-BE49-F238E27FC236}">
                <a16:creationId xmlns:a16="http://schemas.microsoft.com/office/drawing/2014/main" id="{72C9EBF3-18E2-447D-8CE4-7E05F3658789}"/>
              </a:ext>
            </a:extLst>
          </p:cNvPr>
          <p:cNvSpPr>
            <a:spLocks noGrp="1"/>
          </p:cNvSpPr>
          <p:nvPr>
            <p:ph type="sldNum" sz="quarter" idx="12"/>
          </p:nvPr>
        </p:nvSpPr>
        <p:spPr/>
        <p:txBody>
          <a:bodyPr/>
          <a:lstStyle/>
          <a:p>
            <a:fld id="{351CE906-98A9-41DB-AD05-95592C5B0EA1}" type="slidenum">
              <a:rPr lang="en-CA" smtClean="0"/>
              <a:t>‹#›</a:t>
            </a:fld>
            <a:endParaRPr lang="en-CA" dirty="0"/>
          </a:p>
        </p:txBody>
      </p:sp>
    </p:spTree>
    <p:extLst>
      <p:ext uri="{BB962C8B-B14F-4D97-AF65-F5344CB8AC3E}">
        <p14:creationId xmlns:p14="http://schemas.microsoft.com/office/powerpoint/2010/main" val="1372793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O Blank">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 y="4"/>
            <a:ext cx="1515292" cy="406603"/>
          </a:xfrm>
          <a:prstGeom prst="rect">
            <a:avLst/>
          </a:prstGeom>
        </p:spPr>
      </p:pic>
    </p:spTree>
    <p:extLst>
      <p:ext uri="{BB962C8B-B14F-4D97-AF65-F5344CB8AC3E}">
        <p14:creationId xmlns:p14="http://schemas.microsoft.com/office/powerpoint/2010/main" val="243547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10FAFB6-087D-4AEA-9D7F-7F017EDEB6F7}" type="datetimeFigureOut">
              <a:rPr lang="en-CA" smtClean="0"/>
              <a:t>10-Jun-2021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92CA1F9-5415-4E81-9A4B-306FA079FBAD}" type="slidenum">
              <a:rPr lang="en-CA" smtClean="0"/>
              <a:t>‹#›</a:t>
            </a:fld>
            <a:endParaRPr lang="en-CA"/>
          </a:p>
        </p:txBody>
      </p:sp>
    </p:spTree>
    <p:extLst>
      <p:ext uri="{BB962C8B-B14F-4D97-AF65-F5344CB8AC3E}">
        <p14:creationId xmlns:p14="http://schemas.microsoft.com/office/powerpoint/2010/main" val="1070657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0FAFB6-087D-4AEA-9D7F-7F017EDEB6F7}" type="datetimeFigureOut">
              <a:rPr lang="en-CA" smtClean="0"/>
              <a:t>10-Jun-2021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92CA1F9-5415-4E81-9A4B-306FA079FBAD}" type="slidenum">
              <a:rPr lang="en-CA" smtClean="0"/>
              <a:t>‹#›</a:t>
            </a:fld>
            <a:endParaRPr lang="en-CA"/>
          </a:p>
        </p:txBody>
      </p:sp>
    </p:spTree>
    <p:extLst>
      <p:ext uri="{BB962C8B-B14F-4D97-AF65-F5344CB8AC3E}">
        <p14:creationId xmlns:p14="http://schemas.microsoft.com/office/powerpoint/2010/main" val="32683741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10FAFB6-087D-4AEA-9D7F-7F017EDEB6F7}" type="datetimeFigureOut">
              <a:rPr lang="en-CA" smtClean="0"/>
              <a:t>10-Jun-2021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92CA1F9-5415-4E81-9A4B-306FA079FBAD}" type="slidenum">
              <a:rPr lang="en-CA" smtClean="0"/>
              <a:t>‹#›</a:t>
            </a:fld>
            <a:endParaRPr lang="en-CA"/>
          </a:p>
        </p:txBody>
      </p:sp>
    </p:spTree>
    <p:extLst>
      <p:ext uri="{BB962C8B-B14F-4D97-AF65-F5344CB8AC3E}">
        <p14:creationId xmlns:p14="http://schemas.microsoft.com/office/powerpoint/2010/main" val="5821298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10FAFB6-087D-4AEA-9D7F-7F017EDEB6F7}" type="datetimeFigureOut">
              <a:rPr lang="en-CA" smtClean="0"/>
              <a:t>10-Jun-2021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92CA1F9-5415-4E81-9A4B-306FA079FBAD}" type="slidenum">
              <a:rPr lang="en-CA" smtClean="0"/>
              <a:t>‹#›</a:t>
            </a:fld>
            <a:endParaRPr lang="en-CA"/>
          </a:p>
        </p:txBody>
      </p:sp>
    </p:spTree>
    <p:extLst>
      <p:ext uri="{BB962C8B-B14F-4D97-AF65-F5344CB8AC3E}">
        <p14:creationId xmlns:p14="http://schemas.microsoft.com/office/powerpoint/2010/main" val="3433557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10FAFB6-087D-4AEA-9D7F-7F017EDEB6F7}" type="datetimeFigureOut">
              <a:rPr lang="en-CA" smtClean="0"/>
              <a:t>10-Jun-2021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492CA1F9-5415-4E81-9A4B-306FA079FBAD}" type="slidenum">
              <a:rPr lang="en-CA" smtClean="0"/>
              <a:t>‹#›</a:t>
            </a:fld>
            <a:endParaRPr lang="en-CA"/>
          </a:p>
        </p:txBody>
      </p:sp>
    </p:spTree>
    <p:extLst>
      <p:ext uri="{BB962C8B-B14F-4D97-AF65-F5344CB8AC3E}">
        <p14:creationId xmlns:p14="http://schemas.microsoft.com/office/powerpoint/2010/main" val="2187283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10FAFB6-087D-4AEA-9D7F-7F017EDEB6F7}" type="datetimeFigureOut">
              <a:rPr lang="en-CA" smtClean="0"/>
              <a:t>10-Jun-2021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492CA1F9-5415-4E81-9A4B-306FA079FBAD}" type="slidenum">
              <a:rPr lang="en-CA" smtClean="0"/>
              <a:t>‹#›</a:t>
            </a:fld>
            <a:endParaRPr lang="en-CA"/>
          </a:p>
        </p:txBody>
      </p:sp>
    </p:spTree>
    <p:extLst>
      <p:ext uri="{BB962C8B-B14F-4D97-AF65-F5344CB8AC3E}">
        <p14:creationId xmlns:p14="http://schemas.microsoft.com/office/powerpoint/2010/main" val="6310310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3.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4.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96995" name="Rectangle 3"/>
          <p:cNvSpPr>
            <a:spLocks noGrp="1" noChangeArrowheads="1"/>
          </p:cNvSpPr>
          <p:nvPr>
            <p:ph type="title"/>
          </p:nvPr>
        </p:nvSpPr>
        <p:spPr bwMode="auto">
          <a:xfrm>
            <a:off x="609600" y="274637"/>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dirty="0"/>
              <a:t>Click to edit Master title style</a:t>
            </a:r>
          </a:p>
        </p:txBody>
      </p:sp>
      <p:sp>
        <p:nvSpPr>
          <p:cNvPr id="596996" name="Rectangle 4"/>
          <p:cNvSpPr>
            <a:spLocks noGrp="1" noChangeArrowheads="1"/>
          </p:cNvSpPr>
          <p:nvPr>
            <p:ph type="body" idx="1"/>
          </p:nvPr>
        </p:nvSpPr>
        <p:spPr bwMode="auto">
          <a:xfrm>
            <a:off x="609600" y="1600204"/>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96997" name="Rectangle 5"/>
          <p:cNvSpPr>
            <a:spLocks noGrp="1" noChangeArrowheads="1"/>
          </p:cNvSpPr>
          <p:nvPr>
            <p:ph type="sldNum" sz="quarter" idx="4"/>
          </p:nvPr>
        </p:nvSpPr>
        <p:spPr bwMode="auto">
          <a:xfrm>
            <a:off x="9316840" y="6576800"/>
            <a:ext cx="2844800" cy="273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1">
                <a:solidFill>
                  <a:srgbClr val="FFFF00"/>
                </a:solidFill>
                <a:latin typeface="Comic Sans MS" pitchFamily="66" charset="0"/>
              </a:defRPr>
            </a:lvl1pPr>
          </a:lstStyle>
          <a:p>
            <a:pPr fontAlgn="base">
              <a:spcBef>
                <a:spcPct val="0"/>
              </a:spcBef>
              <a:spcAft>
                <a:spcPct val="0"/>
              </a:spcAft>
            </a:pPr>
            <a:r>
              <a:rPr lang="en-US" altLang="en-US" dirty="0">
                <a:latin typeface="Times New Roman" panose="02020603050405020304" pitchFamily="18" charset="0"/>
              </a:rPr>
              <a:t>Slide </a:t>
            </a:r>
            <a:fld id="{FCB7FB4D-07C7-4052-82FE-11AF47013E82}" type="slidenum">
              <a:rPr lang="en-US" altLang="en-US" smtClean="0">
                <a:latin typeface="Times New Roman" panose="02020603050405020304" pitchFamily="18" charset="0"/>
              </a:rPr>
              <a:pPr fontAlgn="base">
                <a:spcBef>
                  <a:spcPct val="0"/>
                </a:spcBef>
                <a:spcAft>
                  <a:spcPct val="0"/>
                </a:spcAft>
              </a:pPr>
              <a:t>‹#›</a:t>
            </a:fld>
            <a:endParaRPr lang="en-US" altLang="en-US" dirty="0">
              <a:latin typeface="Times New Roman" panose="02020603050405020304" pitchFamily="18" charset="0"/>
            </a:endParaRPr>
          </a:p>
        </p:txBody>
      </p:sp>
    </p:spTree>
    <p:extLst>
      <p:ext uri="{BB962C8B-B14F-4D97-AF65-F5344CB8AC3E}">
        <p14:creationId xmlns:p14="http://schemas.microsoft.com/office/powerpoint/2010/main" val="1878210564"/>
      </p:ext>
    </p:extLst>
  </p:cSld>
  <p:clrMap bg1="lt1" tx1="dk1" bg2="lt2" tx2="dk2" accent1="accent1" accent2="accent2" accent3="accent3" accent4="accent4" accent5="accent5" accent6="accent6" hlink="hlink" folHlink="folHlink"/>
  <p:sldLayoutIdLst>
    <p:sldLayoutId id="2147483661" r:id="rId1"/>
  </p:sldLayoutIdLst>
  <p:hf hdr="0" dt="0"/>
  <p:txStyles>
    <p:titleStyle>
      <a:lvl1pPr algn="ctr" rtl="0" fontAlgn="base">
        <a:spcBef>
          <a:spcPct val="0"/>
        </a:spcBef>
        <a:spcAft>
          <a:spcPct val="0"/>
        </a:spcAft>
        <a:defRPr sz="4400">
          <a:solidFill>
            <a:schemeClr val="tx2"/>
          </a:solidFill>
          <a:latin typeface="Times New Roman" panose="02020603050405020304" pitchFamily="18" charset="0"/>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189" algn="ctr" rtl="0" fontAlgn="base">
        <a:spcBef>
          <a:spcPct val="0"/>
        </a:spcBef>
        <a:spcAft>
          <a:spcPct val="0"/>
        </a:spcAft>
        <a:defRPr sz="4400">
          <a:solidFill>
            <a:schemeClr val="tx2"/>
          </a:solidFill>
          <a:latin typeface="Arial" charset="0"/>
        </a:defRPr>
      </a:lvl6pPr>
      <a:lvl7pPr marL="914377" algn="ctr" rtl="0" fontAlgn="base">
        <a:spcBef>
          <a:spcPct val="0"/>
        </a:spcBef>
        <a:spcAft>
          <a:spcPct val="0"/>
        </a:spcAft>
        <a:defRPr sz="4400">
          <a:solidFill>
            <a:schemeClr val="tx2"/>
          </a:solidFill>
          <a:latin typeface="Arial" charset="0"/>
        </a:defRPr>
      </a:lvl7pPr>
      <a:lvl8pPr marL="1371566" algn="ctr" rtl="0" fontAlgn="base">
        <a:spcBef>
          <a:spcPct val="0"/>
        </a:spcBef>
        <a:spcAft>
          <a:spcPct val="0"/>
        </a:spcAft>
        <a:defRPr sz="4400">
          <a:solidFill>
            <a:schemeClr val="tx2"/>
          </a:solidFill>
          <a:latin typeface="Arial" charset="0"/>
        </a:defRPr>
      </a:lvl8pPr>
      <a:lvl9pPr marL="1828754" algn="ctr" rtl="0" fontAlgn="base">
        <a:spcBef>
          <a:spcPct val="0"/>
        </a:spcBef>
        <a:spcAft>
          <a:spcPct val="0"/>
        </a:spcAft>
        <a:defRPr sz="4400">
          <a:solidFill>
            <a:schemeClr val="tx2"/>
          </a:solidFill>
          <a:latin typeface="Arial" charset="0"/>
        </a:defRPr>
      </a:lvl9pPr>
    </p:titleStyle>
    <p:bodyStyle>
      <a:lvl1pPr marL="342891" indent="-342891" algn="l" rtl="0" fontAlgn="base">
        <a:spcBef>
          <a:spcPct val="20000"/>
        </a:spcBef>
        <a:spcAft>
          <a:spcPct val="0"/>
        </a:spcAft>
        <a:buChar char="•"/>
        <a:defRPr sz="3200">
          <a:solidFill>
            <a:schemeClr val="tx1"/>
          </a:solidFill>
          <a:latin typeface="+mn-lt"/>
          <a:ea typeface="+mn-ea"/>
          <a:cs typeface="+mn-cs"/>
        </a:defRPr>
      </a:lvl1pPr>
      <a:lvl2pPr marL="742932" indent="-285744" algn="l" rtl="0" fontAlgn="base">
        <a:spcBef>
          <a:spcPct val="20000"/>
        </a:spcBef>
        <a:spcAft>
          <a:spcPct val="0"/>
        </a:spcAft>
        <a:buChar char="–"/>
        <a:defRPr sz="2800">
          <a:solidFill>
            <a:schemeClr val="tx1"/>
          </a:solidFill>
          <a:latin typeface="+mn-lt"/>
        </a:defRPr>
      </a:lvl2pPr>
      <a:lvl3pPr marL="1142971" indent="-228594" algn="l" rtl="0" fontAlgn="base">
        <a:spcBef>
          <a:spcPct val="20000"/>
        </a:spcBef>
        <a:spcAft>
          <a:spcPct val="0"/>
        </a:spcAft>
        <a:buChar char="•"/>
        <a:defRPr sz="2400">
          <a:solidFill>
            <a:schemeClr val="tx1"/>
          </a:solidFill>
          <a:latin typeface="+mn-lt"/>
        </a:defRPr>
      </a:lvl3pPr>
      <a:lvl4pPr marL="1600160" indent="-228594" algn="l" rtl="0" fontAlgn="base">
        <a:spcBef>
          <a:spcPct val="20000"/>
        </a:spcBef>
        <a:spcAft>
          <a:spcPct val="0"/>
        </a:spcAft>
        <a:buChar char="–"/>
        <a:defRPr sz="2000">
          <a:solidFill>
            <a:schemeClr val="tx1"/>
          </a:solidFill>
          <a:latin typeface="+mn-lt"/>
        </a:defRPr>
      </a:lvl4pPr>
      <a:lvl5pPr marL="2057349" indent="-228594" algn="l" rtl="0" fontAlgn="base">
        <a:spcBef>
          <a:spcPct val="20000"/>
        </a:spcBef>
        <a:spcAft>
          <a:spcPct val="0"/>
        </a:spcAft>
        <a:buChar char="»"/>
        <a:defRPr sz="2000">
          <a:solidFill>
            <a:schemeClr val="tx1"/>
          </a:solidFill>
          <a:latin typeface="+mn-lt"/>
        </a:defRPr>
      </a:lvl5pPr>
      <a:lvl6pPr marL="2514537" indent="-228594" algn="l" rtl="0" fontAlgn="base">
        <a:spcBef>
          <a:spcPct val="20000"/>
        </a:spcBef>
        <a:spcAft>
          <a:spcPct val="0"/>
        </a:spcAft>
        <a:buChar char="»"/>
        <a:defRPr sz="2000">
          <a:solidFill>
            <a:schemeClr val="tx1"/>
          </a:solidFill>
          <a:latin typeface="+mn-lt"/>
        </a:defRPr>
      </a:lvl6pPr>
      <a:lvl7pPr marL="2971726" indent="-228594" algn="l" rtl="0" fontAlgn="base">
        <a:spcBef>
          <a:spcPct val="20000"/>
        </a:spcBef>
        <a:spcAft>
          <a:spcPct val="0"/>
        </a:spcAft>
        <a:buChar char="»"/>
        <a:defRPr sz="2000">
          <a:solidFill>
            <a:schemeClr val="tx1"/>
          </a:solidFill>
          <a:latin typeface="+mn-lt"/>
        </a:defRPr>
      </a:lvl7pPr>
      <a:lvl8pPr marL="3428914" indent="-228594" algn="l" rtl="0" fontAlgn="base">
        <a:spcBef>
          <a:spcPct val="20000"/>
        </a:spcBef>
        <a:spcAft>
          <a:spcPct val="0"/>
        </a:spcAft>
        <a:buChar char="»"/>
        <a:defRPr sz="2000">
          <a:solidFill>
            <a:schemeClr val="tx1"/>
          </a:solidFill>
          <a:latin typeface="+mn-lt"/>
        </a:defRPr>
      </a:lvl8pPr>
      <a:lvl9pPr marL="3886103" indent="-228594"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96995" name="Rectangle 3"/>
          <p:cNvSpPr>
            <a:spLocks noGrp="1" noChangeArrowheads="1"/>
          </p:cNvSpPr>
          <p:nvPr>
            <p:ph type="title"/>
          </p:nvPr>
        </p:nvSpPr>
        <p:spPr bwMode="auto">
          <a:xfrm>
            <a:off x="609600" y="274637"/>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dirty="0"/>
              <a:t>Click to edit Master title style</a:t>
            </a:r>
          </a:p>
        </p:txBody>
      </p:sp>
      <p:sp>
        <p:nvSpPr>
          <p:cNvPr id="596996" name="Rectangle 4"/>
          <p:cNvSpPr>
            <a:spLocks noGrp="1" noChangeArrowheads="1"/>
          </p:cNvSpPr>
          <p:nvPr>
            <p:ph type="body" idx="1"/>
          </p:nvPr>
        </p:nvSpPr>
        <p:spPr bwMode="auto">
          <a:xfrm>
            <a:off x="609600" y="1600204"/>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Tree>
    <p:extLst>
      <p:ext uri="{BB962C8B-B14F-4D97-AF65-F5344CB8AC3E}">
        <p14:creationId xmlns:p14="http://schemas.microsoft.com/office/powerpoint/2010/main" val="2486959015"/>
      </p:ext>
    </p:extLst>
  </p:cSld>
  <p:clrMap bg1="lt1" tx1="dk1" bg2="lt2" tx2="dk2" accent1="accent1" accent2="accent2" accent3="accent3" accent4="accent4" accent5="accent5" accent6="accent6" hlink="hlink" folHlink="folHlink"/>
  <p:sldLayoutIdLst>
    <p:sldLayoutId id="2147483705" r:id="rId1"/>
    <p:sldLayoutId id="2147483706" r:id="rId2"/>
  </p:sldLayoutIdLst>
  <p:txStyles>
    <p:titleStyle>
      <a:lvl1pPr algn="ctr" rtl="0" eaLnBrk="1" fontAlgn="base" hangingPunct="1">
        <a:spcBef>
          <a:spcPct val="0"/>
        </a:spcBef>
        <a:spcAft>
          <a:spcPct val="0"/>
        </a:spcAft>
        <a:defRPr sz="4400">
          <a:solidFill>
            <a:schemeClr val="tx2"/>
          </a:solidFill>
          <a:latin typeface="Times New Roman" panose="02020603050405020304" pitchFamily="18" charset="0"/>
          <a:ea typeface="+mj-ea"/>
          <a:cs typeface="Times New Roman" panose="02020603050405020304" pitchFamily="18" charset="0"/>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189" algn="ctr" rtl="0" eaLnBrk="1" fontAlgn="base" hangingPunct="1">
        <a:spcBef>
          <a:spcPct val="0"/>
        </a:spcBef>
        <a:spcAft>
          <a:spcPct val="0"/>
        </a:spcAft>
        <a:defRPr sz="4400">
          <a:solidFill>
            <a:schemeClr val="tx2"/>
          </a:solidFill>
          <a:latin typeface="Arial" charset="0"/>
        </a:defRPr>
      </a:lvl6pPr>
      <a:lvl7pPr marL="914377" algn="ctr" rtl="0" eaLnBrk="1" fontAlgn="base" hangingPunct="1">
        <a:spcBef>
          <a:spcPct val="0"/>
        </a:spcBef>
        <a:spcAft>
          <a:spcPct val="0"/>
        </a:spcAft>
        <a:defRPr sz="4400">
          <a:solidFill>
            <a:schemeClr val="tx2"/>
          </a:solidFill>
          <a:latin typeface="Arial" charset="0"/>
        </a:defRPr>
      </a:lvl7pPr>
      <a:lvl8pPr marL="1371566" algn="ctr" rtl="0" eaLnBrk="1" fontAlgn="base" hangingPunct="1">
        <a:spcBef>
          <a:spcPct val="0"/>
        </a:spcBef>
        <a:spcAft>
          <a:spcPct val="0"/>
        </a:spcAft>
        <a:defRPr sz="4400">
          <a:solidFill>
            <a:schemeClr val="tx2"/>
          </a:solidFill>
          <a:latin typeface="Arial" charset="0"/>
        </a:defRPr>
      </a:lvl8pPr>
      <a:lvl9pPr marL="1828754" algn="ctr" rtl="0" eaLnBrk="1" fontAlgn="base" hangingPunct="1">
        <a:spcBef>
          <a:spcPct val="0"/>
        </a:spcBef>
        <a:spcAft>
          <a:spcPct val="0"/>
        </a:spcAft>
        <a:defRPr sz="4400">
          <a:solidFill>
            <a:schemeClr val="tx2"/>
          </a:solidFill>
          <a:latin typeface="Arial" charset="0"/>
        </a:defRPr>
      </a:lvl9pPr>
    </p:titleStyle>
    <p:bodyStyle>
      <a:lvl1pPr marL="342891" indent="-342891" algn="l" rtl="0" eaLnBrk="1" fontAlgn="base" hangingPunct="1">
        <a:spcBef>
          <a:spcPct val="20000"/>
        </a:spcBef>
        <a:spcAft>
          <a:spcPct val="0"/>
        </a:spcAft>
        <a:buChar char="•"/>
        <a:defRPr sz="3200">
          <a:solidFill>
            <a:schemeClr val="tx1"/>
          </a:solidFill>
          <a:latin typeface="Times New Roman" panose="02020603050405020304" pitchFamily="18" charset="0"/>
          <a:ea typeface="+mn-ea"/>
          <a:cs typeface="Times New Roman" panose="02020603050405020304" pitchFamily="18" charset="0"/>
        </a:defRPr>
      </a:lvl1pPr>
      <a:lvl2pPr marL="742932" indent="-285744" algn="l" rtl="0" eaLnBrk="1" fontAlgn="base" hangingPunct="1">
        <a:spcBef>
          <a:spcPct val="20000"/>
        </a:spcBef>
        <a:spcAft>
          <a:spcPct val="0"/>
        </a:spcAft>
        <a:buChar char="–"/>
        <a:defRPr sz="2800">
          <a:solidFill>
            <a:schemeClr val="tx1"/>
          </a:solidFill>
          <a:latin typeface="Times New Roman" panose="02020603050405020304" pitchFamily="18" charset="0"/>
          <a:cs typeface="Times New Roman" panose="02020603050405020304" pitchFamily="18" charset="0"/>
        </a:defRPr>
      </a:lvl2pPr>
      <a:lvl3pPr marL="1142971" indent="-228594" algn="l" rtl="0" eaLnBrk="1" fontAlgn="base" hangingPunct="1">
        <a:spcBef>
          <a:spcPct val="20000"/>
        </a:spcBef>
        <a:spcAft>
          <a:spcPct val="0"/>
        </a:spcAft>
        <a:buChar char="•"/>
        <a:defRPr sz="2400">
          <a:solidFill>
            <a:schemeClr val="tx1"/>
          </a:solidFill>
          <a:latin typeface="Times New Roman" panose="02020603050405020304" pitchFamily="18" charset="0"/>
          <a:cs typeface="Times New Roman" panose="02020603050405020304" pitchFamily="18" charset="0"/>
        </a:defRPr>
      </a:lvl3pPr>
      <a:lvl4pPr marL="1600160" indent="-228594" algn="l" rtl="0" eaLnBrk="1" fontAlgn="base" hangingPunct="1">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4pPr>
      <a:lvl5pPr marL="2057349" indent="-228594" algn="l" rtl="0" eaLnBrk="1" fontAlgn="base" hangingPunct="1">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5pPr>
      <a:lvl6pPr marL="2514537" indent="-228594" algn="l" rtl="0" eaLnBrk="1" fontAlgn="base" hangingPunct="1">
        <a:spcBef>
          <a:spcPct val="20000"/>
        </a:spcBef>
        <a:spcAft>
          <a:spcPct val="0"/>
        </a:spcAft>
        <a:buChar char="»"/>
        <a:defRPr sz="2000">
          <a:solidFill>
            <a:schemeClr val="tx1"/>
          </a:solidFill>
          <a:latin typeface="+mn-lt"/>
        </a:defRPr>
      </a:lvl6pPr>
      <a:lvl7pPr marL="2971726" indent="-228594" algn="l" rtl="0" eaLnBrk="1" fontAlgn="base" hangingPunct="1">
        <a:spcBef>
          <a:spcPct val="20000"/>
        </a:spcBef>
        <a:spcAft>
          <a:spcPct val="0"/>
        </a:spcAft>
        <a:buChar char="»"/>
        <a:defRPr sz="2000">
          <a:solidFill>
            <a:schemeClr val="tx1"/>
          </a:solidFill>
          <a:latin typeface="+mn-lt"/>
        </a:defRPr>
      </a:lvl7pPr>
      <a:lvl8pPr marL="3428914" indent="-228594" algn="l" rtl="0" eaLnBrk="1" fontAlgn="base" hangingPunct="1">
        <a:spcBef>
          <a:spcPct val="20000"/>
        </a:spcBef>
        <a:spcAft>
          <a:spcPct val="0"/>
        </a:spcAft>
        <a:buChar char="»"/>
        <a:defRPr sz="2000">
          <a:solidFill>
            <a:schemeClr val="tx1"/>
          </a:solidFill>
          <a:latin typeface="+mn-lt"/>
        </a:defRPr>
      </a:lvl8pPr>
      <a:lvl9pPr marL="3886103" indent="-228594"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0FAFB6-087D-4AEA-9D7F-7F017EDEB6F7}" type="datetimeFigureOut">
              <a:rPr lang="en-CA" smtClean="0"/>
              <a:t>10-Jun-2021</a:t>
            </a:fld>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2CA1F9-5415-4E81-9A4B-306FA079FBAD}" type="slidenum">
              <a:rPr lang="en-CA" smtClean="0"/>
              <a:t>‹#›</a:t>
            </a:fld>
            <a:endParaRPr lang="en-CA"/>
          </a:p>
        </p:txBody>
      </p:sp>
    </p:spTree>
    <p:extLst>
      <p:ext uri="{BB962C8B-B14F-4D97-AF65-F5344CB8AC3E}">
        <p14:creationId xmlns:p14="http://schemas.microsoft.com/office/powerpoint/2010/main" val="1257154768"/>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676EC72-7E47-4BAA-83FB-E71B185F42B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F79DC78E-6D45-4228-B7D4-4C2F0015DB1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807D9CC5-4A31-4C00-AABD-AA899F4158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062A7B-B0C6-4E41-91B3-E6C1F75B2A06}" type="datetimeFigureOut">
              <a:rPr lang="en-CA" smtClean="0"/>
              <a:t>10-Jun-2021</a:t>
            </a:fld>
            <a:endParaRPr lang="en-CA" dirty="0"/>
          </a:p>
        </p:txBody>
      </p:sp>
      <p:sp>
        <p:nvSpPr>
          <p:cNvPr id="5" name="Footer Placeholder 4">
            <a:extLst>
              <a:ext uri="{FF2B5EF4-FFF2-40B4-BE49-F238E27FC236}">
                <a16:creationId xmlns:a16="http://schemas.microsoft.com/office/drawing/2014/main" id="{4D77C838-9DAE-457A-A2D4-A3A51D8C00D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dirty="0"/>
          </a:p>
        </p:txBody>
      </p:sp>
      <p:sp>
        <p:nvSpPr>
          <p:cNvPr id="6" name="Slide Number Placeholder 5">
            <a:extLst>
              <a:ext uri="{FF2B5EF4-FFF2-40B4-BE49-F238E27FC236}">
                <a16:creationId xmlns:a16="http://schemas.microsoft.com/office/drawing/2014/main" id="{B5B84994-BF53-4DCC-8D0A-D13EE830102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1CE906-98A9-41DB-AD05-95592C5B0EA1}" type="slidenum">
              <a:rPr lang="en-CA" smtClean="0"/>
              <a:t>‹#›</a:t>
            </a:fld>
            <a:endParaRPr lang="en-CA" dirty="0"/>
          </a:p>
        </p:txBody>
      </p:sp>
    </p:spTree>
    <p:extLst>
      <p:ext uri="{BB962C8B-B14F-4D97-AF65-F5344CB8AC3E}">
        <p14:creationId xmlns:p14="http://schemas.microsoft.com/office/powerpoint/2010/main" val="2100913375"/>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5" Type="http://schemas.openxmlformats.org/officeDocument/2006/relationships/image" Target="../media/image4.pn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g"/><Relationship Id="rId1" Type="http://schemas.openxmlformats.org/officeDocument/2006/relationships/slideLayout" Target="../slideLayouts/slideLayout10.xml"/><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jpeg"/><Relationship Id="rId17" Type="http://schemas.openxmlformats.org/officeDocument/2006/relationships/image" Target="../media/image19.png"/><Relationship Id="rId2" Type="http://schemas.openxmlformats.org/officeDocument/2006/relationships/notesSlide" Target="../notesSlides/notesSlide2.xml"/><Relationship Id="rId16" Type="http://schemas.openxmlformats.org/officeDocument/2006/relationships/image" Target="../media/image18.jpeg"/><Relationship Id="rId1" Type="http://schemas.openxmlformats.org/officeDocument/2006/relationships/slideLayout" Target="../slideLayouts/slideLayout16.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eg"/><Relationship Id="rId15" Type="http://schemas.openxmlformats.org/officeDocument/2006/relationships/image" Target="../media/image17.png"/><Relationship Id="rId10" Type="http://schemas.openxmlformats.org/officeDocument/2006/relationships/image" Target="../media/image12.png"/><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1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4">
            <a:lum/>
          </a:blip>
          <a:srcRect/>
          <a:stretch>
            <a:fillRect l="-2000" t="-1000" r="-1000" b="-28000"/>
          </a:stretch>
        </a:blipFill>
        <a:effectLst/>
      </p:bgPr>
    </p:bg>
    <p:spTree>
      <p:nvGrpSpPr>
        <p:cNvPr id="1" name=""/>
        <p:cNvGrpSpPr/>
        <p:nvPr/>
      </p:nvGrpSpPr>
      <p:grpSpPr>
        <a:xfrm>
          <a:off x="0" y="0"/>
          <a:ext cx="0" cy="0"/>
          <a:chOff x="0" y="0"/>
          <a:chExt cx="0" cy="0"/>
        </a:xfrm>
      </p:grpSpPr>
      <p:cxnSp>
        <p:nvCxnSpPr>
          <p:cNvPr id="2" name="Straight Connector 1"/>
          <p:cNvCxnSpPr/>
          <p:nvPr/>
        </p:nvCxnSpPr>
        <p:spPr>
          <a:xfrm>
            <a:off x="152400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974863" name="Rectangle 15"/>
          <p:cNvSpPr>
            <a:spLocks noChangeArrowheads="1"/>
          </p:cNvSpPr>
          <p:nvPr/>
        </p:nvSpPr>
        <p:spPr bwMode="auto">
          <a:xfrm>
            <a:off x="151438" y="3364477"/>
            <a:ext cx="4427452"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defTabSz="1219170" fontAlgn="base">
              <a:spcBef>
                <a:spcPct val="0"/>
              </a:spcBef>
              <a:spcAft>
                <a:spcPct val="0"/>
              </a:spcAft>
            </a:pPr>
            <a:r>
              <a:rPr lang="en-CA" altLang="en-US" dirty="0">
                <a:solidFill>
                  <a:srgbClr val="FFFF00"/>
                </a:solidFill>
                <a:latin typeface="Times New Roman" panose="02020603050405020304" pitchFamily="18" charset="0"/>
              </a:rPr>
              <a:t>Tony Noble</a:t>
            </a:r>
          </a:p>
          <a:p>
            <a:pPr algn="ctr" defTabSz="1219170" fontAlgn="base">
              <a:spcBef>
                <a:spcPct val="0"/>
              </a:spcBef>
              <a:spcAft>
                <a:spcPct val="0"/>
              </a:spcAft>
            </a:pPr>
            <a:r>
              <a:rPr lang="en-CA" altLang="en-US" dirty="0">
                <a:solidFill>
                  <a:srgbClr val="FFFF00"/>
                </a:solidFill>
                <a:latin typeface="Times New Roman" panose="02020603050405020304" pitchFamily="18" charset="0"/>
              </a:rPr>
              <a:t>Queen’s University Physics</a:t>
            </a:r>
          </a:p>
          <a:p>
            <a:pPr algn="ctr" defTabSz="1219170" fontAlgn="base">
              <a:spcBef>
                <a:spcPct val="0"/>
              </a:spcBef>
              <a:spcAft>
                <a:spcPct val="0"/>
              </a:spcAft>
            </a:pPr>
            <a:endParaRPr lang="en-CA" altLang="en-US" dirty="0">
              <a:solidFill>
                <a:srgbClr val="FFFF00"/>
              </a:solidFill>
              <a:latin typeface="Times New Roman" panose="02020603050405020304" pitchFamily="18" charset="0"/>
            </a:endParaRPr>
          </a:p>
          <a:p>
            <a:pPr algn="ctr" defTabSz="1219170" fontAlgn="base">
              <a:spcBef>
                <a:spcPct val="0"/>
              </a:spcBef>
              <a:spcAft>
                <a:spcPct val="0"/>
              </a:spcAft>
            </a:pPr>
            <a:endParaRPr lang="en-CA" altLang="en-US" dirty="0">
              <a:solidFill>
                <a:srgbClr val="FFFF00"/>
              </a:solidFill>
              <a:latin typeface="Times New Roman" panose="02020603050405020304" pitchFamily="18" charset="0"/>
            </a:endParaRPr>
          </a:p>
          <a:p>
            <a:pPr algn="ctr" defTabSz="1219170" fontAlgn="base">
              <a:spcBef>
                <a:spcPct val="0"/>
              </a:spcBef>
              <a:spcAft>
                <a:spcPct val="0"/>
              </a:spcAft>
            </a:pPr>
            <a:endParaRPr lang="en-CA" altLang="en-US" dirty="0">
              <a:solidFill>
                <a:srgbClr val="FFFF00"/>
              </a:solidFill>
              <a:latin typeface="Times New Roman" panose="02020603050405020304" pitchFamily="18" charset="0"/>
            </a:endParaRPr>
          </a:p>
          <a:p>
            <a:pPr algn="ctr" defTabSz="1219170" fontAlgn="base">
              <a:spcBef>
                <a:spcPct val="0"/>
              </a:spcBef>
              <a:spcAft>
                <a:spcPct val="0"/>
              </a:spcAft>
            </a:pPr>
            <a:endParaRPr lang="en-CA" b="1" dirty="0">
              <a:solidFill>
                <a:srgbClr val="FFFF00"/>
              </a:solidFill>
              <a:latin typeface="Times New Roman"/>
            </a:endParaRPr>
          </a:p>
          <a:p>
            <a:pPr algn="ctr" defTabSz="1219170" fontAlgn="base">
              <a:spcBef>
                <a:spcPct val="0"/>
              </a:spcBef>
              <a:spcAft>
                <a:spcPct val="0"/>
              </a:spcAft>
            </a:pPr>
            <a:r>
              <a:rPr lang="en-CA" b="1" dirty="0">
                <a:solidFill>
                  <a:srgbClr val="FFFF00"/>
                </a:solidFill>
                <a:latin typeface="Times New Roman"/>
              </a:rPr>
              <a:t>S</a:t>
            </a:r>
            <a:r>
              <a:rPr lang="en-CA" dirty="0">
                <a:solidFill>
                  <a:srgbClr val="FFFF00"/>
                </a:solidFill>
                <a:latin typeface="Times New Roman"/>
              </a:rPr>
              <a:t>ituated on traditional Anishinaabe and Haudenosaunee territory.</a:t>
            </a:r>
            <a:endParaRPr lang="en-US" altLang="en-US" dirty="0">
              <a:solidFill>
                <a:srgbClr val="FFFF00"/>
              </a:solidFill>
              <a:latin typeface="Times New Roman" panose="02020603050405020304" pitchFamily="18" charset="0"/>
            </a:endParaRPr>
          </a:p>
        </p:txBody>
      </p:sp>
      <p:sp>
        <p:nvSpPr>
          <p:cNvPr id="18" name="Text Box 2"/>
          <p:cNvSpPr txBox="1">
            <a:spLocks noChangeArrowheads="1"/>
          </p:cNvSpPr>
          <p:nvPr/>
        </p:nvSpPr>
        <p:spPr bwMode="auto">
          <a:xfrm>
            <a:off x="201038" y="1214416"/>
            <a:ext cx="4211639" cy="6076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defTabSz="1219170" eaLnBrk="0" fontAlgn="base" hangingPunct="0">
              <a:lnSpc>
                <a:spcPct val="160000"/>
              </a:lnSpc>
              <a:spcBef>
                <a:spcPct val="0"/>
              </a:spcBef>
              <a:spcAft>
                <a:spcPct val="0"/>
              </a:spcAft>
            </a:pPr>
            <a:r>
              <a:rPr lang="en-CA" sz="2400" dirty="0">
                <a:solidFill>
                  <a:srgbClr val="00FFFF"/>
                </a:solidFill>
                <a:latin typeface="Times New Roman"/>
              </a:rPr>
              <a:t>McDonald Institute Update </a:t>
            </a:r>
            <a:endParaRPr lang="en-CA" sz="2400" b="1" dirty="0">
              <a:solidFill>
                <a:srgbClr val="00FFFF"/>
              </a:solidFill>
              <a:latin typeface="Times New Roman"/>
            </a:endParaRPr>
          </a:p>
        </p:txBody>
      </p:sp>
      <p:pic>
        <p:nvPicPr>
          <p:cNvPr id="15" name="Picture 14" descr="A close up of a logo&#10;&#10;Description automatically generated">
            <a:extLst>
              <a:ext uri="{FF2B5EF4-FFF2-40B4-BE49-F238E27FC236}">
                <a16:creationId xmlns:a16="http://schemas.microsoft.com/office/drawing/2014/main" id="{50ADC588-6858-485E-AC1D-0BA47782C66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01038" y="4082747"/>
            <a:ext cx="4356870" cy="892801"/>
          </a:xfrm>
          <a:prstGeom prst="rect">
            <a:avLst/>
          </a:prstGeom>
        </p:spPr>
      </p:pic>
    </p:spTree>
    <p:custDataLst>
      <p:tags r:id="rId1"/>
    </p:custDataLst>
    <p:extLst>
      <p:ext uri="{BB962C8B-B14F-4D97-AF65-F5344CB8AC3E}">
        <p14:creationId xmlns:p14="http://schemas.microsoft.com/office/powerpoint/2010/main" val="2999359817"/>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2122ED5-8825-46E1-AD6B-D4904DC505D9}"/>
              </a:ext>
            </a:extLst>
          </p:cNvPr>
          <p:cNvSpPr txBox="1"/>
          <p:nvPr/>
        </p:nvSpPr>
        <p:spPr>
          <a:xfrm>
            <a:off x="347829" y="124308"/>
            <a:ext cx="11413436"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2000" b="1" dirty="0">
                <a:solidFill>
                  <a:srgbClr val="0000FF"/>
                </a:solidFill>
                <a:latin typeface="Calibri" panose="020F0502020204030204"/>
              </a:rPr>
              <a:t>MI is Supporting scientists, technicians, students, in a complete scientific environment.</a:t>
            </a:r>
            <a:endParaRPr kumimoji="0" lang="en-CA" sz="2000" b="1" i="0" u="none" strike="noStrike" kern="1200" cap="none" spc="0" normalizeH="0" baseline="0" noProof="0" dirty="0">
              <a:ln>
                <a:noFill/>
              </a:ln>
              <a:solidFill>
                <a:srgbClr val="0000FF"/>
              </a:solidFill>
              <a:effectLst/>
              <a:uLnTx/>
              <a:uFillTx/>
              <a:latin typeface="Calibri" panose="020F0502020204030204"/>
              <a:ea typeface="+mn-ea"/>
              <a:cs typeface="+mn-cs"/>
            </a:endParaRPr>
          </a:p>
        </p:txBody>
      </p:sp>
      <p:graphicFrame>
        <p:nvGraphicFramePr>
          <p:cNvPr id="3" name="Table 3">
            <a:extLst>
              <a:ext uri="{FF2B5EF4-FFF2-40B4-BE49-F238E27FC236}">
                <a16:creationId xmlns:a16="http://schemas.microsoft.com/office/drawing/2014/main" id="{8EF1DBCC-0258-4C92-9E59-92816BD09C65}"/>
              </a:ext>
            </a:extLst>
          </p:cNvPr>
          <p:cNvGraphicFramePr>
            <a:graphicFrameLocks noGrp="1"/>
          </p:cNvGraphicFramePr>
          <p:nvPr>
            <p:extLst>
              <p:ext uri="{D42A27DB-BD31-4B8C-83A1-F6EECF244321}">
                <p14:modId xmlns:p14="http://schemas.microsoft.com/office/powerpoint/2010/main" val="2406067498"/>
              </p:ext>
            </p:extLst>
          </p:nvPr>
        </p:nvGraphicFramePr>
        <p:xfrm>
          <a:off x="773806" y="1169529"/>
          <a:ext cx="10644387" cy="3708400"/>
        </p:xfrm>
        <a:graphic>
          <a:graphicData uri="http://schemas.openxmlformats.org/drawingml/2006/table">
            <a:tbl>
              <a:tblPr firstRow="1" bandRow="1">
                <a:tableStyleId>{5C22544A-7EE6-4342-B048-85BDC9FD1C3A}</a:tableStyleId>
              </a:tblPr>
              <a:tblGrid>
                <a:gridCol w="2472744">
                  <a:extLst>
                    <a:ext uri="{9D8B030D-6E8A-4147-A177-3AD203B41FA5}">
                      <a16:colId xmlns:a16="http://schemas.microsoft.com/office/drawing/2014/main" val="2731997353"/>
                    </a:ext>
                  </a:extLst>
                </a:gridCol>
                <a:gridCol w="2723881">
                  <a:extLst>
                    <a:ext uri="{9D8B030D-6E8A-4147-A177-3AD203B41FA5}">
                      <a16:colId xmlns:a16="http://schemas.microsoft.com/office/drawing/2014/main" val="3656785233"/>
                    </a:ext>
                  </a:extLst>
                </a:gridCol>
                <a:gridCol w="2723881">
                  <a:extLst>
                    <a:ext uri="{9D8B030D-6E8A-4147-A177-3AD203B41FA5}">
                      <a16:colId xmlns:a16="http://schemas.microsoft.com/office/drawing/2014/main" val="4136438627"/>
                    </a:ext>
                  </a:extLst>
                </a:gridCol>
                <a:gridCol w="2723881">
                  <a:extLst>
                    <a:ext uri="{9D8B030D-6E8A-4147-A177-3AD203B41FA5}">
                      <a16:colId xmlns:a16="http://schemas.microsoft.com/office/drawing/2014/main" val="2807204422"/>
                    </a:ext>
                  </a:extLst>
                </a:gridCol>
              </a:tblGrid>
              <a:tr h="370840">
                <a:tc>
                  <a:txBody>
                    <a:bodyPr/>
                    <a:lstStyle/>
                    <a:p>
                      <a:endParaRPr lang="en-CA"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CA" b="1" dirty="0">
                          <a:solidFill>
                            <a:schemeClr val="tx1"/>
                          </a:solidFill>
                        </a:rPr>
                        <a:t>2016 “Base”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CA" b="1" dirty="0">
                          <a:solidFill>
                            <a:schemeClr val="tx1"/>
                          </a:solidFill>
                        </a:rPr>
                        <a:t>2020 “Base”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CA" b="1" dirty="0">
                          <a:solidFill>
                            <a:schemeClr val="tx1"/>
                          </a:solidFill>
                        </a:rPr>
                        <a:t>2020 “MI Supported”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47687212"/>
                  </a:ext>
                </a:extLst>
              </a:tr>
              <a:tr h="370840">
                <a:tc>
                  <a:txBody>
                    <a:bodyPr/>
                    <a:lstStyle/>
                    <a:p>
                      <a:endParaRPr lang="en-CA"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CA"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CA"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CA"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37892599"/>
                  </a:ext>
                </a:extLst>
              </a:tr>
              <a:tr h="370840">
                <a:tc>
                  <a:txBody>
                    <a:bodyPr/>
                    <a:lstStyle/>
                    <a:p>
                      <a:r>
                        <a:rPr lang="en-CA" b="0" dirty="0">
                          <a:solidFill>
                            <a:schemeClr val="tx1"/>
                          </a:solidFill>
                        </a:rPr>
                        <a:t>Faculty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CA" b="0" dirty="0">
                          <a:solidFill>
                            <a:schemeClr val="tx1"/>
                          </a:solidFill>
                        </a:rPr>
                        <a:t>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CA" b="0" dirty="0">
                          <a:solidFill>
                            <a:schemeClr val="tx1"/>
                          </a:solidFill>
                        </a:rPr>
                        <a:t>33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CA" b="0" dirty="0">
                          <a:solidFill>
                            <a:schemeClr val="tx1"/>
                          </a:solidFill>
                        </a:rPr>
                        <a:t>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5280322"/>
                  </a:ext>
                </a:extLst>
              </a:tr>
              <a:tr h="370840">
                <a:tc>
                  <a:txBody>
                    <a:bodyPr/>
                    <a:lstStyle/>
                    <a:p>
                      <a:endParaRPr lang="en-CA"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CA"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CA"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CA"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34922336"/>
                  </a:ext>
                </a:extLst>
              </a:tr>
              <a:tr h="370840">
                <a:tc>
                  <a:txBody>
                    <a:bodyPr/>
                    <a:lstStyle/>
                    <a:p>
                      <a:r>
                        <a:rPr lang="en-CA" b="0" dirty="0">
                          <a:solidFill>
                            <a:schemeClr val="tx1"/>
                          </a:solidFill>
                        </a:rPr>
                        <a:t>Research Scientists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CA" b="0" dirty="0">
                          <a:solidFill>
                            <a:schemeClr val="tx1"/>
                          </a:solidFill>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CA" b="0" dirty="0">
                          <a:solidFill>
                            <a:schemeClr val="tx1"/>
                          </a:solidFill>
                        </a:rPr>
                        <a:t>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CA" b="0" dirty="0">
                          <a:solidFill>
                            <a:schemeClr val="tx1"/>
                          </a:solidFill>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83156363"/>
                  </a:ext>
                </a:extLst>
              </a:tr>
              <a:tr h="370840">
                <a:tc>
                  <a:txBody>
                    <a:bodyPr/>
                    <a:lstStyle/>
                    <a:p>
                      <a:r>
                        <a:rPr lang="en-CA" b="0" dirty="0">
                          <a:solidFill>
                            <a:schemeClr val="tx1"/>
                          </a:solidFill>
                        </a:rPr>
                        <a:t>RA and PDF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CA" b="0" dirty="0">
                          <a:solidFill>
                            <a:schemeClr val="tx1"/>
                          </a:solidFill>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CA" b="0" dirty="0">
                          <a:solidFill>
                            <a:schemeClr val="tx1"/>
                          </a:solidFill>
                        </a:rPr>
                        <a:t>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CA" b="0" dirty="0">
                          <a:solidFill>
                            <a:schemeClr val="tx1"/>
                          </a:solidFill>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86511376"/>
                  </a:ext>
                </a:extLst>
              </a:tr>
              <a:tr h="370840">
                <a:tc>
                  <a:txBody>
                    <a:bodyPr/>
                    <a:lstStyle/>
                    <a:p>
                      <a:r>
                        <a:rPr lang="en-CA" dirty="0">
                          <a:solidFill>
                            <a:schemeClr val="tx1"/>
                          </a:solidFill>
                        </a:rPr>
                        <a:t>Grad Students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CA" dirty="0">
                          <a:solidFill>
                            <a:schemeClr val="tx1"/>
                          </a:solidFill>
                        </a:rPr>
                        <a:t>34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CA" dirty="0">
                          <a:solidFill>
                            <a:schemeClr val="tx1"/>
                          </a:solidFill>
                        </a:rPr>
                        <a:t>42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CA" dirty="0">
                          <a:solidFill>
                            <a:schemeClr val="tx1"/>
                          </a:solidFill>
                        </a:rPr>
                        <a:t>42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590089034"/>
                  </a:ext>
                </a:extLst>
              </a:tr>
              <a:tr h="370840">
                <a:tc>
                  <a:txBody>
                    <a:bodyPr/>
                    <a:lstStyle/>
                    <a:p>
                      <a:r>
                        <a:rPr lang="en-CA" dirty="0">
                          <a:solidFill>
                            <a:schemeClr val="tx1"/>
                          </a:solidFill>
                        </a:rPr>
                        <a:t>Engineers and Tech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CA" dirty="0">
                          <a:solidFill>
                            <a:schemeClr val="tx1"/>
                          </a:solidFill>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CA" dirty="0">
                          <a:solidFill>
                            <a:schemeClr val="tx1"/>
                          </a:solidFill>
                        </a:rPr>
                        <a:t>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CA" dirty="0">
                          <a:solidFill>
                            <a:schemeClr val="tx1"/>
                          </a:solidFill>
                        </a:rPr>
                        <a:t>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651326436"/>
                  </a:ext>
                </a:extLst>
              </a:tr>
              <a:tr h="370840">
                <a:tc>
                  <a:txBody>
                    <a:bodyPr/>
                    <a:lstStyle/>
                    <a:p>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95173390"/>
                  </a:ext>
                </a:extLst>
              </a:tr>
              <a:tr h="370840">
                <a:tc>
                  <a:txBody>
                    <a:bodyPr/>
                    <a:lstStyle/>
                    <a:p>
                      <a:r>
                        <a:rPr lang="en-CA" b="1" dirty="0">
                          <a:solidFill>
                            <a:schemeClr val="tx1"/>
                          </a:solidFill>
                        </a:rPr>
                        <a:t>Total HQP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CA" b="1" dirty="0">
                          <a:solidFill>
                            <a:schemeClr val="tx1"/>
                          </a:solidFill>
                        </a:rPr>
                        <a:t>70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CA" b="1" dirty="0">
                          <a:solidFill>
                            <a:schemeClr val="tx1"/>
                          </a:solidFill>
                        </a:rPr>
                        <a:t>84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CA" b="1" dirty="0">
                          <a:solidFill>
                            <a:schemeClr val="tx1"/>
                          </a:solidFill>
                        </a:rPr>
                        <a:t>97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116316944"/>
                  </a:ext>
                </a:extLst>
              </a:tr>
            </a:tbl>
          </a:graphicData>
        </a:graphic>
      </p:graphicFrame>
      <p:sp>
        <p:nvSpPr>
          <p:cNvPr id="5" name="TextBox 4">
            <a:extLst>
              <a:ext uri="{FF2B5EF4-FFF2-40B4-BE49-F238E27FC236}">
                <a16:creationId xmlns:a16="http://schemas.microsoft.com/office/drawing/2014/main" id="{402E1932-BDD5-425A-A6FF-7E0A2D1980F4}"/>
              </a:ext>
            </a:extLst>
          </p:cNvPr>
          <p:cNvSpPr txBox="1"/>
          <p:nvPr/>
        </p:nvSpPr>
        <p:spPr>
          <a:xfrm>
            <a:off x="347829" y="5380912"/>
            <a:ext cx="10644387"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1" i="0" u="none" strike="noStrike" kern="1200" cap="none" spc="0" normalizeH="0" baseline="0" noProof="0" dirty="0">
                <a:ln>
                  <a:noFill/>
                </a:ln>
                <a:solidFill>
                  <a:srgbClr val="0000FF"/>
                </a:solidFill>
                <a:effectLst/>
                <a:uLnTx/>
                <a:uFillTx/>
                <a:latin typeface="Calibri" panose="020F0502020204030204"/>
                <a:ea typeface="+mn-ea"/>
                <a:cs typeface="+mn-cs"/>
              </a:rPr>
              <a:t>In Astroparticle Physics: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1" i="0" u="none" strike="noStrike" kern="1200" cap="none" spc="0" normalizeH="0" baseline="0" noProof="0" dirty="0">
                <a:ln>
                  <a:noFill/>
                </a:ln>
                <a:solidFill>
                  <a:srgbClr val="0000FF"/>
                </a:solidFill>
                <a:effectLst/>
                <a:uLnTx/>
                <a:uFillTx/>
                <a:latin typeface="Calibri" panose="020F0502020204030204"/>
                <a:ea typeface="+mn-ea"/>
                <a:cs typeface="+mn-cs"/>
              </a:rPr>
              <a:t>The HQP community size has more than doubled since the start of MI (70 → 181)</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1" i="0" u="none" strike="noStrike" kern="1200" cap="none" spc="0" normalizeH="0" baseline="0" noProof="0" dirty="0">
                <a:ln>
                  <a:noFill/>
                </a:ln>
                <a:solidFill>
                  <a:srgbClr val="0000FF"/>
                </a:solidFill>
                <a:effectLst/>
                <a:uLnTx/>
                <a:uFillTx/>
                <a:latin typeface="Calibri" panose="020F0502020204030204"/>
                <a:ea typeface="+mn-ea"/>
                <a:cs typeface="+mn-cs"/>
              </a:rPr>
              <a:t>MI is currently supporting more than ½ of the community HQP. (97 vs 84)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1" i="0" u="none" strike="noStrike" kern="1200" cap="none" spc="0" normalizeH="0" baseline="0" noProof="0" dirty="0">
                <a:ln>
                  <a:noFill/>
                </a:ln>
                <a:solidFill>
                  <a:srgbClr val="0000FF"/>
                </a:solidFill>
                <a:effectLst/>
                <a:uLnTx/>
                <a:uFillTx/>
                <a:latin typeface="Calibri" panose="020F0502020204030204"/>
                <a:ea typeface="+mn-ea"/>
                <a:cs typeface="+mn-cs"/>
              </a:rPr>
              <a:t>Faculty base in this field has doubled. MI faculty plus other new hires, research pivots (22 → 47)</a:t>
            </a:r>
          </a:p>
        </p:txBody>
      </p:sp>
      <p:sp>
        <p:nvSpPr>
          <p:cNvPr id="7" name="TextBox 6">
            <a:extLst>
              <a:ext uri="{FF2B5EF4-FFF2-40B4-BE49-F238E27FC236}">
                <a16:creationId xmlns:a16="http://schemas.microsoft.com/office/drawing/2014/main" id="{CBD9CE97-3FFA-4BD0-B82A-2A26A3E15698}"/>
              </a:ext>
            </a:extLst>
          </p:cNvPr>
          <p:cNvSpPr txBox="1"/>
          <p:nvPr/>
        </p:nvSpPr>
        <p:spPr>
          <a:xfrm>
            <a:off x="5544369" y="5420731"/>
            <a:ext cx="6098240"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1800" b="1" i="0" u="none" strike="noStrike" kern="1200" cap="none" spc="0" normalizeH="0" baseline="0" noProof="0" dirty="0">
                <a:ln>
                  <a:noFill/>
                </a:ln>
                <a:solidFill>
                  <a:prstClr val="black"/>
                </a:solidFill>
                <a:effectLst/>
                <a:uLnTx/>
                <a:uFillTx/>
                <a:latin typeface="Calibri" panose="020F0502020204030204"/>
                <a:ea typeface="+mn-ea"/>
                <a:cs typeface="+mn-cs"/>
              </a:rPr>
              <a:t>181</a:t>
            </a:r>
          </a:p>
        </p:txBody>
      </p:sp>
      <p:sp>
        <p:nvSpPr>
          <p:cNvPr id="8" name="Right Brace 7">
            <a:extLst>
              <a:ext uri="{FF2B5EF4-FFF2-40B4-BE49-F238E27FC236}">
                <a16:creationId xmlns:a16="http://schemas.microsoft.com/office/drawing/2014/main" id="{DC29A6F9-55FC-43C3-91E5-A1592EB820A1}"/>
              </a:ext>
            </a:extLst>
          </p:cNvPr>
          <p:cNvSpPr/>
          <p:nvPr/>
        </p:nvSpPr>
        <p:spPr>
          <a:xfrm rot="5400000">
            <a:off x="8479561" y="4511209"/>
            <a:ext cx="227857" cy="1390086"/>
          </a:xfrm>
          <a:prstGeom prst="rightBrace">
            <a:avLst>
              <a:gd name="adj1" fmla="val 13876"/>
              <a:gd name="adj2" fmla="val 48065"/>
            </a:avLst>
          </a:prstGeom>
          <a:ln w="22225"/>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Right Brace 8">
            <a:extLst>
              <a:ext uri="{FF2B5EF4-FFF2-40B4-BE49-F238E27FC236}">
                <a16:creationId xmlns:a16="http://schemas.microsoft.com/office/drawing/2014/main" id="{EC73BC70-30B4-4CFE-B522-57EB253E719E}"/>
              </a:ext>
            </a:extLst>
          </p:cNvPr>
          <p:cNvSpPr/>
          <p:nvPr/>
        </p:nvSpPr>
        <p:spPr>
          <a:xfrm rot="16200000">
            <a:off x="8573690" y="1133172"/>
            <a:ext cx="227857" cy="1390086"/>
          </a:xfrm>
          <a:prstGeom prst="rightBrace">
            <a:avLst>
              <a:gd name="adj1" fmla="val 13876"/>
              <a:gd name="adj2" fmla="val 48065"/>
            </a:avLst>
          </a:prstGeom>
          <a:ln w="22225"/>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1FB21A18-F37E-47D2-8E27-35B9BCD5BAA6}"/>
              </a:ext>
            </a:extLst>
          </p:cNvPr>
          <p:cNvSpPr txBox="1"/>
          <p:nvPr/>
        </p:nvSpPr>
        <p:spPr>
          <a:xfrm>
            <a:off x="8200879" y="785418"/>
            <a:ext cx="885870"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1800" b="1" i="0" u="none" strike="noStrike" kern="1200" cap="none" spc="0" normalizeH="0" baseline="0" noProof="0" dirty="0">
                <a:ln>
                  <a:noFill/>
                </a:ln>
                <a:solidFill>
                  <a:prstClr val="black"/>
                </a:solidFill>
                <a:effectLst/>
                <a:uLnTx/>
                <a:uFillTx/>
                <a:latin typeface="Calibri" panose="020F0502020204030204"/>
                <a:ea typeface="+mn-ea"/>
                <a:cs typeface="+mn-cs"/>
              </a:rPr>
              <a:t>47</a:t>
            </a:r>
          </a:p>
        </p:txBody>
      </p:sp>
    </p:spTree>
    <p:extLst>
      <p:ext uri="{BB962C8B-B14F-4D97-AF65-F5344CB8AC3E}">
        <p14:creationId xmlns:p14="http://schemas.microsoft.com/office/powerpoint/2010/main" val="6821499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0FAE0F-CFA7-45A3-87B9-3A205BA5CF4D}"/>
              </a:ext>
            </a:extLst>
          </p:cNvPr>
          <p:cNvSpPr txBox="1"/>
          <p:nvPr/>
        </p:nvSpPr>
        <p:spPr>
          <a:xfrm>
            <a:off x="408816" y="874329"/>
            <a:ext cx="4942379" cy="452431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Education and Outreach</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Knowledge Translation/Mobilization</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HQP Training – Professional Development</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Gov Relations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HQP recruitment/retention</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Communication</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Networking and Connections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EDII Best practices support</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Faculty Salaries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Student Salaries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Engineering and Technical Support Salaries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Seed funding for novel R&amp;D</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Right Brace 2">
            <a:extLst>
              <a:ext uri="{FF2B5EF4-FFF2-40B4-BE49-F238E27FC236}">
                <a16:creationId xmlns:a16="http://schemas.microsoft.com/office/drawing/2014/main" id="{4227237C-5F39-450B-A112-F7FF4D5B7B2C}"/>
              </a:ext>
            </a:extLst>
          </p:cNvPr>
          <p:cNvSpPr/>
          <p:nvPr/>
        </p:nvSpPr>
        <p:spPr>
          <a:xfrm>
            <a:off x="5435601" y="1136072"/>
            <a:ext cx="421178" cy="2209800"/>
          </a:xfrm>
          <a:prstGeom prst="rightBrace">
            <a:avLst>
              <a:gd name="adj1" fmla="val 54386"/>
              <a:gd name="adj2" fmla="val 50000"/>
            </a:avLst>
          </a:prstGeom>
          <a:ln w="38100">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C1119C81-8345-47E1-9DCF-24FD7167B89C}"/>
              </a:ext>
            </a:extLst>
          </p:cNvPr>
          <p:cNvSpPr txBox="1"/>
          <p:nvPr/>
        </p:nvSpPr>
        <p:spPr>
          <a:xfrm>
            <a:off x="6257638" y="1363809"/>
            <a:ext cx="5635104" cy="1754326"/>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These are time intensive programs.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They need significant administrative support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Enables big science by creating “the full package”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Creates highly skilled, deeply connected, community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Relatively inexpensive, but beyond scope of most individual projects </a:t>
            </a:r>
          </a:p>
        </p:txBody>
      </p:sp>
      <p:sp>
        <p:nvSpPr>
          <p:cNvPr id="5" name="Right Brace 4">
            <a:extLst>
              <a:ext uri="{FF2B5EF4-FFF2-40B4-BE49-F238E27FC236}">
                <a16:creationId xmlns:a16="http://schemas.microsoft.com/office/drawing/2014/main" id="{75F8426D-A20E-45D3-8BAD-4AA74DA06898}"/>
              </a:ext>
            </a:extLst>
          </p:cNvPr>
          <p:cNvSpPr/>
          <p:nvPr/>
        </p:nvSpPr>
        <p:spPr>
          <a:xfrm>
            <a:off x="5435601" y="3820154"/>
            <a:ext cx="421178" cy="1227513"/>
          </a:xfrm>
          <a:prstGeom prst="rightBrace">
            <a:avLst>
              <a:gd name="adj1" fmla="val 54386"/>
              <a:gd name="adj2" fmla="val 50000"/>
            </a:avLst>
          </a:prstGeom>
          <a:ln w="38100">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4BA050AF-10F5-4F9C-BB2E-5615A1806E01}"/>
              </a:ext>
            </a:extLst>
          </p:cNvPr>
          <p:cNvSpPr txBox="1"/>
          <p:nvPr/>
        </p:nvSpPr>
        <p:spPr>
          <a:xfrm>
            <a:off x="6257638" y="3972246"/>
            <a:ext cx="5461110" cy="923330"/>
          </a:xfrm>
          <a:prstGeom prst="rect">
            <a:avLst/>
          </a:prstGeom>
          <a:noFill/>
        </p:spPr>
        <p:txBody>
          <a:bodyPr wrap="non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Dominates overall costs to MI.</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Less overhead required to manage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Builds capacity in community and research potential</a:t>
            </a:r>
          </a:p>
        </p:txBody>
      </p:sp>
      <p:sp>
        <p:nvSpPr>
          <p:cNvPr id="7" name="Rectangle 6">
            <a:extLst>
              <a:ext uri="{FF2B5EF4-FFF2-40B4-BE49-F238E27FC236}">
                <a16:creationId xmlns:a16="http://schemas.microsoft.com/office/drawing/2014/main" id="{74DFCA03-3875-424C-A43F-32A02124B257}"/>
              </a:ext>
            </a:extLst>
          </p:cNvPr>
          <p:cNvSpPr/>
          <p:nvPr/>
        </p:nvSpPr>
        <p:spPr>
          <a:xfrm>
            <a:off x="146860" y="1036320"/>
            <a:ext cx="11956471" cy="2432858"/>
          </a:xfrm>
          <a:prstGeom prst="rect">
            <a:avLst/>
          </a:prstGeom>
          <a:solidFill>
            <a:schemeClr val="accent6">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89CE8D43-F3EB-4B40-9F8E-AE2C4B5DCC57}"/>
              </a:ext>
            </a:extLst>
          </p:cNvPr>
          <p:cNvSpPr txBox="1"/>
          <p:nvPr/>
        </p:nvSpPr>
        <p:spPr>
          <a:xfrm>
            <a:off x="3166989" y="180078"/>
            <a:ext cx="7102426"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2400" dirty="0">
                <a:solidFill>
                  <a:srgbClr val="0000FF"/>
                </a:solidFill>
                <a:latin typeface="Calibri" panose="020F0502020204030204"/>
              </a:rPr>
              <a:t>S</a:t>
            </a:r>
            <a:r>
              <a:rPr kumimoji="0" lang="en-CA" sz="2400" b="0" i="0" u="none" strike="noStrike" kern="1200" cap="none" spc="0" normalizeH="0" baseline="0" noProof="0" dirty="0" err="1">
                <a:ln>
                  <a:noFill/>
                </a:ln>
                <a:solidFill>
                  <a:srgbClr val="0000FF"/>
                </a:solidFill>
                <a:effectLst/>
                <a:uLnTx/>
                <a:uFillTx/>
                <a:latin typeface="Calibri" panose="020F0502020204030204"/>
                <a:ea typeface="+mn-ea"/>
                <a:cs typeface="+mn-cs"/>
              </a:rPr>
              <a:t>ynopsis</a:t>
            </a:r>
            <a:r>
              <a:rPr kumimoji="0" lang="en-CA" sz="2400" b="0" i="0" u="none" strike="noStrike" kern="1200" cap="none" spc="0" normalizeH="0" baseline="0" noProof="0" dirty="0">
                <a:ln>
                  <a:noFill/>
                </a:ln>
                <a:solidFill>
                  <a:srgbClr val="0000FF"/>
                </a:solidFill>
                <a:effectLst/>
                <a:uLnTx/>
                <a:uFillTx/>
                <a:latin typeface="Calibri" panose="020F0502020204030204"/>
                <a:ea typeface="+mn-ea"/>
                <a:cs typeface="+mn-cs"/>
              </a:rPr>
              <a:t> of what the MI currently supports</a:t>
            </a:r>
          </a:p>
        </p:txBody>
      </p:sp>
      <p:sp>
        <p:nvSpPr>
          <p:cNvPr id="10" name="Rectangle 9">
            <a:extLst>
              <a:ext uri="{FF2B5EF4-FFF2-40B4-BE49-F238E27FC236}">
                <a16:creationId xmlns:a16="http://schemas.microsoft.com/office/drawing/2014/main" id="{3A28895D-2C78-4CE5-89F9-23B63841902E}"/>
              </a:ext>
            </a:extLst>
          </p:cNvPr>
          <p:cNvSpPr/>
          <p:nvPr/>
        </p:nvSpPr>
        <p:spPr>
          <a:xfrm>
            <a:off x="146859" y="3679147"/>
            <a:ext cx="11956471" cy="1610305"/>
          </a:xfrm>
          <a:prstGeom prst="rect">
            <a:avLst/>
          </a:prstGeom>
          <a:solidFill>
            <a:schemeClr val="accent5">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27572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Picture 61" descr="A close up of a map&#10;&#10;Description automatically generated">
            <a:extLst>
              <a:ext uri="{FF2B5EF4-FFF2-40B4-BE49-F238E27FC236}">
                <a16:creationId xmlns:a16="http://schemas.microsoft.com/office/drawing/2014/main" id="{4A63AEC5-DE0D-4E28-BEB9-467E1B65274A}"/>
              </a:ext>
            </a:extLst>
          </p:cNvPr>
          <p:cNvPicPr>
            <a:picLocks noChangeAspect="1"/>
          </p:cNvPicPr>
          <p:nvPr/>
        </p:nvPicPr>
        <p:blipFill rotWithShape="1">
          <a:blip r:embed="rId2">
            <a:extLst>
              <a:ext uri="{28A0092B-C50C-407E-A947-70E740481C1C}">
                <a14:useLocalDpi xmlns:a14="http://schemas.microsoft.com/office/drawing/2010/main" val="0"/>
              </a:ext>
            </a:extLst>
          </a:blip>
          <a:srcRect l="19720" r="18944"/>
          <a:stretch/>
        </p:blipFill>
        <p:spPr>
          <a:xfrm>
            <a:off x="8054860" y="-236357"/>
            <a:ext cx="4281367" cy="5197013"/>
          </a:xfrm>
          <a:prstGeom prst="rect">
            <a:avLst/>
          </a:prstGeom>
        </p:spPr>
      </p:pic>
      <p:sp>
        <p:nvSpPr>
          <p:cNvPr id="3" name="TextBox 2">
            <a:extLst>
              <a:ext uri="{FF2B5EF4-FFF2-40B4-BE49-F238E27FC236}">
                <a16:creationId xmlns:a16="http://schemas.microsoft.com/office/drawing/2014/main" id="{3BE7A033-493B-4D15-8B88-BBDCFC1E2B72}"/>
              </a:ext>
            </a:extLst>
          </p:cNvPr>
          <p:cNvSpPr txBox="1"/>
          <p:nvPr/>
        </p:nvSpPr>
        <p:spPr>
          <a:xfrm>
            <a:off x="998442" y="583635"/>
            <a:ext cx="1587639" cy="30777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CA" sz="1400" b="1" i="0" u="sng"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ACP - NAS</a:t>
            </a:r>
          </a:p>
        </p:txBody>
      </p:sp>
      <p:sp>
        <p:nvSpPr>
          <p:cNvPr id="5" name="TextBox 4">
            <a:extLst>
              <a:ext uri="{FF2B5EF4-FFF2-40B4-BE49-F238E27FC236}">
                <a16:creationId xmlns:a16="http://schemas.microsoft.com/office/drawing/2014/main" id="{9BC80D03-417E-42B9-A830-5ABBD9FE8E43}"/>
              </a:ext>
            </a:extLst>
          </p:cNvPr>
          <p:cNvSpPr txBox="1"/>
          <p:nvPr/>
        </p:nvSpPr>
        <p:spPr>
          <a:xfrm>
            <a:off x="214447" y="1061018"/>
            <a:ext cx="3135086" cy="526297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Receive (most) community input (briefs)</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Develop Draft Green Papers</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white">
                    <a:lumMod val="75000"/>
                  </a:prstClr>
                </a:solidFill>
                <a:effectLst/>
                <a:uLnTx/>
                <a:uFillTx/>
                <a:latin typeface="Times New Roman" panose="02020603050405020304" pitchFamily="18" charset="0"/>
                <a:ea typeface="+mn-ea"/>
                <a:cs typeface="Times New Roman" panose="02020603050405020304" pitchFamily="18" charset="0"/>
              </a:rPr>
              <a:t>1</a:t>
            </a:r>
            <a:r>
              <a:rPr kumimoji="0" lang="en-CA" sz="1400" b="0" i="0" u="none" strike="noStrike" kern="1200" cap="none" spc="0" normalizeH="0" baseline="30000" noProof="0" dirty="0">
                <a:ln>
                  <a:noFill/>
                </a:ln>
                <a:solidFill>
                  <a:prstClr val="white">
                    <a:lumMod val="75000"/>
                  </a:prstClr>
                </a:solidFill>
                <a:effectLst/>
                <a:uLnTx/>
                <a:uFillTx/>
                <a:latin typeface="Times New Roman" panose="02020603050405020304" pitchFamily="18" charset="0"/>
                <a:ea typeface="+mn-ea"/>
                <a:cs typeface="Times New Roman" panose="02020603050405020304" pitchFamily="18" charset="0"/>
              </a:rPr>
              <a:t>st</a:t>
            </a:r>
            <a:r>
              <a:rPr kumimoji="0" lang="en-CA" sz="1400" b="0" i="0" u="none" strike="noStrike" kern="1200" cap="none" spc="0" normalizeH="0" baseline="0" noProof="0" dirty="0">
                <a:ln>
                  <a:noFill/>
                </a:ln>
                <a:solidFill>
                  <a:prstClr val="white">
                    <a:lumMod val="75000"/>
                  </a:prstClr>
                </a:solidFill>
                <a:effectLst/>
                <a:uLnTx/>
                <a:uFillTx/>
                <a:latin typeface="Times New Roman" panose="02020603050405020304" pitchFamily="18" charset="0"/>
                <a:ea typeface="+mn-ea"/>
                <a:cs typeface="Times New Roman" panose="02020603050405020304" pitchFamily="18" charset="0"/>
              </a:rPr>
              <a:t> Town Hall Meeting</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400" b="0" i="0" u="none" strike="noStrike" kern="1200" cap="none" spc="0" normalizeH="0" baseline="0" noProof="0" dirty="0">
              <a:ln>
                <a:noFill/>
              </a:ln>
              <a:solidFill>
                <a:prstClr val="white">
                  <a:lumMod val="75000"/>
                </a:prstClr>
              </a:solidFill>
              <a:effectLst/>
              <a:uLnTx/>
              <a:uFillTx/>
              <a:latin typeface="Times New Roman" panose="02020603050405020304" pitchFamily="18" charset="0"/>
              <a:ea typeface="+mn-ea"/>
              <a:cs typeface="Times New Roman" panose="02020603050405020304" pitchFamily="18"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white">
                    <a:lumMod val="75000"/>
                  </a:prstClr>
                </a:solidFill>
                <a:effectLst/>
                <a:uLnTx/>
                <a:uFillTx/>
                <a:latin typeface="Times New Roman" panose="02020603050405020304" pitchFamily="18" charset="0"/>
                <a:ea typeface="+mn-ea"/>
                <a:cs typeface="Times New Roman" panose="02020603050405020304" pitchFamily="18" charset="0"/>
              </a:rPr>
              <a:t>Update Green Papers. Some new briefs</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400" b="0" i="0" u="none" strike="noStrike" kern="1200" cap="none" spc="0" normalizeH="0" baseline="0" noProof="0" dirty="0">
              <a:ln>
                <a:noFill/>
              </a:ln>
              <a:solidFill>
                <a:prstClr val="white">
                  <a:lumMod val="75000"/>
                </a:prstClr>
              </a:solidFill>
              <a:effectLst/>
              <a:uLnTx/>
              <a:uFillTx/>
              <a:latin typeface="Times New Roman" panose="02020603050405020304" pitchFamily="18" charset="0"/>
              <a:ea typeface="+mn-ea"/>
              <a:cs typeface="Times New Roman" panose="02020603050405020304" pitchFamily="18"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white">
                    <a:lumMod val="75000"/>
                  </a:prstClr>
                </a:solidFill>
                <a:effectLst/>
                <a:uLnTx/>
                <a:uFillTx/>
                <a:latin typeface="Times New Roman" panose="02020603050405020304" pitchFamily="18" charset="0"/>
                <a:ea typeface="+mn-ea"/>
                <a:cs typeface="Times New Roman" panose="02020603050405020304" pitchFamily="18" charset="0"/>
              </a:rPr>
              <a:t>Merge Green Papers into White Paper. </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400" b="0" i="0" u="none" strike="noStrike" kern="1200" cap="none" spc="0" normalizeH="0" baseline="0" noProof="0" dirty="0">
              <a:ln>
                <a:noFill/>
              </a:ln>
              <a:solidFill>
                <a:prstClr val="white">
                  <a:lumMod val="75000"/>
                </a:prstClr>
              </a:solidFill>
              <a:effectLst/>
              <a:uLnTx/>
              <a:uFillTx/>
              <a:latin typeface="Times New Roman" panose="02020603050405020304" pitchFamily="18" charset="0"/>
              <a:ea typeface="+mn-ea"/>
              <a:cs typeface="Times New Roman" panose="02020603050405020304" pitchFamily="18"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white">
                    <a:lumMod val="75000"/>
                  </a:prstClr>
                </a:solidFill>
                <a:effectLst/>
                <a:uLnTx/>
                <a:uFillTx/>
                <a:latin typeface="Times New Roman" panose="02020603050405020304" pitchFamily="18" charset="0"/>
                <a:ea typeface="+mn-ea"/>
                <a:cs typeface="Times New Roman" panose="02020603050405020304" pitchFamily="18" charset="0"/>
              </a:rPr>
              <a:t>White Paper Draft 1 Submission to IPP</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400" b="0" i="0" u="none" strike="noStrike" kern="1200" cap="none" spc="0" normalizeH="0" baseline="0" noProof="0" dirty="0">
              <a:ln>
                <a:noFill/>
              </a:ln>
              <a:solidFill>
                <a:prstClr val="white">
                  <a:lumMod val="75000"/>
                </a:prstClr>
              </a:solidFill>
              <a:effectLst/>
              <a:uLnTx/>
              <a:uFillTx/>
              <a:latin typeface="Times New Roman" panose="02020603050405020304" pitchFamily="18" charset="0"/>
              <a:ea typeface="+mn-ea"/>
              <a:cs typeface="Times New Roman" panose="02020603050405020304" pitchFamily="18"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white">
                    <a:lumMod val="75000"/>
                  </a:prstClr>
                </a:solidFill>
                <a:effectLst/>
                <a:uLnTx/>
                <a:uFillTx/>
                <a:latin typeface="Times New Roman" panose="02020603050405020304" pitchFamily="18" charset="0"/>
                <a:ea typeface="+mn-ea"/>
                <a:cs typeface="Times New Roman" panose="02020603050405020304" pitchFamily="18" charset="0"/>
              </a:rPr>
              <a:t>2</a:t>
            </a:r>
            <a:r>
              <a:rPr kumimoji="0" lang="en-CA" sz="1400" b="0" i="0" u="none" strike="noStrike" kern="1200" cap="none" spc="0" normalizeH="0" baseline="30000" noProof="0" dirty="0">
                <a:ln>
                  <a:noFill/>
                </a:ln>
                <a:solidFill>
                  <a:prstClr val="white">
                    <a:lumMod val="75000"/>
                  </a:prstClr>
                </a:solidFill>
                <a:effectLst/>
                <a:uLnTx/>
                <a:uFillTx/>
                <a:latin typeface="Times New Roman" panose="02020603050405020304" pitchFamily="18" charset="0"/>
                <a:ea typeface="+mn-ea"/>
                <a:cs typeface="Times New Roman" panose="02020603050405020304" pitchFamily="18" charset="0"/>
              </a:rPr>
              <a:t>nd</a:t>
            </a:r>
            <a:r>
              <a:rPr kumimoji="0" lang="en-CA" sz="1400" b="0" i="0" u="none" strike="noStrike" kern="1200" cap="none" spc="0" normalizeH="0" baseline="0" noProof="0" dirty="0">
                <a:ln>
                  <a:noFill/>
                </a:ln>
                <a:solidFill>
                  <a:prstClr val="white">
                    <a:lumMod val="75000"/>
                  </a:prstClr>
                </a:solidFill>
                <a:effectLst/>
                <a:uLnTx/>
                <a:uFillTx/>
                <a:latin typeface="Times New Roman" panose="02020603050405020304" pitchFamily="18" charset="0"/>
                <a:ea typeface="+mn-ea"/>
                <a:cs typeface="Times New Roman" panose="02020603050405020304" pitchFamily="18" charset="0"/>
              </a:rPr>
              <a:t> Town Hall Meeting</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400" b="0" i="0" u="none" strike="noStrike" kern="1200" cap="none" spc="0" normalizeH="0" baseline="0" noProof="0" dirty="0">
              <a:ln>
                <a:noFill/>
              </a:ln>
              <a:solidFill>
                <a:prstClr val="white">
                  <a:lumMod val="75000"/>
                </a:prstClr>
              </a:solidFill>
              <a:effectLst/>
              <a:uLnTx/>
              <a:uFillTx/>
              <a:latin typeface="Times New Roman" panose="02020603050405020304" pitchFamily="18" charset="0"/>
              <a:ea typeface="+mn-ea"/>
              <a:cs typeface="Times New Roman" panose="02020603050405020304" pitchFamily="18"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white">
                    <a:lumMod val="75000"/>
                  </a:prstClr>
                </a:solidFill>
                <a:effectLst/>
                <a:uLnTx/>
                <a:uFillTx/>
                <a:latin typeface="Times New Roman" panose="02020603050405020304" pitchFamily="18" charset="0"/>
                <a:ea typeface="+mn-ea"/>
                <a:cs typeface="Times New Roman" panose="02020603050405020304" pitchFamily="18" charset="0"/>
              </a:rPr>
              <a:t>Final white paper</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400" b="0" i="0" u="none" strike="noStrike" kern="1200" cap="none" spc="0" normalizeH="0" baseline="0" noProof="0" dirty="0">
              <a:ln>
                <a:noFill/>
              </a:ln>
              <a:solidFill>
                <a:prstClr val="white">
                  <a:lumMod val="75000"/>
                </a:prstClr>
              </a:solidFill>
              <a:effectLst/>
              <a:uLnTx/>
              <a:uFillTx/>
              <a:latin typeface="Times New Roman" panose="02020603050405020304" pitchFamily="18" charset="0"/>
              <a:ea typeface="+mn-ea"/>
              <a:cs typeface="Times New Roman" panose="02020603050405020304" pitchFamily="18"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400" b="0" i="0" u="none" strike="noStrike" kern="1200" cap="none" spc="0" normalizeH="0" baseline="0" noProof="0" dirty="0">
              <a:ln>
                <a:noFill/>
              </a:ln>
              <a:solidFill>
                <a:prstClr val="white">
                  <a:lumMod val="75000"/>
                </a:prstClr>
              </a:solidFill>
              <a:effectLst/>
              <a:uLnTx/>
              <a:uFillTx/>
              <a:latin typeface="Times New Roman" panose="02020603050405020304" pitchFamily="18" charset="0"/>
              <a:ea typeface="+mn-ea"/>
              <a:cs typeface="Times New Roman" panose="02020603050405020304" pitchFamily="18"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400" b="0" i="0" u="none" strike="noStrike" kern="1200" cap="none" spc="0" normalizeH="0" baseline="0" noProof="0" dirty="0">
              <a:ln>
                <a:noFill/>
              </a:ln>
              <a:solidFill>
                <a:prstClr val="white">
                  <a:lumMod val="75000"/>
                </a:prstClr>
              </a:solidFill>
              <a:effectLst/>
              <a:uLnTx/>
              <a:uFillTx/>
              <a:latin typeface="Times New Roman" panose="02020603050405020304" pitchFamily="18" charset="0"/>
              <a:ea typeface="+mn-ea"/>
              <a:cs typeface="Times New Roman" panose="02020603050405020304" pitchFamily="18"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400" b="0" i="0" u="none" strike="noStrike" kern="1200" cap="none" spc="0" normalizeH="0" baseline="0" noProof="0" dirty="0">
              <a:ln>
                <a:noFill/>
              </a:ln>
              <a:solidFill>
                <a:prstClr val="white">
                  <a:lumMod val="75000"/>
                </a:prstClr>
              </a:solidFill>
              <a:effectLst/>
              <a:uLnTx/>
              <a:uFillTx/>
              <a:latin typeface="Times New Roman" panose="02020603050405020304" pitchFamily="18" charset="0"/>
              <a:ea typeface="+mn-ea"/>
              <a:cs typeface="Times New Roman" panose="02020603050405020304" pitchFamily="18"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400" b="0" i="0" u="none" strike="noStrike" kern="1200" cap="none" spc="0" normalizeH="0" baseline="0" noProof="0" dirty="0">
              <a:ln>
                <a:noFill/>
              </a:ln>
              <a:solidFill>
                <a:prstClr val="white">
                  <a:lumMod val="75000"/>
                </a:prstClr>
              </a:solidFill>
              <a:effectLst/>
              <a:uLnTx/>
              <a:uFillTx/>
              <a:latin typeface="Times New Roman" panose="02020603050405020304" pitchFamily="18" charset="0"/>
              <a:ea typeface="+mn-ea"/>
              <a:cs typeface="Times New Roman" panose="02020603050405020304" pitchFamily="18"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400" b="0" i="0" u="none" strike="noStrike" kern="1200" cap="none" spc="0" normalizeH="0" baseline="0" noProof="0" dirty="0">
              <a:ln>
                <a:noFill/>
              </a:ln>
              <a:solidFill>
                <a:prstClr val="white">
                  <a:lumMod val="75000"/>
                </a:prstClr>
              </a:solidFill>
              <a:effectLst/>
              <a:uLnTx/>
              <a:uFillTx/>
              <a:latin typeface="Times New Roman" panose="02020603050405020304" pitchFamily="18" charset="0"/>
              <a:ea typeface="+mn-ea"/>
              <a:cs typeface="Times New Roman" panose="02020603050405020304" pitchFamily="18"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400" b="0" i="0" u="none" strike="noStrike" kern="1200" cap="none" spc="0" normalizeH="0" baseline="0" noProof="0" dirty="0">
              <a:ln>
                <a:noFill/>
              </a:ln>
              <a:solidFill>
                <a:prstClr val="white">
                  <a:lumMod val="75000"/>
                </a:prstClr>
              </a:solidFill>
              <a:effectLst/>
              <a:uLnTx/>
              <a:uFillTx/>
              <a:latin typeface="Times New Roman" panose="02020603050405020304" pitchFamily="18" charset="0"/>
              <a:ea typeface="+mn-ea"/>
              <a:cs typeface="Times New Roman" panose="02020603050405020304" pitchFamily="18"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400" b="0" i="0" u="none" strike="noStrike" kern="1200" cap="none" spc="0" normalizeH="0" baseline="0" noProof="0" dirty="0">
              <a:ln>
                <a:noFill/>
              </a:ln>
              <a:solidFill>
                <a:prstClr val="white">
                  <a:lumMod val="75000"/>
                </a:prstClr>
              </a:solidFill>
              <a:effectLst/>
              <a:uLnTx/>
              <a:uFillTx/>
              <a:latin typeface="Times New Roman" panose="02020603050405020304" pitchFamily="18" charset="0"/>
              <a:ea typeface="+mn-ea"/>
              <a:cs typeface="Times New Roman" panose="02020603050405020304" pitchFamily="18"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schemeClr val="bg1">
                    <a:lumMod val="85000"/>
                  </a:schemeClr>
                </a:solidFill>
                <a:effectLst/>
                <a:uLnTx/>
                <a:uFillTx/>
                <a:latin typeface="Times New Roman" panose="02020603050405020304" pitchFamily="18" charset="0"/>
                <a:ea typeface="+mn-ea"/>
                <a:cs typeface="Times New Roman" panose="02020603050405020304" pitchFamily="18" charset="0"/>
              </a:rPr>
              <a:t>Ongoing Refinement / Priority Setting</a:t>
            </a:r>
          </a:p>
        </p:txBody>
      </p:sp>
      <p:cxnSp>
        <p:nvCxnSpPr>
          <p:cNvPr id="36" name="Straight Arrow Connector 35">
            <a:extLst>
              <a:ext uri="{FF2B5EF4-FFF2-40B4-BE49-F238E27FC236}">
                <a16:creationId xmlns:a16="http://schemas.microsoft.com/office/drawing/2014/main" id="{C84B8A07-AE26-4356-A4DA-6FBC93A48938}"/>
              </a:ext>
            </a:extLst>
          </p:cNvPr>
          <p:cNvCxnSpPr>
            <a:cxnSpLocks/>
          </p:cNvCxnSpPr>
          <p:nvPr/>
        </p:nvCxnSpPr>
        <p:spPr>
          <a:xfrm flipH="1">
            <a:off x="1780214" y="4435276"/>
            <a:ext cx="0" cy="1476000"/>
          </a:xfrm>
          <a:prstGeom prst="straightConnector1">
            <a:avLst/>
          </a:prstGeom>
          <a:ln w="28575">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9" name="Rectangle: Rounded Corners 38">
            <a:extLst>
              <a:ext uri="{FF2B5EF4-FFF2-40B4-BE49-F238E27FC236}">
                <a16:creationId xmlns:a16="http://schemas.microsoft.com/office/drawing/2014/main" id="{04A3A1FB-DE41-439C-BD7F-AD92ADF77105}"/>
              </a:ext>
            </a:extLst>
          </p:cNvPr>
          <p:cNvSpPr/>
          <p:nvPr/>
        </p:nvSpPr>
        <p:spPr>
          <a:xfrm>
            <a:off x="214447" y="891412"/>
            <a:ext cx="3193086" cy="3532224"/>
          </a:xfrm>
          <a:prstGeom prst="roundRect">
            <a:avLst>
              <a:gd name="adj" fmla="val 932"/>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TextBox 33">
            <a:extLst>
              <a:ext uri="{FF2B5EF4-FFF2-40B4-BE49-F238E27FC236}">
                <a16:creationId xmlns:a16="http://schemas.microsoft.com/office/drawing/2014/main" id="{FED1B360-5F69-4DD5-B0C8-A49FD4332589}"/>
              </a:ext>
            </a:extLst>
          </p:cNvPr>
          <p:cNvSpPr txBox="1"/>
          <p:nvPr/>
        </p:nvSpPr>
        <p:spPr>
          <a:xfrm>
            <a:off x="3692904" y="346559"/>
            <a:ext cx="6094191" cy="923330"/>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We originally received 17 briefs from the community.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Many were cross-disciplinary.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Some related to theory, others experimental.</a:t>
            </a:r>
          </a:p>
        </p:txBody>
      </p:sp>
      <p:sp>
        <p:nvSpPr>
          <p:cNvPr id="35" name="TextBox 34">
            <a:extLst>
              <a:ext uri="{FF2B5EF4-FFF2-40B4-BE49-F238E27FC236}">
                <a16:creationId xmlns:a16="http://schemas.microsoft.com/office/drawing/2014/main" id="{5915B74B-F10F-4C71-9275-89C03562F004}"/>
              </a:ext>
            </a:extLst>
          </p:cNvPr>
          <p:cNvSpPr txBox="1"/>
          <p:nvPr/>
        </p:nvSpPr>
        <p:spPr>
          <a:xfrm>
            <a:off x="4488743" y="2432558"/>
            <a:ext cx="2773346" cy="203132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srgbClr val="0000FF"/>
                </a:solidFill>
                <a:effectLst/>
                <a:uLnTx/>
                <a:uFillTx/>
                <a:latin typeface="Calibri" panose="020F0502020204030204"/>
                <a:ea typeface="+mn-ea"/>
                <a:cs typeface="+mn-cs"/>
              </a:rPr>
              <a:t>Dark Matter</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0000FF"/>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srgbClr val="0000FF"/>
                </a:solidFill>
                <a:effectLst/>
                <a:uLnTx/>
                <a:uFillTx/>
                <a:latin typeface="Calibri" panose="020F0502020204030204"/>
                <a:ea typeface="+mn-ea"/>
                <a:cs typeface="+mn-cs"/>
              </a:rPr>
              <a:t>Neutrino Messenger</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0000FF"/>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srgbClr val="0000FF"/>
                </a:solidFill>
                <a:effectLst/>
                <a:uLnTx/>
                <a:uFillTx/>
                <a:latin typeface="Calibri" panose="020F0502020204030204"/>
                <a:ea typeface="+mn-ea"/>
                <a:cs typeface="+mn-cs"/>
              </a:rPr>
              <a:t>Neutrino Properties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0000FF"/>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srgbClr val="0000FF"/>
                </a:solidFill>
                <a:effectLst/>
                <a:uLnTx/>
                <a:uFillTx/>
                <a:latin typeface="Calibri" panose="020F0502020204030204"/>
                <a:ea typeface="+mn-ea"/>
                <a:cs typeface="+mn-cs"/>
              </a:rPr>
              <a:t>Technologies</a:t>
            </a:r>
          </a:p>
        </p:txBody>
      </p:sp>
      <p:sp>
        <p:nvSpPr>
          <p:cNvPr id="48" name="Freeform: Shape 47">
            <a:extLst>
              <a:ext uri="{FF2B5EF4-FFF2-40B4-BE49-F238E27FC236}">
                <a16:creationId xmlns:a16="http://schemas.microsoft.com/office/drawing/2014/main" id="{5AF3A6D2-8E6F-42C5-BC3A-F3009A3D4B5A}"/>
              </a:ext>
            </a:extLst>
          </p:cNvPr>
          <p:cNvSpPr/>
          <p:nvPr/>
        </p:nvSpPr>
        <p:spPr>
          <a:xfrm>
            <a:off x="6149510" y="2171299"/>
            <a:ext cx="1999622" cy="452176"/>
          </a:xfrm>
          <a:custGeom>
            <a:avLst/>
            <a:gdLst>
              <a:gd name="connsiteX0" fmla="*/ 1999622 w 1999622"/>
              <a:gd name="connsiteY0" fmla="*/ 0 h 452176"/>
              <a:gd name="connsiteX1" fmla="*/ 1507253 w 1999622"/>
              <a:gd name="connsiteY1" fmla="*/ 371789 h 452176"/>
              <a:gd name="connsiteX2" fmla="*/ 0 w 1999622"/>
              <a:gd name="connsiteY2" fmla="*/ 452176 h 452176"/>
            </a:gdLst>
            <a:ahLst/>
            <a:cxnLst>
              <a:cxn ang="0">
                <a:pos x="connsiteX0" y="connsiteY0"/>
              </a:cxn>
              <a:cxn ang="0">
                <a:pos x="connsiteX1" y="connsiteY1"/>
              </a:cxn>
              <a:cxn ang="0">
                <a:pos x="connsiteX2" y="connsiteY2"/>
              </a:cxn>
            </a:cxnLst>
            <a:rect l="l" t="t" r="r" b="b"/>
            <a:pathLst>
              <a:path w="1999622" h="452176">
                <a:moveTo>
                  <a:pt x="1999622" y="0"/>
                </a:moveTo>
                <a:cubicBezTo>
                  <a:pt x="1920072" y="148213"/>
                  <a:pt x="1840523" y="296426"/>
                  <a:pt x="1507253" y="371789"/>
                </a:cubicBezTo>
                <a:cubicBezTo>
                  <a:pt x="1173983" y="447152"/>
                  <a:pt x="586991" y="449664"/>
                  <a:pt x="0" y="452176"/>
                </a:cubicBezTo>
              </a:path>
            </a:pathLst>
          </a:custGeom>
          <a:noFill/>
          <a:ln w="47625">
            <a:solidFill>
              <a:schemeClr val="tx1"/>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9" name="Freeform: Shape 48">
            <a:extLst>
              <a:ext uri="{FF2B5EF4-FFF2-40B4-BE49-F238E27FC236}">
                <a16:creationId xmlns:a16="http://schemas.microsoft.com/office/drawing/2014/main" id="{879B8A0B-F462-4578-8FB6-A2CF3401F0AB}"/>
              </a:ext>
            </a:extLst>
          </p:cNvPr>
          <p:cNvSpPr/>
          <p:nvPr/>
        </p:nvSpPr>
        <p:spPr>
          <a:xfrm>
            <a:off x="6660198" y="2722378"/>
            <a:ext cx="1999622" cy="452176"/>
          </a:xfrm>
          <a:custGeom>
            <a:avLst/>
            <a:gdLst>
              <a:gd name="connsiteX0" fmla="*/ 1999622 w 1999622"/>
              <a:gd name="connsiteY0" fmla="*/ 0 h 452176"/>
              <a:gd name="connsiteX1" fmla="*/ 1507253 w 1999622"/>
              <a:gd name="connsiteY1" fmla="*/ 371789 h 452176"/>
              <a:gd name="connsiteX2" fmla="*/ 0 w 1999622"/>
              <a:gd name="connsiteY2" fmla="*/ 452176 h 452176"/>
            </a:gdLst>
            <a:ahLst/>
            <a:cxnLst>
              <a:cxn ang="0">
                <a:pos x="connsiteX0" y="connsiteY0"/>
              </a:cxn>
              <a:cxn ang="0">
                <a:pos x="connsiteX1" y="connsiteY1"/>
              </a:cxn>
              <a:cxn ang="0">
                <a:pos x="connsiteX2" y="connsiteY2"/>
              </a:cxn>
            </a:cxnLst>
            <a:rect l="l" t="t" r="r" b="b"/>
            <a:pathLst>
              <a:path w="1999622" h="452176">
                <a:moveTo>
                  <a:pt x="1999622" y="0"/>
                </a:moveTo>
                <a:cubicBezTo>
                  <a:pt x="1920072" y="148213"/>
                  <a:pt x="1840523" y="296426"/>
                  <a:pt x="1507253" y="371789"/>
                </a:cubicBezTo>
                <a:cubicBezTo>
                  <a:pt x="1173983" y="447152"/>
                  <a:pt x="586991" y="449664"/>
                  <a:pt x="0" y="452176"/>
                </a:cubicBezTo>
              </a:path>
            </a:pathLst>
          </a:custGeom>
          <a:noFill/>
          <a:ln w="47625">
            <a:solidFill>
              <a:schemeClr val="tx1"/>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0" name="Freeform: Shape 49">
            <a:extLst>
              <a:ext uri="{FF2B5EF4-FFF2-40B4-BE49-F238E27FC236}">
                <a16:creationId xmlns:a16="http://schemas.microsoft.com/office/drawing/2014/main" id="{D49E2F08-6FEB-43D3-9685-D8E95EDFF5C8}"/>
              </a:ext>
            </a:extLst>
          </p:cNvPr>
          <p:cNvSpPr/>
          <p:nvPr/>
        </p:nvSpPr>
        <p:spPr>
          <a:xfrm>
            <a:off x="7058117" y="3273457"/>
            <a:ext cx="1999622" cy="452176"/>
          </a:xfrm>
          <a:custGeom>
            <a:avLst/>
            <a:gdLst>
              <a:gd name="connsiteX0" fmla="*/ 1999622 w 1999622"/>
              <a:gd name="connsiteY0" fmla="*/ 0 h 452176"/>
              <a:gd name="connsiteX1" fmla="*/ 1507253 w 1999622"/>
              <a:gd name="connsiteY1" fmla="*/ 371789 h 452176"/>
              <a:gd name="connsiteX2" fmla="*/ 0 w 1999622"/>
              <a:gd name="connsiteY2" fmla="*/ 452176 h 452176"/>
            </a:gdLst>
            <a:ahLst/>
            <a:cxnLst>
              <a:cxn ang="0">
                <a:pos x="connsiteX0" y="connsiteY0"/>
              </a:cxn>
              <a:cxn ang="0">
                <a:pos x="connsiteX1" y="connsiteY1"/>
              </a:cxn>
              <a:cxn ang="0">
                <a:pos x="connsiteX2" y="connsiteY2"/>
              </a:cxn>
            </a:cxnLst>
            <a:rect l="l" t="t" r="r" b="b"/>
            <a:pathLst>
              <a:path w="1999622" h="452176">
                <a:moveTo>
                  <a:pt x="1999622" y="0"/>
                </a:moveTo>
                <a:cubicBezTo>
                  <a:pt x="1920072" y="148213"/>
                  <a:pt x="1840523" y="296426"/>
                  <a:pt x="1507253" y="371789"/>
                </a:cubicBezTo>
                <a:cubicBezTo>
                  <a:pt x="1173983" y="447152"/>
                  <a:pt x="586991" y="449664"/>
                  <a:pt x="0" y="452176"/>
                </a:cubicBezTo>
              </a:path>
            </a:pathLst>
          </a:custGeom>
          <a:noFill/>
          <a:ln w="47625">
            <a:solidFill>
              <a:schemeClr val="tx1"/>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1" name="Freeform: Shape 50">
            <a:extLst>
              <a:ext uri="{FF2B5EF4-FFF2-40B4-BE49-F238E27FC236}">
                <a16:creationId xmlns:a16="http://schemas.microsoft.com/office/drawing/2014/main" id="{2B12F994-79ED-4A3D-BBAD-9ABA50A7E25D}"/>
              </a:ext>
            </a:extLst>
          </p:cNvPr>
          <p:cNvSpPr/>
          <p:nvPr/>
        </p:nvSpPr>
        <p:spPr>
          <a:xfrm>
            <a:off x="7571353" y="3824535"/>
            <a:ext cx="1999622" cy="452176"/>
          </a:xfrm>
          <a:custGeom>
            <a:avLst/>
            <a:gdLst>
              <a:gd name="connsiteX0" fmla="*/ 1999622 w 1999622"/>
              <a:gd name="connsiteY0" fmla="*/ 0 h 452176"/>
              <a:gd name="connsiteX1" fmla="*/ 1507253 w 1999622"/>
              <a:gd name="connsiteY1" fmla="*/ 371789 h 452176"/>
              <a:gd name="connsiteX2" fmla="*/ 0 w 1999622"/>
              <a:gd name="connsiteY2" fmla="*/ 452176 h 452176"/>
            </a:gdLst>
            <a:ahLst/>
            <a:cxnLst>
              <a:cxn ang="0">
                <a:pos x="connsiteX0" y="connsiteY0"/>
              </a:cxn>
              <a:cxn ang="0">
                <a:pos x="connsiteX1" y="connsiteY1"/>
              </a:cxn>
              <a:cxn ang="0">
                <a:pos x="connsiteX2" y="connsiteY2"/>
              </a:cxn>
            </a:cxnLst>
            <a:rect l="l" t="t" r="r" b="b"/>
            <a:pathLst>
              <a:path w="1999622" h="452176">
                <a:moveTo>
                  <a:pt x="1999622" y="0"/>
                </a:moveTo>
                <a:cubicBezTo>
                  <a:pt x="1920072" y="148213"/>
                  <a:pt x="1840523" y="296426"/>
                  <a:pt x="1507253" y="371789"/>
                </a:cubicBezTo>
                <a:cubicBezTo>
                  <a:pt x="1173983" y="447152"/>
                  <a:pt x="586991" y="449664"/>
                  <a:pt x="0" y="452176"/>
                </a:cubicBezTo>
              </a:path>
            </a:pathLst>
          </a:custGeom>
          <a:noFill/>
          <a:ln w="47625">
            <a:solidFill>
              <a:schemeClr val="tx1"/>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2" name="Picture 2">
            <a:extLst>
              <a:ext uri="{FF2B5EF4-FFF2-40B4-BE49-F238E27FC236}">
                <a16:creationId xmlns:a16="http://schemas.microsoft.com/office/drawing/2014/main" id="{4728D06D-9340-48AD-AE3A-C2AC63EDDC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66030" y="4964445"/>
            <a:ext cx="1219200" cy="1219200"/>
          </a:xfrm>
          <a:prstGeom prst="rect">
            <a:avLst/>
          </a:prstGeom>
          <a:noFill/>
          <a:extLst>
            <a:ext uri="{909E8E84-426E-40DD-AFC4-6F175D3DCCD1}">
              <a14:hiddenFill xmlns:a14="http://schemas.microsoft.com/office/drawing/2010/main">
                <a:solidFill>
                  <a:srgbClr val="FFFFFF"/>
                </a:solidFill>
              </a14:hiddenFill>
            </a:ext>
          </a:extLst>
        </p:spPr>
      </p:pic>
      <p:sp>
        <p:nvSpPr>
          <p:cNvPr id="53" name="TextBox 52">
            <a:extLst>
              <a:ext uri="{FF2B5EF4-FFF2-40B4-BE49-F238E27FC236}">
                <a16:creationId xmlns:a16="http://schemas.microsoft.com/office/drawing/2014/main" id="{2A7CB6AE-C796-46F4-B230-FCA98A169A3A}"/>
              </a:ext>
            </a:extLst>
          </p:cNvPr>
          <p:cNvSpPr txBox="1"/>
          <p:nvPr/>
        </p:nvSpPr>
        <p:spPr>
          <a:xfrm>
            <a:off x="5913050" y="6209398"/>
            <a:ext cx="1525161"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Calibri" panose="020F0502020204030204"/>
                <a:ea typeface="+mn-ea"/>
                <a:cs typeface="+mn-cs"/>
              </a:rPr>
              <a:t>Draft Dark Matter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Calibri" panose="020F0502020204030204"/>
                <a:ea typeface="+mn-ea"/>
                <a:cs typeface="+mn-cs"/>
              </a:rPr>
              <a:t>Green Paper</a:t>
            </a:r>
          </a:p>
        </p:txBody>
      </p:sp>
      <p:pic>
        <p:nvPicPr>
          <p:cNvPr id="54" name="Picture 2">
            <a:extLst>
              <a:ext uri="{FF2B5EF4-FFF2-40B4-BE49-F238E27FC236}">
                <a16:creationId xmlns:a16="http://schemas.microsoft.com/office/drawing/2014/main" id="{895EBF1D-BD1B-4E5B-95F9-BA40E913FF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54457" y="4964445"/>
            <a:ext cx="1219200" cy="1219200"/>
          </a:xfrm>
          <a:prstGeom prst="rect">
            <a:avLst/>
          </a:prstGeom>
          <a:noFill/>
          <a:extLst>
            <a:ext uri="{909E8E84-426E-40DD-AFC4-6F175D3DCCD1}">
              <a14:hiddenFill xmlns:a14="http://schemas.microsoft.com/office/drawing/2010/main">
                <a:solidFill>
                  <a:srgbClr val="FFFFFF"/>
                </a:solidFill>
              </a14:hiddenFill>
            </a:ext>
          </a:extLst>
        </p:spPr>
      </p:pic>
      <p:sp>
        <p:nvSpPr>
          <p:cNvPr id="55" name="TextBox 54">
            <a:extLst>
              <a:ext uri="{FF2B5EF4-FFF2-40B4-BE49-F238E27FC236}">
                <a16:creationId xmlns:a16="http://schemas.microsoft.com/office/drawing/2014/main" id="{105B1B2E-9643-4BB8-90F7-8A2D1BA4CFA7}"/>
              </a:ext>
            </a:extLst>
          </p:cNvPr>
          <p:cNvSpPr txBox="1"/>
          <p:nvPr/>
        </p:nvSpPr>
        <p:spPr>
          <a:xfrm>
            <a:off x="8419425" y="6209398"/>
            <a:ext cx="1289264"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Calibri" panose="020F0502020204030204"/>
                <a:ea typeface="+mn-ea"/>
                <a:cs typeface="+mn-cs"/>
              </a:rPr>
              <a:t>Draft Neutrino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Calibri" panose="020F0502020204030204"/>
                <a:ea typeface="+mn-ea"/>
                <a:cs typeface="+mn-cs"/>
              </a:rPr>
              <a:t>Green Paper</a:t>
            </a:r>
          </a:p>
        </p:txBody>
      </p:sp>
      <p:pic>
        <p:nvPicPr>
          <p:cNvPr id="56" name="Picture 2">
            <a:extLst>
              <a:ext uri="{FF2B5EF4-FFF2-40B4-BE49-F238E27FC236}">
                <a16:creationId xmlns:a16="http://schemas.microsoft.com/office/drawing/2014/main" id="{5296A908-F185-4752-BCBB-6B1B906A16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78454" y="4964445"/>
            <a:ext cx="1219200" cy="1219200"/>
          </a:xfrm>
          <a:prstGeom prst="rect">
            <a:avLst/>
          </a:prstGeom>
          <a:noFill/>
          <a:extLst>
            <a:ext uri="{909E8E84-426E-40DD-AFC4-6F175D3DCCD1}">
              <a14:hiddenFill xmlns:a14="http://schemas.microsoft.com/office/drawing/2010/main">
                <a:solidFill>
                  <a:srgbClr val="FFFFFF"/>
                </a:solidFill>
              </a14:hiddenFill>
            </a:ext>
          </a:extLst>
        </p:spPr>
      </p:pic>
      <p:sp>
        <p:nvSpPr>
          <p:cNvPr id="57" name="TextBox 56">
            <a:extLst>
              <a:ext uri="{FF2B5EF4-FFF2-40B4-BE49-F238E27FC236}">
                <a16:creationId xmlns:a16="http://schemas.microsoft.com/office/drawing/2014/main" id="{086B3925-D21B-453B-9A39-D0C5DDBD325E}"/>
              </a:ext>
            </a:extLst>
          </p:cNvPr>
          <p:cNvSpPr txBox="1"/>
          <p:nvPr/>
        </p:nvSpPr>
        <p:spPr>
          <a:xfrm>
            <a:off x="10658431" y="6209398"/>
            <a:ext cx="1459246"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Calibri" panose="020F0502020204030204"/>
                <a:ea typeface="+mn-ea"/>
                <a:cs typeface="+mn-cs"/>
              </a:rPr>
              <a:t>Draft Technology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Calibri" panose="020F0502020204030204"/>
                <a:ea typeface="+mn-ea"/>
                <a:cs typeface="+mn-cs"/>
              </a:rPr>
              <a:t>Green Paper</a:t>
            </a:r>
          </a:p>
        </p:txBody>
      </p:sp>
      <p:pic>
        <p:nvPicPr>
          <p:cNvPr id="58" name="Picture 4" descr="Curved Arrow - Royalty Free Images, Photos and Stock Photography ">
            <a:extLst>
              <a:ext uri="{FF2B5EF4-FFF2-40B4-BE49-F238E27FC236}">
                <a16:creationId xmlns:a16="http://schemas.microsoft.com/office/drawing/2014/main" id="{C15D19C0-E556-4A54-A496-10B9C0095C5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174104">
            <a:off x="5046789" y="5105133"/>
            <a:ext cx="963614" cy="780527"/>
          </a:xfrm>
          <a:prstGeom prst="rect">
            <a:avLst/>
          </a:prstGeom>
          <a:noFill/>
          <a:extLst>
            <a:ext uri="{909E8E84-426E-40DD-AFC4-6F175D3DCCD1}">
              <a14:hiddenFill xmlns:a14="http://schemas.microsoft.com/office/drawing/2010/main">
                <a:solidFill>
                  <a:srgbClr val="FFFFFF"/>
                </a:solidFill>
              </a14:hiddenFill>
            </a:ext>
          </a:extLst>
        </p:spPr>
      </p:pic>
      <p:sp>
        <p:nvSpPr>
          <p:cNvPr id="59" name="Left Brace 58">
            <a:extLst>
              <a:ext uri="{FF2B5EF4-FFF2-40B4-BE49-F238E27FC236}">
                <a16:creationId xmlns:a16="http://schemas.microsoft.com/office/drawing/2014/main" id="{B40FC977-ACF7-46E6-B255-3FC3CAA275CE}"/>
              </a:ext>
            </a:extLst>
          </p:cNvPr>
          <p:cNvSpPr/>
          <p:nvPr/>
        </p:nvSpPr>
        <p:spPr>
          <a:xfrm>
            <a:off x="4233132" y="3010813"/>
            <a:ext cx="212531" cy="876069"/>
          </a:xfrm>
          <a:prstGeom prst="leftBrace">
            <a:avLst>
              <a:gd name="adj1" fmla="val 34999"/>
              <a:gd name="adj2" fmla="val 50000"/>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0" name="TextBox 59">
            <a:extLst>
              <a:ext uri="{FF2B5EF4-FFF2-40B4-BE49-F238E27FC236}">
                <a16:creationId xmlns:a16="http://schemas.microsoft.com/office/drawing/2014/main" id="{2EA60B35-2EDA-47C8-92DE-6B7C366B6AF6}"/>
              </a:ext>
            </a:extLst>
          </p:cNvPr>
          <p:cNvSpPr txBox="1"/>
          <p:nvPr/>
        </p:nvSpPr>
        <p:spPr>
          <a:xfrm>
            <a:off x="3692804" y="1561361"/>
            <a:ext cx="4281367" cy="64633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Convenor co-chairs  digesting briefs according to themes</a:t>
            </a:r>
          </a:p>
        </p:txBody>
      </p:sp>
      <p:sp>
        <p:nvSpPr>
          <p:cNvPr id="61" name="TextBox 60">
            <a:extLst>
              <a:ext uri="{FF2B5EF4-FFF2-40B4-BE49-F238E27FC236}">
                <a16:creationId xmlns:a16="http://schemas.microsoft.com/office/drawing/2014/main" id="{11D7E223-9D35-475A-86F8-388DFC6D9CD0}"/>
              </a:ext>
            </a:extLst>
          </p:cNvPr>
          <p:cNvSpPr txBox="1"/>
          <p:nvPr/>
        </p:nvSpPr>
        <p:spPr>
          <a:xfrm>
            <a:off x="3649803" y="4905505"/>
            <a:ext cx="1707683"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Prepared for the Town Hall meeting of May 6</a:t>
            </a:r>
            <a:r>
              <a:rPr kumimoji="0" lang="en-CA" sz="1800" b="0" i="0" u="none" strike="noStrike" kern="1200" cap="none" spc="0" normalizeH="0" baseline="30000" noProof="0" dirty="0">
                <a:ln>
                  <a:noFill/>
                </a:ln>
                <a:solidFill>
                  <a:prstClr val="black"/>
                </a:solidFill>
                <a:effectLst/>
                <a:uLnTx/>
                <a:uFillTx/>
                <a:latin typeface="Calibri" panose="020F0502020204030204"/>
                <a:ea typeface="+mn-ea"/>
                <a:cs typeface="+mn-cs"/>
              </a:rPr>
              <a:t>th</a:t>
            </a: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 and 7</a:t>
            </a:r>
            <a:r>
              <a:rPr kumimoji="0" lang="en-CA" sz="1800" b="0" i="0" u="none" strike="noStrike" kern="1200" cap="none" spc="0" normalizeH="0" baseline="30000" noProof="0" dirty="0">
                <a:ln>
                  <a:noFill/>
                </a:ln>
                <a:solidFill>
                  <a:prstClr val="black"/>
                </a:solidFill>
                <a:effectLst/>
                <a:uLnTx/>
                <a:uFillTx/>
                <a:latin typeface="Calibri" panose="020F0502020204030204"/>
                <a:ea typeface="+mn-ea"/>
                <a:cs typeface="+mn-cs"/>
              </a:rPr>
              <a:t>th</a:t>
            </a: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cxnSp>
        <p:nvCxnSpPr>
          <p:cNvPr id="10" name="Straight Connector 9">
            <a:extLst>
              <a:ext uri="{FF2B5EF4-FFF2-40B4-BE49-F238E27FC236}">
                <a16:creationId xmlns:a16="http://schemas.microsoft.com/office/drawing/2014/main" id="{EF1BF05A-F5E8-4434-818A-F000FA56AE20}"/>
              </a:ext>
            </a:extLst>
          </p:cNvPr>
          <p:cNvCxnSpPr/>
          <p:nvPr/>
        </p:nvCxnSpPr>
        <p:spPr>
          <a:xfrm flipV="1">
            <a:off x="2984360" y="70338"/>
            <a:ext cx="1014884" cy="82107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6142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
                                        </p:tgtEl>
                                        <p:attrNameLst>
                                          <p:attrName>style.visibility</p:attrName>
                                        </p:attrNameLst>
                                      </p:cBhvr>
                                      <p:to>
                                        <p:strVal val="visible"/>
                                      </p:to>
                                    </p:set>
                                  </p:childTnLst>
                                </p:cTn>
                              </p:par>
                            </p:childTnLst>
                          </p:cTn>
                        </p:par>
                        <p:par>
                          <p:cTn id="9" fill="hold">
                            <p:stCondLst>
                              <p:cond delay="0"/>
                            </p:stCondLst>
                            <p:childTnLst>
                              <p:par>
                                <p:cTn id="10" presetID="10" presetClass="entr" presetSubtype="0" fill="hold" grpId="0"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2000"/>
                                        <p:tgtEl>
                                          <p:spTgt spid="4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fade">
                                      <p:cBhvr>
                                        <p:cTn id="15" dur="2000"/>
                                        <p:tgtEl>
                                          <p:spTgt spid="4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0"/>
                                        </p:tgtEl>
                                        <p:attrNameLst>
                                          <p:attrName>style.visibility</p:attrName>
                                        </p:attrNameLst>
                                      </p:cBhvr>
                                      <p:to>
                                        <p:strVal val="visible"/>
                                      </p:to>
                                    </p:set>
                                    <p:animEffect transition="in" filter="fade">
                                      <p:cBhvr>
                                        <p:cTn id="18" dur="2000"/>
                                        <p:tgtEl>
                                          <p:spTgt spid="5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fade">
                                      <p:cBhvr>
                                        <p:cTn id="21" dur="2000"/>
                                        <p:tgtEl>
                                          <p:spTgt spid="51"/>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61"/>
                                        </p:tgtEl>
                                        <p:attrNameLst>
                                          <p:attrName>style.visibility</p:attrName>
                                        </p:attrNameLst>
                                      </p:cBhvr>
                                      <p:to>
                                        <p:strVal val="visible"/>
                                      </p:to>
                                    </p:set>
                                  </p:childTnLst>
                                </p:cTn>
                              </p:par>
                            </p:childTnLst>
                          </p:cTn>
                        </p:par>
                        <p:par>
                          <p:cTn id="26" fill="hold">
                            <p:stCondLst>
                              <p:cond delay="0"/>
                            </p:stCondLst>
                            <p:childTnLst>
                              <p:par>
                                <p:cTn id="27" presetID="1" presetClass="entr" presetSubtype="0" fill="hold" nodeType="afterEffect">
                                  <p:stCondLst>
                                    <p:cond delay="500"/>
                                  </p:stCondLst>
                                  <p:childTnLst>
                                    <p:set>
                                      <p:cBhvr>
                                        <p:cTn id="28" dur="1" fill="hold">
                                          <p:stCondLst>
                                            <p:cond delay="0"/>
                                          </p:stCondLst>
                                        </p:cTn>
                                        <p:tgtEl>
                                          <p:spTgt spid="5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9"/>
                                        </p:tgtEl>
                                        <p:attrNameLst>
                                          <p:attrName>style.visibility</p:attrName>
                                        </p:attrNameLst>
                                      </p:cBhvr>
                                      <p:to>
                                        <p:strVal val="visible"/>
                                      </p:to>
                                    </p:set>
                                  </p:childTnLst>
                                </p:cTn>
                              </p:par>
                            </p:childTnLst>
                          </p:cTn>
                        </p:par>
                        <p:par>
                          <p:cTn id="31" fill="hold">
                            <p:stCondLst>
                              <p:cond delay="500"/>
                            </p:stCondLst>
                            <p:childTnLst>
                              <p:par>
                                <p:cTn id="32" presetID="1" presetClass="entr" presetSubtype="0" fill="hold" nodeType="afterEffect">
                                  <p:stCondLst>
                                    <p:cond delay="500"/>
                                  </p:stCondLst>
                                  <p:childTnLst>
                                    <p:set>
                                      <p:cBhvr>
                                        <p:cTn id="33" dur="1" fill="hold">
                                          <p:stCondLst>
                                            <p:cond delay="0"/>
                                          </p:stCondLst>
                                        </p:cTn>
                                        <p:tgtEl>
                                          <p:spTgt spid="52"/>
                                        </p:tgtEl>
                                        <p:attrNameLst>
                                          <p:attrName>style.visibility</p:attrName>
                                        </p:attrNameLst>
                                      </p:cBhvr>
                                      <p:to>
                                        <p:strVal val="visible"/>
                                      </p:to>
                                    </p:set>
                                  </p:childTnLst>
                                </p:cTn>
                              </p:par>
                            </p:childTnLst>
                          </p:cTn>
                        </p:par>
                        <p:par>
                          <p:cTn id="34" fill="hold">
                            <p:stCondLst>
                              <p:cond delay="1000"/>
                            </p:stCondLst>
                            <p:childTnLst>
                              <p:par>
                                <p:cTn id="35" presetID="1" presetClass="entr" presetSubtype="0" fill="hold" grpId="0" nodeType="afterEffect">
                                  <p:stCondLst>
                                    <p:cond delay="0"/>
                                  </p:stCondLst>
                                  <p:childTnLst>
                                    <p:set>
                                      <p:cBhvr>
                                        <p:cTn id="36" dur="1" fill="hold">
                                          <p:stCondLst>
                                            <p:cond delay="0"/>
                                          </p:stCondLst>
                                        </p:cTn>
                                        <p:tgtEl>
                                          <p:spTgt spid="53"/>
                                        </p:tgtEl>
                                        <p:attrNameLst>
                                          <p:attrName>style.visibility</p:attrName>
                                        </p:attrNameLst>
                                      </p:cBhvr>
                                      <p:to>
                                        <p:strVal val="visible"/>
                                      </p:to>
                                    </p:set>
                                  </p:childTnLst>
                                </p:cTn>
                              </p:par>
                            </p:childTnLst>
                          </p:cTn>
                        </p:par>
                        <p:par>
                          <p:cTn id="37" fill="hold">
                            <p:stCondLst>
                              <p:cond delay="1000"/>
                            </p:stCondLst>
                            <p:childTnLst>
                              <p:par>
                                <p:cTn id="38" presetID="1" presetClass="entr" presetSubtype="0" fill="hold" nodeType="afterEffect">
                                  <p:stCondLst>
                                    <p:cond delay="500"/>
                                  </p:stCondLst>
                                  <p:childTnLst>
                                    <p:set>
                                      <p:cBhvr>
                                        <p:cTn id="39" dur="1" fill="hold">
                                          <p:stCondLst>
                                            <p:cond delay="0"/>
                                          </p:stCondLst>
                                        </p:cTn>
                                        <p:tgtEl>
                                          <p:spTgt spid="54"/>
                                        </p:tgtEl>
                                        <p:attrNameLst>
                                          <p:attrName>style.visibility</p:attrName>
                                        </p:attrNameLst>
                                      </p:cBhvr>
                                      <p:to>
                                        <p:strVal val="visible"/>
                                      </p:to>
                                    </p:set>
                                  </p:childTnLst>
                                </p:cTn>
                              </p:par>
                            </p:childTnLst>
                          </p:cTn>
                        </p:par>
                        <p:par>
                          <p:cTn id="40" fill="hold">
                            <p:stCondLst>
                              <p:cond delay="1500"/>
                            </p:stCondLst>
                            <p:childTnLst>
                              <p:par>
                                <p:cTn id="41" presetID="1" presetClass="entr" presetSubtype="0" fill="hold" grpId="0" nodeType="afterEffect">
                                  <p:stCondLst>
                                    <p:cond delay="0"/>
                                  </p:stCondLst>
                                  <p:childTnLst>
                                    <p:set>
                                      <p:cBhvr>
                                        <p:cTn id="42" dur="1" fill="hold">
                                          <p:stCondLst>
                                            <p:cond delay="0"/>
                                          </p:stCondLst>
                                        </p:cTn>
                                        <p:tgtEl>
                                          <p:spTgt spid="55"/>
                                        </p:tgtEl>
                                        <p:attrNameLst>
                                          <p:attrName>style.visibility</p:attrName>
                                        </p:attrNameLst>
                                      </p:cBhvr>
                                      <p:to>
                                        <p:strVal val="visible"/>
                                      </p:to>
                                    </p:set>
                                  </p:childTnLst>
                                </p:cTn>
                              </p:par>
                            </p:childTnLst>
                          </p:cTn>
                        </p:par>
                        <p:par>
                          <p:cTn id="43" fill="hold">
                            <p:stCondLst>
                              <p:cond delay="1500"/>
                            </p:stCondLst>
                            <p:childTnLst>
                              <p:par>
                                <p:cTn id="44" presetID="1" presetClass="entr" presetSubtype="0" fill="hold" nodeType="afterEffect">
                                  <p:stCondLst>
                                    <p:cond delay="500"/>
                                  </p:stCondLst>
                                  <p:childTnLst>
                                    <p:set>
                                      <p:cBhvr>
                                        <p:cTn id="45" dur="1" fill="hold">
                                          <p:stCondLst>
                                            <p:cond delay="0"/>
                                          </p:stCondLst>
                                        </p:cTn>
                                        <p:tgtEl>
                                          <p:spTgt spid="56"/>
                                        </p:tgtEl>
                                        <p:attrNameLst>
                                          <p:attrName>style.visibility</p:attrName>
                                        </p:attrNameLst>
                                      </p:cBhvr>
                                      <p:to>
                                        <p:strVal val="visible"/>
                                      </p:to>
                                    </p:set>
                                  </p:childTnLst>
                                </p:cTn>
                              </p:par>
                            </p:childTnLst>
                          </p:cTn>
                        </p:par>
                        <p:par>
                          <p:cTn id="46" fill="hold">
                            <p:stCondLst>
                              <p:cond delay="2000"/>
                            </p:stCondLst>
                            <p:childTnLst>
                              <p:par>
                                <p:cTn id="47" presetID="1" presetClass="entr" presetSubtype="0" fill="hold" grpId="0" nodeType="afterEffect">
                                  <p:stCondLst>
                                    <p:cond delay="0"/>
                                  </p:stCondLst>
                                  <p:childTnLst>
                                    <p:set>
                                      <p:cBhvr>
                                        <p:cTn id="48"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48" grpId="0" animBg="1"/>
      <p:bldP spid="49" grpId="0" animBg="1"/>
      <p:bldP spid="50" grpId="0" animBg="1"/>
      <p:bldP spid="51" grpId="0" animBg="1"/>
      <p:bldP spid="53" grpId="0"/>
      <p:bldP spid="55" grpId="0"/>
      <p:bldP spid="57" grpId="0"/>
      <p:bldP spid="59" grpId="0" animBg="1"/>
      <p:bldP spid="60" grpId="0"/>
      <p:bldP spid="6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559A110-0B1C-4DEA-A02D-F8BF79604C13}"/>
              </a:ext>
            </a:extLst>
          </p:cNvPr>
          <p:cNvSpPr/>
          <p:nvPr/>
        </p:nvSpPr>
        <p:spPr>
          <a:xfrm>
            <a:off x="3048000" y="1010868"/>
            <a:ext cx="6096000" cy="461665"/>
          </a:xfrm>
          <a:prstGeom prst="rect">
            <a:avLst/>
          </a:prstGeom>
        </p:spPr>
        <p:txBody>
          <a:bodyPr>
            <a:spAutoFit/>
          </a:bodyPr>
          <a:lstStyle/>
          <a:p>
            <a:pPr marL="457200" marR="0" lvl="1" indent="0" algn="ctr" defTabSz="457200" rtl="0" eaLnBrk="1" fontAlgn="auto" latinLnBrk="0" hangingPunct="1">
              <a:lnSpc>
                <a:spcPct val="100000"/>
              </a:lnSpc>
              <a:spcBef>
                <a:spcPts val="0"/>
              </a:spcBef>
              <a:spcAft>
                <a:spcPts val="0"/>
              </a:spcAft>
              <a:buClrTx/>
              <a:buSzTx/>
              <a:buFontTx/>
              <a:buNone/>
              <a:tabLst/>
              <a:defRPr/>
            </a:pPr>
            <a:r>
              <a:rPr kumimoji="0" lang="en-CA" sz="2400" b="1" i="0" u="none" strike="noStrike" kern="1200" cap="none" spc="0" normalizeH="0" baseline="0" noProof="0" dirty="0">
                <a:ln>
                  <a:noFill/>
                </a:ln>
                <a:solidFill>
                  <a:srgbClr val="0000FF"/>
                </a:solidFill>
                <a:effectLst/>
                <a:uLnTx/>
                <a:uFillTx/>
                <a:latin typeface="Times New Roman" panose="02020603050405020304" pitchFamily="18" charset="0"/>
                <a:ea typeface="+mn-ea"/>
                <a:cs typeface="Times New Roman" panose="02020603050405020304" pitchFamily="18" charset="0"/>
              </a:rPr>
              <a:t>Community Aspirations</a:t>
            </a:r>
            <a:endParaRPr kumimoji="0" lang="en-CA" sz="1800" b="1" i="0" u="none" strike="noStrike" kern="1200" cap="none" spc="0" normalizeH="0" baseline="0" noProof="0" dirty="0">
              <a:ln>
                <a:noFill/>
              </a:ln>
              <a:solidFill>
                <a:srgbClr val="0000FF"/>
              </a:solidFill>
              <a:effectLst/>
              <a:uLnTx/>
              <a:uFillTx/>
              <a:latin typeface="Calibri" panose="020F0502020204030204"/>
              <a:ea typeface="+mn-ea"/>
              <a:cs typeface="+mn-cs"/>
            </a:endParaRPr>
          </a:p>
        </p:txBody>
      </p:sp>
      <p:graphicFrame>
        <p:nvGraphicFramePr>
          <p:cNvPr id="3" name="Table 3">
            <a:extLst>
              <a:ext uri="{FF2B5EF4-FFF2-40B4-BE49-F238E27FC236}">
                <a16:creationId xmlns:a16="http://schemas.microsoft.com/office/drawing/2014/main" id="{82BEF3AB-4E08-4CE7-8445-CD9C15F33537}"/>
              </a:ext>
            </a:extLst>
          </p:cNvPr>
          <p:cNvGraphicFramePr>
            <a:graphicFrameLocks noGrp="1"/>
          </p:cNvGraphicFramePr>
          <p:nvPr/>
        </p:nvGraphicFramePr>
        <p:xfrm>
          <a:off x="0" y="0"/>
          <a:ext cx="12192003" cy="579120"/>
        </p:xfrm>
        <a:graphic>
          <a:graphicData uri="http://schemas.openxmlformats.org/drawingml/2006/table">
            <a:tbl>
              <a:tblPr>
                <a:tableStyleId>{5C22544A-7EE6-4342-B048-85BDC9FD1C3A}</a:tableStyleId>
              </a:tblPr>
              <a:tblGrid>
                <a:gridCol w="1354667">
                  <a:extLst>
                    <a:ext uri="{9D8B030D-6E8A-4147-A177-3AD203B41FA5}">
                      <a16:colId xmlns:a16="http://schemas.microsoft.com/office/drawing/2014/main" val="208430929"/>
                    </a:ext>
                  </a:extLst>
                </a:gridCol>
                <a:gridCol w="1354667">
                  <a:extLst>
                    <a:ext uri="{9D8B030D-6E8A-4147-A177-3AD203B41FA5}">
                      <a16:colId xmlns:a16="http://schemas.microsoft.com/office/drawing/2014/main" val="3756907827"/>
                    </a:ext>
                  </a:extLst>
                </a:gridCol>
                <a:gridCol w="1354667">
                  <a:extLst>
                    <a:ext uri="{9D8B030D-6E8A-4147-A177-3AD203B41FA5}">
                      <a16:colId xmlns:a16="http://schemas.microsoft.com/office/drawing/2014/main" val="12421378"/>
                    </a:ext>
                  </a:extLst>
                </a:gridCol>
                <a:gridCol w="1354667">
                  <a:extLst>
                    <a:ext uri="{9D8B030D-6E8A-4147-A177-3AD203B41FA5}">
                      <a16:colId xmlns:a16="http://schemas.microsoft.com/office/drawing/2014/main" val="3473566966"/>
                    </a:ext>
                  </a:extLst>
                </a:gridCol>
                <a:gridCol w="1354667">
                  <a:extLst>
                    <a:ext uri="{9D8B030D-6E8A-4147-A177-3AD203B41FA5}">
                      <a16:colId xmlns:a16="http://schemas.microsoft.com/office/drawing/2014/main" val="2679709238"/>
                    </a:ext>
                  </a:extLst>
                </a:gridCol>
                <a:gridCol w="1354667">
                  <a:extLst>
                    <a:ext uri="{9D8B030D-6E8A-4147-A177-3AD203B41FA5}">
                      <a16:colId xmlns:a16="http://schemas.microsoft.com/office/drawing/2014/main" val="3350972380"/>
                    </a:ext>
                  </a:extLst>
                </a:gridCol>
                <a:gridCol w="1354667">
                  <a:extLst>
                    <a:ext uri="{9D8B030D-6E8A-4147-A177-3AD203B41FA5}">
                      <a16:colId xmlns:a16="http://schemas.microsoft.com/office/drawing/2014/main" val="1102743411"/>
                    </a:ext>
                  </a:extLst>
                </a:gridCol>
                <a:gridCol w="1354667">
                  <a:extLst>
                    <a:ext uri="{9D8B030D-6E8A-4147-A177-3AD203B41FA5}">
                      <a16:colId xmlns:a16="http://schemas.microsoft.com/office/drawing/2014/main" val="2990923172"/>
                    </a:ext>
                  </a:extLst>
                </a:gridCol>
                <a:gridCol w="1354667">
                  <a:extLst>
                    <a:ext uri="{9D8B030D-6E8A-4147-A177-3AD203B41FA5}">
                      <a16:colId xmlns:a16="http://schemas.microsoft.com/office/drawing/2014/main" val="4293220822"/>
                    </a:ext>
                  </a:extLst>
                </a:gridCol>
              </a:tblGrid>
              <a:tr h="370840">
                <a:tc>
                  <a:txBody>
                    <a:bodyPr/>
                    <a:lstStyle/>
                    <a:p>
                      <a:pPr algn="ctr"/>
                      <a:r>
                        <a:rPr lang="en-CA" sz="1600" b="0" dirty="0">
                          <a:solidFill>
                            <a:srgbClr val="0000FF"/>
                          </a:solidFill>
                          <a:latin typeface="Times New Roman" panose="02020603050405020304" pitchFamily="18" charset="0"/>
                          <a:cs typeface="Times New Roman" panose="02020603050405020304" pitchFamily="18" charset="0"/>
                        </a:rPr>
                        <a:t>Community Aspirations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lang="en-CA" sz="1600" b="0" dirty="0">
                          <a:latin typeface="Times New Roman" panose="02020603050405020304" pitchFamily="18" charset="0"/>
                          <a:cs typeface="Times New Roman" panose="02020603050405020304" pitchFamily="18" charset="0"/>
                        </a:rPr>
                        <a:t>Dark Matter</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85000"/>
                      </a:schemeClr>
                    </a:solidFill>
                  </a:tcPr>
                </a:tc>
                <a:tc>
                  <a:txBody>
                    <a:bodyPr/>
                    <a:lstStyle/>
                    <a:p>
                      <a:pPr algn="ctr"/>
                      <a:r>
                        <a:rPr lang="en-CA" sz="1600" b="0" dirty="0">
                          <a:latin typeface="Times New Roman" panose="02020603050405020304" pitchFamily="18" charset="0"/>
                          <a:cs typeface="Times New Roman" panose="02020603050405020304" pitchFamily="18" charset="0"/>
                        </a:rPr>
                        <a:t>Neutrino Properties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85000"/>
                      </a:schemeClr>
                    </a:solidFill>
                  </a:tcPr>
                </a:tc>
                <a:tc>
                  <a:txBody>
                    <a:bodyPr/>
                    <a:lstStyle/>
                    <a:p>
                      <a:pPr algn="ctr"/>
                      <a:r>
                        <a:rPr lang="en-CA" sz="1600" b="0" dirty="0">
                          <a:latin typeface="Times New Roman" panose="02020603050405020304" pitchFamily="18" charset="0"/>
                          <a:cs typeface="Times New Roman" panose="02020603050405020304" pitchFamily="18" charset="0"/>
                        </a:rPr>
                        <a:t>Neutrino Messengers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85000"/>
                      </a:schemeClr>
                    </a:solidFill>
                  </a:tcPr>
                </a:tc>
                <a:tc>
                  <a:txBody>
                    <a:bodyPr/>
                    <a:lstStyle/>
                    <a:p>
                      <a:pPr algn="ctr"/>
                      <a:r>
                        <a:rPr lang="en-CA" sz="1600" b="0" dirty="0">
                          <a:latin typeface="Times New Roman" panose="02020603050405020304" pitchFamily="18" charset="0"/>
                          <a:cs typeface="Times New Roman" panose="02020603050405020304" pitchFamily="18" charset="0"/>
                        </a:rPr>
                        <a:t>Technology Development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85000"/>
                      </a:schemeClr>
                    </a:solidFill>
                  </a:tcPr>
                </a:tc>
                <a:tc>
                  <a:txBody>
                    <a:bodyPr/>
                    <a:lstStyle/>
                    <a:p>
                      <a:pPr algn="ctr"/>
                      <a:r>
                        <a:rPr lang="en-CA" sz="1600" b="0" dirty="0">
                          <a:latin typeface="Times New Roman" panose="02020603050405020304" pitchFamily="18" charset="0"/>
                          <a:cs typeface="Times New Roman" panose="02020603050405020304" pitchFamily="18" charset="0"/>
                        </a:rPr>
                        <a:t>Theory in Astroparticle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85000"/>
                      </a:schemeClr>
                    </a:solidFill>
                  </a:tcPr>
                </a:tc>
                <a:tc>
                  <a:txBody>
                    <a:bodyPr/>
                    <a:lstStyle/>
                    <a:p>
                      <a:pPr algn="ctr"/>
                      <a:r>
                        <a:rPr lang="en-CA" sz="1600" b="0" dirty="0">
                          <a:latin typeface="Times New Roman" panose="02020603050405020304" pitchFamily="18" charset="0"/>
                          <a:cs typeface="Times New Roman" panose="02020603050405020304" pitchFamily="18" charset="0"/>
                        </a:rPr>
                        <a:t>EDI</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85000"/>
                      </a:schemeClr>
                    </a:solidFill>
                  </a:tcPr>
                </a:tc>
                <a:tc>
                  <a:txBody>
                    <a:bodyPr/>
                    <a:lstStyle/>
                    <a:p>
                      <a:pPr algn="ctr"/>
                      <a:r>
                        <a:rPr lang="en-CA" sz="1600" b="0" dirty="0">
                          <a:latin typeface="Times New Roman" panose="02020603050405020304" pitchFamily="18" charset="0"/>
                          <a:cs typeface="Times New Roman" panose="02020603050405020304" pitchFamily="18" charset="0"/>
                        </a:rPr>
                        <a:t>Canadian Advantages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85000"/>
                      </a:schemeClr>
                    </a:solidFill>
                  </a:tcPr>
                </a:tc>
                <a:tc>
                  <a:txBody>
                    <a:bodyPr/>
                    <a:lstStyle/>
                    <a:p>
                      <a:pPr algn="ctr"/>
                      <a:r>
                        <a:rPr lang="en-CA" sz="1600" b="0" dirty="0">
                          <a:latin typeface="Times New Roman" panose="02020603050405020304" pitchFamily="18" charset="0"/>
                          <a:cs typeface="Times New Roman" panose="02020603050405020304" pitchFamily="18" charset="0"/>
                        </a:rPr>
                        <a:t>20 Year Vision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23173388"/>
                  </a:ext>
                </a:extLst>
              </a:tr>
            </a:tbl>
          </a:graphicData>
        </a:graphic>
      </p:graphicFrame>
      <p:sp>
        <p:nvSpPr>
          <p:cNvPr id="5" name="TextBox 4">
            <a:extLst>
              <a:ext uri="{FF2B5EF4-FFF2-40B4-BE49-F238E27FC236}">
                <a16:creationId xmlns:a16="http://schemas.microsoft.com/office/drawing/2014/main" id="{07E8FF54-ECB1-4C1C-A55A-3BB09A4075A1}"/>
              </a:ext>
            </a:extLst>
          </p:cNvPr>
          <p:cNvSpPr txBox="1"/>
          <p:nvPr/>
        </p:nvSpPr>
        <p:spPr>
          <a:xfrm>
            <a:off x="994228" y="1662669"/>
            <a:ext cx="10203543" cy="120032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The community aspires to be a global leader in astroparticle physics with a view to the </a:t>
            </a:r>
            <a:r>
              <a:rPr kumimoji="0" lang="en-CA" sz="1800" b="1" i="0" u="none" strike="noStrike" kern="1200" cap="none" spc="0" normalizeH="0" baseline="0" noProof="0" dirty="0">
                <a:ln>
                  <a:noFill/>
                </a:ln>
                <a:solidFill>
                  <a:prstClr val="black"/>
                </a:solidFill>
                <a:effectLst/>
                <a:uLnTx/>
                <a:uFillTx/>
                <a:latin typeface="Calibri" panose="020F0502020204030204"/>
                <a:ea typeface="+mn-ea"/>
                <a:cs typeface="+mn-cs"/>
              </a:rPr>
              <a:t>discovery</a:t>
            </a: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 of new particles to explain the galactic </a:t>
            </a:r>
            <a:r>
              <a:rPr kumimoji="0" lang="en-CA" sz="1800" b="1" i="0" u="none" strike="noStrike" kern="1200" cap="none" spc="0" normalizeH="0" baseline="0" noProof="0" dirty="0">
                <a:ln>
                  <a:noFill/>
                </a:ln>
                <a:solidFill>
                  <a:prstClr val="black"/>
                </a:solidFill>
                <a:effectLst/>
                <a:uLnTx/>
                <a:uFillTx/>
                <a:latin typeface="Calibri" panose="020F0502020204030204"/>
                <a:ea typeface="+mn-ea"/>
                <a:cs typeface="+mn-cs"/>
              </a:rPr>
              <a:t>dark matter</a:t>
            </a: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 an </a:t>
            </a:r>
            <a:r>
              <a:rPr kumimoji="0" lang="en-CA" sz="1800" b="1" i="0" u="none" strike="noStrike" kern="1200" cap="none" spc="0" normalizeH="0" baseline="0" noProof="0" dirty="0">
                <a:ln>
                  <a:noFill/>
                </a:ln>
                <a:solidFill>
                  <a:prstClr val="black"/>
                </a:solidFill>
                <a:effectLst/>
                <a:uLnTx/>
                <a:uFillTx/>
                <a:latin typeface="Calibri" panose="020F0502020204030204"/>
                <a:ea typeface="+mn-ea"/>
                <a:cs typeface="+mn-cs"/>
              </a:rPr>
              <a:t>understanding of the intrinsic properties and nature of the neutrino</a:t>
            </a: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 and the </a:t>
            </a:r>
            <a:r>
              <a:rPr kumimoji="0" lang="en-CA" sz="1800" b="1" i="0" u="none" strike="noStrike" kern="1200" cap="none" spc="0" normalizeH="0" baseline="0" noProof="0" dirty="0">
                <a:ln>
                  <a:noFill/>
                </a:ln>
                <a:solidFill>
                  <a:prstClr val="black"/>
                </a:solidFill>
                <a:effectLst/>
                <a:uLnTx/>
                <a:uFillTx/>
                <a:latin typeface="Calibri" panose="020F0502020204030204"/>
                <a:ea typeface="+mn-ea"/>
                <a:cs typeface="+mn-cs"/>
              </a:rPr>
              <a:t>opening-up of new windows </a:t>
            </a: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of intersectional astronomy and cosmology studying the </a:t>
            </a:r>
            <a:r>
              <a:rPr kumimoji="0" lang="en-CA" sz="1800" b="1" i="0" u="none" strike="noStrike" kern="1200" cap="none" spc="0" normalizeH="0" baseline="0" noProof="0" dirty="0">
                <a:ln>
                  <a:noFill/>
                </a:ln>
                <a:solidFill>
                  <a:prstClr val="black"/>
                </a:solidFill>
                <a:effectLst/>
                <a:uLnTx/>
                <a:uFillTx/>
                <a:latin typeface="Calibri" panose="020F0502020204030204"/>
                <a:ea typeface="+mn-ea"/>
                <a:cs typeface="+mn-cs"/>
              </a:rPr>
              <a:t>sources of these particles</a:t>
            </a: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 and their influence on the evolution of the universe.</a:t>
            </a:r>
          </a:p>
        </p:txBody>
      </p:sp>
      <p:sp>
        <p:nvSpPr>
          <p:cNvPr id="6" name="TextBox 5">
            <a:extLst>
              <a:ext uri="{FF2B5EF4-FFF2-40B4-BE49-F238E27FC236}">
                <a16:creationId xmlns:a16="http://schemas.microsoft.com/office/drawing/2014/main" id="{EDBCD5E5-E133-497D-B035-C7249ED8EFFD}"/>
              </a:ext>
            </a:extLst>
          </p:cNvPr>
          <p:cNvSpPr txBox="1"/>
          <p:nvPr/>
        </p:nvSpPr>
        <p:spPr>
          <a:xfrm>
            <a:off x="478973" y="3053134"/>
            <a:ext cx="10856685" cy="258532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Fundamental science program focused on high priorities in physics today:</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Origins of dark matter</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Properties of neutrinos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Understanding of neutrino sources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In the last decade this field has evolved into a major research field. In Canada, increased capacity and capability as a consequence of significant investments: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1" i="0" u="none" strike="noStrike" kern="1200" cap="none" spc="0" normalizeH="0" baseline="0" noProof="0" dirty="0">
                <a:ln>
                  <a:noFill/>
                </a:ln>
                <a:solidFill>
                  <a:prstClr val="black"/>
                </a:solidFill>
                <a:effectLst/>
                <a:uLnTx/>
                <a:uFillTx/>
                <a:latin typeface="Calibri" panose="020F0502020204030204"/>
                <a:ea typeface="+mn-ea"/>
                <a:cs typeface="+mn-cs"/>
              </a:rPr>
              <a:t>SNOLAB</a:t>
            </a: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 Deepest clean International facility for underground science</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1" i="0" u="none" strike="noStrike" kern="1200" cap="none" spc="0" normalizeH="0" baseline="0" noProof="0" dirty="0">
                <a:ln>
                  <a:noFill/>
                </a:ln>
                <a:solidFill>
                  <a:prstClr val="black"/>
                </a:solidFill>
                <a:effectLst/>
                <a:uLnTx/>
                <a:uFillTx/>
                <a:latin typeface="Calibri" panose="020F0502020204030204"/>
                <a:ea typeface="+mn-ea"/>
                <a:cs typeface="+mn-cs"/>
              </a:rPr>
              <a:t>McDonald Institute</a:t>
            </a: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 Centre for Astroparticle Physics building intellectual capacity across Canada.</a:t>
            </a:r>
          </a:p>
        </p:txBody>
      </p:sp>
      <p:sp>
        <p:nvSpPr>
          <p:cNvPr id="7" name="TextBox 6">
            <a:extLst>
              <a:ext uri="{FF2B5EF4-FFF2-40B4-BE49-F238E27FC236}">
                <a16:creationId xmlns:a16="http://schemas.microsoft.com/office/drawing/2014/main" id="{A6EE7CF5-34DB-4348-BD1F-C35AEE8E525C}"/>
              </a:ext>
            </a:extLst>
          </p:cNvPr>
          <p:cNvSpPr txBox="1"/>
          <p:nvPr/>
        </p:nvSpPr>
        <p:spPr>
          <a:xfrm>
            <a:off x="2001795" y="5979886"/>
            <a:ext cx="7796524"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Canada is well placed to capitalise on investments to this research field.</a:t>
            </a:r>
          </a:p>
        </p:txBody>
      </p:sp>
    </p:spTree>
    <p:extLst>
      <p:ext uri="{BB962C8B-B14F-4D97-AF65-F5344CB8AC3E}">
        <p14:creationId xmlns:p14="http://schemas.microsoft.com/office/powerpoint/2010/main" val="2335286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40B4F5A-ADD8-4EF5-AE25-2767983B1144}"/>
              </a:ext>
            </a:extLst>
          </p:cNvPr>
          <p:cNvSpPr/>
          <p:nvPr/>
        </p:nvSpPr>
        <p:spPr>
          <a:xfrm>
            <a:off x="117764" y="954991"/>
            <a:ext cx="11956471" cy="2432858"/>
          </a:xfrm>
          <a:prstGeom prst="rect">
            <a:avLst/>
          </a:prstGeom>
          <a:solidFill>
            <a:schemeClr val="accent6">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14A2FFAD-34EC-4826-9FB0-C99CEF4B89D4}"/>
              </a:ext>
            </a:extLst>
          </p:cNvPr>
          <p:cNvSpPr/>
          <p:nvPr/>
        </p:nvSpPr>
        <p:spPr>
          <a:xfrm>
            <a:off x="117764" y="4709673"/>
            <a:ext cx="11956471" cy="1610305"/>
          </a:xfrm>
          <a:prstGeom prst="rect">
            <a:avLst/>
          </a:prstGeom>
          <a:solidFill>
            <a:schemeClr val="accent5">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C80FAE0F-CFA7-45A3-87B9-3A205BA5CF4D}"/>
              </a:ext>
            </a:extLst>
          </p:cNvPr>
          <p:cNvSpPr txBox="1"/>
          <p:nvPr/>
        </p:nvSpPr>
        <p:spPr>
          <a:xfrm>
            <a:off x="276249" y="997565"/>
            <a:ext cx="5111977" cy="5339923"/>
          </a:xfrm>
          <a:prstGeom prst="rect">
            <a:avLst/>
          </a:prstGeom>
          <a:noFill/>
        </p:spPr>
        <p:txBody>
          <a:bodyPr wrap="none" rtlCol="0">
            <a:spAutoFit/>
          </a:bodyPr>
          <a:lstStyle/>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Education and Outreach ++</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Knowledge Translation/Mobilization ++</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HQP Training – Professional Development ++</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Gov Relations ++</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HQP recruitment/retention ++</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Communication ++</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Networking and Connections ++</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EDII Best practices support ++</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sngStrike" kern="1200" cap="none" spc="0" normalizeH="0" baseline="0" noProof="0" dirty="0">
                <a:ln>
                  <a:noFill/>
                </a:ln>
                <a:solidFill>
                  <a:prstClr val="black"/>
                </a:solidFill>
                <a:effectLst/>
                <a:uLnTx/>
                <a:uFillTx/>
                <a:latin typeface="Calibri" panose="020F0502020204030204"/>
                <a:ea typeface="+mn-ea"/>
                <a:cs typeface="+mn-cs"/>
              </a:rPr>
              <a:t>Faculty Salaries</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sngStrike" kern="1200" cap="none" spc="0" normalizeH="0" baseline="0" noProof="0" dirty="0">
              <a:ln>
                <a:noFill/>
              </a:ln>
              <a:solidFill>
                <a:prstClr val="black"/>
              </a:solidFill>
              <a:effectLst/>
              <a:uLnTx/>
              <a:uFillTx/>
              <a:latin typeface="Calibri" panose="020F0502020204030204"/>
              <a:ea typeface="+mn-ea"/>
              <a:cs typeface="+mn-cs"/>
            </a:endParaRPr>
          </a:p>
          <a:p>
            <a:pPr marL="742950" marR="0" lvl="1"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CA" sz="1800" b="0" i="0" u="none" strike="sngStrike" kern="1200" cap="none" spc="0" normalizeH="0" baseline="0" noProof="0" dirty="0">
                <a:ln>
                  <a:noFill/>
                </a:ln>
                <a:solidFill>
                  <a:prstClr val="black"/>
                </a:solidFill>
                <a:effectLst/>
                <a:uLnTx/>
                <a:uFillTx/>
                <a:latin typeface="Calibri" panose="020F0502020204030204"/>
                <a:ea typeface="+mn-ea"/>
                <a:cs typeface="+mn-cs"/>
              </a:rPr>
              <a:t>Student Salaries</a:t>
            </a:r>
          </a:p>
          <a:p>
            <a:pPr marL="457200" marR="0" lvl="1" indent="0" algn="l" defTabSz="914400" rtl="0" eaLnBrk="1" fontAlgn="auto" latinLnBrk="0" hangingPunct="1">
              <a:lnSpc>
                <a:spcPct val="100000"/>
              </a:lnSpc>
              <a:spcBef>
                <a:spcPts val="0"/>
              </a:spcBef>
              <a:spcAft>
                <a:spcPts val="1200"/>
              </a:spcAft>
              <a:buClrTx/>
              <a:buSzTx/>
              <a:buFontTx/>
              <a:buNone/>
              <a:tabLst/>
              <a:defRPr/>
            </a:pPr>
            <a:endParaRPr kumimoji="0" lang="en-CA" sz="1800" b="0" i="0" u="none" strike="sngStrike" kern="1200" cap="none" spc="0" normalizeH="0" baseline="0" noProof="0" dirty="0">
              <a:ln>
                <a:noFill/>
              </a:ln>
              <a:solidFill>
                <a:prstClr val="black"/>
              </a:solidFill>
              <a:effectLst/>
              <a:uLnTx/>
              <a:uFillTx/>
              <a:latin typeface="Calibri" panose="020F0502020204030204"/>
              <a:ea typeface="+mn-ea"/>
              <a:cs typeface="+mn-cs"/>
            </a:endParaRPr>
          </a:p>
          <a:p>
            <a:pPr marL="742950" marR="0" lvl="1"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Engineering and Technical Support Salaries</a:t>
            </a:r>
          </a:p>
          <a:p>
            <a:pPr marL="742950" marR="0" lvl="1"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Seed funding for novel R&amp;D</a:t>
            </a:r>
          </a:p>
          <a:p>
            <a:pPr marL="742950" marR="0" lvl="1"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Novel/targeted positions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Right Brace 2">
            <a:extLst>
              <a:ext uri="{FF2B5EF4-FFF2-40B4-BE49-F238E27FC236}">
                <a16:creationId xmlns:a16="http://schemas.microsoft.com/office/drawing/2014/main" id="{4227237C-5F39-450B-A112-F7FF4D5B7B2C}"/>
              </a:ext>
            </a:extLst>
          </p:cNvPr>
          <p:cNvSpPr/>
          <p:nvPr/>
        </p:nvSpPr>
        <p:spPr>
          <a:xfrm>
            <a:off x="5473797" y="1115617"/>
            <a:ext cx="421178" cy="2209800"/>
          </a:xfrm>
          <a:prstGeom prst="rightBrace">
            <a:avLst>
              <a:gd name="adj1" fmla="val 54386"/>
              <a:gd name="adj2" fmla="val 50000"/>
            </a:avLst>
          </a:prstGeom>
          <a:ln w="38100">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4BA050AF-10F5-4F9C-BB2E-5615A1806E01}"/>
              </a:ext>
            </a:extLst>
          </p:cNvPr>
          <p:cNvSpPr txBox="1"/>
          <p:nvPr/>
        </p:nvSpPr>
        <p:spPr>
          <a:xfrm>
            <a:off x="6468226" y="3517707"/>
            <a:ext cx="2910861" cy="923330"/>
          </a:xfrm>
          <a:prstGeom prst="rect">
            <a:avLst/>
          </a:prstGeom>
          <a:noFill/>
        </p:spPr>
        <p:txBody>
          <a:bodyPr wrap="non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Subsumed by universities.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Picked up by NSERC</a:t>
            </a:r>
          </a:p>
        </p:txBody>
      </p:sp>
      <p:sp>
        <p:nvSpPr>
          <p:cNvPr id="7" name="TextBox 6">
            <a:extLst>
              <a:ext uri="{FF2B5EF4-FFF2-40B4-BE49-F238E27FC236}">
                <a16:creationId xmlns:a16="http://schemas.microsoft.com/office/drawing/2014/main" id="{587CF384-6701-470F-85F2-9B9FB973FDB9}"/>
              </a:ext>
            </a:extLst>
          </p:cNvPr>
          <p:cNvSpPr txBox="1"/>
          <p:nvPr/>
        </p:nvSpPr>
        <p:spPr>
          <a:xfrm>
            <a:off x="6468226" y="4980140"/>
            <a:ext cx="5538549" cy="1200329"/>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To be funded through new MI grant to MSI, MRS, CFREF’, SNOLAB MSI’, Gov…</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Ball Park: Funded externally 3 – 4 M$/a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Right Brace 7">
            <a:extLst>
              <a:ext uri="{FF2B5EF4-FFF2-40B4-BE49-F238E27FC236}">
                <a16:creationId xmlns:a16="http://schemas.microsoft.com/office/drawing/2014/main" id="{477290AD-56B1-45B8-A0E0-66E4DE2773A5}"/>
              </a:ext>
            </a:extLst>
          </p:cNvPr>
          <p:cNvSpPr/>
          <p:nvPr/>
        </p:nvSpPr>
        <p:spPr>
          <a:xfrm>
            <a:off x="5473797" y="4874663"/>
            <a:ext cx="421178" cy="1210893"/>
          </a:xfrm>
          <a:prstGeom prst="rightBrace">
            <a:avLst>
              <a:gd name="adj1" fmla="val 54386"/>
              <a:gd name="adj2" fmla="val 50000"/>
            </a:avLst>
          </a:prstGeom>
          <a:ln w="38100">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3273FF28-86DF-4261-947B-DD0D75F00082}"/>
              </a:ext>
            </a:extLst>
          </p:cNvPr>
          <p:cNvSpPr txBox="1"/>
          <p:nvPr/>
        </p:nvSpPr>
        <p:spPr>
          <a:xfrm>
            <a:off x="1757279" y="132747"/>
            <a:ext cx="867744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400" b="0" i="0" u="none" strike="noStrike" kern="1200" cap="none" spc="0" normalizeH="0" baseline="0" noProof="0" dirty="0">
                <a:ln>
                  <a:noFill/>
                </a:ln>
                <a:solidFill>
                  <a:srgbClr val="0000FF"/>
                </a:solidFill>
                <a:effectLst/>
                <a:uLnTx/>
                <a:uFillTx/>
                <a:latin typeface="Calibri" panose="020F0502020204030204"/>
                <a:ea typeface="+mn-ea"/>
                <a:cs typeface="+mn-cs"/>
              </a:rPr>
              <a:t>Potential Model for a Sustained MI at Queen’s University Post CFREF</a:t>
            </a:r>
          </a:p>
        </p:txBody>
      </p:sp>
      <p:sp>
        <p:nvSpPr>
          <p:cNvPr id="14" name="TextBox 13">
            <a:extLst>
              <a:ext uri="{FF2B5EF4-FFF2-40B4-BE49-F238E27FC236}">
                <a16:creationId xmlns:a16="http://schemas.microsoft.com/office/drawing/2014/main" id="{2DF98641-7A10-45D4-B9F6-8747F6865338}"/>
              </a:ext>
            </a:extLst>
          </p:cNvPr>
          <p:cNvSpPr txBox="1"/>
          <p:nvPr/>
        </p:nvSpPr>
        <p:spPr>
          <a:xfrm>
            <a:off x="6439131" y="1161474"/>
            <a:ext cx="5635104" cy="2031325"/>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These are time intensive programs.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They need significant administrative support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Enables big science by creating “the full package”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Creates highly skilled, deeply connected, community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Relatively inexpensive, but beyond scope of most individual projects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New MI Research Centre at Queen’s 1 – 1.5 M$/a </a:t>
            </a:r>
          </a:p>
        </p:txBody>
      </p:sp>
      <p:sp>
        <p:nvSpPr>
          <p:cNvPr id="4" name="TextBox 3">
            <a:extLst>
              <a:ext uri="{FF2B5EF4-FFF2-40B4-BE49-F238E27FC236}">
                <a16:creationId xmlns:a16="http://schemas.microsoft.com/office/drawing/2014/main" id="{5290EBA2-E30C-4548-9F53-6141180D518E}"/>
              </a:ext>
            </a:extLst>
          </p:cNvPr>
          <p:cNvSpPr txBox="1"/>
          <p:nvPr/>
        </p:nvSpPr>
        <p:spPr>
          <a:xfrm>
            <a:off x="6646588" y="5936282"/>
            <a:ext cx="4676034" cy="923330"/>
          </a:xfrm>
          <a:prstGeom prst="rect">
            <a:avLst/>
          </a:prstGeom>
          <a:noFill/>
        </p:spPr>
        <p:txBody>
          <a:bodyPr wrap="square" rtlCol="0">
            <a:spAutoFit/>
          </a:bodyPr>
          <a:lstStyle/>
          <a:p>
            <a:r>
              <a:rPr lang="en-CA" b="1" dirty="0">
                <a:solidFill>
                  <a:srgbClr val="0000FF"/>
                </a:solidFill>
              </a:rPr>
              <a:t>Grass –roots effort to define what is needed in Canada, coming to your in-box soon. Expect funding program launches this summer.</a:t>
            </a:r>
          </a:p>
        </p:txBody>
      </p:sp>
      <p:sp>
        <p:nvSpPr>
          <p:cNvPr id="5" name="TextBox 4">
            <a:extLst>
              <a:ext uri="{FF2B5EF4-FFF2-40B4-BE49-F238E27FC236}">
                <a16:creationId xmlns:a16="http://schemas.microsoft.com/office/drawing/2014/main" id="{1A66534B-D323-4E5C-BC3E-6E68119EE51C}"/>
              </a:ext>
            </a:extLst>
          </p:cNvPr>
          <p:cNvSpPr txBox="1"/>
          <p:nvPr/>
        </p:nvSpPr>
        <p:spPr>
          <a:xfrm>
            <a:off x="7562149" y="3130865"/>
            <a:ext cx="4177768" cy="369332"/>
          </a:xfrm>
          <a:prstGeom prst="rect">
            <a:avLst/>
          </a:prstGeom>
          <a:noFill/>
        </p:spPr>
        <p:txBody>
          <a:bodyPr wrap="square" rtlCol="0">
            <a:spAutoFit/>
          </a:bodyPr>
          <a:lstStyle/>
          <a:p>
            <a:r>
              <a:rPr lang="en-CA" b="1" dirty="0">
                <a:solidFill>
                  <a:srgbClr val="0000FF"/>
                </a:solidFill>
              </a:rPr>
              <a:t>Centre at Queen’s tentatively approved ! </a:t>
            </a:r>
          </a:p>
        </p:txBody>
      </p:sp>
    </p:spTree>
    <p:extLst>
      <p:ext uri="{BB962C8B-B14F-4D97-AF65-F5344CB8AC3E}">
        <p14:creationId xmlns:p14="http://schemas.microsoft.com/office/powerpoint/2010/main" val="2794814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 up of a sign&#10;&#10;Description automatically generated">
            <a:extLst>
              <a:ext uri="{FF2B5EF4-FFF2-40B4-BE49-F238E27FC236}">
                <a16:creationId xmlns:a16="http://schemas.microsoft.com/office/drawing/2014/main" id="{61CE1150-9502-4369-96E6-77B4006B110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7429" y="4027693"/>
            <a:ext cx="907442" cy="624991"/>
          </a:xfrm>
          <a:prstGeom prst="rect">
            <a:avLst/>
          </a:prstGeom>
        </p:spPr>
      </p:pic>
      <p:pic>
        <p:nvPicPr>
          <p:cNvPr id="9" name="Picture 8" descr="A picture containing drawing&#10;&#10;Description automatically generated">
            <a:extLst>
              <a:ext uri="{FF2B5EF4-FFF2-40B4-BE49-F238E27FC236}">
                <a16:creationId xmlns:a16="http://schemas.microsoft.com/office/drawing/2014/main" id="{5E5F1565-C219-4453-ABAB-EFB7E674C59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636048" y="4024747"/>
            <a:ext cx="1216131" cy="627937"/>
          </a:xfrm>
          <a:prstGeom prst="rect">
            <a:avLst/>
          </a:prstGeom>
        </p:spPr>
      </p:pic>
      <p:pic>
        <p:nvPicPr>
          <p:cNvPr id="11" name="Picture 10">
            <a:extLst>
              <a:ext uri="{FF2B5EF4-FFF2-40B4-BE49-F238E27FC236}">
                <a16:creationId xmlns:a16="http://schemas.microsoft.com/office/drawing/2014/main" id="{DE525E6F-8162-463D-BD1C-383C6E301E3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460358" y="3791177"/>
            <a:ext cx="768769" cy="913478"/>
          </a:xfrm>
          <a:prstGeom prst="rect">
            <a:avLst/>
          </a:prstGeom>
        </p:spPr>
      </p:pic>
      <p:pic>
        <p:nvPicPr>
          <p:cNvPr id="13" name="Picture 12" descr="A close up of a sign&#10;&#10;Description automatically generated">
            <a:extLst>
              <a:ext uri="{FF2B5EF4-FFF2-40B4-BE49-F238E27FC236}">
                <a16:creationId xmlns:a16="http://schemas.microsoft.com/office/drawing/2014/main" id="{CBEB3911-C72A-4131-B6D4-17149271156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029864" y="4115595"/>
            <a:ext cx="1812472" cy="449186"/>
          </a:xfrm>
          <a:prstGeom prst="rect">
            <a:avLst/>
          </a:prstGeom>
        </p:spPr>
      </p:pic>
      <p:pic>
        <p:nvPicPr>
          <p:cNvPr id="15" name="Picture 14" descr="A picture containing drawing&#10;&#10;Description automatically generated">
            <a:extLst>
              <a:ext uri="{FF2B5EF4-FFF2-40B4-BE49-F238E27FC236}">
                <a16:creationId xmlns:a16="http://schemas.microsoft.com/office/drawing/2014/main" id="{C6DCFB89-E847-4714-A314-EE2F74AA41AD}"/>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542053" y="3791177"/>
            <a:ext cx="2027797" cy="811341"/>
          </a:xfrm>
          <a:prstGeom prst="rect">
            <a:avLst/>
          </a:prstGeom>
        </p:spPr>
      </p:pic>
      <p:pic>
        <p:nvPicPr>
          <p:cNvPr id="17" name="Picture 16" descr="A close up of a logo&#10;&#10;Description automatically generated">
            <a:extLst>
              <a:ext uri="{FF2B5EF4-FFF2-40B4-BE49-F238E27FC236}">
                <a16:creationId xmlns:a16="http://schemas.microsoft.com/office/drawing/2014/main" id="{39E662AC-59EF-45DF-A59A-0C79566CCE93}"/>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17969" y="4960406"/>
            <a:ext cx="2697221" cy="760204"/>
          </a:xfrm>
          <a:prstGeom prst="rect">
            <a:avLst/>
          </a:prstGeom>
        </p:spPr>
      </p:pic>
      <p:pic>
        <p:nvPicPr>
          <p:cNvPr id="20" name="Picture 19" descr="A picture containing drawing, sign&#10;&#10;Description automatically generated">
            <a:extLst>
              <a:ext uri="{FF2B5EF4-FFF2-40B4-BE49-F238E27FC236}">
                <a16:creationId xmlns:a16="http://schemas.microsoft.com/office/drawing/2014/main" id="{E46D9D9B-456E-44BC-81C4-1FD4E11D4A2F}"/>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657821" y="5123288"/>
            <a:ext cx="1773940" cy="417577"/>
          </a:xfrm>
          <a:prstGeom prst="rect">
            <a:avLst/>
          </a:prstGeom>
        </p:spPr>
      </p:pic>
      <p:pic>
        <p:nvPicPr>
          <p:cNvPr id="22" name="Picture 21" descr="A close up of a logo&#10;&#10;Description automatically generated">
            <a:extLst>
              <a:ext uri="{FF2B5EF4-FFF2-40B4-BE49-F238E27FC236}">
                <a16:creationId xmlns:a16="http://schemas.microsoft.com/office/drawing/2014/main" id="{29B5EDC9-A6EC-4346-AB89-8C0F58C67EB2}"/>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6140648" y="4969754"/>
            <a:ext cx="1371164" cy="454538"/>
          </a:xfrm>
          <a:prstGeom prst="rect">
            <a:avLst/>
          </a:prstGeom>
        </p:spPr>
      </p:pic>
      <p:pic>
        <p:nvPicPr>
          <p:cNvPr id="24" name="Picture 23" descr="A close up of a sign&#10;&#10;Description automatically generated">
            <a:extLst>
              <a:ext uri="{FF2B5EF4-FFF2-40B4-BE49-F238E27FC236}">
                <a16:creationId xmlns:a16="http://schemas.microsoft.com/office/drawing/2014/main" id="{3D1D4D6F-6DE2-476F-84AD-ED8E625D7702}"/>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8085826" y="4960406"/>
            <a:ext cx="3015411" cy="624284"/>
          </a:xfrm>
          <a:prstGeom prst="rect">
            <a:avLst/>
          </a:prstGeom>
        </p:spPr>
      </p:pic>
      <p:pic>
        <p:nvPicPr>
          <p:cNvPr id="26" name="Picture 25" descr="A picture containing drawing&#10;&#10;Description automatically generated">
            <a:extLst>
              <a:ext uri="{FF2B5EF4-FFF2-40B4-BE49-F238E27FC236}">
                <a16:creationId xmlns:a16="http://schemas.microsoft.com/office/drawing/2014/main" id="{D35F13E7-4A05-41B6-A8A8-8914B258524B}"/>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337695" y="6029031"/>
            <a:ext cx="1794294" cy="324366"/>
          </a:xfrm>
          <a:prstGeom prst="rect">
            <a:avLst/>
          </a:prstGeom>
        </p:spPr>
      </p:pic>
      <p:pic>
        <p:nvPicPr>
          <p:cNvPr id="28" name="Picture 27" descr="A picture containing clock, object&#10;&#10;Description automatically generated">
            <a:extLst>
              <a:ext uri="{FF2B5EF4-FFF2-40B4-BE49-F238E27FC236}">
                <a16:creationId xmlns:a16="http://schemas.microsoft.com/office/drawing/2014/main" id="{FC59D6C7-3DD0-4D32-9509-CC3C7A8737F5}"/>
              </a:ext>
            </a:extLst>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2754700" y="5946211"/>
            <a:ext cx="2090043" cy="490005"/>
          </a:xfrm>
          <a:prstGeom prst="rect">
            <a:avLst/>
          </a:prstGeom>
        </p:spPr>
      </p:pic>
      <p:pic>
        <p:nvPicPr>
          <p:cNvPr id="30" name="Picture 29" descr="A picture containing drawing&#10;&#10;Description automatically generated">
            <a:extLst>
              <a:ext uri="{FF2B5EF4-FFF2-40B4-BE49-F238E27FC236}">
                <a16:creationId xmlns:a16="http://schemas.microsoft.com/office/drawing/2014/main" id="{DD99CA09-C111-4F5D-A7BB-E7412CA50D48}"/>
              </a:ext>
            </a:extLst>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5217758" y="5679551"/>
            <a:ext cx="1874520" cy="883920"/>
          </a:xfrm>
          <a:prstGeom prst="rect">
            <a:avLst/>
          </a:prstGeom>
        </p:spPr>
      </p:pic>
      <p:pic>
        <p:nvPicPr>
          <p:cNvPr id="32" name="Picture 31" descr="A black sign with white text&#10;&#10;Description automatically generated">
            <a:extLst>
              <a:ext uri="{FF2B5EF4-FFF2-40B4-BE49-F238E27FC236}">
                <a16:creationId xmlns:a16="http://schemas.microsoft.com/office/drawing/2014/main" id="{632FD557-472E-431F-8BCB-960B4AD117CD}"/>
              </a:ext>
            </a:extLst>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7643003" y="5733299"/>
            <a:ext cx="2164459" cy="776424"/>
          </a:xfrm>
          <a:prstGeom prst="rect">
            <a:avLst/>
          </a:prstGeom>
        </p:spPr>
      </p:pic>
      <p:pic>
        <p:nvPicPr>
          <p:cNvPr id="34" name="Picture 33" descr="A picture containing drawing&#10;&#10;Description automatically generated">
            <a:extLst>
              <a:ext uri="{FF2B5EF4-FFF2-40B4-BE49-F238E27FC236}">
                <a16:creationId xmlns:a16="http://schemas.microsoft.com/office/drawing/2014/main" id="{E6E9038E-4856-441F-BDD6-B024C04D37BB}"/>
              </a:ext>
            </a:extLst>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0030847" y="5695867"/>
            <a:ext cx="1527929" cy="873102"/>
          </a:xfrm>
          <a:prstGeom prst="rect">
            <a:avLst/>
          </a:prstGeom>
        </p:spPr>
      </p:pic>
      <p:pic>
        <p:nvPicPr>
          <p:cNvPr id="35" name="Picture 34" descr="A black sign with white text&#10;&#10;Description automatically generated">
            <a:extLst>
              <a:ext uri="{FF2B5EF4-FFF2-40B4-BE49-F238E27FC236}">
                <a16:creationId xmlns:a16="http://schemas.microsoft.com/office/drawing/2014/main" id="{3792E9D8-6A4D-46D9-89C1-5D32438EA180}"/>
              </a:ext>
            </a:extLst>
          </p:cNvPr>
          <p:cNvPicPr>
            <a:picLocks noChangeAspect="1"/>
          </p:cNvPicPr>
          <p:nvPr/>
        </p:nvPicPr>
        <p:blipFill>
          <a:blip r:embed="rId17">
            <a:extLst>
              <a:ext uri="{28A0092B-C50C-407E-A947-70E740481C1C}">
                <a14:useLocalDpi xmlns:a14="http://schemas.microsoft.com/office/drawing/2010/main"/>
              </a:ext>
            </a:extLst>
          </a:blip>
          <a:stretch>
            <a:fillRect/>
          </a:stretch>
        </p:blipFill>
        <p:spPr>
          <a:xfrm>
            <a:off x="3296220" y="212804"/>
            <a:ext cx="4054527" cy="830445"/>
          </a:xfrm>
          <a:prstGeom prst="rect">
            <a:avLst/>
          </a:prstGeom>
        </p:spPr>
      </p:pic>
      <p:sp>
        <p:nvSpPr>
          <p:cNvPr id="18" name="TextBox 17">
            <a:extLst>
              <a:ext uri="{FF2B5EF4-FFF2-40B4-BE49-F238E27FC236}">
                <a16:creationId xmlns:a16="http://schemas.microsoft.com/office/drawing/2014/main" id="{F8B0E946-8E71-4C2F-AEAE-CE51BADED56F}"/>
              </a:ext>
            </a:extLst>
          </p:cNvPr>
          <p:cNvSpPr txBox="1"/>
          <p:nvPr/>
        </p:nvSpPr>
        <p:spPr>
          <a:xfrm>
            <a:off x="337695" y="1117532"/>
            <a:ext cx="11221081" cy="224676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2000" b="0" i="0" u="none" strike="noStrike" kern="1200" cap="none" spc="0" normalizeH="0" baseline="0" noProof="0" dirty="0">
                <a:ln>
                  <a:noFill/>
                </a:ln>
                <a:solidFill>
                  <a:srgbClr val="333333"/>
                </a:solidFill>
                <a:effectLst/>
                <a:uLnTx/>
                <a:uFillTx/>
                <a:latin typeface="Open Sans" panose="020B0606030504020204"/>
                <a:ea typeface="+mn-ea"/>
                <a:cs typeface="+mn-cs"/>
              </a:rPr>
              <a:t>A partnership of 8 Universities and 5 institutes, the McDonald Institute is a globally recognized centre for research and learning, coalescing Canadian and international expertise in underground particle astrophysics and benefitting from the unique SNOLAB facility to deliver world-leading science focused on the big questions in particle astrophysics, cosmology and astronomy.</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CA" sz="2000" dirty="0">
              <a:solidFill>
                <a:srgbClr val="333333"/>
              </a:solidFill>
              <a:latin typeface="Open Sans" panose="020B0606030504020204"/>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2000" b="0" i="0" u="none" strike="noStrike" kern="1200" cap="none" spc="0" normalizeH="0" baseline="0" noProof="0" dirty="0">
                <a:ln>
                  <a:noFill/>
                </a:ln>
                <a:solidFill>
                  <a:srgbClr val="333333"/>
                </a:solidFill>
                <a:effectLst/>
                <a:uLnTx/>
                <a:uFillTx/>
                <a:latin typeface="Open Sans" panose="020B0606030504020204"/>
                <a:ea typeface="+mn-ea"/>
                <a:cs typeface="+mn-cs"/>
              </a:rPr>
              <a:t>Supported by a $64M Canada First Research Excellence Fund 2016 - 2023</a:t>
            </a:r>
            <a:endParaRPr kumimoji="0" lang="en-CA"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383777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D56E95-CB5E-4CC2-8233-071D17A65816}"/>
              </a:ext>
            </a:extLst>
          </p:cNvPr>
          <p:cNvSpPr txBox="1"/>
          <p:nvPr/>
        </p:nvSpPr>
        <p:spPr>
          <a:xfrm>
            <a:off x="4044639" y="208925"/>
            <a:ext cx="3608321" cy="369332"/>
          </a:xfrm>
          <a:prstGeom prst="rect">
            <a:avLst/>
          </a:prstGeom>
          <a:noFill/>
        </p:spPr>
        <p:txBody>
          <a:bodyPr wrap="square" rtlCol="0">
            <a:spAutoFit/>
          </a:bodyPr>
          <a:lstStyle/>
          <a:p>
            <a:r>
              <a:rPr lang="en-CA" dirty="0">
                <a:solidFill>
                  <a:srgbClr val="0000FF"/>
                </a:solidFill>
              </a:rPr>
              <a:t>Current Status &amp; Expected Timeline</a:t>
            </a:r>
          </a:p>
        </p:txBody>
      </p:sp>
      <p:sp>
        <p:nvSpPr>
          <p:cNvPr id="3" name="TextBox 2">
            <a:extLst>
              <a:ext uri="{FF2B5EF4-FFF2-40B4-BE49-F238E27FC236}">
                <a16:creationId xmlns:a16="http://schemas.microsoft.com/office/drawing/2014/main" id="{48F8FD0B-D463-4C77-A9B7-2973AB7C4DED}"/>
              </a:ext>
            </a:extLst>
          </p:cNvPr>
          <p:cNvSpPr txBox="1"/>
          <p:nvPr/>
        </p:nvSpPr>
        <p:spPr>
          <a:xfrm>
            <a:off x="461942" y="670795"/>
            <a:ext cx="11016604" cy="5909310"/>
          </a:xfrm>
          <a:prstGeom prst="rect">
            <a:avLst/>
          </a:prstGeom>
          <a:noFill/>
        </p:spPr>
        <p:txBody>
          <a:bodyPr wrap="square" rtlCol="0">
            <a:spAutoFit/>
          </a:bodyPr>
          <a:lstStyle/>
          <a:p>
            <a:pPr marL="285750" indent="-285750">
              <a:buFont typeface="Arial" panose="020B0604020202020204" pitchFamily="34" charset="0"/>
              <a:buChar char="•"/>
            </a:pPr>
            <a:r>
              <a:rPr lang="en-CA" b="1" dirty="0"/>
              <a:t>Completed “Midterm Review” </a:t>
            </a:r>
            <a:r>
              <a:rPr lang="en-CA" dirty="0"/>
              <a:t>February 23,24, 25 2021(which was delayed by about a year due to Covid). Good feedback during session from excellent review committee. We expect full report during the summer. Indications are very favourable for continued operations with no funding decrease. Based on informal feedback, we expect comments to focus on increased effort in internationalization, and greater effort in remaining recruitment to assist with advancing EDII over the remainder of the term. Many thanks to the efforts of the community to contribute to the midterm review.</a:t>
            </a:r>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r>
              <a:rPr lang="en-CA" dirty="0"/>
              <a:t>Fully Operational with 15 active faculty members hired across Canada. Currently contributing to the direct costs of research at about 10M$/a.</a:t>
            </a:r>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r>
              <a:rPr lang="en-CA" dirty="0"/>
              <a:t>~150 HQP receiving support through transfers to partner institutions or through our competitive “pooled resources competitions”</a:t>
            </a:r>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r>
              <a:rPr lang="en-CA" dirty="0"/>
              <a:t>Pooled resources for HQP more or less tapped out. These support </a:t>
            </a:r>
            <a:r>
              <a:rPr lang="en-CA" dirty="0" err="1"/>
              <a:t>M.Sc</a:t>
            </a:r>
            <a:r>
              <a:rPr lang="en-CA" dirty="0"/>
              <a:t>, </a:t>
            </a:r>
            <a:r>
              <a:rPr lang="en-CA" dirty="0" err="1"/>
              <a:t>Ph.D</a:t>
            </a:r>
            <a:r>
              <a:rPr lang="en-CA" dirty="0"/>
              <a:t> and postdocs at any institution in Canada, but with an end date to CFREF funding of August 2023, these generally need to be all filled by Sept 2021.</a:t>
            </a:r>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r>
              <a:rPr lang="en-CA" dirty="0"/>
              <a:t>Still running several “High risk, High Reward” Frontier Research Venture Fund awards, and expect to one or two more competitions yet. </a:t>
            </a:r>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r>
              <a:rPr lang="en-CA" dirty="0"/>
              <a:t>Travel and Conference awards on hold during pandemic. Anticipate new competitions once stable conditions exist again. People should be thinking about these and be prepared to apply when programs are launched.</a:t>
            </a:r>
          </a:p>
        </p:txBody>
      </p:sp>
    </p:spTree>
    <p:extLst>
      <p:ext uri="{BB962C8B-B14F-4D97-AF65-F5344CB8AC3E}">
        <p14:creationId xmlns:p14="http://schemas.microsoft.com/office/powerpoint/2010/main" val="23760507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D56E95-CB5E-4CC2-8233-071D17A65816}"/>
              </a:ext>
            </a:extLst>
          </p:cNvPr>
          <p:cNvSpPr txBox="1"/>
          <p:nvPr/>
        </p:nvSpPr>
        <p:spPr>
          <a:xfrm>
            <a:off x="4216097" y="147837"/>
            <a:ext cx="3608321" cy="369332"/>
          </a:xfrm>
          <a:prstGeom prst="rect">
            <a:avLst/>
          </a:prstGeom>
          <a:noFill/>
        </p:spPr>
        <p:txBody>
          <a:bodyPr wrap="square" rtlCol="0">
            <a:spAutoFit/>
          </a:bodyPr>
          <a:lstStyle/>
          <a:p>
            <a:pPr algn="ctr"/>
            <a:r>
              <a:rPr lang="en-CA" dirty="0">
                <a:solidFill>
                  <a:srgbClr val="0000FF"/>
                </a:solidFill>
              </a:rPr>
              <a:t>Expected Timeline</a:t>
            </a:r>
          </a:p>
        </p:txBody>
      </p:sp>
      <p:sp>
        <p:nvSpPr>
          <p:cNvPr id="3" name="TextBox 2">
            <a:extLst>
              <a:ext uri="{FF2B5EF4-FFF2-40B4-BE49-F238E27FC236}">
                <a16:creationId xmlns:a16="http://schemas.microsoft.com/office/drawing/2014/main" id="{48F8FD0B-D463-4C77-A9B7-2973AB7C4DED}"/>
              </a:ext>
            </a:extLst>
          </p:cNvPr>
          <p:cNvSpPr txBox="1"/>
          <p:nvPr/>
        </p:nvSpPr>
        <p:spPr>
          <a:xfrm>
            <a:off x="432060" y="706655"/>
            <a:ext cx="11016604" cy="5909310"/>
          </a:xfrm>
          <a:prstGeom prst="rect">
            <a:avLst/>
          </a:prstGeom>
          <a:noFill/>
        </p:spPr>
        <p:txBody>
          <a:bodyPr wrap="square" rtlCol="0">
            <a:spAutoFit/>
          </a:bodyPr>
          <a:lstStyle/>
          <a:p>
            <a:pPr marL="285750" indent="-285750">
              <a:buFont typeface="Arial" panose="020B0604020202020204" pitchFamily="34" charset="0"/>
              <a:buChar char="•"/>
            </a:pPr>
            <a:r>
              <a:rPr lang="en-CA" dirty="0"/>
              <a:t>End of Funding transfers from CFREF August 2023   … that’s only 2 years from now.</a:t>
            </a:r>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r>
              <a:rPr lang="en-CA" dirty="0"/>
              <a:t>All faculty transitioned to host Universities by August 2023 …. And onto NSERC funding</a:t>
            </a:r>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r>
              <a:rPr lang="en-CA" dirty="0"/>
              <a:t>One year to wrap up spending. August 2024</a:t>
            </a:r>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r>
              <a:rPr lang="en-CA" dirty="0"/>
              <a:t>CFREF has announced the possibility of a two year “no cost extension” in order to reach key performance metrics, have sufficient time to spend the funds, and deliver on the science program. We will need little if any of this time as:</a:t>
            </a:r>
          </a:p>
          <a:p>
            <a:pPr marL="742950" lvl="1" indent="-285750">
              <a:buFont typeface="Arial" panose="020B0604020202020204" pitchFamily="34" charset="0"/>
              <a:buChar char="•"/>
            </a:pPr>
            <a:r>
              <a:rPr lang="en-CA" dirty="0"/>
              <a:t>Our budget is dominated by salaries of persons already in place, so covid has had a very minor impact on the budget</a:t>
            </a:r>
          </a:p>
          <a:p>
            <a:pPr marL="742950" lvl="1" indent="-285750">
              <a:buFont typeface="Arial" panose="020B0604020202020204" pitchFamily="34" charset="0"/>
              <a:buChar char="•"/>
            </a:pPr>
            <a:r>
              <a:rPr lang="en-CA" dirty="0"/>
              <a:t>Our scientists are very active in leadership positions across Canada …. The science is being delivered.</a:t>
            </a:r>
          </a:p>
          <a:p>
            <a:pPr marL="742950" lvl="1" indent="-285750">
              <a:buFont typeface="Arial" panose="020B0604020202020204" pitchFamily="34" charset="0"/>
              <a:buChar char="•"/>
            </a:pPr>
            <a:r>
              <a:rPr lang="en-CA" dirty="0"/>
              <a:t>We will have met all our KPI’s by the end of the granting period.</a:t>
            </a:r>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r>
              <a:rPr lang="en-CA" dirty="0"/>
              <a:t>Meanwhile …. At Queen’s University we are working towards approval of the McDonald Institute as a Tier 1 Research Institute at Queen’s. (the Senate Advisory Research Committee has recommended it, to be ratified by Senate in next sitting). Assuming this is ratified by Senate, this will receive some support, but no where near the ~10 M$ current annual budget. </a:t>
            </a:r>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r>
              <a:rPr lang="en-CA" dirty="0"/>
              <a:t>As the CFREF activities wind down, we expect to be ramping up/transferring operations to the McDonald Institute at Queen’s. The new Institute will have a new governance model. </a:t>
            </a:r>
          </a:p>
        </p:txBody>
      </p:sp>
    </p:spTree>
    <p:extLst>
      <p:ext uri="{BB962C8B-B14F-4D97-AF65-F5344CB8AC3E}">
        <p14:creationId xmlns:p14="http://schemas.microsoft.com/office/powerpoint/2010/main" val="1808384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4B9AD9C5-F3E7-4CDE-BA04-B9E760CCC1F7}"/>
              </a:ext>
            </a:extLst>
          </p:cNvPr>
          <p:cNvGraphicFramePr>
            <a:graphicFrameLocks noGrp="1"/>
          </p:cNvGraphicFramePr>
          <p:nvPr>
            <p:extLst>
              <p:ext uri="{D42A27DB-BD31-4B8C-83A1-F6EECF244321}">
                <p14:modId xmlns:p14="http://schemas.microsoft.com/office/powerpoint/2010/main" val="4129859308"/>
              </p:ext>
            </p:extLst>
          </p:nvPr>
        </p:nvGraphicFramePr>
        <p:xfrm>
          <a:off x="581463" y="406969"/>
          <a:ext cx="11029073" cy="5999850"/>
        </p:xfrm>
        <a:graphic>
          <a:graphicData uri="http://schemas.openxmlformats.org/drawingml/2006/table">
            <a:tbl>
              <a:tblPr firstRow="1" bandRow="1">
                <a:tableStyleId>{5C22544A-7EE6-4342-B048-85BDC9FD1C3A}</a:tableStyleId>
              </a:tblPr>
              <a:tblGrid>
                <a:gridCol w="1002643">
                  <a:extLst>
                    <a:ext uri="{9D8B030D-6E8A-4147-A177-3AD203B41FA5}">
                      <a16:colId xmlns:a16="http://schemas.microsoft.com/office/drawing/2014/main" val="1965936865"/>
                    </a:ext>
                  </a:extLst>
                </a:gridCol>
                <a:gridCol w="1002643">
                  <a:extLst>
                    <a:ext uri="{9D8B030D-6E8A-4147-A177-3AD203B41FA5}">
                      <a16:colId xmlns:a16="http://schemas.microsoft.com/office/drawing/2014/main" val="526752928"/>
                    </a:ext>
                  </a:extLst>
                </a:gridCol>
                <a:gridCol w="1002643">
                  <a:extLst>
                    <a:ext uri="{9D8B030D-6E8A-4147-A177-3AD203B41FA5}">
                      <a16:colId xmlns:a16="http://schemas.microsoft.com/office/drawing/2014/main" val="831762672"/>
                    </a:ext>
                  </a:extLst>
                </a:gridCol>
                <a:gridCol w="1002643">
                  <a:extLst>
                    <a:ext uri="{9D8B030D-6E8A-4147-A177-3AD203B41FA5}">
                      <a16:colId xmlns:a16="http://schemas.microsoft.com/office/drawing/2014/main" val="531527268"/>
                    </a:ext>
                  </a:extLst>
                </a:gridCol>
                <a:gridCol w="1002643">
                  <a:extLst>
                    <a:ext uri="{9D8B030D-6E8A-4147-A177-3AD203B41FA5}">
                      <a16:colId xmlns:a16="http://schemas.microsoft.com/office/drawing/2014/main" val="428085986"/>
                    </a:ext>
                  </a:extLst>
                </a:gridCol>
                <a:gridCol w="1002643">
                  <a:extLst>
                    <a:ext uri="{9D8B030D-6E8A-4147-A177-3AD203B41FA5}">
                      <a16:colId xmlns:a16="http://schemas.microsoft.com/office/drawing/2014/main" val="2918130773"/>
                    </a:ext>
                  </a:extLst>
                </a:gridCol>
                <a:gridCol w="1002643">
                  <a:extLst>
                    <a:ext uri="{9D8B030D-6E8A-4147-A177-3AD203B41FA5}">
                      <a16:colId xmlns:a16="http://schemas.microsoft.com/office/drawing/2014/main" val="1217968719"/>
                    </a:ext>
                  </a:extLst>
                </a:gridCol>
                <a:gridCol w="1002643">
                  <a:extLst>
                    <a:ext uri="{9D8B030D-6E8A-4147-A177-3AD203B41FA5}">
                      <a16:colId xmlns:a16="http://schemas.microsoft.com/office/drawing/2014/main" val="276627791"/>
                    </a:ext>
                  </a:extLst>
                </a:gridCol>
                <a:gridCol w="1002643">
                  <a:extLst>
                    <a:ext uri="{9D8B030D-6E8A-4147-A177-3AD203B41FA5}">
                      <a16:colId xmlns:a16="http://schemas.microsoft.com/office/drawing/2014/main" val="2710982941"/>
                    </a:ext>
                  </a:extLst>
                </a:gridCol>
                <a:gridCol w="1002643">
                  <a:extLst>
                    <a:ext uri="{9D8B030D-6E8A-4147-A177-3AD203B41FA5}">
                      <a16:colId xmlns:a16="http://schemas.microsoft.com/office/drawing/2014/main" val="116844122"/>
                    </a:ext>
                  </a:extLst>
                </a:gridCol>
                <a:gridCol w="1002643">
                  <a:extLst>
                    <a:ext uri="{9D8B030D-6E8A-4147-A177-3AD203B41FA5}">
                      <a16:colId xmlns:a16="http://schemas.microsoft.com/office/drawing/2014/main" val="2045571147"/>
                    </a:ext>
                  </a:extLst>
                </a:gridCol>
              </a:tblGrid>
              <a:tr h="524410">
                <a:tc>
                  <a:txBody>
                    <a:bodyPr/>
                    <a:lstStyle/>
                    <a:p>
                      <a:pPr algn="ctr"/>
                      <a:r>
                        <a:rPr lang="en-CA" dirty="0">
                          <a:solidFill>
                            <a:srgbClr val="0000FF"/>
                          </a:solidFill>
                        </a:rPr>
                        <a:t>Aug-16</a:t>
                      </a:r>
                    </a:p>
                  </a:txBody>
                  <a:tcPr>
                    <a:solidFill>
                      <a:schemeClr val="bg1"/>
                    </a:solidFill>
                  </a:tcPr>
                </a:tc>
                <a:tc>
                  <a:txBody>
                    <a:bodyPr/>
                    <a:lstStyle/>
                    <a:p>
                      <a:pPr algn="ctr"/>
                      <a:r>
                        <a:rPr lang="en-CA" dirty="0">
                          <a:solidFill>
                            <a:srgbClr val="0000FF"/>
                          </a:solidFill>
                        </a:rPr>
                        <a:t>Aug-17</a:t>
                      </a:r>
                    </a:p>
                  </a:txBody>
                  <a:tcPr>
                    <a:solidFill>
                      <a:schemeClr val="bg1"/>
                    </a:solidFill>
                  </a:tcPr>
                </a:tc>
                <a:tc>
                  <a:txBody>
                    <a:bodyPr/>
                    <a:lstStyle/>
                    <a:p>
                      <a:pPr algn="ctr"/>
                      <a:r>
                        <a:rPr lang="en-CA" dirty="0">
                          <a:solidFill>
                            <a:srgbClr val="0000FF"/>
                          </a:solidFill>
                        </a:rPr>
                        <a:t>Aug-18</a:t>
                      </a:r>
                    </a:p>
                  </a:txBody>
                  <a:tcPr>
                    <a:solidFill>
                      <a:schemeClr val="bg1"/>
                    </a:solidFill>
                  </a:tcPr>
                </a:tc>
                <a:tc>
                  <a:txBody>
                    <a:bodyPr/>
                    <a:lstStyle/>
                    <a:p>
                      <a:pPr algn="ctr"/>
                      <a:r>
                        <a:rPr lang="en-CA" dirty="0">
                          <a:solidFill>
                            <a:srgbClr val="0000FF"/>
                          </a:solidFill>
                        </a:rPr>
                        <a:t>Aug-19</a:t>
                      </a:r>
                    </a:p>
                  </a:txBody>
                  <a:tcPr>
                    <a:solidFill>
                      <a:schemeClr val="bg1"/>
                    </a:solidFill>
                  </a:tcPr>
                </a:tc>
                <a:tc>
                  <a:txBody>
                    <a:bodyPr/>
                    <a:lstStyle/>
                    <a:p>
                      <a:pPr algn="ctr"/>
                      <a:r>
                        <a:rPr lang="en-CA" dirty="0">
                          <a:solidFill>
                            <a:srgbClr val="0000FF"/>
                          </a:solidFill>
                        </a:rPr>
                        <a:t>Aug-20</a:t>
                      </a:r>
                    </a:p>
                  </a:txBody>
                  <a:tcPr>
                    <a:solidFill>
                      <a:schemeClr val="bg1"/>
                    </a:solidFill>
                  </a:tcPr>
                </a:tc>
                <a:tc>
                  <a:txBody>
                    <a:bodyPr/>
                    <a:lstStyle/>
                    <a:p>
                      <a:pPr algn="ctr"/>
                      <a:r>
                        <a:rPr lang="en-CA" dirty="0">
                          <a:solidFill>
                            <a:srgbClr val="0000FF"/>
                          </a:solidFill>
                        </a:rPr>
                        <a:t>Aug-21</a:t>
                      </a:r>
                    </a:p>
                  </a:txBody>
                  <a:tcPr>
                    <a:solidFill>
                      <a:schemeClr val="bg1"/>
                    </a:solidFill>
                  </a:tcPr>
                </a:tc>
                <a:tc>
                  <a:txBody>
                    <a:bodyPr/>
                    <a:lstStyle/>
                    <a:p>
                      <a:pPr algn="ctr"/>
                      <a:r>
                        <a:rPr lang="en-CA" dirty="0">
                          <a:solidFill>
                            <a:srgbClr val="0000FF"/>
                          </a:solidFill>
                        </a:rPr>
                        <a:t>Aug-22</a:t>
                      </a:r>
                    </a:p>
                  </a:txBody>
                  <a:tcPr>
                    <a:solidFill>
                      <a:schemeClr val="bg1"/>
                    </a:solidFill>
                  </a:tcPr>
                </a:tc>
                <a:tc>
                  <a:txBody>
                    <a:bodyPr/>
                    <a:lstStyle/>
                    <a:p>
                      <a:pPr algn="ctr"/>
                      <a:r>
                        <a:rPr lang="en-CA" dirty="0">
                          <a:solidFill>
                            <a:srgbClr val="0000FF"/>
                          </a:solidFill>
                        </a:rPr>
                        <a:t>Aug-23</a:t>
                      </a:r>
                    </a:p>
                  </a:txBody>
                  <a:tcPr>
                    <a:solidFill>
                      <a:schemeClr val="bg1"/>
                    </a:solidFill>
                  </a:tcPr>
                </a:tc>
                <a:tc>
                  <a:txBody>
                    <a:bodyPr/>
                    <a:lstStyle/>
                    <a:p>
                      <a:pPr algn="ctr"/>
                      <a:r>
                        <a:rPr lang="en-CA" dirty="0">
                          <a:solidFill>
                            <a:srgbClr val="0000FF"/>
                          </a:solidFill>
                        </a:rPr>
                        <a:t>Aug-24</a:t>
                      </a:r>
                    </a:p>
                  </a:txBody>
                  <a:tcPr>
                    <a:solidFill>
                      <a:schemeClr val="bg1"/>
                    </a:solidFill>
                  </a:tcPr>
                </a:tc>
                <a:tc>
                  <a:txBody>
                    <a:bodyPr/>
                    <a:lstStyle/>
                    <a:p>
                      <a:pPr algn="ctr"/>
                      <a:r>
                        <a:rPr lang="en-CA" dirty="0">
                          <a:solidFill>
                            <a:srgbClr val="0000FF"/>
                          </a:solidFill>
                        </a:rPr>
                        <a:t>Aug-25</a:t>
                      </a:r>
                    </a:p>
                  </a:txBody>
                  <a:tcPr>
                    <a:solidFill>
                      <a:schemeClr val="bg1"/>
                    </a:solidFill>
                  </a:tcPr>
                </a:tc>
                <a:tc>
                  <a:txBody>
                    <a:bodyPr/>
                    <a:lstStyle/>
                    <a:p>
                      <a:pPr algn="ctr"/>
                      <a:r>
                        <a:rPr lang="en-CA" dirty="0">
                          <a:solidFill>
                            <a:srgbClr val="0000FF"/>
                          </a:solidFill>
                        </a:rPr>
                        <a:t>Aug-26</a:t>
                      </a:r>
                    </a:p>
                  </a:txBody>
                  <a:tcPr>
                    <a:solidFill>
                      <a:schemeClr val="bg1"/>
                    </a:solidFill>
                  </a:tcPr>
                </a:tc>
                <a:extLst>
                  <a:ext uri="{0D108BD9-81ED-4DB2-BD59-A6C34878D82A}">
                    <a16:rowId xmlns:a16="http://schemas.microsoft.com/office/drawing/2014/main" val="1867783665"/>
                  </a:ext>
                </a:extLst>
              </a:tr>
              <a:tr h="524410">
                <a:tc gridSpan="2">
                  <a:txBody>
                    <a:bodyPr/>
                    <a:lstStyle/>
                    <a:p>
                      <a:r>
                        <a:rPr lang="en-CA" b="1" dirty="0">
                          <a:solidFill>
                            <a:schemeClr val="tx1"/>
                          </a:solidFill>
                        </a:rPr>
                        <a:t>Partners CFREF</a:t>
                      </a:r>
                    </a:p>
                  </a:txBody>
                  <a:tcPr>
                    <a:solidFill>
                      <a:schemeClr val="bg1"/>
                    </a:solidFill>
                  </a:tcPr>
                </a:tc>
                <a:tc hMerge="1">
                  <a:txBody>
                    <a:bodyPr/>
                    <a:lstStyle/>
                    <a:p>
                      <a:endParaRPr lang="en-CA" dirty="0">
                        <a:solidFill>
                          <a:srgbClr val="0000FF"/>
                        </a:solidFill>
                      </a:endParaRPr>
                    </a:p>
                  </a:txBody>
                  <a:tcPr>
                    <a:solidFill>
                      <a:schemeClr val="bg1"/>
                    </a:solidFill>
                  </a:tcPr>
                </a:tc>
                <a:tc>
                  <a:txBody>
                    <a:bodyPr/>
                    <a:lstStyle/>
                    <a:p>
                      <a:endParaRPr lang="en-CA" dirty="0">
                        <a:solidFill>
                          <a:srgbClr val="0000FF"/>
                        </a:solidFill>
                      </a:endParaRPr>
                    </a:p>
                  </a:txBody>
                  <a:tcPr>
                    <a:solidFill>
                      <a:schemeClr val="bg1"/>
                    </a:solidFill>
                  </a:tcPr>
                </a:tc>
                <a:tc>
                  <a:txBody>
                    <a:bodyPr/>
                    <a:lstStyle/>
                    <a:p>
                      <a:endParaRPr lang="en-CA" dirty="0">
                        <a:solidFill>
                          <a:srgbClr val="0000FF"/>
                        </a:solidFill>
                      </a:endParaRPr>
                    </a:p>
                  </a:txBody>
                  <a:tcPr>
                    <a:solidFill>
                      <a:schemeClr val="bg1"/>
                    </a:solidFill>
                  </a:tcPr>
                </a:tc>
                <a:tc>
                  <a:txBody>
                    <a:bodyPr/>
                    <a:lstStyle/>
                    <a:p>
                      <a:endParaRPr lang="en-CA" dirty="0">
                        <a:solidFill>
                          <a:srgbClr val="0000FF"/>
                        </a:solidFill>
                      </a:endParaRPr>
                    </a:p>
                  </a:txBody>
                  <a:tcPr>
                    <a:solidFill>
                      <a:schemeClr val="bg1"/>
                    </a:solidFill>
                  </a:tcPr>
                </a:tc>
                <a:tc>
                  <a:txBody>
                    <a:bodyPr/>
                    <a:lstStyle/>
                    <a:p>
                      <a:endParaRPr lang="en-CA" dirty="0">
                        <a:solidFill>
                          <a:srgbClr val="0000FF"/>
                        </a:solidFill>
                      </a:endParaRPr>
                    </a:p>
                  </a:txBody>
                  <a:tcPr>
                    <a:solidFill>
                      <a:schemeClr val="bg1"/>
                    </a:solidFill>
                  </a:tcPr>
                </a:tc>
                <a:tc>
                  <a:txBody>
                    <a:bodyPr/>
                    <a:lstStyle/>
                    <a:p>
                      <a:endParaRPr lang="en-CA" dirty="0">
                        <a:solidFill>
                          <a:srgbClr val="0000FF"/>
                        </a:solidFill>
                      </a:endParaRPr>
                    </a:p>
                  </a:txBody>
                  <a:tcPr>
                    <a:solidFill>
                      <a:schemeClr val="bg1"/>
                    </a:solidFill>
                  </a:tcPr>
                </a:tc>
                <a:tc>
                  <a:txBody>
                    <a:bodyPr/>
                    <a:lstStyle/>
                    <a:p>
                      <a:endParaRPr lang="en-CA" dirty="0">
                        <a:solidFill>
                          <a:srgbClr val="0000FF"/>
                        </a:solidFill>
                      </a:endParaRPr>
                    </a:p>
                  </a:txBody>
                  <a:tcPr>
                    <a:solidFill>
                      <a:schemeClr val="bg1"/>
                    </a:solidFill>
                  </a:tcPr>
                </a:tc>
                <a:tc>
                  <a:txBody>
                    <a:bodyPr/>
                    <a:lstStyle/>
                    <a:p>
                      <a:endParaRPr lang="en-CA" dirty="0">
                        <a:solidFill>
                          <a:srgbClr val="0000FF"/>
                        </a:solidFill>
                      </a:endParaRPr>
                    </a:p>
                  </a:txBody>
                  <a:tcPr>
                    <a:solidFill>
                      <a:schemeClr val="bg1"/>
                    </a:solidFill>
                  </a:tcPr>
                </a:tc>
                <a:tc>
                  <a:txBody>
                    <a:bodyPr/>
                    <a:lstStyle/>
                    <a:p>
                      <a:endParaRPr lang="en-CA" dirty="0">
                        <a:solidFill>
                          <a:srgbClr val="0000FF"/>
                        </a:solidFill>
                      </a:endParaRPr>
                    </a:p>
                  </a:txBody>
                  <a:tcPr>
                    <a:solidFill>
                      <a:schemeClr val="bg1"/>
                    </a:solidFill>
                  </a:tcPr>
                </a:tc>
                <a:tc>
                  <a:txBody>
                    <a:bodyPr/>
                    <a:lstStyle/>
                    <a:p>
                      <a:endParaRPr lang="en-CA" dirty="0">
                        <a:solidFill>
                          <a:srgbClr val="0000FF"/>
                        </a:solidFill>
                      </a:endParaRPr>
                    </a:p>
                  </a:txBody>
                  <a:tcPr>
                    <a:solidFill>
                      <a:schemeClr val="bg1"/>
                    </a:solidFill>
                  </a:tcPr>
                </a:tc>
                <a:extLst>
                  <a:ext uri="{0D108BD9-81ED-4DB2-BD59-A6C34878D82A}">
                    <a16:rowId xmlns:a16="http://schemas.microsoft.com/office/drawing/2014/main" val="3200771409"/>
                  </a:ext>
                </a:extLst>
              </a:tr>
              <a:tr h="524410">
                <a:tc>
                  <a:txBody>
                    <a:bodyPr/>
                    <a:lstStyle/>
                    <a:p>
                      <a:pPr algn="ctr"/>
                      <a:endParaRPr lang="en-CA" dirty="0"/>
                    </a:p>
                  </a:txBody>
                  <a:tcPr anchor="ctr">
                    <a:solidFill>
                      <a:schemeClr val="bg1"/>
                    </a:solidFill>
                  </a:tcPr>
                </a:tc>
                <a:tc>
                  <a:txBody>
                    <a:bodyPr/>
                    <a:lstStyle/>
                    <a:p>
                      <a:endParaRPr lang="en-CA" dirty="0"/>
                    </a:p>
                  </a:txBody>
                  <a:tcPr>
                    <a:solidFill>
                      <a:srgbClr val="92D050"/>
                    </a:solidFill>
                  </a:tcPr>
                </a:tc>
                <a:tc>
                  <a:txBody>
                    <a:bodyPr/>
                    <a:lstStyle/>
                    <a:p>
                      <a:endParaRPr lang="en-CA" dirty="0"/>
                    </a:p>
                  </a:txBody>
                  <a:tcPr>
                    <a:solidFill>
                      <a:srgbClr val="92D050"/>
                    </a:solidFill>
                  </a:tcPr>
                </a:tc>
                <a:tc>
                  <a:txBody>
                    <a:bodyPr/>
                    <a:lstStyle/>
                    <a:p>
                      <a:endParaRPr lang="en-CA" dirty="0"/>
                    </a:p>
                  </a:txBody>
                  <a:tcPr>
                    <a:solidFill>
                      <a:srgbClr val="92D050"/>
                    </a:solidFill>
                  </a:tcPr>
                </a:tc>
                <a:tc>
                  <a:txBody>
                    <a:bodyPr/>
                    <a:lstStyle/>
                    <a:p>
                      <a:endParaRPr lang="en-CA" dirty="0"/>
                    </a:p>
                  </a:txBody>
                  <a:tcPr>
                    <a:solidFill>
                      <a:srgbClr val="92D050"/>
                    </a:solidFill>
                  </a:tcPr>
                </a:tc>
                <a:tc>
                  <a:txBody>
                    <a:bodyPr/>
                    <a:lstStyle/>
                    <a:p>
                      <a:endParaRPr lang="en-CA" dirty="0"/>
                    </a:p>
                  </a:txBody>
                  <a:tcPr>
                    <a:solidFill>
                      <a:srgbClr val="92D050"/>
                    </a:solidFill>
                  </a:tcPr>
                </a:tc>
                <a:tc>
                  <a:txBody>
                    <a:bodyPr/>
                    <a:lstStyle/>
                    <a:p>
                      <a:endParaRPr lang="en-CA" dirty="0"/>
                    </a:p>
                  </a:txBody>
                  <a:tcPr>
                    <a:solidFill>
                      <a:srgbClr val="92D050"/>
                    </a:solidFill>
                  </a:tcPr>
                </a:tc>
                <a:tc>
                  <a:txBody>
                    <a:bodyPr/>
                    <a:lstStyle/>
                    <a:p>
                      <a:endParaRPr lang="en-CA" dirty="0"/>
                    </a:p>
                  </a:txBody>
                  <a:tcPr>
                    <a:solidFill>
                      <a:srgbClr val="92D050"/>
                    </a:solidFill>
                  </a:tcPr>
                </a:tc>
                <a:tc>
                  <a:txBody>
                    <a:bodyPr/>
                    <a:lstStyle/>
                    <a:p>
                      <a:pPr algn="ctr"/>
                      <a:r>
                        <a:rPr lang="en-CA" sz="1800" dirty="0"/>
                        <a:t>Wind-down</a:t>
                      </a:r>
                    </a:p>
                  </a:txBody>
                  <a:tcPr anchor="ctr">
                    <a:pattFill prst="openDmnd">
                      <a:fgClr>
                        <a:srgbClr val="FF0000"/>
                      </a:fgClr>
                      <a:bgClr>
                        <a:schemeClr val="bg1"/>
                      </a:bgClr>
                    </a:pattFill>
                  </a:tcPr>
                </a:tc>
                <a:tc>
                  <a:txBody>
                    <a:bodyPr/>
                    <a:lstStyle/>
                    <a:p>
                      <a:endParaRPr lang="en-CA" dirty="0"/>
                    </a:p>
                  </a:txBody>
                  <a:tcPr>
                    <a:solidFill>
                      <a:schemeClr val="bg1"/>
                    </a:solidFill>
                  </a:tcPr>
                </a:tc>
                <a:tc>
                  <a:txBody>
                    <a:bodyPr/>
                    <a:lstStyle/>
                    <a:p>
                      <a:endParaRPr lang="en-CA" dirty="0"/>
                    </a:p>
                  </a:txBody>
                  <a:tcPr>
                    <a:solidFill>
                      <a:schemeClr val="bg1"/>
                    </a:solidFill>
                  </a:tcPr>
                </a:tc>
                <a:extLst>
                  <a:ext uri="{0D108BD9-81ED-4DB2-BD59-A6C34878D82A}">
                    <a16:rowId xmlns:a16="http://schemas.microsoft.com/office/drawing/2014/main" val="1766066616"/>
                  </a:ext>
                </a:extLst>
              </a:tr>
              <a:tr h="524410">
                <a:tc gridSpan="2">
                  <a:txBody>
                    <a:bodyPr/>
                    <a:lstStyle/>
                    <a:p>
                      <a:r>
                        <a:rPr lang="en-CA" b="1" dirty="0">
                          <a:solidFill>
                            <a:schemeClr val="tx1"/>
                          </a:solidFill>
                        </a:rPr>
                        <a:t>Queen’s CFREF</a:t>
                      </a:r>
                    </a:p>
                  </a:txBody>
                  <a:tcPr anchor="ctr">
                    <a:solidFill>
                      <a:schemeClr val="bg1"/>
                    </a:solidFill>
                  </a:tcPr>
                </a:tc>
                <a:tc hMerge="1">
                  <a:txBody>
                    <a:bodyPr/>
                    <a:lstStyle/>
                    <a:p>
                      <a:endParaRPr lang="en-CA" dirty="0">
                        <a:solidFill>
                          <a:srgbClr val="0000FF"/>
                        </a:solidFill>
                      </a:endParaRPr>
                    </a:p>
                  </a:txBody>
                  <a:tcPr>
                    <a:solidFill>
                      <a:schemeClr val="bg1"/>
                    </a:solidFill>
                  </a:tcPr>
                </a:tc>
                <a:tc>
                  <a:txBody>
                    <a:bodyPr/>
                    <a:lstStyle/>
                    <a:p>
                      <a:endParaRPr lang="en-CA" dirty="0">
                        <a:solidFill>
                          <a:srgbClr val="0000FF"/>
                        </a:solidFill>
                      </a:endParaRPr>
                    </a:p>
                  </a:txBody>
                  <a:tcPr>
                    <a:solidFill>
                      <a:schemeClr val="bg1"/>
                    </a:solidFill>
                  </a:tcPr>
                </a:tc>
                <a:tc>
                  <a:txBody>
                    <a:bodyPr/>
                    <a:lstStyle/>
                    <a:p>
                      <a:endParaRPr lang="en-CA" dirty="0">
                        <a:solidFill>
                          <a:srgbClr val="0000FF"/>
                        </a:solidFill>
                      </a:endParaRPr>
                    </a:p>
                  </a:txBody>
                  <a:tcPr>
                    <a:solidFill>
                      <a:schemeClr val="bg1"/>
                    </a:solidFill>
                  </a:tcPr>
                </a:tc>
                <a:tc>
                  <a:txBody>
                    <a:bodyPr/>
                    <a:lstStyle/>
                    <a:p>
                      <a:endParaRPr lang="en-CA" dirty="0">
                        <a:solidFill>
                          <a:srgbClr val="0000FF"/>
                        </a:solidFill>
                      </a:endParaRPr>
                    </a:p>
                  </a:txBody>
                  <a:tcPr>
                    <a:solidFill>
                      <a:schemeClr val="bg1"/>
                    </a:solidFill>
                  </a:tcPr>
                </a:tc>
                <a:tc>
                  <a:txBody>
                    <a:bodyPr/>
                    <a:lstStyle/>
                    <a:p>
                      <a:endParaRPr lang="en-CA" dirty="0">
                        <a:solidFill>
                          <a:srgbClr val="0000FF"/>
                        </a:solidFill>
                      </a:endParaRPr>
                    </a:p>
                  </a:txBody>
                  <a:tcPr>
                    <a:solidFill>
                      <a:schemeClr val="bg1"/>
                    </a:solidFill>
                  </a:tcPr>
                </a:tc>
                <a:tc>
                  <a:txBody>
                    <a:bodyPr/>
                    <a:lstStyle/>
                    <a:p>
                      <a:endParaRPr lang="en-CA" dirty="0">
                        <a:solidFill>
                          <a:srgbClr val="0000FF"/>
                        </a:solidFill>
                      </a:endParaRPr>
                    </a:p>
                  </a:txBody>
                  <a:tcPr>
                    <a:solidFill>
                      <a:schemeClr val="bg1"/>
                    </a:solidFill>
                  </a:tcPr>
                </a:tc>
                <a:tc>
                  <a:txBody>
                    <a:bodyPr/>
                    <a:lstStyle/>
                    <a:p>
                      <a:endParaRPr lang="en-CA" dirty="0">
                        <a:solidFill>
                          <a:srgbClr val="0000FF"/>
                        </a:solidFill>
                      </a:endParaRPr>
                    </a:p>
                  </a:txBody>
                  <a:tcPr>
                    <a:solidFill>
                      <a:schemeClr val="bg1"/>
                    </a:solidFill>
                  </a:tcPr>
                </a:tc>
                <a:tc>
                  <a:txBody>
                    <a:bodyPr/>
                    <a:lstStyle/>
                    <a:p>
                      <a:endParaRPr lang="en-CA" dirty="0">
                        <a:solidFill>
                          <a:srgbClr val="0000FF"/>
                        </a:solidFill>
                      </a:endParaRPr>
                    </a:p>
                  </a:txBody>
                  <a:tcPr>
                    <a:solidFill>
                      <a:schemeClr val="bg1"/>
                    </a:solidFill>
                  </a:tcPr>
                </a:tc>
                <a:tc>
                  <a:txBody>
                    <a:bodyPr/>
                    <a:lstStyle/>
                    <a:p>
                      <a:endParaRPr lang="en-CA" dirty="0">
                        <a:solidFill>
                          <a:srgbClr val="0000FF"/>
                        </a:solidFill>
                      </a:endParaRPr>
                    </a:p>
                  </a:txBody>
                  <a:tcPr>
                    <a:solidFill>
                      <a:schemeClr val="bg1"/>
                    </a:solidFill>
                  </a:tcPr>
                </a:tc>
                <a:tc>
                  <a:txBody>
                    <a:bodyPr/>
                    <a:lstStyle/>
                    <a:p>
                      <a:endParaRPr lang="en-CA" dirty="0">
                        <a:solidFill>
                          <a:srgbClr val="0000FF"/>
                        </a:solidFill>
                      </a:endParaRPr>
                    </a:p>
                  </a:txBody>
                  <a:tcPr>
                    <a:solidFill>
                      <a:schemeClr val="bg1"/>
                    </a:solidFill>
                  </a:tcPr>
                </a:tc>
                <a:extLst>
                  <a:ext uri="{0D108BD9-81ED-4DB2-BD59-A6C34878D82A}">
                    <a16:rowId xmlns:a16="http://schemas.microsoft.com/office/drawing/2014/main" val="959071058"/>
                  </a:ext>
                </a:extLst>
              </a:tr>
              <a:tr h="524410">
                <a:tc>
                  <a:txBody>
                    <a:bodyPr/>
                    <a:lstStyle/>
                    <a:p>
                      <a:pPr algn="ctr"/>
                      <a:r>
                        <a:rPr lang="en-CA" dirty="0"/>
                        <a:t>Start</a:t>
                      </a:r>
                    </a:p>
                  </a:txBody>
                  <a:tcPr anchor="ctr">
                    <a:solidFill>
                      <a:schemeClr val="bg1">
                        <a:lumMod val="85000"/>
                      </a:schemeClr>
                    </a:solidFill>
                  </a:tcPr>
                </a:tc>
                <a:tc>
                  <a:txBody>
                    <a:bodyPr/>
                    <a:lstStyle/>
                    <a:p>
                      <a:endParaRPr lang="en-CA" dirty="0"/>
                    </a:p>
                  </a:txBody>
                  <a:tcPr>
                    <a:solidFill>
                      <a:srgbClr val="92D050"/>
                    </a:solidFill>
                  </a:tcPr>
                </a:tc>
                <a:tc>
                  <a:txBody>
                    <a:bodyPr/>
                    <a:lstStyle/>
                    <a:p>
                      <a:endParaRPr lang="en-CA" dirty="0"/>
                    </a:p>
                  </a:txBody>
                  <a:tcPr>
                    <a:solidFill>
                      <a:srgbClr val="92D050"/>
                    </a:solidFill>
                  </a:tcPr>
                </a:tc>
                <a:tc>
                  <a:txBody>
                    <a:bodyPr/>
                    <a:lstStyle/>
                    <a:p>
                      <a:endParaRPr lang="en-CA" dirty="0"/>
                    </a:p>
                  </a:txBody>
                  <a:tcPr>
                    <a:solidFill>
                      <a:srgbClr val="92D050"/>
                    </a:solidFill>
                  </a:tcPr>
                </a:tc>
                <a:tc>
                  <a:txBody>
                    <a:bodyPr/>
                    <a:lstStyle/>
                    <a:p>
                      <a:endParaRPr lang="en-CA" dirty="0"/>
                    </a:p>
                  </a:txBody>
                  <a:tcPr>
                    <a:solidFill>
                      <a:srgbClr val="92D050"/>
                    </a:solidFill>
                  </a:tcPr>
                </a:tc>
                <a:tc>
                  <a:txBody>
                    <a:bodyPr/>
                    <a:lstStyle/>
                    <a:p>
                      <a:endParaRPr lang="en-CA" dirty="0"/>
                    </a:p>
                  </a:txBody>
                  <a:tcPr>
                    <a:solidFill>
                      <a:srgbClr val="92D050"/>
                    </a:solidFill>
                  </a:tcPr>
                </a:tc>
                <a:tc>
                  <a:txBody>
                    <a:bodyPr/>
                    <a:lstStyle/>
                    <a:p>
                      <a:endParaRPr lang="en-CA" dirty="0"/>
                    </a:p>
                  </a:txBody>
                  <a:tcPr>
                    <a:solidFill>
                      <a:srgbClr val="92D050"/>
                    </a:solidFill>
                  </a:tcPr>
                </a:tc>
                <a:tc>
                  <a:txBody>
                    <a:bodyPr/>
                    <a:lstStyle/>
                    <a:p>
                      <a:endParaRPr lang="en-CA" dirty="0"/>
                    </a:p>
                  </a:txBody>
                  <a:tcPr>
                    <a:solidFill>
                      <a:srgbClr val="92D050"/>
                    </a:solidFill>
                  </a:tcPr>
                </a:tc>
                <a:tc gridSpan="2">
                  <a:txBody>
                    <a:bodyPr/>
                    <a:lstStyle/>
                    <a:p>
                      <a:pPr algn="ctr"/>
                      <a:r>
                        <a:rPr lang="en-CA" dirty="0"/>
                        <a:t>No cost extension</a:t>
                      </a:r>
                    </a:p>
                  </a:txBody>
                  <a:tcPr anchor="ctr">
                    <a:pattFill prst="wdUpDiag">
                      <a:fgClr>
                        <a:srgbClr val="92D050"/>
                      </a:fgClr>
                      <a:bgClr>
                        <a:schemeClr val="bg1"/>
                      </a:bgClr>
                    </a:pattFill>
                  </a:tcPr>
                </a:tc>
                <a:tc hMerge="1">
                  <a:txBody>
                    <a:bodyPr/>
                    <a:lstStyle/>
                    <a:p>
                      <a:endParaRPr lang="en-CA" dirty="0"/>
                    </a:p>
                  </a:txBody>
                  <a:tcPr>
                    <a:pattFill prst="wdUpDiag">
                      <a:fgClr>
                        <a:srgbClr val="92D050"/>
                      </a:fgClr>
                      <a:bgClr>
                        <a:schemeClr val="bg1"/>
                      </a:bgClr>
                    </a:patt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1800" dirty="0"/>
                        <a:t>Wind-down</a:t>
                      </a:r>
                    </a:p>
                  </a:txBody>
                  <a:tcPr anchor="ctr">
                    <a:pattFill prst="openDmnd">
                      <a:fgClr>
                        <a:srgbClr val="FF0000"/>
                      </a:fgClr>
                      <a:bgClr>
                        <a:schemeClr val="bg1"/>
                      </a:bgClr>
                    </a:pattFill>
                  </a:tcPr>
                </a:tc>
                <a:extLst>
                  <a:ext uri="{0D108BD9-81ED-4DB2-BD59-A6C34878D82A}">
                    <a16:rowId xmlns:a16="http://schemas.microsoft.com/office/drawing/2014/main" val="434129589"/>
                  </a:ext>
                </a:extLst>
              </a:tr>
              <a:tr h="524410">
                <a:tc>
                  <a:txBody>
                    <a:bodyPr/>
                    <a:lstStyle/>
                    <a:p>
                      <a:pPr algn="ctr"/>
                      <a:endParaRPr lang="en-CA" dirty="0"/>
                    </a:p>
                  </a:txBody>
                  <a:tcPr anchor="ctr">
                    <a:noFill/>
                  </a:tcPr>
                </a:tc>
                <a:tc>
                  <a:txBody>
                    <a:bodyPr/>
                    <a:lstStyle/>
                    <a:p>
                      <a:endParaRPr lang="en-CA" dirty="0"/>
                    </a:p>
                  </a:txBody>
                  <a:tcPr>
                    <a:noFill/>
                  </a:tcPr>
                </a:tc>
                <a:tc>
                  <a:txBody>
                    <a:bodyPr/>
                    <a:lstStyle/>
                    <a:p>
                      <a:endParaRPr lang="en-CA" dirty="0"/>
                    </a:p>
                  </a:txBody>
                  <a:tcPr>
                    <a:noFill/>
                  </a:tcPr>
                </a:tc>
                <a:tc>
                  <a:txBody>
                    <a:bodyPr/>
                    <a:lstStyle/>
                    <a:p>
                      <a:endParaRPr lang="en-CA" dirty="0"/>
                    </a:p>
                  </a:txBody>
                  <a:tcPr>
                    <a:noFill/>
                  </a:tcPr>
                </a:tc>
                <a:tc>
                  <a:txBody>
                    <a:bodyPr/>
                    <a:lstStyle/>
                    <a:p>
                      <a:endParaRPr lang="en-CA" dirty="0"/>
                    </a:p>
                  </a:txBody>
                  <a:tcPr>
                    <a:noFill/>
                  </a:tcPr>
                </a:tc>
                <a:tc>
                  <a:txBody>
                    <a:bodyPr/>
                    <a:lstStyle/>
                    <a:p>
                      <a:endParaRPr lang="en-CA" dirty="0"/>
                    </a:p>
                  </a:txBody>
                  <a:tcPr>
                    <a:noFill/>
                  </a:tcPr>
                </a:tc>
                <a:tc>
                  <a:txBody>
                    <a:bodyPr/>
                    <a:lstStyle/>
                    <a:p>
                      <a:endParaRPr lang="en-CA" dirty="0"/>
                    </a:p>
                  </a:txBody>
                  <a:tcPr>
                    <a:noFill/>
                  </a:tcPr>
                </a:tc>
                <a:tc>
                  <a:txBody>
                    <a:bodyPr/>
                    <a:lstStyle/>
                    <a:p>
                      <a:endParaRPr lang="en-CA" dirty="0"/>
                    </a:p>
                  </a:txBody>
                  <a:tcPr>
                    <a:noFill/>
                  </a:tcPr>
                </a:tc>
                <a:tc gridSpan="2">
                  <a:txBody>
                    <a:bodyPr/>
                    <a:lstStyle/>
                    <a:p>
                      <a:pPr algn="ctr"/>
                      <a:endParaRPr lang="en-CA" dirty="0"/>
                    </a:p>
                  </a:txBody>
                  <a:tcPr anchor="ctr">
                    <a:noFill/>
                  </a:tcPr>
                </a:tc>
                <a:tc hMerge="1">
                  <a:txBody>
                    <a:bodyPr/>
                    <a:lstStyle/>
                    <a:p>
                      <a:endParaRPr lang="en-CA"/>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CA" sz="1800" dirty="0"/>
                    </a:p>
                  </a:txBody>
                  <a:tcPr anchor="ctr">
                    <a:noFill/>
                  </a:tcPr>
                </a:tc>
                <a:extLst>
                  <a:ext uri="{0D108BD9-81ED-4DB2-BD59-A6C34878D82A}">
                    <a16:rowId xmlns:a16="http://schemas.microsoft.com/office/drawing/2014/main" val="741915811"/>
                  </a:ext>
                </a:extLst>
              </a:tr>
              <a:tr h="524410">
                <a:tc>
                  <a:txBody>
                    <a:bodyPr/>
                    <a:lstStyle/>
                    <a:p>
                      <a:pPr algn="ctr"/>
                      <a:endParaRPr lang="en-CA" dirty="0"/>
                    </a:p>
                  </a:txBody>
                  <a:tcPr anchor="ctr">
                    <a:noFill/>
                  </a:tcPr>
                </a:tc>
                <a:tc>
                  <a:txBody>
                    <a:bodyPr/>
                    <a:lstStyle/>
                    <a:p>
                      <a:endParaRPr lang="en-CA" dirty="0"/>
                    </a:p>
                  </a:txBody>
                  <a:tcPr>
                    <a:noFill/>
                  </a:tcPr>
                </a:tc>
                <a:tc>
                  <a:txBody>
                    <a:bodyPr/>
                    <a:lstStyle/>
                    <a:p>
                      <a:endParaRPr lang="en-CA" dirty="0"/>
                    </a:p>
                  </a:txBody>
                  <a:tcPr>
                    <a:noFill/>
                  </a:tcPr>
                </a:tc>
                <a:tc>
                  <a:txBody>
                    <a:bodyPr/>
                    <a:lstStyle/>
                    <a:p>
                      <a:endParaRPr lang="en-CA" dirty="0"/>
                    </a:p>
                  </a:txBody>
                  <a:tcPr>
                    <a:noFill/>
                  </a:tcPr>
                </a:tc>
                <a:tc>
                  <a:txBody>
                    <a:bodyPr/>
                    <a:lstStyle/>
                    <a:p>
                      <a:endParaRPr lang="en-CA" dirty="0"/>
                    </a:p>
                  </a:txBody>
                  <a:tcPr>
                    <a:noFill/>
                  </a:tcPr>
                </a:tc>
                <a:tc>
                  <a:txBody>
                    <a:bodyPr/>
                    <a:lstStyle/>
                    <a:p>
                      <a:endParaRPr lang="en-CA" dirty="0"/>
                    </a:p>
                  </a:txBody>
                  <a:tcPr>
                    <a:noFill/>
                  </a:tcPr>
                </a:tc>
                <a:tc>
                  <a:txBody>
                    <a:bodyPr/>
                    <a:lstStyle/>
                    <a:p>
                      <a:endParaRPr lang="en-CA" dirty="0"/>
                    </a:p>
                  </a:txBody>
                  <a:tcPr>
                    <a:noFill/>
                  </a:tcPr>
                </a:tc>
                <a:tc>
                  <a:txBody>
                    <a:bodyPr/>
                    <a:lstStyle/>
                    <a:p>
                      <a:endParaRPr lang="en-CA" dirty="0"/>
                    </a:p>
                  </a:txBody>
                  <a:tcPr>
                    <a:noFill/>
                  </a:tcPr>
                </a:tc>
                <a:tc gridSpan="2">
                  <a:txBody>
                    <a:bodyPr/>
                    <a:lstStyle/>
                    <a:p>
                      <a:pPr algn="ctr"/>
                      <a:endParaRPr lang="en-CA" dirty="0"/>
                    </a:p>
                  </a:txBody>
                  <a:tcPr anchor="ctr">
                    <a:noFill/>
                  </a:tcPr>
                </a:tc>
                <a:tc hMerge="1">
                  <a:txBody>
                    <a:bodyPr/>
                    <a:lstStyle/>
                    <a:p>
                      <a:endParaRPr lang="en-CA"/>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CA" sz="1800" dirty="0"/>
                    </a:p>
                  </a:txBody>
                  <a:tcPr anchor="ctr">
                    <a:noFill/>
                  </a:tcPr>
                </a:tc>
                <a:extLst>
                  <a:ext uri="{0D108BD9-81ED-4DB2-BD59-A6C34878D82A}">
                    <a16:rowId xmlns:a16="http://schemas.microsoft.com/office/drawing/2014/main" val="4055310638"/>
                  </a:ext>
                </a:extLst>
              </a:tr>
              <a:tr h="524410">
                <a:tc>
                  <a:txBody>
                    <a:bodyPr/>
                    <a:lstStyle/>
                    <a:p>
                      <a:pPr algn="ctr"/>
                      <a:endParaRPr lang="en-CA" dirty="0"/>
                    </a:p>
                  </a:txBody>
                  <a:tcPr anchor="ctr">
                    <a:noFill/>
                  </a:tcPr>
                </a:tc>
                <a:tc>
                  <a:txBody>
                    <a:bodyPr/>
                    <a:lstStyle/>
                    <a:p>
                      <a:endParaRPr lang="en-CA" dirty="0"/>
                    </a:p>
                  </a:txBody>
                  <a:tcPr>
                    <a:noFill/>
                  </a:tcPr>
                </a:tc>
                <a:tc>
                  <a:txBody>
                    <a:bodyPr/>
                    <a:lstStyle/>
                    <a:p>
                      <a:endParaRPr lang="en-CA" dirty="0"/>
                    </a:p>
                  </a:txBody>
                  <a:tcPr>
                    <a:noFill/>
                  </a:tcPr>
                </a:tc>
                <a:tc>
                  <a:txBody>
                    <a:bodyPr/>
                    <a:lstStyle/>
                    <a:p>
                      <a:endParaRPr lang="en-CA" dirty="0"/>
                    </a:p>
                  </a:txBody>
                  <a:tcPr>
                    <a:noFill/>
                  </a:tcPr>
                </a:tc>
                <a:tc>
                  <a:txBody>
                    <a:bodyPr/>
                    <a:lstStyle/>
                    <a:p>
                      <a:endParaRPr lang="en-CA" dirty="0"/>
                    </a:p>
                  </a:txBody>
                  <a:tcPr>
                    <a:noFill/>
                  </a:tcPr>
                </a:tc>
                <a:tc>
                  <a:txBody>
                    <a:bodyPr/>
                    <a:lstStyle/>
                    <a:p>
                      <a:endParaRPr lang="en-CA" dirty="0"/>
                    </a:p>
                  </a:txBody>
                  <a:tcPr>
                    <a:noFill/>
                  </a:tcPr>
                </a:tc>
                <a:tc>
                  <a:txBody>
                    <a:bodyPr/>
                    <a:lstStyle/>
                    <a:p>
                      <a:endParaRPr lang="en-CA" dirty="0"/>
                    </a:p>
                  </a:txBody>
                  <a:tcPr>
                    <a:noFill/>
                  </a:tcPr>
                </a:tc>
                <a:tc>
                  <a:txBody>
                    <a:bodyPr/>
                    <a:lstStyle/>
                    <a:p>
                      <a:endParaRPr lang="en-CA" dirty="0"/>
                    </a:p>
                  </a:txBody>
                  <a:tcPr>
                    <a:noFill/>
                  </a:tcPr>
                </a:tc>
                <a:tc gridSpan="2">
                  <a:txBody>
                    <a:bodyPr/>
                    <a:lstStyle/>
                    <a:p>
                      <a:pPr algn="ctr"/>
                      <a:endParaRPr lang="en-CA" dirty="0"/>
                    </a:p>
                  </a:txBody>
                  <a:tcPr anchor="ctr">
                    <a:noFill/>
                  </a:tcPr>
                </a:tc>
                <a:tc hMerge="1">
                  <a:txBody>
                    <a:bodyPr/>
                    <a:lstStyle/>
                    <a:p>
                      <a:endParaRPr lang="en-CA"/>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CA" sz="1800" dirty="0"/>
                    </a:p>
                  </a:txBody>
                  <a:tcPr anchor="ctr">
                    <a:noFill/>
                  </a:tcPr>
                </a:tc>
                <a:extLst>
                  <a:ext uri="{0D108BD9-81ED-4DB2-BD59-A6C34878D82A}">
                    <a16:rowId xmlns:a16="http://schemas.microsoft.com/office/drawing/2014/main" val="3232702621"/>
                  </a:ext>
                </a:extLst>
              </a:tr>
              <a:tr h="524410">
                <a:tc>
                  <a:txBody>
                    <a:bodyPr/>
                    <a:lstStyle/>
                    <a:p>
                      <a:pPr algn="ctr"/>
                      <a:endParaRPr lang="en-CA" dirty="0"/>
                    </a:p>
                  </a:txBody>
                  <a:tcPr anchor="ctr">
                    <a:noFill/>
                  </a:tcPr>
                </a:tc>
                <a:tc>
                  <a:txBody>
                    <a:bodyPr/>
                    <a:lstStyle/>
                    <a:p>
                      <a:endParaRPr lang="en-CA" dirty="0"/>
                    </a:p>
                  </a:txBody>
                  <a:tcPr>
                    <a:noFill/>
                  </a:tcPr>
                </a:tc>
                <a:tc>
                  <a:txBody>
                    <a:bodyPr/>
                    <a:lstStyle/>
                    <a:p>
                      <a:endParaRPr lang="en-CA" dirty="0"/>
                    </a:p>
                  </a:txBody>
                  <a:tcPr>
                    <a:noFill/>
                  </a:tcPr>
                </a:tc>
                <a:tc>
                  <a:txBody>
                    <a:bodyPr/>
                    <a:lstStyle/>
                    <a:p>
                      <a:endParaRPr lang="en-CA" dirty="0"/>
                    </a:p>
                  </a:txBody>
                  <a:tcPr>
                    <a:noFill/>
                  </a:tcPr>
                </a:tc>
                <a:tc>
                  <a:txBody>
                    <a:bodyPr/>
                    <a:lstStyle/>
                    <a:p>
                      <a:endParaRPr lang="en-CA" dirty="0"/>
                    </a:p>
                  </a:txBody>
                  <a:tcPr>
                    <a:noFill/>
                  </a:tcPr>
                </a:tc>
                <a:tc>
                  <a:txBody>
                    <a:bodyPr/>
                    <a:lstStyle/>
                    <a:p>
                      <a:endParaRPr lang="en-CA" dirty="0"/>
                    </a:p>
                  </a:txBody>
                  <a:tcPr>
                    <a:noFill/>
                  </a:tcPr>
                </a:tc>
                <a:tc>
                  <a:txBody>
                    <a:bodyPr/>
                    <a:lstStyle/>
                    <a:p>
                      <a:endParaRPr lang="en-CA" dirty="0"/>
                    </a:p>
                  </a:txBody>
                  <a:tcPr>
                    <a:noFill/>
                  </a:tcPr>
                </a:tc>
                <a:tc>
                  <a:txBody>
                    <a:bodyPr/>
                    <a:lstStyle/>
                    <a:p>
                      <a:endParaRPr lang="en-CA" dirty="0"/>
                    </a:p>
                  </a:txBody>
                  <a:tcPr>
                    <a:noFill/>
                  </a:tcPr>
                </a:tc>
                <a:tc gridSpan="2">
                  <a:txBody>
                    <a:bodyPr/>
                    <a:lstStyle/>
                    <a:p>
                      <a:pPr algn="ctr"/>
                      <a:endParaRPr lang="en-CA" dirty="0"/>
                    </a:p>
                  </a:txBody>
                  <a:tcPr anchor="ctr">
                    <a:noFill/>
                  </a:tcPr>
                </a:tc>
                <a:tc hMerge="1">
                  <a:txBody>
                    <a:bodyPr/>
                    <a:lstStyle/>
                    <a:p>
                      <a:endParaRPr lang="en-CA"/>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CA" sz="1800" dirty="0"/>
                    </a:p>
                  </a:txBody>
                  <a:tcPr anchor="ctr">
                    <a:noFill/>
                  </a:tcPr>
                </a:tc>
                <a:extLst>
                  <a:ext uri="{0D108BD9-81ED-4DB2-BD59-A6C34878D82A}">
                    <a16:rowId xmlns:a16="http://schemas.microsoft.com/office/drawing/2014/main" val="4089357997"/>
                  </a:ext>
                </a:extLst>
              </a:tr>
              <a:tr h="52441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1" i="0" u="none" strike="noStrike" kern="1200" cap="none" spc="0" normalizeH="0" baseline="0" noProof="0" dirty="0">
                          <a:ln>
                            <a:noFill/>
                          </a:ln>
                          <a:solidFill>
                            <a:prstClr val="black"/>
                          </a:solidFill>
                          <a:effectLst/>
                          <a:uLnTx/>
                          <a:uFillTx/>
                          <a:latin typeface="Calibri" panose="020F0502020204030204"/>
                          <a:ea typeface="+mn-ea"/>
                          <a:cs typeface="+mn-cs"/>
                        </a:rPr>
                        <a:t>MI at Queen’s</a:t>
                      </a:r>
                    </a:p>
                  </a:txBody>
                  <a:tcPr anchor="ctr">
                    <a:no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MI at Queen’s</a:t>
                      </a:r>
                    </a:p>
                  </a:txBody>
                  <a:tcPr>
                    <a:noFill/>
                  </a:tcPr>
                </a:tc>
                <a:tc>
                  <a:txBody>
                    <a:bodyPr/>
                    <a:lstStyle/>
                    <a:p>
                      <a:endParaRPr lang="en-CA" dirty="0"/>
                    </a:p>
                  </a:txBody>
                  <a:tcPr>
                    <a:noFill/>
                  </a:tcPr>
                </a:tc>
                <a:tc>
                  <a:txBody>
                    <a:bodyPr/>
                    <a:lstStyle/>
                    <a:p>
                      <a:endParaRPr lang="en-CA" dirty="0"/>
                    </a:p>
                  </a:txBody>
                  <a:tcPr>
                    <a:noFill/>
                  </a:tcPr>
                </a:tc>
                <a:tc>
                  <a:txBody>
                    <a:bodyPr/>
                    <a:lstStyle/>
                    <a:p>
                      <a:endParaRPr lang="en-CA" dirty="0"/>
                    </a:p>
                  </a:txBody>
                  <a:tcPr>
                    <a:noFill/>
                  </a:tcPr>
                </a:tc>
                <a:tc>
                  <a:txBody>
                    <a:bodyPr/>
                    <a:lstStyle/>
                    <a:p>
                      <a:endParaRPr lang="en-CA" dirty="0"/>
                    </a:p>
                  </a:txBody>
                  <a:tcPr>
                    <a:noFill/>
                  </a:tcPr>
                </a:tc>
                <a:tc>
                  <a:txBody>
                    <a:bodyPr/>
                    <a:lstStyle/>
                    <a:p>
                      <a:endParaRPr lang="en-CA" dirty="0"/>
                    </a:p>
                  </a:txBody>
                  <a:tcPr>
                    <a:noFill/>
                  </a:tcPr>
                </a:tc>
                <a:tc>
                  <a:txBody>
                    <a:bodyPr/>
                    <a:lstStyle/>
                    <a:p>
                      <a:endParaRPr lang="en-CA" dirty="0"/>
                    </a:p>
                  </a:txBody>
                  <a:tcPr>
                    <a:noFill/>
                  </a:tcPr>
                </a:tc>
                <a:tc gridSpan="2">
                  <a:txBody>
                    <a:bodyPr/>
                    <a:lstStyle/>
                    <a:p>
                      <a:pPr algn="ctr"/>
                      <a:endParaRPr lang="en-CA" dirty="0"/>
                    </a:p>
                  </a:txBody>
                  <a:tcPr anchor="ctr">
                    <a:noFill/>
                  </a:tcPr>
                </a:tc>
                <a:tc hMerge="1">
                  <a:txBody>
                    <a:bodyPr/>
                    <a:lstStyle/>
                    <a:p>
                      <a:endParaRPr lang="en-CA"/>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CA" sz="1800" dirty="0"/>
                    </a:p>
                  </a:txBody>
                  <a:tcPr anchor="ctr">
                    <a:noFill/>
                  </a:tcPr>
                </a:tc>
                <a:extLst>
                  <a:ext uri="{0D108BD9-81ED-4DB2-BD59-A6C34878D82A}">
                    <a16:rowId xmlns:a16="http://schemas.microsoft.com/office/drawing/2014/main" val="3094498177"/>
                  </a:ext>
                </a:extLst>
              </a:tr>
              <a:tr h="524410">
                <a:tc>
                  <a:txBody>
                    <a:bodyPr/>
                    <a:lstStyle/>
                    <a:p>
                      <a:pPr algn="ctr"/>
                      <a:endParaRPr lang="en-CA" dirty="0"/>
                    </a:p>
                  </a:txBody>
                  <a:tcPr anchor="ctr">
                    <a:noFill/>
                  </a:tcPr>
                </a:tc>
                <a:tc>
                  <a:txBody>
                    <a:bodyPr/>
                    <a:lstStyle/>
                    <a:p>
                      <a:endParaRPr lang="en-CA" dirty="0"/>
                    </a:p>
                  </a:txBody>
                  <a:tcPr>
                    <a:noFill/>
                  </a:tcPr>
                </a:tc>
                <a:tc>
                  <a:txBody>
                    <a:bodyPr/>
                    <a:lstStyle/>
                    <a:p>
                      <a:endParaRPr lang="en-CA" dirty="0"/>
                    </a:p>
                  </a:txBody>
                  <a:tcPr>
                    <a:noFill/>
                  </a:tcPr>
                </a:tc>
                <a:tc>
                  <a:txBody>
                    <a:bodyPr/>
                    <a:lstStyle/>
                    <a:p>
                      <a:endParaRPr lang="en-CA" dirty="0"/>
                    </a:p>
                  </a:txBody>
                  <a:tcPr>
                    <a:noFill/>
                  </a:tcPr>
                </a:tc>
                <a:tc>
                  <a:txBody>
                    <a:bodyPr/>
                    <a:lstStyle/>
                    <a:p>
                      <a:endParaRPr lang="en-CA" dirty="0"/>
                    </a:p>
                  </a:txBody>
                  <a:tcPr>
                    <a:noFill/>
                  </a:tcPr>
                </a:tc>
                <a:tc gridSpan="3">
                  <a:txBody>
                    <a:bodyPr/>
                    <a:lstStyle/>
                    <a:p>
                      <a:pPr algn="ctr"/>
                      <a:r>
                        <a:rPr lang="en-CA" sz="2000" b="1" dirty="0"/>
                        <a:t>Ramping Up</a:t>
                      </a:r>
                    </a:p>
                  </a:txBody>
                  <a:tcPr anchor="ctr">
                    <a:pattFill prst="wdUpDiag">
                      <a:fgClr>
                        <a:srgbClr val="92D050"/>
                      </a:fgClr>
                      <a:bgClr>
                        <a:schemeClr val="bg1"/>
                      </a:bgClr>
                    </a:pattFill>
                  </a:tcPr>
                </a:tc>
                <a:tc hMerge="1">
                  <a:txBody>
                    <a:bodyPr/>
                    <a:lstStyle/>
                    <a:p>
                      <a:endParaRPr lang="en-CA" dirty="0"/>
                    </a:p>
                  </a:txBody>
                  <a:tcPr>
                    <a:pattFill prst="wdUpDiag">
                      <a:fgClr>
                        <a:srgbClr val="92D050"/>
                      </a:fgClr>
                      <a:bgClr>
                        <a:schemeClr val="bg1"/>
                      </a:bgClr>
                    </a:pattFill>
                  </a:tcPr>
                </a:tc>
                <a:tc hMerge="1">
                  <a:txBody>
                    <a:bodyPr/>
                    <a:lstStyle/>
                    <a:p>
                      <a:endParaRPr lang="en-CA" dirty="0"/>
                    </a:p>
                  </a:txBody>
                  <a:tcPr>
                    <a:pattFill prst="wdUpDiag">
                      <a:fgClr>
                        <a:srgbClr val="92D050"/>
                      </a:fgClr>
                      <a:bgClr>
                        <a:schemeClr val="bg1"/>
                      </a:bgClr>
                    </a:pattFill>
                  </a:tcPr>
                </a:tc>
                <a:tc gridSpan="3">
                  <a:txBody>
                    <a:bodyPr/>
                    <a:lstStyle/>
                    <a:p>
                      <a:pPr algn="ctr"/>
                      <a:r>
                        <a:rPr lang="en-CA" sz="2000" b="1" dirty="0"/>
                        <a:t>Full Operations</a:t>
                      </a:r>
                    </a:p>
                  </a:txBody>
                  <a:tcPr anchor="ctr">
                    <a:solidFill>
                      <a:srgbClr val="92D050"/>
                    </a:solidFill>
                  </a:tcPr>
                </a:tc>
                <a:tc hMerge="1">
                  <a:txBody>
                    <a:bodyPr/>
                    <a:lstStyle/>
                    <a:p>
                      <a:endParaRPr lang="en-CA"/>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CA" sz="1800" dirty="0"/>
                    </a:p>
                  </a:txBody>
                  <a:tcPr anchor="ctr">
                    <a:solidFill>
                      <a:srgbClr val="92D050"/>
                    </a:solidFill>
                  </a:tcPr>
                </a:tc>
                <a:extLst>
                  <a:ext uri="{0D108BD9-81ED-4DB2-BD59-A6C34878D82A}">
                    <a16:rowId xmlns:a16="http://schemas.microsoft.com/office/drawing/2014/main" val="2467787585"/>
                  </a:ext>
                </a:extLst>
              </a:tr>
            </a:tbl>
          </a:graphicData>
        </a:graphic>
      </p:graphicFrame>
      <p:cxnSp>
        <p:nvCxnSpPr>
          <p:cNvPr id="4" name="Straight Arrow Connector 3">
            <a:extLst>
              <a:ext uri="{FF2B5EF4-FFF2-40B4-BE49-F238E27FC236}">
                <a16:creationId xmlns:a16="http://schemas.microsoft.com/office/drawing/2014/main" id="{851D1D71-D103-4D10-A5A2-A37AFA2B7155}"/>
              </a:ext>
            </a:extLst>
          </p:cNvPr>
          <p:cNvCxnSpPr/>
          <p:nvPr/>
        </p:nvCxnSpPr>
        <p:spPr>
          <a:xfrm flipV="1">
            <a:off x="8593014" y="3204865"/>
            <a:ext cx="0" cy="738554"/>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A236B83B-15DD-40E4-BB36-E360417028E6}"/>
              </a:ext>
            </a:extLst>
          </p:cNvPr>
          <p:cNvCxnSpPr>
            <a:cxnSpLocks/>
          </p:cNvCxnSpPr>
          <p:nvPr/>
        </p:nvCxnSpPr>
        <p:spPr>
          <a:xfrm flipH="1" flipV="1">
            <a:off x="9589475" y="2093518"/>
            <a:ext cx="0" cy="2459501"/>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9D933478-AC27-4D3C-AAFB-DCDC09D39C40}"/>
              </a:ext>
            </a:extLst>
          </p:cNvPr>
          <p:cNvCxnSpPr>
            <a:cxnSpLocks/>
          </p:cNvCxnSpPr>
          <p:nvPr/>
        </p:nvCxnSpPr>
        <p:spPr>
          <a:xfrm flipV="1">
            <a:off x="10257691" y="3204866"/>
            <a:ext cx="0" cy="1999956"/>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37509CA0-5078-496E-B956-E9E0BB275AA9}"/>
              </a:ext>
            </a:extLst>
          </p:cNvPr>
          <p:cNvSpPr txBox="1"/>
          <p:nvPr/>
        </p:nvSpPr>
        <p:spPr>
          <a:xfrm>
            <a:off x="6292946" y="3758753"/>
            <a:ext cx="208762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End of Funding Date</a:t>
            </a:r>
          </a:p>
        </p:txBody>
      </p:sp>
      <p:sp>
        <p:nvSpPr>
          <p:cNvPr id="11" name="TextBox 10">
            <a:extLst>
              <a:ext uri="{FF2B5EF4-FFF2-40B4-BE49-F238E27FC236}">
                <a16:creationId xmlns:a16="http://schemas.microsoft.com/office/drawing/2014/main" id="{7EFE3E33-3EB8-45EB-A885-7F102CFF799B}"/>
              </a:ext>
            </a:extLst>
          </p:cNvPr>
          <p:cNvSpPr txBox="1"/>
          <p:nvPr/>
        </p:nvSpPr>
        <p:spPr>
          <a:xfrm>
            <a:off x="5097872" y="4353059"/>
            <a:ext cx="418076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Anticipated Partners Latest  Spending Date</a:t>
            </a:r>
          </a:p>
        </p:txBody>
      </p:sp>
      <p:sp>
        <p:nvSpPr>
          <p:cNvPr id="12" name="TextBox 11">
            <a:extLst>
              <a:ext uri="{FF2B5EF4-FFF2-40B4-BE49-F238E27FC236}">
                <a16:creationId xmlns:a16="http://schemas.microsoft.com/office/drawing/2014/main" id="{3D020C99-75FE-4D5E-89C1-5E7D4E8F4012}"/>
              </a:ext>
            </a:extLst>
          </p:cNvPr>
          <p:cNvSpPr txBox="1"/>
          <p:nvPr/>
        </p:nvSpPr>
        <p:spPr>
          <a:xfrm>
            <a:off x="6159300" y="4991462"/>
            <a:ext cx="395961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Anticipated CFREF end of Spending Date</a:t>
            </a:r>
          </a:p>
        </p:txBody>
      </p:sp>
      <p:cxnSp>
        <p:nvCxnSpPr>
          <p:cNvPr id="14" name="Straight Connector 13">
            <a:extLst>
              <a:ext uri="{FF2B5EF4-FFF2-40B4-BE49-F238E27FC236}">
                <a16:creationId xmlns:a16="http://schemas.microsoft.com/office/drawing/2014/main" id="{ED41AA8C-BAAE-4451-9D07-5BFA405F7B93}"/>
              </a:ext>
            </a:extLst>
          </p:cNvPr>
          <p:cNvCxnSpPr>
            <a:endCxn id="10" idx="3"/>
          </p:cNvCxnSpPr>
          <p:nvPr/>
        </p:nvCxnSpPr>
        <p:spPr>
          <a:xfrm flipH="1">
            <a:off x="8380569" y="3943419"/>
            <a:ext cx="21244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311AE0C-FAD3-434C-A777-7C942CFFD0BF}"/>
              </a:ext>
            </a:extLst>
          </p:cNvPr>
          <p:cNvCxnSpPr/>
          <p:nvPr/>
        </p:nvCxnSpPr>
        <p:spPr>
          <a:xfrm flipH="1">
            <a:off x="9391614" y="4553019"/>
            <a:ext cx="21244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4C35B4A-9D34-44AD-8FE6-179C828A703D}"/>
              </a:ext>
            </a:extLst>
          </p:cNvPr>
          <p:cNvCxnSpPr/>
          <p:nvPr/>
        </p:nvCxnSpPr>
        <p:spPr>
          <a:xfrm flipH="1">
            <a:off x="10045246" y="5204822"/>
            <a:ext cx="21244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B9511FBC-CC90-4A5E-BCC1-A6CC7EC21695}"/>
              </a:ext>
            </a:extLst>
          </p:cNvPr>
          <p:cNvSpPr/>
          <p:nvPr/>
        </p:nvSpPr>
        <p:spPr>
          <a:xfrm>
            <a:off x="290199" y="5316661"/>
            <a:ext cx="11607950" cy="13141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950312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4169377-810C-4DA4-9DF4-0D8AC0D32A31}"/>
              </a:ext>
            </a:extLst>
          </p:cNvPr>
          <p:cNvSpPr txBox="1"/>
          <p:nvPr/>
        </p:nvSpPr>
        <p:spPr>
          <a:xfrm>
            <a:off x="227215" y="160714"/>
            <a:ext cx="11737570" cy="646330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b="1" dirty="0">
                <a:solidFill>
                  <a:srgbClr val="0000FF"/>
                </a:solidFill>
                <a:latin typeface="Calibri" panose="020F0502020204030204"/>
              </a:rPr>
              <a:t>Some Key</a:t>
            </a:r>
            <a:r>
              <a:rPr kumimoji="0" lang="en-CA" sz="1800" b="1" i="0" u="none" strike="noStrike" kern="1200" cap="none" spc="0" normalizeH="0" baseline="0" noProof="0" dirty="0">
                <a:ln>
                  <a:noFill/>
                </a:ln>
                <a:solidFill>
                  <a:srgbClr val="0000FF"/>
                </a:solidFill>
                <a:effectLst/>
                <a:uLnTx/>
                <a:uFillTx/>
                <a:latin typeface="Calibri" panose="020F0502020204030204"/>
                <a:ea typeface="+mn-ea"/>
                <a:cs typeface="+mn-cs"/>
              </a:rPr>
              <a:t> Updates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Stricter lock-down across Ontario, inability for any substantive travel to/from Sudbury. Currently rely completely on local personnel, which is actually becoming increasingly challenging. This has made progress on experimental side somewhat slow …. But theorists going full blast!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Laurentian restructuring has led to the disappearance of the physics department. With good will </a:t>
            </a:r>
            <a:r>
              <a:rPr lang="en-CA" dirty="0">
                <a:solidFill>
                  <a:prstClr val="black"/>
                </a:solidFill>
                <a:latin typeface="Calibri" panose="020F0502020204030204"/>
              </a:rPr>
              <a:t>and effort from the LU VPR, and financial support through SNOLAB and the McDonald Institute</a:t>
            </a: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 a way has been found to maintain the scientific activities of the local LU groups …. Critical to the operation of the experiments.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solidFill>
                  <a:prstClr val="black"/>
                </a:solidFill>
                <a:latin typeface="Calibri" panose="020F0502020204030204"/>
              </a:rPr>
              <a:t>Ways have been found for short term support (~1 year) for the faculty, and an arrangement has been made with NSERC such that they may still use their research grants in support of students and direct costs of research.</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Mi and NSERC supported students and technical staff all protected as of now. </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CA" dirty="0">
              <a:solidFill>
                <a:prstClr val="black"/>
              </a:solidFill>
              <a:latin typeface="Calibri" panose="020F0502020204030204"/>
            </a:endParaRP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Still a lot of balls in play as the previous LU personnel  seek and find longer term positions.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Miners at VALE (the mine hosting SNOLAB) are now on strike (since the first of June). We are hopeful this will be a short strike, but the last one lasted a full year. Normally, SNOLAB works as a neutral third party to arrange for access through the picket lines after a few weeks, but this is a delicate operation, and access to the underground will still be very limited. As of last night, it looks like some limited access may be possible next week !</a:t>
            </a:r>
          </a:p>
        </p:txBody>
      </p:sp>
    </p:spTree>
    <p:extLst>
      <p:ext uri="{BB962C8B-B14F-4D97-AF65-F5344CB8AC3E}">
        <p14:creationId xmlns:p14="http://schemas.microsoft.com/office/powerpoint/2010/main" val="39401676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4169377-810C-4DA4-9DF4-0D8AC0D32A31}"/>
              </a:ext>
            </a:extLst>
          </p:cNvPr>
          <p:cNvSpPr txBox="1"/>
          <p:nvPr/>
        </p:nvSpPr>
        <p:spPr>
          <a:xfrm>
            <a:off x="131482" y="160714"/>
            <a:ext cx="11833303" cy="720197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srgbClr val="0000FF"/>
                </a:solidFill>
                <a:effectLst/>
                <a:uLnTx/>
                <a:uFillTx/>
                <a:latin typeface="Calibri" panose="020F0502020204030204"/>
                <a:ea typeface="+mn-ea"/>
                <a:cs typeface="+mn-cs"/>
              </a:rPr>
              <a:t>Other news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0000FF"/>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180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Three more MI Faculty at Queen’s successful on their </a:t>
            </a:r>
            <a:r>
              <a:rPr lang="en-CA" dirty="0">
                <a:solidFill>
                  <a:prstClr val="black"/>
                </a:solidFill>
                <a:latin typeface="Calibri" panose="020F0502020204030204"/>
              </a:rPr>
              <a:t>their</a:t>
            </a: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 NSERC grant applications (more on the implications of this later)</a:t>
            </a:r>
          </a:p>
          <a:p>
            <a:pPr marL="285750" marR="0" lvl="0" indent="-285750" algn="l" defTabSz="914400" rtl="0" eaLnBrk="1" fontAlgn="auto" latinLnBrk="0" hangingPunct="1">
              <a:lnSpc>
                <a:spcPct val="100000"/>
              </a:lnSpc>
              <a:spcBef>
                <a:spcPts val="0"/>
              </a:spcBef>
              <a:spcAft>
                <a:spcPts val="180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Very successful CAPSS (undergraduate summer school just completed a week ago) remotely. Hosted by MI and SNOLAB</a:t>
            </a:r>
          </a:p>
          <a:p>
            <a:pPr marL="285750" marR="0" lvl="0" indent="-285750" algn="l" defTabSz="914400" rtl="0" eaLnBrk="1" fontAlgn="auto" latinLnBrk="0" hangingPunct="1">
              <a:lnSpc>
                <a:spcPct val="100000"/>
              </a:lnSpc>
              <a:spcBef>
                <a:spcPts val="0"/>
              </a:spcBef>
              <a:spcAft>
                <a:spcPts val="1800"/>
              </a:spcAft>
              <a:buClrTx/>
              <a:buSzTx/>
              <a:buFont typeface="Arial" panose="020B0604020202020204" pitchFamily="34" charset="0"/>
              <a:buChar char="•"/>
              <a:tabLst/>
              <a:defRPr/>
            </a:pPr>
            <a:r>
              <a:rPr lang="en-CA" dirty="0">
                <a:solidFill>
                  <a:prstClr val="black"/>
                </a:solidFill>
                <a:latin typeface="Calibri" panose="020F0502020204030204"/>
              </a:rPr>
              <a:t>Graduate Instrumentation school (GRIDS) previously held at TRIUMF as a joint effort between MI and TRIUMF was cancelled this summer due to travel restrictions/covid and the need for this to be a hands on in person activity.</a:t>
            </a:r>
          </a:p>
          <a:p>
            <a:pPr marL="285750" marR="0" lvl="0" indent="-285750" algn="l" defTabSz="914400" rtl="0" eaLnBrk="1" fontAlgn="auto" latinLnBrk="0" hangingPunct="1">
              <a:lnSpc>
                <a:spcPct val="100000"/>
              </a:lnSpc>
              <a:spcBef>
                <a:spcPts val="0"/>
              </a:spcBef>
              <a:spcAft>
                <a:spcPts val="1800"/>
              </a:spcAft>
              <a:buClrTx/>
              <a:buSzTx/>
              <a:buFont typeface="Arial" panose="020B0604020202020204" pitchFamily="34" charset="0"/>
              <a:buChar char="•"/>
              <a:tabLst/>
              <a:defRPr/>
            </a:pPr>
            <a:r>
              <a:rPr lang="en-CA" dirty="0">
                <a:solidFill>
                  <a:prstClr val="black"/>
                </a:solidFill>
                <a:latin typeface="Calibri" panose="020F0502020204030204"/>
              </a:rPr>
              <a:t>Lots of education and outreach programming still ongoing. I encourage all to check out our website of events, and encourage all HQP to participate in the Professional Development and Learning programming. This was highly appreciated and very successful the past summer.</a:t>
            </a:r>
          </a:p>
          <a:p>
            <a:pPr marL="285750" marR="0" lvl="0" indent="-285750" algn="l" defTabSz="914400" rtl="0" eaLnBrk="1" fontAlgn="auto" latinLnBrk="0" hangingPunct="1">
              <a:lnSpc>
                <a:spcPct val="100000"/>
              </a:lnSpc>
              <a:spcBef>
                <a:spcPts val="0"/>
              </a:spcBef>
              <a:spcAft>
                <a:spcPts val="1800"/>
              </a:spcAft>
              <a:buClrTx/>
              <a:buSzTx/>
              <a:buFont typeface="Arial" panose="020B0604020202020204" pitchFamily="34" charset="0"/>
              <a:buChar char="•"/>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Be on the lookout for upcoming announcements on:</a:t>
            </a:r>
          </a:p>
          <a:p>
            <a:pPr marL="742950" lvl="1" indent="-285750">
              <a:spcAft>
                <a:spcPts val="1800"/>
              </a:spcAft>
              <a:buFont typeface="Arial" panose="020B0604020202020204" pitchFamily="34" charset="0"/>
              <a:buChar char="•"/>
            </a:pPr>
            <a:r>
              <a:rPr lang="en-CA" dirty="0">
                <a:solidFill>
                  <a:prstClr val="black"/>
                </a:solidFill>
                <a:latin typeface="Calibri" panose="020F0502020204030204"/>
              </a:rPr>
              <a:t>Ongoing long range planning exercise. Moving from the white paper (describing the current state of the field in Canada) to more active planning. How to realize the ambitions with the resources that may be attained. We imagine t</a:t>
            </a:r>
            <a:r>
              <a:rPr kumimoji="0" lang="en-CA" b="0" i="0" u="none" strike="noStrike" kern="1200" cap="none" spc="0" normalizeH="0" baseline="0" noProof="0" dirty="0" err="1">
                <a:ln>
                  <a:noFill/>
                </a:ln>
                <a:solidFill>
                  <a:prstClr val="black"/>
                </a:solidFill>
                <a:effectLst/>
                <a:uLnTx/>
                <a:uFillTx/>
                <a:latin typeface="Calibri" panose="020F0502020204030204"/>
                <a:ea typeface="+mn-ea"/>
                <a:cs typeface="+mn-cs"/>
              </a:rPr>
              <a:t>opical</a:t>
            </a:r>
            <a:r>
              <a:rPr kumimoji="0" lang="en-CA" b="0" i="0" u="none" strike="noStrike" kern="1200" cap="none" spc="0" normalizeH="0" baseline="0" noProof="0" dirty="0">
                <a:ln>
                  <a:noFill/>
                </a:ln>
                <a:solidFill>
                  <a:prstClr val="black"/>
                </a:solidFill>
                <a:effectLst/>
                <a:uLnTx/>
                <a:uFillTx/>
                <a:latin typeface="Calibri" panose="020F0502020204030204"/>
                <a:ea typeface="+mn-ea"/>
                <a:cs typeface="+mn-cs"/>
              </a:rPr>
              <a:t> workshops on dark matter, neutrinoless double bet</a:t>
            </a:r>
            <a:r>
              <a:rPr lang="en-CA" dirty="0">
                <a:solidFill>
                  <a:prstClr val="black"/>
                </a:solidFill>
                <a:latin typeface="Calibri" panose="020F0502020204030204"/>
              </a:rPr>
              <a:t>a decay, </a:t>
            </a:r>
            <a:r>
              <a:rPr lang="en-CA" dirty="0" err="1">
                <a:solidFill>
                  <a:prstClr val="black"/>
                </a:solidFill>
                <a:latin typeface="Calibri" panose="020F0502020204030204"/>
              </a:rPr>
              <a:t>etc</a:t>
            </a:r>
            <a:r>
              <a:rPr lang="en-CA" dirty="0">
                <a:solidFill>
                  <a:prstClr val="black"/>
                </a:solidFill>
                <a:latin typeface="Calibri" panose="020F0502020204030204"/>
              </a:rPr>
              <a:t> to better inform the community on the respective science reach, challenges, advantages, synergies, required collaboration building, opportunities etc. </a:t>
            </a:r>
          </a:p>
          <a:p>
            <a:pPr marL="742950" lvl="1" indent="-285750">
              <a:spcAft>
                <a:spcPts val="1800"/>
              </a:spcAft>
              <a:buFont typeface="Arial" panose="020B0604020202020204" pitchFamily="34" charset="0"/>
              <a:buChar char="•"/>
            </a:pPr>
            <a:r>
              <a:rPr kumimoji="0" lang="en-CA" b="0" i="0" u="none" strike="noStrike" kern="1200" cap="none" spc="0" normalizeH="0" baseline="0" noProof="0" dirty="0">
                <a:ln>
                  <a:noFill/>
                </a:ln>
                <a:solidFill>
                  <a:prstClr val="black"/>
                </a:solidFill>
                <a:effectLst/>
                <a:uLnTx/>
                <a:uFillTx/>
                <a:latin typeface="Calibri" panose="020F0502020204030204"/>
                <a:ea typeface="+mn-ea"/>
                <a:cs typeface="+mn-cs"/>
              </a:rPr>
              <a:t>The </a:t>
            </a:r>
            <a:r>
              <a:rPr lang="en-CA" dirty="0">
                <a:solidFill>
                  <a:prstClr val="black"/>
                </a:solidFill>
                <a:latin typeface="Calibri" panose="020F0502020204030204"/>
              </a:rPr>
              <a:t>upcoming MI National meeting at the end of August</a:t>
            </a:r>
          </a:p>
          <a:p>
            <a:pPr marL="742950" lvl="1" indent="-285750">
              <a:spcAft>
                <a:spcPts val="1800"/>
              </a:spcAft>
              <a:buFont typeface="Arial" panose="020B0604020202020204" pitchFamily="34" charset="0"/>
              <a:buChar char="•"/>
            </a:pPr>
            <a:r>
              <a:rPr kumimoji="0" lang="en-CA" b="0" i="0" u="none" strike="noStrike" kern="1200" cap="none" spc="0" normalizeH="0" baseline="0" noProof="0" dirty="0">
                <a:ln>
                  <a:noFill/>
                </a:ln>
                <a:solidFill>
                  <a:prstClr val="black"/>
                </a:solidFill>
                <a:effectLst/>
                <a:uLnTx/>
                <a:uFillTx/>
                <a:latin typeface="Calibri" panose="020F0502020204030204"/>
                <a:ea typeface="+mn-ea"/>
                <a:cs typeface="+mn-cs"/>
              </a:rPr>
              <a:t>The launch of new </a:t>
            </a:r>
            <a:r>
              <a:rPr lang="en-CA" dirty="0">
                <a:solidFill>
                  <a:prstClr val="black"/>
                </a:solidFill>
                <a:latin typeface="Calibri" panose="020F0502020204030204"/>
              </a:rPr>
              <a:t>competitions in support of research, networking, collaboration building, </a:t>
            </a:r>
            <a:r>
              <a:rPr lang="en-CA" dirty="0" err="1">
                <a:solidFill>
                  <a:prstClr val="black"/>
                </a:solidFill>
                <a:latin typeface="Calibri" panose="020F0502020204030204"/>
              </a:rPr>
              <a:t>phd</a:t>
            </a:r>
            <a:r>
              <a:rPr lang="en-CA" dirty="0">
                <a:solidFill>
                  <a:prstClr val="black"/>
                </a:solidFill>
                <a:latin typeface="Calibri" panose="020F0502020204030204"/>
              </a:rPr>
              <a:t> exchanges…YPLC (young persons lecture competition), PD&amp;L ~every week, summer of science for middle/high school students….</a:t>
            </a:r>
            <a:endParaRPr kumimoji="0" lang="en-CA"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R="0" lvl="0" algn="l" defTabSz="914400" rtl="0" eaLnBrk="1" fontAlgn="auto" latinLnBrk="0" hangingPunct="1">
              <a:lnSpc>
                <a:spcPct val="100000"/>
              </a:lnSpc>
              <a:spcBef>
                <a:spcPts val="0"/>
              </a:spcBef>
              <a:spcAft>
                <a:spcPts val="1200"/>
              </a:spcAft>
              <a:buClrTx/>
              <a:buSzTx/>
              <a:tabLst/>
              <a:defRPr/>
            </a:pPr>
            <a:endParaRPr kumimoji="0" lang="en-CA" sz="1800" b="0" i="0" u="none" strike="noStrike" kern="1200" cap="none" spc="0" normalizeH="0" baseline="0" noProof="0" dirty="0">
              <a:ln>
                <a:noFill/>
              </a:ln>
              <a:effectLst/>
              <a:uLnTx/>
              <a:uFillTx/>
              <a:latin typeface="Calibri" panose="020F0502020204030204"/>
              <a:ea typeface="+mn-ea"/>
              <a:cs typeface="+mn-cs"/>
            </a:endParaRPr>
          </a:p>
        </p:txBody>
      </p:sp>
    </p:spTree>
    <p:extLst>
      <p:ext uri="{BB962C8B-B14F-4D97-AF65-F5344CB8AC3E}">
        <p14:creationId xmlns:p14="http://schemas.microsoft.com/office/powerpoint/2010/main" val="4755173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4169377-810C-4DA4-9DF4-0D8AC0D32A31}"/>
              </a:ext>
            </a:extLst>
          </p:cNvPr>
          <p:cNvSpPr txBox="1"/>
          <p:nvPr/>
        </p:nvSpPr>
        <p:spPr>
          <a:xfrm>
            <a:off x="227215" y="160714"/>
            <a:ext cx="11737570" cy="6555641"/>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1200"/>
              </a:spcAft>
              <a:buClrTx/>
              <a:buSzTx/>
              <a:tabLst/>
              <a:defRPr/>
            </a:pPr>
            <a:r>
              <a:rPr lang="en-CA" dirty="0">
                <a:solidFill>
                  <a:srgbClr val="0000FF"/>
                </a:solidFill>
                <a:latin typeface="Calibri" panose="020F0502020204030204"/>
              </a:rPr>
              <a:t>Funding Thoughts:</a:t>
            </a:r>
            <a:endParaRPr lang="en-CA" sz="1000" dirty="0">
              <a:solidFill>
                <a:prstClr val="black"/>
              </a:solidFill>
              <a:latin typeface="Calibri" panose="020F0502020204030204"/>
            </a:endParaRPr>
          </a:p>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CA" sz="1800" b="0" i="0" u="none" strike="noStrike" kern="1200" cap="none" spc="0" normalizeH="0" baseline="0" noProof="0" dirty="0">
                <a:ln>
                  <a:noFill/>
                </a:ln>
                <a:effectLst/>
                <a:uLnTx/>
                <a:uFillTx/>
                <a:latin typeface="Calibri" panose="020F0502020204030204"/>
                <a:ea typeface="+mn-ea"/>
                <a:cs typeface="+mn-cs"/>
              </a:rPr>
              <a:t>Of the 15 faculty members hired through the McDonald Institute, those at Queen’s may apply for NSERC as Queen’s has made a 7M$ contribution to the McDonald Institute, which means that while still MI faculty, their salary is not Tri-Council, and so they have been eligible to apply as PI for NSERC funding. Of the 7 faculty at Queen’s, 6 have now made that transition and have moved onto an NSERC funding model for their research.</a:t>
            </a:r>
          </a:p>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CA" dirty="0">
                <a:latin typeface="Calibri" panose="020F0502020204030204"/>
              </a:rPr>
              <a:t>That still leaves one at Queen’s (in a cross-disciplinary position, not SAP), and 8 across Canada.  These 8 (7 experimentalists and 1 theorist) will be looking for NSERC support very soon. </a:t>
            </a:r>
          </a:p>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CA" sz="1800" b="0" i="0" u="none" strike="noStrike" kern="1200" cap="none" spc="0" normalizeH="0" baseline="0" noProof="0" dirty="0">
                <a:ln>
                  <a:noFill/>
                </a:ln>
                <a:effectLst/>
                <a:uLnTx/>
                <a:uFillTx/>
                <a:latin typeface="Calibri" panose="020F0502020204030204"/>
                <a:ea typeface="+mn-ea"/>
                <a:cs typeface="+mn-cs"/>
              </a:rPr>
              <a:t>Our annual science budget of ~7M$ per year in support of experiments will be difficult (impossible) to fit into the current NSERC envelope. Need support to work with NSERC and Government to get increase to SAP envelope. So far no progress on this front.</a:t>
            </a:r>
          </a:p>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CA" dirty="0">
                <a:latin typeface="Calibri" panose="020F0502020204030204"/>
              </a:rPr>
              <a:t>Some of the pressure may be relieved by applying for new funding from MSI/CFREF next round.</a:t>
            </a:r>
          </a:p>
          <a:p>
            <a:pPr marL="742950" lvl="1" indent="-285750">
              <a:spcAft>
                <a:spcPts val="1200"/>
              </a:spcAft>
              <a:buFont typeface="Arial" panose="020B0604020202020204" pitchFamily="34" charset="0"/>
              <a:buChar char="•"/>
              <a:defRPr/>
            </a:pPr>
            <a:r>
              <a:rPr kumimoji="0" lang="en-CA" b="0" i="0" u="none" strike="noStrike" kern="1200" cap="none" spc="0" normalizeH="0" baseline="0" noProof="0" dirty="0">
                <a:ln>
                  <a:noFill/>
                </a:ln>
                <a:effectLst/>
                <a:uLnTx/>
                <a:uFillTx/>
                <a:latin typeface="Calibri" panose="020F0502020204030204"/>
                <a:ea typeface="+mn-ea"/>
                <a:cs typeface="+mn-cs"/>
              </a:rPr>
              <a:t>There are tentative dates already for the launch of the next CFI – MSI program. We are looking to this as a potential source of funding for an “MRS-like” distributed pool of engineers and technicians and similar. Perhaps coupled to a research institute in Sudbury area in wake of loss of LU physics ….. Strategic planning with SNOLAB and MI on best approach is underway. This also requires 40% matching and in a distributed model we would need several provinces or other entities to be partners. We would also need to navigate some eligibility questions.</a:t>
            </a:r>
          </a:p>
          <a:p>
            <a:pPr marL="742950" lvl="1" indent="-285750">
              <a:spcAft>
                <a:spcPts val="1200"/>
              </a:spcAft>
              <a:buFont typeface="Arial" panose="020B0604020202020204" pitchFamily="34" charset="0"/>
              <a:buChar char="•"/>
              <a:defRPr/>
            </a:pPr>
            <a:r>
              <a:rPr lang="en-CA" dirty="0">
                <a:latin typeface="Calibri" panose="020F0502020204030204"/>
              </a:rPr>
              <a:t>Better would be a new vision captured in a new CFREF proposal. This would be ideal, and we expect CFREF to launch a competition soon (the risk if they don’t do this soon is that an election could be called and the program, if not already launched, would be frozen). Vert little is known about the timeline for funding through CFREF. We probably need to start application to MSI before full details of the CFREF are known.</a:t>
            </a:r>
            <a:endParaRPr kumimoji="0" lang="en-CA" b="0" i="0" u="none" strike="noStrike" kern="1200" cap="none" spc="0" normalizeH="0" baseline="0" noProof="0" dirty="0">
              <a:ln>
                <a:noFill/>
              </a:ln>
              <a:effectLst/>
              <a:uLnTx/>
              <a:uFillTx/>
              <a:latin typeface="Calibri" panose="020F0502020204030204"/>
              <a:ea typeface="+mn-ea"/>
              <a:cs typeface="+mn-cs"/>
            </a:endParaRPr>
          </a:p>
        </p:txBody>
      </p:sp>
    </p:spTree>
    <p:extLst>
      <p:ext uri="{BB962C8B-B14F-4D97-AF65-F5344CB8AC3E}">
        <p14:creationId xmlns:p14="http://schemas.microsoft.com/office/powerpoint/2010/main" val="33377759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C4028-62DE-4CF3-80C0-3E0C0503575C}"/>
              </a:ext>
            </a:extLst>
          </p:cNvPr>
          <p:cNvSpPr>
            <a:spLocks noGrp="1"/>
          </p:cNvSpPr>
          <p:nvPr>
            <p:ph type="title"/>
          </p:nvPr>
        </p:nvSpPr>
        <p:spPr/>
        <p:txBody>
          <a:bodyPr/>
          <a:lstStyle/>
          <a:p>
            <a:endParaRPr lang="en-CA"/>
          </a:p>
        </p:txBody>
      </p:sp>
      <p:sp>
        <p:nvSpPr>
          <p:cNvPr id="3" name="Content Placeholder 2">
            <a:extLst>
              <a:ext uri="{FF2B5EF4-FFF2-40B4-BE49-F238E27FC236}">
                <a16:creationId xmlns:a16="http://schemas.microsoft.com/office/drawing/2014/main" id="{3F86B335-DCCD-4DFD-8B21-2FE3554EA7EF}"/>
              </a:ext>
            </a:extLst>
          </p:cNvPr>
          <p:cNvSpPr>
            <a:spLocks noGrp="1"/>
          </p:cNvSpPr>
          <p:nvPr>
            <p:ph idx="1"/>
          </p:nvPr>
        </p:nvSpPr>
        <p:spPr/>
        <p:txBody>
          <a:bodyPr/>
          <a:lstStyle/>
          <a:p>
            <a:endParaRPr lang="en-CA"/>
          </a:p>
        </p:txBody>
      </p:sp>
    </p:spTree>
    <p:extLst>
      <p:ext uri="{BB962C8B-B14F-4D97-AF65-F5344CB8AC3E}">
        <p14:creationId xmlns:p14="http://schemas.microsoft.com/office/powerpoint/2010/main" val="263496058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7_Default Design">
  <a:themeElements>
    <a:clrScheme name="5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ony Comic H Times Body">
      <a:majorFont>
        <a:latin typeface="Comic Sans MS"/>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2400" dirty="0" smtClean="0">
            <a:solidFill>
              <a:srgbClr val="FFFF00"/>
            </a:solidFill>
            <a:latin typeface="+mn-lt"/>
          </a:defRPr>
        </a:defPPr>
      </a:lstStyle>
    </a:txDef>
  </a:objectDefaults>
  <a:extraClrSchemeLst>
    <a:extraClrScheme>
      <a:clrScheme name="5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FFK Budapest">
  <a:themeElements>
    <a:clrScheme name="5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4853</TotalTime>
  <Words>2261</Words>
  <Application>Microsoft Office PowerPoint</Application>
  <PresentationFormat>Widescreen</PresentationFormat>
  <Paragraphs>247</Paragraphs>
  <Slides>14</Slides>
  <Notes>3</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14</vt:i4>
      </vt:variant>
    </vt:vector>
  </HeadingPairs>
  <TitlesOfParts>
    <vt:vector size="24" baseType="lpstr">
      <vt:lpstr>Arial</vt:lpstr>
      <vt:lpstr>Calibri</vt:lpstr>
      <vt:lpstr>Calibri Light</vt:lpstr>
      <vt:lpstr>Comic Sans MS</vt:lpstr>
      <vt:lpstr>Open Sans</vt:lpstr>
      <vt:lpstr>Times New Roman</vt:lpstr>
      <vt:lpstr>7_Default Design</vt:lpstr>
      <vt:lpstr>1_FFK Budapest</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Anthony Noble</dc:creator>
  <cp:lastModifiedBy>Anthony Noble</cp:lastModifiedBy>
  <cp:revision>105</cp:revision>
  <dcterms:created xsi:type="dcterms:W3CDTF">2021-03-17T03:06:49Z</dcterms:created>
  <dcterms:modified xsi:type="dcterms:W3CDTF">2021-06-11T15:21:31Z</dcterms:modified>
</cp:coreProperties>
</file>