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39" r:id="rId2"/>
    <p:sldId id="731" r:id="rId3"/>
    <p:sldId id="738" r:id="rId4"/>
    <p:sldId id="382" r:id="rId5"/>
    <p:sldId id="393" r:id="rId6"/>
    <p:sldId id="395" r:id="rId7"/>
    <p:sldId id="740" r:id="rId8"/>
    <p:sldId id="321" r:id="rId9"/>
    <p:sldId id="373" r:id="rId10"/>
    <p:sldId id="392" r:id="rId11"/>
    <p:sldId id="360" r:id="rId12"/>
    <p:sldId id="394" r:id="rId13"/>
    <p:sldId id="385" r:id="rId14"/>
    <p:sldId id="732" r:id="rId15"/>
    <p:sldId id="743" r:id="rId16"/>
    <p:sldId id="742" r:id="rId17"/>
    <p:sldId id="388" r:id="rId18"/>
    <p:sldId id="389" r:id="rId19"/>
    <p:sldId id="390" r:id="rId20"/>
    <p:sldId id="734" r:id="rId21"/>
    <p:sldId id="355" r:id="rId22"/>
    <p:sldId id="340" r:id="rId23"/>
    <p:sldId id="733" r:id="rId24"/>
    <p:sldId id="735" r:id="rId25"/>
    <p:sldId id="737" r:id="rId26"/>
    <p:sldId id="39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643CE-4A45-490C-8749-B37F39C2159A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D5C9D-A783-4478-A4EF-E7B309A62E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37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FD5C9D-A783-4478-A4EF-E7B309A62E1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2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FD5C9D-A783-4478-A4EF-E7B309A62E1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803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E5C62-535D-42F7-B7F9-D49725D6964C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292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D59A6-33AF-4894-9675-136D07BDEF4E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794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C7392-8678-48E3-8F7F-5EE87AADADBB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07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379AB-DBD1-4429-96B3-E3FD1FE497C8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69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6F16-A455-4086-BAF7-240C5FD387F1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979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09F2-B20B-48D7-B7C5-76F029D1DD17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225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83DA-9C44-484C-80FB-E30C6C3C9159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86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A5E9C-9D02-4C7C-8245-884C4AE54F35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98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56204-BB6C-4945-9531-1BE9C6704867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409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A199B-38AD-41D7-A4A0-7AFA601F9BEB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067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E22BC-ECB5-4615-BD30-CDE2D8D21470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265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D8F02-C15C-4144-AE93-BEF16A7C14EA}" type="datetime1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Jia Chen, SQM2021, May.18th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36F92-67A4-4854-A5FB-E082A6963E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951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gif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49265" y="1415550"/>
            <a:ext cx="10983687" cy="238760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Early Strangeness freeze-out from RHIC BES to LHC</a:t>
            </a:r>
            <a:br>
              <a:rPr lang="en-US" altLang="zh-CN" sz="4800" b="1" dirty="0"/>
            </a:br>
            <a:endParaRPr lang="zh-CN" altLang="en-US" sz="48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9266" y="5638800"/>
            <a:ext cx="11493469" cy="845454"/>
          </a:xfrm>
        </p:spPr>
        <p:txBody>
          <a:bodyPr>
            <a:normAutofit/>
          </a:bodyPr>
          <a:lstStyle/>
          <a:p>
            <a:pPr algn="l"/>
            <a:r>
              <a:rPr lang="en-US" altLang="zh-CN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KaiTi" panose="02010609060101010101" pitchFamily="49" charset="-122"/>
                <a:cs typeface="Times New Roman" panose="02020603050405020304" pitchFamily="18" charset="0"/>
              </a:rPr>
              <a:t>In collaboration with: Jian Deng (SDU), Zebo Tang (USTC), Zhangbu Xu (BNL), Li Yi (SDU)</a:t>
            </a:r>
          </a:p>
          <a:p>
            <a:endParaRPr lang="en-US" altLang="zh-CN" b="1" dirty="0"/>
          </a:p>
          <a:p>
            <a:endParaRPr lang="en-US" altLang="zh-CN" b="1" dirty="0"/>
          </a:p>
          <a:p>
            <a:endParaRPr lang="zh-CN" altLang="en-US" dirty="0"/>
          </a:p>
        </p:txBody>
      </p:sp>
      <p:pic>
        <p:nvPicPr>
          <p:cNvPr id="4" name="Picture 2" descr="C:\Users\shenfw\Desktop\下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4773" y="170978"/>
            <a:ext cx="1748576" cy="166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副标题 2">
            <a:extLst>
              <a:ext uri="{FF2B5EF4-FFF2-40B4-BE49-F238E27FC236}">
                <a16:creationId xmlns:a16="http://schemas.microsoft.com/office/drawing/2014/main" id="{CCA00323-712B-45A5-A448-26B87D212F81}"/>
              </a:ext>
            </a:extLst>
          </p:cNvPr>
          <p:cNvSpPr txBox="1">
            <a:spLocks/>
          </p:cNvSpPr>
          <p:nvPr/>
        </p:nvSpPr>
        <p:spPr>
          <a:xfrm>
            <a:off x="349265" y="3563879"/>
            <a:ext cx="679674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orbel" panose="020B0503020204020204" pitchFamily="34" charset="0"/>
              </a:rPr>
              <a:t>Jia Chen 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（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陈佳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）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Shandong University (Qingdao)</a:t>
            </a: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CA04AA75-9DDC-4CAA-A96F-58D442270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65" y="5077530"/>
            <a:ext cx="334899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srgbClr val="80008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Based on arXiv:2012.02986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7F65A3D-FA5A-469A-9C98-7CD436480E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65" y="170978"/>
            <a:ext cx="4719058" cy="188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10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42613" y="6192591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zh-CN" altLang="en-US" dirty="0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96270E65-008F-435C-99EB-FC65630C1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3079" y="6375154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31B54908-FF9B-4B05-839C-913158CE1CC7}"/>
              </a:ext>
            </a:extLst>
          </p:cNvPr>
          <p:cNvSpPr txBox="1">
            <a:spLocks noChangeArrowheads="1"/>
          </p:cNvSpPr>
          <p:nvPr/>
        </p:nvSpPr>
        <p:spPr>
          <a:xfrm>
            <a:off x="3670658" y="54618"/>
            <a:ext cx="5254540" cy="454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BGBW</a:t>
            </a:r>
            <a:r>
              <a:rPr lang="en-US" altLang="zh-CN" sz="2400" b="1" dirty="0">
                <a:latin typeface="+mn-lt"/>
                <a:ea typeface="+mn-ea"/>
                <a:cs typeface="+mn-cs"/>
              </a:rPr>
              <a:t> vs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TBW</a:t>
            </a:r>
            <a:r>
              <a:rPr lang="en-US" altLang="zh-CN" sz="2400" b="1" dirty="0">
                <a:latin typeface="+mn-lt"/>
                <a:ea typeface="+mn-ea"/>
                <a:cs typeface="+mn-cs"/>
              </a:rPr>
              <a:t> on Particle Spectra 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7145773-B372-4D94-A50A-E9CD1AFCA591}"/>
              </a:ext>
            </a:extLst>
          </p:cNvPr>
          <p:cNvSpPr/>
          <p:nvPr/>
        </p:nvSpPr>
        <p:spPr>
          <a:xfrm>
            <a:off x="665985" y="5961888"/>
            <a:ext cx="93042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000000"/>
                </a:solidFill>
                <a:ea typeface="宋体" panose="02010600030101010101" pitchFamily="2" charset="-122"/>
              </a:rPr>
              <a:t>TBW agrees with most data points within 3-                     ,</a:t>
            </a:r>
            <a:r>
              <a:rPr lang="zh-CN" altLang="en-US" sz="2000" b="1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sz="2000" b="1" dirty="0">
                <a:solidFill>
                  <a:srgbClr val="000000"/>
                </a:solidFill>
                <a:ea typeface="宋体" panose="02010600030101010101" pitchFamily="2" charset="-122"/>
              </a:rPr>
              <a:t>better than BGBW fit. 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FF368702-841E-42D1-BAC2-E6AE2F5A6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85" y="571935"/>
            <a:ext cx="5042699" cy="5346019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70EB1FEE-073A-4D41-8F03-945C045AAF03}"/>
              </a:ext>
            </a:extLst>
          </p:cNvPr>
          <p:cNvSpPr/>
          <p:nvPr/>
        </p:nvSpPr>
        <p:spPr>
          <a:xfrm>
            <a:off x="404189" y="435071"/>
            <a:ext cx="6212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FF3300"/>
                </a:solidFill>
                <a:ea typeface="宋体" panose="02010600030101010101" pitchFamily="2" charset="-122"/>
              </a:rPr>
              <a:t>fit range</a:t>
            </a:r>
            <a:r>
              <a:rPr lang="en-US" altLang="zh-CN" sz="2000" b="1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          for all species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D004570E-5F48-4AED-B6FA-2C5B056C9B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020" y="462796"/>
            <a:ext cx="1711952" cy="275987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08326466-AB23-4CDE-8D58-27E8E74C44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479" y="565926"/>
            <a:ext cx="5109773" cy="5417127"/>
          </a:xfrm>
          <a:prstGeom prst="rect">
            <a:avLst/>
          </a:prstGeom>
        </p:spPr>
      </p:pic>
      <p:sp>
        <p:nvSpPr>
          <p:cNvPr id="27" name="Rectangle 4">
            <a:extLst>
              <a:ext uri="{FF2B5EF4-FFF2-40B4-BE49-F238E27FC236}">
                <a16:creationId xmlns:a16="http://schemas.microsoft.com/office/drawing/2014/main" id="{488796AE-8E71-4983-AA41-1F2A51543D21}"/>
              </a:ext>
            </a:extLst>
          </p:cNvPr>
          <p:cNvSpPr txBox="1">
            <a:spLocks noChangeArrowheads="1"/>
          </p:cNvSpPr>
          <p:nvPr/>
        </p:nvSpPr>
        <p:spPr>
          <a:xfrm>
            <a:off x="9360538" y="259571"/>
            <a:ext cx="2389929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latin typeface="+mn-lt"/>
                <a:ea typeface="+mn-ea"/>
                <a:cs typeface="+mn-cs"/>
              </a:rPr>
              <a:t>Au+Au @ 200 GeV</a:t>
            </a:r>
          </a:p>
          <a:p>
            <a:r>
              <a:rPr lang="en-US" altLang="zh-CN" sz="2000" b="1" dirty="0">
                <a:latin typeface="+mn-lt"/>
                <a:ea typeface="+mn-ea"/>
                <a:cs typeface="+mn-cs"/>
              </a:rPr>
              <a:t> 60-80% centrality</a:t>
            </a:r>
          </a:p>
          <a:p>
            <a:endParaRPr lang="en-US" altLang="zh-CN" sz="20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2EB60FC5-A442-4790-A578-CE50D18195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554" y="5875110"/>
            <a:ext cx="1413473" cy="55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4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126546"/>
            <a:ext cx="11439525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        </a:t>
            </a: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95ECC975-ABD3-4F7D-A096-2B3906F9E635}"/>
              </a:ext>
            </a:extLst>
          </p:cNvPr>
          <p:cNvSpPr/>
          <p:nvPr/>
        </p:nvSpPr>
        <p:spPr>
          <a:xfrm>
            <a:off x="8506441" y="2030006"/>
            <a:ext cx="31869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Radial flow velocity 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increases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as collision energy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increases in central collision</a:t>
            </a:r>
            <a:endParaRPr lang="zh-CN" altLang="en-US" sz="2400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5548153E-51D8-4E1D-9C46-7CE15DD58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76" y="393259"/>
            <a:ext cx="8235503" cy="5923783"/>
          </a:xfrm>
          <a:prstGeom prst="rect">
            <a:avLst/>
          </a:prstGeom>
        </p:spPr>
      </p:pic>
      <p:sp>
        <p:nvSpPr>
          <p:cNvPr id="21" name="Rectangle 4">
            <a:extLst>
              <a:ext uri="{FF2B5EF4-FFF2-40B4-BE49-F238E27FC236}">
                <a16:creationId xmlns:a16="http://schemas.microsoft.com/office/drawing/2014/main" id="{C8E22435-BADA-4810-B9E0-DB63910F3314}"/>
              </a:ext>
            </a:extLst>
          </p:cNvPr>
          <p:cNvSpPr txBox="1">
            <a:spLocks noChangeArrowheads="1"/>
          </p:cNvSpPr>
          <p:nvPr/>
        </p:nvSpPr>
        <p:spPr>
          <a:xfrm>
            <a:off x="3217310" y="114826"/>
            <a:ext cx="5868633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Average radial flow velocity in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TBW</a:t>
            </a:r>
            <a:endParaRPr lang="en-US" altLang="zh-CN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3095A7-156E-4B82-84AF-0B90E7AF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40358" y="631704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548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126546"/>
            <a:ext cx="11439525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        </a:t>
            </a: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C29F74F-4F4E-4E99-B2B6-677509FAC8BD}"/>
              </a:ext>
            </a:extLst>
          </p:cNvPr>
          <p:cNvSpPr/>
          <p:nvPr/>
        </p:nvSpPr>
        <p:spPr>
          <a:xfrm>
            <a:off x="8215391" y="4244879"/>
            <a:ext cx="34870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Temperature at RHIC</a:t>
            </a:r>
          </a:p>
          <a:p>
            <a:r>
              <a:rPr lang="en-US" altLang="zh-CN" sz="2400" b="1" dirty="0">
                <a:solidFill>
                  <a:srgbClr val="FF0000"/>
                </a:solidFill>
              </a:rPr>
              <a:t>higher</a:t>
            </a:r>
            <a:r>
              <a:rPr lang="en-US" altLang="zh-CN" sz="2400" b="1" dirty="0">
                <a:solidFill>
                  <a:srgbClr val="333333"/>
                </a:solidFill>
              </a:rPr>
              <a:t>  than that at</a:t>
            </a:r>
          </a:p>
          <a:p>
            <a:r>
              <a:rPr lang="en-US" altLang="zh-CN" sz="2400" b="1" dirty="0">
                <a:solidFill>
                  <a:srgbClr val="333333"/>
                </a:solidFill>
              </a:rPr>
              <a:t>LHC</a:t>
            </a:r>
            <a:endParaRPr lang="zh-CN" altLang="en-US" sz="2400" dirty="0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63C689A7-18CA-423C-9ADF-208C67E7BB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62" y="502104"/>
            <a:ext cx="8032621" cy="5777849"/>
          </a:xfrm>
          <a:prstGeom prst="rect">
            <a:avLst/>
          </a:prstGeom>
        </p:spPr>
      </p:pic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3095A7-156E-4B82-84AF-0B90E7AF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40358" y="631704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409903E-D3B4-4E38-9E17-6DA6443449E5}"/>
              </a:ext>
            </a:extLst>
          </p:cNvPr>
          <p:cNvSpPr txBox="1">
            <a:spLocks noChangeArrowheads="1"/>
          </p:cNvSpPr>
          <p:nvPr/>
        </p:nvSpPr>
        <p:spPr>
          <a:xfrm>
            <a:off x="2936717" y="154596"/>
            <a:ext cx="6994314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Kinetic Freeze-out Temperature in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TBW</a:t>
            </a:r>
            <a:endParaRPr lang="en-US" altLang="zh-CN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43A6A780-BBE5-4978-8594-DA92EF830204}"/>
              </a:ext>
            </a:extLst>
          </p:cNvPr>
          <p:cNvSpPr/>
          <p:nvPr/>
        </p:nvSpPr>
        <p:spPr>
          <a:xfrm>
            <a:off x="8206338" y="1059392"/>
            <a:ext cx="31034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Temperature shows an </a:t>
            </a:r>
            <a:r>
              <a:rPr lang="en-US" altLang="zh-CN" sz="2400" b="1" dirty="0">
                <a:solidFill>
                  <a:srgbClr val="FF0000"/>
                </a:solidFill>
              </a:rPr>
              <a:t>increasing </a:t>
            </a:r>
            <a:r>
              <a:rPr lang="en-US" altLang="zh-CN" sz="2400" b="1" dirty="0">
                <a:solidFill>
                  <a:srgbClr val="333333"/>
                </a:solidFill>
              </a:rPr>
              <a:t>trend at RHIC BES, then decreases toward LHC</a:t>
            </a:r>
          </a:p>
          <a:p>
            <a:endParaRPr lang="en-US" altLang="zh-CN" sz="2400" b="1" dirty="0">
              <a:solidFill>
                <a:srgbClr val="333333"/>
              </a:solidFill>
            </a:endParaRPr>
          </a:p>
          <a:p>
            <a:r>
              <a:rPr lang="en-US" altLang="zh-CN" sz="2400" b="1" dirty="0">
                <a:solidFill>
                  <a:srgbClr val="33333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3105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13</a:t>
            </a:fld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AE4C931-FED9-4924-9D67-DEDBDFE25954}"/>
              </a:ext>
            </a:extLst>
          </p:cNvPr>
          <p:cNvSpPr/>
          <p:nvPr/>
        </p:nvSpPr>
        <p:spPr>
          <a:xfrm>
            <a:off x="8130361" y="4103254"/>
            <a:ext cx="3901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(q−1) </a:t>
            </a:r>
            <a:r>
              <a:rPr lang="en-US" altLang="zh-CN" sz="2400" b="1" dirty="0">
                <a:solidFill>
                  <a:srgbClr val="FF0000"/>
                </a:solidFill>
              </a:rPr>
              <a:t>~ 0</a:t>
            </a:r>
            <a:r>
              <a:rPr lang="en-US" altLang="zh-CN" sz="2400" b="1" dirty="0">
                <a:solidFill>
                  <a:srgbClr val="333333"/>
                </a:solidFill>
              </a:rPr>
              <a:t> in </a:t>
            </a:r>
            <a:r>
              <a:rPr lang="en-US" altLang="zh-CN" sz="2400" b="1" dirty="0">
                <a:solidFill>
                  <a:srgbClr val="FF0000"/>
                </a:solidFill>
              </a:rPr>
              <a:t>central</a:t>
            </a:r>
            <a:r>
              <a:rPr lang="en-US" altLang="zh-CN" sz="2400" b="1" dirty="0">
                <a:solidFill>
                  <a:srgbClr val="333333"/>
                </a:solidFill>
              </a:rPr>
              <a:t> collision at </a:t>
            </a:r>
            <a:r>
              <a:rPr lang="en-US" altLang="zh-CN" sz="2400" b="1" dirty="0">
                <a:solidFill>
                  <a:srgbClr val="FF0000"/>
                </a:solidFill>
              </a:rPr>
              <a:t>RHIC BES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09A4482-40D4-4CC7-893A-60E51A5E5E44}"/>
              </a:ext>
            </a:extLst>
          </p:cNvPr>
          <p:cNvSpPr/>
          <p:nvPr/>
        </p:nvSpPr>
        <p:spPr>
          <a:xfrm>
            <a:off x="8130361" y="1300900"/>
            <a:ext cx="2743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The degree of non-equilibrium (q−1) </a:t>
            </a:r>
            <a:r>
              <a:rPr lang="en-US" altLang="zh-CN" sz="2400" b="1" dirty="0">
                <a:solidFill>
                  <a:srgbClr val="FF0000"/>
                </a:solidFill>
              </a:rPr>
              <a:t>increases</a:t>
            </a:r>
            <a:r>
              <a:rPr lang="en-US" altLang="zh-CN" sz="2400" b="1" dirty="0">
                <a:solidFill>
                  <a:srgbClr val="333333"/>
                </a:solidFill>
              </a:rPr>
              <a:t> as  collision energy </a:t>
            </a:r>
            <a:r>
              <a:rPr lang="en-US" altLang="zh-CN" sz="2400" b="1" dirty="0">
                <a:solidFill>
                  <a:srgbClr val="FF0000"/>
                </a:solidFill>
              </a:rPr>
              <a:t>increases</a:t>
            </a:r>
            <a:endParaRPr lang="zh-CN" altLang="en-US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60E22E1-1492-4431-AF1B-9D2703E4C7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3" y="609555"/>
            <a:ext cx="8048718" cy="5789429"/>
          </a:xfrm>
          <a:prstGeom prst="rect">
            <a:avLst/>
          </a:prstGeom>
        </p:spPr>
      </p:pic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58F5E407-2A1A-491F-846D-081FA82E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5400" y="628460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BD1CFC00-9F74-4609-B02E-C5EEBD9EA56D}"/>
              </a:ext>
            </a:extLst>
          </p:cNvPr>
          <p:cNvSpPr txBox="1">
            <a:spLocks noChangeArrowheads="1"/>
          </p:cNvSpPr>
          <p:nvPr/>
        </p:nvSpPr>
        <p:spPr>
          <a:xfrm>
            <a:off x="3008669" y="244567"/>
            <a:ext cx="927569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 Degree of non-equilibrium in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TBW</a:t>
            </a:r>
            <a:r>
              <a:rPr lang="en-US" altLang="zh-CN" sz="2400" b="1" dirty="0"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3822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10204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zh-CN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09A4482-40D4-4CC7-893A-60E51A5E5E44}"/>
              </a:ext>
            </a:extLst>
          </p:cNvPr>
          <p:cNvSpPr/>
          <p:nvPr/>
        </p:nvSpPr>
        <p:spPr>
          <a:xfrm>
            <a:off x="313594" y="3742492"/>
            <a:ext cx="3819003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FF3300"/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2400" dirty="0">
                <a:solidFill>
                  <a:srgbClr val="FF3300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2400" dirty="0">
                <a:solidFill>
                  <a:srgbClr val="FF3300"/>
                </a:solidFill>
                <a:ea typeface="宋体" panose="02010600030101010101" pitchFamily="2" charset="-122"/>
              </a:rPr>
              <a:t>&gt;</a:t>
            </a:r>
            <a:r>
              <a:rPr lang="zh-CN" altLang="en-US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b="1" dirty="0">
                <a:solidFill>
                  <a:srgbClr val="333333"/>
                </a:solidFill>
              </a:rPr>
              <a:t>and</a:t>
            </a:r>
            <a:r>
              <a:rPr lang="zh-CN" altLang="en-US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(q−1)</a:t>
            </a:r>
            <a:r>
              <a:rPr lang="en-US" altLang="zh-CN" sz="2400" b="1" dirty="0">
                <a:solidFill>
                  <a:srgbClr val="333333"/>
                </a:solidFill>
              </a:rPr>
              <a:t> both </a:t>
            </a:r>
            <a:r>
              <a:rPr lang="en-US" altLang="zh-CN" sz="2400" b="1" dirty="0">
                <a:solidFill>
                  <a:srgbClr val="FF0000"/>
                </a:solidFill>
              </a:rPr>
              <a:t>decreases</a:t>
            </a:r>
            <a:r>
              <a:rPr lang="en-US" altLang="zh-CN" sz="2400" b="1" dirty="0">
                <a:solidFill>
                  <a:srgbClr val="333333"/>
                </a:solidFill>
              </a:rPr>
              <a:t> at </a:t>
            </a:r>
            <a:r>
              <a:rPr lang="en-US" altLang="zh-CN" sz="2400" b="1" dirty="0">
                <a:solidFill>
                  <a:srgbClr val="FF0000"/>
                </a:solidFill>
              </a:rPr>
              <a:t>lower</a:t>
            </a:r>
            <a:r>
              <a:rPr lang="en-US" altLang="zh-CN" sz="2400" b="1" dirty="0">
                <a:solidFill>
                  <a:srgbClr val="333333"/>
                </a:solidFill>
              </a:rPr>
              <a:t> energy.</a:t>
            </a:r>
            <a:endParaRPr lang="en-US" altLang="zh-CN" sz="2400" b="1" dirty="0">
              <a:solidFill>
                <a:srgbClr val="FF0000"/>
              </a:solidFill>
            </a:endParaRP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58F5E407-2A1A-491F-846D-081FA82E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5400" y="628460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BD1CFC00-9F74-4609-B02E-C5EEBD9EA56D}"/>
              </a:ext>
            </a:extLst>
          </p:cNvPr>
          <p:cNvSpPr txBox="1">
            <a:spLocks noChangeArrowheads="1"/>
          </p:cNvSpPr>
          <p:nvPr/>
        </p:nvSpPr>
        <p:spPr>
          <a:xfrm>
            <a:off x="4437666" y="147326"/>
            <a:ext cx="2910265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What do we learn? 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10F485B-A338-4575-814F-CC5C9591BDAD}"/>
              </a:ext>
            </a:extLst>
          </p:cNvPr>
          <p:cNvSpPr/>
          <p:nvPr/>
        </p:nvSpPr>
        <p:spPr>
          <a:xfrm>
            <a:off x="5958678" y="3201150"/>
            <a:ext cx="5983114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A </a:t>
            </a:r>
            <a:r>
              <a:rPr lang="en-US" altLang="zh-CN" sz="2400" b="1" dirty="0">
                <a:solidFill>
                  <a:srgbClr val="FF0000"/>
                </a:solidFill>
                <a:latin typeface="等线" panose="020F0502020204030204"/>
                <a:ea typeface="等线" panose="02010600030101010101" pitchFamily="2" charset="-122"/>
              </a:rPr>
              <a:t>weak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er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expansion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with </a:t>
            </a:r>
            <a:r>
              <a:rPr lang="en-US" altLang="zh-CN" sz="2400" b="1" dirty="0">
                <a:solidFill>
                  <a:srgbClr val="FF0000"/>
                </a:solidFill>
                <a:latin typeface="等线" panose="020F0502020204030204"/>
                <a:ea typeface="等线" panose="02010600030101010101" pitchFamily="2" charset="-122"/>
              </a:rPr>
              <a:t>small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er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deviation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from thermal equilibrium at </a:t>
            </a:r>
            <a:r>
              <a:rPr lang="en-US" altLang="zh-CN" sz="2400" b="1" dirty="0">
                <a:solidFill>
                  <a:srgbClr val="FF0000"/>
                </a:solidFill>
                <a:latin typeface="等线" panose="020F0502020204030204"/>
                <a:ea typeface="等线" panose="02010600030101010101" pitchFamily="2" charset="-122"/>
              </a:rPr>
              <a:t>low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er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energy.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r>
              <a:rPr lang="en-US" altLang="zh-CN" sz="2400" b="1" dirty="0">
                <a:solidFill>
                  <a:srgbClr val="FF0000"/>
                </a:solidFill>
              </a:rPr>
              <a:t>Energy density fluctuations</a:t>
            </a:r>
            <a:r>
              <a:rPr lang="en-US" altLang="zh-CN" sz="2400" b="1" dirty="0">
                <a:solidFill>
                  <a:srgbClr val="333333"/>
                </a:solidFill>
              </a:rPr>
              <a:t> at initial state </a:t>
            </a:r>
            <a:r>
              <a:rPr lang="en-US" altLang="zh-CN" sz="2400" b="1" dirty="0">
                <a:solidFill>
                  <a:srgbClr val="FF0000"/>
                </a:solidFill>
              </a:rPr>
              <a:t>decrease </a:t>
            </a:r>
            <a:r>
              <a:rPr lang="en-US" altLang="zh-CN" sz="2400" b="1" dirty="0">
                <a:solidFill>
                  <a:srgbClr val="333333"/>
                </a:solidFill>
                <a:latin typeface="等线" panose="020F0502020204030204"/>
                <a:ea typeface="等线" panose="02010600030101010101" pitchFamily="2" charset="-122"/>
              </a:rPr>
              <a:t>or </a:t>
            </a:r>
            <a:r>
              <a:rPr lang="en-US" altLang="zh-CN" sz="2400" b="1" dirty="0">
                <a:solidFill>
                  <a:srgbClr val="FF0000"/>
                </a:solidFill>
                <a:latin typeface="等线" panose="020F0502020204030204"/>
                <a:ea typeface="等线" panose="02010600030101010101" pitchFamily="2" charset="-122"/>
              </a:rPr>
              <a:t>more</a:t>
            </a:r>
            <a:r>
              <a:rPr lang="en-US" altLang="zh-CN" sz="2400" b="1" dirty="0">
                <a:solidFill>
                  <a:srgbClr val="333333"/>
                </a:solidFill>
                <a:latin typeface="等线" panose="020F0502020204030204"/>
                <a:ea typeface="等线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等线" panose="020F0502020204030204"/>
                <a:ea typeface="等线" panose="02010600030101010101" pitchFamily="2" charset="-122"/>
              </a:rPr>
              <a:t>washed out</a:t>
            </a:r>
            <a:r>
              <a:rPr lang="en-US" altLang="zh-CN" sz="2400" b="1" dirty="0">
                <a:solidFill>
                  <a:srgbClr val="333333"/>
                </a:solidFill>
                <a:latin typeface="等线" panose="020F0502020204030204"/>
                <a:ea typeface="等线" panose="02010600030101010101" pitchFamily="2" charset="-122"/>
              </a:rPr>
              <a:t> at later stage. </a:t>
            </a:r>
            <a:endParaRPr lang="zh-CN" altLang="en-US" sz="2400" b="1" dirty="0">
              <a:solidFill>
                <a:srgbClr val="333333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536B2EC-BBD5-4EB2-8AA1-FE806BB6C658}"/>
              </a:ext>
            </a:extLst>
          </p:cNvPr>
          <p:cNvSpPr/>
          <p:nvPr/>
        </p:nvSpPr>
        <p:spPr>
          <a:xfrm>
            <a:off x="313594" y="1200380"/>
            <a:ext cx="3770268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RHIC has </a:t>
            </a:r>
            <a:r>
              <a:rPr lang="en-US" altLang="zh-CN" sz="2400" b="1" dirty="0">
                <a:solidFill>
                  <a:srgbClr val="FF0000"/>
                </a:solidFill>
              </a:rPr>
              <a:t>lower</a:t>
            </a:r>
            <a:r>
              <a:rPr lang="en-US" altLang="zh-CN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dirty="0">
                <a:solidFill>
                  <a:srgbClr val="FF3300"/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2400" dirty="0">
                <a:solidFill>
                  <a:srgbClr val="FF3300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2400" dirty="0">
                <a:solidFill>
                  <a:srgbClr val="FF3300"/>
                </a:solidFill>
                <a:ea typeface="宋体" panose="02010600030101010101" pitchFamily="2" charset="-122"/>
              </a:rPr>
              <a:t>&gt;</a:t>
            </a:r>
            <a:r>
              <a:rPr lang="en-US" altLang="zh-CN" sz="2400" b="1" dirty="0">
                <a:solidFill>
                  <a:srgbClr val="333333"/>
                </a:solidFill>
              </a:rPr>
              <a:t> ,</a:t>
            </a:r>
          </a:p>
          <a:p>
            <a:r>
              <a:rPr lang="en-US" altLang="zh-CN" sz="2400" b="1" dirty="0">
                <a:solidFill>
                  <a:srgbClr val="FF0000"/>
                </a:solidFill>
              </a:rPr>
              <a:t>higher</a:t>
            </a:r>
            <a:r>
              <a:rPr lang="en-US" altLang="zh-CN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T</a:t>
            </a:r>
            <a:r>
              <a:rPr lang="en-US" altLang="zh-CN" sz="2400" b="1" dirty="0">
                <a:solidFill>
                  <a:srgbClr val="333333"/>
                </a:solidFill>
              </a:rPr>
              <a:t> than LHC.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8B7F3FC5-F050-4859-8EC0-7FBDE62246C8}"/>
              </a:ext>
            </a:extLst>
          </p:cNvPr>
          <p:cNvSpPr/>
          <p:nvPr/>
        </p:nvSpPr>
        <p:spPr>
          <a:xfrm>
            <a:off x="5958678" y="1200381"/>
            <a:ext cx="5983114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Lower radial flow </a:t>
            </a:r>
            <a:r>
              <a:rPr lang="en-US" altLang="zh-CN" sz="2400" b="1" dirty="0">
                <a:solidFill>
                  <a:srgbClr val="333333"/>
                </a:solidFill>
              </a:rPr>
              <a:t>and </a:t>
            </a:r>
            <a:r>
              <a:rPr lang="en-US" altLang="zh-CN" sz="2400" b="1" dirty="0">
                <a:solidFill>
                  <a:srgbClr val="FF0000"/>
                </a:solidFill>
              </a:rPr>
              <a:t>shorter</a:t>
            </a:r>
            <a:r>
              <a:rPr lang="en-US" altLang="zh-CN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time</a:t>
            </a:r>
            <a:r>
              <a:rPr lang="en-US" altLang="zh-CN" sz="2400" b="1" dirty="0">
                <a:solidFill>
                  <a:srgbClr val="333333"/>
                </a:solidFill>
              </a:rPr>
              <a:t> to reach kinetic freeze-out at RHIC. </a:t>
            </a:r>
          </a:p>
        </p:txBody>
      </p:sp>
      <p:sp>
        <p:nvSpPr>
          <p:cNvPr id="13" name="Line 15">
            <a:extLst>
              <a:ext uri="{FF2B5EF4-FFF2-40B4-BE49-F238E27FC236}">
                <a16:creationId xmlns:a16="http://schemas.microsoft.com/office/drawing/2014/main" id="{10072444-F679-4BD1-8ADD-023AB43C58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7666" y="1587170"/>
            <a:ext cx="1231099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Line 15">
            <a:extLst>
              <a:ext uri="{FF2B5EF4-FFF2-40B4-BE49-F238E27FC236}">
                <a16:creationId xmlns:a16="http://schemas.microsoft.com/office/drawing/2014/main" id="{CE618770-CDD5-42D3-AAC0-2193382DAE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437666" y="4124142"/>
            <a:ext cx="1231099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713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126546"/>
            <a:ext cx="11439525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         </a:t>
            </a: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zh-CN" altLang="en-US"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3095A7-156E-4B82-84AF-0B90E7AF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40358" y="631704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409903E-D3B4-4E38-9E17-6DA6443449E5}"/>
              </a:ext>
            </a:extLst>
          </p:cNvPr>
          <p:cNvSpPr txBox="1">
            <a:spLocks noChangeArrowheads="1"/>
          </p:cNvSpPr>
          <p:nvPr/>
        </p:nvSpPr>
        <p:spPr>
          <a:xfrm>
            <a:off x="4705545" y="55301"/>
            <a:ext cx="4114800" cy="6877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Bulk viscosity in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TBW</a:t>
            </a:r>
            <a:endParaRPr lang="en-US" altLang="zh-CN" sz="2400" b="1" dirty="0">
              <a:latin typeface="+mn-lt"/>
              <a:ea typeface="+mn-ea"/>
              <a:cs typeface="+mn-cs"/>
            </a:endParaRP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C13416C2-2650-4A12-9E00-0A6E35C89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828" y="4049016"/>
            <a:ext cx="376801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333333"/>
                </a:solidFill>
              </a:rPr>
              <a:t>Polynomials fit function: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74537F5-1B55-470A-99D7-FB98383800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5" y="4675244"/>
            <a:ext cx="5086555" cy="46166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CA8520B-6552-4BEB-B7B5-020489872A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62" y="814260"/>
            <a:ext cx="302873" cy="512267"/>
          </a:xfrm>
          <a:prstGeom prst="rect">
            <a:avLst/>
          </a:prstGeom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ECBE6C73-7476-4C4F-911F-888BB4BA9A4B}"/>
              </a:ext>
            </a:extLst>
          </p:cNvPr>
          <p:cNvSpPr/>
          <p:nvPr/>
        </p:nvSpPr>
        <p:spPr>
          <a:xfrm>
            <a:off x="732082" y="772588"/>
            <a:ext cx="6025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: bulk viscosity – measures resistance to </a:t>
            </a:r>
          </a:p>
          <a:p>
            <a:r>
              <a:rPr lang="en-US" altLang="zh-CN" sz="2400" b="1" dirty="0">
                <a:solidFill>
                  <a:srgbClr val="333333"/>
                </a:solidFill>
              </a:rPr>
              <a:t>                            expansion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6DA40E9F-3ADD-4C11-9C8A-8CC81E682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43" y="1697559"/>
            <a:ext cx="2219760" cy="1984172"/>
          </a:xfrm>
          <a:prstGeom prst="rect">
            <a:avLst/>
          </a:prstGeom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7A9B9941-7B5D-45E7-93D2-E8072ADEDC24}"/>
              </a:ext>
            </a:extLst>
          </p:cNvPr>
          <p:cNvSpPr/>
          <p:nvPr/>
        </p:nvSpPr>
        <p:spPr>
          <a:xfrm>
            <a:off x="2669721" y="2231861"/>
            <a:ext cx="36610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acts against the buildup of </a:t>
            </a:r>
            <a:r>
              <a:rPr lang="en-US" altLang="zh-CN" sz="2400" b="1" dirty="0">
                <a:solidFill>
                  <a:srgbClr val="FF0000"/>
                </a:solidFill>
              </a:rPr>
              <a:t>radial flow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442490F-3901-4523-9E20-8843020C66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755" y="541967"/>
            <a:ext cx="5525792" cy="5775076"/>
          </a:xfrm>
          <a:prstGeom prst="rect">
            <a:avLst/>
          </a:prstGeom>
        </p:spPr>
      </p:pic>
      <p:sp>
        <p:nvSpPr>
          <p:cNvPr id="14" name="Text Box 15">
            <a:extLst>
              <a:ext uri="{FF2B5EF4-FFF2-40B4-BE49-F238E27FC236}">
                <a16:creationId xmlns:a16="http://schemas.microsoft.com/office/drawing/2014/main" id="{A927D100-2B7C-47D2-A22E-8C1F2F1932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997" y="5589019"/>
            <a:ext cx="3300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G. Wilk et al. EPJA 40, 299 (2009)</a:t>
            </a:r>
          </a:p>
        </p:txBody>
      </p:sp>
      <p:sp>
        <p:nvSpPr>
          <p:cNvPr id="16" name="Text Box 15">
            <a:extLst>
              <a:ext uri="{FF2B5EF4-FFF2-40B4-BE49-F238E27FC236}">
                <a16:creationId xmlns:a16="http://schemas.microsoft.com/office/drawing/2014/main" id="{6D36D401-5A76-4D5B-9DCD-903F1B5B4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1997" y="5250465"/>
            <a:ext cx="3300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G. Wilk et al. PRL. 84, 2770 (2000)</a:t>
            </a:r>
          </a:p>
        </p:txBody>
      </p:sp>
    </p:spTree>
    <p:extLst>
      <p:ext uri="{BB962C8B-B14F-4D97-AF65-F5344CB8AC3E}">
        <p14:creationId xmlns:p14="http://schemas.microsoft.com/office/powerpoint/2010/main" val="715340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126546"/>
            <a:ext cx="11439525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        </a:t>
            </a:r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zh-CN" altLang="en-US" dirty="0"/>
          </a:p>
        </p:txBody>
      </p:sp>
      <p:sp>
        <p:nvSpPr>
          <p:cNvPr id="17" name="Footer Placeholder 5">
            <a:extLst>
              <a:ext uri="{FF2B5EF4-FFF2-40B4-BE49-F238E27FC236}">
                <a16:creationId xmlns:a16="http://schemas.microsoft.com/office/drawing/2014/main" id="{AA3095A7-156E-4B82-84AF-0B90E7AFE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40358" y="631704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409903E-D3B4-4E38-9E17-6DA6443449E5}"/>
              </a:ext>
            </a:extLst>
          </p:cNvPr>
          <p:cNvSpPr txBox="1">
            <a:spLocks noChangeArrowheads="1"/>
          </p:cNvSpPr>
          <p:nvPr/>
        </p:nvSpPr>
        <p:spPr>
          <a:xfrm>
            <a:off x="4038600" y="90924"/>
            <a:ext cx="4994564" cy="6877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Bulk viscosity vs Collision energy  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C13416C2-2650-4A12-9E00-0A6E35C89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1317" y="5300470"/>
            <a:ext cx="987482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333333"/>
                </a:solidFill>
              </a:rPr>
              <a:t>    related to bulk viscosity,  increases toward lower collision energies.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D2161D4-B7AE-4DD5-89D0-9488E8213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86" y="1551465"/>
            <a:ext cx="6416596" cy="251481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51A0FEE-039D-47FC-B342-55F9CC2ECD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39" y="5296453"/>
            <a:ext cx="626526" cy="58930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02CF2CF-69D7-445E-BA69-CF25475E6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084" y="1095865"/>
            <a:ext cx="5422629" cy="368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162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zh-CN" altLang="en-US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0C23BD0-DC18-4503-BFA2-10554F8EFE9F}"/>
              </a:ext>
            </a:extLst>
          </p:cNvPr>
          <p:cNvSpPr/>
          <p:nvPr/>
        </p:nvSpPr>
        <p:spPr>
          <a:xfrm>
            <a:off x="3066473" y="5643538"/>
            <a:ext cx="5410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Similar</a:t>
            </a:r>
            <a:r>
              <a:rPr lang="en-US" altLang="zh-CN" sz="2400" b="1" dirty="0">
                <a:solidFill>
                  <a:srgbClr val="333333"/>
                </a:solidFill>
              </a:rPr>
              <a:t> average radial flow velocity</a:t>
            </a:r>
          </a:p>
        </p:txBody>
      </p:sp>
      <p:sp>
        <p:nvSpPr>
          <p:cNvPr id="11" name="Footer Placeholder 5">
            <a:extLst>
              <a:ext uri="{FF2B5EF4-FFF2-40B4-BE49-F238E27FC236}">
                <a16:creationId xmlns:a16="http://schemas.microsoft.com/office/drawing/2014/main" id="{2098AA9C-2565-4812-9A0B-9E7113C20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70745" y="6348822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41879E9-5DE2-45FA-A906-0F48628369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2" y="637309"/>
            <a:ext cx="6212562" cy="48213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630A769-6FEF-4574-BC93-BA5594C3A5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145" y="637310"/>
            <a:ext cx="6247043" cy="4821380"/>
          </a:xfrm>
          <a:prstGeom prst="rect">
            <a:avLst/>
          </a:prstGeom>
        </p:spPr>
      </p:pic>
      <p:sp>
        <p:nvSpPr>
          <p:cNvPr id="9" name="Rectangle 4">
            <a:extLst>
              <a:ext uri="{FF2B5EF4-FFF2-40B4-BE49-F238E27FC236}">
                <a16:creationId xmlns:a16="http://schemas.microsoft.com/office/drawing/2014/main" id="{3C7D8715-1AB4-47DE-9A48-88C275A302A7}"/>
              </a:ext>
            </a:extLst>
          </p:cNvPr>
          <p:cNvSpPr txBox="1">
            <a:spLocks noChangeArrowheads="1"/>
          </p:cNvSpPr>
          <p:nvPr/>
        </p:nvSpPr>
        <p:spPr>
          <a:xfrm>
            <a:off x="1082098" y="163885"/>
            <a:ext cx="988146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Non-strange vs strangeness for TBW</a:t>
            </a:r>
            <a:r>
              <a:rPr lang="zh-CN" altLang="en-US" sz="2400" b="1" dirty="0">
                <a:latin typeface="+mn-lt"/>
                <a:ea typeface="+mn-ea"/>
                <a:cs typeface="+mn-cs"/>
              </a:rPr>
              <a:t>：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Average radial flow velocity</a:t>
            </a:r>
          </a:p>
        </p:txBody>
      </p:sp>
    </p:spTree>
    <p:extLst>
      <p:ext uri="{BB962C8B-B14F-4D97-AF65-F5344CB8AC3E}">
        <p14:creationId xmlns:p14="http://schemas.microsoft.com/office/powerpoint/2010/main" val="1563689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zh-CN" altLang="en-US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153CA64-C9C7-4B35-B38C-5E2CB3603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59909" y="6252096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57618E1-BA56-48E4-9B0D-409888033229}"/>
              </a:ext>
            </a:extLst>
          </p:cNvPr>
          <p:cNvSpPr/>
          <p:nvPr/>
        </p:nvSpPr>
        <p:spPr>
          <a:xfrm>
            <a:off x="1439761" y="5618765"/>
            <a:ext cx="9014889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Non-strange:                                  Strangeness: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00D0A58-7638-4412-B1B8-4931626F9C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950" y="5718752"/>
            <a:ext cx="2251777" cy="33628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846A317-AA59-4CEF-B8CF-1813D3FDF5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472" y="5718752"/>
            <a:ext cx="2201177" cy="319995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8359433-048B-45CF-9386-C990F7051F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2" y="683491"/>
            <a:ext cx="6169203" cy="454019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3F205C08-8342-4686-AE0C-33B68377A2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223" y="683491"/>
            <a:ext cx="6253917" cy="4601132"/>
          </a:xfrm>
          <a:prstGeom prst="rect">
            <a:avLst/>
          </a:prstGeom>
        </p:spPr>
      </p:pic>
      <p:sp>
        <p:nvSpPr>
          <p:cNvPr id="22" name="Rectangle 4">
            <a:extLst>
              <a:ext uri="{FF2B5EF4-FFF2-40B4-BE49-F238E27FC236}">
                <a16:creationId xmlns:a16="http://schemas.microsoft.com/office/drawing/2014/main" id="{5BBBDA47-8B44-4AC4-BA8D-676EDF5D1F4E}"/>
              </a:ext>
            </a:extLst>
          </p:cNvPr>
          <p:cNvSpPr txBox="1">
            <a:spLocks noChangeArrowheads="1"/>
          </p:cNvSpPr>
          <p:nvPr/>
        </p:nvSpPr>
        <p:spPr>
          <a:xfrm>
            <a:off x="947449" y="182612"/>
            <a:ext cx="1029710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Non-strange vs strangeness for TBW</a:t>
            </a:r>
            <a:r>
              <a:rPr lang="zh-CN" altLang="en-US" sz="2400" b="1" dirty="0">
                <a:latin typeface="+mn-lt"/>
                <a:ea typeface="+mn-ea"/>
                <a:cs typeface="+mn-cs"/>
              </a:rPr>
              <a:t>：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Kinetic Freeze-out Temperature</a:t>
            </a:r>
            <a:endParaRPr lang="en-US" altLang="zh-CN" sz="24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41F33AD-92E1-42A5-A82A-32CE4546E95E}"/>
              </a:ext>
            </a:extLst>
          </p:cNvPr>
          <p:cNvSpPr/>
          <p:nvPr/>
        </p:nvSpPr>
        <p:spPr>
          <a:xfrm>
            <a:off x="1439761" y="5158554"/>
            <a:ext cx="9804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Strangeness show </a:t>
            </a:r>
            <a:r>
              <a:rPr lang="en-US" altLang="zh-CN" sz="2400" b="1" dirty="0">
                <a:solidFill>
                  <a:srgbClr val="FF0000"/>
                </a:solidFill>
              </a:rPr>
              <a:t>higher</a:t>
            </a:r>
            <a:r>
              <a:rPr lang="en-US" altLang="zh-CN" sz="2400" b="1" dirty="0">
                <a:solidFill>
                  <a:srgbClr val="333333"/>
                </a:solidFill>
              </a:rPr>
              <a:t> temperature than non-strange hadrons</a:t>
            </a:r>
          </a:p>
        </p:txBody>
      </p:sp>
    </p:spTree>
    <p:extLst>
      <p:ext uri="{BB962C8B-B14F-4D97-AF65-F5344CB8AC3E}">
        <p14:creationId xmlns:p14="http://schemas.microsoft.com/office/powerpoint/2010/main" val="19465544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A96EFD7-5EF0-4F14-B9AD-3DC1D3D11E52}"/>
              </a:ext>
            </a:extLst>
          </p:cNvPr>
          <p:cNvSpPr/>
          <p:nvPr/>
        </p:nvSpPr>
        <p:spPr>
          <a:xfrm>
            <a:off x="1721121" y="5577147"/>
            <a:ext cx="9665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Strangeness show </a:t>
            </a:r>
            <a:r>
              <a:rPr lang="en-US" altLang="zh-CN" sz="2400" b="1" dirty="0">
                <a:solidFill>
                  <a:srgbClr val="FF0000"/>
                </a:solidFill>
              </a:rPr>
              <a:t>smaller</a:t>
            </a:r>
            <a:r>
              <a:rPr lang="en-US" altLang="zh-CN" sz="2400" b="1" dirty="0">
                <a:solidFill>
                  <a:srgbClr val="333333"/>
                </a:solidFill>
              </a:rPr>
              <a:t> (q−1) value than non-strange hadrons</a:t>
            </a:r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F2F769BC-70CA-400C-A147-A0E53DA96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0302" y="6302637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564CED-48E8-4605-B55E-98EEA81656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61" y="748144"/>
            <a:ext cx="5912011" cy="463906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8C7FFDD-72B5-40F9-B0FC-D63844F513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702" y="748145"/>
            <a:ext cx="5986237" cy="4710546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CD099118-F149-4536-A92D-960FD1A2C51D}"/>
              </a:ext>
            </a:extLst>
          </p:cNvPr>
          <p:cNvSpPr txBox="1">
            <a:spLocks noChangeArrowheads="1"/>
          </p:cNvSpPr>
          <p:nvPr/>
        </p:nvSpPr>
        <p:spPr>
          <a:xfrm>
            <a:off x="1136626" y="190238"/>
            <a:ext cx="9844522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Non-strange vs strangeness for TBW</a:t>
            </a:r>
            <a:r>
              <a:rPr lang="zh-CN" altLang="en-US" sz="2400" b="1" dirty="0">
                <a:latin typeface="+mn-lt"/>
                <a:ea typeface="+mn-ea"/>
                <a:cs typeface="+mn-cs"/>
              </a:rPr>
              <a:t>：</a:t>
            </a:r>
            <a:r>
              <a:rPr lang="en-US" altLang="zh-CN" sz="2400" b="1" dirty="0">
                <a:solidFill>
                  <a:srgbClr val="FF3300"/>
                </a:solidFill>
                <a:latin typeface="+mn-lt"/>
                <a:ea typeface="宋体" panose="02010600030101010101" pitchFamily="2" charset="-122"/>
                <a:cs typeface="+mn-cs"/>
              </a:rPr>
              <a:t>Degree of Non-equilibrium</a:t>
            </a:r>
            <a:endParaRPr lang="en-US" altLang="zh-CN" sz="24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2877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0" name="Group 11">
            <a:extLst>
              <a:ext uri="{FF2B5EF4-FFF2-40B4-BE49-F238E27FC236}">
                <a16:creationId xmlns:a16="http://schemas.microsoft.com/office/drawing/2014/main" id="{1597DA27-07ED-4395-9870-6B851AFEAA51}"/>
              </a:ext>
            </a:extLst>
          </p:cNvPr>
          <p:cNvGrpSpPr>
            <a:grpSpLocks/>
          </p:cNvGrpSpPr>
          <p:nvPr/>
        </p:nvGrpSpPr>
        <p:grpSpPr bwMode="auto">
          <a:xfrm>
            <a:off x="281570" y="724349"/>
            <a:ext cx="2202729" cy="4510444"/>
            <a:chOff x="295" y="1035"/>
            <a:chExt cx="1266" cy="2438"/>
          </a:xfrm>
        </p:grpSpPr>
        <p:pic>
          <p:nvPicPr>
            <p:cNvPr id="6156" name="Picture 6">
              <a:extLst>
                <a:ext uri="{FF2B5EF4-FFF2-40B4-BE49-F238E27FC236}">
                  <a16:creationId xmlns:a16="http://schemas.microsoft.com/office/drawing/2014/main" id="{137201A3-0997-4C8A-9EF7-5D1FD774EF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1515"/>
            <a:stretch>
              <a:fillRect/>
            </a:stretch>
          </p:blipFill>
          <p:spPr bwMode="auto">
            <a:xfrm>
              <a:off x="818" y="3127"/>
              <a:ext cx="222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7" name="Picture 7">
              <a:extLst>
                <a:ext uri="{FF2B5EF4-FFF2-40B4-BE49-F238E27FC236}">
                  <a16:creationId xmlns:a16="http://schemas.microsoft.com/office/drawing/2014/main" id="{BD8FDA5D-BC32-4CC8-BE64-6A8021EA8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41"/>
            <a:stretch>
              <a:fillRect/>
            </a:stretch>
          </p:blipFill>
          <p:spPr bwMode="auto">
            <a:xfrm>
              <a:off x="779" y="2693"/>
              <a:ext cx="337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8" name="Picture 8">
              <a:extLst>
                <a:ext uri="{FF2B5EF4-FFF2-40B4-BE49-F238E27FC236}">
                  <a16:creationId xmlns:a16="http://schemas.microsoft.com/office/drawing/2014/main" id="{D3472559-3B35-4507-A7A6-49D3813BF4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15" r="54047" b="18518"/>
            <a:stretch>
              <a:fillRect/>
            </a:stretch>
          </p:blipFill>
          <p:spPr bwMode="auto">
            <a:xfrm>
              <a:off x="779" y="2314"/>
              <a:ext cx="30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9" name="Picture 9">
              <a:extLst>
                <a:ext uri="{FF2B5EF4-FFF2-40B4-BE49-F238E27FC236}">
                  <a16:creationId xmlns:a16="http://schemas.microsoft.com/office/drawing/2014/main" id="{3F84018E-3BAD-454E-BA65-283E906327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827"/>
            <a:stretch>
              <a:fillRect/>
            </a:stretch>
          </p:blipFill>
          <p:spPr bwMode="auto">
            <a:xfrm>
              <a:off x="663" y="1718"/>
              <a:ext cx="543" cy="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0" name="Picture 10">
              <a:extLst>
                <a:ext uri="{FF2B5EF4-FFF2-40B4-BE49-F238E27FC236}">
                  <a16:creationId xmlns:a16="http://schemas.microsoft.com/office/drawing/2014/main" id="{CA63A856-EA7E-4B4E-91CB-D6CFEC954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1035"/>
              <a:ext cx="1266" cy="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Rectangle 4">
            <a:extLst>
              <a:ext uri="{FF2B5EF4-FFF2-40B4-BE49-F238E27FC236}">
                <a16:creationId xmlns:a16="http://schemas.microsoft.com/office/drawing/2014/main" id="{3A51F86A-8287-447C-882C-8E5214A9BC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58982" y="67611"/>
            <a:ext cx="9652000" cy="762000"/>
          </a:xfrm>
        </p:spPr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Heavy ion collision evolution</a:t>
            </a:r>
          </a:p>
        </p:txBody>
      </p:sp>
      <p:sp>
        <p:nvSpPr>
          <p:cNvPr id="24" name="Text Box 12">
            <a:extLst>
              <a:ext uri="{FF2B5EF4-FFF2-40B4-BE49-F238E27FC236}">
                <a16:creationId xmlns:a16="http://schemas.microsoft.com/office/drawing/2014/main" id="{9244A039-38A4-406D-9703-2901770624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0038" y="5964687"/>
            <a:ext cx="8674746" cy="338554"/>
          </a:xfrm>
          <a:prstGeom prst="rect">
            <a:avLst/>
          </a:prstGeom>
          <a:solidFill>
            <a:srgbClr val="DDB55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b="1" dirty="0">
                <a:latin typeface="+mn-lt"/>
                <a:ea typeface="宋体" panose="02010600030101010101" pitchFamily="2" charset="-122"/>
              </a:rPr>
              <a:t>Energy dependence of Freeze-out properties is important for exploring QCD phase diagram</a:t>
            </a:r>
          </a:p>
        </p:txBody>
      </p:sp>
      <p:sp>
        <p:nvSpPr>
          <p:cNvPr id="26" name="Footer Placeholder 5">
            <a:extLst>
              <a:ext uri="{FF2B5EF4-FFF2-40B4-BE49-F238E27FC236}">
                <a16:creationId xmlns:a16="http://schemas.microsoft.com/office/drawing/2014/main" id="{8E2BE805-90A6-4B76-9EBA-D36F6E9CC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31925" y="6321134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19" name="灯片编号占位符 5">
            <a:extLst>
              <a:ext uri="{FF2B5EF4-FFF2-40B4-BE49-F238E27FC236}">
                <a16:creationId xmlns:a16="http://schemas.microsoft.com/office/drawing/2014/main" id="{E825C425-EE5F-45DE-B186-8CA62ECC26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61447" y="6138571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072D91C-8CE7-4BCF-ABB8-C6F99A715B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0027" y="749620"/>
            <a:ext cx="6128509" cy="4457098"/>
          </a:xfrm>
          <a:prstGeom prst="rect">
            <a:avLst/>
          </a:prstGeom>
        </p:spPr>
      </p:pic>
      <p:sp>
        <p:nvSpPr>
          <p:cNvPr id="27" name="Line 13">
            <a:extLst>
              <a:ext uri="{FF2B5EF4-FFF2-40B4-BE49-F238E27FC236}">
                <a16:creationId xmlns:a16="http://schemas.microsoft.com/office/drawing/2014/main" id="{CBA930BC-9430-43DA-B3D5-6CDED8DB643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892129" y="2021119"/>
            <a:ext cx="1530223" cy="798977"/>
          </a:xfrm>
          <a:prstGeom prst="line">
            <a:avLst/>
          </a:prstGeom>
          <a:noFill/>
          <a:ln w="57150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Line 15">
            <a:extLst>
              <a:ext uri="{FF2B5EF4-FFF2-40B4-BE49-F238E27FC236}">
                <a16:creationId xmlns:a16="http://schemas.microsoft.com/office/drawing/2014/main" id="{CF5D104D-017C-4322-92E4-82EEB779A8B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392956" y="1387114"/>
            <a:ext cx="1342195" cy="590550"/>
          </a:xfrm>
          <a:prstGeom prst="line">
            <a:avLst/>
          </a:prstGeom>
          <a:noFill/>
          <a:ln w="57150">
            <a:solidFill>
              <a:srgbClr val="00B0F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Text Box 12">
            <a:extLst>
              <a:ext uri="{FF2B5EF4-FFF2-40B4-BE49-F238E27FC236}">
                <a16:creationId xmlns:a16="http://schemas.microsoft.com/office/drawing/2014/main" id="{80080CA1-25C7-4B0D-B1E2-09AB9FA58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05216" y="2663720"/>
            <a:ext cx="2671763" cy="590550"/>
          </a:xfrm>
          <a:prstGeom prst="rect">
            <a:avLst/>
          </a:prstGeom>
          <a:solidFill>
            <a:srgbClr val="DDB55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3333CC"/>
                </a:solidFill>
                <a:ea typeface="宋体" panose="02010600030101010101" pitchFamily="2" charset="-122"/>
              </a:rPr>
              <a:t>Chemical Freeze-out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3333CC"/>
                </a:solidFill>
                <a:ea typeface="宋体" panose="02010600030101010101" pitchFamily="2" charset="-122"/>
              </a:rPr>
              <a:t>   --- formation of hadrons</a:t>
            </a:r>
          </a:p>
        </p:txBody>
      </p:sp>
      <p:sp>
        <p:nvSpPr>
          <p:cNvPr id="30" name="Text Box 14">
            <a:extLst>
              <a:ext uri="{FF2B5EF4-FFF2-40B4-BE49-F238E27FC236}">
                <a16:creationId xmlns:a16="http://schemas.microsoft.com/office/drawing/2014/main" id="{C2241819-F9EC-44CE-B52E-54CC8921D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9280" y="1682389"/>
            <a:ext cx="2400300" cy="590550"/>
          </a:xfrm>
          <a:prstGeom prst="rect">
            <a:avLst/>
          </a:prstGeom>
          <a:solidFill>
            <a:srgbClr val="DDB55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3333CC"/>
                </a:solidFill>
                <a:ea typeface="宋体" panose="02010600030101010101" pitchFamily="2" charset="-122"/>
              </a:rPr>
              <a:t>Kinetic Freeze-out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b="1" dirty="0">
                <a:solidFill>
                  <a:srgbClr val="3333CC"/>
                </a:solidFill>
                <a:ea typeface="宋体" panose="02010600030101010101" pitchFamily="2" charset="-122"/>
              </a:rPr>
              <a:t>   --- Interaction ceases</a:t>
            </a:r>
          </a:p>
        </p:txBody>
      </p:sp>
      <p:sp>
        <p:nvSpPr>
          <p:cNvPr id="18" name="Text Box 14">
            <a:extLst>
              <a:ext uri="{FF2B5EF4-FFF2-40B4-BE49-F238E27FC236}">
                <a16:creationId xmlns:a16="http://schemas.microsoft.com/office/drawing/2014/main" id="{CAEA69AE-9A22-4470-848B-56016DCAA4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0027" y="5497981"/>
            <a:ext cx="5534415" cy="338554"/>
          </a:xfrm>
          <a:prstGeom prst="rect">
            <a:avLst/>
          </a:prstGeom>
          <a:solidFill>
            <a:srgbClr val="DDB551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b="1" dirty="0">
                <a:latin typeface="+mn-lt"/>
                <a:ea typeface="宋体" panose="02010600030101010101" pitchFamily="2" charset="-122"/>
              </a:rPr>
              <a:t>Kinetic Freeze-out properties decide final particle spectra</a:t>
            </a:r>
          </a:p>
        </p:txBody>
      </p:sp>
      <p:sp>
        <p:nvSpPr>
          <p:cNvPr id="21" name="Text Box 15">
            <a:extLst>
              <a:ext uri="{FF2B5EF4-FFF2-40B4-BE49-F238E27FC236}">
                <a16:creationId xmlns:a16="http://schemas.microsoft.com/office/drawing/2014/main" id="{491B906D-172B-470F-89CD-0BDF9E8BE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5088379"/>
            <a:ext cx="54890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C. Loizides et al. CERN summer student programme 2016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50235" y="6216422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4AE4C931-FED9-4924-9D67-DEDBDFE25954}"/>
              </a:ext>
            </a:extLst>
          </p:cNvPr>
          <p:cNvSpPr/>
          <p:nvPr/>
        </p:nvSpPr>
        <p:spPr>
          <a:xfrm>
            <a:off x="332509" y="4691548"/>
            <a:ext cx="4657453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Smaller</a:t>
            </a:r>
            <a:r>
              <a:rPr lang="en-US" altLang="zh-CN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(q−1)</a:t>
            </a:r>
            <a:r>
              <a:rPr lang="en-US" altLang="zh-CN" sz="2400" b="1" dirty="0">
                <a:solidFill>
                  <a:srgbClr val="333333"/>
                </a:solidFill>
              </a:rPr>
              <a:t> of strangeness than non-strange.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009A4482-40D4-4CC7-893A-60E51A5E5E44}"/>
              </a:ext>
            </a:extLst>
          </p:cNvPr>
          <p:cNvSpPr/>
          <p:nvPr/>
        </p:nvSpPr>
        <p:spPr>
          <a:xfrm>
            <a:off x="332509" y="1035933"/>
            <a:ext cx="4657453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Higher</a:t>
            </a:r>
            <a:r>
              <a:rPr lang="en-US" altLang="zh-CN" sz="2400" b="1" dirty="0">
                <a:solidFill>
                  <a:srgbClr val="333333"/>
                </a:solidFill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temperature</a:t>
            </a:r>
            <a:r>
              <a:rPr lang="en-US" altLang="zh-CN" sz="2400" b="1" dirty="0">
                <a:solidFill>
                  <a:srgbClr val="333333"/>
                </a:solidFill>
              </a:rPr>
              <a:t> of strangeness than non-strange.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58F5E407-2A1A-491F-846D-081FA82E4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35400" y="628460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BD1CFC00-9F74-4609-B02E-C5EEBD9EA56D}"/>
              </a:ext>
            </a:extLst>
          </p:cNvPr>
          <p:cNvSpPr txBox="1">
            <a:spLocks noChangeArrowheads="1"/>
          </p:cNvSpPr>
          <p:nvPr/>
        </p:nvSpPr>
        <p:spPr>
          <a:xfrm>
            <a:off x="4437666" y="147326"/>
            <a:ext cx="2910265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What do we learn? 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D21C7C6-59CE-4510-8B9D-87EFEF2D3668}"/>
              </a:ext>
            </a:extLst>
          </p:cNvPr>
          <p:cNvSpPr/>
          <p:nvPr/>
        </p:nvSpPr>
        <p:spPr>
          <a:xfrm>
            <a:off x="6650390" y="1015339"/>
            <a:ext cx="5209099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Strangeness freeze-out </a:t>
            </a:r>
            <a:r>
              <a:rPr lang="en-US" altLang="zh-CN" sz="2400" b="1" dirty="0">
                <a:solidFill>
                  <a:srgbClr val="FF0000"/>
                </a:solidFill>
              </a:rPr>
              <a:t>earlier</a:t>
            </a:r>
            <a:r>
              <a:rPr lang="en-US" altLang="zh-CN" sz="2400" b="1" dirty="0">
                <a:solidFill>
                  <a:srgbClr val="333333"/>
                </a:solidFill>
              </a:rPr>
              <a:t> than light hadrons.</a:t>
            </a:r>
            <a:endParaRPr lang="zh-CN" altLang="en-US" sz="2400" b="1" dirty="0">
              <a:solidFill>
                <a:srgbClr val="333333"/>
              </a:solidFill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B10F485B-A338-4575-814F-CC5C9591BDAD}"/>
              </a:ext>
            </a:extLst>
          </p:cNvPr>
          <p:cNvSpPr/>
          <p:nvPr/>
        </p:nvSpPr>
        <p:spPr>
          <a:xfrm>
            <a:off x="6650392" y="4446775"/>
            <a:ext cx="5209098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Strangeness approach equilibrium </a:t>
            </a:r>
            <a:r>
              <a:rPr lang="en-US" altLang="zh-CN" sz="2400" b="1" dirty="0">
                <a:solidFill>
                  <a:srgbClr val="FF0000"/>
                </a:solidFill>
              </a:rPr>
              <a:t>more quickly </a:t>
            </a:r>
            <a:r>
              <a:rPr lang="en-US" altLang="zh-CN" sz="2400" b="1" dirty="0">
                <a:solidFill>
                  <a:srgbClr val="333333"/>
                </a:solidFill>
              </a:rPr>
              <a:t>from peripheral to central collisions</a:t>
            </a:r>
          </a:p>
        </p:txBody>
      </p:sp>
      <p:sp>
        <p:nvSpPr>
          <p:cNvPr id="16" name="Line 15">
            <a:extLst>
              <a:ext uri="{FF2B5EF4-FFF2-40B4-BE49-F238E27FC236}">
                <a16:creationId xmlns:a16="http://schemas.microsoft.com/office/drawing/2014/main" id="{EFA5401F-CED5-4381-AA55-696BA46D28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25476" y="5145967"/>
            <a:ext cx="1231099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Line 15">
            <a:extLst>
              <a:ext uri="{FF2B5EF4-FFF2-40B4-BE49-F238E27FC236}">
                <a16:creationId xmlns:a16="http://schemas.microsoft.com/office/drawing/2014/main" id="{B4DA6125-3985-4CC4-BF1B-6D3E182782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49192" y="3072735"/>
            <a:ext cx="1231099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536B2EC-BBD5-4EB2-8AA1-FE806BB6C658}"/>
              </a:ext>
            </a:extLst>
          </p:cNvPr>
          <p:cNvSpPr/>
          <p:nvPr/>
        </p:nvSpPr>
        <p:spPr>
          <a:xfrm>
            <a:off x="332508" y="2698461"/>
            <a:ext cx="4657453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Strangeness:          </a:t>
            </a:r>
          </a:p>
          <a:p>
            <a:r>
              <a:rPr lang="en-US" altLang="zh-CN" sz="2400" b="1" dirty="0">
                <a:solidFill>
                  <a:srgbClr val="333333"/>
                </a:solidFill>
              </a:rPr>
              <a:t>Non-strange: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20" name="Line 15">
            <a:extLst>
              <a:ext uri="{FF2B5EF4-FFF2-40B4-BE49-F238E27FC236}">
                <a16:creationId xmlns:a16="http://schemas.microsoft.com/office/drawing/2014/main" id="{13CD114B-4584-4FE8-8573-F3C8623375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100347" y="1587170"/>
            <a:ext cx="1231099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8B7F3FC5-F050-4859-8EC0-7FBDE62246C8}"/>
              </a:ext>
            </a:extLst>
          </p:cNvPr>
          <p:cNvSpPr/>
          <p:nvPr/>
        </p:nvSpPr>
        <p:spPr>
          <a:xfrm>
            <a:off x="6650391" y="2512911"/>
            <a:ext cx="5209099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srgbClr val="333333"/>
                </a:solidFill>
              </a:rPr>
              <a:t>RHIC spends </a:t>
            </a:r>
            <a:r>
              <a:rPr lang="en-US" altLang="zh-CN" sz="2400" b="1" dirty="0">
                <a:solidFill>
                  <a:srgbClr val="FF0000"/>
                </a:solidFill>
              </a:rPr>
              <a:t>shorter</a:t>
            </a:r>
            <a:r>
              <a:rPr lang="en-US" altLang="zh-CN" sz="2400" b="1" dirty="0">
                <a:solidFill>
                  <a:srgbClr val="333333"/>
                </a:solidFill>
              </a:rPr>
              <a:t> time for non-strange particles to reach kinetic freeze-out than LHC.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60EA79F-FF19-4B00-968A-6AE6FBA3A1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64" y="3161965"/>
            <a:ext cx="2035755" cy="30402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8D52BDE-46F0-469E-969B-3EA60FDF0D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464" y="2794471"/>
            <a:ext cx="2091308" cy="30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0251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33594" y="188912"/>
            <a:ext cx="10528011" cy="622935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CN" sz="3200" b="1" dirty="0">
                <a:solidFill>
                  <a:srgbClr val="333333"/>
                </a:solidFill>
                <a:latin typeface="Calibri" panose="020F0502020204030204"/>
                <a:cs typeface="+mj-cs"/>
              </a:rPr>
              <a:t>                                                      </a:t>
            </a:r>
            <a:r>
              <a:rPr lang="en-US" altLang="zh-CN" sz="3200" b="1" dirty="0">
                <a:solidFill>
                  <a:srgbClr val="333333"/>
                </a:solidFill>
                <a:cs typeface="+mj-cs"/>
              </a:rPr>
              <a:t>Summary</a:t>
            </a:r>
          </a:p>
          <a:p>
            <a:pPr marL="0" lv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1</a:t>
            </a:r>
            <a:r>
              <a:rPr lang="zh-CN" altLang="en-US" sz="2400" b="1" dirty="0">
                <a:solidFill>
                  <a:srgbClr val="333333"/>
                </a:solidFill>
                <a:cs typeface="+mj-cs"/>
              </a:rPr>
              <a:t>、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BGBW</a:t>
            </a:r>
            <a:r>
              <a:rPr lang="en-US" altLang="zh-CN" sz="2400" b="1" dirty="0">
                <a:solidFill>
                  <a:srgbClr val="333333"/>
                </a:solidFill>
              </a:rPr>
              <a:t> and </a:t>
            </a:r>
            <a:r>
              <a:rPr lang="en-US" altLang="zh-CN" sz="2400" b="1" dirty="0">
                <a:solidFill>
                  <a:srgbClr val="FF0000"/>
                </a:solidFill>
              </a:rPr>
              <a:t>TBW</a:t>
            </a:r>
            <a:r>
              <a:rPr lang="en-US" altLang="zh-CN" sz="2400" b="1" dirty="0">
                <a:solidFill>
                  <a:srgbClr val="333333"/>
                </a:solidFill>
              </a:rPr>
              <a:t> fits on spectra of Au+Au (RHIC) collisions at 7.7 - 200 GeV, </a:t>
            </a:r>
          </a:p>
          <a:p>
            <a:pPr marL="0" lvl="0" indent="0">
              <a:buNone/>
            </a:pPr>
            <a:r>
              <a:rPr lang="en-US" altLang="zh-CN" sz="2400" b="1" dirty="0">
                <a:solidFill>
                  <a:srgbClr val="333333"/>
                </a:solidFill>
              </a:rPr>
              <a:t>       and Pb+Pb (LHC) collisions of 2.76 TeV are studied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. </a:t>
            </a:r>
          </a:p>
          <a:p>
            <a:pPr marL="0" lvl="0" indent="0">
              <a:buNone/>
            </a:pP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       TBW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describes experimental measurements better.</a:t>
            </a:r>
          </a:p>
          <a:p>
            <a:pPr marL="0" lvl="0" indent="0">
              <a:buNone/>
            </a:pP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      </a:t>
            </a:r>
            <a:endParaRPr lang="en-US" altLang="zh-CN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2</a:t>
            </a:r>
            <a:r>
              <a:rPr lang="zh-CN" altLang="en-US" sz="2400" b="1" dirty="0">
                <a:solidFill>
                  <a:srgbClr val="333333"/>
                </a:solidFill>
                <a:cs typeface="+mj-cs"/>
              </a:rPr>
              <a:t>、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In TBW: 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T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shows an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increasing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trend with beam energy at RHIC BES, then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decreases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     toward LHC;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ea typeface="宋体" panose="02010600030101010101" pitchFamily="2" charset="-122"/>
                <a:cs typeface="+mj-cs"/>
              </a:rPr>
              <a:t>     </a:t>
            </a:r>
            <a:r>
              <a:rPr lang="en-US" altLang="zh-CN" sz="2800" dirty="0">
                <a:solidFill>
                  <a:srgbClr val="FF3300"/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2800" dirty="0">
                <a:solidFill>
                  <a:srgbClr val="FF3300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2800" dirty="0">
                <a:solidFill>
                  <a:srgbClr val="FF3300"/>
                </a:solidFill>
                <a:ea typeface="宋体" panose="02010600030101010101" pitchFamily="2" charset="-122"/>
              </a:rPr>
              <a:t>&gt; 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and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 (q-1)  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increase with the increase of the collision energy;</a:t>
            </a:r>
          </a:p>
          <a:p>
            <a:pPr marL="0" indent="0">
              <a:buNone/>
            </a:pPr>
            <a:endParaRPr lang="en-US" altLang="zh-CN" sz="2400" b="1" dirty="0">
              <a:solidFill>
                <a:srgbClr val="333333"/>
              </a:solidFill>
              <a:cs typeface="+mj-cs"/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3</a:t>
            </a:r>
            <a:r>
              <a:rPr lang="zh-CN" altLang="en-US" sz="2400" b="1" dirty="0">
                <a:solidFill>
                  <a:srgbClr val="333333"/>
                </a:solidFill>
                <a:cs typeface="+mj-cs"/>
              </a:rPr>
              <a:t>、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Parameter from the polynomials fit, related to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bulk viscosity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,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increases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toward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    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lower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collision energies.</a:t>
            </a:r>
          </a:p>
          <a:p>
            <a:pPr marL="0" indent="0">
              <a:buNone/>
            </a:pPr>
            <a:endParaRPr lang="en-US" altLang="zh-CN" sz="2400" b="1" dirty="0">
              <a:solidFill>
                <a:srgbClr val="333333"/>
              </a:solidFill>
              <a:cs typeface="+mj-cs"/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4</a:t>
            </a:r>
            <a:r>
              <a:rPr lang="zh-CN" altLang="en-US" sz="2400" b="1" dirty="0">
                <a:solidFill>
                  <a:srgbClr val="333333"/>
                </a:solidFill>
                <a:cs typeface="+mj-cs"/>
              </a:rPr>
              <a:t>、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Strangeness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, approach equilibrium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more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quickly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from peripheral to central collisions.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    Strangeness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freeze-out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earlier 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than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 light hadrons. 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    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   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RHIC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spends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shorter time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for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non-strange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particles to reach kinetic freeze-out </a:t>
            </a: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     than </a:t>
            </a:r>
            <a:r>
              <a:rPr lang="en-US" altLang="zh-CN" sz="2400" b="1" dirty="0">
                <a:solidFill>
                  <a:srgbClr val="FF0000"/>
                </a:solidFill>
                <a:cs typeface="+mj-cs"/>
              </a:rPr>
              <a:t>LHC</a:t>
            </a:r>
            <a:r>
              <a:rPr lang="en-US" altLang="zh-CN" sz="2400" b="1" dirty="0">
                <a:solidFill>
                  <a:srgbClr val="333333"/>
                </a:solidFill>
                <a:cs typeface="+mj-cs"/>
              </a:rPr>
              <a:t>. </a:t>
            </a: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05125" y="617855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zh-CN" alt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ACDC02B-C963-40D7-A658-F4215A04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53872" y="6235700"/>
            <a:ext cx="4114800" cy="365125"/>
          </a:xfrm>
        </p:spPr>
        <p:txBody>
          <a:bodyPr/>
          <a:lstStyle/>
          <a:p>
            <a:r>
              <a:rPr lang="en-US" dirty="0"/>
              <a:t>Jia Chen, SQM2021, May.18th</a:t>
            </a:r>
          </a:p>
        </p:txBody>
      </p:sp>
    </p:spTree>
    <p:extLst>
      <p:ext uri="{BB962C8B-B14F-4D97-AF65-F5344CB8AC3E}">
        <p14:creationId xmlns:p14="http://schemas.microsoft.com/office/powerpoint/2010/main" val="36206082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3928889" y="2542034"/>
            <a:ext cx="4335159" cy="1084910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r>
              <a:rPr lang="en-US" altLang="zh-CN" sz="6600" dirty="0">
                <a:ln w="0"/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600" dirty="0">
              <a:ln w="0"/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V="1">
            <a:off x="4697001" y="3747451"/>
            <a:ext cx="2745472" cy="324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33000"/>
              </a:schemeClr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5">
            <a:extLst>
              <a:ext uri="{FF2B5EF4-FFF2-40B4-BE49-F238E27FC236}">
                <a16:creationId xmlns:a16="http://schemas.microsoft.com/office/drawing/2014/main" id="{DC1E8B86-5D94-4144-898A-EED46C886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527" y="4987308"/>
            <a:ext cx="4111239" cy="10849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550217D-54C9-4D26-BE57-64703F215A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990" y="5307365"/>
            <a:ext cx="3935747" cy="764853"/>
          </a:xfrm>
          <a:prstGeom prst="rect">
            <a:avLst/>
          </a:prstGeom>
        </p:spPr>
      </p:pic>
      <p:sp>
        <p:nvSpPr>
          <p:cNvPr id="2" name="页脚占位符 1">
            <a:extLst>
              <a:ext uri="{FF2B5EF4-FFF2-40B4-BE49-F238E27FC236}">
                <a16:creationId xmlns:a16="http://schemas.microsoft.com/office/drawing/2014/main" id="{7B938D13-0AF3-4F0A-976E-39339EFA2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680228"/>
      </p:ext>
    </p:extLst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217920"/>
            <a:ext cx="11654518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b="1" dirty="0">
                <a:solidFill>
                  <a:srgbClr val="333333"/>
                </a:solidFill>
                <a:latin typeface="Calibri" panose="020F0502020204030204"/>
                <a:cs typeface="+mj-cs"/>
              </a:rPr>
              <a:t>                                                   Back Up</a:t>
            </a:r>
            <a:endParaRPr lang="en-US" altLang="zh-CN" sz="3200" b="1" dirty="0">
              <a:solidFill>
                <a:srgbClr val="333333"/>
              </a:solidFill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96375" y="6173426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zh-CN" alt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ACDC02B-C963-40D7-A658-F4215A04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1582" y="6309735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A8F94F9-FB32-4F44-9131-7AF1257894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546" y="1036638"/>
            <a:ext cx="7635496" cy="508476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1B91C81-8B3E-4074-A3B7-D8C4619163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57" y="595814"/>
            <a:ext cx="4259489" cy="570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503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217920"/>
            <a:ext cx="11654518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b="1" dirty="0">
                <a:solidFill>
                  <a:srgbClr val="333333"/>
                </a:solidFill>
                <a:latin typeface="Calibri" panose="020F0502020204030204"/>
                <a:cs typeface="+mj-cs"/>
              </a:rPr>
              <a:t>                                                   Back Up</a:t>
            </a:r>
            <a:endParaRPr lang="en-US" altLang="zh-CN" sz="3200" b="1" dirty="0">
              <a:solidFill>
                <a:srgbClr val="333333"/>
              </a:solidFill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51194" y="6200567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24</a:t>
            </a:fld>
            <a:endParaRPr lang="zh-CN" alt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ACDC02B-C963-40D7-A658-F4215A04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0054" y="6299363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E26F23F-1092-4FF7-B4FD-4ED9C8D63F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2"/>
          <a:stretch/>
        </p:blipFill>
        <p:spPr>
          <a:xfrm>
            <a:off x="352425" y="1052954"/>
            <a:ext cx="6605060" cy="502919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EF614AE7-5D96-4106-8A98-391DF6FAFFC0}"/>
              </a:ext>
            </a:extLst>
          </p:cNvPr>
          <p:cNvSpPr/>
          <p:nvPr/>
        </p:nvSpPr>
        <p:spPr>
          <a:xfrm>
            <a:off x="8729424" y="536519"/>
            <a:ext cx="28816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STAR PRC 96, 44904 (2017) </a:t>
            </a:r>
            <a:endParaRPr lang="zh-CN" altLang="en-US" sz="16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90F4517B-F9A3-40C7-BFCE-AFBE14FF5AAD}"/>
              </a:ext>
            </a:extLst>
          </p:cNvPr>
          <p:cNvSpPr txBox="1">
            <a:spLocks noChangeArrowheads="1"/>
          </p:cNvSpPr>
          <p:nvPr/>
        </p:nvSpPr>
        <p:spPr>
          <a:xfrm>
            <a:off x="352425" y="410730"/>
            <a:ext cx="474168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BGBW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fit results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C3EA3B8-1C12-416A-A847-952BB4E58C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293" y="961184"/>
            <a:ext cx="3624059" cy="550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716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17979" y="6156780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25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7692" y="449407"/>
            <a:ext cx="57583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Tsallis Blast-Wave </a:t>
            </a:r>
            <a:r>
              <a:rPr lang="fr-FR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fit results in Au+Au collisions</a:t>
            </a:r>
            <a:endParaRPr lang="zh-CN" altLang="en-US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F7125BC-48C7-4A51-8EA8-7D2A96DECB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468" y="849517"/>
            <a:ext cx="8178767" cy="508971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8AC8674-415E-4C9A-BAA5-4590051B95C9}"/>
              </a:ext>
            </a:extLst>
          </p:cNvPr>
          <p:cNvSpPr txBox="1"/>
          <p:nvPr/>
        </p:nvSpPr>
        <p:spPr>
          <a:xfrm>
            <a:off x="1916578" y="5889177"/>
            <a:ext cx="90192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b="1" dirty="0">
                <a:solidFill>
                  <a:srgbClr val="333333"/>
                </a:solidFill>
              </a:rPr>
              <a:t>Off thermal equilibrium in peripheral collisions for both strange hadrons and the other hadrons.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3A0D973-BC7D-4D5F-B1A0-6A72B6D8654D}"/>
              </a:ext>
            </a:extLst>
          </p:cNvPr>
          <p:cNvSpPr txBox="1"/>
          <p:nvPr/>
        </p:nvSpPr>
        <p:spPr>
          <a:xfrm>
            <a:off x="5263245" y="15413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333333"/>
                </a:solidFill>
                <a:latin typeface="Calibri" panose="020F0502020204030204"/>
                <a:cs typeface="+mj-cs"/>
              </a:rPr>
              <a:t>Back Up</a:t>
            </a:r>
            <a:endParaRPr lang="zh-CN" altLang="en-US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</p:txBody>
      </p:sp>
      <p:sp>
        <p:nvSpPr>
          <p:cNvPr id="12" name="Text Box 12">
            <a:extLst>
              <a:ext uri="{FF2B5EF4-FFF2-40B4-BE49-F238E27FC236}">
                <a16:creationId xmlns:a16="http://schemas.microsoft.com/office/drawing/2014/main" id="{327539A3-2FAE-4A16-A111-91A0842BC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6168" y="510963"/>
            <a:ext cx="575830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M. Shao et al. J. Phys. G: Nucl. Part. Phys. 37, 085104 (2010) 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11BAB38-550E-40F9-A12C-0428100F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483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126546"/>
            <a:ext cx="11439525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dirty="0"/>
              <a:t>  </a:t>
            </a:r>
          </a:p>
          <a:p>
            <a:pPr marL="0" indent="0">
              <a:buNone/>
            </a:pPr>
            <a:endParaRPr lang="en-US" altLang="zh-CN" sz="2000" dirty="0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05614" y="6228205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26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76771" y="5196563"/>
            <a:ext cx="100528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The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TBW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 results for the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temperature 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of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peripheral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 collisions is lower than the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BGBW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 results.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E787F11-AC04-42A0-8015-20B6CCF56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4" y="659075"/>
            <a:ext cx="10387764" cy="4589835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95E3E4D1-4497-4B01-9BA5-FA78FE4340FA}"/>
              </a:ext>
            </a:extLst>
          </p:cNvPr>
          <p:cNvSpPr/>
          <p:nvPr/>
        </p:nvSpPr>
        <p:spPr>
          <a:xfrm>
            <a:off x="1165288" y="5565895"/>
            <a:ext cx="94845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Temperature  of the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central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 collisions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doesn’t change 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obviously at RHIC, and then </a:t>
            </a:r>
            <a:r>
              <a:rPr lang="en-US" altLang="zh-CN" b="1" dirty="0">
                <a:solidFill>
                  <a:srgbClr val="FF0000"/>
                </a:solidFill>
                <a:latin typeface="Calibri" panose="020F0502020204030204"/>
              </a:rPr>
              <a:t>decreases</a:t>
            </a:r>
            <a:r>
              <a:rPr lang="en-US" altLang="zh-CN" b="1" dirty="0">
                <a:solidFill>
                  <a:srgbClr val="333333"/>
                </a:solidFill>
                <a:latin typeface="Calibri" panose="020F0502020204030204"/>
              </a:rPr>
              <a:t> up to LHC in TBW model.</a:t>
            </a:r>
          </a:p>
        </p:txBody>
      </p:sp>
      <p:sp>
        <p:nvSpPr>
          <p:cNvPr id="25" name="Rectangle 4">
            <a:extLst>
              <a:ext uri="{FF2B5EF4-FFF2-40B4-BE49-F238E27FC236}">
                <a16:creationId xmlns:a16="http://schemas.microsoft.com/office/drawing/2014/main" id="{46D7D783-CD63-4595-B80E-C5CD5E2F04E2}"/>
              </a:ext>
            </a:extLst>
          </p:cNvPr>
          <p:cNvSpPr txBox="1">
            <a:spLocks noChangeArrowheads="1"/>
          </p:cNvSpPr>
          <p:nvPr/>
        </p:nvSpPr>
        <p:spPr>
          <a:xfrm>
            <a:off x="791299" y="452887"/>
            <a:ext cx="474168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cs"/>
              </a:rPr>
              <a:t>TBW results 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宋体" panose="02010600030101010101" pitchFamily="2" charset="-122"/>
                <a:cs typeface="+mn-cs"/>
              </a:rPr>
              <a:t>different</a:t>
            </a:r>
            <a:r>
              <a:rPr lang="en-US" altLang="zh-CN" sz="2000" b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cs"/>
              </a:rPr>
              <a:t> from BGBW</a:t>
            </a:r>
          </a:p>
        </p:txBody>
      </p:sp>
      <p:sp>
        <p:nvSpPr>
          <p:cNvPr id="26" name="Rectangle 4">
            <a:extLst>
              <a:ext uri="{FF2B5EF4-FFF2-40B4-BE49-F238E27FC236}">
                <a16:creationId xmlns:a16="http://schemas.microsoft.com/office/drawing/2014/main" id="{3749A55E-01A5-4938-A373-4B2D6C56AB40}"/>
              </a:ext>
            </a:extLst>
          </p:cNvPr>
          <p:cNvSpPr txBox="1">
            <a:spLocks noChangeArrowheads="1"/>
          </p:cNvSpPr>
          <p:nvPr/>
        </p:nvSpPr>
        <p:spPr>
          <a:xfrm>
            <a:off x="6263805" y="474655"/>
            <a:ext cx="474168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solidFill>
                  <a:srgbClr val="000000"/>
                </a:solidFill>
                <a:latin typeface="+mn-lt"/>
                <a:ea typeface="宋体" panose="02010600030101010101" pitchFamily="2" charset="-122"/>
                <a:cs typeface="+mn-cs"/>
              </a:rPr>
              <a:t>TBW fit results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036AF9D-1F5A-4AEE-81ED-CE43655EA93C}"/>
              </a:ext>
            </a:extLst>
          </p:cNvPr>
          <p:cNvSpPr/>
          <p:nvPr/>
        </p:nvSpPr>
        <p:spPr>
          <a:xfrm>
            <a:off x="9665935" y="3241221"/>
            <a:ext cx="873033" cy="38933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central</a:t>
            </a:r>
            <a:endPara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0DD6253B-A812-440E-9AF6-1184914F1549}"/>
              </a:ext>
            </a:extLst>
          </p:cNvPr>
          <p:cNvSpPr/>
          <p:nvPr/>
        </p:nvSpPr>
        <p:spPr>
          <a:xfrm>
            <a:off x="6542197" y="3332416"/>
            <a:ext cx="1233717" cy="358173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peripheral</a:t>
            </a:r>
            <a:endParaRPr lang="en-US" altLang="zh-CN" sz="1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793F54BA-CD26-411C-9BB8-4A6B2F5E6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09842" y="6315290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337061F3-54FF-400F-A5DE-350D2BC8DCDF}"/>
              </a:ext>
            </a:extLst>
          </p:cNvPr>
          <p:cNvSpPr txBox="1">
            <a:spLocks/>
          </p:cNvSpPr>
          <p:nvPr/>
        </p:nvSpPr>
        <p:spPr>
          <a:xfrm>
            <a:off x="352425" y="217920"/>
            <a:ext cx="11654518" cy="6229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333333"/>
                </a:solidFill>
                <a:latin typeface="Calibri" panose="020F0502020204030204"/>
                <a:cs typeface="+mj-cs"/>
              </a:rPr>
              <a:t>                                                  </a:t>
            </a:r>
            <a:endParaRPr lang="en-US" altLang="zh-CN" sz="3200" b="1" dirty="0">
              <a:solidFill>
                <a:srgbClr val="333333"/>
              </a:solidFill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740E27F4-A6C8-47E2-A885-EC411806D3AA}"/>
              </a:ext>
            </a:extLst>
          </p:cNvPr>
          <p:cNvSpPr txBox="1">
            <a:spLocks noChangeArrowheads="1"/>
          </p:cNvSpPr>
          <p:nvPr/>
        </p:nvSpPr>
        <p:spPr>
          <a:xfrm>
            <a:off x="1908396" y="173028"/>
            <a:ext cx="9267603" cy="454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BGBW</a:t>
            </a:r>
            <a:r>
              <a:rPr lang="en-US" altLang="zh-CN" sz="2400" b="1" dirty="0">
                <a:latin typeface="+mn-lt"/>
                <a:ea typeface="+mn-ea"/>
                <a:cs typeface="+mn-cs"/>
              </a:rPr>
              <a:t> vs </a:t>
            </a:r>
            <a:r>
              <a:rPr lang="en-US" altLang="zh-CN" sz="2400" b="1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TBW</a:t>
            </a:r>
            <a:r>
              <a:rPr lang="en-US" altLang="zh-CN" sz="2400" b="1" dirty="0">
                <a:latin typeface="+mn-lt"/>
                <a:ea typeface="+mn-ea"/>
                <a:cs typeface="+mn-cs"/>
              </a:rPr>
              <a:t> on Variation of Temperature with Velocity</a:t>
            </a:r>
          </a:p>
        </p:txBody>
      </p:sp>
    </p:spTree>
    <p:extLst>
      <p:ext uri="{BB962C8B-B14F-4D97-AF65-F5344CB8AC3E}">
        <p14:creationId xmlns:p14="http://schemas.microsoft.com/office/powerpoint/2010/main" val="265584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2425" y="144607"/>
            <a:ext cx="11654518" cy="6229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b="1" dirty="0">
                <a:solidFill>
                  <a:srgbClr val="333333"/>
                </a:solidFill>
                <a:latin typeface="Calibri" panose="020F0502020204030204"/>
                <a:cs typeface="+mj-cs"/>
              </a:rPr>
              <a:t>                                                   </a:t>
            </a:r>
            <a:endParaRPr lang="en-US" altLang="zh-CN" sz="3200" b="1" dirty="0">
              <a:solidFill>
                <a:srgbClr val="333333"/>
              </a:solidFill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  <a:p>
            <a:pPr marL="0" indent="0">
              <a:buNone/>
            </a:pPr>
            <a:endParaRPr lang="en-US" altLang="zh-CN" sz="3200" b="1" dirty="0">
              <a:solidFill>
                <a:srgbClr val="333333"/>
              </a:solidFill>
              <a:latin typeface="Calibri" panose="020F0502020204030204"/>
              <a:cs typeface="+mj-cs"/>
            </a:endParaRPr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25197" y="6213657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zh-CN" altLang="en-US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ACDC02B-C963-40D7-A658-F4215A04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1582" y="6309735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6BBADE3-2685-4F5F-94D6-EF110F1E4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44797" y="122344"/>
            <a:ext cx="9652000" cy="537947"/>
          </a:xfrm>
        </p:spPr>
        <p:txBody>
          <a:bodyPr>
            <a:normAutofit/>
          </a:bodyPr>
          <a:lstStyle/>
          <a:p>
            <a:pPr algn="ctr" fontAlgn="base">
              <a:spcAft>
                <a:spcPct val="0"/>
              </a:spcAft>
            </a:pPr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Strangeness vs Exploring QCD phase diagram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C1EB508-514A-44AB-B791-F68D6DFA8FC6}"/>
              </a:ext>
            </a:extLst>
          </p:cNvPr>
          <p:cNvSpPr txBox="1"/>
          <p:nvPr/>
        </p:nvSpPr>
        <p:spPr>
          <a:xfrm>
            <a:off x="1068045" y="4832671"/>
            <a:ext cx="107194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Strange hadrons                       identifying the phase boundary and onset of deconfinement 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2E4B075-64F2-427D-BBF5-0FCF207A4DE1}"/>
              </a:ext>
            </a:extLst>
          </p:cNvPr>
          <p:cNvSpPr txBox="1"/>
          <p:nvPr/>
        </p:nvSpPr>
        <p:spPr>
          <a:xfrm>
            <a:off x="1077281" y="5551764"/>
            <a:ext cx="10440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Strangeness yields in BES                      better constrain chemical and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kinetic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freeze-out parameters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79C7EC0-95C3-4B17-A04F-E638ADB7723A}"/>
              </a:ext>
            </a:extLst>
          </p:cNvPr>
          <p:cNvSpPr txBox="1"/>
          <p:nvPr/>
        </p:nvSpPr>
        <p:spPr>
          <a:xfrm>
            <a:off x="1068045" y="5182432"/>
            <a:ext cx="75115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Strangeness enhancement                       signature of QGP</a:t>
            </a:r>
            <a:endParaRPr lang="zh-CN" altLang="en-US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箭头: 右 12">
            <a:extLst>
              <a:ext uri="{FF2B5EF4-FFF2-40B4-BE49-F238E27FC236}">
                <a16:creationId xmlns:a16="http://schemas.microsoft.com/office/drawing/2014/main" id="{15EAF8E3-8AFF-4375-9725-FA00AC1510A8}"/>
              </a:ext>
            </a:extLst>
          </p:cNvPr>
          <p:cNvSpPr/>
          <p:nvPr/>
        </p:nvSpPr>
        <p:spPr>
          <a:xfrm>
            <a:off x="4160982" y="5255463"/>
            <a:ext cx="892381" cy="227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右 13">
            <a:extLst>
              <a:ext uri="{FF2B5EF4-FFF2-40B4-BE49-F238E27FC236}">
                <a16:creationId xmlns:a16="http://schemas.microsoft.com/office/drawing/2014/main" id="{EF2DBCFA-65ED-4579-9000-E84BA4BBBD6E}"/>
              </a:ext>
            </a:extLst>
          </p:cNvPr>
          <p:cNvSpPr/>
          <p:nvPr/>
        </p:nvSpPr>
        <p:spPr>
          <a:xfrm>
            <a:off x="3084946" y="4909354"/>
            <a:ext cx="892381" cy="227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C3F7DF8-25E0-4293-B137-38D816A2F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785" y="714746"/>
            <a:ext cx="6221830" cy="4143349"/>
          </a:xfrm>
          <a:prstGeom prst="rect">
            <a:avLst/>
          </a:prstGeom>
        </p:spPr>
      </p:pic>
      <p:sp>
        <p:nvSpPr>
          <p:cNvPr id="16" name="箭头: 右 15">
            <a:extLst>
              <a:ext uri="{FF2B5EF4-FFF2-40B4-BE49-F238E27FC236}">
                <a16:creationId xmlns:a16="http://schemas.microsoft.com/office/drawing/2014/main" id="{18C955F0-1AF1-4218-8747-25C06B0197CF}"/>
              </a:ext>
            </a:extLst>
          </p:cNvPr>
          <p:cNvSpPr/>
          <p:nvPr/>
        </p:nvSpPr>
        <p:spPr>
          <a:xfrm>
            <a:off x="4062763" y="5625650"/>
            <a:ext cx="892381" cy="2270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 Box 15">
            <a:extLst>
              <a:ext uri="{FF2B5EF4-FFF2-40B4-BE49-F238E27FC236}">
                <a16:creationId xmlns:a16="http://schemas.microsoft.com/office/drawing/2014/main" id="{53F386A8-1581-4785-831E-4CD832E84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2936" y="4474546"/>
            <a:ext cx="433400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Annu. Rev. Nucl. Part. Sci. 68:339–76(2018)</a:t>
            </a:r>
          </a:p>
        </p:txBody>
      </p:sp>
    </p:spTree>
    <p:extLst>
      <p:ext uri="{BB962C8B-B14F-4D97-AF65-F5344CB8AC3E}">
        <p14:creationId xmlns:p14="http://schemas.microsoft.com/office/powerpoint/2010/main" val="900519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44092" y="6153213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zh-CN" altLang="en-US" dirty="0"/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F8C00F5B-1577-4C5C-9F4F-D6A06F3387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56213" y="287006"/>
            <a:ext cx="6216828" cy="362146"/>
          </a:xfrm>
        </p:spPr>
        <p:txBody>
          <a:bodyPr>
            <a:noAutofit/>
          </a:bodyPr>
          <a:lstStyle/>
          <a:p>
            <a:pPr algn="ctr"/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  <a:cs typeface="+mn-cs"/>
              </a:rPr>
              <a:t>Blast-Wave Model for Particle Production</a:t>
            </a: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631A98CE-36D0-4111-B4C9-B4EBD9797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967" y="783964"/>
            <a:ext cx="7258639" cy="10581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buFontTx/>
              <a:buNone/>
            </a:pPr>
            <a:r>
              <a:rPr lang="en-US" altLang="zh-CN" sz="2000" dirty="0">
                <a:ea typeface="宋体" panose="02010600030101010101" pitchFamily="2" charset="-122"/>
              </a:rPr>
              <a:t>Source of particle production is assumed to be: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ea typeface="宋体" panose="02010600030101010101" pitchFamily="2" charset="-122"/>
              </a:rPr>
              <a:t>Local thermal equilibrated</a:t>
            </a:r>
          </a:p>
          <a:p>
            <a:pPr lvl="1">
              <a:lnSpc>
                <a:spcPct val="90000"/>
              </a:lnSpc>
            </a:pPr>
            <a:r>
              <a:rPr lang="en-US" altLang="zh-CN" dirty="0">
                <a:ea typeface="宋体" panose="02010600030101010101" pitchFamily="2" charset="-122"/>
              </a:rPr>
              <a:t>Boosted radially </a:t>
            </a:r>
          </a:p>
        </p:txBody>
      </p:sp>
      <p:grpSp>
        <p:nvGrpSpPr>
          <p:cNvPr id="17" name="Group 58">
            <a:extLst>
              <a:ext uri="{FF2B5EF4-FFF2-40B4-BE49-F238E27FC236}">
                <a16:creationId xmlns:a16="http://schemas.microsoft.com/office/drawing/2014/main" id="{91C27EEE-FB53-4E23-A1D6-DA0E6353BDA4}"/>
              </a:ext>
            </a:extLst>
          </p:cNvPr>
          <p:cNvGrpSpPr>
            <a:grpSpLocks/>
          </p:cNvGrpSpPr>
          <p:nvPr/>
        </p:nvGrpSpPr>
        <p:grpSpPr bwMode="auto">
          <a:xfrm>
            <a:off x="1107486" y="2020014"/>
            <a:ext cx="8359775" cy="3835400"/>
            <a:chOff x="158" y="1486"/>
            <a:chExt cx="5266" cy="2416"/>
          </a:xfrm>
        </p:grpSpPr>
        <p:sp>
          <p:nvSpPr>
            <p:cNvPr id="18" name="Rectangle 7" descr="Light downward diagonal">
              <a:extLst>
                <a:ext uri="{FF2B5EF4-FFF2-40B4-BE49-F238E27FC236}">
                  <a16:creationId xmlns:a16="http://schemas.microsoft.com/office/drawing/2014/main" id="{833FE1D7-3E1B-43F1-B013-FB8FB8FAD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502"/>
              <a:ext cx="5232" cy="2400"/>
            </a:xfrm>
            <a:prstGeom prst="rect">
              <a:avLst/>
            </a:prstGeom>
            <a:pattFill prst="ltDnDiag">
              <a:fgClr>
                <a:srgbClr val="D6E4FF"/>
              </a:fgClr>
              <a:bgClr>
                <a:srgbClr val="FFFFFF"/>
              </a:bgClr>
            </a:pattFill>
            <a:ln w="38100" cmpd="dbl">
              <a:solidFill>
                <a:srgbClr val="CC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AutoShape 8">
              <a:extLst>
                <a:ext uri="{FF2B5EF4-FFF2-40B4-BE49-F238E27FC236}">
                  <a16:creationId xmlns:a16="http://schemas.microsoft.com/office/drawing/2014/main" id="{58E16C48-16F8-4160-9D52-25C9E5ADA38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521872">
              <a:off x="4959" y="2158"/>
              <a:ext cx="124" cy="133"/>
            </a:xfrm>
            <a:prstGeom prst="cube">
              <a:avLst>
                <a:gd name="adj" fmla="val 17116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" name="AutoShape 9">
              <a:extLst>
                <a:ext uri="{FF2B5EF4-FFF2-40B4-BE49-F238E27FC236}">
                  <a16:creationId xmlns:a16="http://schemas.microsoft.com/office/drawing/2014/main" id="{29260368-F4AB-4400-805A-DB47CE7DF2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0">
              <a:off x="4493" y="2541"/>
              <a:ext cx="444" cy="614"/>
            </a:xfrm>
            <a:prstGeom prst="can">
              <a:avLst>
                <a:gd name="adj" fmla="val 34572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1" name="AutoShape 10">
              <a:extLst>
                <a:ext uri="{FF2B5EF4-FFF2-40B4-BE49-F238E27FC236}">
                  <a16:creationId xmlns:a16="http://schemas.microsoft.com/office/drawing/2014/main" id="{CB0EB9B4-86DE-4F64-9466-A15562A0F3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521872">
              <a:off x="4366" y="2168"/>
              <a:ext cx="124" cy="133"/>
            </a:xfrm>
            <a:prstGeom prst="cube">
              <a:avLst>
                <a:gd name="adj" fmla="val 17116"/>
              </a:avLst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id="{D5A3FBF8-CA86-4ACD-AD2F-7183AC394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3" y="2692"/>
              <a:ext cx="85" cy="119"/>
            </a:xfrm>
            <a:custGeom>
              <a:avLst/>
              <a:gdLst>
                <a:gd name="T0" fmla="*/ 107 w 134"/>
                <a:gd name="T1" fmla="*/ 0 h 119"/>
                <a:gd name="T2" fmla="*/ 128 w 134"/>
                <a:gd name="T3" fmla="*/ 60 h 119"/>
                <a:gd name="T4" fmla="*/ 118 w 134"/>
                <a:gd name="T5" fmla="*/ 118 h 119"/>
                <a:gd name="T6" fmla="*/ 27 w 134"/>
                <a:gd name="T7" fmla="*/ 119 h 119"/>
                <a:gd name="T8" fmla="*/ 23 w 134"/>
                <a:gd name="T9" fmla="*/ 63 h 119"/>
                <a:gd name="T10" fmla="*/ 10 w 134"/>
                <a:gd name="T11" fmla="*/ 1 h 119"/>
                <a:gd name="T12" fmla="*/ 107 w 134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119">
                  <a:moveTo>
                    <a:pt x="107" y="0"/>
                  </a:moveTo>
                  <a:cubicBezTo>
                    <a:pt x="127" y="10"/>
                    <a:pt x="126" y="40"/>
                    <a:pt x="128" y="60"/>
                  </a:cubicBezTo>
                  <a:cubicBezTo>
                    <a:pt x="130" y="88"/>
                    <a:pt x="134" y="107"/>
                    <a:pt x="118" y="118"/>
                  </a:cubicBezTo>
                  <a:lnTo>
                    <a:pt x="27" y="119"/>
                  </a:lnTo>
                  <a:cubicBezTo>
                    <a:pt x="11" y="110"/>
                    <a:pt x="31" y="116"/>
                    <a:pt x="23" y="63"/>
                  </a:cubicBezTo>
                  <a:cubicBezTo>
                    <a:pt x="16" y="11"/>
                    <a:pt x="0" y="10"/>
                    <a:pt x="10" y="1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FF602C"/>
            </a:solidFill>
            <a:ln w="9525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3" name="AutoShape 12">
              <a:extLst>
                <a:ext uri="{FF2B5EF4-FFF2-40B4-BE49-F238E27FC236}">
                  <a16:creationId xmlns:a16="http://schemas.microsoft.com/office/drawing/2014/main" id="{D3BB1DB2-BAD2-47E0-8C69-9321619198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4702" y="1776"/>
              <a:ext cx="686" cy="490"/>
            </a:xfrm>
            <a:prstGeom prst="rightArrow">
              <a:avLst>
                <a:gd name="adj1" fmla="val 55815"/>
                <a:gd name="adj2" fmla="val 48533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4" name="Text Box 13">
              <a:extLst>
                <a:ext uri="{FF2B5EF4-FFF2-40B4-BE49-F238E27FC236}">
                  <a16:creationId xmlns:a16="http://schemas.microsoft.com/office/drawing/2014/main" id="{4B5E507F-DCC7-4BD5-B644-8749CA477A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3" y="1822"/>
              <a:ext cx="49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random</a:t>
              </a:r>
            </a:p>
          </p:txBody>
        </p:sp>
        <p:sp>
          <p:nvSpPr>
            <p:cNvPr id="25" name="Text Box 14">
              <a:extLst>
                <a:ext uri="{FF2B5EF4-FFF2-40B4-BE49-F238E27FC236}">
                  <a16:creationId xmlns:a16="http://schemas.microsoft.com/office/drawing/2014/main" id="{BEBF6F79-2BFD-4530-A746-0B8401912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51" y="1486"/>
              <a:ext cx="515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boosted</a:t>
              </a:r>
            </a:p>
          </p:txBody>
        </p:sp>
        <p:sp>
          <p:nvSpPr>
            <p:cNvPr id="26" name="Line 15">
              <a:extLst>
                <a:ext uri="{FF2B5EF4-FFF2-40B4-BE49-F238E27FC236}">
                  <a16:creationId xmlns:a16="http://schemas.microsoft.com/office/drawing/2014/main" id="{FBA7241A-5D7F-479A-ADC4-D4F342EE32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86" y="2280"/>
              <a:ext cx="402" cy="530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7" name="Line 16">
              <a:extLst>
                <a:ext uri="{FF2B5EF4-FFF2-40B4-BE49-F238E27FC236}">
                  <a16:creationId xmlns:a16="http://schemas.microsoft.com/office/drawing/2014/main" id="{CFE8FE04-EE55-479B-9FF0-157C81D791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488" y="2169"/>
              <a:ext cx="345" cy="518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8" name="Line 17">
              <a:extLst>
                <a:ext uri="{FF2B5EF4-FFF2-40B4-BE49-F238E27FC236}">
                  <a16:creationId xmlns:a16="http://schemas.microsoft.com/office/drawing/2014/main" id="{99B942AB-A473-4B69-AD19-E97C14657A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75" y="2164"/>
              <a:ext cx="204" cy="534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9" name="Line 18">
              <a:extLst>
                <a:ext uri="{FF2B5EF4-FFF2-40B4-BE49-F238E27FC236}">
                  <a16:creationId xmlns:a16="http://schemas.microsoft.com/office/drawing/2014/main" id="{7BEBCA09-190B-4CCF-919D-06FE84D2E2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848" y="2263"/>
              <a:ext cx="242" cy="567"/>
            </a:xfrm>
            <a:prstGeom prst="line">
              <a:avLst/>
            </a:prstGeom>
            <a:noFill/>
            <a:ln w="9525" cap="rnd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grpSp>
          <p:nvGrpSpPr>
            <p:cNvPr id="30" name="Group 19">
              <a:extLst>
                <a:ext uri="{FF2B5EF4-FFF2-40B4-BE49-F238E27FC236}">
                  <a16:creationId xmlns:a16="http://schemas.microsoft.com/office/drawing/2014/main" id="{3EEC0426-EF9A-4F23-9772-7985195C0191}"/>
                </a:ext>
              </a:extLst>
            </p:cNvPr>
            <p:cNvGrpSpPr>
              <a:grpSpLocks/>
            </p:cNvGrpSpPr>
            <p:nvPr/>
          </p:nvGrpSpPr>
          <p:grpSpPr bwMode="auto">
            <a:xfrm rot="-1552278">
              <a:off x="4842" y="1755"/>
              <a:ext cx="439" cy="551"/>
              <a:chOff x="5112" y="2291"/>
              <a:chExt cx="439" cy="551"/>
            </a:xfrm>
          </p:grpSpPr>
          <p:sp>
            <p:nvSpPr>
              <p:cNvPr id="53" name="Line 20">
                <a:extLst>
                  <a:ext uri="{FF2B5EF4-FFF2-40B4-BE49-F238E27FC236}">
                    <a16:creationId xmlns:a16="http://schemas.microsoft.com/office/drawing/2014/main" id="{040E5096-8614-4AE1-98BC-41D95ADDF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13" y="2744"/>
                <a:ext cx="0" cy="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4" name="Line 21">
                <a:extLst>
                  <a:ext uri="{FF2B5EF4-FFF2-40B4-BE49-F238E27FC236}">
                    <a16:creationId xmlns:a16="http://schemas.microsoft.com/office/drawing/2014/main" id="{8D8677A6-3C09-498A-854F-BAA1331BD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5138" y="2675"/>
                <a:ext cx="40" cy="6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5" name="Line 22">
                <a:extLst>
                  <a:ext uri="{FF2B5EF4-FFF2-40B4-BE49-F238E27FC236}">
                    <a16:creationId xmlns:a16="http://schemas.microsoft.com/office/drawing/2014/main" id="{5ED74504-FAD5-4169-9DE6-96701AB2A7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700000">
                <a:off x="5165" y="2727"/>
                <a:ext cx="0" cy="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Line 23">
                <a:extLst>
                  <a:ext uri="{FF2B5EF4-FFF2-40B4-BE49-F238E27FC236}">
                    <a16:creationId xmlns:a16="http://schemas.microsoft.com/office/drawing/2014/main" id="{535DC271-8C00-4F6F-B7F4-611EA80091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2700000">
                <a:off x="5247" y="2708"/>
                <a:ext cx="55" cy="8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Line 24">
                <a:extLst>
                  <a:ext uri="{FF2B5EF4-FFF2-40B4-BE49-F238E27FC236}">
                    <a16:creationId xmlns:a16="http://schemas.microsoft.com/office/drawing/2014/main" id="{F57CAB63-A393-445D-A6DC-223C541718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376505">
                <a:off x="5185" y="2736"/>
                <a:ext cx="0" cy="106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Line 25">
                <a:extLst>
                  <a:ext uri="{FF2B5EF4-FFF2-40B4-BE49-F238E27FC236}">
                    <a16:creationId xmlns:a16="http://schemas.microsoft.com/office/drawing/2014/main" id="{2D58D9B0-DE9C-4919-842C-49B6A32178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6776505" flipH="1">
                <a:off x="5131" y="2629"/>
                <a:ext cx="82" cy="7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9" name="Line 26">
                <a:extLst>
                  <a:ext uri="{FF2B5EF4-FFF2-40B4-BE49-F238E27FC236}">
                    <a16:creationId xmlns:a16="http://schemas.microsoft.com/office/drawing/2014/main" id="{48AF86E3-878B-4832-919E-6C0F32B689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4959742" flipV="1">
                <a:off x="5149" y="2706"/>
                <a:ext cx="7" cy="8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Line 27">
                <a:extLst>
                  <a:ext uri="{FF2B5EF4-FFF2-40B4-BE49-F238E27FC236}">
                    <a16:creationId xmlns:a16="http://schemas.microsoft.com/office/drawing/2014/main" id="{810879E7-AFAD-4A73-A1B4-50134B6EC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1323495">
                <a:off x="5234" y="2740"/>
                <a:ext cx="9" cy="8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1" name="Line 28">
                <a:extLst>
                  <a:ext uri="{FF2B5EF4-FFF2-40B4-BE49-F238E27FC236}">
                    <a16:creationId xmlns:a16="http://schemas.microsoft.com/office/drawing/2014/main" id="{57D7F942-7A5D-45C3-95F3-3846DFA585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5210" y="2347"/>
                <a:ext cx="123" cy="35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2" name="Line 29">
                <a:extLst>
                  <a:ext uri="{FF2B5EF4-FFF2-40B4-BE49-F238E27FC236}">
                    <a16:creationId xmlns:a16="http://schemas.microsoft.com/office/drawing/2014/main" id="{D9C13567-8BB3-4DDE-BA73-DF0A2D0E7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 flipV="1">
                <a:off x="5260" y="2553"/>
                <a:ext cx="143" cy="197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Line 30">
                <a:extLst>
                  <a:ext uri="{FF2B5EF4-FFF2-40B4-BE49-F238E27FC236}">
                    <a16:creationId xmlns:a16="http://schemas.microsoft.com/office/drawing/2014/main" id="{27E36740-DF5D-4D0C-8BE5-67D38F8489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8100000">
                <a:off x="5314" y="2338"/>
                <a:ext cx="66" cy="40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Line 31">
                <a:extLst>
                  <a:ext uri="{FF2B5EF4-FFF2-40B4-BE49-F238E27FC236}">
                    <a16:creationId xmlns:a16="http://schemas.microsoft.com/office/drawing/2014/main" id="{2D05EFA9-C8B6-4E4F-B938-76AA7F97C8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8100000" flipH="1">
                <a:off x="5129" y="2551"/>
                <a:ext cx="132" cy="13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Line 32">
                <a:extLst>
                  <a:ext uri="{FF2B5EF4-FFF2-40B4-BE49-F238E27FC236}">
                    <a16:creationId xmlns:a16="http://schemas.microsoft.com/office/drawing/2014/main" id="{50BDE0E1-F658-48C7-9ADB-3EF2BB0307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2176505" flipH="1">
                <a:off x="5301" y="2291"/>
                <a:ext cx="41" cy="443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6" name="Line 33">
                <a:extLst>
                  <a:ext uri="{FF2B5EF4-FFF2-40B4-BE49-F238E27FC236}">
                    <a16:creationId xmlns:a16="http://schemas.microsoft.com/office/drawing/2014/main" id="{599FFDF0-3D07-4B6F-A29B-A290732F94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6957272" flipH="1" flipV="1">
                <a:off x="5251" y="2647"/>
                <a:ext cx="114" cy="11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Line 34">
                <a:extLst>
                  <a:ext uri="{FF2B5EF4-FFF2-40B4-BE49-F238E27FC236}">
                    <a16:creationId xmlns:a16="http://schemas.microsoft.com/office/drawing/2014/main" id="{CA6B5944-898E-4E75-AD5D-440026257C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6723495">
                <a:off x="5283" y="2445"/>
                <a:ext cx="128" cy="305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Line 35">
                <a:extLst>
                  <a:ext uri="{FF2B5EF4-FFF2-40B4-BE49-F238E27FC236}">
                    <a16:creationId xmlns:a16="http://schemas.microsoft.com/office/drawing/2014/main" id="{89E2C276-9CA6-4D77-BD1A-39309C4334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9476505" flipH="1">
                <a:off x="5153" y="2451"/>
                <a:ext cx="142" cy="23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31" name="Group 36">
              <a:extLst>
                <a:ext uri="{FF2B5EF4-FFF2-40B4-BE49-F238E27FC236}">
                  <a16:creationId xmlns:a16="http://schemas.microsoft.com/office/drawing/2014/main" id="{FF974FAE-6AA4-4449-8697-7FC07DBC4D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15" y="2008"/>
              <a:ext cx="433" cy="432"/>
              <a:chOff x="4279" y="2447"/>
              <a:chExt cx="433" cy="432"/>
            </a:xfrm>
          </p:grpSpPr>
          <p:sp>
            <p:nvSpPr>
              <p:cNvPr id="37" name="Line 37">
                <a:extLst>
                  <a:ext uri="{FF2B5EF4-FFF2-40B4-BE49-F238E27FC236}">
                    <a16:creationId xmlns:a16="http://schemas.microsoft.com/office/drawing/2014/main" id="{E2D41781-7C29-46A6-93CD-86E4A2EEF7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96" y="2685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38" name="Line 38">
                <a:extLst>
                  <a:ext uri="{FF2B5EF4-FFF2-40B4-BE49-F238E27FC236}">
                    <a16:creationId xmlns:a16="http://schemas.microsoft.com/office/drawing/2014/main" id="{37FE72B8-72DC-48CB-B0CA-CBBAC7D294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5400000">
                <a:off x="4615" y="2570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39" name="Line 39">
                <a:extLst>
                  <a:ext uri="{FF2B5EF4-FFF2-40B4-BE49-F238E27FC236}">
                    <a16:creationId xmlns:a16="http://schemas.microsoft.com/office/drawing/2014/main" id="{AEAE46C7-B77C-4DE9-96CF-38FAF7731C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 flipH="1">
                <a:off x="4376" y="2571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0" name="Line 40">
                <a:extLst>
                  <a:ext uri="{FF2B5EF4-FFF2-40B4-BE49-F238E27FC236}">
                    <a16:creationId xmlns:a16="http://schemas.microsoft.com/office/drawing/2014/main" id="{B71EF7E7-56A8-4446-B427-4C706F1B0D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95" y="2447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1" name="Line 41">
                <a:extLst>
                  <a:ext uri="{FF2B5EF4-FFF2-40B4-BE49-F238E27FC236}">
                    <a16:creationId xmlns:a16="http://schemas.microsoft.com/office/drawing/2014/main" id="{D9CBA1AF-76A8-4694-9ECB-834218CF36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700000">
                <a:off x="4411" y="2653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2" name="Line 42">
                <a:extLst>
                  <a:ext uri="{FF2B5EF4-FFF2-40B4-BE49-F238E27FC236}">
                    <a16:creationId xmlns:a16="http://schemas.microsoft.com/office/drawing/2014/main" id="{39D0E094-67C9-4248-A7E3-1E77D0181D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2700000">
                <a:off x="4578" y="2653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3" name="Line 43">
                <a:extLst>
                  <a:ext uri="{FF2B5EF4-FFF2-40B4-BE49-F238E27FC236}">
                    <a16:creationId xmlns:a16="http://schemas.microsoft.com/office/drawing/2014/main" id="{0DAAFFC0-A43B-416F-9C20-4852374E2F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8100000" flipH="1">
                <a:off x="4408" y="2486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4" name="Line 44">
                <a:extLst>
                  <a:ext uri="{FF2B5EF4-FFF2-40B4-BE49-F238E27FC236}">
                    <a16:creationId xmlns:a16="http://schemas.microsoft.com/office/drawing/2014/main" id="{013CE9D3-41FB-456E-95DD-D7F68A38E9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700000" flipV="1">
                <a:off x="4582" y="2485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Line 45">
                <a:extLst>
                  <a:ext uri="{FF2B5EF4-FFF2-40B4-BE49-F238E27FC236}">
                    <a16:creationId xmlns:a16="http://schemas.microsoft.com/office/drawing/2014/main" id="{E3AECCD0-C779-42A2-8521-0D4383CE7C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376505">
                <a:off x="4451" y="2674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Line 46">
                <a:extLst>
                  <a:ext uri="{FF2B5EF4-FFF2-40B4-BE49-F238E27FC236}">
                    <a16:creationId xmlns:a16="http://schemas.microsoft.com/office/drawing/2014/main" id="{918F6289-E7F6-41BA-9A2C-15E2AD5D98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4023495">
                <a:off x="4604" y="2615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Line 47">
                <a:extLst>
                  <a:ext uri="{FF2B5EF4-FFF2-40B4-BE49-F238E27FC236}">
                    <a16:creationId xmlns:a16="http://schemas.microsoft.com/office/drawing/2014/main" id="{92360EBB-7482-43CF-8AAE-99620DFB2F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6776505" flipH="1">
                <a:off x="4385" y="2526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8" name="Line 48">
                <a:extLst>
                  <a:ext uri="{FF2B5EF4-FFF2-40B4-BE49-F238E27FC236}">
                    <a16:creationId xmlns:a16="http://schemas.microsoft.com/office/drawing/2014/main" id="{E6A1EAA8-3B39-4E25-AFBC-95C599557E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376505" flipV="1">
                <a:off x="4543" y="2460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49" name="Line 49">
                <a:extLst>
                  <a:ext uri="{FF2B5EF4-FFF2-40B4-BE49-F238E27FC236}">
                    <a16:creationId xmlns:a16="http://schemas.microsoft.com/office/drawing/2014/main" id="{FDABEDFF-8C3B-49F3-8346-87D0F33E1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4076505">
                <a:off x="4386" y="2615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0" name="Line 50">
                <a:extLst>
                  <a:ext uri="{FF2B5EF4-FFF2-40B4-BE49-F238E27FC236}">
                    <a16:creationId xmlns:a16="http://schemas.microsoft.com/office/drawing/2014/main" id="{E771B81C-2745-408C-9137-CEEF581770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-1323495">
                <a:off x="4540" y="2680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1" name="Line 51">
                <a:extLst>
                  <a:ext uri="{FF2B5EF4-FFF2-40B4-BE49-F238E27FC236}">
                    <a16:creationId xmlns:a16="http://schemas.microsoft.com/office/drawing/2014/main" id="{32502297-CEFA-46AF-9B20-DD4509FDD6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9476505" flipH="1">
                <a:off x="4450" y="2459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52" name="Line 52">
                <a:extLst>
                  <a:ext uri="{FF2B5EF4-FFF2-40B4-BE49-F238E27FC236}">
                    <a16:creationId xmlns:a16="http://schemas.microsoft.com/office/drawing/2014/main" id="{9886B3F8-21BB-4522-8FE0-EA7DADDD3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4076505" flipV="1">
                <a:off x="4606" y="2525"/>
                <a:ext cx="0" cy="19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32" name="Rectangle 53">
              <a:extLst>
                <a:ext uri="{FF2B5EF4-FFF2-40B4-BE49-F238E27FC236}">
                  <a16:creationId xmlns:a16="http://schemas.microsoft.com/office/drawing/2014/main" id="{5ABBA4C0-3908-4181-961F-7C2420C53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1582"/>
              <a:ext cx="3888" cy="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1905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674813" indent="-4572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2322513" indent="-4572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970213" indent="-4572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3427413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3884613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4341813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4799013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marL="190500" marR="0" lvl="1" indent="0" defTabSz="91440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50000"/>
                <a:buFont typeface="Wingdings" panose="05000000000000000000" pitchFamily="2" charset="2"/>
                <a:buNone/>
                <a:tabLst/>
                <a:defRPr/>
              </a:pPr>
              <a:r>
                <a:rPr lang="en-US" altLang="zh-CN" sz="1600" dirty="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E.Schnedermann et al. PRC 48, 2462(1993)</a:t>
              </a:r>
            </a:p>
          </p:txBody>
        </p:sp>
        <p:graphicFrame>
          <p:nvGraphicFramePr>
            <p:cNvPr id="33" name="Object 54">
              <a:extLst>
                <a:ext uri="{FF2B5EF4-FFF2-40B4-BE49-F238E27FC236}">
                  <a16:creationId xmlns:a16="http://schemas.microsoft.com/office/drawing/2014/main" id="{E222AB39-6E0D-47D1-BE5F-F5A39C5BEA6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5889781"/>
                </p:ext>
              </p:extLst>
            </p:nvPr>
          </p:nvGraphicFramePr>
          <p:xfrm>
            <a:off x="383" y="1777"/>
            <a:ext cx="3338" cy="15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022600" imgH="1422400" progId="Equation.3">
                    <p:embed/>
                  </p:oleObj>
                </mc:Choice>
                <mc:Fallback>
                  <p:oleObj name="Equation" r:id="rId2" imgW="3022600" imgH="1422400" progId="Equation.3">
                    <p:embed/>
                    <p:pic>
                      <p:nvPicPr>
                        <p:cNvPr id="1017910" name="Object 54">
                          <a:extLst>
                            <a:ext uri="{FF2B5EF4-FFF2-40B4-BE49-F238E27FC236}">
                              <a16:creationId xmlns:a16="http://schemas.microsoft.com/office/drawing/2014/main" id="{03B41AB2-88B5-486A-869A-888616AAF55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3" y="1777"/>
                          <a:ext cx="3338" cy="1571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FF66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Rectangle 57">
              <a:extLst>
                <a:ext uri="{FF2B5EF4-FFF2-40B4-BE49-F238E27FC236}">
                  <a16:creationId xmlns:a16="http://schemas.microsoft.com/office/drawing/2014/main" id="{91DB97A5-3C36-413A-8B9C-1A40992CA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" y="3540"/>
              <a:ext cx="4742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Extract global thermal temperature </a:t>
              </a:r>
              <a:r>
                <a:rPr kumimoji="0" lang="en-US" altLang="zh-CN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T</a:t>
              </a:r>
              <a:r>
                <a:rPr kumimoji="0" lang="en-US" altLang="zh-CN" sz="2000" b="0" i="1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fo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 and velocity parameter 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sym typeface="Symbol" panose="05050102010706020507" pitchFamily="18" charset="2"/>
                </a:rPr>
                <a:t></a:t>
              </a:r>
              <a:r>
                <a:rPr kumimoji="0" lang="en-US" altLang="zh-CN" sz="20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sym typeface="Symbol" panose="05050102010706020507" pitchFamily="18" charset="2"/>
                </a:rPr>
                <a:t>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sym typeface="Symbol" panose="05050102010706020507" pitchFamily="18" charset="2"/>
                </a:rPr>
                <a:t></a:t>
              </a:r>
              <a:endPara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0" name="Text Box 59">
            <a:extLst>
              <a:ext uri="{FF2B5EF4-FFF2-40B4-BE49-F238E27FC236}">
                <a16:creationId xmlns:a16="http://schemas.microsoft.com/office/drawing/2014/main" id="{F88E0E87-9307-4533-96B9-0CAB88003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7486" y="5975547"/>
            <a:ext cx="40719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rgbClr val="FF3300"/>
                </a:solidFill>
                <a:ea typeface="宋体" panose="02010600030101010101" pitchFamily="2" charset="-122"/>
              </a:rPr>
              <a:t>BGBW: Boltzmann-Gibbs Blast-Wave</a:t>
            </a:r>
          </a:p>
        </p:txBody>
      </p:sp>
      <p:sp>
        <p:nvSpPr>
          <p:cNvPr id="72" name="Footer Placeholder 5">
            <a:extLst>
              <a:ext uri="{FF2B5EF4-FFF2-40B4-BE49-F238E27FC236}">
                <a16:creationId xmlns:a16="http://schemas.microsoft.com/office/drawing/2014/main" id="{B0E72527-C551-4421-BCB6-66A90C8B3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79969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B3EC40FF-485B-4AD9-9BE3-B5786BAE25C0}"/>
              </a:ext>
            </a:extLst>
          </p:cNvPr>
          <p:cNvSpPr txBox="1"/>
          <p:nvPr/>
        </p:nvSpPr>
        <p:spPr>
          <a:xfrm>
            <a:off x="4664791" y="2670163"/>
            <a:ext cx="249244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Boltzmann distribution</a:t>
            </a:r>
            <a:endParaRPr lang="zh-CN" altLang="en-US" sz="1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" name="Text Box 12">
            <a:extLst>
              <a:ext uri="{FF2B5EF4-FFF2-40B4-BE49-F238E27FC236}">
                <a16:creationId xmlns:a16="http://schemas.microsoft.com/office/drawing/2014/main" id="{59C41D4D-06FB-45A1-925A-AC17ADD06A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66071" y="704787"/>
            <a:ext cx="13131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206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Radial flow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4449BDB-C1C9-4292-95BB-CA008CF45B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174" y="1074119"/>
            <a:ext cx="1707159" cy="1275969"/>
          </a:xfrm>
          <a:prstGeom prst="rect">
            <a:avLst/>
          </a:prstGeom>
        </p:spPr>
      </p:pic>
      <p:sp>
        <p:nvSpPr>
          <p:cNvPr id="77" name="椭圆 76">
            <a:extLst>
              <a:ext uri="{FF2B5EF4-FFF2-40B4-BE49-F238E27FC236}">
                <a16:creationId xmlns:a16="http://schemas.microsoft.com/office/drawing/2014/main" id="{3FA3DE45-2917-4BF8-9394-B984C071158E}"/>
              </a:ext>
            </a:extLst>
          </p:cNvPr>
          <p:cNvSpPr/>
          <p:nvPr/>
        </p:nvSpPr>
        <p:spPr>
          <a:xfrm>
            <a:off x="3413209" y="2542352"/>
            <a:ext cx="366693" cy="39088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>
            <a:extLst>
              <a:ext uri="{FF2B5EF4-FFF2-40B4-BE49-F238E27FC236}">
                <a16:creationId xmlns:a16="http://schemas.microsoft.com/office/drawing/2014/main" id="{A2CB270B-202A-4880-A123-B45D9C4A461C}"/>
              </a:ext>
            </a:extLst>
          </p:cNvPr>
          <p:cNvSpPr/>
          <p:nvPr/>
        </p:nvSpPr>
        <p:spPr>
          <a:xfrm>
            <a:off x="3719738" y="4472883"/>
            <a:ext cx="366692" cy="42803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5555E6DA-2DEF-4399-B0C1-0923392ACCD3}"/>
              </a:ext>
            </a:extLst>
          </p:cNvPr>
          <p:cNvSpPr txBox="1"/>
          <p:nvPr/>
        </p:nvSpPr>
        <p:spPr>
          <a:xfrm>
            <a:off x="10897250" y="704787"/>
            <a:ext cx="6717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2060"/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1800" dirty="0">
                <a:solidFill>
                  <a:srgbClr val="002060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1800" dirty="0">
                <a:solidFill>
                  <a:srgbClr val="002060"/>
                </a:solidFill>
                <a:ea typeface="宋体" panose="02010600030101010101" pitchFamily="2" charset="-122"/>
              </a:rPr>
              <a:t>&gt;</a:t>
            </a:r>
            <a:endParaRPr lang="zh-CN" alt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56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28483" y="6239058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zh-CN" altLang="en-US" dirty="0"/>
          </a:p>
        </p:txBody>
      </p:sp>
      <p:sp>
        <p:nvSpPr>
          <p:cNvPr id="19" name="Rectangle 2">
            <a:extLst>
              <a:ext uri="{FF2B5EF4-FFF2-40B4-BE49-F238E27FC236}">
                <a16:creationId xmlns:a16="http://schemas.microsoft.com/office/drawing/2014/main" id="{130BF780-A2E7-4938-BE59-F9B3EEB8955A}"/>
              </a:ext>
            </a:extLst>
          </p:cNvPr>
          <p:cNvSpPr txBox="1">
            <a:spLocks noChangeArrowheads="1"/>
          </p:cNvSpPr>
          <p:nvPr/>
        </p:nvSpPr>
        <p:spPr>
          <a:xfrm>
            <a:off x="4133581" y="244870"/>
            <a:ext cx="418831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Limitation of the BGBW</a:t>
            </a:r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48D8341D-F95A-4A29-841D-BC282235F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7763" y="6301771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2FFF90E0-0B8C-46BA-A253-A0C939083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564" y="1565578"/>
            <a:ext cx="6658587" cy="4177485"/>
          </a:xfrm>
          <a:prstGeom prst="rect">
            <a:avLst/>
          </a:prstGeom>
        </p:spPr>
      </p:pic>
      <p:sp>
        <p:nvSpPr>
          <p:cNvPr id="28" name="矩形 27">
            <a:extLst>
              <a:ext uri="{FF2B5EF4-FFF2-40B4-BE49-F238E27FC236}">
                <a16:creationId xmlns:a16="http://schemas.microsoft.com/office/drawing/2014/main" id="{C666DB14-0BDF-45B0-9EAC-4C5BCF7C7F5C}"/>
              </a:ext>
            </a:extLst>
          </p:cNvPr>
          <p:cNvSpPr/>
          <p:nvPr/>
        </p:nvSpPr>
        <p:spPr>
          <a:xfrm>
            <a:off x="9725768" y="2244136"/>
            <a:ext cx="1348631" cy="803864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A255042-E717-4665-871E-B838A68B9AE7}"/>
              </a:ext>
            </a:extLst>
          </p:cNvPr>
          <p:cNvSpPr/>
          <p:nvPr/>
        </p:nvSpPr>
        <p:spPr>
          <a:xfrm>
            <a:off x="6227739" y="1152461"/>
            <a:ext cx="29955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STAR PRC 96, 044904 (2017) </a:t>
            </a:r>
            <a:endParaRPr lang="zh-CN" altLang="en-US" sz="1600" i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" name="Rectangle 3">
            <a:extLst>
              <a:ext uri="{FF2B5EF4-FFF2-40B4-BE49-F238E27FC236}">
                <a16:creationId xmlns:a16="http://schemas.microsoft.com/office/drawing/2014/main" id="{EF2F8B6D-EED9-4D83-8EC7-96389EE09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631" y="853486"/>
            <a:ext cx="4368794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Strong assumption on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thermal equilibrium</a:t>
            </a:r>
          </a:p>
          <a:p>
            <a:pPr>
              <a:lnSpc>
                <a:spcPct val="90000"/>
              </a:lnSpc>
            </a:pPr>
            <a:endParaRPr lang="en-US" altLang="zh-CN" sz="1400" dirty="0">
              <a:solidFill>
                <a:srgbClr val="FF3300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Subjective choice of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</a:t>
            </a:r>
            <a:r>
              <a:rPr lang="en-US" altLang="zh-CN" sz="2000" baseline="-25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range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of the spectra</a:t>
            </a:r>
          </a:p>
          <a:p>
            <a:pPr>
              <a:lnSpc>
                <a:spcPct val="90000"/>
              </a:lnSpc>
            </a:pPr>
            <a:endParaRPr lang="en-US" altLang="zh-CN" sz="14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zero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flow velocity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anose="02010600030101010101" pitchFamily="2" charset="-122"/>
              </a:rPr>
              <a:t>&gt;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 minimum bias p+p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zh-CN" sz="1400" dirty="0">
              <a:ea typeface="宋体" panose="02010600030101010101" pitchFamily="2" charset="-122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zh-CN" sz="14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Lack of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non-extensive</a:t>
            </a:r>
            <a:r>
              <a:rPr lang="en-US" altLang="zh-CN" sz="20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quantities to describe the evolution:</a:t>
            </a:r>
            <a:endParaRPr lang="en-US" altLang="zh-CN" sz="14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altLang="zh-CN" sz="2000" baseline="-25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20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power-law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spectra in p+p and peripheral A+A collisions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9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altLang="zh-CN" sz="2000" baseline="-25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20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exponential</a:t>
            </a:r>
            <a:r>
              <a:rPr lang="en-US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spectra </a:t>
            </a:r>
            <a:r>
              <a:rPr lang="fr-FR" altLang="zh-CN" sz="2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central A+A collisions</a:t>
            </a:r>
            <a:endParaRPr lang="en-US" altLang="zh-CN" sz="20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46171B43-BDA3-4264-B18C-8116758AD941}"/>
              </a:ext>
            </a:extLst>
          </p:cNvPr>
          <p:cNvSpPr/>
          <p:nvPr/>
        </p:nvSpPr>
        <p:spPr>
          <a:xfrm>
            <a:off x="695068" y="3135051"/>
            <a:ext cx="64653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STAR  PRL. 92, 112301 (2004)</a:t>
            </a:r>
            <a:endParaRPr lang="zh-CN" altLang="en-US" sz="1600" i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255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21530" y="6152909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zh-CN" altLang="en-US" dirty="0"/>
          </a:p>
        </p:txBody>
      </p:sp>
      <p:sp>
        <p:nvSpPr>
          <p:cNvPr id="17" name="Text Box 12">
            <a:extLst>
              <a:ext uri="{FF2B5EF4-FFF2-40B4-BE49-F238E27FC236}">
                <a16:creationId xmlns:a16="http://schemas.microsoft.com/office/drawing/2014/main" id="{66D320E4-016E-44FB-8CF1-EA5D99E1A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4151" y="2721217"/>
            <a:ext cx="377776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C. Tsallis, J. Stat. Phys. 52, 479 (1988)</a:t>
            </a:r>
          </a:p>
        </p:txBody>
      </p:sp>
      <p:sp>
        <p:nvSpPr>
          <p:cNvPr id="20" name="Text Box 15">
            <a:extLst>
              <a:ext uri="{FF2B5EF4-FFF2-40B4-BE49-F238E27FC236}">
                <a16:creationId xmlns:a16="http://schemas.microsoft.com/office/drawing/2014/main" id="{EBB7A74F-BC1D-4B4C-8A60-330E72659B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9497" y="3161615"/>
            <a:ext cx="3300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G. Wilk et al. EPJA 40, 299 (2009)</a:t>
            </a:r>
          </a:p>
        </p:txBody>
      </p:sp>
      <p:sp>
        <p:nvSpPr>
          <p:cNvPr id="24" name="Text Box 22">
            <a:extLst>
              <a:ext uri="{FF2B5EF4-FFF2-40B4-BE49-F238E27FC236}">
                <a16:creationId xmlns:a16="http://schemas.microsoft.com/office/drawing/2014/main" id="{2D409B7A-9137-47E9-B027-248BEDE8D0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875" y="672805"/>
            <a:ext cx="47667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Boltzmann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Wingdings" panose="05000000000000000000" pitchFamily="2" charset="2"/>
              </a:rPr>
              <a:t> non-extensive Tsallis statistics </a:t>
            </a: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8AF6392-5374-4D9F-BCBB-19D92C80E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32" y="1772785"/>
            <a:ext cx="2080440" cy="792549"/>
          </a:xfrm>
          <a:prstGeom prst="rect">
            <a:avLst/>
          </a:prstGeom>
        </p:spPr>
      </p:pic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48D8341D-F95A-4A29-841D-BC282235F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7763" y="6301771"/>
            <a:ext cx="4114800" cy="365125"/>
          </a:xfrm>
        </p:spPr>
        <p:txBody>
          <a:bodyPr/>
          <a:lstStyle/>
          <a:p>
            <a:r>
              <a:rPr lang="en-US" dirty="0"/>
              <a:t>Jia Chen, SQM2021, May.18th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2E61CCE-C6DF-4C06-94F2-7D97D7A77C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32" y="4277442"/>
            <a:ext cx="3922980" cy="8092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6004FD7-BEC7-4E4C-8E99-8E6EA07618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009" y="4381363"/>
            <a:ext cx="5945525" cy="641875"/>
          </a:xfrm>
          <a:prstGeom prst="rect">
            <a:avLst/>
          </a:prstGeom>
        </p:spPr>
      </p:pic>
      <p:sp>
        <p:nvSpPr>
          <p:cNvPr id="27" name="Text Box 63">
            <a:extLst>
              <a:ext uri="{FF2B5EF4-FFF2-40B4-BE49-F238E27FC236}">
                <a16:creationId xmlns:a16="http://schemas.microsoft.com/office/drawing/2014/main" id="{8B86E5B3-9D44-40FE-B0B4-4D5A98E78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43" y="229139"/>
            <a:ext cx="4693914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Tsallis Blast-Wave model (TBW):</a:t>
            </a:r>
          </a:p>
        </p:txBody>
      </p:sp>
      <p:sp>
        <p:nvSpPr>
          <p:cNvPr id="29" name="CustomShape 4">
            <a:extLst>
              <a:ext uri="{FF2B5EF4-FFF2-40B4-BE49-F238E27FC236}">
                <a16:creationId xmlns:a16="http://schemas.microsoft.com/office/drawing/2014/main" id="{26804C6B-B3E2-4FDB-8F0A-9D660583CD72}"/>
              </a:ext>
            </a:extLst>
          </p:cNvPr>
          <p:cNvSpPr/>
          <p:nvPr/>
        </p:nvSpPr>
        <p:spPr>
          <a:xfrm>
            <a:off x="2699477" y="1142996"/>
            <a:ext cx="3462673" cy="365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defRPr/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(q−1): degree of non-equilibrium  </a:t>
            </a:r>
          </a:p>
          <a:p>
            <a:pPr>
              <a:defRPr/>
            </a:pPr>
            <a:endParaRPr lang="en-US" spc="-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0532A75-AAED-41AB-9E3A-95019D1694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482" y="1744663"/>
            <a:ext cx="2856807" cy="809224"/>
          </a:xfrm>
          <a:prstGeom prst="rect">
            <a:avLst/>
          </a:prstGeom>
        </p:spPr>
      </p:pic>
      <p:sp>
        <p:nvSpPr>
          <p:cNvPr id="35" name="椭圆 34">
            <a:extLst>
              <a:ext uri="{FF2B5EF4-FFF2-40B4-BE49-F238E27FC236}">
                <a16:creationId xmlns:a16="http://schemas.microsoft.com/office/drawing/2014/main" id="{01F86659-F900-4C57-A047-66D2B9409BE5}"/>
              </a:ext>
            </a:extLst>
          </p:cNvPr>
          <p:cNvSpPr/>
          <p:nvPr/>
        </p:nvSpPr>
        <p:spPr>
          <a:xfrm>
            <a:off x="3215643" y="1610322"/>
            <a:ext cx="1019008" cy="54932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Rectangle 3">
            <a:extLst>
              <a:ext uri="{FF2B5EF4-FFF2-40B4-BE49-F238E27FC236}">
                <a16:creationId xmlns:a16="http://schemas.microsoft.com/office/drawing/2014/main" id="{881719A2-B672-4998-9431-E71E682A72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7221" y="1415871"/>
            <a:ext cx="4368794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Strong assumption on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thermal equilibrium</a:t>
            </a:r>
            <a:endParaRPr lang="en-US" altLang="zh-CN" sz="1800" dirty="0">
              <a:ea typeface="宋体" panose="02010600030101010101" pitchFamily="2" charset="-122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zh-CN" sz="1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Lack of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non-extensive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quantities to describe the evolution: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altLang="zh-CN" sz="1800" baseline="-25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power-law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spectra in p+p and peripheral A+A collisions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altLang="zh-CN" sz="1800" baseline="-25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exponential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spectra </a:t>
            </a:r>
            <a:r>
              <a:rPr lang="fr-FR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central A+A collisions</a:t>
            </a: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" name="Rectangle 2">
            <a:extLst>
              <a:ext uri="{FF2B5EF4-FFF2-40B4-BE49-F238E27FC236}">
                <a16:creationId xmlns:a16="http://schemas.microsoft.com/office/drawing/2014/main" id="{65A2E66F-2263-4F5C-A5DB-0CEC3394BE2B}"/>
              </a:ext>
            </a:extLst>
          </p:cNvPr>
          <p:cNvSpPr txBox="1">
            <a:spLocks noChangeArrowheads="1"/>
          </p:cNvSpPr>
          <p:nvPr/>
        </p:nvSpPr>
        <p:spPr>
          <a:xfrm>
            <a:off x="6927372" y="653871"/>
            <a:ext cx="418831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latin typeface="+mn-lt"/>
                <a:ea typeface="+mn-ea"/>
                <a:cs typeface="+mn-cs"/>
              </a:rPr>
              <a:t>Solve Limitation of the BGBW</a:t>
            </a:r>
          </a:p>
        </p:txBody>
      </p:sp>
      <p:sp>
        <p:nvSpPr>
          <p:cNvPr id="38" name="乘号 37">
            <a:extLst>
              <a:ext uri="{FF2B5EF4-FFF2-40B4-BE49-F238E27FC236}">
                <a16:creationId xmlns:a16="http://schemas.microsoft.com/office/drawing/2014/main" id="{952CE743-CF61-4D40-A606-8ACCCAA96A49}"/>
              </a:ext>
            </a:extLst>
          </p:cNvPr>
          <p:cNvSpPr/>
          <p:nvPr/>
        </p:nvSpPr>
        <p:spPr>
          <a:xfrm>
            <a:off x="6700021" y="1228549"/>
            <a:ext cx="914400" cy="914400"/>
          </a:xfrm>
          <a:prstGeom prst="mathMultiply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乘号 38">
            <a:extLst>
              <a:ext uri="{FF2B5EF4-FFF2-40B4-BE49-F238E27FC236}">
                <a16:creationId xmlns:a16="http://schemas.microsoft.com/office/drawing/2014/main" id="{39240F19-43D6-42B3-BF61-E33157A15A6F}"/>
              </a:ext>
            </a:extLst>
          </p:cNvPr>
          <p:cNvSpPr/>
          <p:nvPr/>
        </p:nvSpPr>
        <p:spPr>
          <a:xfrm>
            <a:off x="6700021" y="2095474"/>
            <a:ext cx="914400" cy="914400"/>
          </a:xfrm>
          <a:prstGeom prst="mathMultiply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Rectangle">
            <a:extLst>
              <a:ext uri="{FF2B5EF4-FFF2-40B4-BE49-F238E27FC236}">
                <a16:creationId xmlns:a16="http://schemas.microsoft.com/office/drawing/2014/main" id="{D7B8EF22-A771-4641-9C07-374AE53F33CD}"/>
              </a:ext>
            </a:extLst>
          </p:cNvPr>
          <p:cNvSpPr/>
          <p:nvPr/>
        </p:nvSpPr>
        <p:spPr>
          <a:xfrm>
            <a:off x="6780144" y="762000"/>
            <a:ext cx="4698267" cy="3656013"/>
          </a:xfrm>
          <a:prstGeom prst="rect">
            <a:avLst/>
          </a:prstGeom>
          <a:ln w="28575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41" name="文本框 30">
            <a:extLst>
              <a:ext uri="{FF2B5EF4-FFF2-40B4-BE49-F238E27FC236}">
                <a16:creationId xmlns:a16="http://schemas.microsoft.com/office/drawing/2014/main" id="{D578FC0F-51FF-4312-8427-B90CB8E8976F}"/>
              </a:ext>
            </a:extLst>
          </p:cNvPr>
          <p:cNvSpPr txBox="1"/>
          <p:nvPr/>
        </p:nvSpPr>
        <p:spPr>
          <a:xfrm>
            <a:off x="377689" y="5338540"/>
            <a:ext cx="1170845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 parameters in TBW:  </a:t>
            </a:r>
            <a:r>
              <a:rPr dirty="0"/>
              <a:t>global thermal temperature </a:t>
            </a:r>
            <a:r>
              <a:rPr i="1" dirty="0">
                <a:solidFill>
                  <a:srgbClr val="FF2600"/>
                </a:solidFill>
              </a:rPr>
              <a:t>T</a:t>
            </a:r>
            <a:r>
              <a:rPr lang="en-US" i="1" baseline="-27111" dirty="0">
                <a:solidFill>
                  <a:srgbClr val="FF2600"/>
                </a:solidFill>
              </a:rPr>
              <a:t>f</a:t>
            </a:r>
            <a:r>
              <a:rPr i="1" baseline="-27111" dirty="0">
                <a:solidFill>
                  <a:srgbClr val="FF2600"/>
                </a:solidFill>
              </a:rPr>
              <a:t>o</a:t>
            </a:r>
            <a:r>
              <a:rPr dirty="0"/>
              <a:t> , velocity parameter </a:t>
            </a:r>
            <a:r>
              <a:rPr lang="en-US" dirty="0"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rPr>
              <a:t>ábñ</a:t>
            </a:r>
            <a:r>
              <a:rPr dirty="0"/>
              <a:t> , degree of non-equilibrium </a:t>
            </a:r>
            <a:r>
              <a:rPr dirty="0">
                <a:solidFill>
                  <a:srgbClr val="FF0000"/>
                </a:solidFill>
              </a:rPr>
              <a:t> (q−1)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dirty="0">
                <a:latin typeface="Arial"/>
                <a:cs typeface="Arial"/>
              </a:rPr>
              <a:t>;</a:t>
            </a:r>
          </a:p>
        </p:txBody>
      </p:sp>
      <p:sp>
        <p:nvSpPr>
          <p:cNvPr id="42" name="Text Box 21">
            <a:extLst>
              <a:ext uri="{FF2B5EF4-FFF2-40B4-BE49-F238E27FC236}">
                <a16:creationId xmlns:a16="http://schemas.microsoft.com/office/drawing/2014/main" id="{CC824D39-1ABC-4E04-ADD5-633ADA52DE8D}"/>
              </a:ext>
            </a:extLst>
          </p:cNvPr>
          <p:cNvSpPr txBox="1"/>
          <p:nvPr/>
        </p:nvSpPr>
        <p:spPr>
          <a:xfrm>
            <a:off x="609932" y="3839537"/>
            <a:ext cx="417909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/>
              <a:t>Particle production with Tsallis statistics</a:t>
            </a:r>
            <a:r>
              <a:rPr lang="en-US" dirty="0"/>
              <a:t>: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242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21530" y="6152909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zh-CN" altLang="en-US" dirty="0"/>
          </a:p>
        </p:txBody>
      </p:sp>
      <p:sp>
        <p:nvSpPr>
          <p:cNvPr id="23" name="Footer Placeholder 5">
            <a:extLst>
              <a:ext uri="{FF2B5EF4-FFF2-40B4-BE49-F238E27FC236}">
                <a16:creationId xmlns:a16="http://schemas.microsoft.com/office/drawing/2014/main" id="{48D8341D-F95A-4A29-841D-BC282235F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27763" y="6301771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sp>
        <p:nvSpPr>
          <p:cNvPr id="27" name="Text Box 63">
            <a:extLst>
              <a:ext uri="{FF2B5EF4-FFF2-40B4-BE49-F238E27FC236}">
                <a16:creationId xmlns:a16="http://schemas.microsoft.com/office/drawing/2014/main" id="{8B86E5B3-9D44-40FE-B0B4-4D5A98E78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7195" y="229139"/>
            <a:ext cx="6450804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First application of Tsallis Blast-Wave model </a:t>
            </a:r>
          </a:p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4" name="Rectangle 3">
            <a:extLst>
              <a:ext uri="{FF2B5EF4-FFF2-40B4-BE49-F238E27FC236}">
                <a16:creationId xmlns:a16="http://schemas.microsoft.com/office/drawing/2014/main" id="{EC05D422-56A2-4B45-B120-EF8050E6C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3536" y="1184034"/>
            <a:ext cx="4368794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endParaRPr lang="en-US" altLang="zh-CN" sz="1400" dirty="0">
              <a:solidFill>
                <a:srgbClr val="FF3300"/>
              </a:solidFill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Subjective choice of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</a:t>
            </a:r>
            <a:r>
              <a:rPr lang="en-US" altLang="zh-CN" sz="1800" baseline="-250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range</a:t>
            </a:r>
            <a:r>
              <a:rPr lang="en-US" altLang="zh-CN" sz="18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of the spectra</a:t>
            </a:r>
          </a:p>
          <a:p>
            <a:pPr>
              <a:lnSpc>
                <a:spcPct val="90000"/>
              </a:lnSpc>
            </a:pPr>
            <a:endParaRPr lang="en-US" altLang="zh-CN" sz="1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zero 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flow velocity 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1800" dirty="0">
                <a:solidFill>
                  <a:schemeClr val="tx1">
                    <a:lumMod val="85000"/>
                    <a:lumOff val="15000"/>
                  </a:schemeClr>
                </a:solidFill>
                <a:ea typeface="宋体" panose="02010600030101010101" pitchFamily="2" charset="-122"/>
              </a:rPr>
              <a:t>&gt;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in minimum bias p+p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zh-CN" sz="1800" dirty="0">
              <a:ea typeface="宋体" panose="02010600030101010101" pitchFamily="2" charset="-122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altLang="zh-CN" sz="1800" dirty="0">
              <a:ea typeface="宋体" panose="02010600030101010101" pitchFamily="2" charset="-122"/>
            </a:endParaRPr>
          </a:p>
          <a:p>
            <a:pPr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Lack of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non-extensive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quantities to describe the evolution:</a:t>
            </a: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altLang="zh-CN" sz="1800" baseline="-25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power-law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spectra in p+p and peripheral A+A collisions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m</a:t>
            </a:r>
            <a:r>
              <a:rPr lang="en-US" altLang="zh-CN" sz="1800" baseline="-25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altLang="zh-CN" sz="1800" dirty="0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exponential</a:t>
            </a:r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spectra </a:t>
            </a:r>
            <a:r>
              <a:rPr lang="fr-FR" altLang="zh-CN" sz="18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central A+A collisions</a:t>
            </a: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7" name="乘号 6">
            <a:extLst>
              <a:ext uri="{FF2B5EF4-FFF2-40B4-BE49-F238E27FC236}">
                <a16:creationId xmlns:a16="http://schemas.microsoft.com/office/drawing/2014/main" id="{3DFE2DE0-E64A-4553-937A-CD0397CD073B}"/>
              </a:ext>
            </a:extLst>
          </p:cNvPr>
          <p:cNvSpPr/>
          <p:nvPr/>
        </p:nvSpPr>
        <p:spPr>
          <a:xfrm>
            <a:off x="6966379" y="1198491"/>
            <a:ext cx="914400" cy="914400"/>
          </a:xfrm>
          <a:prstGeom prst="mathMultiply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乘号 10">
            <a:extLst>
              <a:ext uri="{FF2B5EF4-FFF2-40B4-BE49-F238E27FC236}">
                <a16:creationId xmlns:a16="http://schemas.microsoft.com/office/drawing/2014/main" id="{EFB617C7-3A94-4408-BAE0-BEB761F62769}"/>
              </a:ext>
            </a:extLst>
          </p:cNvPr>
          <p:cNvSpPr/>
          <p:nvPr/>
        </p:nvSpPr>
        <p:spPr>
          <a:xfrm>
            <a:off x="6966379" y="2131703"/>
            <a:ext cx="914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乘号 12">
            <a:extLst>
              <a:ext uri="{FF2B5EF4-FFF2-40B4-BE49-F238E27FC236}">
                <a16:creationId xmlns:a16="http://schemas.microsoft.com/office/drawing/2014/main" id="{73B39590-28A7-489E-A25B-714429E137C4}"/>
              </a:ext>
            </a:extLst>
          </p:cNvPr>
          <p:cNvSpPr/>
          <p:nvPr/>
        </p:nvSpPr>
        <p:spPr>
          <a:xfrm>
            <a:off x="6966379" y="3192583"/>
            <a:ext cx="914400" cy="9144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Rectangle 2">
            <a:extLst>
              <a:ext uri="{FF2B5EF4-FFF2-40B4-BE49-F238E27FC236}">
                <a16:creationId xmlns:a16="http://schemas.microsoft.com/office/drawing/2014/main" id="{C771F822-B113-4E25-9B25-691125698B63}"/>
              </a:ext>
            </a:extLst>
          </p:cNvPr>
          <p:cNvSpPr txBox="1">
            <a:spLocks noChangeArrowheads="1"/>
          </p:cNvSpPr>
          <p:nvPr/>
        </p:nvSpPr>
        <p:spPr>
          <a:xfrm>
            <a:off x="7265197" y="654172"/>
            <a:ext cx="418831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latin typeface="+mn-lt"/>
                <a:ea typeface="+mn-ea"/>
                <a:cs typeface="+mn-cs"/>
              </a:rPr>
              <a:t>Solve Limitation of the BGBW</a:t>
            </a:r>
          </a:p>
        </p:txBody>
      </p:sp>
      <p:sp>
        <p:nvSpPr>
          <p:cNvPr id="17" name="Text Box 12">
            <a:extLst>
              <a:ext uri="{FF2B5EF4-FFF2-40B4-BE49-F238E27FC236}">
                <a16:creationId xmlns:a16="http://schemas.microsoft.com/office/drawing/2014/main" id="{EEE6C79E-70DA-4AE0-B345-25B18B473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7486" y="4663065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Z. Tang et al. PRC 79, 051901 (R) (2009)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6C67B97F-D57D-4C09-BF4B-1CB39C0E46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70" y="2785135"/>
            <a:ext cx="6456218" cy="1774126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0DF51113-1815-484E-9025-47E5BB75FF5E}"/>
              </a:ext>
            </a:extLst>
          </p:cNvPr>
          <p:cNvSpPr txBox="1"/>
          <p:nvPr/>
        </p:nvSpPr>
        <p:spPr>
          <a:xfrm>
            <a:off x="463796" y="530325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FF3300"/>
                </a:solidFill>
                <a:ea typeface="宋体" panose="02010600030101010101" pitchFamily="2" charset="-122"/>
              </a:rPr>
              <a:t>&lt;</a:t>
            </a:r>
            <a:r>
              <a:rPr lang="en-US" altLang="zh-CN" sz="1800" dirty="0">
                <a:solidFill>
                  <a:srgbClr val="FF3300"/>
                </a:solidFill>
                <a:latin typeface="Symbol" panose="05050102010706020507" pitchFamily="18" charset="2"/>
                <a:ea typeface="宋体" panose="02010600030101010101" pitchFamily="2" charset="-122"/>
              </a:rPr>
              <a:t>b</a:t>
            </a:r>
            <a:r>
              <a:rPr lang="en-US" altLang="zh-CN" sz="1800" dirty="0">
                <a:solidFill>
                  <a:srgbClr val="FF3300"/>
                </a:solidFill>
                <a:ea typeface="宋体" panose="02010600030101010101" pitchFamily="2" charset="-122"/>
              </a:rPr>
              <a:t>&gt;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~ 0  in peripheral A+A  and p+p collisions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CA814F8-06DC-4B37-863F-B4CA6C285D0D}"/>
              </a:ext>
            </a:extLst>
          </p:cNvPr>
          <p:cNvSpPr txBox="1"/>
          <p:nvPr/>
        </p:nvSpPr>
        <p:spPr>
          <a:xfrm>
            <a:off x="439670" y="1132725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/>
              <a:t>Au+Au and p+p @200 GeV  </a:t>
            </a:r>
            <a:endParaRPr lang="zh-CN" altLang="en-US" sz="2000" b="1" dirty="0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F676DC78-2B61-4A9E-AA60-34763A8B37D7}"/>
              </a:ext>
            </a:extLst>
          </p:cNvPr>
          <p:cNvSpPr/>
          <p:nvPr/>
        </p:nvSpPr>
        <p:spPr>
          <a:xfrm>
            <a:off x="1848054" y="2809367"/>
            <a:ext cx="1002714" cy="172641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 lIns="68577" tIns="34289" rIns="68577" bIns="34289">
            <a:spAutoFit/>
          </a:bodyPr>
          <a:lstStyle/>
          <a:p>
            <a:pPr>
              <a:lnSpc>
                <a:spcPct val="130000"/>
              </a:lnSpc>
            </a:pPr>
            <a:endParaRPr lang="en-US" altLang="zh-CN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531B164-E07E-4B31-A1A4-E53824DC96DE}"/>
              </a:ext>
            </a:extLst>
          </p:cNvPr>
          <p:cNvSpPr/>
          <p:nvPr/>
        </p:nvSpPr>
        <p:spPr>
          <a:xfrm>
            <a:off x="463796" y="1830380"/>
            <a:ext cx="62124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rgbClr val="FF3300"/>
                </a:solidFill>
                <a:ea typeface="宋体" panose="02010600030101010101" pitchFamily="2" charset="-122"/>
              </a:rPr>
              <a:t>fit range</a:t>
            </a:r>
            <a:r>
              <a:rPr lang="en-US" altLang="zh-CN" sz="2000" b="1" dirty="0">
                <a:solidFill>
                  <a:srgbClr val="000000"/>
                </a:solidFill>
                <a:ea typeface="宋体" panose="02010600030101010101" pitchFamily="2" charset="-122"/>
              </a:rPr>
              <a:t>                            for all species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09B45A68-3A04-4B4D-80BB-59BC9AD8F3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230" y="1841716"/>
            <a:ext cx="1711952" cy="275987"/>
          </a:xfrm>
          <a:prstGeom prst="rect">
            <a:avLst/>
          </a:prstGeom>
        </p:spPr>
      </p:pic>
      <p:sp>
        <p:nvSpPr>
          <p:cNvPr id="26" name="Rectangle">
            <a:extLst>
              <a:ext uri="{FF2B5EF4-FFF2-40B4-BE49-F238E27FC236}">
                <a16:creationId xmlns:a16="http://schemas.microsoft.com/office/drawing/2014/main" id="{E36732AF-A156-499B-9453-7C17F998574F}"/>
              </a:ext>
            </a:extLst>
          </p:cNvPr>
          <p:cNvSpPr/>
          <p:nvPr/>
        </p:nvSpPr>
        <p:spPr>
          <a:xfrm>
            <a:off x="7010221" y="810429"/>
            <a:ext cx="4698267" cy="4912577"/>
          </a:xfrm>
          <a:prstGeom prst="rect">
            <a:avLst/>
          </a:prstGeom>
          <a:ln w="28575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81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8917981" y="6239388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None/>
              </a:pPr>
              <a:t>8</a:t>
            </a:fld>
            <a:endParaRPr lang="zh-CN" altLang="en-US" dirty="0"/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DB839EE9-A026-4344-B97C-383F354F9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330" y="5308212"/>
            <a:ext cx="645561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Higher temperature of strangeness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indicating a possible </a:t>
            </a: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early freeze-out of strangeness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at RHIC.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6A4586DA-1282-4B9E-BF06-5D92F67DAD7D}"/>
              </a:ext>
            </a:extLst>
          </p:cNvPr>
          <p:cNvSpPr txBox="1">
            <a:spLocks noChangeArrowheads="1"/>
          </p:cNvSpPr>
          <p:nvPr/>
        </p:nvSpPr>
        <p:spPr>
          <a:xfrm>
            <a:off x="3606453" y="50039"/>
            <a:ext cx="7129549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Does strangeness freeze-out earlier?</a:t>
            </a:r>
            <a:endParaRPr lang="en-US" altLang="zh-CN" sz="2400" b="1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Text Box 12">
            <a:extLst>
              <a:ext uri="{FF2B5EF4-FFF2-40B4-BE49-F238E27FC236}">
                <a16:creationId xmlns:a16="http://schemas.microsoft.com/office/drawing/2014/main" id="{896B491B-BD62-432B-BDA3-F21B86B3A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1162" y="2990146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M. Shao et al. J. Phys. G: Nucl. Part. Phys. 37, 085104 (2010) </a:t>
            </a: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A4445F43-841E-4AB4-B7CC-5234E646A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Jia Chen, SQM2021, May.18th</a:t>
            </a:r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E897D69-8E9C-4FC4-9045-71C2EE1E0B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82" y="999404"/>
            <a:ext cx="5411306" cy="3931555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5EB81943-41DB-4595-8914-17828A484110}"/>
              </a:ext>
            </a:extLst>
          </p:cNvPr>
          <p:cNvSpPr/>
          <p:nvPr/>
        </p:nvSpPr>
        <p:spPr>
          <a:xfrm>
            <a:off x="2847230" y="4969658"/>
            <a:ext cx="31441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STAR NPA 757, 102-183 (2005) </a:t>
            </a:r>
            <a:endParaRPr lang="zh-CN" altLang="en-US" sz="1600" i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 Box 12">
            <a:extLst>
              <a:ext uri="{FF2B5EF4-FFF2-40B4-BE49-F238E27FC236}">
                <a16:creationId xmlns:a16="http://schemas.microsoft.com/office/drawing/2014/main" id="{0D5CE488-A483-4D55-A77D-DCBAEBC6BF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9715" y="2076607"/>
            <a:ext cx="468283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B. De et al. Int. J. Mod. Phys. E 16, 1687 (2007) </a:t>
            </a: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64EBBDC0-68C3-48BF-A06B-386BDBCF9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9715" y="1213846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W. M. Alberico et al. </a:t>
            </a:r>
            <a:r>
              <a:rPr lang="fr-FR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EPJC 12, 499 (2000)</a:t>
            </a: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7" name="Text Box 12">
            <a:extLst>
              <a:ext uri="{FF2B5EF4-FFF2-40B4-BE49-F238E27FC236}">
                <a16:creationId xmlns:a16="http://schemas.microsoft.com/office/drawing/2014/main" id="{91ABA621-4ABE-4B2A-9710-7D5C6E7F6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2858" y="2532304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T. Osada et al. PRC 77, 044903 (2008)</a:t>
            </a:r>
          </a:p>
        </p:txBody>
      </p:sp>
      <p:sp>
        <p:nvSpPr>
          <p:cNvPr id="18" name="Text Box 12">
            <a:extLst>
              <a:ext uri="{FF2B5EF4-FFF2-40B4-BE49-F238E27FC236}">
                <a16:creationId xmlns:a16="http://schemas.microsoft.com/office/drawing/2014/main" id="{02171237-0296-4C2B-96C7-CF87E69E70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6323" y="1633432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T. S. Biro et al. PLB 578, 78 (2004)</a:t>
            </a:r>
          </a:p>
        </p:txBody>
      </p:sp>
      <p:sp>
        <p:nvSpPr>
          <p:cNvPr id="20" name="Text Box 12">
            <a:extLst>
              <a:ext uri="{FF2B5EF4-FFF2-40B4-BE49-F238E27FC236}">
                <a16:creationId xmlns:a16="http://schemas.microsoft.com/office/drawing/2014/main" id="{2BAADF6C-FD4D-4847-A33D-A7915EB0D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1162" y="4311446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K. Jiang et al. PRC 91, 024910 (2015)</a:t>
            </a:r>
          </a:p>
        </p:txBody>
      </p:sp>
      <p:sp>
        <p:nvSpPr>
          <p:cNvPr id="21" name="Text Box 12">
            <a:extLst>
              <a:ext uri="{FF2B5EF4-FFF2-40B4-BE49-F238E27FC236}">
                <a16:creationId xmlns:a16="http://schemas.microsoft.com/office/drawing/2014/main" id="{8AB3F21F-B19F-4281-AED7-E752A297D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59844" y="4728743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T. Bhattacharyya et al. EPJA 52, 30 (2016)</a:t>
            </a:r>
          </a:p>
        </p:txBody>
      </p:sp>
      <p:sp>
        <p:nvSpPr>
          <p:cNvPr id="22" name="Text Box 12">
            <a:extLst>
              <a:ext uri="{FF2B5EF4-FFF2-40B4-BE49-F238E27FC236}">
                <a16:creationId xmlns:a16="http://schemas.microsoft.com/office/drawing/2014/main" id="{1C84CDE8-AD28-46AE-98CF-87998DE93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9715" y="3422107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K. Urmossy et al. PLB 701, 111-116 (2011)</a:t>
            </a:r>
          </a:p>
        </p:txBody>
      </p:sp>
      <p:sp>
        <p:nvSpPr>
          <p:cNvPr id="23" name="Text Box 12">
            <a:extLst>
              <a:ext uri="{FF2B5EF4-FFF2-40B4-BE49-F238E27FC236}">
                <a16:creationId xmlns:a16="http://schemas.microsoft.com/office/drawing/2014/main" id="{435E0D5D-8B6E-49ED-B403-437948B31F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1162" y="3848491"/>
            <a:ext cx="595535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altLang="zh-CN" sz="1600" i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Z. Tang et al., Chin. Phys. Lett. 30, 031201 (2013)</a:t>
            </a:r>
            <a:endParaRPr lang="en-US" altLang="zh-CN" sz="1600" i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Text Box 63">
            <a:extLst>
              <a:ext uri="{FF2B5EF4-FFF2-40B4-BE49-F238E27FC236}">
                <a16:creationId xmlns:a16="http://schemas.microsoft.com/office/drawing/2014/main" id="{D2FA8DAA-ADD0-4F4F-BFD9-C64102806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8985" y="723128"/>
            <a:ext cx="6202369" cy="70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/>
              <a:t>Some Paper References applied of TBW model </a:t>
            </a:r>
          </a:p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C23354D5-CA2E-434D-8E53-BEDB435D2CDB}"/>
              </a:ext>
            </a:extLst>
          </p:cNvPr>
          <p:cNvSpPr/>
          <p:nvPr/>
        </p:nvSpPr>
        <p:spPr>
          <a:xfrm>
            <a:off x="6006129" y="723128"/>
            <a:ext cx="5959851" cy="4484108"/>
          </a:xfrm>
          <a:prstGeom prst="rect">
            <a:avLst/>
          </a:prstGeom>
          <a:ln w="28575">
            <a:solidFill>
              <a:srgbClr val="FF0000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85DEEA4-82A4-41A0-846F-F2DD9A8C9BBA}"/>
              </a:ext>
            </a:extLst>
          </p:cNvPr>
          <p:cNvSpPr txBox="1"/>
          <p:nvPr/>
        </p:nvSpPr>
        <p:spPr>
          <a:xfrm>
            <a:off x="337782" y="588215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 dirty="0"/>
              <a:t>BGBW Au+Au and p+p @200 GeV  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580526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008412" y="6178548"/>
            <a:ext cx="27432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2624958-1C88-4197-B161-A86B70D2992B}" type="slidenum">
              <a:rPr altLang="en-US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zh-CN" altLang="en-US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5BB10285-B917-4E44-8391-7D59DADFE6DE}"/>
              </a:ext>
            </a:extLst>
          </p:cNvPr>
          <p:cNvSpPr txBox="1">
            <a:spLocks noChangeArrowheads="1"/>
          </p:cNvSpPr>
          <p:nvPr/>
        </p:nvSpPr>
        <p:spPr>
          <a:xfrm>
            <a:off x="3221594" y="402312"/>
            <a:ext cx="615331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+mn-lt"/>
                <a:ea typeface="+mn-ea"/>
                <a:cs typeface="+mn-cs"/>
              </a:rPr>
              <a:t>Data References from RHIC BES to LHC</a:t>
            </a:r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6943FF59-2546-4B0D-8446-55DE86D7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2430" y="6361111"/>
            <a:ext cx="4114800" cy="365125"/>
          </a:xfrm>
        </p:spPr>
        <p:txBody>
          <a:bodyPr/>
          <a:lstStyle/>
          <a:p>
            <a:r>
              <a:rPr lang="en-US"/>
              <a:t>Jia Chen, SQM2021, May.18th</a:t>
            </a:r>
            <a:endParaRPr 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2B5EF63-8CEE-4C8B-A11B-7B5BC6DCF9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840" y="1434244"/>
            <a:ext cx="9257980" cy="3821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56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47219</TotalTime>
  <Words>1570</Words>
  <Application>Microsoft Office PowerPoint</Application>
  <PresentationFormat>宽屏</PresentationFormat>
  <Paragraphs>230</Paragraphs>
  <Slides>26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等线</vt:lpstr>
      <vt:lpstr>等线 Light</vt:lpstr>
      <vt:lpstr>华文楷体</vt:lpstr>
      <vt:lpstr>微软雅黑</vt:lpstr>
      <vt:lpstr>Arial</vt:lpstr>
      <vt:lpstr>Calibri</vt:lpstr>
      <vt:lpstr>Corbel</vt:lpstr>
      <vt:lpstr>Symbol</vt:lpstr>
      <vt:lpstr>Times New Roman</vt:lpstr>
      <vt:lpstr>Wingdings</vt:lpstr>
      <vt:lpstr>Office 主题​​</vt:lpstr>
      <vt:lpstr>Equation</vt:lpstr>
      <vt:lpstr>Early Strangeness freeze-out from RHIC BES to LHC </vt:lpstr>
      <vt:lpstr>Heavy ion collision evolution</vt:lpstr>
      <vt:lpstr>Strangeness vs Exploring QCD phase diagram</vt:lpstr>
      <vt:lpstr>Blast-Wave Model for Particle Production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近期工作进展</dc:title>
  <dc:creator>chenjia</dc:creator>
  <cp:lastModifiedBy>J C</cp:lastModifiedBy>
  <cp:revision>811</cp:revision>
  <dcterms:created xsi:type="dcterms:W3CDTF">2018-10-24T13:23:52Z</dcterms:created>
  <dcterms:modified xsi:type="dcterms:W3CDTF">2021-05-18T14:57:15Z</dcterms:modified>
</cp:coreProperties>
</file>