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69" r:id="rId5"/>
    <p:sldId id="296" r:id="rId6"/>
    <p:sldId id="315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6" r:id="rId22"/>
    <p:sldId id="314" r:id="rId23"/>
    <p:sldId id="311" r:id="rId24"/>
    <p:sldId id="312" r:id="rId25"/>
    <p:sldId id="313" r:id="rId26"/>
    <p:sldId id="287" r:id="rId27"/>
    <p:sldId id="268" r:id="rId28"/>
  </p:sldIdLst>
  <p:sldSz cx="9144000" cy="6858000" type="screen4x3"/>
  <p:notesSz cx="7772400" cy="10058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/>
          <p:cNvPicPr/>
          <p:nvPr/>
        </p:nvPicPr>
        <p:blipFill>
          <a:blip r:embed="rId14"/>
          <a:stretch/>
        </p:blipFill>
        <p:spPr>
          <a:xfrm>
            <a:off x="3312000" y="2181600"/>
            <a:ext cx="2517120" cy="2491920"/>
          </a:xfrm>
          <a:prstGeom prst="rect">
            <a:avLst/>
          </a:prstGeom>
          <a:ln w="1260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 4"/>
          <p:cNvPicPr/>
          <p:nvPr/>
        </p:nvPicPr>
        <p:blipFill>
          <a:blip r:embed="rId14"/>
          <a:stretch/>
        </p:blipFill>
        <p:spPr>
          <a:xfrm>
            <a:off x="3312000" y="2181600"/>
            <a:ext cx="2517120" cy="2491920"/>
          </a:xfrm>
          <a:prstGeom prst="rect">
            <a:avLst/>
          </a:prstGeom>
          <a:ln w="12600">
            <a:noFill/>
          </a:ln>
        </p:spPr>
      </p:pic>
      <p:pic>
        <p:nvPicPr>
          <p:cNvPr id="40" name="Image 4"/>
          <p:cNvPicPr/>
          <p:nvPr/>
        </p:nvPicPr>
        <p:blipFill>
          <a:blip r:embed="rId15"/>
          <a:stretch/>
        </p:blipFill>
        <p:spPr>
          <a:xfrm>
            <a:off x="0" y="6157800"/>
            <a:ext cx="9141120" cy="704160"/>
          </a:xfrm>
          <a:prstGeom prst="rect">
            <a:avLst/>
          </a:prstGeom>
          <a:ln w="12600">
            <a:noFill/>
          </a:ln>
        </p:spPr>
      </p:pic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Image 4"/>
          <p:cNvPicPr/>
          <p:nvPr/>
        </p:nvPicPr>
        <p:blipFill>
          <a:blip r:embed="rId14"/>
          <a:stretch/>
        </p:blipFill>
        <p:spPr>
          <a:xfrm>
            <a:off x="3312000" y="2181600"/>
            <a:ext cx="2518920" cy="2493720"/>
          </a:xfrm>
          <a:prstGeom prst="rect">
            <a:avLst/>
          </a:prstGeom>
          <a:ln w="12600">
            <a:noFill/>
          </a:ln>
        </p:spPr>
      </p:pic>
      <p:pic>
        <p:nvPicPr>
          <p:cNvPr id="80" name="Image 4"/>
          <p:cNvPicPr/>
          <p:nvPr/>
        </p:nvPicPr>
        <p:blipFill>
          <a:blip r:embed="rId15"/>
          <a:stretch/>
        </p:blipFill>
        <p:spPr>
          <a:xfrm>
            <a:off x="0" y="6157800"/>
            <a:ext cx="9142920" cy="705960"/>
          </a:xfrm>
          <a:prstGeom prst="rect">
            <a:avLst/>
          </a:prstGeom>
          <a:ln w="12600">
            <a:noFill/>
          </a:ln>
        </p:spPr>
      </p:pic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7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Client Declarative API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78" name="CustomShape 3"/>
          <p:cNvSpPr/>
          <p:nvPr/>
        </p:nvSpPr>
        <p:spPr>
          <a:xfrm>
            <a:off x="457200" y="109728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Using declarative API: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9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80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81" name="Picture 180"/>
          <p:cNvPicPr/>
          <p:nvPr/>
        </p:nvPicPr>
        <p:blipFill>
          <a:blip r:embed="rId2"/>
          <a:stretch/>
        </p:blipFill>
        <p:spPr>
          <a:xfrm>
            <a:off x="914760" y="1554480"/>
            <a:ext cx="6583320" cy="45806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6179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3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Client Declarative API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84" name="CustomShape 3"/>
          <p:cNvSpPr/>
          <p:nvPr/>
        </p:nvSpPr>
        <p:spPr>
          <a:xfrm>
            <a:off x="457200" y="109728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Using declarative API: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5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86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87" name="Picture 186"/>
          <p:cNvPicPr/>
          <p:nvPr/>
        </p:nvPicPr>
        <p:blipFill>
          <a:blip r:embed="rId2"/>
          <a:stretch/>
        </p:blipFill>
        <p:spPr>
          <a:xfrm>
            <a:off x="914760" y="1554480"/>
            <a:ext cx="6583320" cy="45806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9055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9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Client Declarative API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90" name="CustomShape 3"/>
          <p:cNvSpPr/>
          <p:nvPr/>
        </p:nvSpPr>
        <p:spPr>
          <a:xfrm>
            <a:off x="457200" y="109728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Using declarative API: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1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92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93" name="Picture 192"/>
          <p:cNvPicPr/>
          <p:nvPr/>
        </p:nvPicPr>
        <p:blipFill>
          <a:blip r:embed="rId2"/>
          <a:stretch/>
        </p:blipFill>
        <p:spPr>
          <a:xfrm>
            <a:off x="914760" y="1554480"/>
            <a:ext cx="6583320" cy="45806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617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5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Client Declarative API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96" name="CustomShape 3"/>
          <p:cNvSpPr/>
          <p:nvPr/>
        </p:nvSpPr>
        <p:spPr>
          <a:xfrm>
            <a:off x="457200" y="109728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Using declarative API: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7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98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99" name="Picture 198"/>
          <p:cNvPicPr/>
          <p:nvPr/>
        </p:nvPicPr>
        <p:blipFill>
          <a:blip r:embed="rId2"/>
          <a:stretch/>
        </p:blipFill>
        <p:spPr>
          <a:xfrm>
            <a:off x="914760" y="1554480"/>
            <a:ext cx="6583320" cy="45806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4887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1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Client Declarative API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02" name="CustomShape 3"/>
          <p:cNvSpPr/>
          <p:nvPr/>
        </p:nvSpPr>
        <p:spPr>
          <a:xfrm>
            <a:off x="457200" y="109728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Using declarative API: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3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04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05" name="Picture 204"/>
          <p:cNvPicPr/>
          <p:nvPr/>
        </p:nvPicPr>
        <p:blipFill>
          <a:blip r:embed="rId2"/>
          <a:stretch/>
        </p:blipFill>
        <p:spPr>
          <a:xfrm>
            <a:off x="914400" y="1554480"/>
            <a:ext cx="6583320" cy="45806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043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Client Declarative API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457200" y="109728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Using declarative API: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9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10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11" name="Picture 210"/>
          <p:cNvPicPr/>
          <p:nvPr/>
        </p:nvPicPr>
        <p:blipFill>
          <a:blip r:embed="rId2"/>
          <a:stretch/>
        </p:blipFill>
        <p:spPr>
          <a:xfrm>
            <a:off x="914760" y="1545840"/>
            <a:ext cx="6583320" cy="45806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8419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3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Client Declarative API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14" name="CustomShape 3"/>
          <p:cNvSpPr/>
          <p:nvPr/>
        </p:nvSpPr>
        <p:spPr>
          <a:xfrm>
            <a:off x="457200" y="109728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Using declarative API: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5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16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17" name="Picture 216"/>
          <p:cNvPicPr/>
          <p:nvPr/>
        </p:nvPicPr>
        <p:blipFill>
          <a:blip r:embed="rId2"/>
          <a:stretch/>
        </p:blipFill>
        <p:spPr>
          <a:xfrm>
            <a:off x="914760" y="1545840"/>
            <a:ext cx="6583320" cy="45806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8408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Client Declarative API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20" name="CustomShape 3"/>
          <p:cNvSpPr/>
          <p:nvPr/>
        </p:nvSpPr>
        <p:spPr>
          <a:xfrm>
            <a:off x="457200" y="109728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Using declarative API: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1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22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23" name="Picture 222"/>
          <p:cNvPicPr/>
          <p:nvPr/>
        </p:nvPicPr>
        <p:blipFill>
          <a:blip r:embed="rId2"/>
          <a:stretch/>
        </p:blipFill>
        <p:spPr>
          <a:xfrm>
            <a:off x="914400" y="1554480"/>
            <a:ext cx="6583320" cy="45806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9712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Additional utilities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20" name="CustomShape 3"/>
          <p:cNvSpPr/>
          <p:nvPr/>
        </p:nvSpPr>
        <p:spPr>
          <a:xfrm>
            <a:off x="457200" y="129032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396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Final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: final operation, always executed, for resource management</a:t>
            </a: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396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1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Fwd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: utility class for forwarding values between handlers and operations</a:t>
            </a: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396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Control directives: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Stop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,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Ignore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,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Repeat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and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Replace</a:t>
            </a:r>
            <a:endParaRPr lang="en-US" sz="24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1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22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783181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Example 2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20" name="CustomShape 3"/>
          <p:cNvSpPr/>
          <p:nvPr/>
        </p:nvSpPr>
        <p:spPr>
          <a:xfrm>
            <a:off x="457200" y="129032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Another example: parsing ZIP using declarative API</a:t>
            </a:r>
          </a:p>
          <a:p>
            <a:pPr>
              <a:lnSpc>
                <a:spcPct val="100000"/>
              </a:lnSpc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396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Open remote ZIP archive and read the Central Directory </a:t>
            </a:r>
          </a:p>
          <a:p>
            <a:pPr marL="493920" indent="-45396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Once we have the archive size we can make an educated guess on the offset of the Central Directory</a:t>
            </a:r>
          </a:p>
          <a:p>
            <a:pPr marL="493920" indent="-45396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However it might be that there is a comment at the end of the archive which will invalided our guess </a:t>
            </a:r>
          </a:p>
          <a:p>
            <a:pPr marL="951120" lvl="1" indent="-453960">
              <a:spcAft>
                <a:spcPts val="600"/>
              </a:spcAft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In this case we need to adjust the offset we are reading at and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repeat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the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read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request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1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22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612509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5182920" y="6402960"/>
            <a:ext cx="289476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457200" y="2444760"/>
            <a:ext cx="8226000" cy="1942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The virtue of </a:t>
            </a:r>
            <a:r>
              <a:rPr lang="en-US" sz="4600" b="1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composability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CustomShape 3"/>
          <p:cNvSpPr/>
          <p:nvPr/>
        </p:nvSpPr>
        <p:spPr>
          <a:xfrm>
            <a:off x="2969280" y="6408720"/>
            <a:ext cx="213300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</a:t>
            </a:r>
            <a:r>
              <a:rPr lang="en-US" sz="1200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03</a:t>
            </a:r>
            <a:r>
              <a:rPr lang="en-US" sz="1200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16" name="CustomShape 4"/>
          <p:cNvSpPr/>
          <p:nvPr/>
        </p:nvSpPr>
        <p:spPr>
          <a:xfrm>
            <a:off x="8497800" y="6406920"/>
            <a:ext cx="188280" cy="263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5"/>
          <p:cNvSpPr/>
          <p:nvPr/>
        </p:nvSpPr>
        <p:spPr>
          <a:xfrm>
            <a:off x="457200" y="1742760"/>
            <a:ext cx="3653640" cy="600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8" name="Picture 2"/>
          <p:cNvPicPr/>
          <p:nvPr/>
        </p:nvPicPr>
        <p:blipFill>
          <a:blip r:embed="rId2"/>
          <a:stretch/>
        </p:blipFill>
        <p:spPr>
          <a:xfrm>
            <a:off x="6556320" y="4962600"/>
            <a:ext cx="2361600" cy="818280"/>
          </a:xfrm>
          <a:prstGeom prst="rect">
            <a:avLst/>
          </a:prstGeom>
          <a:ln w="12600">
            <a:noFill/>
          </a:ln>
        </p:spPr>
      </p:pic>
    </p:spTree>
    <p:extLst>
      <p:ext uri="{BB962C8B-B14F-4D97-AF65-F5344CB8AC3E}">
        <p14:creationId xmlns:p14="http://schemas.microsoft.com/office/powerpoint/2010/main" val="2475188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Example 2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20" name="CustomShape 3"/>
          <p:cNvSpPr/>
          <p:nvPr/>
        </p:nvSpPr>
        <p:spPr>
          <a:xfrm>
            <a:off x="457200" y="109728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Parsing ZIP using declarative API: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1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22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Picture 1" descr="declarative_zip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156" y="1550137"/>
            <a:ext cx="6373208" cy="460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280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Example 2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20" name="CustomShape 3"/>
          <p:cNvSpPr/>
          <p:nvPr/>
        </p:nvSpPr>
        <p:spPr>
          <a:xfrm>
            <a:off x="457200" y="109728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Parsing ZIP using declarative API: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1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22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Picture 2" descr="declarative_zip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760" y="1542952"/>
            <a:ext cx="6372000" cy="4602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103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Example 2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20" name="CustomShape 3"/>
          <p:cNvSpPr/>
          <p:nvPr/>
        </p:nvSpPr>
        <p:spPr>
          <a:xfrm>
            <a:off x="457200" y="109728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Parsing ZIP using declarative API: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1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22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Picture 2" descr="declarative_zip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760" y="1548605"/>
            <a:ext cx="6372000" cy="4602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103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Example 2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20" name="CustomShape 3"/>
          <p:cNvSpPr/>
          <p:nvPr/>
        </p:nvSpPr>
        <p:spPr>
          <a:xfrm>
            <a:off x="457200" y="109728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Parsing ZIP using declarative API: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1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22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Picture 2" descr="declarative_zip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760" y="1525992"/>
            <a:ext cx="6372000" cy="458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103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Summary &amp; plans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CustomShape 3"/>
          <p:cNvSpPr/>
          <p:nvPr/>
        </p:nvSpPr>
        <p:spPr>
          <a:xfrm>
            <a:off x="460080" y="104104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Declarative API is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available for File, </a:t>
            </a:r>
            <a:r>
              <a:rPr lang="en-US" sz="2400" b="1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FileSystem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and </a:t>
            </a:r>
            <a:r>
              <a:rPr lang="en-US" sz="2400" b="1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ZipArchive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operations</a:t>
            </a:r>
            <a:endParaRPr lang="en-US" sz="2400" b="1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trike="noStrike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Currently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used to implement </a:t>
            </a:r>
            <a:r>
              <a:rPr lang="en-US" sz="2400" b="1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XrdEc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library and </a:t>
            </a:r>
            <a:r>
              <a:rPr lang="en-US" sz="2400" b="1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ZipArchive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operations</a:t>
            </a: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efactor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xrdcp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using declarative API in order to get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better high level operation </a:t>
            </a:r>
            <a:r>
              <a:rPr lang="en-US" sz="2400" b="1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composability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(extreme copy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vs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ZIP archives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vs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lang="en-US" sz="2400" spc="-1" dirty="0" err="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</a:t>
            </a:r>
            <a:r>
              <a:rPr lang="en-US" sz="2400" spc="-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etalinks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)</a:t>
            </a: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Provide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Python bindings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for declarative API</a:t>
            </a:r>
            <a:endParaRPr lang="en-US" sz="240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39600">
              <a:lnSpc>
                <a:spcPct val="100000"/>
              </a:lnSpc>
              <a:buClr>
                <a:srgbClr val="0055A0"/>
              </a:buClr>
              <a:buSzPct val="80000"/>
            </a:pPr>
            <a:endParaRPr lang="en-US" sz="240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30/11/2020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28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98275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Questions?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30/11/2020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28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506738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Motivation</a:t>
            </a:r>
            <a:endParaRPr lang="en-US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2" name="CustomShape 3"/>
          <p:cNvSpPr/>
          <p:nvPr/>
        </p:nvSpPr>
        <p:spPr>
          <a:xfrm>
            <a:off x="457200" y="96552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996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</a:pPr>
            <a:endParaRPr lang="en-US" sz="2400" b="1" strike="noStrike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396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Use </a:t>
            </a:r>
            <a:r>
              <a:rPr lang="en-US" sz="2400" b="0" strike="noStrike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case: erasure coding plug-in for </a:t>
            </a: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EOS ALICEO2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51120" lvl="1" indent="-45396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AliceO2: 2000 data sources exporting 2GB file (time frame) every 40 seconds</a:t>
            </a:r>
          </a:p>
          <a:p>
            <a:pPr marL="951120" lvl="1" indent="-45396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Aggregate throughput of 100GB/s</a:t>
            </a:r>
          </a:p>
          <a:p>
            <a:pPr marL="951120" lvl="1" indent="-45396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Executing </a:t>
            </a:r>
            <a:r>
              <a:rPr lang="en-US" sz="2400" b="0" strike="noStrike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multiple operations on multiple </a:t>
            </a:r>
            <a:r>
              <a:rPr lang="en-US" sz="2400" b="1" strike="noStrike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remote</a:t>
            </a:r>
            <a:r>
              <a:rPr lang="en-US" sz="2400" b="0" strike="noStrike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files (stripes) in </a:t>
            </a: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parallel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396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Problem with </a:t>
            </a:r>
            <a:r>
              <a:rPr lang="en-US" sz="2400" b="1" strike="noStrike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asynchronous operation </a:t>
            </a:r>
            <a:r>
              <a:rPr lang="en-US" sz="2400" b="1" strike="noStrike" spc="-1" dirty="0" err="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composability</a:t>
            </a:r>
            <a:r>
              <a:rPr lang="en-US" sz="2400" b="1" strike="noStrike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and code readability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51120" lvl="1" indent="-45396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Asynchronous 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olas"/>
                <a:ea typeface="Arial"/>
              </a:rPr>
              <a:t>Open() + Write() + Close() </a:t>
            </a:r>
            <a:r>
              <a:rPr lang="en-US" sz="2400" b="0" strike="noStrike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in the code is only visible as an </a:t>
            </a:r>
            <a:r>
              <a:rPr lang="en-US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olas"/>
                <a:ea typeface="Arial"/>
              </a:rPr>
              <a:t>Open()</a:t>
            </a:r>
            <a:r>
              <a:rPr lang="en-US" sz="2400" b="0" strike="noStrike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(rest of the workflow is in the callbacks)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396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4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865677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Composability</a:t>
            </a:r>
            <a:endParaRPr lang="en-US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2" name="CustomShape 3"/>
          <p:cNvSpPr/>
          <p:nvPr/>
        </p:nvSpPr>
        <p:spPr>
          <a:xfrm>
            <a:off x="457200" y="965520"/>
            <a:ext cx="8223480" cy="5069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39960">
              <a:lnSpc>
                <a:spcPct val="100000"/>
              </a:lnSpc>
              <a:spcAft>
                <a:spcPts val="600"/>
              </a:spcAft>
              <a:buClr>
                <a:srgbClr val="0055A0"/>
              </a:buClr>
              <a:buSzPct val="80000"/>
            </a:pPr>
            <a:endParaRPr lang="en-US" sz="2400" b="1" strike="noStrike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396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Good programming model for remote I/O</a:t>
            </a:r>
          </a:p>
          <a:p>
            <a:pPr marL="951120" lvl="1" indent="-45396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Decompose larger task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(e.g. file update) into smaller ones (e.g. open + write + close)</a:t>
            </a:r>
          </a:p>
          <a:p>
            <a:pPr marL="951120" lvl="1" indent="-45396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Program each of the primitive operations</a:t>
            </a:r>
          </a:p>
          <a:p>
            <a:pPr marL="951120" lvl="1" indent="-453960">
              <a:spcAft>
                <a:spcPts val="1200"/>
              </a:spcAft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Trivially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COMPOSE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back the smaller tasks into the original one</a:t>
            </a:r>
          </a:p>
          <a:p>
            <a:pPr marL="493920" indent="-45396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Lazy evaluated</a:t>
            </a:r>
          </a:p>
          <a:p>
            <a:pPr marL="951120" lvl="1" indent="-453960">
              <a:spcAft>
                <a:spcPts val="1200"/>
              </a:spcAft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First </a:t>
            </a:r>
            <a:r>
              <a:rPr lang="en-US" sz="2400" b="1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declare</a:t>
            </a: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the operations, </a:t>
            </a:r>
            <a:r>
              <a:rPr lang="en-US" sz="2400" b="1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compose</a:t>
            </a: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them into a pipeline and only then </a:t>
            </a:r>
            <a:r>
              <a:rPr lang="en-US" sz="2400" b="1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execute</a:t>
            </a: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the whole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pipeline</a:t>
            </a:r>
          </a:p>
          <a:p>
            <a:pPr marL="493920" indent="-45396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1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Associativeness</a:t>
            </a:r>
            <a:endParaRPr lang="en-US" sz="2400" b="1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951120" lvl="1" indent="-45396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(open + write) + close == open + (write + close)</a:t>
            </a: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951120" lvl="1" indent="-45396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4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749204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7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XRootD4 OO API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48" name="CustomShape 3"/>
          <p:cNvSpPr/>
          <p:nvPr/>
        </p:nvSpPr>
        <p:spPr>
          <a:xfrm>
            <a:off x="457200" y="132552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Update of a single stripe/chunk with standard XrdCl API ...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9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50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51" name="Picture 150"/>
          <p:cNvPicPr/>
          <p:nvPr/>
        </p:nvPicPr>
        <p:blipFill>
          <a:blip r:embed="rId2"/>
          <a:stretch/>
        </p:blipFill>
        <p:spPr>
          <a:xfrm>
            <a:off x="850320" y="1817640"/>
            <a:ext cx="7287840" cy="43088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8707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3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XRootD4 OO API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54" name="CustomShape 3"/>
          <p:cNvSpPr/>
          <p:nvPr/>
        </p:nvSpPr>
        <p:spPr>
          <a:xfrm>
            <a:off x="457200" y="132552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… also all this boilerplate code is needed!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5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56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57" name="Picture 156"/>
          <p:cNvPicPr/>
          <p:nvPr/>
        </p:nvPicPr>
        <p:blipFill>
          <a:blip r:embed="rId2"/>
          <a:stretch/>
        </p:blipFill>
        <p:spPr>
          <a:xfrm>
            <a:off x="7200" y="1737360"/>
            <a:ext cx="4609440" cy="4407480"/>
          </a:xfrm>
          <a:prstGeom prst="rect">
            <a:avLst/>
          </a:prstGeom>
          <a:ln>
            <a:noFill/>
          </a:ln>
        </p:spPr>
      </p:pic>
      <p:pic>
        <p:nvPicPr>
          <p:cNvPr id="158" name="Picture 157"/>
          <p:cNvPicPr/>
          <p:nvPr/>
        </p:nvPicPr>
        <p:blipFill>
          <a:blip r:embed="rId3"/>
          <a:stretch/>
        </p:blipFill>
        <p:spPr>
          <a:xfrm>
            <a:off x="4592520" y="1737360"/>
            <a:ext cx="4524120" cy="2160720"/>
          </a:xfrm>
          <a:prstGeom prst="rect">
            <a:avLst/>
          </a:prstGeom>
          <a:ln>
            <a:noFill/>
          </a:ln>
        </p:spPr>
      </p:pic>
      <p:pic>
        <p:nvPicPr>
          <p:cNvPr id="159" name="Picture 158"/>
          <p:cNvPicPr/>
          <p:nvPr/>
        </p:nvPicPr>
        <p:blipFill>
          <a:blip r:embed="rId4"/>
          <a:stretch/>
        </p:blipFill>
        <p:spPr>
          <a:xfrm>
            <a:off x="4599720" y="3958200"/>
            <a:ext cx="4544280" cy="20602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8997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1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XRootD4 OO API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62" name="CustomShape 3"/>
          <p:cNvSpPr/>
          <p:nvPr/>
        </p:nvSpPr>
        <p:spPr>
          <a:xfrm>
            <a:off x="457200" y="132552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What do we have so far: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396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We updated </a:t>
            </a:r>
            <a:r>
              <a:rPr lang="en-US" sz="2400" b="1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only one chunk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396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Write and SetXAttr happen </a:t>
            </a:r>
            <a:r>
              <a:rPr lang="en-US" sz="2400" b="1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sequentially</a:t>
            </a: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(we would need </a:t>
            </a:r>
            <a:r>
              <a:rPr lang="en-US" sz="2400" b="1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yet another handler-class t</a:t>
            </a: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 aggregate the result of parallel execution)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396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The amount of </a:t>
            </a:r>
            <a:r>
              <a:rPr lang="en-US" sz="2400" b="1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boilerplait code is SIGNIFICANT!!!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396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To update all data stripes and parity stripes we will need </a:t>
            </a:r>
            <a:r>
              <a:rPr lang="en-US" sz="2400" b="1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yet another handler-class</a:t>
            </a: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to cope with parallel execution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396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The boilerplait code is very repetitive!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64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722938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Conclusions </a:t>
            </a:r>
            <a:r>
              <a:rPr lang="mr-IN" sz="4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…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67" name="CustomShape 3"/>
          <p:cNvSpPr/>
          <p:nvPr/>
        </p:nvSpPr>
        <p:spPr>
          <a:xfrm>
            <a:off x="457200" y="132552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We extracted the repeating patterns, applied significant amount of template meta-programming and got a new declarative API: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396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1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Asynchronous operation composability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396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1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Code readability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396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1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Clear workflow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396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1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In line with 	modern c++ </a:t>
            </a: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(ranges v3 inspired, support for </a:t>
            </a:r>
            <a:r>
              <a:rPr lang="en-US" sz="22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olas"/>
                <a:ea typeface="Arial"/>
              </a:rPr>
              <a:t>lambdas</a:t>
            </a: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</a:t>
            </a:r>
            <a:r>
              <a:rPr lang="en-US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olas"/>
                <a:ea typeface="Arial"/>
              </a:rPr>
              <a:t>std::futures</a:t>
            </a: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)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396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Released in 4.9.0 but more complete set of features available only in 5.0.0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396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8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69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324028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CustomShape 1"/>
          <p:cNvSpPr/>
          <p:nvPr/>
        </p:nvSpPr>
        <p:spPr>
          <a:xfrm>
            <a:off x="5182920" y="6402960"/>
            <a:ext cx="289224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1" name="CustomShape 2"/>
          <p:cNvSpPr/>
          <p:nvPr/>
        </p:nvSpPr>
        <p:spPr>
          <a:xfrm>
            <a:off x="457200" y="233640"/>
            <a:ext cx="8223480" cy="93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Client Declarative </a:t>
            </a:r>
            <a:r>
              <a:rPr lang="en-US" sz="4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API</a:t>
            </a:r>
            <a:endParaRPr lang="en-US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72" name="CustomShape 3"/>
          <p:cNvSpPr/>
          <p:nvPr/>
        </p:nvSpPr>
        <p:spPr>
          <a:xfrm>
            <a:off x="457200" y="1097280"/>
            <a:ext cx="8223480" cy="41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Using declarative API:</a:t>
            </a: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6800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3" name="CustomShape 4"/>
          <p:cNvSpPr/>
          <p:nvPr/>
        </p:nvSpPr>
        <p:spPr>
          <a:xfrm>
            <a:off x="2969280" y="6408720"/>
            <a:ext cx="2130480" cy="26892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02/03/2021</a:t>
            </a:r>
            <a:endParaRPr lang="en-US" sz="1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74" name="CustomShape 5"/>
          <p:cNvSpPr/>
          <p:nvPr/>
        </p:nvSpPr>
        <p:spPr>
          <a:xfrm>
            <a:off x="8497800" y="6406920"/>
            <a:ext cx="185760" cy="26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75" name="Picture 174"/>
          <p:cNvPicPr/>
          <p:nvPr/>
        </p:nvPicPr>
        <p:blipFill>
          <a:blip r:embed="rId2"/>
          <a:stretch/>
        </p:blipFill>
        <p:spPr>
          <a:xfrm>
            <a:off x="914400" y="1554480"/>
            <a:ext cx="6583320" cy="45806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9215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7178</TotalTime>
  <Words>738</Words>
  <Application>Microsoft Macintosh PowerPoint</Application>
  <PresentationFormat>On-screen Show (4:3)</PresentationFormat>
  <Paragraphs>460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dc:description/>
  <cp:lastModifiedBy>Michal Simon</cp:lastModifiedBy>
  <cp:revision>362</cp:revision>
  <dcterms:modified xsi:type="dcterms:W3CDTF">2021-03-01T20:58:33Z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27</vt:i4>
  </property>
</Properties>
</file>