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63" r:id="rId4"/>
    <p:sldId id="415" r:id="rId5"/>
    <p:sldId id="416" r:id="rId6"/>
    <p:sldId id="272" r:id="rId7"/>
    <p:sldId id="408" r:id="rId8"/>
    <p:sldId id="417" r:id="rId9"/>
    <p:sldId id="418" r:id="rId10"/>
    <p:sldId id="285" r:id="rId11"/>
    <p:sldId id="410" r:id="rId12"/>
    <p:sldId id="445" r:id="rId13"/>
    <p:sldId id="405" r:id="rId14"/>
    <p:sldId id="423" r:id="rId15"/>
    <p:sldId id="447" r:id="rId16"/>
    <p:sldId id="293" r:id="rId17"/>
    <p:sldId id="389" r:id="rId18"/>
    <p:sldId id="411" r:id="rId19"/>
    <p:sldId id="42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CBFF"/>
    <a:srgbClr val="00729A"/>
    <a:srgbClr val="434343"/>
    <a:srgbClr val="F40E4E"/>
    <a:srgbClr val="9493A1"/>
    <a:srgbClr val="000000"/>
    <a:srgbClr val="26293A"/>
    <a:srgbClr val="16172C"/>
    <a:srgbClr val="F40F4E"/>
    <a:srgbClr val="E31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56" autoAdjust="0"/>
    <p:restoredTop sz="95103" autoAdjust="0"/>
  </p:normalViewPr>
  <p:slideViewPr>
    <p:cSldViewPr snapToGrid="0">
      <p:cViewPr>
        <p:scale>
          <a:sx n="100" d="100"/>
          <a:sy n="100" d="100"/>
        </p:scale>
        <p:origin x="480" y="312"/>
      </p:cViewPr>
      <p:guideLst/>
    </p:cSldViewPr>
  </p:slideViewPr>
  <p:outlineViewPr>
    <p:cViewPr>
      <p:scale>
        <a:sx n="33" d="100"/>
        <a:sy n="33" d="100"/>
      </p:scale>
      <p:origin x="0" y="-29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notesViewPr>
    <p:cSldViewPr snapToGrid="0">
      <p:cViewPr varScale="1">
        <p:scale>
          <a:sx n="125" d="100"/>
          <a:sy n="125" d="100"/>
        </p:scale>
        <p:origin x="46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6801E-68D1-4A94-AB6B-341ACA8A9B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2A150-6937-4A44-AFCB-0ADD67B1DE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7CB75-C828-431A-A371-9EED4E29CA82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C4663-8ED5-4AA5-A308-B7FA0C18ED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A1D29-FE84-4295-8295-4ACB0AAACE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CFC7-B700-45A6-84B6-21E9A0B5E0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06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AD001-175F-4A69-84EE-27A86FF1F2D1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26054-DCBD-4970-A541-D0BE296355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8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626054-DCBD-4970-A541-D0BE2963550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698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626054-DCBD-4970-A541-D0BE2963550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004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626054-DCBD-4970-A541-D0BE2963550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12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5FD4F76-05D0-4931-BA8E-1F8E481F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06075" y="63277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7F8144D-A43E-4D28-A6DC-992B637A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42725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2F220-7E91-4BB2-A6B4-80817D5A2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CA71BE-3624-466B-9DA6-CE0FF7B61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C5D1-872D-4A90-891B-5B7A5C63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62374-E0E0-40D5-B530-F981D691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F28540-42E6-44DD-B601-EBBE50E0A57D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5D3FC9-81AE-407C-A0E7-271BE94D77E2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4C20EA-105E-471B-8E7B-886E433F49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82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10D638-B8F3-48DF-85D1-B7CCD42E14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300AE4-1496-49A1-8C6B-2F1DEC19F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9E72C-3DC0-4A2C-AFD4-60CEF25322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57B2-521B-48E9-A4B3-7505B24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BDC144-1DD2-4D7D-9B33-F39F2C9FB287}"/>
              </a:ext>
            </a:extLst>
          </p:cNvPr>
          <p:cNvSpPr/>
          <p:nvPr/>
        </p:nvSpPr>
        <p:spPr>
          <a:xfrm rot="5400000">
            <a:off x="8509000" y="55816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48AED6-D65A-40DF-9D89-1431C332F98F}"/>
              </a:ext>
            </a:extLst>
          </p:cNvPr>
          <p:cNvSpPr/>
          <p:nvPr userDrawn="1"/>
        </p:nvSpPr>
        <p:spPr>
          <a:xfrm rot="5400000">
            <a:off x="8509000" y="55816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452B01-855D-4A24-9752-BA598E05C6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4561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E65FE-4C8B-4899-9F0F-15EB5880D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0D1C6-CB37-43CC-87D5-512BC5B7B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6209"/>
            <a:ext cx="10515600" cy="4260753"/>
          </a:xfrm>
        </p:spPr>
        <p:txBody>
          <a:bodyPr/>
          <a:lstStyle>
            <a:lvl1pPr>
              <a:buClr>
                <a:srgbClr val="F40E4E"/>
              </a:buCl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buClr>
                <a:srgbClr val="F40E4E"/>
              </a:buClr>
              <a:defRPr/>
            </a:lvl2pPr>
            <a:lvl3pPr>
              <a:buClr>
                <a:srgbClr val="F40E4E"/>
              </a:buClr>
              <a:defRPr/>
            </a:lvl3pPr>
            <a:lvl4pPr>
              <a:buClr>
                <a:srgbClr val="F40E4E"/>
              </a:buClr>
              <a:defRPr/>
            </a:lvl4pPr>
            <a:lvl5pPr>
              <a:buClr>
                <a:srgbClr val="F40E4E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D4F76-05D0-4931-BA8E-1F8E481F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55761-C624-40E9-B9F4-451D6AACD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2039595-9EC9-4C4D-8ACC-B190111D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89668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FFC2-4F81-4C26-816D-106B5D7F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lang="en-GB" sz="4800" b="0" kern="1200" dirty="0">
                <a:ln w="28575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F240D-0171-464D-A59D-F4136270F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282602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D94C-2B4A-47FD-B1A7-688A8BCCF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768198" cy="808769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E229F-5DB6-4A3E-85B0-C6B028E34F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06835"/>
            <a:ext cx="5181600" cy="4488321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342CB-4556-46FE-BA01-BB8DB04A6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06835"/>
            <a:ext cx="5181600" cy="4488321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92951F-87FC-4332-BBA6-9C004DDE9E3C}"/>
              </a:ext>
            </a:extLst>
          </p:cNvPr>
          <p:cNvSpPr/>
          <p:nvPr userDrawn="1"/>
        </p:nvSpPr>
        <p:spPr>
          <a:xfrm>
            <a:off x="783771" y="1161119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sr-Latn-R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355D6D-A6B3-4D94-8313-BB241C8DC181}"/>
              </a:ext>
            </a:extLst>
          </p:cNvPr>
          <p:cNvSpPr/>
          <p:nvPr userDrawn="1"/>
        </p:nvSpPr>
        <p:spPr>
          <a:xfrm>
            <a:off x="6125830" y="116111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  <a:endParaRPr lang="sr-Latn-R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A44822-CE0F-4754-B3BF-EEB30AFEB3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7BE6825-8C2A-4C0D-8B19-98EE2745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20F4E9F-6201-4549-9EBF-BBF08A7D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66613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D0DCB-B7E7-4444-869D-C5293630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D8048-4E94-493A-8E76-08B455CA8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68163"/>
            <a:ext cx="5157787" cy="82391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8655A-4FF6-4BFB-95BD-DFD855875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92075"/>
            <a:ext cx="5157787" cy="3684588"/>
          </a:xfrm>
        </p:spPr>
        <p:txBody>
          <a:bodyPr/>
          <a:lstStyle>
            <a:lvl1pPr marL="457200" indent="-457200">
              <a:spcAft>
                <a:spcPts val="0"/>
              </a:spcAft>
              <a:buFont typeface="Arial" panose="020B0604020202020204" pitchFamily="34" charset="0"/>
              <a:buChar char="•"/>
              <a:defRPr/>
            </a:lvl1pPr>
            <a:lvl6pPr marL="1433513" indent="-228600"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3CDCA-B47C-45EC-9E95-9532786F7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68163"/>
            <a:ext cx="5183188" cy="82391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6BE974-5C14-4413-8ED5-51FBD07A7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92075"/>
            <a:ext cx="5183188" cy="3684588"/>
          </a:xfrm>
        </p:spPr>
        <p:txBody>
          <a:bodyPr/>
          <a:lstStyle>
            <a:lvl1pPr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6pPr marL="1433513" indent="-228600">
              <a:defRPr/>
            </a:lvl6pPr>
          </a:lstStyle>
          <a:p>
            <a:pPr marL="457200" lvl="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457200" lvl="1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457200" lvl="2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457200" lvl="3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457200" lvl="4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1AD44-7BDA-47FB-A72A-3ABFF040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A7ACCC-50B8-421D-A50C-C374BA752621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606C59-9877-490F-8465-81E424C2837F}"/>
              </a:ext>
            </a:extLst>
          </p:cNvPr>
          <p:cNvSpPr/>
          <p:nvPr/>
        </p:nvSpPr>
        <p:spPr>
          <a:xfrm>
            <a:off x="6125830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3D05EF-3DDB-4114-9B21-2BDAFC75CACA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6BADDF-DAE6-4F6A-A270-43F3286E58E1}"/>
              </a:ext>
            </a:extLst>
          </p:cNvPr>
          <p:cNvSpPr/>
          <p:nvPr userDrawn="1"/>
        </p:nvSpPr>
        <p:spPr>
          <a:xfrm>
            <a:off x="6125830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A098D8-9702-40E9-8ED5-90D642B54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0FED6C8-4CD9-4C7C-82E4-D0D0B4C3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63413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8CADE-5A0A-4933-BC53-272453A30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88010D-D05A-4991-9778-7B88704E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AFFF26-7396-44F2-95D4-3AB6162DB390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F44E16-0E6E-43BE-BBEF-310FA84F8AF5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DFB4AA-74D6-44D3-BF2E-EDD685EA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07EA0C-D1D3-4E37-B9E5-DFEDE611A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20613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08622C-F3DE-4110-9DC2-5E0CCE8CC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8B4CC-D508-41D7-8A1E-58357815F9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6443E-8BBB-4F6B-93C1-E9FB96F88C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2466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695D-69E6-46AD-8BD0-B45554F8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421B2-5A11-46B5-9BED-4217AF4CC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FF0000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3123D-574E-4E78-A6F7-CC8B14A0F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FF00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8D3C7-983E-4B63-9264-8673E4FA82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103C0-7448-4ACC-ACF5-501E1DDF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AC2BB1-3E24-40FA-B5F1-214F5B4DA242}"/>
              </a:ext>
            </a:extLst>
          </p:cNvPr>
          <p:cNvSpPr/>
          <p:nvPr/>
        </p:nvSpPr>
        <p:spPr>
          <a:xfrm>
            <a:off x="836612" y="2057400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827A6A-6542-4991-8FBC-737189B77D67}"/>
              </a:ext>
            </a:extLst>
          </p:cNvPr>
          <p:cNvSpPr/>
          <p:nvPr userDrawn="1"/>
        </p:nvSpPr>
        <p:spPr>
          <a:xfrm>
            <a:off x="836612" y="2057400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1CD070-1A0A-459B-8719-8A06FDB169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6082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58595-A310-49CF-AA44-E4985F3E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D69ACC-2848-4CFE-9807-B89DB8A6A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B5357E-A089-490E-8484-E180A25BE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5DD27-2E82-4E9C-A0BF-7DE3163731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B0DC7-BCE4-4472-89F9-8BC616182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15600" y="6280149"/>
            <a:ext cx="1244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2146125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2C1191-3A87-45CF-B1E3-95BA355C6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27CB5-9D46-4A64-B37E-7A924FD03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42163"/>
            <a:ext cx="10515600" cy="483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F052-7E1F-4DA2-A8EF-8BF8B2E924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/>
              <a:t>2021-03-02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27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›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987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8163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8038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77913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0232/contributions/4158376/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11CB0-61E9-4C8D-8268-7B703E2ED97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56556" y="2162570"/>
            <a:ext cx="9144000" cy="2335696"/>
          </a:xfrm>
          <a:ln>
            <a:noFill/>
          </a:ln>
          <a:effectLst/>
        </p:spPr>
        <p:txBody>
          <a:bodyPr anchor="t" anchorCtr="0">
            <a:noAutofit/>
          </a:bodyPr>
          <a:lstStyle/>
          <a:p>
            <a:r>
              <a:rPr lang="en-US" sz="6600" b="1" dirty="0">
                <a:ln w="28575">
                  <a:noFill/>
                </a:ln>
                <a:solidFill>
                  <a:schemeClr val="bg1"/>
                </a:solidFill>
              </a:rPr>
              <a:t>Windows drive for EOS-wnc</a:t>
            </a:r>
            <a:endParaRPr lang="en-GB" sz="6600" b="1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B9A42-6F5A-407B-AE75-AA8188B38BF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87185" y="5132974"/>
            <a:ext cx="2921000" cy="140434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b="1" dirty="0">
                <a:solidFill>
                  <a:schemeClr val="bg1"/>
                </a:solidFill>
                <a:latin typeface="+mn-lt"/>
              </a:rPr>
              <a:t>EOS Client for Windows</a:t>
            </a: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Gregor Molan</a:t>
            </a: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sl-SI" sz="1200" dirty="0">
                <a:solidFill>
                  <a:schemeClr val="bg1"/>
                </a:solidFill>
                <a:latin typeface="+mn-lt"/>
              </a:rPr>
              <a:t>	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gregor@comtade.com</a:t>
            </a:r>
            <a:endParaRPr lang="sl-SI" sz="1200" dirty="0">
              <a:solidFill>
                <a:schemeClr val="bg1"/>
              </a:solidFill>
              <a:latin typeface="+mn-lt"/>
            </a:endParaRP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sl-SI" sz="1200" dirty="0">
                <a:solidFill>
                  <a:schemeClr val="bg1"/>
                </a:solidFill>
                <a:latin typeface="+mn-lt"/>
              </a:rPr>
              <a:t>gregor.molan@cern.ch</a:t>
            </a:r>
            <a:endParaRPr lang="en-GB" sz="1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2EEF46-6CF1-495E-8B9F-84071084C5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85" y="552713"/>
            <a:ext cx="2009201" cy="3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6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772" y="442120"/>
            <a:ext cx="10515600" cy="285273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EOS-wnc:</a:t>
            </a:r>
            <a:br>
              <a:rPr lang="en-US" b="1" dirty="0">
                <a:solidFill>
                  <a:schemeClr val="bg1"/>
                </a:solidFill>
                <a:latin typeface="+mn-lt"/>
              </a:rPr>
            </a:br>
            <a:r>
              <a:rPr lang="en-US" b="1" dirty="0">
                <a:solidFill>
                  <a:schemeClr val="bg1"/>
                </a:solidFill>
                <a:latin typeface="+mn-lt"/>
              </a:rPr>
              <a:t>Windows Driver for EOS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800" y="3693548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Windows drive for EOS-wnc</a:t>
            </a:r>
          </a:p>
        </p:txBody>
      </p:sp>
    </p:spTree>
    <p:extLst>
      <p:ext uri="{BB962C8B-B14F-4D97-AF65-F5344CB8AC3E}">
        <p14:creationId xmlns:p14="http://schemas.microsoft.com/office/powerpoint/2010/main" val="350578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17" y="1825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Windows Driver for EOS design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600" y="1342801"/>
            <a:ext cx="5132000" cy="54405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400" b="1" dirty="0"/>
              <a:t>EOS-wnc: Windows Driver for EOS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24CA067-E033-45E2-9CA5-05E1E82CD79B}"/>
              </a:ext>
            </a:extLst>
          </p:cNvPr>
          <p:cNvGrpSpPr/>
          <p:nvPr/>
        </p:nvGrpSpPr>
        <p:grpSpPr>
          <a:xfrm>
            <a:off x="1442019" y="2282875"/>
            <a:ext cx="4336250" cy="3227257"/>
            <a:chOff x="1442019" y="2282875"/>
            <a:chExt cx="4336250" cy="322725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3F5BB5B-987E-4B4F-BAC6-43F25728B006}"/>
                </a:ext>
              </a:extLst>
            </p:cNvPr>
            <p:cNvSpPr/>
            <p:nvPr/>
          </p:nvSpPr>
          <p:spPr>
            <a:xfrm>
              <a:off x="1442019" y="2282875"/>
              <a:ext cx="4336250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EC600A-563B-4DA5-A3A8-674BFAA17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9399" y="2465488"/>
              <a:ext cx="243315" cy="24331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8B02E3-7840-41B4-A459-04ED85C34EAD}"/>
                </a:ext>
              </a:extLst>
            </p:cNvPr>
            <p:cNvSpPr/>
            <p:nvPr/>
          </p:nvSpPr>
          <p:spPr>
            <a:xfrm>
              <a:off x="1492580" y="3001528"/>
              <a:ext cx="4076040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chemeClr val="bg1"/>
                </a:buClr>
              </a:pPr>
              <a:r>
                <a:rPr lang="en-US" b="1" dirty="0">
                  <a:solidFill>
                    <a:schemeClr val="bg1"/>
                  </a:solidFill>
                </a:rPr>
                <a:t>Windows Driver Frameworks (WDF)</a:t>
              </a:r>
            </a:p>
            <a:p>
              <a:pPr marL="171450" indent="-171450">
                <a:buClr>
                  <a:schemeClr val="bg1"/>
                </a:buClr>
                <a:buFont typeface="Arial" panose="020B0604020202020204" pitchFamily="34" charset="0"/>
                <a:buChar char="›"/>
              </a:pPr>
              <a:endParaRPr lang="en-US" sz="1200" dirty="0">
                <a:solidFill>
                  <a:schemeClr val="bg1"/>
                </a:solidFill>
              </a:endParaRPr>
            </a:p>
            <a:p>
              <a:pPr indent="-180975">
                <a:buClr>
                  <a:schemeClr val="bg1"/>
                </a:buClr>
                <a:buFont typeface="Arial" panose="020B0604020202020204" pitchFamily="34" charset="0"/>
                <a:buChar char="›"/>
              </a:pPr>
              <a:r>
                <a:rPr lang="en-US" sz="1600" dirty="0">
                  <a:solidFill>
                    <a:schemeClr val="bg1"/>
                  </a:solidFill>
                </a:rPr>
                <a:t>UMDF: User-Mode Driver Framework</a:t>
              </a:r>
            </a:p>
            <a:p>
              <a:pPr indent="-180975">
                <a:buClr>
                  <a:schemeClr val="bg1"/>
                </a:buClr>
                <a:buFont typeface="Arial" panose="020B0604020202020204" pitchFamily="34" charset="0"/>
                <a:buChar char="›"/>
              </a:pPr>
              <a:r>
                <a:rPr lang="en-US" sz="1600" dirty="0">
                  <a:solidFill>
                    <a:schemeClr val="bg1"/>
                  </a:solidFill>
                </a:rPr>
                <a:t>KMDF: Kernel-Mode Driver Framework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8585B4-1692-4B6D-A8EC-5A8B798020B2}"/>
              </a:ext>
            </a:extLst>
          </p:cNvPr>
          <p:cNvGrpSpPr/>
          <p:nvPr/>
        </p:nvGrpSpPr>
        <p:grpSpPr>
          <a:xfrm>
            <a:off x="6027378" y="2282875"/>
            <a:ext cx="4582811" cy="3227257"/>
            <a:chOff x="6027378" y="2282875"/>
            <a:chExt cx="4582811" cy="322725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4837E5-6E85-4603-B415-DD5099D91174}"/>
                </a:ext>
              </a:extLst>
            </p:cNvPr>
            <p:cNvSpPr/>
            <p:nvPr/>
          </p:nvSpPr>
          <p:spPr>
            <a:xfrm>
              <a:off x="6027378" y="2282875"/>
              <a:ext cx="4582811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A9916C3-D92B-4F7E-B000-9C8B43CB2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4265" y="2465488"/>
              <a:ext cx="243315" cy="243315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6DE22-8912-488D-9FC8-E0DAF328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B869A9-8EDF-4145-A7FA-3D7B5279FB83}"/>
              </a:ext>
            </a:extLst>
          </p:cNvPr>
          <p:cNvSpPr/>
          <p:nvPr/>
        </p:nvSpPr>
        <p:spPr>
          <a:xfrm>
            <a:off x="6096000" y="2965176"/>
            <a:ext cx="44831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en-US" b="1" dirty="0">
                <a:solidFill>
                  <a:schemeClr val="bg1"/>
                </a:solidFill>
              </a:rPr>
              <a:t>Thin driver for EOS-wnc</a:t>
            </a: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›"/>
            </a:pPr>
            <a:endParaRPr lang="en-US" sz="1200" dirty="0">
              <a:solidFill>
                <a:schemeClr val="bg1"/>
              </a:solidFill>
            </a:endParaRPr>
          </a:p>
          <a:p>
            <a:pPr indent="-180975">
              <a:buClr>
                <a:schemeClr val="bg1"/>
              </a:buClr>
              <a:buFont typeface="Arial" panose="020B0604020202020204" pitchFamily="34" charset="0"/>
              <a:buChar char="›"/>
            </a:pPr>
            <a:r>
              <a:rPr lang="en-US" sz="1600" dirty="0">
                <a:solidFill>
                  <a:schemeClr val="bg1"/>
                </a:solidFill>
              </a:rPr>
              <a:t>Transfers commands</a:t>
            </a:r>
          </a:p>
          <a:p>
            <a:pPr indent="-180975">
              <a:buClr>
                <a:schemeClr val="bg1"/>
              </a:buClr>
              <a:buFont typeface="Arial" panose="020B0604020202020204" pitchFamily="34" charset="0"/>
              <a:buChar char="›"/>
            </a:pPr>
            <a:r>
              <a:rPr lang="en-US" sz="1600" dirty="0">
                <a:solidFill>
                  <a:schemeClr val="bg1"/>
                </a:solidFill>
              </a:rPr>
              <a:t>Prevents complex bugs</a:t>
            </a:r>
          </a:p>
          <a:p>
            <a:pPr indent="-180975">
              <a:buClr>
                <a:schemeClr val="bg1"/>
              </a:buClr>
              <a:buFont typeface="Arial" panose="020B0604020202020204" pitchFamily="34" charset="0"/>
              <a:buChar char="›"/>
            </a:pPr>
            <a:r>
              <a:rPr lang="en-US" sz="1600" dirty="0">
                <a:solidFill>
                  <a:schemeClr val="bg1"/>
                </a:solidFill>
              </a:rPr>
              <a:t>Device driver bugs are extremely expensive</a:t>
            </a:r>
          </a:p>
        </p:txBody>
      </p:sp>
    </p:spTree>
    <p:extLst>
      <p:ext uri="{BB962C8B-B14F-4D97-AF65-F5344CB8AC3E}">
        <p14:creationId xmlns:p14="http://schemas.microsoft.com/office/powerpoint/2010/main" val="354741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950AF019-EB72-4B8A-BA08-7A67485936A1}"/>
              </a:ext>
            </a:extLst>
          </p:cNvPr>
          <p:cNvSpPr/>
          <p:nvPr/>
        </p:nvSpPr>
        <p:spPr>
          <a:xfrm>
            <a:off x="725569" y="2069014"/>
            <a:ext cx="6893339" cy="3571628"/>
          </a:xfrm>
          <a:prstGeom prst="roundRect">
            <a:avLst>
              <a:gd name="adj" fmla="val 2791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Windows host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D1B3057-0054-4A3D-8A3A-CA3A1959C8B4}"/>
              </a:ext>
            </a:extLst>
          </p:cNvPr>
          <p:cNvSpPr/>
          <p:nvPr/>
        </p:nvSpPr>
        <p:spPr>
          <a:xfrm>
            <a:off x="859817" y="3611156"/>
            <a:ext cx="5162202" cy="18757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Windows kernel mode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17" y="1825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EOS Windows Driver architecture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600" y="1342801"/>
            <a:ext cx="5132000" cy="54405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400" b="1" dirty="0"/>
              <a:t>EOS-wnc: Windows Driver for EOS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0B1F185A-9624-4DC6-AE4F-25658B18A1BD}"/>
              </a:ext>
            </a:extLst>
          </p:cNvPr>
          <p:cNvSpPr/>
          <p:nvPr/>
        </p:nvSpPr>
        <p:spPr>
          <a:xfrm>
            <a:off x="3685219" y="3939674"/>
            <a:ext cx="1930400" cy="1316570"/>
          </a:xfrm>
          <a:prstGeom prst="roundRect">
            <a:avLst>
              <a:gd name="adj" fmla="val 2791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Dokan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6DE22-8912-488D-9FC8-E0DAF328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05920C-9976-48AD-BE0C-A8C5AE000E88}"/>
              </a:ext>
            </a:extLst>
          </p:cNvPr>
          <p:cNvSpPr/>
          <p:nvPr/>
        </p:nvSpPr>
        <p:spPr>
          <a:xfrm>
            <a:off x="859818" y="2487101"/>
            <a:ext cx="5162202" cy="10697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Windows user mode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8FF235E-0E40-4D48-AC1A-B7DEEB4D2D0B}"/>
              </a:ext>
            </a:extLst>
          </p:cNvPr>
          <p:cNvGrpSpPr/>
          <p:nvPr/>
        </p:nvGrpSpPr>
        <p:grpSpPr>
          <a:xfrm>
            <a:off x="8760166" y="3618814"/>
            <a:ext cx="2959923" cy="1875758"/>
            <a:chOff x="2368978" y="4187783"/>
            <a:chExt cx="2323243" cy="1139557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BBF3EE3-620A-4921-B316-503CC892193C}"/>
                </a:ext>
              </a:extLst>
            </p:cNvPr>
            <p:cNvSpPr/>
            <p:nvPr/>
          </p:nvSpPr>
          <p:spPr>
            <a:xfrm>
              <a:off x="2368978" y="4187783"/>
              <a:ext cx="2323243" cy="1139557"/>
            </a:xfrm>
            <a:prstGeom prst="roundRect">
              <a:avLst>
                <a:gd name="adj" fmla="val 2791"/>
              </a:avLst>
            </a:prstGeom>
            <a:solidFill>
              <a:srgbClr val="F40E4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>
                  <a:solidFill>
                    <a:schemeClr val="bg1"/>
                  </a:solidFill>
                </a:rPr>
                <a:t>EOS cluster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6" name="Flowchart: Magnetic Disk 35">
              <a:extLst>
                <a:ext uri="{FF2B5EF4-FFF2-40B4-BE49-F238E27FC236}">
                  <a16:creationId xmlns:a16="http://schemas.microsoft.com/office/drawing/2014/main" id="{E0556B3D-1CB6-4486-80A0-A25B1391A131}"/>
                </a:ext>
              </a:extLst>
            </p:cNvPr>
            <p:cNvSpPr/>
            <p:nvPr/>
          </p:nvSpPr>
          <p:spPr>
            <a:xfrm>
              <a:off x="3921020" y="4569776"/>
              <a:ext cx="373580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Flowchart: Magnetic Disk 36">
              <a:extLst>
                <a:ext uri="{FF2B5EF4-FFF2-40B4-BE49-F238E27FC236}">
                  <a16:creationId xmlns:a16="http://schemas.microsoft.com/office/drawing/2014/main" id="{CE73BD67-6900-4512-97A6-CC6B0FDEC740}"/>
                </a:ext>
              </a:extLst>
            </p:cNvPr>
            <p:cNvSpPr/>
            <p:nvPr/>
          </p:nvSpPr>
          <p:spPr>
            <a:xfrm>
              <a:off x="4073420" y="4722176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Flowchart: Magnetic Disk 32">
              <a:extLst>
                <a:ext uri="{FF2B5EF4-FFF2-40B4-BE49-F238E27FC236}">
                  <a16:creationId xmlns:a16="http://schemas.microsoft.com/office/drawing/2014/main" id="{C340FE21-A51E-4457-ADE8-B027197EFF39}"/>
                </a:ext>
              </a:extLst>
            </p:cNvPr>
            <p:cNvSpPr/>
            <p:nvPr/>
          </p:nvSpPr>
          <p:spPr>
            <a:xfrm>
              <a:off x="3438134" y="4569776"/>
              <a:ext cx="373580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Flowchart: Magnetic Disk 33">
              <a:extLst>
                <a:ext uri="{FF2B5EF4-FFF2-40B4-BE49-F238E27FC236}">
                  <a16:creationId xmlns:a16="http://schemas.microsoft.com/office/drawing/2014/main" id="{4E3E9F19-0552-44C8-8FCD-2BBB1B495C6F}"/>
                </a:ext>
              </a:extLst>
            </p:cNvPr>
            <p:cNvSpPr/>
            <p:nvPr/>
          </p:nvSpPr>
          <p:spPr>
            <a:xfrm>
              <a:off x="3590534" y="4722176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Flowchart: Magnetic Disk 34">
              <a:extLst>
                <a:ext uri="{FF2B5EF4-FFF2-40B4-BE49-F238E27FC236}">
                  <a16:creationId xmlns:a16="http://schemas.microsoft.com/office/drawing/2014/main" id="{886912C9-EC65-4B3A-90F9-D46FEB5FF882}"/>
                </a:ext>
              </a:extLst>
            </p:cNvPr>
            <p:cNvSpPr/>
            <p:nvPr/>
          </p:nvSpPr>
          <p:spPr>
            <a:xfrm>
              <a:off x="3742934" y="4874576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Flowchart: Magnetic Disk 29">
              <a:extLst>
                <a:ext uri="{FF2B5EF4-FFF2-40B4-BE49-F238E27FC236}">
                  <a16:creationId xmlns:a16="http://schemas.microsoft.com/office/drawing/2014/main" id="{CCCC56DE-4F14-477A-9534-31F6C331E678}"/>
                </a:ext>
              </a:extLst>
            </p:cNvPr>
            <p:cNvSpPr/>
            <p:nvPr/>
          </p:nvSpPr>
          <p:spPr>
            <a:xfrm>
              <a:off x="2955248" y="4587469"/>
              <a:ext cx="373580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Flowchart: Magnetic Disk 30">
              <a:extLst>
                <a:ext uri="{FF2B5EF4-FFF2-40B4-BE49-F238E27FC236}">
                  <a16:creationId xmlns:a16="http://schemas.microsoft.com/office/drawing/2014/main" id="{41CAE6FF-7E33-4835-94B3-DF9292EB3A7E}"/>
                </a:ext>
              </a:extLst>
            </p:cNvPr>
            <p:cNvSpPr/>
            <p:nvPr/>
          </p:nvSpPr>
          <p:spPr>
            <a:xfrm>
              <a:off x="3107648" y="4739869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Flowchart: Magnetic Disk 31">
              <a:extLst>
                <a:ext uri="{FF2B5EF4-FFF2-40B4-BE49-F238E27FC236}">
                  <a16:creationId xmlns:a16="http://schemas.microsoft.com/office/drawing/2014/main" id="{D409E446-1211-4B63-9937-739F53F4C1BA}"/>
                </a:ext>
              </a:extLst>
            </p:cNvPr>
            <p:cNvSpPr/>
            <p:nvPr/>
          </p:nvSpPr>
          <p:spPr>
            <a:xfrm>
              <a:off x="3260048" y="4892269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Flowchart: Magnetic Disk 25">
              <a:extLst>
                <a:ext uri="{FF2B5EF4-FFF2-40B4-BE49-F238E27FC236}">
                  <a16:creationId xmlns:a16="http://schemas.microsoft.com/office/drawing/2014/main" id="{9D59E61D-A269-4FD3-87B5-425681AA148E}"/>
                </a:ext>
              </a:extLst>
            </p:cNvPr>
            <p:cNvSpPr/>
            <p:nvPr/>
          </p:nvSpPr>
          <p:spPr>
            <a:xfrm>
              <a:off x="2472362" y="4569776"/>
              <a:ext cx="373580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Flowchart: Magnetic Disk 26">
              <a:extLst>
                <a:ext uri="{FF2B5EF4-FFF2-40B4-BE49-F238E27FC236}">
                  <a16:creationId xmlns:a16="http://schemas.microsoft.com/office/drawing/2014/main" id="{4566B005-76B1-4ADE-A41E-5F96197635E9}"/>
                </a:ext>
              </a:extLst>
            </p:cNvPr>
            <p:cNvSpPr/>
            <p:nvPr/>
          </p:nvSpPr>
          <p:spPr>
            <a:xfrm>
              <a:off x="2624762" y="4722176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Flowchart: Magnetic Disk 27">
              <a:extLst>
                <a:ext uri="{FF2B5EF4-FFF2-40B4-BE49-F238E27FC236}">
                  <a16:creationId xmlns:a16="http://schemas.microsoft.com/office/drawing/2014/main" id="{51030884-A121-4D05-ABF5-046B4D2E9F31}"/>
                </a:ext>
              </a:extLst>
            </p:cNvPr>
            <p:cNvSpPr/>
            <p:nvPr/>
          </p:nvSpPr>
          <p:spPr>
            <a:xfrm>
              <a:off x="2777162" y="4874576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Flowchart: Magnetic Disk 37">
              <a:extLst>
                <a:ext uri="{FF2B5EF4-FFF2-40B4-BE49-F238E27FC236}">
                  <a16:creationId xmlns:a16="http://schemas.microsoft.com/office/drawing/2014/main" id="{7A40FA61-6099-4874-9D44-CF0FF736F1FF}"/>
                </a:ext>
              </a:extLst>
            </p:cNvPr>
            <p:cNvSpPr/>
            <p:nvPr/>
          </p:nvSpPr>
          <p:spPr>
            <a:xfrm>
              <a:off x="4225820" y="4874576"/>
              <a:ext cx="342757" cy="3401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394CD64-D3DF-4BBA-A39F-7A9432048339}"/>
              </a:ext>
            </a:extLst>
          </p:cNvPr>
          <p:cNvSpPr/>
          <p:nvPr/>
        </p:nvSpPr>
        <p:spPr>
          <a:xfrm>
            <a:off x="3792603" y="2698950"/>
            <a:ext cx="1715632" cy="707188"/>
          </a:xfrm>
          <a:prstGeom prst="roundRect">
            <a:avLst>
              <a:gd name="adj" fmla="val 2791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Windows</a:t>
            </a:r>
          </a:p>
          <a:p>
            <a:r>
              <a:rPr lang="en-US" dirty="0">
                <a:solidFill>
                  <a:schemeClr val="bg1"/>
                </a:solidFill>
              </a:rPr>
              <a:t>disk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2" name="Flowchart: Magnetic Disk 41">
            <a:extLst>
              <a:ext uri="{FF2B5EF4-FFF2-40B4-BE49-F238E27FC236}">
                <a16:creationId xmlns:a16="http://schemas.microsoft.com/office/drawing/2014/main" id="{DA1CDA23-E9D1-48BB-9609-34FD93D24CE0}"/>
              </a:ext>
            </a:extLst>
          </p:cNvPr>
          <p:cNvSpPr/>
          <p:nvPr/>
        </p:nvSpPr>
        <p:spPr>
          <a:xfrm>
            <a:off x="5014750" y="2744382"/>
            <a:ext cx="451929" cy="571499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E:</a:t>
            </a:r>
            <a:endParaRPr lang="en-GB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8029F7E-3DE7-4B09-AAD3-53E9F2BD9287}"/>
              </a:ext>
            </a:extLst>
          </p:cNvPr>
          <p:cNvGrpSpPr/>
          <p:nvPr/>
        </p:nvGrpSpPr>
        <p:grpSpPr>
          <a:xfrm>
            <a:off x="1245481" y="4550205"/>
            <a:ext cx="1332444" cy="707188"/>
            <a:chOff x="-3356772" y="1761625"/>
            <a:chExt cx="1705378" cy="919380"/>
          </a:xfrm>
          <a:solidFill>
            <a:schemeClr val="bg1">
              <a:lumMod val="65000"/>
            </a:schemeClr>
          </a:solidFill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2A63066-0216-4D8D-AA1D-F0D7351818A8}"/>
                </a:ext>
              </a:extLst>
            </p:cNvPr>
            <p:cNvSpPr/>
            <p:nvPr/>
          </p:nvSpPr>
          <p:spPr>
            <a:xfrm>
              <a:off x="-3356772" y="1761625"/>
              <a:ext cx="1705378" cy="919380"/>
            </a:xfrm>
            <a:prstGeom prst="roundRect">
              <a:avLst>
                <a:gd name="adj" fmla="val 2791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>
                  <a:solidFill>
                    <a:schemeClr val="bg1"/>
                  </a:solidFill>
                </a:rPr>
                <a:t>Disk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Device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9" name="Flowchart: Magnetic Disk 58">
              <a:extLst>
                <a:ext uri="{FF2B5EF4-FFF2-40B4-BE49-F238E27FC236}">
                  <a16:creationId xmlns:a16="http://schemas.microsoft.com/office/drawing/2014/main" id="{1F860EA0-FB6D-4855-B005-5AE06B6E2250}"/>
                </a:ext>
              </a:extLst>
            </p:cNvPr>
            <p:cNvSpPr/>
            <p:nvPr/>
          </p:nvSpPr>
          <p:spPr>
            <a:xfrm>
              <a:off x="-2110000" y="2051221"/>
              <a:ext cx="342758" cy="340187"/>
            </a:xfrm>
            <a:prstGeom prst="flowChartMagneticDisk">
              <a:avLst/>
            </a:prstGeom>
            <a:grp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EC13634-C93C-46E1-A4A3-F3242B72395F}"/>
              </a:ext>
            </a:extLst>
          </p:cNvPr>
          <p:cNvSpPr/>
          <p:nvPr/>
        </p:nvSpPr>
        <p:spPr>
          <a:xfrm>
            <a:off x="4007404" y="4411176"/>
            <a:ext cx="1360378" cy="818361"/>
          </a:xfrm>
          <a:prstGeom prst="roundRect">
            <a:avLst>
              <a:gd name="adj" fmla="val 2791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WDF</a:t>
            </a:r>
          </a:p>
          <a:p>
            <a:r>
              <a:rPr lang="en-US" dirty="0">
                <a:solidFill>
                  <a:schemeClr val="bg1"/>
                </a:solidFill>
              </a:rPr>
              <a:t>driver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D4D535C-44A7-4063-A89D-D3F27363A8F0}"/>
              </a:ext>
            </a:extLst>
          </p:cNvPr>
          <p:cNvSpPr/>
          <p:nvPr/>
        </p:nvSpPr>
        <p:spPr>
          <a:xfrm>
            <a:off x="4899645" y="4556693"/>
            <a:ext cx="465533" cy="527325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91C8B570-F05A-42B0-A20C-DB4D1D6BF6B5}"/>
              </a:ext>
            </a:extLst>
          </p:cNvPr>
          <p:cNvSpPr/>
          <p:nvPr/>
        </p:nvSpPr>
        <p:spPr>
          <a:xfrm>
            <a:off x="5157627" y="3315880"/>
            <a:ext cx="162000" cy="61903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B1F075C0-16CB-4743-A39F-47617AD16BB0}"/>
              </a:ext>
            </a:extLst>
          </p:cNvPr>
          <p:cNvSpPr/>
          <p:nvPr/>
        </p:nvSpPr>
        <p:spPr>
          <a:xfrm>
            <a:off x="2576350" y="4820357"/>
            <a:ext cx="1108869" cy="162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Arrow: Left-Right 62">
            <a:extLst>
              <a:ext uri="{FF2B5EF4-FFF2-40B4-BE49-F238E27FC236}">
                <a16:creationId xmlns:a16="http://schemas.microsoft.com/office/drawing/2014/main" id="{EB8D3308-E720-4D25-B152-BACB83CA0FDF}"/>
              </a:ext>
            </a:extLst>
          </p:cNvPr>
          <p:cNvSpPr/>
          <p:nvPr/>
        </p:nvSpPr>
        <p:spPr>
          <a:xfrm>
            <a:off x="5374553" y="4829266"/>
            <a:ext cx="795430" cy="162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35EEAC2-DDB3-4481-9176-E7CA1CA2B1D4}"/>
              </a:ext>
            </a:extLst>
          </p:cNvPr>
          <p:cNvSpPr/>
          <p:nvPr/>
        </p:nvSpPr>
        <p:spPr>
          <a:xfrm>
            <a:off x="6176261" y="4602055"/>
            <a:ext cx="1243937" cy="707209"/>
          </a:xfrm>
          <a:prstGeom prst="roundRect">
            <a:avLst>
              <a:gd name="adj" fmla="val 2791"/>
            </a:avLst>
          </a:prstGeom>
          <a:solidFill>
            <a:srgbClr val="37CB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EOS-wnc</a:t>
            </a:r>
          </a:p>
        </p:txBody>
      </p:sp>
      <p:sp>
        <p:nvSpPr>
          <p:cNvPr id="41" name="Arrow: Left-Right 40">
            <a:extLst>
              <a:ext uri="{FF2B5EF4-FFF2-40B4-BE49-F238E27FC236}">
                <a16:creationId xmlns:a16="http://schemas.microsoft.com/office/drawing/2014/main" id="{17EFC353-09CC-499F-9318-28FA4530182F}"/>
              </a:ext>
            </a:extLst>
          </p:cNvPr>
          <p:cNvSpPr/>
          <p:nvPr/>
        </p:nvSpPr>
        <p:spPr>
          <a:xfrm>
            <a:off x="7420199" y="4829597"/>
            <a:ext cx="1339968" cy="162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85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56" grpId="0" animBg="1"/>
      <p:bldP spid="2" grpId="0"/>
      <p:bldP spid="3" grpId="0" build="p"/>
      <p:bldP spid="61" grpId="0" animBg="1"/>
      <p:bldP spid="14" grpId="0" animBg="1"/>
      <p:bldP spid="6" grpId="0" animBg="1"/>
      <p:bldP spid="40" grpId="0" animBg="1"/>
      <p:bldP spid="42" grpId="0" animBg="1"/>
      <p:bldP spid="54" grpId="0" animBg="1"/>
      <p:bldP spid="60" grpId="0" animBg="1"/>
      <p:bldP spid="12" grpId="0" animBg="1"/>
      <p:bldP spid="13" grpId="0" animBg="1"/>
      <p:bldP spid="63" grpId="0" animBg="1"/>
      <p:bldP spid="39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650" y="350838"/>
            <a:ext cx="10515600" cy="28527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 drive: Demo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0050" y="3402013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Windows drive for EOS-wnc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911824-4C2B-496E-A49A-61540AEA6EE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0109200" y="6280150"/>
            <a:ext cx="1244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26079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Prerequisite: Installed EOS-wnc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6209"/>
            <a:ext cx="10515600" cy="426075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PS&gt; </a:t>
            </a:r>
            <a:r>
              <a:rPr lang="en-GB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    Directory: C:\eos\wnc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Mode                 LastWriteTime         Length Name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----                 -------------         ------ ----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12:28         203776 curlpp.dll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13:33         104960 dokan1.dll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-a----      25. 02. 2021     21:02        5006336 </a:t>
            </a:r>
            <a:r>
              <a:rPr lang="en-GB" b="1" noProof="1">
                <a:solidFill>
                  <a:schemeClr val="tx1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eos-drive.exe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  98238 EOS-Drive.ico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2578432 libcrypto-1_1.dll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 472576 libcurl.dll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 535040 libssl-1_1.dll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12:28         138240 readline.dll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12:28          74752 zlib1.dll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PS&gt;</a:t>
            </a:r>
          </a:p>
        </p:txBody>
      </p:sp>
    </p:spTree>
    <p:extLst>
      <p:ext uri="{BB962C8B-B14F-4D97-AF65-F5344CB8AC3E}">
        <p14:creationId xmlns:p14="http://schemas.microsoft.com/office/powerpoint/2010/main" val="275653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Demo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B10679-294E-4D52-8E97-9CA49ECC2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66" y="1195075"/>
            <a:ext cx="10879068" cy="446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672" y="519113"/>
            <a:ext cx="6734628" cy="28527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EOS-wnc: Future work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3506787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Windows drive for EOS-wnc</a:t>
            </a:r>
          </a:p>
        </p:txBody>
      </p:sp>
    </p:spTree>
    <p:extLst>
      <p:ext uri="{BB962C8B-B14F-4D97-AF65-F5344CB8AC3E}">
        <p14:creationId xmlns:p14="http://schemas.microsoft.com/office/powerpoint/2010/main" val="278519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2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DA80-4785-4F5E-9FB3-76D2F548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417400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Planned actions for 2021</a:t>
            </a:r>
            <a:endParaRPr lang="en-GB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E76D2-7A39-47F8-BB3C-DEAB756B9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2918"/>
            <a:ext cx="10515600" cy="5225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EOS-wnc: Future work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14B6B-488E-4871-A136-BDFAE49B1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827313" y="2823107"/>
            <a:ext cx="3411791" cy="2619750"/>
            <a:chOff x="827313" y="2823107"/>
            <a:chExt cx="3411791" cy="261975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827313" y="2823107"/>
              <a:ext cx="3411791" cy="2619750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4723" y="3019458"/>
              <a:ext cx="243315" cy="243315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4621832" y="2823107"/>
            <a:ext cx="3253136" cy="2619750"/>
            <a:chOff x="4621832" y="2823107"/>
            <a:chExt cx="3253136" cy="26197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621832" y="2823107"/>
              <a:ext cx="3253136" cy="2619750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7989" y="3019458"/>
              <a:ext cx="243315" cy="243315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8228666" y="2841991"/>
            <a:ext cx="3411791" cy="2566876"/>
            <a:chOff x="8228666" y="2841991"/>
            <a:chExt cx="3411791" cy="256687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8228666" y="2841991"/>
              <a:ext cx="3411791" cy="2566876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87698" y="2977827"/>
              <a:ext cx="243315" cy="243315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CFFE5-BD43-4ACF-8829-934209B2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81DE17-ED18-42A8-9CC9-A08DBF094158}"/>
              </a:ext>
            </a:extLst>
          </p:cNvPr>
          <p:cNvSpPr/>
          <p:nvPr/>
        </p:nvSpPr>
        <p:spPr>
          <a:xfrm>
            <a:off x="838200" y="3340599"/>
            <a:ext cx="34009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bg1"/>
              </a:buClr>
            </a:pPr>
            <a:r>
              <a:rPr lang="en-US" sz="1600" b="1" dirty="0">
                <a:solidFill>
                  <a:schemeClr val="bg1"/>
                </a:solidFill>
              </a:rPr>
              <a:t>Installation</a:t>
            </a:r>
          </a:p>
          <a:p>
            <a:pPr lvl="1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Windows Installer</a:t>
            </a: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Setup.exe</a:t>
            </a: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EOS-wnc.msi</a:t>
            </a: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The Windows Store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5CC285-C984-43D9-8F75-62B5B0335004}"/>
              </a:ext>
            </a:extLst>
          </p:cNvPr>
          <p:cNvSpPr/>
          <p:nvPr/>
        </p:nvSpPr>
        <p:spPr>
          <a:xfrm>
            <a:off x="4621831" y="3348152"/>
            <a:ext cx="32531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lvl="1" indent="-285750">
              <a:buClr>
                <a:schemeClr val="bg1"/>
              </a:buClr>
            </a:pPr>
            <a:r>
              <a:rPr lang="en-US" sz="1600" b="1" dirty="0">
                <a:solidFill>
                  <a:schemeClr val="bg1"/>
                </a:solidFill>
              </a:rPr>
              <a:t>Documentation</a:t>
            </a:r>
          </a:p>
          <a:p>
            <a:pPr marL="539750" lvl="1" indent="-285750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3975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 guidelines</a:t>
            </a:r>
          </a:p>
          <a:p>
            <a:pPr marL="53975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 how to guide</a:t>
            </a:r>
          </a:p>
          <a:p>
            <a:pPr marL="53975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 complete docs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F378C7D-B100-4A14-8ADD-6801421E4890}"/>
              </a:ext>
            </a:extLst>
          </p:cNvPr>
          <p:cNvSpPr/>
          <p:nvPr/>
        </p:nvSpPr>
        <p:spPr>
          <a:xfrm>
            <a:off x="8228666" y="3348152"/>
            <a:ext cx="34117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lvl="1" indent="-285750">
              <a:buClr>
                <a:schemeClr val="bg1"/>
              </a:buClr>
            </a:pPr>
            <a:r>
              <a:rPr lang="en-GB" sz="1600" b="1" dirty="0" err="1">
                <a:solidFill>
                  <a:schemeClr val="bg1"/>
                </a:solidFill>
              </a:rPr>
              <a:t>Productisation</a:t>
            </a:r>
            <a:endParaRPr lang="en-GB" sz="1600" b="1" dirty="0">
              <a:solidFill>
                <a:schemeClr val="bg1"/>
              </a:solidFill>
            </a:endParaRPr>
          </a:p>
          <a:p>
            <a:pPr marL="444500" lvl="1" indent="-285750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450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Appropriate quality</a:t>
            </a:r>
          </a:p>
          <a:p>
            <a:pPr marL="44450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Professional development process</a:t>
            </a:r>
          </a:p>
        </p:txBody>
      </p:sp>
    </p:spTree>
    <p:extLst>
      <p:ext uri="{BB962C8B-B14F-4D97-AF65-F5344CB8AC3E}">
        <p14:creationId xmlns:p14="http://schemas.microsoft.com/office/powerpoint/2010/main" val="139522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DA80-4785-4F5E-9FB3-76D2F548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417400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6293A"/>
                </a:solidFill>
              </a:rPr>
              <a:t>Windows drive for EOS-wnc</a:t>
            </a:r>
            <a:endParaRPr lang="en-GB" sz="3200" b="1" dirty="0">
              <a:solidFill>
                <a:srgbClr val="26293A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14B6B-488E-4871-A136-BDFAE49B1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D777B39-7EDC-4EAB-8AFB-6D5C74030EC1}"/>
              </a:ext>
            </a:extLst>
          </p:cNvPr>
          <p:cNvGrpSpPr/>
          <p:nvPr/>
        </p:nvGrpSpPr>
        <p:grpSpPr>
          <a:xfrm>
            <a:off x="1190167" y="1863349"/>
            <a:ext cx="4579799" cy="3955064"/>
            <a:chOff x="1190167" y="1355349"/>
            <a:chExt cx="4579799" cy="39550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E3FEAC2-8CF3-438D-845B-A9146A2392D6}"/>
                </a:ext>
              </a:extLst>
            </p:cNvPr>
            <p:cNvSpPr/>
            <p:nvPr/>
          </p:nvSpPr>
          <p:spPr>
            <a:xfrm>
              <a:off x="1190167" y="1355349"/>
              <a:ext cx="4579799" cy="3955064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C6B2973-4E03-4693-96F7-52999AC9E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5585" y="1551700"/>
              <a:ext cx="243315" cy="243315"/>
            </a:xfrm>
            <a:prstGeom prst="rect">
              <a:avLst/>
            </a:prstGeom>
          </p:spPr>
        </p:pic>
        <p:sp>
          <p:nvSpPr>
            <p:cNvPr id="28" name="Text Placeholder 8">
              <a:extLst>
                <a:ext uri="{FF2B5EF4-FFF2-40B4-BE49-F238E27FC236}">
                  <a16:creationId xmlns:a16="http://schemas.microsoft.com/office/drawing/2014/main" id="{4C6C5DA9-921E-42C6-BD7F-195DD9F83CFD}"/>
                </a:ext>
              </a:extLst>
            </p:cNvPr>
            <p:cNvSpPr txBox="1">
              <a:spLocks/>
            </p:cNvSpPr>
            <p:nvPr/>
          </p:nvSpPr>
          <p:spPr>
            <a:xfrm>
              <a:off x="1491342" y="1551700"/>
              <a:ext cx="3844244" cy="3459592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endParaRPr lang="en-US" sz="1800" dirty="0">
                <a:solidFill>
                  <a:schemeClr val="bg1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en-US" sz="1800" dirty="0">
                  <a:solidFill>
                    <a:schemeClr val="bg1"/>
                  </a:solidFill>
                </a:rPr>
                <a:t>Gratitude </a:t>
              </a:r>
            </a:p>
            <a:p>
              <a:pPr>
                <a:spcAft>
                  <a:spcPts val="0"/>
                </a:spcAft>
              </a:pPr>
              <a:endParaRPr lang="en-US" sz="1800" dirty="0">
                <a:solidFill>
                  <a:schemeClr val="bg1"/>
                </a:solidFill>
              </a:endParaRPr>
            </a:p>
            <a:p>
              <a:pPr lvl="1"/>
              <a:r>
                <a:rPr lang="en-US" sz="1800" dirty="0">
                  <a:solidFill>
                    <a:schemeClr val="bg1"/>
                  </a:solidFill>
                </a:rPr>
                <a:t>Special thanks to CERN:</a:t>
              </a:r>
            </a:p>
            <a:p>
              <a:pPr marL="914400" lvl="1" indent="-457200">
                <a:buFont typeface="+mj-lt"/>
                <a:buAutoNum type="arabicParenR"/>
              </a:pPr>
              <a:r>
                <a:rPr lang="en-US" sz="1800" dirty="0">
                  <a:solidFill>
                    <a:schemeClr val="bg1"/>
                  </a:solidFill>
                </a:rPr>
                <a:t>Alberto Di Meglio</a:t>
              </a:r>
            </a:p>
            <a:p>
              <a:pPr marL="914400" lvl="1" indent="-457200">
                <a:buAutoNum type="arabicParenBoth"/>
              </a:pPr>
              <a:endParaRPr lang="en-US" sz="1800" dirty="0">
                <a:solidFill>
                  <a:schemeClr val="bg1"/>
                </a:solidFill>
              </a:endParaRPr>
            </a:p>
            <a:p>
              <a:pPr lvl="1"/>
              <a:r>
                <a:rPr lang="en-US" sz="1800" dirty="0">
                  <a:solidFill>
                    <a:schemeClr val="bg1"/>
                  </a:solidFill>
                </a:rPr>
                <a:t>Thanks to Comtrade:</a:t>
              </a:r>
            </a:p>
            <a:p>
              <a:pPr marL="914400" lvl="1" indent="-457200">
                <a:buFont typeface="+mj-lt"/>
                <a:buAutoNum type="arabicParenR"/>
              </a:pPr>
              <a:r>
                <a:rPr lang="en-US" sz="1800" dirty="0">
                  <a:solidFill>
                    <a:schemeClr val="bg1"/>
                  </a:solidFill>
                </a:rPr>
                <a:t>Veselin </a:t>
              </a:r>
              <a:r>
                <a:rPr lang="sl-SI" sz="1800" dirty="0">
                  <a:solidFill>
                    <a:schemeClr val="bg1"/>
                  </a:solidFill>
                </a:rPr>
                <a:t>Jevrosimović</a:t>
              </a:r>
            </a:p>
            <a:p>
              <a:pPr marL="914400" lvl="1" indent="-457200">
                <a:buFont typeface="+mj-lt"/>
                <a:buAutoNum type="arabicParenR"/>
              </a:pPr>
              <a:r>
                <a:rPr lang="en-US" sz="1800" dirty="0">
                  <a:solidFill>
                    <a:schemeClr val="bg1"/>
                  </a:solidFill>
                </a:rPr>
                <a:t>Alexis Lope-Bello</a:t>
              </a:r>
            </a:p>
            <a:p>
              <a:pPr marL="457200" indent="-457200">
                <a:spcAft>
                  <a:spcPts val="0"/>
                </a:spcAft>
                <a:buAutoNum type="arabicParenBoth"/>
              </a:pPr>
              <a:endParaRPr lang="en-US" sz="1800" dirty="0">
                <a:solidFill>
                  <a:schemeClr val="bg1"/>
                </a:solidFill>
              </a:endParaRPr>
            </a:p>
            <a:p>
              <a:pPr>
                <a:spcAft>
                  <a:spcPts val="0"/>
                </a:spcAft>
              </a:pPr>
              <a:endParaRPr lang="en-GB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8D7F82D-FDEE-46D5-B7E9-57D5842487C5}"/>
              </a:ext>
            </a:extLst>
          </p:cNvPr>
          <p:cNvSpPr/>
          <p:nvPr/>
        </p:nvSpPr>
        <p:spPr>
          <a:xfrm>
            <a:off x="6197596" y="1863349"/>
            <a:ext cx="4694980" cy="3955064"/>
          </a:xfrm>
          <a:prstGeom prst="rect">
            <a:avLst/>
          </a:prstGeom>
          <a:solidFill>
            <a:srgbClr val="161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6F27EF2-7014-4FC1-9320-A91DC3CFA9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5597" y="2059700"/>
            <a:ext cx="243315" cy="243315"/>
          </a:xfrm>
          <a:prstGeom prst="rect">
            <a:avLst/>
          </a:prstGeom>
        </p:spPr>
      </p:pic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18C83578-DE08-427E-B482-556E36CD73BA}"/>
              </a:ext>
            </a:extLst>
          </p:cNvPr>
          <p:cNvSpPr txBox="1">
            <a:spLocks/>
          </p:cNvSpPr>
          <p:nvPr/>
        </p:nvSpPr>
        <p:spPr>
          <a:xfrm>
            <a:off x="6613558" y="2059701"/>
            <a:ext cx="3608376" cy="3308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4572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›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81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8038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7791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EOS-wnc team</a:t>
            </a:r>
          </a:p>
          <a:p>
            <a:pPr>
              <a:spcAft>
                <a:spcPts val="0"/>
              </a:spcAft>
            </a:pPr>
            <a:endParaRPr lang="en-GB" sz="1800" dirty="0">
              <a:solidFill>
                <a:schemeClr val="bg1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Gregor Molan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Branko Blagojević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Ivan Arizanović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Svetlana Milenković</a:t>
            </a:r>
          </a:p>
          <a:p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0CE1B12D-3BE0-4277-8F4C-FDB2FE070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09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animBg="1"/>
      <p:bldP spid="29" grpId="0" build="p" animBg="1"/>
      <p:bldP spid="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650" y="350838"/>
            <a:ext cx="10515600" cy="28527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 console: Demo slides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0050" y="3402013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Windows drive for EOS-wnc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911824-4C2B-496E-A49A-61540AEA6EE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0109200" y="6280150"/>
            <a:ext cx="1244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141464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45" y="407255"/>
            <a:ext cx="2062055" cy="784278"/>
          </a:xfrm>
        </p:spPr>
        <p:txBody>
          <a:bodyPr>
            <a:normAutofit/>
          </a:bodyPr>
          <a:lstStyle/>
          <a:p>
            <a:r>
              <a:rPr lang="en-US" sz="3200" b="1" dirty="0"/>
              <a:t>Topics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180" y="1536351"/>
            <a:ext cx="4122561" cy="5639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Windows drive for EOS-wnc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683B5-E142-4B7F-8608-08F240A4E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09594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767160" y="2409875"/>
            <a:ext cx="2692469" cy="1474069"/>
            <a:chOff x="1767160" y="2409875"/>
            <a:chExt cx="2692469" cy="14740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1767160" y="2409875"/>
              <a:ext cx="2692469" cy="1474069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5249" y="2592488"/>
              <a:ext cx="243315" cy="24331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767160" y="2848200"/>
              <a:ext cx="2692469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2563" lvl="1">
                <a:lnSpc>
                  <a:spcPct val="100000"/>
                </a:lnSpc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</a:rPr>
                <a:t>Comtrade:</a:t>
              </a:r>
            </a:p>
            <a:p>
              <a:pPr marL="182563" lvl="1">
                <a:lnSpc>
                  <a:spcPct val="100000"/>
                </a:lnSpc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</a:rPr>
                <a:t>Development of EOS-wnc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86561" y="2409875"/>
            <a:ext cx="2940658" cy="1474069"/>
            <a:chOff x="4586561" y="2409875"/>
            <a:chExt cx="2940658" cy="14740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681654" y="2409875"/>
              <a:ext cx="2845565" cy="1474069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0240" y="2592488"/>
              <a:ext cx="243315" cy="24331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586561" y="2848200"/>
              <a:ext cx="24638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</a:rPr>
                <a:t>EOS cluster communication design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36161" y="2409875"/>
            <a:ext cx="2784533" cy="1474069"/>
            <a:chOff x="7736161" y="2409875"/>
            <a:chExt cx="2784533" cy="147406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736161" y="2409875"/>
              <a:ext cx="2784533" cy="1474069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7936" y="2592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879741" y="2740478"/>
              <a:ext cx="213126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</a:rPr>
                <a:t>EOS-wnc: Command line interface (CLI)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15501" y="4057817"/>
            <a:ext cx="2796243" cy="1474069"/>
            <a:chOff x="3215501" y="4057817"/>
            <a:chExt cx="2796243" cy="147406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11FC909-EDF8-4D7A-82B9-424F09FCE61B}"/>
                </a:ext>
              </a:extLst>
            </p:cNvPr>
            <p:cNvSpPr/>
            <p:nvPr/>
          </p:nvSpPr>
          <p:spPr>
            <a:xfrm>
              <a:off x="3303861" y="4057817"/>
              <a:ext cx="2707883" cy="1474069"/>
            </a:xfrm>
            <a:prstGeom prst="rect">
              <a:avLst/>
            </a:prstGeom>
            <a:solidFill>
              <a:srgbClr val="9493A1"/>
            </a:solidFill>
            <a:ln w="76200">
              <a:solidFill>
                <a:srgbClr val="F40E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E39DBC0-826C-4AA1-82DD-283370AA1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6045" y="4221508"/>
              <a:ext cx="243315" cy="24331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215501" y="4193508"/>
              <a:ext cx="279116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2400" dirty="0">
                  <a:solidFill>
                    <a:schemeClr val="bg1"/>
                  </a:solidFill>
                </a:rPr>
                <a:t>EOS-wnc Windows drive: Demo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006662" y="4057817"/>
            <a:ext cx="3002282" cy="1474069"/>
            <a:chOff x="6006662" y="4057817"/>
            <a:chExt cx="3002282" cy="14740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6224411" y="4057817"/>
              <a:ext cx="2784533" cy="1474069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006662" y="4578509"/>
              <a:ext cx="27110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600" dirty="0">
                  <a:solidFill>
                    <a:schemeClr val="bg1"/>
                  </a:solidFill>
                </a:rPr>
                <a:t>EOS-wnc: Future work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2425" y="4221508"/>
              <a:ext cx="243315" cy="243315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882C5-BAEB-42D0-B32D-95B255DB8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8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build="p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54" y="318799"/>
            <a:ext cx="10922045" cy="285273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Comtrade: Development of EOS-wnc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5155" y="3471863"/>
            <a:ext cx="10559990" cy="12128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Windows drive for EOS-wnc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59842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/>
              <a:t>Background about EOS-wnc development 1/2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51" y="1418363"/>
            <a:ext cx="10606598" cy="6136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Comtrade: Development of EOS-wnc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36600" y="2282875"/>
            <a:ext cx="3285390" cy="3227257"/>
            <a:chOff x="736600" y="2282875"/>
            <a:chExt cx="3285390" cy="322725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736600" y="2282875"/>
              <a:ext cx="3285390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7727" y="2465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900651" y="2958877"/>
              <a:ext cx="2929786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275" lvl="1"/>
              <a:r>
                <a:rPr lang="en-US" sz="1400" b="1" dirty="0">
                  <a:solidFill>
                    <a:schemeClr val="bg1"/>
                  </a:solidFill>
                </a:rPr>
                <a:t>Comtrade: CERN openlab associate</a:t>
              </a:r>
            </a:p>
            <a:p>
              <a:pPr marL="41275" lvl="1"/>
              <a:endParaRPr lang="en-US" sz="1400" b="1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Storage solutions since 1990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Actively involved in EU research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EOS </a:t>
              </a:r>
              <a:r>
                <a:rPr lang="en-US" sz="1200" dirty="0" err="1">
                  <a:solidFill>
                    <a:schemeClr val="bg1"/>
                  </a:solidFill>
                </a:rPr>
                <a:t>productisation</a:t>
              </a:r>
              <a:r>
                <a:rPr lang="en-US" sz="1200" dirty="0">
                  <a:solidFill>
                    <a:schemeClr val="bg1"/>
                  </a:solidFill>
                </a:rPr>
                <a:t> since 2015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More than 2500 software developers in 2020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51047" y="2282875"/>
            <a:ext cx="3443134" cy="3227257"/>
            <a:chOff x="4238346" y="2282875"/>
            <a:chExt cx="3443134" cy="322725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238346" y="2282875"/>
              <a:ext cx="3443134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7017" y="2465488"/>
              <a:ext cx="243315" cy="243315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7922064" y="2282875"/>
            <a:ext cx="3369285" cy="3227257"/>
            <a:chOff x="7922064" y="2282875"/>
            <a:chExt cx="3369285" cy="322725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922064" y="2282875"/>
              <a:ext cx="3369285" cy="3227257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7515" y="2465488"/>
              <a:ext cx="243315" cy="243315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0388F-B2AA-4961-9F8E-60CEA1090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89D2DF-AD1C-47EA-904F-007C9C6C05D1}"/>
              </a:ext>
            </a:extLst>
          </p:cNvPr>
          <p:cNvSpPr/>
          <p:nvPr/>
        </p:nvSpPr>
        <p:spPr>
          <a:xfrm>
            <a:off x="4537814" y="2998113"/>
            <a:ext cx="29297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/>
            <a:r>
              <a:rPr lang="en-US" sz="1400" b="1" dirty="0">
                <a:solidFill>
                  <a:schemeClr val="bg1"/>
                </a:solidFill>
              </a:rPr>
              <a:t>Issues with porting from Linux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Networking issue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Security issue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745B1E-4A8D-4EB6-843B-8F3D813F0705}"/>
              </a:ext>
            </a:extLst>
          </p:cNvPr>
          <p:cNvSpPr/>
          <p:nvPr/>
        </p:nvSpPr>
        <p:spPr>
          <a:xfrm>
            <a:off x="8012843" y="2998113"/>
            <a:ext cx="30179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>
              <a:spcBef>
                <a:spcPts val="1800"/>
              </a:spcBef>
            </a:pPr>
            <a:r>
              <a:rPr lang="en-US" sz="1400" b="1" dirty="0">
                <a:solidFill>
                  <a:schemeClr val="bg1"/>
                </a:solidFill>
              </a:rPr>
              <a:t>Development direction</a:t>
            </a:r>
          </a:p>
          <a:p>
            <a:pPr marL="41275" lvl="1"/>
            <a:endParaRPr lang="en-US" sz="1600" b="1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EOS client for Linux built within WSL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Porting </a:t>
            </a:r>
            <a:r>
              <a:rPr lang="en-US" sz="1200" dirty="0" err="1">
                <a:solidFill>
                  <a:schemeClr val="bg1"/>
                </a:solidFill>
              </a:rPr>
              <a:t>XRootD</a:t>
            </a:r>
            <a:r>
              <a:rPr lang="en-US" sz="1200" dirty="0">
                <a:solidFill>
                  <a:schemeClr val="bg1"/>
                </a:solidFill>
              </a:rPr>
              <a:t> to Windows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Completely new Windows EOS client</a:t>
            </a:r>
          </a:p>
        </p:txBody>
      </p:sp>
    </p:spTree>
    <p:extLst>
      <p:ext uri="{BB962C8B-B14F-4D97-AF65-F5344CB8AC3E}">
        <p14:creationId xmlns:p14="http://schemas.microsoft.com/office/powerpoint/2010/main" val="21785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59842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/>
              <a:t>Background about EOS-wnc development 2/2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51" y="1418363"/>
            <a:ext cx="10606598" cy="6136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Comtrade: Development of EOS-wnc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35426" y="2282875"/>
            <a:ext cx="3286564" cy="3227257"/>
            <a:chOff x="735426" y="2282875"/>
            <a:chExt cx="3286564" cy="322725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736600" y="2282875"/>
              <a:ext cx="3285390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7727" y="2465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35426" y="2958877"/>
              <a:ext cx="3260236" cy="1261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275" lvl="1"/>
              <a:r>
                <a:rPr lang="en-US" sz="1400" b="1" dirty="0">
                  <a:solidFill>
                    <a:schemeClr val="bg1"/>
                  </a:solidFill>
                </a:rPr>
                <a:t>EOS-wnc communication design</a:t>
              </a:r>
            </a:p>
            <a:p>
              <a:pPr marL="41275" lvl="1"/>
              <a:endParaRPr lang="en-US" sz="1400" b="1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Protocol Buffers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chemeClr val="bg1"/>
                  </a:solidFill>
                </a:rPr>
                <a:t>gRPC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chemeClr val="bg1"/>
                  </a:solidFill>
                </a:rPr>
                <a:t>cURL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EOS-wnc access points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51047" y="2282875"/>
            <a:ext cx="3443134" cy="3227257"/>
            <a:chOff x="4238346" y="2282875"/>
            <a:chExt cx="3443134" cy="322725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238346" y="2282875"/>
              <a:ext cx="3443134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7017" y="2465488"/>
              <a:ext cx="243315" cy="243315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7922064" y="2282875"/>
            <a:ext cx="3369285" cy="3227257"/>
            <a:chOff x="7922064" y="2282875"/>
            <a:chExt cx="3369285" cy="322725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922064" y="2282875"/>
              <a:ext cx="3369285" cy="3227257"/>
            </a:xfrm>
            <a:prstGeom prst="rect">
              <a:avLst/>
            </a:prstGeom>
            <a:solidFill>
              <a:srgbClr val="4E4C6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7515" y="2465488"/>
              <a:ext cx="243315" cy="243315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0388F-B2AA-4961-9F8E-60CEA1090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89D2DF-AD1C-47EA-904F-007C9C6C05D1}"/>
              </a:ext>
            </a:extLst>
          </p:cNvPr>
          <p:cNvSpPr/>
          <p:nvPr/>
        </p:nvSpPr>
        <p:spPr>
          <a:xfrm>
            <a:off x="4312407" y="2998113"/>
            <a:ext cx="3380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/>
            <a:r>
              <a:rPr lang="en-US" sz="1400" b="1" dirty="0">
                <a:solidFill>
                  <a:schemeClr val="bg1"/>
                </a:solidFill>
              </a:rPr>
              <a:t>EOS-wnc: </a:t>
            </a:r>
            <a:r>
              <a:rPr lang="en-US" sz="1400" b="1" dirty="0" err="1">
                <a:solidFill>
                  <a:schemeClr val="bg1"/>
                </a:solidFill>
              </a:rPr>
              <a:t>Productisation</a:t>
            </a:r>
            <a:r>
              <a:rPr lang="en-US" sz="1400" b="1" dirty="0">
                <a:solidFill>
                  <a:schemeClr val="bg1"/>
                </a:solidFill>
              </a:rPr>
              <a:t> project</a:t>
            </a:r>
          </a:p>
          <a:p>
            <a:pPr marL="41275" lvl="1"/>
            <a:endParaRPr lang="en-US" sz="1200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MS Visual Studio environment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Optimal Implementation Phase (OIP)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745B1E-4A8D-4EB6-843B-8F3D813F0705}"/>
              </a:ext>
            </a:extLst>
          </p:cNvPr>
          <p:cNvSpPr/>
          <p:nvPr/>
        </p:nvSpPr>
        <p:spPr>
          <a:xfrm>
            <a:off x="8012843" y="2998113"/>
            <a:ext cx="30179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>
              <a:spcBef>
                <a:spcPts val="1800"/>
              </a:spcBef>
            </a:pPr>
            <a:r>
              <a:rPr lang="en-US" sz="2000" b="1" dirty="0">
                <a:solidFill>
                  <a:schemeClr val="bg1"/>
                </a:solidFill>
              </a:rPr>
              <a:t>Presented at CS3 2021</a:t>
            </a:r>
          </a:p>
          <a:p>
            <a:pPr marL="41275" lvl="1"/>
            <a:endParaRPr lang="en-US" sz="1600" b="1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EOS-wnc: EOS Client for Windows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https://indico.cern.ch/event/970232/contributions/4158376/</a:t>
            </a:r>
            <a:endParaRPr lang="en-US" sz="1200" dirty="0">
              <a:solidFill>
                <a:schemeClr val="bg1"/>
              </a:solidFill>
            </a:endParaRPr>
          </a:p>
          <a:p>
            <a:pPr marL="41275" lvl="1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8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375" y="536242"/>
            <a:ext cx="10515600" cy="285273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 cluster communication design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375" y="3689577"/>
            <a:ext cx="10559990" cy="12128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Windows drive for EOS-wnc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8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925B1F7-5E15-4BF1-985C-0B50B5A560A7}"/>
              </a:ext>
            </a:extLst>
          </p:cNvPr>
          <p:cNvSpPr/>
          <p:nvPr/>
        </p:nvSpPr>
        <p:spPr>
          <a:xfrm>
            <a:off x="1255736" y="1707391"/>
            <a:ext cx="9019833" cy="2015433"/>
          </a:xfrm>
          <a:prstGeom prst="roundRect">
            <a:avLst>
              <a:gd name="adj" fmla="val 2791"/>
            </a:avLst>
          </a:prstGeom>
          <a:solidFill>
            <a:srgbClr val="F40E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Linux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10" y="1252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communication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19" y="1309511"/>
            <a:ext cx="10515600" cy="4829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EOS cluster communication design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D02B139A-3B8A-4D18-A51F-D0FC3906AC4A}"/>
              </a:ext>
            </a:extLst>
          </p:cNvPr>
          <p:cNvSpPr/>
          <p:nvPr/>
        </p:nvSpPr>
        <p:spPr>
          <a:xfrm>
            <a:off x="2972890" y="1833935"/>
            <a:ext cx="2606253" cy="1799345"/>
          </a:xfrm>
          <a:prstGeom prst="roundRect">
            <a:avLst>
              <a:gd name="adj" fmla="val 2791"/>
            </a:avLst>
          </a:prstGeom>
          <a:solidFill>
            <a:srgbClr val="949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Storage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EBC48E5E-0ADC-4698-8BF8-98BE794429AA}"/>
              </a:ext>
            </a:extLst>
          </p:cNvPr>
          <p:cNvSpPr/>
          <p:nvPr/>
        </p:nvSpPr>
        <p:spPr>
          <a:xfrm>
            <a:off x="6016170" y="1831111"/>
            <a:ext cx="4130155" cy="1803071"/>
          </a:xfrm>
          <a:prstGeom prst="roundRect">
            <a:avLst>
              <a:gd name="adj" fmla="val 2791"/>
            </a:avLst>
          </a:prstGeom>
          <a:solidFill>
            <a:srgbClr val="949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Server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7B5B0D6D-2936-4620-8A18-5FA5654F9287}"/>
              </a:ext>
            </a:extLst>
          </p:cNvPr>
          <p:cNvSpPr/>
          <p:nvPr/>
        </p:nvSpPr>
        <p:spPr>
          <a:xfrm>
            <a:off x="1255737" y="3783149"/>
            <a:ext cx="4144568" cy="2512876"/>
          </a:xfrm>
          <a:prstGeom prst="roundRect">
            <a:avLst>
              <a:gd name="adj" fmla="val 2791"/>
            </a:avLst>
          </a:prstGeom>
          <a:solidFill>
            <a:srgbClr val="949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Clients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5544B1D-99A4-44E2-BB4A-3A447298D213}"/>
              </a:ext>
            </a:extLst>
          </p:cNvPr>
          <p:cNvSpPr/>
          <p:nvPr/>
        </p:nvSpPr>
        <p:spPr>
          <a:xfrm>
            <a:off x="6284795" y="2335264"/>
            <a:ext cx="1064741" cy="362860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55E9058-523C-474E-A757-B7404B7F7D44}"/>
              </a:ext>
            </a:extLst>
          </p:cNvPr>
          <p:cNvSpPr/>
          <p:nvPr/>
        </p:nvSpPr>
        <p:spPr>
          <a:xfrm>
            <a:off x="6284795" y="3029146"/>
            <a:ext cx="1064741" cy="36285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MGM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B8536DF-0EC1-4222-AE95-49D077817BD0}"/>
              </a:ext>
            </a:extLst>
          </p:cNvPr>
          <p:cNvSpPr/>
          <p:nvPr/>
        </p:nvSpPr>
        <p:spPr>
          <a:xfrm>
            <a:off x="8913694" y="3029146"/>
            <a:ext cx="1064741" cy="36285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MGM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6A74868-34F5-40CB-8A63-BDC5EA7888DC}"/>
              </a:ext>
            </a:extLst>
          </p:cNvPr>
          <p:cNvSpPr/>
          <p:nvPr/>
        </p:nvSpPr>
        <p:spPr>
          <a:xfrm>
            <a:off x="3151487" y="2728564"/>
            <a:ext cx="1074941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FST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9" name="Flowchart: Magnetic Disk 78">
            <a:extLst>
              <a:ext uri="{FF2B5EF4-FFF2-40B4-BE49-F238E27FC236}">
                <a16:creationId xmlns:a16="http://schemas.microsoft.com/office/drawing/2014/main" id="{5DB61A0E-C7BE-4B0D-8D35-FEEBD6FC2074}"/>
              </a:ext>
            </a:extLst>
          </p:cNvPr>
          <p:cNvSpPr/>
          <p:nvPr/>
        </p:nvSpPr>
        <p:spPr>
          <a:xfrm>
            <a:off x="3741399" y="314914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0" name="Flowchart: Magnetic Disk 79">
            <a:extLst>
              <a:ext uri="{FF2B5EF4-FFF2-40B4-BE49-F238E27FC236}">
                <a16:creationId xmlns:a16="http://schemas.microsoft.com/office/drawing/2014/main" id="{5CC1A031-EEAE-470C-A839-ED5A8AF9FF11}"/>
              </a:ext>
            </a:extLst>
          </p:cNvPr>
          <p:cNvSpPr/>
          <p:nvPr/>
        </p:nvSpPr>
        <p:spPr>
          <a:xfrm>
            <a:off x="3741399" y="2984206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031DF3E-109B-4975-8513-81E1FC097F69}"/>
              </a:ext>
            </a:extLst>
          </p:cNvPr>
          <p:cNvCxnSpPr>
            <a:cxnSpLocks/>
            <a:stCxn id="68" idx="1"/>
            <a:endCxn id="78" idx="3"/>
          </p:cNvCxnSpPr>
          <p:nvPr/>
        </p:nvCxnSpPr>
        <p:spPr>
          <a:xfrm flipH="1">
            <a:off x="4226428" y="2516694"/>
            <a:ext cx="2058367" cy="5958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owchart: Magnetic Disk 81">
            <a:extLst>
              <a:ext uri="{FF2B5EF4-FFF2-40B4-BE49-F238E27FC236}">
                <a16:creationId xmlns:a16="http://schemas.microsoft.com/office/drawing/2014/main" id="{17644022-DFD8-4D37-B63A-2ED16504DD83}"/>
              </a:ext>
            </a:extLst>
          </p:cNvPr>
          <p:cNvSpPr/>
          <p:nvPr/>
        </p:nvSpPr>
        <p:spPr>
          <a:xfrm>
            <a:off x="3741398" y="2816783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305021C-2885-4DE0-88BD-FB84C16F11D2}"/>
              </a:ext>
            </a:extLst>
          </p:cNvPr>
          <p:cNvSpPr/>
          <p:nvPr/>
        </p:nvSpPr>
        <p:spPr>
          <a:xfrm>
            <a:off x="4365152" y="2018253"/>
            <a:ext cx="1074941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FST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4" name="Flowchart: Magnetic Disk 83">
            <a:extLst>
              <a:ext uri="{FF2B5EF4-FFF2-40B4-BE49-F238E27FC236}">
                <a16:creationId xmlns:a16="http://schemas.microsoft.com/office/drawing/2014/main" id="{F6F3B244-7BC4-47DE-BD80-A08C4DC3B958}"/>
              </a:ext>
            </a:extLst>
          </p:cNvPr>
          <p:cNvSpPr/>
          <p:nvPr/>
        </p:nvSpPr>
        <p:spPr>
          <a:xfrm>
            <a:off x="4906394" y="2471621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3BD952C2-1133-4BAD-84FD-FE4DBF85E99D}"/>
              </a:ext>
            </a:extLst>
          </p:cNvPr>
          <p:cNvSpPr/>
          <p:nvPr/>
        </p:nvSpPr>
        <p:spPr>
          <a:xfrm>
            <a:off x="4906394" y="2306680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7" name="Flowchart: Magnetic Disk 86">
            <a:extLst>
              <a:ext uri="{FF2B5EF4-FFF2-40B4-BE49-F238E27FC236}">
                <a16:creationId xmlns:a16="http://schemas.microsoft.com/office/drawing/2014/main" id="{78E0A0B0-66EE-48FC-9C45-FD7FF0C7E82F}"/>
              </a:ext>
            </a:extLst>
          </p:cNvPr>
          <p:cNvSpPr/>
          <p:nvPr/>
        </p:nvSpPr>
        <p:spPr>
          <a:xfrm>
            <a:off x="4906393" y="213925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67C290F-5914-4775-BFC4-9C30B35CB3EF}"/>
              </a:ext>
            </a:extLst>
          </p:cNvPr>
          <p:cNvSpPr/>
          <p:nvPr/>
        </p:nvSpPr>
        <p:spPr>
          <a:xfrm>
            <a:off x="1664260" y="4221082"/>
            <a:ext cx="1231403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9" name="Flowchart: Magnetic Disk 88">
            <a:extLst>
              <a:ext uri="{FF2B5EF4-FFF2-40B4-BE49-F238E27FC236}">
                <a16:creationId xmlns:a16="http://schemas.microsoft.com/office/drawing/2014/main" id="{6EE94BD1-BD19-4EBD-B664-9EA712541D90}"/>
              </a:ext>
            </a:extLst>
          </p:cNvPr>
          <p:cNvSpPr/>
          <p:nvPr/>
        </p:nvSpPr>
        <p:spPr>
          <a:xfrm>
            <a:off x="2391562" y="4332626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6E99E3E-831F-444F-B5CF-81044EDF47A9}"/>
              </a:ext>
            </a:extLst>
          </p:cNvPr>
          <p:cNvCxnSpPr>
            <a:cxnSpLocks/>
            <a:stCxn id="68" idx="1"/>
            <a:endCxn id="83" idx="3"/>
          </p:cNvCxnSpPr>
          <p:nvPr/>
        </p:nvCxnSpPr>
        <p:spPr>
          <a:xfrm flipH="1" flipV="1">
            <a:off x="5440093" y="2402268"/>
            <a:ext cx="844702" cy="1144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5418118-E70D-4657-9F7C-A027777A04B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2895663" y="3210576"/>
            <a:ext cx="3389132" cy="10280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5FA7D69-0170-42C4-8B32-D3BB22D8802B}"/>
              </a:ext>
            </a:extLst>
          </p:cNvPr>
          <p:cNvCxnSpPr>
            <a:cxnSpLocks/>
            <a:stCxn id="68" idx="2"/>
            <a:endCxn id="75" idx="0"/>
          </p:cNvCxnSpPr>
          <p:nvPr/>
        </p:nvCxnSpPr>
        <p:spPr>
          <a:xfrm>
            <a:off x="6817166" y="2698124"/>
            <a:ext cx="0" cy="3310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277167E0-6582-46DC-AFE0-9CF47C59FDDC}"/>
              </a:ext>
            </a:extLst>
          </p:cNvPr>
          <p:cNvCxnSpPr>
            <a:cxnSpLocks/>
            <a:stCxn id="68" idx="3"/>
            <a:endCxn id="77" idx="0"/>
          </p:cNvCxnSpPr>
          <p:nvPr/>
        </p:nvCxnSpPr>
        <p:spPr>
          <a:xfrm>
            <a:off x="7349536" y="2516694"/>
            <a:ext cx="2096529" cy="5124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D4B5ED33-FD24-4365-8CBD-2BC4A369A559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3616334" y="3210576"/>
            <a:ext cx="2668461" cy="21180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F32BDBF-CB53-4A18-8454-9DDE7342A180}"/>
              </a:ext>
            </a:extLst>
          </p:cNvPr>
          <p:cNvCxnSpPr>
            <a:cxnSpLocks/>
            <a:stCxn id="75" idx="3"/>
            <a:endCxn id="77" idx="1"/>
          </p:cNvCxnSpPr>
          <p:nvPr/>
        </p:nvCxnSpPr>
        <p:spPr>
          <a:xfrm>
            <a:off x="7349536" y="3210576"/>
            <a:ext cx="1564158" cy="0"/>
          </a:xfrm>
          <a:prstGeom prst="straightConnector1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633305C7-5DDC-463B-A10D-40F567605B2D}"/>
              </a:ext>
            </a:extLst>
          </p:cNvPr>
          <p:cNvSpPr/>
          <p:nvPr/>
        </p:nvSpPr>
        <p:spPr>
          <a:xfrm>
            <a:off x="3199760" y="4221082"/>
            <a:ext cx="1227637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Client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B1A7B03-E62E-458F-8CF6-F7950A1FC6AC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4421525" y="3210576"/>
            <a:ext cx="1863270" cy="10280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82CFCCC7-4E58-4F8C-AB0E-E4476EC7BD47}"/>
              </a:ext>
            </a:extLst>
          </p:cNvPr>
          <p:cNvSpPr/>
          <p:nvPr/>
        </p:nvSpPr>
        <p:spPr>
          <a:xfrm>
            <a:off x="2388697" y="5315492"/>
            <a:ext cx="1227637" cy="7680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Win Client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9" name="Flowchart: Magnetic Disk 98">
            <a:extLst>
              <a:ext uri="{FF2B5EF4-FFF2-40B4-BE49-F238E27FC236}">
                <a16:creationId xmlns:a16="http://schemas.microsoft.com/office/drawing/2014/main" id="{70D8B76C-FB9B-4C77-A2C1-856EF1825D50}"/>
              </a:ext>
            </a:extLst>
          </p:cNvPr>
          <p:cNvSpPr/>
          <p:nvPr/>
        </p:nvSpPr>
        <p:spPr>
          <a:xfrm>
            <a:off x="2902639" y="546142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B7952D4-AAE5-4009-9A88-BF74E562814F}"/>
              </a:ext>
            </a:extLst>
          </p:cNvPr>
          <p:cNvSpPr txBox="1"/>
          <p:nvPr/>
        </p:nvSpPr>
        <p:spPr>
          <a:xfrm>
            <a:off x="7848953" y="2866948"/>
            <a:ext cx="61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Sync</a:t>
            </a:r>
            <a:endParaRPr lang="en-GB" i="1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FA03BD4-3A92-40FD-AD75-F5EC23EBAD6A}"/>
              </a:ext>
            </a:extLst>
          </p:cNvPr>
          <p:cNvSpPr txBox="1"/>
          <p:nvPr/>
        </p:nvSpPr>
        <p:spPr>
          <a:xfrm>
            <a:off x="6278285" y="3388769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Server</a:t>
            </a:r>
            <a:endParaRPr lang="en-GB" sz="1100" i="1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5225624-0B0D-4704-B7CB-AEC8F0A6F4BE}"/>
              </a:ext>
            </a:extLst>
          </p:cNvPr>
          <p:cNvSpPr txBox="1"/>
          <p:nvPr/>
        </p:nvSpPr>
        <p:spPr>
          <a:xfrm>
            <a:off x="8913694" y="3388769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Backup Server</a:t>
            </a:r>
            <a:endParaRPr lang="en-GB" sz="1100" i="1" dirty="0"/>
          </a:p>
        </p:txBody>
      </p:sp>
      <p:sp>
        <p:nvSpPr>
          <p:cNvPr id="106" name="Arrow: Left-Right 105">
            <a:extLst>
              <a:ext uri="{FF2B5EF4-FFF2-40B4-BE49-F238E27FC236}">
                <a16:creationId xmlns:a16="http://schemas.microsoft.com/office/drawing/2014/main" id="{ABE33FF0-FD0F-4504-B15F-367A43C2192D}"/>
              </a:ext>
            </a:extLst>
          </p:cNvPr>
          <p:cNvSpPr/>
          <p:nvPr/>
        </p:nvSpPr>
        <p:spPr>
          <a:xfrm rot="8416860" flipV="1">
            <a:off x="2445548" y="3771629"/>
            <a:ext cx="1490975" cy="14400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</a:t>
            </a:r>
            <a:endParaRPr lang="en-GB" sz="1100" i="1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3E9CBAC-CE91-4C36-81FA-71577B926BE4}"/>
              </a:ext>
            </a:extLst>
          </p:cNvPr>
          <p:cNvSpPr/>
          <p:nvPr/>
        </p:nvSpPr>
        <p:spPr>
          <a:xfrm>
            <a:off x="3909251" y="5315492"/>
            <a:ext cx="1227638" cy="7680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Win</a:t>
            </a:r>
          </a:p>
          <a:p>
            <a:r>
              <a:rPr lang="en-US" dirty="0">
                <a:solidFill>
                  <a:schemeClr val="bg1"/>
                </a:solidFill>
              </a:rPr>
              <a:t>Client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9AD750A5-6598-4EED-B9AA-4EC90EF51E04}"/>
              </a:ext>
            </a:extLst>
          </p:cNvPr>
          <p:cNvSpPr/>
          <p:nvPr/>
        </p:nvSpPr>
        <p:spPr>
          <a:xfrm>
            <a:off x="4643331" y="580978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940A3A2C-B80D-451A-ADA1-F6CEC99BB729}"/>
              </a:ext>
            </a:extLst>
          </p:cNvPr>
          <p:cNvSpPr/>
          <p:nvPr/>
        </p:nvSpPr>
        <p:spPr>
          <a:xfrm>
            <a:off x="4643330" y="5434022"/>
            <a:ext cx="376927" cy="138308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Arrow: Left-Right 109">
            <a:extLst>
              <a:ext uri="{FF2B5EF4-FFF2-40B4-BE49-F238E27FC236}">
                <a16:creationId xmlns:a16="http://schemas.microsoft.com/office/drawing/2014/main" id="{5AD165E5-6BE6-44D3-A918-D107683FCD5A}"/>
              </a:ext>
            </a:extLst>
          </p:cNvPr>
          <p:cNvSpPr/>
          <p:nvPr/>
        </p:nvSpPr>
        <p:spPr>
          <a:xfrm rot="16455953">
            <a:off x="3609586" y="3974409"/>
            <a:ext cx="2731586" cy="144000"/>
          </a:xfrm>
          <a:prstGeom prst="leftRightArrow">
            <a:avLst>
              <a:gd name="adj1" fmla="val 50000"/>
              <a:gd name="adj2" fmla="val 62256"/>
            </a:avLst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 (http, WebDAV, S3)</a:t>
            </a:r>
            <a:endParaRPr lang="en-GB" sz="1100" i="1" dirty="0"/>
          </a:p>
        </p:txBody>
      </p:sp>
      <p:sp>
        <p:nvSpPr>
          <p:cNvPr id="111" name="Arrow: Left-Right 110">
            <a:extLst>
              <a:ext uri="{FF2B5EF4-FFF2-40B4-BE49-F238E27FC236}">
                <a16:creationId xmlns:a16="http://schemas.microsoft.com/office/drawing/2014/main" id="{6BD535BD-BE21-40BE-8516-98AEDDE68710}"/>
              </a:ext>
            </a:extLst>
          </p:cNvPr>
          <p:cNvSpPr/>
          <p:nvPr/>
        </p:nvSpPr>
        <p:spPr>
          <a:xfrm rot="16200000">
            <a:off x="4734581" y="5612267"/>
            <a:ext cx="243709" cy="12541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 i="1" dirty="0"/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B0B1B004-80F2-40B0-A806-16DF9106D69F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5136889" y="3210576"/>
            <a:ext cx="1147906" cy="21195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1E1B65A6-2728-4869-9438-F3ABB2E2E594}"/>
              </a:ext>
            </a:extLst>
          </p:cNvPr>
          <p:cNvSpPr txBox="1"/>
          <p:nvPr/>
        </p:nvSpPr>
        <p:spPr>
          <a:xfrm>
            <a:off x="5927612" y="4921028"/>
            <a:ext cx="197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Operating systems: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77A3781-704A-49CE-9168-9645D9D8642A}"/>
              </a:ext>
            </a:extLst>
          </p:cNvPr>
          <p:cNvSpPr/>
          <p:nvPr/>
        </p:nvSpPr>
        <p:spPr>
          <a:xfrm>
            <a:off x="8128080" y="5372134"/>
            <a:ext cx="2018245" cy="7113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Microsoft Windows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F210B45-E24A-43D7-BF14-95F64701166D}"/>
              </a:ext>
            </a:extLst>
          </p:cNvPr>
          <p:cNvSpPr/>
          <p:nvPr/>
        </p:nvSpPr>
        <p:spPr>
          <a:xfrm>
            <a:off x="6016170" y="5364068"/>
            <a:ext cx="2018245" cy="719453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Linux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38E4A518-8762-4229-B88E-CC826C59F340}"/>
              </a:ext>
            </a:extLst>
          </p:cNvPr>
          <p:cNvSpPr/>
          <p:nvPr/>
        </p:nvSpPr>
        <p:spPr>
          <a:xfrm>
            <a:off x="3482777" y="4701777"/>
            <a:ext cx="825712" cy="152019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Samba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118" name="Arrow: Left-Right 117">
            <a:extLst>
              <a:ext uri="{FF2B5EF4-FFF2-40B4-BE49-F238E27FC236}">
                <a16:creationId xmlns:a16="http://schemas.microsoft.com/office/drawing/2014/main" id="{9374EB3B-803B-409D-8519-9F3ACE5E41AC}"/>
              </a:ext>
            </a:extLst>
          </p:cNvPr>
          <p:cNvSpPr/>
          <p:nvPr/>
        </p:nvSpPr>
        <p:spPr>
          <a:xfrm rot="18549688">
            <a:off x="3060059" y="5093920"/>
            <a:ext cx="760117" cy="12541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</a:t>
            </a:r>
            <a:endParaRPr lang="en-GB" sz="1100" i="1" dirty="0"/>
          </a:p>
        </p:txBody>
      </p:sp>
      <p:sp>
        <p:nvSpPr>
          <p:cNvPr id="119" name="Flowchart: Magnetic Disk 118">
            <a:extLst>
              <a:ext uri="{FF2B5EF4-FFF2-40B4-BE49-F238E27FC236}">
                <a16:creationId xmlns:a16="http://schemas.microsoft.com/office/drawing/2014/main" id="{E34D744C-32C0-462B-97CF-A76F83F506F2}"/>
              </a:ext>
            </a:extLst>
          </p:cNvPr>
          <p:cNvSpPr/>
          <p:nvPr/>
        </p:nvSpPr>
        <p:spPr>
          <a:xfrm>
            <a:off x="3931562" y="4344036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0" name="Arrow: Left-Right 119">
            <a:extLst>
              <a:ext uri="{FF2B5EF4-FFF2-40B4-BE49-F238E27FC236}">
                <a16:creationId xmlns:a16="http://schemas.microsoft.com/office/drawing/2014/main" id="{391375EE-3EB4-42DE-8C57-F4E444D042AF}"/>
              </a:ext>
            </a:extLst>
          </p:cNvPr>
          <p:cNvSpPr/>
          <p:nvPr/>
        </p:nvSpPr>
        <p:spPr>
          <a:xfrm rot="15795972" flipV="1">
            <a:off x="3614684" y="3755324"/>
            <a:ext cx="983718" cy="14400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</a:t>
            </a:r>
            <a:endParaRPr lang="en-GB" sz="1100" i="1" dirty="0"/>
          </a:p>
        </p:txBody>
      </p:sp>
      <p:sp>
        <p:nvSpPr>
          <p:cNvPr id="121" name="Arrow: Left-Right 120">
            <a:extLst>
              <a:ext uri="{FF2B5EF4-FFF2-40B4-BE49-F238E27FC236}">
                <a16:creationId xmlns:a16="http://schemas.microsoft.com/office/drawing/2014/main" id="{144BD87B-5F9D-4048-9AE6-69BE97156728}"/>
              </a:ext>
            </a:extLst>
          </p:cNvPr>
          <p:cNvSpPr/>
          <p:nvPr/>
        </p:nvSpPr>
        <p:spPr>
          <a:xfrm rot="16200000">
            <a:off x="3994472" y="4545672"/>
            <a:ext cx="243709" cy="12541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DF21-13E3-4D0C-B322-C56E750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696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10" y="1252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connection to Windows disk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19" y="1309511"/>
            <a:ext cx="10515600" cy="4829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EOS cluster communication design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3E9CBAC-CE91-4C36-81FA-71577B926BE4}"/>
              </a:ext>
            </a:extLst>
          </p:cNvPr>
          <p:cNvSpPr/>
          <p:nvPr/>
        </p:nvSpPr>
        <p:spPr>
          <a:xfrm>
            <a:off x="2638003" y="2233402"/>
            <a:ext cx="6724481" cy="321253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Win</a:t>
            </a:r>
          </a:p>
          <a:p>
            <a:r>
              <a:rPr lang="en-US" sz="3200" dirty="0">
                <a:solidFill>
                  <a:schemeClr val="bg1"/>
                </a:solidFill>
              </a:rPr>
              <a:t>Client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9AD750A5-6598-4EED-B9AA-4EC90EF51E04}"/>
              </a:ext>
            </a:extLst>
          </p:cNvPr>
          <p:cNvSpPr/>
          <p:nvPr/>
        </p:nvSpPr>
        <p:spPr>
          <a:xfrm>
            <a:off x="4663867" y="4442527"/>
            <a:ext cx="2803733" cy="687324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940A3A2C-B80D-451A-ADA1-F6CEC99BB729}"/>
              </a:ext>
            </a:extLst>
          </p:cNvPr>
          <p:cNvSpPr/>
          <p:nvPr/>
        </p:nvSpPr>
        <p:spPr>
          <a:xfrm>
            <a:off x="4663867" y="3115354"/>
            <a:ext cx="2803733" cy="518391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Arrow: Left-Right 109">
            <a:extLst>
              <a:ext uri="{FF2B5EF4-FFF2-40B4-BE49-F238E27FC236}">
                <a16:creationId xmlns:a16="http://schemas.microsoft.com/office/drawing/2014/main" id="{5AD165E5-6BE6-44D3-A918-D107683FCD5A}"/>
              </a:ext>
            </a:extLst>
          </p:cNvPr>
          <p:cNvSpPr/>
          <p:nvPr/>
        </p:nvSpPr>
        <p:spPr>
          <a:xfrm rot="16455953">
            <a:off x="4669829" y="2303003"/>
            <a:ext cx="1296000" cy="360000"/>
          </a:xfrm>
          <a:prstGeom prst="leftRightArrow">
            <a:avLst>
              <a:gd name="adj1" fmla="val 50000"/>
              <a:gd name="adj2" fmla="val 62256"/>
            </a:avLst>
          </a:prstGeom>
          <a:ln w="2286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 (http, WebDAV, S3)</a:t>
            </a:r>
            <a:endParaRPr lang="en-GB" sz="1100" i="1" dirty="0"/>
          </a:p>
        </p:txBody>
      </p:sp>
      <p:sp>
        <p:nvSpPr>
          <p:cNvPr id="111" name="Arrow: Left-Right 110">
            <a:extLst>
              <a:ext uri="{FF2B5EF4-FFF2-40B4-BE49-F238E27FC236}">
                <a16:creationId xmlns:a16="http://schemas.microsoft.com/office/drawing/2014/main" id="{6BD535BD-BE21-40BE-8516-98AEDDE68710}"/>
              </a:ext>
            </a:extLst>
          </p:cNvPr>
          <p:cNvSpPr/>
          <p:nvPr/>
        </p:nvSpPr>
        <p:spPr>
          <a:xfrm rot="16200000">
            <a:off x="4909776" y="3806179"/>
            <a:ext cx="1114361" cy="360000"/>
          </a:xfrm>
          <a:prstGeom prst="leftRightArrow">
            <a:avLst/>
          </a:prstGeom>
          <a:ln w="200025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Windows drive</a:t>
            </a:r>
            <a:endParaRPr lang="en-GB" sz="11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DF21-13E3-4D0C-B322-C56E750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53" name="Arrow: Left-Right 52">
            <a:extLst>
              <a:ext uri="{FF2B5EF4-FFF2-40B4-BE49-F238E27FC236}">
                <a16:creationId xmlns:a16="http://schemas.microsoft.com/office/drawing/2014/main" id="{4BEEFBA0-5FF3-45A4-9937-A3BB84B37F36}"/>
              </a:ext>
            </a:extLst>
          </p:cNvPr>
          <p:cNvSpPr/>
          <p:nvPr/>
        </p:nvSpPr>
        <p:spPr>
          <a:xfrm rot="16200000">
            <a:off x="6233379" y="3797029"/>
            <a:ext cx="1096059" cy="360000"/>
          </a:xfrm>
          <a:prstGeom prst="leftRightArrow">
            <a:avLst/>
          </a:prstGeom>
          <a:ln w="200025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CLI commands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8774027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10" y="1252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connection to Windows disk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19" y="1309511"/>
            <a:ext cx="10515600" cy="4829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EOS cluster communication design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3E9CBAC-CE91-4C36-81FA-71577B926BE4}"/>
              </a:ext>
            </a:extLst>
          </p:cNvPr>
          <p:cNvSpPr/>
          <p:nvPr/>
        </p:nvSpPr>
        <p:spPr>
          <a:xfrm>
            <a:off x="2638003" y="2233402"/>
            <a:ext cx="6724481" cy="321253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Win</a:t>
            </a:r>
          </a:p>
          <a:p>
            <a:r>
              <a:rPr lang="en-US" sz="3200" dirty="0">
                <a:solidFill>
                  <a:schemeClr val="bg1"/>
                </a:solidFill>
              </a:rPr>
              <a:t>Client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9AD750A5-6598-4EED-B9AA-4EC90EF51E04}"/>
              </a:ext>
            </a:extLst>
          </p:cNvPr>
          <p:cNvSpPr/>
          <p:nvPr/>
        </p:nvSpPr>
        <p:spPr>
          <a:xfrm>
            <a:off x="4663867" y="4442527"/>
            <a:ext cx="2803733" cy="687324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940A3A2C-B80D-451A-ADA1-F6CEC99BB729}"/>
              </a:ext>
            </a:extLst>
          </p:cNvPr>
          <p:cNvSpPr/>
          <p:nvPr/>
        </p:nvSpPr>
        <p:spPr>
          <a:xfrm>
            <a:off x="4663867" y="3115354"/>
            <a:ext cx="2803733" cy="518391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Arrow: Left-Right 109">
            <a:extLst>
              <a:ext uri="{FF2B5EF4-FFF2-40B4-BE49-F238E27FC236}">
                <a16:creationId xmlns:a16="http://schemas.microsoft.com/office/drawing/2014/main" id="{5AD165E5-6BE6-44D3-A918-D107683FCD5A}"/>
              </a:ext>
            </a:extLst>
          </p:cNvPr>
          <p:cNvSpPr/>
          <p:nvPr/>
        </p:nvSpPr>
        <p:spPr>
          <a:xfrm rot="16455953">
            <a:off x="4669829" y="2303003"/>
            <a:ext cx="1296000" cy="360000"/>
          </a:xfrm>
          <a:prstGeom prst="leftRightArrow">
            <a:avLst>
              <a:gd name="adj1" fmla="val 50000"/>
              <a:gd name="adj2" fmla="val 62256"/>
            </a:avLst>
          </a:prstGeom>
          <a:ln w="2286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 (http, WebDAV, S3)</a:t>
            </a:r>
            <a:endParaRPr lang="en-GB" sz="1100" i="1" dirty="0"/>
          </a:p>
        </p:txBody>
      </p:sp>
      <p:sp>
        <p:nvSpPr>
          <p:cNvPr id="111" name="Arrow: Left-Right 110">
            <a:extLst>
              <a:ext uri="{FF2B5EF4-FFF2-40B4-BE49-F238E27FC236}">
                <a16:creationId xmlns:a16="http://schemas.microsoft.com/office/drawing/2014/main" id="{6BD535BD-BE21-40BE-8516-98AEDDE68710}"/>
              </a:ext>
            </a:extLst>
          </p:cNvPr>
          <p:cNvSpPr/>
          <p:nvPr/>
        </p:nvSpPr>
        <p:spPr>
          <a:xfrm rot="16200000">
            <a:off x="4909776" y="3806179"/>
            <a:ext cx="1114361" cy="360000"/>
          </a:xfrm>
          <a:prstGeom prst="leftRightArrow">
            <a:avLst/>
          </a:prstGeom>
          <a:ln w="200025" cap="flat">
            <a:solidFill>
              <a:srgbClr val="FF0000"/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Windows driver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DF21-13E3-4D0C-B322-C56E750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53" name="Arrow: Left-Right 52">
            <a:extLst>
              <a:ext uri="{FF2B5EF4-FFF2-40B4-BE49-F238E27FC236}">
                <a16:creationId xmlns:a16="http://schemas.microsoft.com/office/drawing/2014/main" id="{4BEEFBA0-5FF3-45A4-9937-A3BB84B37F36}"/>
              </a:ext>
            </a:extLst>
          </p:cNvPr>
          <p:cNvSpPr/>
          <p:nvPr/>
        </p:nvSpPr>
        <p:spPr>
          <a:xfrm rot="16200000">
            <a:off x="6233380" y="3768454"/>
            <a:ext cx="1096059" cy="360000"/>
          </a:xfrm>
          <a:prstGeom prst="leftRightArrow">
            <a:avLst/>
          </a:prstGeom>
          <a:ln w="2286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/>
              <a:t>CLI commands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992346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CT-Management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B0F0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T-Management.potx" id="{AD152576-87ED-457F-9685-FFE709D178F6}" vid="{050A5BD3-FE28-4FF3-BB0C-AB21A44D7F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CT-Management</Template>
  <TotalTime>13426</TotalTime>
  <Words>645</Words>
  <Application>Microsoft Office PowerPoint</Application>
  <PresentationFormat>Widescreen</PresentationFormat>
  <Paragraphs>213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Courier New</vt:lpstr>
      <vt:lpstr>CT-Management</vt:lpstr>
      <vt:lpstr>Windows drive for EOS-wnc</vt:lpstr>
      <vt:lpstr>Topics</vt:lpstr>
      <vt:lpstr>Comtrade: Development of EOS-wnc</vt:lpstr>
      <vt:lpstr>Background about EOS-wnc development 1/2</vt:lpstr>
      <vt:lpstr>Background about EOS-wnc development 2/2</vt:lpstr>
      <vt:lpstr>EOS cluster communication design</vt:lpstr>
      <vt:lpstr>EOS-wnc communication design</vt:lpstr>
      <vt:lpstr>EOS-wnc connection to Windows disk</vt:lpstr>
      <vt:lpstr>EOS-wnc connection to Windows disk</vt:lpstr>
      <vt:lpstr>EOS-wnc: Windows Driver for EOS</vt:lpstr>
      <vt:lpstr>Windows Driver for EOS design</vt:lpstr>
      <vt:lpstr>EOS Windows Driver architecture</vt:lpstr>
      <vt:lpstr>EOS-wnc drive: Demo</vt:lpstr>
      <vt:lpstr>Prerequisite: Installed EOS-wnc</vt:lpstr>
      <vt:lpstr>Demo</vt:lpstr>
      <vt:lpstr>EOS-wnc: Future work</vt:lpstr>
      <vt:lpstr>Planned actions for 2021</vt:lpstr>
      <vt:lpstr>Windows drive for EOS-wnc</vt:lpstr>
      <vt:lpstr>EOS-wnc console: Demo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drive for EOS-wnc</dc:title>
  <dc:creator>Gregor Molan</dc:creator>
  <cp:lastModifiedBy>Gregor Molan</cp:lastModifiedBy>
  <cp:revision>406</cp:revision>
  <dcterms:created xsi:type="dcterms:W3CDTF">2020-10-16T07:27:12Z</dcterms:created>
  <dcterms:modified xsi:type="dcterms:W3CDTF">2021-03-01T11:03:17Z</dcterms:modified>
  <cp:contentStatus/>
</cp:coreProperties>
</file>