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78" r:id="rId4"/>
    <p:sldId id="262" r:id="rId5"/>
    <p:sldId id="267" r:id="rId6"/>
    <p:sldId id="268" r:id="rId7"/>
    <p:sldId id="269" r:id="rId8"/>
    <p:sldId id="270" r:id="rId9"/>
    <p:sldId id="263" r:id="rId10"/>
    <p:sldId id="271" r:id="rId11"/>
    <p:sldId id="272" r:id="rId12"/>
    <p:sldId id="273" r:id="rId13"/>
    <p:sldId id="274" r:id="rId14"/>
    <p:sldId id="275" r:id="rId15"/>
    <p:sldId id="264" r:id="rId16"/>
    <p:sldId id="276" r:id="rId17"/>
    <p:sldId id="277" r:id="rId18"/>
    <p:sldId id="26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F40E4E"/>
    <a:srgbClr val="9493A1"/>
    <a:srgbClr val="000000"/>
    <a:srgbClr val="26293A"/>
    <a:srgbClr val="16172C"/>
    <a:srgbClr val="F40F4E"/>
    <a:srgbClr val="E31245"/>
    <a:srgbClr val="ED1A2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5103" autoAdjust="0"/>
  </p:normalViewPr>
  <p:slideViewPr>
    <p:cSldViewPr snapToGrid="0">
      <p:cViewPr varScale="1">
        <p:scale>
          <a:sx n="146" d="100"/>
          <a:sy n="146" d="100"/>
        </p:scale>
        <p:origin x="138" y="348"/>
      </p:cViewPr>
      <p:guideLst/>
    </p:cSldViewPr>
  </p:slideViewPr>
  <p:outlineViewPr>
    <p:cViewPr>
      <p:scale>
        <a:sx n="33" d="100"/>
        <a:sy n="33" d="100"/>
      </p:scale>
      <p:origin x="0" y="-29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notesViewPr>
    <p:cSldViewPr snapToGrid="0">
      <p:cViewPr varScale="1">
        <p:scale>
          <a:sx n="125" d="100"/>
          <a:sy n="125" d="100"/>
        </p:scale>
        <p:origin x="46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6801E-68D1-4A94-AB6B-341ACA8A9B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2A150-6937-4A44-AFCB-0ADD67B1DE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7CB75-C828-431A-A371-9EED4E29CA82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C4663-8ED5-4AA5-A308-B7FA0C18ED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A1D29-FE84-4295-8295-4ACB0AAACE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CFC7-B700-45A6-84B6-21E9A0B5E0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6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AD001-175F-4A69-84EE-27A86FF1F2D1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26054-DCBD-4970-A541-D0BE29635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8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06075" y="63277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F8144D-A43E-4D28-A6DC-992B637A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42725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2F220-7E91-4BB2-A6B4-80817D5A2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CA71BE-3624-466B-9DA6-CE0FF7B6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C5D1-872D-4A90-891B-5B7A5C63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62374-E0E0-40D5-B530-F981D691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F28540-42E6-44DD-B601-EBBE50E0A57D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5D3FC9-81AE-407C-A0E7-271BE94D77E2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4C20EA-105E-471B-8E7B-886E433F49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82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10D638-B8F3-48DF-85D1-B7CCD42E14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300AE4-1496-49A1-8C6B-2F1DEC19F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9E72C-3DC0-4A2C-AFD4-60CEF25322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57B2-521B-48E9-A4B3-7505B24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BDC144-1DD2-4D7D-9B33-F39F2C9FB287}"/>
              </a:ext>
            </a:extLst>
          </p:cNvPr>
          <p:cNvSpPr/>
          <p:nvPr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48AED6-D65A-40DF-9D89-1431C332F98F}"/>
              </a:ext>
            </a:extLst>
          </p:cNvPr>
          <p:cNvSpPr/>
          <p:nvPr userDrawn="1"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452B01-855D-4A24-9752-BA598E05C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4561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E65FE-4C8B-4899-9F0F-15EB5880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0D1C6-CB37-43CC-87D5-512BC5B7B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209"/>
            <a:ext cx="10515600" cy="4260753"/>
          </a:xfrm>
        </p:spPr>
        <p:txBody>
          <a:bodyPr/>
          <a:lstStyle>
            <a:lvl1pPr>
              <a:buClr>
                <a:srgbClr val="F40E4E"/>
              </a:buCl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buClr>
                <a:srgbClr val="F40E4E"/>
              </a:buClr>
              <a:defRPr/>
            </a:lvl2pPr>
            <a:lvl3pPr>
              <a:buClr>
                <a:srgbClr val="F40E4E"/>
              </a:buClr>
              <a:defRPr/>
            </a:lvl3pPr>
            <a:lvl4pPr>
              <a:buClr>
                <a:srgbClr val="F40E4E"/>
              </a:buClr>
              <a:defRPr/>
            </a:lvl4pPr>
            <a:lvl5pPr>
              <a:buClr>
                <a:srgbClr val="F40E4E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55761-C624-40E9-B9F4-451D6AACD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2039595-9EC9-4C4D-8ACC-B190111D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89668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FFC2-4F81-4C26-816D-106B5D7F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lang="en-GB" sz="4800" b="0" kern="1200" dirty="0">
                <a:ln w="28575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F240D-0171-464D-A59D-F4136270F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FDB733-089B-4A20-981B-85397B6DAD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B972D91-B7BB-4931-9644-A9C4A683F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784DC0-4E61-4B25-9C11-30B7F88A6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2602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D94C-2B4A-47FD-B1A7-688A8BCCF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768198" cy="808769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E229F-5DB6-4A3E-85B0-C6B028E34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342CB-4556-46FE-BA01-BB8DB04A6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92951F-87FC-4332-BBA6-9C004DDE9E3C}"/>
              </a:ext>
            </a:extLst>
          </p:cNvPr>
          <p:cNvSpPr/>
          <p:nvPr userDrawn="1"/>
        </p:nvSpPr>
        <p:spPr>
          <a:xfrm>
            <a:off x="783771" y="1161119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sr-Latn-R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355D6D-A6B3-4D94-8313-BB241C8DC181}"/>
              </a:ext>
            </a:extLst>
          </p:cNvPr>
          <p:cNvSpPr/>
          <p:nvPr userDrawn="1"/>
        </p:nvSpPr>
        <p:spPr>
          <a:xfrm>
            <a:off x="6125830" y="116111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  <a:endParaRPr lang="sr-Latn-R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A44822-CE0F-4754-B3BF-EEB30AFEB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7BE6825-8C2A-4C0D-8B19-98EE2745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20F4E9F-6201-4549-9EBF-BBF08A7D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66613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D0DCB-B7E7-4444-869D-C5293630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D8048-4E94-493A-8E76-08B455CA8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68163"/>
            <a:ext cx="5157787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8655A-4FF6-4BFB-95BD-DFD855875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92075"/>
            <a:ext cx="5157787" cy="3684588"/>
          </a:xfrm>
        </p:spPr>
        <p:txBody>
          <a:bodyPr/>
          <a:lstStyle>
            <a:lvl1pPr marL="457200" indent="-457200">
              <a:spcAft>
                <a:spcPts val="0"/>
              </a:spcAft>
              <a:buFont typeface="Arial" panose="020B0604020202020204" pitchFamily="34" charset="0"/>
              <a:buChar char="•"/>
              <a:defRPr/>
            </a:lvl1pPr>
            <a:lvl6pPr marL="1433513" indent="-228600"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3CDCA-B47C-45EC-9E95-9532786F7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68163"/>
            <a:ext cx="5183188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BE974-5C14-4413-8ED5-51FBD07A7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92075"/>
            <a:ext cx="5183188" cy="3684588"/>
          </a:xfrm>
        </p:spPr>
        <p:txBody>
          <a:bodyPr/>
          <a:lstStyle>
            <a:lvl1pPr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6pPr marL="1433513" indent="-228600">
              <a:defRPr/>
            </a:lvl6pPr>
          </a:lstStyle>
          <a:p>
            <a:pPr marL="457200" lvl="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457200" lvl="1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457200" lvl="2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457200" lvl="3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457200" lvl="4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1AD44-7BDA-47FB-A72A-3ABFF040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A7ACCC-50B8-421D-A50C-C374BA752621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606C59-9877-490F-8465-81E424C2837F}"/>
              </a:ext>
            </a:extLst>
          </p:cNvPr>
          <p:cNvSpPr/>
          <p:nvPr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3D05EF-3DDB-4114-9B21-2BDAFC75CACA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6BADDF-DAE6-4F6A-A270-43F3286E58E1}"/>
              </a:ext>
            </a:extLst>
          </p:cNvPr>
          <p:cNvSpPr/>
          <p:nvPr userDrawn="1"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A098D8-9702-40E9-8ED5-90D642B54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0FED6C8-4CD9-4C7C-82E4-D0D0B4C3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63413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8CADE-5A0A-4933-BC53-272453A3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88010D-D05A-4991-9778-7B88704E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AFFF26-7396-44F2-95D4-3AB6162DB390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F44E16-0E6E-43BE-BBEF-310FA84F8AF5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DFB4AA-74D6-44D3-BF2E-EDD685EA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07EA0C-D1D3-4E37-B9E5-DFEDE611A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0613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8622C-F3DE-4110-9DC2-5E0CCE8CC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8B4CC-D508-41D7-8A1E-58357815F9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6443E-8BBB-4F6B-93C1-E9FB96F8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466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695D-69E6-46AD-8BD0-B45554F8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421B2-5A11-46B5-9BED-4217AF4CC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FF0000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3123D-574E-4E78-A6F7-CC8B14A0F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FF00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8D3C7-983E-4B63-9264-8673E4FA82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103C0-7448-4ACC-ACF5-501E1DDF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AC2BB1-3E24-40FA-B5F1-214F5B4DA242}"/>
              </a:ext>
            </a:extLst>
          </p:cNvPr>
          <p:cNvSpPr/>
          <p:nvPr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827A6A-6542-4991-8FBC-737189B77D67}"/>
              </a:ext>
            </a:extLst>
          </p:cNvPr>
          <p:cNvSpPr/>
          <p:nvPr userDrawn="1"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1CD070-1A0A-459B-8719-8A06FDB169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6082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8595-A310-49CF-AA44-E4985F3E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D69ACC-2848-4CFE-9807-B89DB8A6A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B5357E-A089-490E-8484-E180A25BE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5DD27-2E82-4E9C-A0BF-7DE3163731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B0DC7-BCE4-4472-89F9-8BC61618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15600" y="6280149"/>
            <a:ext cx="1244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2146125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2C1191-3A87-45CF-B1E3-95BA355C6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27CB5-9D46-4A64-B37E-7A924FD03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2163"/>
            <a:ext cx="10515600" cy="483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F052-7E1F-4DA2-A8EF-8BF8B2E924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/>
              <a:t>2021-03-02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2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›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987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816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8038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7791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11CB0-61E9-4C8D-8268-7B703E2ED97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56556" y="2162570"/>
            <a:ext cx="9144000" cy="2335696"/>
          </a:xfrm>
          <a:ln>
            <a:noFill/>
          </a:ln>
          <a:effectLst/>
        </p:spPr>
        <p:txBody>
          <a:bodyPr anchor="t" anchorCtr="0">
            <a:noAutofit/>
          </a:bodyPr>
          <a:lstStyle/>
          <a:p>
            <a:r>
              <a:rPr lang="en-US" sz="5400" b="1" dirty="0">
                <a:ln w="28575">
                  <a:noFill/>
                </a:ln>
                <a:solidFill>
                  <a:schemeClr val="bg1"/>
                </a:solidFill>
              </a:rPr>
              <a:t>OSD-Model implementation on EOS-wnc</a:t>
            </a:r>
            <a:endParaRPr lang="en-GB" sz="5400" b="1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B9A42-6F5A-407B-AE75-AA8188B38BF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87185" y="5132974"/>
            <a:ext cx="2921000" cy="14043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b="1" dirty="0">
                <a:solidFill>
                  <a:schemeClr val="bg1"/>
                </a:solidFill>
                <a:latin typeface="+mn-lt"/>
              </a:rPr>
              <a:t>EOS Client for Windows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 Molan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	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gregor@comtade.com</a:t>
            </a:r>
            <a:endParaRPr lang="sl-SI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gregor.molan@cern.ch</a:t>
            </a:r>
            <a:endParaRPr lang="en-GB" sz="1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EEF46-6CF1-495E-8B9F-84071084C5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85" y="552713"/>
            <a:ext cx="2009201" cy="3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6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6470-0FFC-4F40-8CE0-9F5D5B3B5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graph (f-graph)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98A99-1A66-424B-A8C8-8B7B7EBED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4BC60-1BCF-4B94-8CA6-12F63EC0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3A8B90-FE19-4503-B78D-898AEB31A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154" y="1015876"/>
            <a:ext cx="9337692" cy="53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7029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CA769-8377-4DA1-8183-0630E8324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the f-graph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0A0B3-A9EF-4308-A972-86CA19A65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356B9-B8C2-4347-AFE3-67BA9F059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FA2271-9E3D-4486-9185-9DDE38DA04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51" y="1697634"/>
            <a:ext cx="3351800" cy="11598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FAE507-7EAD-433E-9780-ADDB89D2F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35" y="2160730"/>
            <a:ext cx="7251839" cy="376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013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312FA-50A7-4740-B65A-1FC7F23EC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f-graph for the EOS-wnc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E059E-1D62-4381-A28C-7EFD0BFAD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14CAF3-C985-4241-B3DE-BB59E105A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5CEA1F-BC12-4110-B848-0996402B6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493" y="1000855"/>
            <a:ext cx="7333013" cy="540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4959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9E7BE-3C2E-46BF-A609-DC4774F9E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JIRA integration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5BFEB-154A-47CF-9FD4-71E3F40A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FF7DE-E506-4CC0-9153-664E8E17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8D73ED-C43A-41CF-A2DE-B00C4DA56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725" y="2107242"/>
            <a:ext cx="8972550" cy="26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1636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DE840-611B-40C6-9C7B-A128D471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phase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74A52-9FF3-489C-9FE3-D7D515FD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FBD20-EA92-4BBD-9343-11A60FB0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D37E8F-0117-4F6D-9832-CDB424ECE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280" y="2403048"/>
            <a:ext cx="5134112" cy="29035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B878CB-677F-464B-A474-060A04352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3048"/>
            <a:ext cx="5134112" cy="12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5631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48403-05FF-401C-AE2F-715B44F6A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OSD algorithms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9E185-7484-4B23-9130-2342F63329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FC09A-796B-48EB-BD02-5E3B1D994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00840-253E-4DD7-9BBB-A9507332A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62269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DE840-611B-40C6-9C7B-A128D471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Optimum software development (OSD)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74A52-9FF3-489C-9FE3-D7D515FD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FBD20-EA92-4BBD-9343-11A60FB0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EBF9B7-BFED-4591-A4E1-E4DD2315E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2322004"/>
            <a:ext cx="7658100" cy="221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54836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DE840-611B-40C6-9C7B-A128D471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OSD algorithms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74A52-9FF3-489C-9FE3-D7D515FD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FBD20-EA92-4BBD-9343-11A60FB0F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8A4094-96FE-4349-8F79-F9FD4F919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055" y="2057861"/>
            <a:ext cx="5453890" cy="274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78248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7CAD3-69A7-4B67-94EC-542AF9F2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future work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160BB-54AF-40C3-8BAE-31B7EE920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Theoretical background is successfully used in EOS-wnc software development process.</a:t>
            </a:r>
          </a:p>
          <a:p>
            <a:r>
              <a:rPr lang="en-US" dirty="0"/>
              <a:t>Future work: Software integration of OSD algorithms with JIRA.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FA69E-E9A3-44A0-8E7E-DE87DE6BA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DA1D7-FE31-407F-B8AA-644CC1A5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7309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45" y="407255"/>
            <a:ext cx="2062055" cy="784278"/>
          </a:xfrm>
        </p:spPr>
        <p:txBody>
          <a:bodyPr>
            <a:normAutofit/>
          </a:bodyPr>
          <a:lstStyle/>
          <a:p>
            <a:r>
              <a:rPr lang="en-US" sz="3200" b="1" dirty="0"/>
              <a:t>Topics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902" y="1536351"/>
            <a:ext cx="10237118" cy="563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OSD-Model implementation on EOS-wnc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683B5-E142-4B7F-8608-08F240A4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09594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767160" y="2409875"/>
            <a:ext cx="2705552" cy="1474069"/>
            <a:chOff x="1767160" y="2409875"/>
            <a:chExt cx="2705552" cy="14740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1767160" y="2409875"/>
              <a:ext cx="2692469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5249" y="2592488"/>
              <a:ext cx="243315" cy="24331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780243" y="2971374"/>
              <a:ext cx="26924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Introduction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81654" y="2409875"/>
            <a:ext cx="2845565" cy="1474069"/>
            <a:chOff x="4681654" y="2409875"/>
            <a:chExt cx="2845565" cy="14740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681654" y="2409875"/>
              <a:ext cx="2845565" cy="1474069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0240" y="2592488"/>
              <a:ext cx="243315" cy="2433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681654" y="2979616"/>
              <a:ext cx="28455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Background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36161" y="2409875"/>
            <a:ext cx="2797616" cy="1474069"/>
            <a:chOff x="7736161" y="2409875"/>
            <a:chExt cx="2797616" cy="147406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736161" y="2409875"/>
              <a:ext cx="2784533" cy="1474069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7936" y="2592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749244" y="2971374"/>
              <a:ext cx="27845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bg1"/>
                  </a:solidFill>
                </a:rPr>
                <a:t>OSD-Model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01585" y="4057817"/>
            <a:ext cx="2710159" cy="1474069"/>
            <a:chOff x="3301585" y="4057817"/>
            <a:chExt cx="2710159" cy="147406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11FC909-EDF8-4D7A-82B9-424F09FCE61B}"/>
                </a:ext>
              </a:extLst>
            </p:cNvPr>
            <p:cNvSpPr/>
            <p:nvPr/>
          </p:nvSpPr>
          <p:spPr>
            <a:xfrm>
              <a:off x="3303861" y="4057817"/>
              <a:ext cx="2707883" cy="1474069"/>
            </a:xfrm>
            <a:prstGeom prst="rect">
              <a:avLst/>
            </a:prstGeom>
            <a:solidFill>
              <a:srgbClr val="9493A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39DBC0-826C-4AA1-82DD-283370AA1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6045" y="4221508"/>
              <a:ext cx="243315" cy="243315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3301585" y="4538501"/>
              <a:ext cx="2707883" cy="3385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OSD algorithms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24411" y="4057817"/>
            <a:ext cx="2784533" cy="1474069"/>
            <a:chOff x="6224411" y="4057817"/>
            <a:chExt cx="2784533" cy="14740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6224411" y="4057817"/>
              <a:ext cx="2784533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667443" y="4500921"/>
              <a:ext cx="18984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Conclusion and future work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2425" y="4221508"/>
              <a:ext cx="243315" cy="243315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882C5-BAEB-42D0-B32D-95B255DB8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build="p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3377F-9466-4CB2-AF21-2B7A522DF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211F2-A387-4A5F-BC9B-D79DE199F2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the outlook of the theoretical background for EOS-wnc software development process management.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E7C4F-8DBD-4E6B-9B79-F7B95865E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77AC3-E64A-478A-A5E8-18AA07200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36314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A8BAB-0696-469C-9134-6675F27B0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3EEF2-9062-4480-A94B-40ECDC3C90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Theoretical definitions and methodology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36003-D53D-4298-B9CA-F23F2FFD7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E2155-200F-4DFD-874A-CF4F0879C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187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A37D0E4-9BD4-49A2-B946-A7D93528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 theory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6BFF8-D0B6-44CB-9BF9-93EDC8407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60057-2CC6-4E3F-89C6-DA108EC7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FCFB47-FE07-4AA8-BE80-B8C35EBCE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514" y="2455452"/>
            <a:ext cx="6574971" cy="194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14508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B739B-F14F-403F-BB11-F27CCB6B0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Lean software development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051D3-F05F-4E16-BE88-835F65A0A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Follow simple principles:</a:t>
            </a:r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Eliminate waste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Amplify learning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Decide as late as possible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Deliver as fast as possible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Empower the team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Build integrity in</a:t>
            </a:r>
            <a:endParaRPr lang="en-GB" dirty="0"/>
          </a:p>
          <a:p>
            <a:pPr marL="1963738" lvl="1" indent="-514350">
              <a:buFont typeface="+mj-lt"/>
              <a:buAutoNum type="arabicPeriod"/>
            </a:pPr>
            <a:r>
              <a:rPr lang="en-US" dirty="0"/>
              <a:t>Optimize the whole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317BD-FAFC-49D6-AA56-B8127673C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28D3D-7D04-44AB-B536-130D5C18D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99943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94E37-E798-413C-A42A-B465002C2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Kanban method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CDDF2-56A1-4A07-AE45-74EFC66E1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Upgrade of the lean software development</a:t>
            </a:r>
            <a:endParaRPr lang="en-GB" dirty="0"/>
          </a:p>
          <a:p>
            <a:r>
              <a:rPr lang="en-US" dirty="0"/>
              <a:t>Kanban boards</a:t>
            </a:r>
            <a:endParaRPr lang="en-GB" dirty="0"/>
          </a:p>
          <a:p>
            <a:r>
              <a:rPr lang="en-US" dirty="0"/>
              <a:t>Managing workflow</a:t>
            </a:r>
            <a:endParaRPr lang="en-GB" dirty="0"/>
          </a:p>
          <a:p>
            <a:r>
              <a:rPr lang="en-US" dirty="0"/>
              <a:t>Kanban metrics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9F96B-DDAA-4A9A-B4A0-5BD1C3BCA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0F773B-67F4-40D9-8089-96BD3455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08821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6470-0FFC-4F40-8CE0-9F5D5B3B5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JIRA project management tool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98A99-1A66-424B-A8C8-8B7B7EBED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4BC60-1BCF-4B94-8CA6-12F63EC0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151BD-C123-4B2C-848C-0D4095092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539" y="1193596"/>
            <a:ext cx="9646921" cy="501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5410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70C1-7D4F-4A03-88B7-D28C33C3F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OSD-model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0FBE3-5B39-4B85-90D1-08309D0972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8523F-E64E-448A-8D29-9DF9060A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F5220-050E-4A74-B4E5-5D4D615A8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10807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CT-Management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B0F0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T-Management.potx" id="{AD152576-87ED-457F-9685-FFE709D178F6}" vid="{050A5BD3-FE28-4FF3-BB0C-AB21A44D7F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CT-Management</Template>
  <TotalTime>13521</TotalTime>
  <Words>213</Words>
  <Application>Microsoft Office PowerPoint</Application>
  <PresentationFormat>Widescreen</PresentationFormat>
  <Paragraphs>79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CT-Management</vt:lpstr>
      <vt:lpstr>OSD-Model implementation on EOS-wnc</vt:lpstr>
      <vt:lpstr>Topics</vt:lpstr>
      <vt:lpstr>Introduction</vt:lpstr>
      <vt:lpstr>Background</vt:lpstr>
      <vt:lpstr>Graph theory</vt:lpstr>
      <vt:lpstr>Lean software development</vt:lpstr>
      <vt:lpstr>Kanban method</vt:lpstr>
      <vt:lpstr>JIRA project management tool</vt:lpstr>
      <vt:lpstr>OSD-model</vt:lpstr>
      <vt:lpstr>Functionality graph (f-graph)</vt:lpstr>
      <vt:lpstr>Example of the f-graph</vt:lpstr>
      <vt:lpstr>f-graph for the EOS-wnc</vt:lpstr>
      <vt:lpstr>JIRA integration</vt:lpstr>
      <vt:lpstr>Implementation phase</vt:lpstr>
      <vt:lpstr>OSD algorithms</vt:lpstr>
      <vt:lpstr>Optimum software development (OSD)</vt:lpstr>
      <vt:lpstr>OSD algorithms</vt:lpstr>
      <vt:lpstr>Conclusion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OSD-Model implementation on EOS-wnc</dc:title>
  <dc:creator>Gregor Molan</dc:creator>
  <cp:lastModifiedBy>Gregor Molan</cp:lastModifiedBy>
  <cp:revision>413</cp:revision>
  <dcterms:created xsi:type="dcterms:W3CDTF">2020-10-16T07:27:12Z</dcterms:created>
  <dcterms:modified xsi:type="dcterms:W3CDTF">2021-03-01T12:25:53Z</dcterms:modified>
  <cp:contentStatus/>
</cp:coreProperties>
</file>