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9" r:id="rId3"/>
    <p:sldId id="263" r:id="rId4"/>
    <p:sldId id="415" r:id="rId5"/>
    <p:sldId id="416" r:id="rId6"/>
    <p:sldId id="272" r:id="rId7"/>
    <p:sldId id="408" r:id="rId8"/>
    <p:sldId id="417" r:id="rId9"/>
    <p:sldId id="418" r:id="rId10"/>
    <p:sldId id="285" r:id="rId11"/>
    <p:sldId id="289" r:id="rId12"/>
    <p:sldId id="419" r:id="rId13"/>
    <p:sldId id="405" r:id="rId14"/>
    <p:sldId id="423" r:id="rId15"/>
    <p:sldId id="293" r:id="rId16"/>
    <p:sldId id="389" r:id="rId17"/>
    <p:sldId id="411" r:id="rId18"/>
    <p:sldId id="421" r:id="rId19"/>
    <p:sldId id="424" r:id="rId20"/>
    <p:sldId id="425" r:id="rId21"/>
    <p:sldId id="426" r:id="rId22"/>
    <p:sldId id="427" r:id="rId23"/>
    <p:sldId id="429" r:id="rId24"/>
    <p:sldId id="428" r:id="rId25"/>
    <p:sldId id="430" r:id="rId26"/>
    <p:sldId id="431" r:id="rId27"/>
    <p:sldId id="432" r:id="rId28"/>
    <p:sldId id="433" r:id="rId29"/>
    <p:sldId id="434" r:id="rId30"/>
    <p:sldId id="435" r:id="rId31"/>
    <p:sldId id="436" r:id="rId32"/>
    <p:sldId id="437" r:id="rId33"/>
    <p:sldId id="438" r:id="rId34"/>
    <p:sldId id="439" r:id="rId35"/>
    <p:sldId id="440" r:id="rId36"/>
    <p:sldId id="441" r:id="rId37"/>
    <p:sldId id="442" r:id="rId38"/>
    <p:sldId id="443" r:id="rId39"/>
    <p:sldId id="444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0E4E"/>
    <a:srgbClr val="F40F4E"/>
    <a:srgbClr val="9493A1"/>
    <a:srgbClr val="000000"/>
    <a:srgbClr val="26293A"/>
    <a:srgbClr val="16172C"/>
    <a:srgbClr val="E31245"/>
    <a:srgbClr val="ED1A2F"/>
    <a:srgbClr val="00FF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56" autoAdjust="0"/>
    <p:restoredTop sz="95103" autoAdjust="0"/>
  </p:normalViewPr>
  <p:slideViewPr>
    <p:cSldViewPr snapToGrid="0">
      <p:cViewPr varScale="1">
        <p:scale>
          <a:sx n="110" d="100"/>
          <a:sy n="110" d="100"/>
        </p:scale>
        <p:origin x="120" y="108"/>
      </p:cViewPr>
      <p:guideLst/>
    </p:cSldViewPr>
  </p:slideViewPr>
  <p:outlineViewPr>
    <p:cViewPr>
      <p:scale>
        <a:sx n="33" d="100"/>
        <a:sy n="33" d="100"/>
      </p:scale>
      <p:origin x="0" y="-297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920"/>
    </p:cViewPr>
  </p:sorterViewPr>
  <p:notesViewPr>
    <p:cSldViewPr snapToGrid="0">
      <p:cViewPr varScale="1">
        <p:scale>
          <a:sx n="125" d="100"/>
          <a:sy n="125" d="100"/>
        </p:scale>
        <p:origin x="46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766801E-68D1-4A94-AB6B-341ACA8A9B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F2A150-6937-4A44-AFCB-0ADD67B1DE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7CB75-C828-431A-A371-9EED4E29CA82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CC4663-8ED5-4AA5-A308-B7FA0C18ED6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DA1D29-FE84-4295-8295-4ACB0AAACE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6CFC7-B700-45A6-84B6-21E9A0B5E0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06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AD001-175F-4A69-84EE-27A86FF1F2D1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26054-DCBD-4970-A541-D0BE296355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287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626054-DCBD-4970-A541-D0BE29635504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1698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626054-DCBD-4970-A541-D0BE29635504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004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626054-DCBD-4970-A541-D0BE29635504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5122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5FD4F76-05D0-4931-BA8E-1F8E481F9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06075" y="6327738"/>
            <a:ext cx="131061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7F8144D-A43E-4D28-A6DC-992B637A15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42725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2F220-7E91-4BB2-A6B4-80817D5A2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CA71BE-3624-466B-9DA6-CE0FF7B618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BC5D1-872D-4A90-891B-5B7A5C63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362374-E0E0-40D5-B530-F981D6917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6F28540-42E6-44DD-B601-EBBE50E0A57D}"/>
              </a:ext>
            </a:extLst>
          </p:cNvPr>
          <p:cNvSpPr/>
          <p:nvPr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E5D3FC9-81AE-407C-A0E7-271BE94D77E2}"/>
              </a:ext>
            </a:extLst>
          </p:cNvPr>
          <p:cNvSpPr/>
          <p:nvPr userDrawn="1"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24C20EA-105E-471B-8E7B-886E433F49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980" y="6339717"/>
            <a:ext cx="1788039" cy="38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682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10D638-B8F3-48DF-85D1-B7CCD42E14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300AE4-1496-49A1-8C6B-2F1DEC19F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9E72C-3DC0-4A2C-AFD4-60CEF25322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357B2-521B-48E9-A4B3-7505B243A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BDC144-1DD2-4D7D-9B33-F39F2C9FB287}"/>
              </a:ext>
            </a:extLst>
          </p:cNvPr>
          <p:cNvSpPr/>
          <p:nvPr/>
        </p:nvSpPr>
        <p:spPr>
          <a:xfrm rot="5400000">
            <a:off x="8509000" y="558166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48AED6-D65A-40DF-9D89-1431C332F98F}"/>
              </a:ext>
            </a:extLst>
          </p:cNvPr>
          <p:cNvSpPr/>
          <p:nvPr userDrawn="1"/>
        </p:nvSpPr>
        <p:spPr>
          <a:xfrm rot="5400000">
            <a:off x="8509000" y="558166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2452B01-855D-4A24-9752-BA598E05C6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980" y="6339717"/>
            <a:ext cx="1788039" cy="38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14561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E65FE-4C8B-4899-9F0F-15EB5880D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0D1C6-CB37-43CC-87D5-512BC5B7B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6209"/>
            <a:ext cx="10515600" cy="4260753"/>
          </a:xfrm>
        </p:spPr>
        <p:txBody>
          <a:bodyPr/>
          <a:lstStyle>
            <a:lvl1pPr>
              <a:buClr>
                <a:srgbClr val="F40E4E"/>
              </a:buCl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buClr>
                <a:srgbClr val="F40E4E"/>
              </a:buClr>
              <a:defRPr/>
            </a:lvl2pPr>
            <a:lvl3pPr>
              <a:buClr>
                <a:srgbClr val="F40E4E"/>
              </a:buClr>
              <a:defRPr/>
            </a:lvl3pPr>
            <a:lvl4pPr>
              <a:buClr>
                <a:srgbClr val="F40E4E"/>
              </a:buClr>
              <a:defRPr/>
            </a:lvl4pPr>
            <a:lvl5pPr>
              <a:buClr>
                <a:srgbClr val="F40E4E"/>
              </a:buClr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D4F76-05D0-4931-BA8E-1F8E481F9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555761-C624-40E9-B9F4-451D6AACD8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2039595-9EC9-4C4D-8ACC-B190111DDE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89668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7FFC2-4F81-4C26-816D-106B5D7F2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lang="en-GB" sz="4800" b="0" kern="1200" dirty="0">
                <a:ln w="28575">
                  <a:noFill/>
                </a:ln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F240D-0171-464D-A59D-F4136270F2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lang="en-US" sz="20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282602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CD94C-2B4A-47FD-B1A7-688A8BCCF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768198" cy="808769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4E229F-5DB6-4A3E-85B0-C6B028E34F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06835"/>
            <a:ext cx="5181600" cy="4488321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342CB-4556-46FE-BA01-BB8DB04A6E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06835"/>
            <a:ext cx="5181600" cy="4488321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92951F-87FC-4332-BBA6-9C004DDE9E3C}"/>
              </a:ext>
            </a:extLst>
          </p:cNvPr>
          <p:cNvSpPr/>
          <p:nvPr userDrawn="1"/>
        </p:nvSpPr>
        <p:spPr>
          <a:xfrm>
            <a:off x="783771" y="1161119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</a:t>
            </a:r>
            <a:endParaRPr lang="sr-Latn-R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355D6D-A6B3-4D94-8313-BB241C8DC181}"/>
              </a:ext>
            </a:extLst>
          </p:cNvPr>
          <p:cNvSpPr/>
          <p:nvPr userDrawn="1"/>
        </p:nvSpPr>
        <p:spPr>
          <a:xfrm>
            <a:off x="6125830" y="1161116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``</a:t>
            </a:r>
            <a:endParaRPr lang="sr-Latn-R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CA44822-CE0F-4754-B3BF-EEB30AFEB3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D7BE6825-8C2A-4C0D-8B19-98EE27454D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320F4E9F-6201-4549-9EBF-BBF08A7DE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GB"/>
              <a:t>Gregor Molan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66613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D0DCB-B7E7-4444-869D-C52936307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3D8048-4E94-493A-8E76-08B455CA8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368163"/>
            <a:ext cx="5157787" cy="823912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C8655A-4FF6-4BFB-95BD-DFD8558753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192075"/>
            <a:ext cx="5157787" cy="3684588"/>
          </a:xfrm>
        </p:spPr>
        <p:txBody>
          <a:bodyPr/>
          <a:lstStyle>
            <a:lvl1pPr marL="457200" indent="-457200">
              <a:spcAft>
                <a:spcPts val="0"/>
              </a:spcAft>
              <a:buFont typeface="Arial" panose="020B0604020202020204" pitchFamily="34" charset="0"/>
              <a:buChar char="•"/>
              <a:defRPr/>
            </a:lvl1pPr>
            <a:lvl6pPr marL="1433513" indent="-228600"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63CDCA-B47C-45EC-9E95-9532786F73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68163"/>
            <a:ext cx="5183188" cy="823912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6BE974-5C14-4413-8ED5-51FBD07A7B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92075"/>
            <a:ext cx="5183188" cy="3684588"/>
          </a:xfrm>
        </p:spPr>
        <p:txBody>
          <a:bodyPr/>
          <a:lstStyle>
            <a:lvl1pPr>
              <a:defRPr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6pPr marL="1433513" indent="-228600">
              <a:defRPr/>
            </a:lvl6pPr>
          </a:lstStyle>
          <a:p>
            <a:pPr marL="457200" lvl="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Edit Master text styles</a:t>
            </a:r>
          </a:p>
          <a:p>
            <a:pPr marL="457200" lvl="1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Second level</a:t>
            </a:r>
          </a:p>
          <a:p>
            <a:pPr marL="457200" lvl="2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Third level</a:t>
            </a:r>
          </a:p>
          <a:p>
            <a:pPr marL="457200" lvl="3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Fourth level</a:t>
            </a:r>
          </a:p>
          <a:p>
            <a:pPr marL="457200" lvl="4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/>
              <a:t>Fifth level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31AD44-7BDA-47FB-A72A-3ABFF040E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7A7ACCC-50B8-421D-A50C-C374BA752621}"/>
              </a:ext>
            </a:extLst>
          </p:cNvPr>
          <p:cNvSpPr/>
          <p:nvPr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606C59-9877-490F-8465-81E424C2837F}"/>
              </a:ext>
            </a:extLst>
          </p:cNvPr>
          <p:cNvSpPr/>
          <p:nvPr/>
        </p:nvSpPr>
        <p:spPr>
          <a:xfrm>
            <a:off x="6125830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13D05EF-3DDB-4114-9B21-2BDAFC75CACA}"/>
              </a:ext>
            </a:extLst>
          </p:cNvPr>
          <p:cNvSpPr/>
          <p:nvPr userDrawn="1"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A6BADDF-DAE6-4F6A-A270-43F3286E58E1}"/>
              </a:ext>
            </a:extLst>
          </p:cNvPr>
          <p:cNvSpPr/>
          <p:nvPr userDrawn="1"/>
        </p:nvSpPr>
        <p:spPr>
          <a:xfrm>
            <a:off x="6125830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DA098D8-9702-40E9-8ED5-90D642B542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C0FED6C8-4CD9-4C7C-82E4-D0D0B4C34B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263413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8CADE-5A0A-4933-BC53-272453A30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88010D-D05A-4991-9778-7B88704E1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AFFF26-7396-44F2-95D4-3AB6162DB390}"/>
              </a:ext>
            </a:extLst>
          </p:cNvPr>
          <p:cNvSpPr/>
          <p:nvPr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F44E16-0E6E-43BE-BBEF-310FA84F8AF5}"/>
              </a:ext>
            </a:extLst>
          </p:cNvPr>
          <p:cNvSpPr/>
          <p:nvPr userDrawn="1"/>
        </p:nvSpPr>
        <p:spPr>
          <a:xfrm>
            <a:off x="783771" y="1367593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DFB4AA-74D6-44D3-BF2E-EDD685EAA5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407EA0C-D1D3-4E37-B9E5-DFEDE611A5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20613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08622C-F3DE-4110-9DC2-5E0CCE8CC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48B4CC-D508-41D7-8A1E-58357815F9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90" y="6365838"/>
            <a:ext cx="1477721" cy="31550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6443E-8BBB-4F6B-93C1-E9FB96F88C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24669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4695D-69E6-46AD-8BD0-B45554F81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421B2-5A11-46B5-9BED-4217AF4CC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FF0000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D3123D-574E-4E78-A6F7-CC8B14A0FA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FF0000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58D3C7-983E-4B63-9264-8673E4FA82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F103C0-7448-4ACC-ACF5-501E1DDF4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200" y="0"/>
            <a:ext cx="41148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r>
              <a:rPr lang="en-GB"/>
              <a:t>Gregor Molan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AC2BB1-3E24-40FA-B5F1-214F5B4DA242}"/>
              </a:ext>
            </a:extLst>
          </p:cNvPr>
          <p:cNvSpPr/>
          <p:nvPr/>
        </p:nvSpPr>
        <p:spPr>
          <a:xfrm>
            <a:off x="836612" y="2057400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3827A6A-6542-4991-8FBC-737189B77D67}"/>
              </a:ext>
            </a:extLst>
          </p:cNvPr>
          <p:cNvSpPr/>
          <p:nvPr userDrawn="1"/>
        </p:nvSpPr>
        <p:spPr>
          <a:xfrm>
            <a:off x="836612" y="2057400"/>
            <a:ext cx="431800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91CD070-1A0A-459B-8719-8A06FDB169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980" y="6339717"/>
            <a:ext cx="1788039" cy="38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86082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58595-A310-49CF-AA44-E4985F3EC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D69ACC-2848-4CFE-9807-B89DB8A6A6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B5357E-A089-490E-8484-E180A25BE0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85DD27-2E82-4E9C-A0BF-7DE3163731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7B0DC7-BCE4-4472-89F9-8BC616182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15600" y="6280149"/>
            <a:ext cx="12446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GB"/>
              <a:t>Gregor Molan</a:t>
            </a:r>
          </a:p>
        </p:txBody>
      </p:sp>
    </p:spTree>
    <p:extLst>
      <p:ext uri="{BB962C8B-B14F-4D97-AF65-F5344CB8AC3E}">
        <p14:creationId xmlns:p14="http://schemas.microsoft.com/office/powerpoint/2010/main" val="21461254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2C1191-3A87-45CF-B1E3-95BA355C6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27CB5-9D46-4A64-B37E-7A924FD03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42163"/>
            <a:ext cx="10515600" cy="483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7F052-7E1F-4DA2-A8EF-8BF8B2E924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/>
            </a:lvl1pPr>
          </a:lstStyle>
          <a:p>
            <a:r>
              <a:rPr lang="en-US"/>
              <a:t>2021-03-02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27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Font typeface="Arial" panose="020B0604020202020204" pitchFamily="34" charset="0"/>
        <a:buChar char="›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6987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›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538163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›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08038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077913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›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70232/contributions/4158376/" TargetMode="External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11CB0-61E9-4C8D-8268-7B703E2ED97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56556" y="2162570"/>
            <a:ext cx="9720944" cy="2335696"/>
          </a:xfrm>
          <a:ln>
            <a:noFill/>
          </a:ln>
          <a:effectLst/>
        </p:spPr>
        <p:txBody>
          <a:bodyPr anchor="t" anchorCtr="0">
            <a:noAutofit/>
          </a:bodyPr>
          <a:lstStyle/>
          <a:p>
            <a:r>
              <a:rPr lang="en-US" sz="6600" b="1" dirty="0">
                <a:ln w="28575">
                  <a:noFill/>
                </a:ln>
                <a:solidFill>
                  <a:schemeClr val="bg1"/>
                </a:solidFill>
              </a:rPr>
              <a:t>EOS-wnc console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CB9A42-6F5A-407B-AE75-AA8188B38BF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87185" y="5132974"/>
            <a:ext cx="2921000" cy="140434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b="1" dirty="0">
                <a:solidFill>
                  <a:schemeClr val="bg1"/>
                </a:solidFill>
                <a:latin typeface="+mn-lt"/>
              </a:rPr>
              <a:t>EOS Client for Windows</a:t>
            </a:r>
          </a:p>
          <a:p>
            <a:pPr marL="0" indent="0" algn="l">
              <a:spcAft>
                <a:spcPts val="0"/>
              </a:spcAft>
              <a:buNone/>
              <a:tabLst>
                <a:tab pos="2060575" algn="l"/>
              </a:tabLst>
            </a:pPr>
            <a:r>
              <a:rPr lang="en-US" sz="1200" dirty="0">
                <a:solidFill>
                  <a:schemeClr val="bg1"/>
                </a:solidFill>
                <a:latin typeface="+mn-lt"/>
              </a:rPr>
              <a:t>Gregor Molan</a:t>
            </a:r>
          </a:p>
          <a:p>
            <a:pPr marL="0" indent="0" algn="l">
              <a:spcAft>
                <a:spcPts val="0"/>
              </a:spcAft>
              <a:buNone/>
              <a:tabLst>
                <a:tab pos="2060575" algn="l"/>
              </a:tabLst>
            </a:pPr>
            <a:r>
              <a:rPr lang="sl-SI" sz="1200" dirty="0">
                <a:solidFill>
                  <a:schemeClr val="bg1"/>
                </a:solidFill>
                <a:latin typeface="+mn-lt"/>
              </a:rPr>
              <a:t>	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  <a:p>
            <a:pPr marL="0" indent="0" algn="l">
              <a:spcAft>
                <a:spcPts val="0"/>
              </a:spcAft>
              <a:buNone/>
              <a:tabLst>
                <a:tab pos="2060575" algn="l"/>
              </a:tabLst>
            </a:pPr>
            <a:r>
              <a:rPr lang="en-US" sz="1200" dirty="0">
                <a:solidFill>
                  <a:schemeClr val="bg1"/>
                </a:solidFill>
                <a:latin typeface="+mn-lt"/>
              </a:rPr>
              <a:t>gregor@comtade.com</a:t>
            </a:r>
            <a:endParaRPr lang="sl-SI" sz="1200" dirty="0">
              <a:solidFill>
                <a:schemeClr val="bg1"/>
              </a:solidFill>
              <a:latin typeface="+mn-lt"/>
            </a:endParaRPr>
          </a:p>
          <a:p>
            <a:pPr marL="0" indent="0" algn="l">
              <a:spcAft>
                <a:spcPts val="0"/>
              </a:spcAft>
              <a:buNone/>
              <a:tabLst>
                <a:tab pos="2060575" algn="l"/>
              </a:tabLst>
            </a:pPr>
            <a:r>
              <a:rPr lang="sl-SI" sz="1200" dirty="0">
                <a:solidFill>
                  <a:schemeClr val="bg1"/>
                </a:solidFill>
                <a:latin typeface="+mn-lt"/>
              </a:rPr>
              <a:t>gregor.molan@cern.ch</a:t>
            </a:r>
            <a:endParaRPr lang="en-GB" sz="12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2EEF46-6CF1-495E-8B9F-84071084C52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185" y="552713"/>
            <a:ext cx="2009201" cy="362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86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decel="48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5772" y="442120"/>
            <a:ext cx="10515600" cy="2852737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EOS-wnc:</a:t>
            </a:r>
            <a:br>
              <a:rPr lang="en-US" b="1" dirty="0">
                <a:solidFill>
                  <a:schemeClr val="bg1"/>
                </a:solidFill>
                <a:latin typeface="+mn-lt"/>
              </a:rPr>
            </a:br>
            <a:r>
              <a:rPr lang="en-US" b="1" dirty="0">
                <a:solidFill>
                  <a:schemeClr val="bg1"/>
                </a:solidFill>
                <a:latin typeface="+mn-lt"/>
              </a:rPr>
              <a:t>Command line interface (CLI)</a:t>
            </a:r>
            <a:endParaRPr lang="en-GB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800" y="3693548"/>
            <a:ext cx="10515600" cy="150018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EOS-wnc console</a:t>
            </a:r>
          </a:p>
        </p:txBody>
      </p:sp>
    </p:spTree>
    <p:extLst>
      <p:ext uri="{BB962C8B-B14F-4D97-AF65-F5344CB8AC3E}">
        <p14:creationId xmlns:p14="http://schemas.microsoft.com/office/powerpoint/2010/main" val="350578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2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EOS-wnc CLI mechanisms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164"/>
            <a:ext cx="10515600" cy="6174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26293A"/>
                </a:solidFill>
              </a:rPr>
              <a:t>EOS-wnc: Command line interface (CLI)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1230086" y="2381026"/>
            <a:ext cx="4569531" cy="3227257"/>
            <a:chOff x="1230086" y="2381026"/>
            <a:chExt cx="4569531" cy="322725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1230086" y="2381026"/>
              <a:ext cx="4569531" cy="3227257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354" y="2563639"/>
              <a:ext cx="243315" cy="243315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248754" y="3144221"/>
              <a:ext cx="4550863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>
                <a:buClr>
                  <a:schemeClr val="bg1"/>
                </a:buClr>
              </a:pPr>
              <a:r>
                <a:rPr lang="en-US" sz="1600" b="1" dirty="0">
                  <a:solidFill>
                    <a:schemeClr val="bg1"/>
                  </a:solidFill>
                </a:rPr>
                <a:t>Windows console (CMD, PowerShell):</a:t>
              </a:r>
            </a:p>
            <a:p>
              <a:pPr lvl="1">
                <a:buClr>
                  <a:schemeClr val="bg1"/>
                </a:buClr>
              </a:pP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714375" lvl="2" indent="-285750" defTabSz="627063">
                <a:buClr>
                  <a:schemeClr val="bg1"/>
                </a:buClr>
                <a:buFontTx/>
                <a:buChar char="›"/>
              </a:pPr>
              <a:r>
                <a:rPr lang="en-US" sz="1600" dirty="0">
                  <a:solidFill>
                    <a:schemeClr val="bg1"/>
                  </a:solidFill>
                  <a:cs typeface="Courier New" panose="02070309020205020404" pitchFamily="49" charset="0"/>
                </a:rPr>
                <a:t>Syntax: </a:t>
              </a:r>
              <a:r>
                <a:rPr lang="en-US" sz="16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PowerShell</a:t>
              </a:r>
            </a:p>
            <a:p>
              <a:pPr marL="1079500" lvl="2" defTabSz="627063">
                <a:buClr>
                  <a:schemeClr val="bg1"/>
                </a:buClr>
              </a:pPr>
              <a:r>
                <a:rPr lang="en-US" sz="1600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	PS&gt; </a:t>
              </a:r>
              <a:r>
                <a:rPr lang="en-US" sz="1600" b="1" dirty="0">
                  <a:solidFill>
                    <a:schemeClr val="bg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eos &lt;EOS command&gt;</a:t>
              </a:r>
            </a:p>
            <a:p>
              <a:pPr marL="714375" lvl="2" indent="-285750" defTabSz="627063">
                <a:buClr>
                  <a:schemeClr val="bg1"/>
                </a:buClr>
                <a:buFontTx/>
                <a:buChar char="›"/>
              </a:pPr>
              <a:r>
                <a:rPr lang="en-US" sz="1600" dirty="0">
                  <a:solidFill>
                    <a:schemeClr val="bg1"/>
                  </a:solidFill>
                  <a:cs typeface="Courier New" panose="02070309020205020404" pitchFamily="49" charset="0"/>
                </a:rPr>
                <a:t>Stand-alone commands</a:t>
              </a:r>
            </a:p>
            <a:p>
              <a:pPr marL="714375" lvl="2" indent="-285750" defTabSz="627063">
                <a:buClr>
                  <a:schemeClr val="bg1"/>
                </a:buClr>
                <a:buFontTx/>
                <a:buChar char="›"/>
              </a:pPr>
              <a:r>
                <a:rPr lang="en-US" sz="1600" dirty="0">
                  <a:solidFill>
                    <a:schemeClr val="bg1"/>
                  </a:solidFill>
                  <a:cs typeface="Courier New" panose="02070309020205020404" pitchFamily="49" charset="0"/>
                </a:rPr>
                <a:t>Possible redirection</a:t>
              </a:r>
            </a:p>
            <a:p>
              <a:pPr marL="714375" lvl="2" indent="-285750" defTabSz="627063">
                <a:buClr>
                  <a:schemeClr val="bg1"/>
                </a:buClr>
                <a:buFontTx/>
                <a:buChar char="›"/>
              </a:pPr>
              <a:r>
                <a:rPr lang="en-US" sz="1600" dirty="0">
                  <a:solidFill>
                    <a:schemeClr val="bg1"/>
                  </a:solidFill>
                  <a:cs typeface="Courier New" panose="02070309020205020404" pitchFamily="49" charset="0"/>
                </a:rPr>
                <a:t>Possible use in Windows scripts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096000" y="2381026"/>
            <a:ext cx="4788931" cy="3227257"/>
            <a:chOff x="6096000" y="2381026"/>
            <a:chExt cx="4788931" cy="322725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28CFD34-573A-4147-B280-90FB28D0C0CD}"/>
                </a:ext>
              </a:extLst>
            </p:cNvPr>
            <p:cNvSpPr/>
            <p:nvPr/>
          </p:nvSpPr>
          <p:spPr>
            <a:xfrm>
              <a:off x="6096000" y="2381026"/>
              <a:ext cx="4788931" cy="3227257"/>
            </a:xfrm>
            <a:prstGeom prst="rect">
              <a:avLst/>
            </a:prstGeom>
            <a:solidFill>
              <a:srgbClr val="1617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366363C-85D5-4340-9B4B-216B0D1C9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70468" y="2563639"/>
              <a:ext cx="243315" cy="243315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6301A5-B32C-4842-9A27-F2A21D768024}"/>
              </a:ext>
            </a:extLst>
          </p:cNvPr>
          <p:cNvSpPr/>
          <p:nvPr/>
        </p:nvSpPr>
        <p:spPr>
          <a:xfrm>
            <a:off x="6096000" y="3144221"/>
            <a:ext cx="47889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>
                <a:schemeClr val="bg1"/>
              </a:buClr>
            </a:pPr>
            <a:r>
              <a:rPr lang="en-US" sz="1600" b="1" dirty="0">
                <a:solidFill>
                  <a:schemeClr val="bg1"/>
                </a:solidFill>
              </a:rPr>
              <a:t>Interface is EOS console:</a:t>
            </a:r>
          </a:p>
          <a:p>
            <a:pPr lvl="1">
              <a:buClr>
                <a:schemeClr val="bg1"/>
              </a:buClr>
            </a:pP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14375" lvl="2" indent="-285750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Syntax: </a:t>
            </a: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</a:t>
            </a:r>
          </a:p>
          <a:p>
            <a:pPr marL="1079500" lvl="3" indent="-11113" defTabSz="1166813">
              <a:buClr>
                <a:schemeClr val="bg1"/>
              </a:buClr>
            </a:pPr>
            <a:r>
              <a:rPr lang="en-US" sz="1600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EOS&gt; </a:t>
            </a:r>
            <a:r>
              <a: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&lt;EOS command&gt;</a:t>
            </a:r>
          </a:p>
          <a:p>
            <a:pPr marL="714375" lvl="2" indent="-285750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Interface on a top of Windows console</a:t>
            </a:r>
          </a:p>
          <a:p>
            <a:pPr marL="714375" lvl="2" indent="-285750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No direct interface with Windows console</a:t>
            </a:r>
          </a:p>
          <a:p>
            <a:pPr marL="714375" lvl="2" indent="-285750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Improved Linux EOS client version</a:t>
            </a:r>
          </a:p>
        </p:txBody>
      </p:sp>
    </p:spTree>
    <p:extLst>
      <p:ext uri="{BB962C8B-B14F-4D97-AF65-F5344CB8AC3E}">
        <p14:creationId xmlns:p14="http://schemas.microsoft.com/office/powerpoint/2010/main" val="370826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New features for EOS-wnc console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164"/>
            <a:ext cx="10515600" cy="6174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26293A"/>
                </a:solidFill>
              </a:rPr>
              <a:t>EOS-wnc: Command line interface (CLI)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1230086" y="2381026"/>
            <a:ext cx="4569531" cy="3227257"/>
            <a:chOff x="1230086" y="2381026"/>
            <a:chExt cx="4569531" cy="322725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1230086" y="2381026"/>
              <a:ext cx="4569531" cy="3227257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354" y="2563639"/>
              <a:ext cx="243315" cy="243315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248754" y="3144221"/>
              <a:ext cx="4550863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>
                <a:buClr>
                  <a:schemeClr val="bg1"/>
                </a:buClr>
              </a:pPr>
              <a:r>
                <a:rPr lang="en-US" sz="1600" b="1" dirty="0">
                  <a:solidFill>
                    <a:schemeClr val="bg1"/>
                  </a:solidFill>
                </a:rPr>
                <a:t>Tab completion:</a:t>
              </a:r>
            </a:p>
            <a:p>
              <a:pPr lvl="1">
                <a:buClr>
                  <a:schemeClr val="bg1"/>
                </a:buClr>
              </a:pPr>
              <a:endParaRPr lang="en-US" sz="1600" b="1" dirty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714375" lvl="2" indent="-285750" defTabSz="627063">
                <a:buClr>
                  <a:schemeClr val="bg1"/>
                </a:buClr>
                <a:buFontTx/>
                <a:buChar char="›"/>
              </a:pPr>
              <a:r>
                <a:rPr lang="en-US" sz="1600" dirty="0">
                  <a:solidFill>
                    <a:schemeClr val="bg1"/>
                  </a:solidFill>
                  <a:cs typeface="Courier New" panose="02070309020205020404" pitchFamily="49" charset="0"/>
                </a:rPr>
                <a:t>Commands</a:t>
              </a:r>
            </a:p>
            <a:p>
              <a:pPr marL="714375" lvl="2" indent="-285750" defTabSz="627063">
                <a:buClr>
                  <a:schemeClr val="bg1"/>
                </a:buClr>
                <a:buFontTx/>
                <a:buChar char="›"/>
              </a:pPr>
              <a:r>
                <a:rPr lang="en-US" sz="1600" dirty="0">
                  <a:solidFill>
                    <a:schemeClr val="bg1"/>
                  </a:solidFill>
                  <a:cs typeface="Courier New" panose="02070309020205020404" pitchFamily="49" charset="0"/>
                </a:rPr>
                <a:t>Subcommands</a:t>
              </a:r>
            </a:p>
            <a:p>
              <a:pPr marL="714375" lvl="2" indent="-285750" defTabSz="627063">
                <a:buClr>
                  <a:schemeClr val="bg1"/>
                </a:buClr>
                <a:buFontTx/>
                <a:buChar char="›"/>
              </a:pPr>
              <a:r>
                <a:rPr lang="en-US" sz="1600" dirty="0">
                  <a:solidFill>
                    <a:schemeClr val="bg1"/>
                  </a:solidFill>
                  <a:cs typeface="Courier New" panose="02070309020205020404" pitchFamily="49" charset="0"/>
                </a:rPr>
                <a:t>Options</a:t>
              </a:r>
            </a:p>
            <a:p>
              <a:pPr marL="714375" lvl="2" indent="-285750" defTabSz="627063">
                <a:buClr>
                  <a:schemeClr val="bg1"/>
                </a:buClr>
                <a:buFontTx/>
                <a:buChar char="›"/>
              </a:pPr>
              <a:r>
                <a:rPr lang="en-US" sz="1600" dirty="0">
                  <a:solidFill>
                    <a:schemeClr val="bg1"/>
                  </a:solidFill>
                  <a:cs typeface="Courier New" panose="02070309020205020404" pitchFamily="49" charset="0"/>
                </a:rPr>
                <a:t>Parameters</a:t>
              </a:r>
            </a:p>
            <a:p>
              <a:pPr marL="714375" lvl="2" indent="-285750" defTabSz="627063">
                <a:buClr>
                  <a:schemeClr val="bg1"/>
                </a:buClr>
                <a:buFontTx/>
                <a:buChar char="›"/>
              </a:pPr>
              <a:r>
                <a:rPr lang="en-US" sz="1600" dirty="0">
                  <a:solidFill>
                    <a:schemeClr val="bg1"/>
                  </a:solidFill>
                  <a:cs typeface="Courier New" panose="02070309020205020404" pitchFamily="49" charset="0"/>
                </a:rPr>
                <a:t>File names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096000" y="2381026"/>
            <a:ext cx="4788931" cy="3227257"/>
            <a:chOff x="6096000" y="2381026"/>
            <a:chExt cx="4788931" cy="322725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28CFD34-573A-4147-B280-90FB28D0C0CD}"/>
                </a:ext>
              </a:extLst>
            </p:cNvPr>
            <p:cNvSpPr/>
            <p:nvPr/>
          </p:nvSpPr>
          <p:spPr>
            <a:xfrm>
              <a:off x="6096000" y="2381026"/>
              <a:ext cx="4788931" cy="3227257"/>
            </a:xfrm>
            <a:prstGeom prst="rect">
              <a:avLst/>
            </a:prstGeom>
            <a:solidFill>
              <a:srgbClr val="1617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366363C-85D5-4340-9B4B-216B0D1C9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70468" y="2563639"/>
              <a:ext cx="243315" cy="243315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6301A5-B32C-4842-9A27-F2A21D768024}"/>
              </a:ext>
            </a:extLst>
          </p:cNvPr>
          <p:cNvSpPr/>
          <p:nvPr/>
        </p:nvSpPr>
        <p:spPr>
          <a:xfrm>
            <a:off x="6096000" y="3144221"/>
            <a:ext cx="47889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>
                <a:schemeClr val="bg1"/>
              </a:buClr>
            </a:pPr>
            <a:r>
              <a:rPr lang="en-US" sz="1600" b="1" dirty="0">
                <a:solidFill>
                  <a:schemeClr val="bg1"/>
                </a:solidFill>
              </a:rPr>
              <a:t>Help features:</a:t>
            </a:r>
          </a:p>
          <a:p>
            <a:pPr lvl="1">
              <a:buClr>
                <a:schemeClr val="bg1"/>
              </a:buClr>
            </a:pP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14375" lvl="2" indent="-285750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Unified help format</a:t>
            </a:r>
          </a:p>
          <a:p>
            <a:pPr marL="714375" lvl="2" indent="-285750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No unwanted help screens</a:t>
            </a:r>
          </a:p>
        </p:txBody>
      </p:sp>
    </p:spTree>
    <p:extLst>
      <p:ext uri="{BB962C8B-B14F-4D97-AF65-F5344CB8AC3E}">
        <p14:creationId xmlns:p14="http://schemas.microsoft.com/office/powerpoint/2010/main" val="221884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650" y="350838"/>
            <a:ext cx="10515600" cy="285273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EOS-wnc console: Demo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0050" y="3402013"/>
            <a:ext cx="10515600" cy="150018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EOS-wnc console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911824-4C2B-496E-A49A-61540AEA6EE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0109200" y="6280150"/>
            <a:ext cx="1244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Gregor Molan</a:t>
            </a:r>
          </a:p>
        </p:txBody>
      </p:sp>
    </p:spTree>
    <p:extLst>
      <p:ext uri="{BB962C8B-B14F-4D97-AF65-F5344CB8AC3E}">
        <p14:creationId xmlns:p14="http://schemas.microsoft.com/office/powerpoint/2010/main" val="260792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Prerequisite: Installed EOS-wnc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6209"/>
            <a:ext cx="10515600" cy="4260753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PS&gt; </a:t>
            </a:r>
            <a:r>
              <a:rPr lang="en-GB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GB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GB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    Directory: C:\eos\wnc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GB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GB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Mode                 LastWriteTime         Length Name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----                 -------------         ------ ----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15. 01. 2021     12:28         203776 curlpp.dll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15. 01. 2021     13:33         104960 dokan1.dll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24. 02. 2021     17:13          98238 EOS-Drive.ico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-a----      25. 02. 2021     21:03        7610880 </a:t>
            </a:r>
            <a:r>
              <a:rPr lang="en-GB" b="1" noProof="1">
                <a:highlight>
                  <a:srgbClr val="FFFF00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eos.exe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24. 02. 2021     17:13        2578432 libcrypto-1_1.dll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24. 02. 2021     17:13         472576 libcurl.dll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24. 02. 2021     17:13         535040 libssl-1_1.dll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-a----      15. 01. 2021     12:28          74752 zlib1.dll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GB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GB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noProof="1">
                <a:latin typeface="Courier New" panose="02070309020205020404" pitchFamily="49" charset="0"/>
                <a:cs typeface="Courier New" panose="02070309020205020404" pitchFamily="49" charset="0"/>
              </a:rPr>
              <a:t>PS&gt;</a:t>
            </a:r>
          </a:p>
        </p:txBody>
      </p:sp>
    </p:spTree>
    <p:extLst>
      <p:ext uri="{BB962C8B-B14F-4D97-AF65-F5344CB8AC3E}">
        <p14:creationId xmlns:p14="http://schemas.microsoft.com/office/powerpoint/2010/main" val="289098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672" y="519113"/>
            <a:ext cx="6734628" cy="285273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EOS-wnc: Future work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8700" y="3506787"/>
            <a:ext cx="10515600" cy="150018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EOS-wnc console</a:t>
            </a:r>
          </a:p>
        </p:txBody>
      </p:sp>
    </p:spTree>
    <p:extLst>
      <p:ext uri="{BB962C8B-B14F-4D97-AF65-F5344CB8AC3E}">
        <p14:creationId xmlns:p14="http://schemas.microsoft.com/office/powerpoint/2010/main" val="278519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2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DA80-4785-4F5E-9FB3-76D2F5482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943" y="417400"/>
            <a:ext cx="10515600" cy="692944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Planned actions for 2021</a:t>
            </a:r>
            <a:endParaRPr lang="en-GB" sz="32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E76D2-7A39-47F8-BB3C-DEAB756B9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2918"/>
            <a:ext cx="10515600" cy="5225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/>
              <a:t>EOS-wnc: Future work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14B6B-488E-4871-A136-BDFAE49B1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Gregor Molan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827313" y="2823107"/>
            <a:ext cx="3411791" cy="2619750"/>
            <a:chOff x="827313" y="2823107"/>
            <a:chExt cx="3411791" cy="261975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827313" y="2823107"/>
              <a:ext cx="3411791" cy="2619750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04723" y="3019458"/>
              <a:ext cx="243315" cy="243315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4621832" y="2823107"/>
            <a:ext cx="3253136" cy="2619750"/>
            <a:chOff x="4621832" y="2823107"/>
            <a:chExt cx="3253136" cy="261975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28CFD34-573A-4147-B280-90FB28D0C0CD}"/>
                </a:ext>
              </a:extLst>
            </p:cNvPr>
            <p:cNvSpPr/>
            <p:nvPr/>
          </p:nvSpPr>
          <p:spPr>
            <a:xfrm>
              <a:off x="4621832" y="2823107"/>
              <a:ext cx="3253136" cy="2619750"/>
            </a:xfrm>
            <a:prstGeom prst="rect">
              <a:avLst/>
            </a:prstGeom>
            <a:solidFill>
              <a:srgbClr val="1617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366363C-85D5-4340-9B4B-216B0D1C9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17989" y="3019458"/>
              <a:ext cx="243315" cy="243315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8228666" y="2841991"/>
            <a:ext cx="3411791" cy="2566876"/>
            <a:chOff x="8228666" y="2841991"/>
            <a:chExt cx="3411791" cy="256687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435345A-AE16-4ADB-A286-512C40A6C60B}"/>
                </a:ext>
              </a:extLst>
            </p:cNvPr>
            <p:cNvSpPr/>
            <p:nvPr/>
          </p:nvSpPr>
          <p:spPr>
            <a:xfrm>
              <a:off x="8228666" y="2841991"/>
              <a:ext cx="3411791" cy="2566876"/>
            </a:xfrm>
            <a:prstGeom prst="rect">
              <a:avLst/>
            </a:prstGeom>
            <a:solidFill>
              <a:srgbClr val="4E4C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633E224-7431-4550-B4C7-270DA3BF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87698" y="2977827"/>
              <a:ext cx="243315" cy="243315"/>
            </a:xfrm>
            <a:prstGeom prst="rect">
              <a:avLst/>
            </a:prstGeom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CFFE5-BD43-4ACF-8829-934209B27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A81DE17-ED18-42A8-9CC9-A08DBF094158}"/>
              </a:ext>
            </a:extLst>
          </p:cNvPr>
          <p:cNvSpPr/>
          <p:nvPr/>
        </p:nvSpPr>
        <p:spPr>
          <a:xfrm>
            <a:off x="838200" y="3340599"/>
            <a:ext cx="34009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>
                <a:schemeClr val="bg1"/>
              </a:buClr>
            </a:pPr>
            <a:r>
              <a:rPr lang="en-US" sz="1600" b="1" dirty="0">
                <a:solidFill>
                  <a:schemeClr val="bg1"/>
                </a:solidFill>
              </a:rPr>
              <a:t>Installation</a:t>
            </a:r>
          </a:p>
          <a:p>
            <a:pPr lvl="1">
              <a:buClr>
                <a:schemeClr val="bg1"/>
              </a:buClr>
            </a:pP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14375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Windows Installer</a:t>
            </a:r>
          </a:p>
          <a:p>
            <a:pPr marL="714375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Setup.exe</a:t>
            </a:r>
          </a:p>
          <a:p>
            <a:pPr marL="714375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EOS-wnc.msi</a:t>
            </a:r>
          </a:p>
          <a:p>
            <a:pPr marL="714375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The Windows Store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85CC285-C984-43D9-8F75-62B5B0335004}"/>
              </a:ext>
            </a:extLst>
          </p:cNvPr>
          <p:cNvSpPr/>
          <p:nvPr/>
        </p:nvSpPr>
        <p:spPr>
          <a:xfrm>
            <a:off x="4621831" y="3348152"/>
            <a:ext cx="32531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lvl="1" indent="-285750">
              <a:buClr>
                <a:schemeClr val="bg1"/>
              </a:buClr>
            </a:pPr>
            <a:r>
              <a:rPr lang="en-US" sz="1600" b="1" dirty="0">
                <a:solidFill>
                  <a:schemeClr val="bg1"/>
                </a:solidFill>
              </a:rPr>
              <a:t>Documentation</a:t>
            </a:r>
          </a:p>
          <a:p>
            <a:pPr marL="539750" lvl="1" indent="-285750">
              <a:buClr>
                <a:schemeClr val="bg1"/>
              </a:buClr>
            </a:pP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39750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EOS-wnc guidelines</a:t>
            </a:r>
          </a:p>
          <a:p>
            <a:pPr marL="539750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EOS-wnc how to guide</a:t>
            </a:r>
          </a:p>
          <a:p>
            <a:pPr marL="539750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EOS-wnc complete docs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F378C7D-B100-4A14-8ADD-6801421E4890}"/>
              </a:ext>
            </a:extLst>
          </p:cNvPr>
          <p:cNvSpPr/>
          <p:nvPr/>
        </p:nvSpPr>
        <p:spPr>
          <a:xfrm>
            <a:off x="8228666" y="3348152"/>
            <a:ext cx="341179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4500" lvl="1" indent="-285750">
              <a:buClr>
                <a:schemeClr val="bg1"/>
              </a:buClr>
            </a:pPr>
            <a:r>
              <a:rPr lang="en-GB" sz="1600" b="1" dirty="0" err="1">
                <a:solidFill>
                  <a:schemeClr val="bg1"/>
                </a:solidFill>
              </a:rPr>
              <a:t>Productisation</a:t>
            </a:r>
            <a:endParaRPr lang="en-GB" sz="1600" b="1" dirty="0">
              <a:solidFill>
                <a:schemeClr val="bg1"/>
              </a:solidFill>
            </a:endParaRPr>
          </a:p>
          <a:p>
            <a:pPr marL="444500" lvl="1" indent="-285750">
              <a:buClr>
                <a:schemeClr val="bg1"/>
              </a:buClr>
            </a:pPr>
            <a:endParaRPr lang="en-US" sz="1600" b="1" dirty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44500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Appropriate quality</a:t>
            </a:r>
          </a:p>
          <a:p>
            <a:pPr marL="444500" lvl="2" indent="-285750" defTabSz="627063">
              <a:buClr>
                <a:schemeClr val="bg1"/>
              </a:buClr>
              <a:buFontTx/>
              <a:buChar char="›"/>
            </a:pPr>
            <a:r>
              <a:rPr lang="en-US" sz="1600" dirty="0">
                <a:solidFill>
                  <a:schemeClr val="bg1"/>
                </a:solidFill>
                <a:cs typeface="Courier New" panose="02070309020205020404" pitchFamily="49" charset="0"/>
              </a:rPr>
              <a:t>Professional development process</a:t>
            </a:r>
          </a:p>
        </p:txBody>
      </p:sp>
    </p:spTree>
    <p:extLst>
      <p:ext uri="{BB962C8B-B14F-4D97-AF65-F5344CB8AC3E}">
        <p14:creationId xmlns:p14="http://schemas.microsoft.com/office/powerpoint/2010/main" val="139522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0DA80-4785-4F5E-9FB3-76D2F5482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943" y="417400"/>
            <a:ext cx="10515600" cy="692944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26293A"/>
                </a:solidFill>
              </a:rPr>
              <a:t>EOS-wnc console</a:t>
            </a:r>
            <a:endParaRPr lang="en-GB" sz="3200" b="1" dirty="0">
              <a:solidFill>
                <a:srgbClr val="26293A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14B6B-488E-4871-A136-BDFAE49B1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D777B39-7EDC-4EAB-8AFB-6D5C74030EC1}"/>
              </a:ext>
            </a:extLst>
          </p:cNvPr>
          <p:cNvGrpSpPr/>
          <p:nvPr/>
        </p:nvGrpSpPr>
        <p:grpSpPr>
          <a:xfrm>
            <a:off x="1190167" y="1863349"/>
            <a:ext cx="4579799" cy="3955064"/>
            <a:chOff x="1190167" y="1355349"/>
            <a:chExt cx="4579799" cy="395506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E3FEAC2-8CF3-438D-845B-A9146A2392D6}"/>
                </a:ext>
              </a:extLst>
            </p:cNvPr>
            <p:cNvSpPr/>
            <p:nvPr/>
          </p:nvSpPr>
          <p:spPr>
            <a:xfrm>
              <a:off x="1190167" y="1355349"/>
              <a:ext cx="4579799" cy="3955064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C6B2973-4E03-4693-96F7-52999AC9E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5585" y="1551700"/>
              <a:ext cx="243315" cy="243315"/>
            </a:xfrm>
            <a:prstGeom prst="rect">
              <a:avLst/>
            </a:prstGeom>
          </p:spPr>
        </p:pic>
        <p:sp>
          <p:nvSpPr>
            <p:cNvPr id="28" name="Text Placeholder 8">
              <a:extLst>
                <a:ext uri="{FF2B5EF4-FFF2-40B4-BE49-F238E27FC236}">
                  <a16:creationId xmlns:a16="http://schemas.microsoft.com/office/drawing/2014/main" id="{4C6C5DA9-921E-42C6-BD7F-195DD9F83CFD}"/>
                </a:ext>
              </a:extLst>
            </p:cNvPr>
            <p:cNvSpPr txBox="1">
              <a:spLocks/>
            </p:cNvSpPr>
            <p:nvPr/>
          </p:nvSpPr>
          <p:spPr>
            <a:xfrm>
              <a:off x="1491342" y="1551700"/>
              <a:ext cx="3844244" cy="3459592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8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endParaRPr lang="en-US" sz="1800" dirty="0">
                <a:solidFill>
                  <a:schemeClr val="bg1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en-US" sz="1800" dirty="0">
                  <a:solidFill>
                    <a:schemeClr val="bg1"/>
                  </a:solidFill>
                </a:rPr>
                <a:t>Gratitude </a:t>
              </a:r>
            </a:p>
            <a:p>
              <a:pPr>
                <a:spcAft>
                  <a:spcPts val="0"/>
                </a:spcAft>
              </a:pPr>
              <a:endParaRPr lang="en-US" sz="1800" dirty="0">
                <a:solidFill>
                  <a:schemeClr val="bg1"/>
                </a:solidFill>
              </a:endParaRPr>
            </a:p>
            <a:p>
              <a:pPr lvl="1"/>
              <a:r>
                <a:rPr lang="en-US" sz="1800" dirty="0">
                  <a:solidFill>
                    <a:schemeClr val="bg1"/>
                  </a:solidFill>
                </a:rPr>
                <a:t>Special thanks to CERN:</a:t>
              </a:r>
            </a:p>
            <a:p>
              <a:pPr marL="914400" lvl="1" indent="-457200">
                <a:buFont typeface="+mj-lt"/>
                <a:buAutoNum type="arabicParenR"/>
              </a:pPr>
              <a:r>
                <a:rPr lang="en-US" sz="1800" dirty="0">
                  <a:solidFill>
                    <a:schemeClr val="bg1"/>
                  </a:solidFill>
                </a:rPr>
                <a:t>Alberto Di Meglio</a:t>
              </a:r>
            </a:p>
            <a:p>
              <a:pPr marL="914400" lvl="1" indent="-457200">
                <a:buAutoNum type="arabicParenBoth"/>
              </a:pPr>
              <a:endParaRPr lang="en-US" sz="1800" dirty="0">
                <a:solidFill>
                  <a:schemeClr val="bg1"/>
                </a:solidFill>
              </a:endParaRPr>
            </a:p>
            <a:p>
              <a:pPr lvl="1"/>
              <a:r>
                <a:rPr lang="en-US" sz="1800" dirty="0">
                  <a:solidFill>
                    <a:schemeClr val="bg1"/>
                  </a:solidFill>
                </a:rPr>
                <a:t>Thanks to Comtrade:</a:t>
              </a:r>
            </a:p>
            <a:p>
              <a:pPr marL="914400" lvl="1" indent="-457200">
                <a:buFont typeface="+mj-lt"/>
                <a:buAutoNum type="arabicParenR"/>
              </a:pPr>
              <a:r>
                <a:rPr lang="en-US" sz="1800" dirty="0">
                  <a:solidFill>
                    <a:schemeClr val="bg1"/>
                  </a:solidFill>
                </a:rPr>
                <a:t>Veselin </a:t>
              </a:r>
              <a:r>
                <a:rPr lang="sl-SI" sz="1800" dirty="0">
                  <a:solidFill>
                    <a:schemeClr val="bg1"/>
                  </a:solidFill>
                </a:rPr>
                <a:t>Jevrosimović</a:t>
              </a:r>
            </a:p>
            <a:p>
              <a:pPr marL="914400" lvl="1" indent="-457200">
                <a:buFont typeface="+mj-lt"/>
                <a:buAutoNum type="arabicParenR"/>
              </a:pPr>
              <a:r>
                <a:rPr lang="en-US" sz="1800" dirty="0">
                  <a:solidFill>
                    <a:schemeClr val="bg1"/>
                  </a:solidFill>
                </a:rPr>
                <a:t>Alexis Lope-Bello</a:t>
              </a:r>
            </a:p>
            <a:p>
              <a:pPr marL="457200" indent="-457200">
                <a:spcAft>
                  <a:spcPts val="0"/>
                </a:spcAft>
                <a:buAutoNum type="arabicParenBoth"/>
              </a:pPr>
              <a:endParaRPr lang="en-US" sz="1800" dirty="0">
                <a:solidFill>
                  <a:schemeClr val="bg1"/>
                </a:solidFill>
              </a:endParaRPr>
            </a:p>
            <a:p>
              <a:pPr>
                <a:spcAft>
                  <a:spcPts val="0"/>
                </a:spcAft>
              </a:pPr>
              <a:endParaRPr lang="en-GB" sz="1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F8D7F82D-FDEE-46D5-B7E9-57D5842487C5}"/>
              </a:ext>
            </a:extLst>
          </p:cNvPr>
          <p:cNvSpPr/>
          <p:nvPr/>
        </p:nvSpPr>
        <p:spPr>
          <a:xfrm>
            <a:off x="6197596" y="1863349"/>
            <a:ext cx="4694980" cy="3955064"/>
          </a:xfrm>
          <a:prstGeom prst="rect">
            <a:avLst/>
          </a:prstGeom>
          <a:solidFill>
            <a:srgbClr val="161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6F27EF2-7014-4FC1-9320-A91DC3CFA90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5597" y="2059700"/>
            <a:ext cx="243315" cy="243315"/>
          </a:xfrm>
          <a:prstGeom prst="rect">
            <a:avLst/>
          </a:prstGeom>
        </p:spPr>
      </p:pic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18C83578-DE08-427E-B482-556E36CD73BA}"/>
              </a:ext>
            </a:extLst>
          </p:cNvPr>
          <p:cNvSpPr txBox="1">
            <a:spLocks/>
          </p:cNvSpPr>
          <p:nvPr/>
        </p:nvSpPr>
        <p:spPr>
          <a:xfrm>
            <a:off x="6613558" y="2059701"/>
            <a:ext cx="3608376" cy="330877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457200" indent="-4572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›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6987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›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3816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›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08038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›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7791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›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endParaRPr lang="en-US" sz="1800" dirty="0">
              <a:solidFill>
                <a:schemeClr val="bg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sz="1800" dirty="0">
                <a:solidFill>
                  <a:schemeClr val="bg1"/>
                </a:solidFill>
              </a:rPr>
              <a:t>EOS-wnc team</a:t>
            </a:r>
          </a:p>
          <a:p>
            <a:pPr>
              <a:spcAft>
                <a:spcPts val="0"/>
              </a:spcAft>
            </a:pPr>
            <a:endParaRPr lang="en-GB" sz="1800" dirty="0">
              <a:solidFill>
                <a:schemeClr val="bg1"/>
              </a:solidFill>
            </a:endParaRPr>
          </a:p>
          <a:p>
            <a:pPr marL="914400" lvl="1" indent="-457200">
              <a:buFont typeface="+mj-lt"/>
              <a:buAutoNum type="arabicParenR"/>
            </a:pPr>
            <a:r>
              <a:rPr lang="en-GB" sz="1800" dirty="0">
                <a:solidFill>
                  <a:schemeClr val="bg1"/>
                </a:solidFill>
              </a:rPr>
              <a:t>Gregor Molan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GB" sz="1800" dirty="0">
                <a:solidFill>
                  <a:schemeClr val="bg1"/>
                </a:solidFill>
              </a:rPr>
              <a:t>Branko Blagojević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GB" sz="1800" dirty="0">
                <a:solidFill>
                  <a:schemeClr val="bg1"/>
                </a:solidFill>
              </a:rPr>
              <a:t>Ivan Arizanović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GB" sz="1800" dirty="0">
                <a:solidFill>
                  <a:schemeClr val="bg1"/>
                </a:solidFill>
              </a:rPr>
              <a:t>Svetlana Milenković</a:t>
            </a:r>
          </a:p>
          <a:p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0CE1B12D-3BE0-4277-8F4C-FDB2FE070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09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fill="hold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 animBg="1"/>
      <p:bldP spid="29" grpId="0" build="p" animBg="1"/>
      <p:bldP spid="31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650" y="350838"/>
            <a:ext cx="10515600" cy="285273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EOS-wnc console: Demo slides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20050" y="3402013"/>
            <a:ext cx="10515600" cy="150018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EOS-wnc console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911824-4C2B-496E-A49A-61540AEA6EE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0109200" y="6280150"/>
            <a:ext cx="1244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Gregor Molan</a:t>
            </a:r>
          </a:p>
        </p:txBody>
      </p:sp>
    </p:spTree>
    <p:extLst>
      <p:ext uri="{BB962C8B-B14F-4D97-AF65-F5344CB8AC3E}">
        <p14:creationId xmlns:p14="http://schemas.microsoft.com/office/powerpoint/2010/main" val="141464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4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9200"/>
            <a:ext cx="5181600" cy="4886632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PS&gt; </a:t>
            </a:r>
            <a:r>
              <a:rPr lang="en-US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 --help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eos.exe - Command line interface (CLI) of the EOS storage system.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SYNOPSIS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eos.exe [&lt;options&gt;] [&lt;cmd&gt; [&lt;cmd_args&gt;]]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DESCRIPTION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-b, --batch               : run in batch mode without color and syntax highlighting and without pipe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--ca-cert &lt;cert&gt;          : CA's SSL certificate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--cl-cert &lt;cert&gt;          : client's SSL certificate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--cl-key &lt;key-file&gt;       : client's SSL key file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--endpoint &lt;endpoint&gt;     : target MGM server. See REMARKS section for more information.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-h, --help                : show this usage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-r, --role &lt;user&gt; &lt;group&gt; : set user role and group role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-s, --silent              : silent mode (i.e. without output)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-t, --timing              : show the command's execution time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--token &lt;token&gt;           : authentication token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-V, --verbose             : show verbose output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-v, --version             : show EOS-wnc version information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&lt;cmd&gt;                     : one of the EOS commands.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List of available commands can be seen via 'eos.exe help' command.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&lt;cmd_args&gt;                : command arguments for the specified EOS command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REMARKS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 eos executable is run without any command, EOS console is entered.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Inside EOS console, commands should be run directly, without 'eos.exe' at the beginning.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You can terminate the EOS-wnc console with hot-key &lt;Control-C&gt;.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Hot-key &lt;Control-Z&gt; terminates the current line in EOS-wnc console and go to the next.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To see other hot-keys, use "eos hotkeys" command.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To see usage for a specific command, run '--help' option after the command name.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 EOS gRCP server requires SSL authentication, three SSL-related options must be set.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Otherwise, three SSL-related options must NOT be set.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7096B-2D73-493B-8B62-9ED50505F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9200"/>
            <a:ext cx="5181600" cy="4886632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&lt;endpoint&gt; can be written in one of the following forms: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&lt;hostname&gt;[:&lt;grpc_port&gt;[:&lt;http_port&gt;]]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&lt;hostname&gt;  : hostname of the MGM server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&lt;grpc_port&gt; : gRPC port on the MGM server (by default: 50052)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&lt;http_port&gt; : HTTP port on the MGM server (by default: 9000)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&lt;hostname&gt;::&lt;http_port&gt;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Default value for gRPC port (50052) will be used.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&lt;hostname&gt;  : hostname of the MGM server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&lt;http_port&gt; : HTTP port on the MGM server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ENVIRONMENT VARIABLES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Instead of some options, environment variables can be set. If both are set, options have priority.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EOS_CA_CERT      : CA's SSL certificate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EOS_CL_CERT      : client's SSL certificate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EOS_CL_KEY       : client's SSL key file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EOS_ENDPOINT     : target MGM server. See REMARKS section for more information.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EOS_HISTORY_FILE : set the command history file (by default '%TEMP%/.eos_history')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EOS_HOME         : home directory in EOS console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EOS_PWD_FILE     : file to store the working directory path (by default: '%TEMP%/.eos_pwd')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EOS_TOKEN        : authentication key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VALUES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The return code of the last executed command is returned.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Zero (0) is returned in case of success, otherwise &lt;errno&gt; (!=0).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b="1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PS&gt; </a:t>
            </a:r>
            <a:r>
              <a:rPr lang="en-US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Get-ChildItem Env:\EOS*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                           Value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                           -----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EOS_CA_CERT                    C:\eos\ssl\ca.crt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EOS_CL_KEY                     C:\eos\ssl\gregor.key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EOS_CL_CERT                    C:\eos\ssl\gregor.crt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PS&gt;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CDDDA1F-9E9D-4636-9C60-E17B3C1A0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99D387D-876F-4015-859D-9D153342D3E7}"/>
              </a:ext>
            </a:extLst>
          </p:cNvPr>
          <p:cNvSpPr txBox="1">
            <a:spLocks/>
          </p:cNvSpPr>
          <p:nvPr/>
        </p:nvSpPr>
        <p:spPr>
          <a:xfrm>
            <a:off x="585602" y="332827"/>
            <a:ext cx="10515600" cy="808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b="1" dirty="0"/>
              <a:t>eos command help and Windows env. variables</a:t>
            </a:r>
            <a:endParaRPr 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942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045" y="407255"/>
            <a:ext cx="2062055" cy="784278"/>
          </a:xfrm>
        </p:spPr>
        <p:txBody>
          <a:bodyPr>
            <a:normAutofit/>
          </a:bodyPr>
          <a:lstStyle/>
          <a:p>
            <a:r>
              <a:rPr lang="en-US" sz="3200" b="1" dirty="0"/>
              <a:t>Topics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7180" y="1536351"/>
            <a:ext cx="4122561" cy="5639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/>
              <a:t>EOS-wnc console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4683B5-E142-4B7F-8608-08F240A4E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609594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1767160" y="2409875"/>
            <a:ext cx="2692469" cy="1474069"/>
            <a:chOff x="1767160" y="2409875"/>
            <a:chExt cx="2692469" cy="147406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1767160" y="2409875"/>
              <a:ext cx="2692469" cy="1474069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25249" y="2592488"/>
              <a:ext cx="243315" cy="243315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1767160" y="2848200"/>
              <a:ext cx="2692469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82563" lvl="1">
                <a:lnSpc>
                  <a:spcPct val="100000"/>
                </a:lnSpc>
                <a:spcBef>
                  <a:spcPts val="1200"/>
                </a:spcBef>
              </a:pPr>
              <a:r>
                <a:rPr lang="en-GB" sz="1400" dirty="0">
                  <a:solidFill>
                    <a:schemeClr val="bg1"/>
                  </a:solidFill>
                </a:rPr>
                <a:t>Comtrade:</a:t>
              </a:r>
            </a:p>
            <a:p>
              <a:pPr marL="182563" lvl="1">
                <a:lnSpc>
                  <a:spcPct val="100000"/>
                </a:lnSpc>
                <a:spcBef>
                  <a:spcPts val="1200"/>
                </a:spcBef>
              </a:pPr>
              <a:r>
                <a:rPr lang="en-GB" sz="1400" dirty="0">
                  <a:solidFill>
                    <a:schemeClr val="bg1"/>
                  </a:solidFill>
                </a:rPr>
                <a:t>Development of EOS-wnc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586561" y="2409875"/>
            <a:ext cx="2940658" cy="1474069"/>
            <a:chOff x="4586561" y="2409875"/>
            <a:chExt cx="2940658" cy="147406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28CFD34-573A-4147-B280-90FB28D0C0CD}"/>
                </a:ext>
              </a:extLst>
            </p:cNvPr>
            <p:cNvSpPr/>
            <p:nvPr/>
          </p:nvSpPr>
          <p:spPr>
            <a:xfrm>
              <a:off x="4681654" y="2409875"/>
              <a:ext cx="2845565" cy="1474069"/>
            </a:xfrm>
            <a:prstGeom prst="rect">
              <a:avLst/>
            </a:prstGeom>
            <a:solidFill>
              <a:srgbClr val="1617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366363C-85D5-4340-9B4B-216B0D1C9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0240" y="2592488"/>
              <a:ext cx="243315" cy="243315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586561" y="2848200"/>
              <a:ext cx="24638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GB" sz="1400" dirty="0">
                  <a:solidFill>
                    <a:schemeClr val="bg1"/>
                  </a:solidFill>
                </a:rPr>
                <a:t>EOS cluster communication design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736161" y="2409875"/>
            <a:ext cx="2784533" cy="1474069"/>
            <a:chOff x="7736161" y="2409875"/>
            <a:chExt cx="2784533" cy="147406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435345A-AE16-4ADB-A286-512C40A6C60B}"/>
                </a:ext>
              </a:extLst>
            </p:cNvPr>
            <p:cNvSpPr/>
            <p:nvPr/>
          </p:nvSpPr>
          <p:spPr>
            <a:xfrm>
              <a:off x="7736161" y="2409875"/>
              <a:ext cx="2784533" cy="1474069"/>
            </a:xfrm>
            <a:prstGeom prst="rect">
              <a:avLst/>
            </a:prstGeom>
            <a:solidFill>
              <a:srgbClr val="4E4C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633E224-7431-4550-B4C7-270DA3BF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67936" y="2592488"/>
              <a:ext cx="243315" cy="243315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879741" y="2740478"/>
              <a:ext cx="2131267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US" sz="1400" dirty="0">
                  <a:solidFill>
                    <a:schemeClr val="bg1"/>
                  </a:solidFill>
                </a:rPr>
                <a:t>EOS-wnc: Command line interface (CLI)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215501" y="4057817"/>
            <a:ext cx="2796243" cy="1474069"/>
            <a:chOff x="3215501" y="4057817"/>
            <a:chExt cx="2796243" cy="147406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11FC909-EDF8-4D7A-82B9-424F09FCE61B}"/>
                </a:ext>
              </a:extLst>
            </p:cNvPr>
            <p:cNvSpPr/>
            <p:nvPr/>
          </p:nvSpPr>
          <p:spPr>
            <a:xfrm>
              <a:off x="3303861" y="4057817"/>
              <a:ext cx="2707883" cy="1474069"/>
            </a:xfrm>
            <a:prstGeom prst="rect">
              <a:avLst/>
            </a:prstGeom>
            <a:solidFill>
              <a:srgbClr val="9493A1"/>
            </a:solidFill>
            <a:ln w="76200">
              <a:solidFill>
                <a:srgbClr val="F40E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E39DBC0-826C-4AA1-82DD-283370AA1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96045" y="4221508"/>
              <a:ext cx="243315" cy="243315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215501" y="4193508"/>
              <a:ext cx="248825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GB" sz="2400" dirty="0">
                  <a:solidFill>
                    <a:schemeClr val="bg1"/>
                  </a:solidFill>
                </a:rPr>
                <a:t>EOS-wnc console: Demo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006662" y="4057817"/>
            <a:ext cx="3002282" cy="1474069"/>
            <a:chOff x="6006662" y="4057817"/>
            <a:chExt cx="3002282" cy="147406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6224411" y="4057817"/>
              <a:ext cx="2784533" cy="1474069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006662" y="4578509"/>
              <a:ext cx="271100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 algn="ctr">
                <a:lnSpc>
                  <a:spcPct val="100000"/>
                </a:lnSpc>
                <a:spcBef>
                  <a:spcPts val="1200"/>
                </a:spcBef>
              </a:pPr>
              <a:r>
                <a:rPr lang="en-GB" sz="1600" dirty="0">
                  <a:solidFill>
                    <a:schemeClr val="bg1"/>
                  </a:solidFill>
                </a:rPr>
                <a:t>EOS-wnc: Future work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62425" y="4221508"/>
              <a:ext cx="243315" cy="243315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882C5-BAEB-42D0-B32D-95B255DB8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78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build="p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Start with --verbose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0515600" cy="4911770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PS&gt; </a:t>
            </a:r>
            <a:r>
              <a:rPr lang="en-GB" sz="9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eos.exe --token comtrade --endpoint donny.eos.comtrade.com:50052:9000 --verbose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EOS Windows Native Client (EOS-wnc) Copyright (c) 2021, Comtrade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Licence: BSD-3-Clause (GPL compatible)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All rights reserved. For more details type "license".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gRPC request: {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"format": "DEFAULT",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"version": {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 "features": false,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 "monitoring": false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},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"Comment": "",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"DontColor": false,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"auth": {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 "authkey": "comtrade",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 "role": {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  "uid": "0",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  "gid": "0",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  "username": "",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  "groupname": ""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spcAft>
                <a:spcPts val="0"/>
              </a:spcAft>
              <a:buNone/>
            </a:pPr>
            <a:endParaRPr lang="en-GB" sz="9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gRPC reply: {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"retc": "0",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"stdErr": "",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"stdOut": "EOS_INSTANCE=data\nEOS_SERVER_VERSION=4.8.39 EOS_SERVER_RELEASE=EOSwnc"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spcAft>
                <a:spcPts val="0"/>
              </a:spcAft>
              <a:buNone/>
            </a:pPr>
            <a:endParaRPr lang="en-GB" sz="9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EOS_INSTANCE=data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EOS_SERVER_VERSION=4.8.39 EOS_SERVER_RELEASE=EOSwnc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EOS_WNC_VERSION=0.1 EOS_WNC_RELEASE=20210225210124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exit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PS&gt;</a:t>
            </a:r>
          </a:p>
        </p:txBody>
      </p:sp>
    </p:spTree>
    <p:extLst>
      <p:ext uri="{BB962C8B-B14F-4D97-AF65-F5344CB8AC3E}">
        <p14:creationId xmlns:p14="http://schemas.microsoft.com/office/powerpoint/2010/main" val="380743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9200"/>
            <a:ext cx="5181600" cy="4886632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PS&gt; </a:t>
            </a:r>
            <a:r>
              <a:rPr lang="en-US" sz="27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eos.exe --token comtrade --endpoint donny.eos.comtrade.com:50052:9000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EOS Windows Native Client (EOS-wnc) Copyright (c) 2021, Comtrade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Licence: BSD-3-Clause (GPL compatible)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All rights reserved. For more details type "license".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EOS_INSTANCE=data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EOS_SERVER_VERSION=4.8.39 EOS_SERVER_RELEASE=EOSwnc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EOS_WNC_VERSION=0.1 EOS_WNC_RELEASE=20210225210124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US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Curentlly, EOS-wnc doesn't support all EOS commands. Supported commands are listed below.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 see usage for a specific command, run '--help' option after the command name.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Command:    Description: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----------  ------------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      Manage EOS cluster accessibility for different entities.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acl         Atomically set and modify ACLs for the given directory path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attr        Extended attribute interface for files and directories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cd          Change the working directory (i.e. current directory) of EOS console.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chmod       Change mode interface of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chown       Change owner interface of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clear       Clear the terminal.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config      Manage EOS cluster configurations.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cp          Transfer files from, into or within EOS cluster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debug       Manage verbosity of EOS log files for MGM and FST services.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exit        Exit from EOS console.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        File management interface of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fileinfo    Prints file or directory information.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find        Find files and directories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fs          Manage filesystems in EOS cluster.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group       Manage scheduling groups of filesystems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help        Print the list of the commands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b="1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7096B-2D73-493B-8B62-9ED50505F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9200"/>
            <a:ext cx="5181600" cy="4886632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hotkeys     Print the list of the hot-keys in EOS console.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info        Prints file or directory information.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          Manage statistics about input/output operations within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license     Print the Software License of EOS-wnc.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ll          Long list the directory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ls          List content of the given path.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ln          Create a symbolic link.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mkdir       Create the directory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mv          Move files and directories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       Manage storage (FST) nodes in EOS cluster.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ns          Print or configure basic namespace parameters.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pwd         Print the full path of the working directory in EOS console.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quit        Exit from EOS console.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quota       Manage the quotas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reconnect   Reconnect to EOS management node.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recycle     Recycle bin functionality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rm          Remove file or directory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rmdir       Remove empty directory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        Role changing interface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       Namespace routing to redirect clients to external EOS instances.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silent      Toggle silent flag for stdout.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space       Space control interface of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stagerrm    Remove disk replicas of a file, if it has tape replicas.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        Prints file or directory stat information or check type of path.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timing      Toggle timing flag for execution time measurement.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touch       Touch a file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transfer    Transfer interface of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version     Print client and server version.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vid         Virtual ID System Configuration.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whoami      Determine how we are mapped on server side.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who         Statistics about active users.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           Print the list of the commands in EOS.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.q          Exit from EOS console.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CDDDA1F-9E9D-4636-9C60-E17B3C1A0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99D387D-876F-4015-859D-9D153342D3E7}"/>
              </a:ext>
            </a:extLst>
          </p:cNvPr>
          <p:cNvSpPr txBox="1">
            <a:spLocks/>
          </p:cNvSpPr>
          <p:nvPr/>
        </p:nvSpPr>
        <p:spPr>
          <a:xfrm>
            <a:off x="585602" y="332827"/>
            <a:ext cx="10515600" cy="808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b="1" dirty="0"/>
              <a:t>Start eos console and help</a:t>
            </a:r>
            <a:endParaRPr 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815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19200"/>
            <a:ext cx="5181600" cy="488663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US" sz="8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hotkeys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eos.exe hotkeys - Print the list of the hot-keys in EOS-wnc console.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DESCRIPTION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Supported hot-keys in EOS-wnc console are listed below.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ENTER, Control+J, Control+Shift+M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Execute the command.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BACKSPACE, Control+H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Delete the backward character.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DELETE, Control+D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Delete the character underneath the cursor.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line is empty, it terminates the current line and go to the next.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ESC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Clean the current shell line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Arrow-Left, Control+B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Move back a character.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Arrow-Right, Control+Shift+F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Move forward a character.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Arrow-Up, Control+P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Move back through the history list, fetching the previous command.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Arrow-Down, Control+N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Move forward through the history list, fetching the next command.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Control+Shift+A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Back cursor to the start of the line.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Control+C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Terminate the EOS Console.</a:t>
            </a:r>
            <a:endParaRPr lang="en-US" sz="800" b="1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7096B-2D73-493B-8B62-9ED50505F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19200"/>
            <a:ext cx="5181600" cy="4886632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Control+E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Move to the end of the line.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Control+K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Delete the text from the current cursor position to the end of the line.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Control+L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Clear the screen.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Control+Q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Quit the EOS Console.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Control+R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Reverse search history. Search backward starting at the current line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and moving "up" through the history.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Control+T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Drag the character before the cursor forward over the character at the cursor,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moving the cursor forward as well. If the insertion point is at the end of the line,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than this transposes the last two characters of the line.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Control+U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Delete backward from the cursor to the beginning of the current line.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Control+Shift+V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Delete the text from start of the line to the current cursor position.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Control+W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Delete from the cursor to the previous whitespace.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Control+Y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Yank the most recently deleted text back into the buffer at the cursor.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Control+Z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Terminate the current line and go to the next.</a:t>
            </a: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endParaRPr lang="en-US" sz="8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8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CDDDA1F-9E9D-4636-9C60-E17B3C1A0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99D387D-876F-4015-859D-9D153342D3E7}"/>
              </a:ext>
            </a:extLst>
          </p:cNvPr>
          <p:cNvSpPr txBox="1">
            <a:spLocks/>
          </p:cNvSpPr>
          <p:nvPr/>
        </p:nvSpPr>
        <p:spPr>
          <a:xfrm>
            <a:off x="585602" y="332827"/>
            <a:ext cx="10515600" cy="808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b="1" dirty="0">
                <a:latin typeface="+mn-lt"/>
              </a:rPr>
              <a:t>EOS-wnc hotkeys</a:t>
            </a:r>
          </a:p>
        </p:txBody>
      </p:sp>
    </p:spTree>
    <p:extLst>
      <p:ext uri="{BB962C8B-B14F-4D97-AF65-F5344CB8AC3E}">
        <p14:creationId xmlns:p14="http://schemas.microsoft.com/office/powerpoint/2010/main" val="377361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Autocomplete, tailored help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0515600" cy="491177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5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&lt;TAB&gt;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--help           -h               config           ls               proxygroupadd    proxygroupclear  proxygrouprm     register         rm               set              status           txgw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5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config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Error: '&lt;host&gt;[:&lt;port&gt;]' argument is missing.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5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config donny.eos.comtrade.com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Error: '&lt;key&gt;=&lt;value&gt;' argument is missing.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5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config donny.eos.comtrade.com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Error: '&lt;key&gt;=&lt;value&gt;' argument is missing.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5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config donny.eos.comtrade.com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debug.level       error.simulation  gw.ntx            gw.rate           publish.interval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5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config donny.eos.comtrade.com debug.level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Error: Configuration has to be specified in '&lt;key&gt;=&lt;value&gt;' format.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5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config donny.eos.comtrade.com debug.level=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alert    crit     debug    emerg    err      info     notice   warning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5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config donny.eos.comtrade.com debug.level=alert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setting debug level to 'alert'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5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config donny.eos.comtrade.com debug.level=alert set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Error: 'set' argument is excessive.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5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ls &lt;TAB&gt;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--brief      --fsck       --io         --sys        -b           -l           -m           -s           &lt;matchlist&gt;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5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ls -l &lt;TAB&gt;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--brief      -b           -s           &lt;matchlist&gt;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5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node ls -l -m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Error: Two mutually exclusive options are used: '-l' and '-m'.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5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</p:spTree>
    <p:extLst>
      <p:ext uri="{BB962C8B-B14F-4D97-AF65-F5344CB8AC3E}">
        <p14:creationId xmlns:p14="http://schemas.microsoft.com/office/powerpoint/2010/main" val="339310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reconnect, transfer, version, </a:t>
            </a:r>
            <a:r>
              <a:rPr lang="en-US" sz="3200" b="1" dirty="0" err="1">
                <a:latin typeface="+mn-lt"/>
              </a:rPr>
              <a:t>whoami</a:t>
            </a:r>
            <a:r>
              <a:rPr lang="en-US" sz="3200" b="1" dirty="0">
                <a:latin typeface="+mn-lt"/>
              </a:rPr>
              <a:t>, role, who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65193"/>
            <a:ext cx="10931013" cy="491177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9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reconnect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Reconnecting to: donny.eos.comtrade.com:50052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9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transfer  enable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error: transfer engine was already running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(22: Invalid argument)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9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transfer  enable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error: transfer engine was already running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(22: Invalid argument)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9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transfer disable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disabled transfer engine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9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transfer enable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enabled transfer engine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9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version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EOS_INSTANCE=data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EOS_SERVER_VERSION=4.8.39 EOS_SERVER_RELEASE=EOSwnc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EOS_WNC_VERSION=0.1 EOS_WNC_RELEASE=20210225210124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9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whoami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Virtual Identity: uid=0 (0,99) gid=0 (0,99) [authz:grpc] host=10.195.1.138 domain=195.1.138 key=&lt;oauth2&gt;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|/eos/data/&gt; </a:t>
            </a:r>
            <a:r>
              <a:rPr lang="en-GB" sz="9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 adm adm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Selected user role ruid=&lt;adm&gt; and group role rgid=&lt;adm&gt;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|/eos/data/&gt; </a:t>
            </a:r>
            <a:r>
              <a:rPr lang="en-GB" sz="9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whoami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Virtual Identity: uid=99 (0,99) gid=99 (0,99) [authz:grpc] host=10.195.1.138 domain=195.1.138 key=&lt;oauth2&gt;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|/eos/data/&gt; </a:t>
            </a:r>
            <a:r>
              <a:rPr lang="en-GB" sz="9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who -a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auth   : grpc                     := 2 sessions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auth   : sss                      := 1 sessions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user   : daemon                   := 1 sessions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user   : gregor                   := 1 sessions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user   : root                     := 1 sessions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client : daemon                   := daemon@donny                             (  sss) [ donny.eos.comtrade.com                   ] { XRoot    } 287s idle time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client : gregor                   := gregor@10.195.1.138                      ( grpc) [ 10.195.1.138                             ] { grpc     } 89s idle time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client : root                     := gregor@10.195.1.138                      ( grpc) [ 10.195.1.138                             ] { grpc     } 0s idle time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|/eos/data/&gt;</a:t>
            </a:r>
          </a:p>
        </p:txBody>
      </p:sp>
    </p:spTree>
    <p:extLst>
      <p:ext uri="{BB962C8B-B14F-4D97-AF65-F5344CB8AC3E}">
        <p14:creationId xmlns:p14="http://schemas.microsoft.com/office/powerpoint/2010/main" val="339180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fs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1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fs ls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┌────────────────────────┬────┬──────┬────────────────────────────────┬────────────────┬────────────────┬────────────┬──────────────┬────────────┬────────┬───────────────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│host                    │port│    id│                            path│      schedgroup│          geotag│        boot│  configstatus│       drain│  active│          health│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└────────────────────────┴────┴──────┴────────────────────────────────┴────────────────┴────────────────┴────────────┴──────────────┴────────────┴────────┴────────────────┘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donny.eos.comtrade.com   1095      1                    /var/eos/fs/1        default.0    SERBIA::DONNY       booted             rw                online        no mdstat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donny.eos.comtrade.com   1095      2                    /var/eos/fs/2        default.1    SERBIA::DONNY       booted             rw                online        no mdstat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donny.eos.comtrade.com   1095      3                    /var/eos/fs/3        default.2    SERBIA::DONNY       booted             rw                online        no mdstat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donny.eos.comtrade.com   1095      4                    /var/eos/fs/4        default.3    SERBIA::DONNY       booted             rw                online        no mdstat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donny.eos.comtrade.com   1095      5                    /var/eos/fs/5        default.4    SERBIA::DONNY       booted             rw                online        no mdstat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donny.eos.comtrade.com   1095      6                    /var/eos/fs/6        default.5    SERBIA::DONNY       booted             rw                online        no mdstat</a:t>
            </a:r>
          </a:p>
          <a:p>
            <a:pPr marL="0" indent="0">
              <a:spcAft>
                <a:spcPts val="0"/>
              </a:spcAft>
              <a:buNone/>
            </a:pPr>
            <a:endParaRPr lang="en-GB" sz="9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1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fs config 5 configstatus=ro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1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fs ls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┌────────────────────────┬────┬──────┬────────────────────────────────┬────────────────┬────────────────┬────────────┬──────────────┬────────────┬────────┬───────────────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│host                    │port│    id│                            path│      schedgroup│          geotag│        boot│  configstatus│       drain│  active│          health│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└────────────────────────┴────┴──────┴────────────────────────────────┴────────────────┴────────────────┴────────────┴──────────────┴────────────┴────────┴────────────────┘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donny.eos.comtrade.com   1095      1                    /var/eos/fs/1        default.0    SERBIA::DONNY       booted             rw                online        no mdstat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donny.eos.comtrade.com   1095      2                    /var/eos/fs/2        default.1    SERBIA::DONNY       booted             rw                online        no mdstat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donny.eos.comtrade.com   1095      3                    /var/eos/fs/3        default.2    SERBIA::DONNY       booted             rw                online        no mdstat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donny.eos.comtrade.com   1095      4                    /var/eos/fs/4        default.3    SERBIA::DONNY       booted             rw                online        no mdstat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donny.eos.comtrade.com   1095      5                    /var/eos/fs/5        default.4    SERBIA::DONNY       booted             </a:t>
            </a:r>
            <a:r>
              <a:rPr lang="en-GB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</a:t>
            </a: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               online        no mdstat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 donny.eos.comtrade.com   1095      6                    /var/eos/fs/6        default.5    SERBIA::DONNY       booted             rw                online        no mdstat</a:t>
            </a:r>
          </a:p>
          <a:p>
            <a:pPr marL="0" indent="0">
              <a:spcAft>
                <a:spcPts val="0"/>
              </a:spcAft>
              <a:buNone/>
            </a:pPr>
            <a:endParaRPr lang="en-GB" sz="9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</p:spTree>
    <p:extLst>
      <p:ext uri="{BB962C8B-B14F-4D97-AF65-F5344CB8AC3E}">
        <p14:creationId xmlns:p14="http://schemas.microsoft.com/office/powerpoint/2010/main" val="250399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ns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1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ns</a:t>
            </a:r>
            <a:endParaRPr lang="en-GB" sz="9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Namespace Statistics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Files                            16 [booted] (0s)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Directories                      18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Total boot time                  0 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Compactification                 status=[49;34moff waitstart=0 interval=0 ratio-file=0.0:1 ratio-dir=0.0:1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Replication                      mode=[49;31mmaster-rw state=[49;31mmaster-rw master=donny.eos.comtrade.com configdir=/var/eos/config/donny.eos.comtrade.com/ config=default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File Changelog Size              334.86 kB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Dir  Changelog Size              197.30 kB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avg. File Entry Size             20.93 kB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avg. Dir  Entry Size             10.96 kB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files created since boot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container created since boot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current file id                  122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current container id             47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eosxd caps                       0 c: 0 cc: 0 cic: 0 ic: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eosxd clients          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eosxd active clients   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eosxd locked clients   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eosViewRWMutex peak-latency      0ms (last) 0ms (1 min) 0ms (2 min) 0ms (5 min)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memory virtual                   1.96 GB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memory resident                  186.26 MB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memory share                     33.44 MB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memory growths                   372.58 MB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threads                          202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fds                              148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uptime                           8078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drain info                       thread_pool=central_drain min=10 max=100 size=10 queue_size=0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ALL      fsck info                        thread_pool=fsck min=2 max=20 size=2 queue_size=0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endParaRPr lang="en-GB" sz="9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</p:spTree>
    <p:extLst>
      <p:ext uri="{BB962C8B-B14F-4D97-AF65-F5344CB8AC3E}">
        <p14:creationId xmlns:p14="http://schemas.microsoft.com/office/powerpoint/2010/main" val="289595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 err="1">
                <a:latin typeface="+mn-lt"/>
              </a:rPr>
              <a:t>io</a:t>
            </a:r>
            <a:r>
              <a:rPr lang="en-US" sz="3200" b="1" dirty="0">
                <a:latin typeface="+mn-lt"/>
              </a:rPr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 stat</a:t>
            </a:r>
            <a:endParaRPr lang="en-GB" sz="12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┌───┬────────────────────────┬───────────┬────────┬────────┬────────┬────────┐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│who│                io value│        sum│    1min│    5min│      1h│     24h│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└───┴────────────────────────┴───────────┴────────┴────────┴────────┴────────┘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     bwd_seeks          0.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bytes_bwd_wseek          0.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 bytes_deleted  186422864.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bytes_fwd_seek 4088397824.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    bytes_read 4358497102.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 bytes_written  206318401.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bytes_xl_bwd_wseek          0.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bytes_xl_fwd_seek          0.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disk_time_read       1068.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disk_time_write        100.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 files_deleted        425.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     fwd_seeks        204.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    read_calls       4352.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   readv_calls          0.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   write_calls        248.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  xl_bwd_seeks          0.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all             xl_fwd_seeks        201.       0.       0.       0.       0.</a:t>
            </a:r>
          </a:p>
          <a:p>
            <a:pPr marL="0" indent="0">
              <a:spcAft>
                <a:spcPts val="0"/>
              </a:spcAft>
              <a:buNone/>
            </a:pPr>
            <a:endParaRPr lang="en-GB" sz="12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</p:spTree>
    <p:extLst>
      <p:ext uri="{BB962C8B-B14F-4D97-AF65-F5344CB8AC3E}">
        <p14:creationId xmlns:p14="http://schemas.microsoft.com/office/powerpoint/2010/main" val="214175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vid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 fontScale="850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vid ls</a:t>
            </a:r>
            <a:endParaRPr lang="en-GB" sz="9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grpc:"key:clientgrpc":gid =&gt; nobody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grpc:"key:clientgrpc":uid =&gt; nobody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grpc:"key:comtrade":gid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grpc:"key:comtrade":uid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publicaccesslevel: =&gt; 1024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sss:"&lt;pwd&gt;":gid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sss:"&lt;pwd&gt;":uid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sudoer                 =&gt; uids()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tident:"grpc@10.17.60.234":gid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tident:"grpc@10.17.60.234":uid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tident:"grpc@10.195.1.138":gid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tident:"grpc@10.195.1.138":uid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tident:"grpc@10.195.128.150":gid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tident:"grpc@10.195.128.150":uid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unix:"&lt;pwd&gt;":gid =&gt; nobody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unix:"&lt;pwd&gt;":uid =&gt; nobody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vid add gateway  111.222.333.444 grpc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set vid [  mgm.cmd=vid mgm.subcmd=set mgm.vid.auth=tident mgm.vid.cmd=map mgm.vid.gid=0 mgm.vid.key=&lt;key&gt; mgm.vid.pattern="grpc@111.222.333.444" mgm.vid.uid=0 ]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vid set membership gregor +sudo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set vid [  mgm.cmd=vid mgm.subcmd=set mgm.vid.cmd=membership mgm.vid.source.uid=gregor mgm.vid.key=gregor:root mgm.vid.target.sudo=true ]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0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vid ls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grpc:"key:clientgrpc":gid =&gt; nobody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grpc:"key:clientgrpc":uid =&gt; nobody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grpc:"key:comtrade":gid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grpc:"key:comtrade":uid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publicaccesslevel: =&gt; 1024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sss:"&lt;pwd&gt;":gid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sss:"&lt;pwd&gt;":uid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sudoer                 =&gt; uids(gregor)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tident:"grpc@10.17.60.234":gid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tident:"grpc@10.17.60.234":uid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tident:"grpc@10.195.1.138":gid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tident:"grpc@10.195.1.138":uid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tident:"grpc@10.195.128.150":gid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tident:"grpc@10.195.128.150":uid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tident:"grpc@111.222.333.444":gid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tident:"grpc@111.222.333.444":uid =&gt; 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unix:"&lt;pwd&gt;":gid =&gt; nobody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unix:"&lt;pwd&gt;":uid =&gt; nobody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vid remove gateway 111.222.333.444 grpc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UID: success: rm vid [  mgm.cmd=vid mgm.subcmd=rm mgm.vid.cmd=unmap mgm.vid.key=tident:"grpc@111.222.333.444":uid]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GID: success: rm vid [  mgm.cmd=vid mgm.subcmd=rm mgm.vid.cmd=unmap mgm.vid.key=tident:"grpc@111.222.333.444":gid]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9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</p:spTree>
    <p:extLst>
      <p:ext uri="{BB962C8B-B14F-4D97-AF65-F5344CB8AC3E}">
        <p14:creationId xmlns:p14="http://schemas.microsoft.com/office/powerpoint/2010/main" val="333759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config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config changelog 10</a:t>
            </a:r>
            <a:endParaRPr lang="en-GB" sz="12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2021-02-27 12:06:48#000000001 saved config default (force) successfully[]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2021-02-27 12:06:48#000000000 del config vid:16218:root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2021-02-27 12:06:33#000000003 saved config default (force) successfully[]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2021-02-27 12:06:33#000000002 del config vid:tident:"grpc@111.222.333.444":gid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2021-02-27 12:06:33#000000001 saved config default (force) successfully[]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2021-02-27 12:06:33#000000000 del config vid:tident:"grpc@111.222.333.444":uid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2021-02-27 12:05:36#000000001 saved config default (force) successfully[]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2021-02-27 12:05:36#000000000 set config vid:16218:root =&gt;  mgm.cmd=vid mgm.subcmd=set mgm.vid.cmd=membership mgm.vid.source.uid=gregor mgm.vid.key=gregor:root mgm.vid.target.sudo=true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2021-02-27 12:05:10#000000003 saved config default (force) successfully[]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2021-02-27 12:05:10#000000002 set config vid:tident:"grpc@111.222.333.444":gid =&gt;  mgm.cmd=vid mgm.subcmd=set mgm.vid.auth=tident mgm.vid.cmd=map mgm.vid.gid=0 mgm.vid.key=&lt;key&gt; mgm.vid.pattern="grpc@111.222.333.444" mgm.vid.uid=0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config ls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Existing Configurations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=======================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created: Fri Feb 26 15:55:35 2021 name:  eos-workshop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created: Sat Feb 27 09:37:58 2021 name:  demo_session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created: Sat Feb 27 12:06:48 2021 name: *default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</p:spTree>
    <p:extLst>
      <p:ext uri="{BB962C8B-B14F-4D97-AF65-F5344CB8AC3E}">
        <p14:creationId xmlns:p14="http://schemas.microsoft.com/office/powerpoint/2010/main" val="85544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54" y="318799"/>
            <a:ext cx="10922045" cy="2852737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Comtrade: Development of EOS-wnc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5155" y="3471863"/>
            <a:ext cx="10559990" cy="12128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EOS-wnc console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9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3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3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space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 fontScale="850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4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space status default</a:t>
            </a:r>
            <a:endParaRPr lang="en-GB" sz="12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Space Variables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....................................................................................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autorepair                       := off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balancer                         := off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balancer.node.ntx                := 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balancer.node.rate               := 25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balancer.threshold               := 20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converter                        := off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converter.ntx                    := 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drainer.node.nfs                 := 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drainer.node.ntx                 := 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drainer.node.rate                := 25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drainperiod                      := 86400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filearchivedgc                   := off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geobalancer                      := off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geobalancer.ntx                  := 10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geobalancer.threshold            := 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graceperiod                      := 86400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groupbalancer                    := off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groupbalancer.ntx                := 10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groupbalancer.threshold          := 5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groupmod                         := 24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groupsize                        :=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quota                            := off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scan_disk_interval               := 14400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scan_ns_interval                 := 259200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scan_ns_rate                     := 50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scaninterval                     := 604800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scanrate                         := 100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tgc.availbytes                   :=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tgc.qryperiodsecs                := 320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tgc.totalbytes                   := 1000000000000000000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tracker                          := off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wfe                              := off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wfe.interval                     := 10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wfe.ntx                          := 1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</p:spTree>
    <p:extLst>
      <p:ext uri="{BB962C8B-B14F-4D97-AF65-F5344CB8AC3E}">
        <p14:creationId xmlns:p14="http://schemas.microsoft.com/office/powerpoint/2010/main" val="971067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group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group ls</a:t>
            </a:r>
            <a:endParaRPr lang="en-GB" sz="12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┌──────────┬────────────────┬────────────┬──────┬────────────┬────────────┬────────────┬──────────┬─────────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│type      │            name│      status│ N(fs)│ dev(filled)│ avg(filled)│ sig(filled)│ balancing│   bal-shd│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└──────────┴────────────────┴────────────┴──────┴────────────┴────────────┴────────────┴──────────┴──────────┘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groupview         default.0           on      1         0.00        25.49         0.00       idle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groupview         default.1           on      1         0.00        25.49         0.00       idle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groupview         default.2           on      1         0.00        25.49         0.00       idle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groupview         default.3           on      1         0.00        25.49         0.00       idle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groupview         default.4           on      1         0.00        25.49         0.00       idle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groupview         default.5           on      1         0.00        25.49         0.00       idle          0</a:t>
            </a:r>
          </a:p>
          <a:p>
            <a:pPr marL="0" indent="0">
              <a:spcAft>
                <a:spcPts val="0"/>
              </a:spcAft>
              <a:buNone/>
            </a:pPr>
            <a:endParaRPr lang="en-GB" sz="12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group set default.5 off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group ls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┌──────────┬────────────────┬────────────┬──────┬────────────┬────────────┬────────────┬──────────┬─────────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│type      │            name│      status│ N(fs)│ dev(filled)│ avg(filled)│ sig(filled)│ balancing│   bal-shd│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└──────────┴────────────────┴────────────┴──────┴────────────┴────────────┴────────────┴──────────┴──────────┘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groupview         default.0           on      1         0.00        25.49         0.00       idle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groupview         default.1           on      1         0.00        25.49         0.00       idle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groupview         default.2           on      1         0.00        25.49         0.00       idle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groupview         default.3           on      1         0.00        25.49         0.00       idle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groupview         default.4           on      1         0.00        25.49         0.00       idle          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groupview         default.5          </a:t>
            </a:r>
            <a:r>
              <a:rPr lang="en-GB" sz="1200" noProof="1">
                <a:solidFill>
                  <a:srgbClr val="F40E4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off</a:t>
            </a: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     1         0.00        25.49         0.00       idle          0</a:t>
            </a:r>
          </a:p>
          <a:p>
            <a:pPr marL="0" indent="0">
              <a:spcAft>
                <a:spcPts val="0"/>
              </a:spcAft>
              <a:buNone/>
            </a:pPr>
            <a:endParaRPr lang="en-GB" sz="12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</p:spTree>
    <p:extLst>
      <p:ext uri="{BB962C8B-B14F-4D97-AF65-F5344CB8AC3E}">
        <p14:creationId xmlns:p14="http://schemas.microsoft.com/office/powerpoint/2010/main" val="104255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access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 ls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 ban domain goodboy.com</a:t>
            </a:r>
            <a:endParaRPr lang="en-GB" sz="12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ban 'goodboy.com'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 allow domain badguy.com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allow 'badguy.com'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 ls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....................................................................................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Banned Domains ...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....................................................................................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[ 01 ] goodboy.com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....................................................................................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Allowed Domains ...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....................................................................................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[ 01 ] badguy.com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 unban domain goodboy.co</a:t>
            </a: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unban 'goodboy.com'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 disallow domain badguy.com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unallow 'badguy.com'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access ls</a:t>
            </a:r>
          </a:p>
        </p:txBody>
      </p:sp>
    </p:spTree>
    <p:extLst>
      <p:ext uri="{BB962C8B-B14F-4D97-AF65-F5344CB8AC3E}">
        <p14:creationId xmlns:p14="http://schemas.microsoft.com/office/powerpoint/2010/main" val="217984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quota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4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quota ls /eos/data/gregor/ -g obteam</a:t>
            </a:r>
            <a:endParaRPr lang="en-GB" sz="12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en-GB" sz="12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┌──&gt; Quota Node: /eos/data/gregor/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┌──────────┬──────────┬──────────┬──────────┬──────────┬──────────┬──────────┬──────────┬──────────┬─────────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│group     │used bytes│logi bytes│used files│aval bytes│aval logib│aval files│ filled[%]│vol-status│ino-status│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└──────────┴──────────┴──────────┴──────────┴──────────┴──────────┴──────────┴──────────┴──────────┴──────────┘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obteam      112.30 KB  112.30 KB          3        0 B        0 B          0   100.00 %    ignored    ignored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└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┘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4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quota set  -g 12075 -v 7G -i 10k /eos/data/gregor/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updated inode quota for gid=12075 for node /eos/data/gregor/</a:t>
            </a:r>
          </a:p>
          <a:p>
            <a:pPr marL="0" indent="0">
              <a:spcAft>
                <a:spcPts val="0"/>
              </a:spcAft>
              <a:buNone/>
            </a:pPr>
            <a:endParaRPr lang="en-GB" sz="12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4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quota ls /eos/data/gregor/ -g obteam</a:t>
            </a:r>
          </a:p>
          <a:p>
            <a:pPr marL="0" indent="0">
              <a:spcAft>
                <a:spcPts val="0"/>
              </a:spcAft>
              <a:buNone/>
            </a:pPr>
            <a:endParaRPr lang="en-GB" sz="12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┌──&gt; Quota Node: /eos/data/gregor/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┌──────────┬──────────┬──────────┬──────────┬──────────┬──────────┬──────────┬──────────┬──────────┬─────────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│group     │used bytes│logi bytes│used files│aval bytes│aval logib│aval files│ filled[%]│vol-status│ino-status│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└──────────┴──────────┴──────────┴──────────┴──────────┴──────────┴──────────┴──────────┴──────────┴──────────┘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obteam      112.30 KB  112.30 KB          3    7.00 GB    7.00 GB    10.00 K     0.00 %         ok         ok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└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┘</a:t>
            </a:r>
          </a:p>
          <a:p>
            <a:pPr marL="0" indent="0">
              <a:spcAft>
                <a:spcPts val="0"/>
              </a:spcAft>
              <a:buNone/>
            </a:pPr>
            <a:endParaRPr lang="en-GB" sz="12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4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quota rm -g 12075  /eos/data/gregor/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removed volume quota for gid=12075 from node /eos/data/gregor/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removed inode quota for gid=12075 from node /eos/data/gregor/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4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quota ls /eos/data/gregor/ -g obteam</a:t>
            </a:r>
          </a:p>
          <a:p>
            <a:pPr marL="0" indent="0">
              <a:spcAft>
                <a:spcPts val="0"/>
              </a:spcAft>
              <a:buNone/>
            </a:pPr>
            <a:endParaRPr lang="en-GB" sz="12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┌──&gt; Quota Node: /eos/data/gregor/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┌──────────┬──────────┬──────────┬──────────┬──────────┬──────────┬──────────┬──────────┬──────────┬─────────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│group     │used bytes│logi bytes│used files│aval bytes│aval logib│aval files│ filled[%]│vol-status│ino-status│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└──────────┴──────────┴──────────┴──────────┴──────────┴──────────┴──────────┴──────────┴──────────┴──────────┘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 obteam      112.30 KB  112.30 KB          3        0 B        0 B          0   100.00 %    ignored    ignored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└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─┘</a:t>
            </a:r>
          </a:p>
          <a:p>
            <a:pPr marL="0" indent="0">
              <a:spcAft>
                <a:spcPts val="0"/>
              </a:spcAft>
              <a:buNone/>
            </a:pPr>
            <a:endParaRPr lang="en-GB" sz="12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</p:spTree>
    <p:extLst>
      <p:ext uri="{BB962C8B-B14F-4D97-AF65-F5344CB8AC3E}">
        <p14:creationId xmlns:p14="http://schemas.microsoft.com/office/powerpoint/2010/main" val="334175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route, recycle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</a:t>
            </a:r>
            <a:endParaRPr lang="en-GB" sz="12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--help  -h      link    ls      unlink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3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 link /eos/data/gregor eoshome2.comtrade.com</a:t>
            </a:r>
            <a:endParaRPr lang="en-GB" sz="15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 ls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/eos/data/gregor =&gt; _eoshome2.comtrade.com:1094:8000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 unlink /eos/data/gregor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route ls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recycle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recycle config --size 1G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recycle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___________________________________________________________________________________________________________________________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used 0 B out of 1.00 GB (0.00% volume / -nan% inodes used) Object-Lifetime not configured [s] Keep-Ratio not configured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___________________________________________________________________________________________________________________________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recycle config --size 2G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recycle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___________________________________________________________________________________________________________________________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used 0 B out of 2.00 GB (0.00% volume / -nan% inodes used) Object-Lifetime not configured [s] Keep-Ratio not configured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___________________________________________________________________________________________________________________________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</p:spTree>
    <p:extLst>
      <p:ext uri="{BB962C8B-B14F-4D97-AF65-F5344CB8AC3E}">
        <p14:creationId xmlns:p14="http://schemas.microsoft.com/office/powerpoint/2010/main" val="303201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debug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debug get</a:t>
            </a:r>
            <a:endParaRPr lang="en-GB" sz="12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Debug log level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....................................................................................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/eos/donny.eos.comtrade.com:1094/mgm := info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/eos/donny.eos.comtrade.com:1095/fst := alert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debug crit --node *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debug level is now &lt;crit&gt;success: switched to mgm.debuglevel=crit on nodes mgm.nodename=*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debug get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------------------------------------------------------------------------------------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Debug log level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# ....................................................................................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/eos/donny.eos.comtrade.com:1094/mgm := </a:t>
            </a:r>
            <a:r>
              <a:rPr lang="en-GB" sz="12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crit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/eos/donny.eos.comtrade.com:1095/fst := </a:t>
            </a:r>
            <a:r>
              <a:rPr lang="en-GB" sz="12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crit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</p:spTree>
    <p:extLst>
      <p:ext uri="{BB962C8B-B14F-4D97-AF65-F5344CB8AC3E}">
        <p14:creationId xmlns:p14="http://schemas.microsoft.com/office/powerpoint/2010/main" val="90434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ls, </a:t>
            </a:r>
            <a:r>
              <a:rPr lang="en-US" sz="3200" b="1" dirty="0" err="1">
                <a:latin typeface="+mn-lt"/>
              </a:rPr>
              <a:t>mkdir</a:t>
            </a:r>
            <a:endParaRPr lang="en-US" sz="3200" b="1" dirty="0">
              <a:latin typeface="+mn-lt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ls -l</a:t>
            </a:r>
            <a:endParaRPr lang="en-GB" sz="12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root     root         12654592 Feb 26 21:18 Gregor-notes.jex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drwxrwxr-+   1 gregor   obteam              0 Feb 26 17:44 lipsum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drwxrwxrw+   1 root     root                0 Feb 26 16:37 molan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root     root                0 Feb 26 16:09 participant2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gregor   obteam         112273 Feb 26 11:17 testfile-1-ivan-2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gregor   obteam             23 Feb 26 11:18 visible.txt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ll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root     root         12654592 Feb 26 21:18 Gregor-notes.jex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drwxrwxr-+   1 gregor   obteam              0 Feb 26 17:44 lipsum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drwxrwxrw+   1 root     root                0 Feb 26 16:37 molan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root     root                0 Feb 26 16:09 participant2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gregor   obteam         112273 Feb 26 11:17 testfile-1-ivan-2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gregor   obteam             23 Feb 26 11:18 visible.txt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mkdir eos-workshop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info: created directory '/eos/data/gregor/eos-workshop’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  <a:p>
            <a:pPr marL="0" indent="0">
              <a:spcAft>
                <a:spcPts val="0"/>
              </a:spcAft>
              <a:buNone/>
            </a:pPr>
            <a:endParaRPr lang="en-GB" sz="12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10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touch, file copy, info, stat, cd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602" y="1265193"/>
            <a:ext cx="11304108" cy="491177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2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touch participant2</a:t>
            </a:r>
            <a:endParaRPr lang="en-GB" sz="10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touched '/eos/data/gregor/participant2'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1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file copy Gregor-notes.jex eos-workshop/newGregor</a:t>
            </a:r>
            <a:endParaRPr lang="en-GB" sz="12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info: copying '/eos/data/gregor/Gregor-notes.jex' =&gt; '/eos/data/gregor/eos-workshop/newGregor' ...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success: copy done '/eos/data/gregor/Gregor-notes.jex'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2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info eos-workshop/newGregor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  File: '/eos/data/gregor/eos-workshop/newGregor'  Flags: 0600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  Size: 12654592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Modify: Sat Feb 27 12:32:39 2021 Timestamp: 1614425559.886495000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Change: Sat Feb 27 12:32:38 2021 Timestamp: 1614425558.880505951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 Birth: Sat Feb 27 12:32:38 2021 Timestamp: 1614425558.880505951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  CUid: 0 CGid: 0 Fxid: 0000007a Fid: 122 Pid: 47 Pxid: 0000002f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XStype: adler    XS: 79 d6 d1 6f    ETAGs: "32749125632:79d6d16f"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Layout: plain Stripes: 1 Blocksize: 4k LayoutId: 00100002 Redundancy: d1::t0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  #Rep: 1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┌───┬──────┬────────────────────────┬────────────────┬────────────────┬──────────┬──────────────┬────────────┬────────┬────────────────────────┐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│no.│ fs-id│                    host│      schedgroup│            path│      boot│  configstatus│       drain│  active│                  geotag│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└───┴──────┴────────────────────────┴────────────────┴────────────────┴──────────┴──────────────┴────────────┴────────┴────────────────────────┘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 0        1   donny.eos.comtrade.com        default.0    /var/eos/fs/1     booted             rw                online            SERBIA::DONNY</a:t>
            </a:r>
          </a:p>
          <a:p>
            <a:pPr marL="0" indent="0">
              <a:spcAft>
                <a:spcPts val="0"/>
              </a:spcAft>
              <a:buNone/>
            </a:pPr>
            <a:endParaRPr lang="en-GB" sz="10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*******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2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 eos-workshop/newGregor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Path: /eos/data/gregor/eos-workshop/newGregor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Size: 12654592 (12.65 MB)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Type: regular file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2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cd eos-workshop/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0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|/eos/data/gregor/eos-workshop/&gt; </a:t>
            </a:r>
          </a:p>
        </p:txBody>
      </p:sp>
    </p:spTree>
    <p:extLst>
      <p:ext uri="{BB962C8B-B14F-4D97-AF65-F5344CB8AC3E}">
        <p14:creationId xmlns:p14="http://schemas.microsoft.com/office/powerpoint/2010/main" val="31099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ln, find, </a:t>
            </a:r>
            <a:r>
              <a:rPr lang="en-US" sz="3200" b="1" dirty="0" err="1">
                <a:latin typeface="+mn-lt"/>
              </a:rPr>
              <a:t>acl</a:t>
            </a:r>
            <a:r>
              <a:rPr lang="en-US" sz="3200" b="1" dirty="0">
                <a:latin typeface="+mn-lt"/>
              </a:rPr>
              <a:t>, </a:t>
            </a:r>
            <a:r>
              <a:rPr lang="en-US" sz="3200" b="1" dirty="0" err="1">
                <a:latin typeface="+mn-lt"/>
              </a:rPr>
              <a:t>attr</a:t>
            </a:r>
            <a:r>
              <a:rPr lang="en-US" sz="3200" b="1" dirty="0">
                <a:latin typeface="+mn-lt"/>
              </a:rPr>
              <a:t>, </a:t>
            </a:r>
            <a:r>
              <a:rPr lang="en-US" sz="3200" b="1" dirty="0" err="1">
                <a:latin typeface="+mn-lt"/>
              </a:rPr>
              <a:t>stagerrm</a:t>
            </a:r>
            <a:r>
              <a:rPr lang="en-US" sz="3200" b="1" dirty="0">
                <a:latin typeface="+mn-lt"/>
              </a:rPr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|/eos/data/gregor/eos-workshop/&gt;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ls</a:t>
            </a:r>
            <a:endParaRPr lang="en-GB" sz="12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newGregor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|/eos/data/gregor/eos-workshop/&gt;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ln linkedGregor newGregor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info: symlinked '/eos/data/gregor/eos-workshop/linkedGregor' to 'newGregor'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|/eos/data/gregor/eos-workshop/&gt;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find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path=/eos/data/gregor/eos-workshop/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path=/eos/data/gregor/eos-workshop/linkedGregor -&gt; newGregor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path=/eos/data/gregor/eos-workshop/newGregor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|/eos/data/gregor/eos-workshop/&gt; </a:t>
            </a:r>
            <a:r>
              <a:rPr lang="en-GB" sz="12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acl --user u:gregor=rwx newGregor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|/eos/data/gregor/eos-workshop/&gt;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attr ls newGregor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sys.eos.btime="1614425558.880505951"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sys.utrace="7f09d542-78ef-11eb-89ee-005056936f0e"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sys.vtrace="[Sat Feb 27 12:32:38 2021] uid:0[root] gid:0[root] tident:root.11688:139@localhost name:daemon dn: prot:sss host:localhost domain:localdomain geo: sudo:1"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user.acl="u:16218:rwx"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|/eos/data/gregor/eos-workshop/&gt;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stagerrm newGregor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error: no tape replicas for file '/eos/data/gregor/eos-workshop/newGregor'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(22: Invalid argument)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|/eos/data/gregor/eos-workshop/&gt; </a:t>
            </a:r>
            <a:r>
              <a:rPr lang="en-GB" sz="16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attr ls .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sys.eos.btime="1614333884.264990375"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sys.forced.checksum="adler"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|/eos/data/gregor/eos-workshop/&gt;</a:t>
            </a:r>
          </a:p>
        </p:txBody>
      </p:sp>
    </p:spTree>
    <p:extLst>
      <p:ext uri="{BB962C8B-B14F-4D97-AF65-F5344CB8AC3E}">
        <p14:creationId xmlns:p14="http://schemas.microsoft.com/office/powerpoint/2010/main" val="55497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602" y="332827"/>
            <a:ext cx="10515600" cy="808769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timing, silent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79100" y="6365838"/>
            <a:ext cx="1310610" cy="365125"/>
          </a:xfrm>
        </p:spPr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2194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1A986F-8269-46A5-8F1A-BBAA7FB793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6356350"/>
            <a:ext cx="2743200" cy="365125"/>
          </a:xfrm>
        </p:spPr>
        <p:txBody>
          <a:bodyPr/>
          <a:lstStyle/>
          <a:p>
            <a:r>
              <a:rPr lang="en-US"/>
              <a:t>2021-03-02</a:t>
            </a:r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73E4B3F-30E2-4BA7-8581-EEA09FB7B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5193"/>
            <a:ext cx="11051510" cy="4911770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timing</a:t>
            </a:r>
            <a:endParaRPr lang="en-GB" sz="1200" b="1" noProof="1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Timing is enabled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ll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root     root         12654592 Feb 26 21:18 Gregor-notes.jex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drwxrwxrw+   1 root     root                0 Feb 26 16:37 molan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gregor   obteam         112273 Feb 26 11:17 testfile-1-ivan-2</a:t>
            </a:r>
          </a:p>
          <a:p>
            <a:pPr marL="0" indent="0">
              <a:spcAft>
                <a:spcPts val="0"/>
              </a:spcAft>
              <a:buNone/>
            </a:pPr>
            <a:endParaRPr lang="en-GB" sz="1200" noProof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Execution time: </a:t>
            </a:r>
            <a:r>
              <a:rPr lang="en-GB" sz="12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21.315 ms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timing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Timing is disabled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ll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root     root         12654592 Feb 26 21:18 Gregor-notes.jex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drwxrwxrw+   1 root     root                0 Feb 26 16:37 molan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gregor   obteam         112273 Feb 26 11:17 testfile-1-ivan-2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silent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Silent is enabled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ll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silent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Silent is disabled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 </a:t>
            </a:r>
            <a:r>
              <a:rPr lang="en-GB" sz="1500" b="1" noProof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ll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root     root         12654592 Feb 26 21:18 Gregor-notes.jex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drwxrwxrw+   1 root     root                0 Feb 26 16:37 molan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-rwxr-xr-x   1 gregor   obteam         112273 Feb 26 11:17 testfile-1-ivan-2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GB" sz="1200" noProof="1">
                <a:latin typeface="Courier New" panose="02070309020205020404" pitchFamily="49" charset="0"/>
                <a:cs typeface="Courier New" panose="02070309020205020404" pitchFamily="49" charset="0"/>
              </a:rPr>
              <a:t>EOS Console [donny.eos.comtrade.com:50052:9000] |/eos/data/gregor/&gt;</a:t>
            </a:r>
          </a:p>
        </p:txBody>
      </p:sp>
    </p:spTree>
    <p:extLst>
      <p:ext uri="{BB962C8B-B14F-4D97-AF65-F5344CB8AC3E}">
        <p14:creationId xmlns:p14="http://schemas.microsoft.com/office/powerpoint/2010/main" val="50045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59842"/>
            <a:ext cx="10515600" cy="692944"/>
          </a:xfrm>
        </p:spPr>
        <p:txBody>
          <a:bodyPr>
            <a:normAutofit/>
          </a:bodyPr>
          <a:lstStyle/>
          <a:p>
            <a:r>
              <a:rPr lang="en-US" sz="3200" b="1" dirty="0"/>
              <a:t>Background about EOS-wnc development 1/2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751" y="1418363"/>
            <a:ext cx="10606598" cy="6136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/>
              <a:t>Comtrade: Development of EOS-wnc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36600" y="2282875"/>
            <a:ext cx="3285390" cy="3227257"/>
            <a:chOff x="736600" y="2282875"/>
            <a:chExt cx="3285390" cy="322725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736600" y="2282875"/>
              <a:ext cx="3285390" cy="3227257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47727" y="2465488"/>
              <a:ext cx="243315" cy="243315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900651" y="2958877"/>
              <a:ext cx="2929786" cy="16619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1275" lvl="1"/>
              <a:r>
                <a:rPr lang="en-US" sz="1400" b="1" dirty="0">
                  <a:solidFill>
                    <a:schemeClr val="bg1"/>
                  </a:solidFill>
                </a:rPr>
                <a:t>Comtrade: CERN openlab associate</a:t>
              </a:r>
            </a:p>
            <a:p>
              <a:pPr marL="41275" lvl="1"/>
              <a:endParaRPr lang="en-US" sz="1400" b="1" dirty="0">
                <a:solidFill>
                  <a:schemeClr val="bg1"/>
                </a:solidFill>
              </a:endParaRP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Storage solutions since 1990</a:t>
              </a: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Actively involved in EU research</a:t>
              </a: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EOS </a:t>
              </a:r>
              <a:r>
                <a:rPr lang="en-US" sz="1200" dirty="0" err="1">
                  <a:solidFill>
                    <a:schemeClr val="bg1"/>
                  </a:solidFill>
                </a:rPr>
                <a:t>productisation</a:t>
              </a:r>
              <a:r>
                <a:rPr lang="en-US" sz="1200" dirty="0">
                  <a:solidFill>
                    <a:schemeClr val="bg1"/>
                  </a:solidFill>
                </a:rPr>
                <a:t> since 2015</a:t>
              </a: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More than 2500 software developers in 2020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51047" y="2282875"/>
            <a:ext cx="3443134" cy="3227257"/>
            <a:chOff x="4238346" y="2282875"/>
            <a:chExt cx="3443134" cy="322725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28CFD34-573A-4147-B280-90FB28D0C0CD}"/>
                </a:ext>
              </a:extLst>
            </p:cNvPr>
            <p:cNvSpPr/>
            <p:nvPr/>
          </p:nvSpPr>
          <p:spPr>
            <a:xfrm>
              <a:off x="4238346" y="2282875"/>
              <a:ext cx="3443134" cy="3227257"/>
            </a:xfrm>
            <a:prstGeom prst="rect">
              <a:avLst/>
            </a:prstGeom>
            <a:solidFill>
              <a:srgbClr val="1617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366363C-85D5-4340-9B4B-216B0D1C9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67017" y="2465488"/>
              <a:ext cx="243315" cy="243315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7922064" y="2282875"/>
            <a:ext cx="3369285" cy="3227257"/>
            <a:chOff x="7922064" y="2282875"/>
            <a:chExt cx="3369285" cy="322725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435345A-AE16-4ADB-A286-512C40A6C60B}"/>
                </a:ext>
              </a:extLst>
            </p:cNvPr>
            <p:cNvSpPr/>
            <p:nvPr/>
          </p:nvSpPr>
          <p:spPr>
            <a:xfrm>
              <a:off x="7922064" y="2282875"/>
              <a:ext cx="3369285" cy="3227257"/>
            </a:xfrm>
            <a:prstGeom prst="rect">
              <a:avLst/>
            </a:prstGeom>
            <a:solidFill>
              <a:srgbClr val="4E4C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633E224-7431-4550-B4C7-270DA3BF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87515" y="2465488"/>
              <a:ext cx="243315" cy="243315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1813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0388F-B2AA-4961-9F8E-60CEA1090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89D2DF-AD1C-47EA-904F-007C9C6C05D1}"/>
              </a:ext>
            </a:extLst>
          </p:cNvPr>
          <p:cNvSpPr/>
          <p:nvPr/>
        </p:nvSpPr>
        <p:spPr>
          <a:xfrm>
            <a:off x="4537814" y="2998113"/>
            <a:ext cx="292978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275" lvl="1"/>
            <a:r>
              <a:rPr lang="en-US" sz="1400" b="1" dirty="0">
                <a:solidFill>
                  <a:schemeClr val="bg1"/>
                </a:solidFill>
              </a:rPr>
              <a:t>Issues with porting from Linux</a:t>
            </a:r>
          </a:p>
          <a:p>
            <a:pPr marL="327025" lvl="1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Networking issue</a:t>
            </a: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Security issue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745B1E-4A8D-4EB6-843B-8F3D813F0705}"/>
              </a:ext>
            </a:extLst>
          </p:cNvPr>
          <p:cNvSpPr/>
          <p:nvPr/>
        </p:nvSpPr>
        <p:spPr>
          <a:xfrm>
            <a:off x="8012843" y="2998113"/>
            <a:ext cx="30179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275" lvl="1">
              <a:spcBef>
                <a:spcPts val="1800"/>
              </a:spcBef>
            </a:pPr>
            <a:r>
              <a:rPr lang="en-US" sz="1400" b="1" dirty="0">
                <a:solidFill>
                  <a:schemeClr val="bg1"/>
                </a:solidFill>
              </a:rPr>
              <a:t>Development direction</a:t>
            </a:r>
          </a:p>
          <a:p>
            <a:pPr marL="41275" lvl="1"/>
            <a:endParaRPr lang="en-US" sz="1600" b="1" dirty="0">
              <a:solidFill>
                <a:schemeClr val="bg1"/>
              </a:solidFill>
            </a:endParaRP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EOS client for Linux built within WSL</a:t>
            </a: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Porting </a:t>
            </a:r>
            <a:r>
              <a:rPr lang="en-US" sz="1200" dirty="0" err="1">
                <a:solidFill>
                  <a:schemeClr val="bg1"/>
                </a:solidFill>
              </a:rPr>
              <a:t>XRootD</a:t>
            </a:r>
            <a:r>
              <a:rPr lang="en-US" sz="1200" dirty="0">
                <a:solidFill>
                  <a:schemeClr val="bg1"/>
                </a:solidFill>
              </a:rPr>
              <a:t> to Windows</a:t>
            </a: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Completely new Windows EOS client</a:t>
            </a:r>
          </a:p>
        </p:txBody>
      </p:sp>
    </p:spTree>
    <p:extLst>
      <p:ext uri="{BB962C8B-B14F-4D97-AF65-F5344CB8AC3E}">
        <p14:creationId xmlns:p14="http://schemas.microsoft.com/office/powerpoint/2010/main" val="217859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666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359842"/>
            <a:ext cx="10515600" cy="692944"/>
          </a:xfrm>
        </p:spPr>
        <p:txBody>
          <a:bodyPr>
            <a:normAutofit/>
          </a:bodyPr>
          <a:lstStyle/>
          <a:p>
            <a:r>
              <a:rPr lang="en-US" sz="3200" b="1" dirty="0"/>
              <a:t>Background about EOS-wnc development 2/2</a:t>
            </a:r>
            <a:endParaRPr lang="en-US" sz="3200" b="1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751" y="1418363"/>
            <a:ext cx="10606598" cy="6136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/>
              <a:t>Comtrade: Development of EOS-wnc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35426" y="2282875"/>
            <a:ext cx="3286564" cy="3227257"/>
            <a:chOff x="735426" y="2282875"/>
            <a:chExt cx="3286564" cy="322725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213C578-A385-49A4-A439-8F27F5E9B34A}"/>
                </a:ext>
              </a:extLst>
            </p:cNvPr>
            <p:cNvSpPr/>
            <p:nvPr/>
          </p:nvSpPr>
          <p:spPr>
            <a:xfrm>
              <a:off x="736600" y="2282875"/>
              <a:ext cx="3285390" cy="3227257"/>
            </a:xfrm>
            <a:prstGeom prst="rect">
              <a:avLst/>
            </a:prstGeom>
            <a:gradFill>
              <a:gsLst>
                <a:gs pos="0">
                  <a:srgbClr val="C01433"/>
                </a:gs>
                <a:gs pos="100000">
                  <a:srgbClr val="F40E4E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2D17C43-A81F-4308-AE09-06F03F3F7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47727" y="2465488"/>
              <a:ext cx="243315" cy="243315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35426" y="2958877"/>
              <a:ext cx="3260236" cy="12618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1275" lvl="1"/>
              <a:r>
                <a:rPr lang="en-US" sz="1400" b="1" dirty="0">
                  <a:solidFill>
                    <a:schemeClr val="bg1"/>
                  </a:solidFill>
                </a:rPr>
                <a:t>EOS-wnc communication design</a:t>
              </a:r>
            </a:p>
            <a:p>
              <a:pPr marL="41275" lvl="1"/>
              <a:endParaRPr lang="en-US" sz="1400" b="1" dirty="0">
                <a:solidFill>
                  <a:schemeClr val="bg1"/>
                </a:solidFill>
              </a:endParaRP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Protocol Buffers</a:t>
              </a: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 err="1">
                  <a:solidFill>
                    <a:schemeClr val="bg1"/>
                  </a:solidFill>
                </a:rPr>
                <a:t>gRPC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 err="1">
                  <a:solidFill>
                    <a:schemeClr val="bg1"/>
                  </a:solidFill>
                </a:rPr>
                <a:t>cURL</a:t>
              </a:r>
              <a:endParaRPr lang="en-US" sz="1200" dirty="0">
                <a:solidFill>
                  <a:schemeClr val="bg1"/>
                </a:solidFill>
              </a:endParaRPr>
            </a:p>
            <a:p>
              <a:pPr marL="327025" lvl="1" indent="-285750">
                <a:buFont typeface="Arial" panose="020B0604020202020204" pitchFamily="34" charset="0"/>
                <a:buChar char="•"/>
              </a:pPr>
              <a:r>
                <a:rPr lang="en-US" sz="1200" dirty="0">
                  <a:solidFill>
                    <a:schemeClr val="bg1"/>
                  </a:solidFill>
                </a:rPr>
                <a:t>EOS-wnc access points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251047" y="2282875"/>
            <a:ext cx="3443134" cy="3227257"/>
            <a:chOff x="4238346" y="2282875"/>
            <a:chExt cx="3443134" cy="322725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28CFD34-573A-4147-B280-90FB28D0C0CD}"/>
                </a:ext>
              </a:extLst>
            </p:cNvPr>
            <p:cNvSpPr/>
            <p:nvPr/>
          </p:nvSpPr>
          <p:spPr>
            <a:xfrm>
              <a:off x="4238346" y="2282875"/>
              <a:ext cx="3443134" cy="3227257"/>
            </a:xfrm>
            <a:prstGeom prst="rect">
              <a:avLst/>
            </a:prstGeom>
            <a:solidFill>
              <a:srgbClr val="1617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366363C-85D5-4340-9B4B-216B0D1C96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67017" y="2465488"/>
              <a:ext cx="243315" cy="243315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7922064" y="2282875"/>
            <a:ext cx="3369285" cy="3227257"/>
            <a:chOff x="7922064" y="2282875"/>
            <a:chExt cx="3369285" cy="322725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435345A-AE16-4ADB-A286-512C40A6C60B}"/>
                </a:ext>
              </a:extLst>
            </p:cNvPr>
            <p:cNvSpPr/>
            <p:nvPr/>
          </p:nvSpPr>
          <p:spPr>
            <a:xfrm>
              <a:off x="7922064" y="2282875"/>
              <a:ext cx="3369285" cy="3227257"/>
            </a:xfrm>
            <a:prstGeom prst="rect">
              <a:avLst/>
            </a:prstGeom>
            <a:solidFill>
              <a:srgbClr val="4E4C61"/>
            </a:solidFill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633E224-7431-4550-B4C7-270DA3BF9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87515" y="2465488"/>
              <a:ext cx="243315" cy="243315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1813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0388F-B2AA-4961-9F8E-60CEA1090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89D2DF-AD1C-47EA-904F-007C9C6C05D1}"/>
              </a:ext>
            </a:extLst>
          </p:cNvPr>
          <p:cNvSpPr/>
          <p:nvPr/>
        </p:nvSpPr>
        <p:spPr>
          <a:xfrm>
            <a:off x="4312407" y="2998113"/>
            <a:ext cx="3380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275" lvl="1"/>
            <a:r>
              <a:rPr lang="en-US" sz="1400" b="1" dirty="0">
                <a:solidFill>
                  <a:schemeClr val="bg1"/>
                </a:solidFill>
              </a:rPr>
              <a:t>EOS-wnc: </a:t>
            </a:r>
            <a:r>
              <a:rPr lang="en-US" sz="1400" b="1" dirty="0" err="1">
                <a:solidFill>
                  <a:schemeClr val="bg1"/>
                </a:solidFill>
              </a:rPr>
              <a:t>Productisation</a:t>
            </a:r>
            <a:r>
              <a:rPr lang="en-US" sz="1400" b="1" dirty="0">
                <a:solidFill>
                  <a:schemeClr val="bg1"/>
                </a:solidFill>
              </a:rPr>
              <a:t> project</a:t>
            </a:r>
          </a:p>
          <a:p>
            <a:pPr marL="41275" lvl="1"/>
            <a:endParaRPr lang="en-US" sz="1200" dirty="0">
              <a:solidFill>
                <a:schemeClr val="bg1"/>
              </a:solidFill>
            </a:endParaRP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MS Visual Studio environment</a:t>
            </a: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Optimal Implementation Phase (OIP)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5745B1E-4A8D-4EB6-843B-8F3D813F0705}"/>
              </a:ext>
            </a:extLst>
          </p:cNvPr>
          <p:cNvSpPr/>
          <p:nvPr/>
        </p:nvSpPr>
        <p:spPr>
          <a:xfrm>
            <a:off x="8012843" y="2998113"/>
            <a:ext cx="30179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275" lvl="1">
              <a:spcBef>
                <a:spcPts val="1800"/>
              </a:spcBef>
            </a:pPr>
            <a:r>
              <a:rPr lang="en-US" sz="2000" b="1" dirty="0">
                <a:solidFill>
                  <a:schemeClr val="bg1"/>
                </a:solidFill>
              </a:rPr>
              <a:t>Presented at CS3 2021</a:t>
            </a:r>
          </a:p>
          <a:p>
            <a:pPr marL="41275" lvl="1"/>
            <a:endParaRPr lang="en-US" sz="1600" b="1" dirty="0">
              <a:solidFill>
                <a:schemeClr val="bg1"/>
              </a:solidFill>
            </a:endParaRP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EOS-wnc: EOS Client for Windows</a:t>
            </a:r>
          </a:p>
          <a:p>
            <a:pPr marL="327025" lvl="1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bg1"/>
              </a:solidFill>
            </a:endParaRPr>
          </a:p>
          <a:p>
            <a:pPr marL="3270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https://indico.cern.ch/event/970232/contributions/4158376/</a:t>
            </a:r>
            <a:endParaRPr lang="en-US" sz="1200" dirty="0">
              <a:solidFill>
                <a:schemeClr val="bg1"/>
              </a:solidFill>
            </a:endParaRPr>
          </a:p>
          <a:p>
            <a:pPr marL="41275" lvl="1"/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38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666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149C7487-9E9B-45D6-B7F7-FDBB9DA56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375" y="536242"/>
            <a:ext cx="10515600" cy="2852737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+mn-lt"/>
              </a:rPr>
              <a:t>EOS cluster communication design</a:t>
            </a:r>
            <a:endParaRPr lang="en-GB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167EF12-5540-4258-A589-2364580B2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375" y="3689577"/>
            <a:ext cx="10559990" cy="121285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EOS-wnc console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08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1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32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2925B1F7-5E15-4BF1-985C-0B50B5A560A7}"/>
              </a:ext>
            </a:extLst>
          </p:cNvPr>
          <p:cNvSpPr/>
          <p:nvPr/>
        </p:nvSpPr>
        <p:spPr>
          <a:xfrm>
            <a:off x="1255736" y="1707391"/>
            <a:ext cx="9019833" cy="2015433"/>
          </a:xfrm>
          <a:prstGeom prst="roundRect">
            <a:avLst>
              <a:gd name="adj" fmla="val 2791"/>
            </a:avLst>
          </a:prstGeom>
          <a:solidFill>
            <a:srgbClr val="F40E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bg1"/>
                </a:solidFill>
              </a:rPr>
              <a:t>Linux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010" y="125269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EOS-wnc communication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419" y="1309511"/>
            <a:ext cx="10515600" cy="48294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b="1" dirty="0"/>
              <a:t>EOS cluster communication design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1813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D02B139A-3B8A-4D18-A51F-D0FC3906AC4A}"/>
              </a:ext>
            </a:extLst>
          </p:cNvPr>
          <p:cNvSpPr/>
          <p:nvPr/>
        </p:nvSpPr>
        <p:spPr>
          <a:xfrm>
            <a:off x="2972890" y="1833935"/>
            <a:ext cx="2606253" cy="1799345"/>
          </a:xfrm>
          <a:prstGeom prst="roundRect">
            <a:avLst>
              <a:gd name="adj" fmla="val 2791"/>
            </a:avLst>
          </a:prstGeom>
          <a:solidFill>
            <a:srgbClr val="9493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bg1"/>
                </a:solidFill>
              </a:rPr>
              <a:t>Storage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EBC48E5E-0ADC-4698-8BF8-98BE794429AA}"/>
              </a:ext>
            </a:extLst>
          </p:cNvPr>
          <p:cNvSpPr/>
          <p:nvPr/>
        </p:nvSpPr>
        <p:spPr>
          <a:xfrm>
            <a:off x="6016170" y="1831111"/>
            <a:ext cx="4130155" cy="1803071"/>
          </a:xfrm>
          <a:prstGeom prst="roundRect">
            <a:avLst>
              <a:gd name="adj" fmla="val 2791"/>
            </a:avLst>
          </a:prstGeom>
          <a:solidFill>
            <a:srgbClr val="9493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bg1"/>
                </a:solidFill>
              </a:rPr>
              <a:t>Server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7B5B0D6D-2936-4620-8A18-5FA5654F9287}"/>
              </a:ext>
            </a:extLst>
          </p:cNvPr>
          <p:cNvSpPr/>
          <p:nvPr/>
        </p:nvSpPr>
        <p:spPr>
          <a:xfrm>
            <a:off x="1255737" y="3783149"/>
            <a:ext cx="4144568" cy="2512876"/>
          </a:xfrm>
          <a:prstGeom prst="roundRect">
            <a:avLst>
              <a:gd name="adj" fmla="val 2791"/>
            </a:avLst>
          </a:prstGeom>
          <a:solidFill>
            <a:srgbClr val="9493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bg1"/>
                </a:solidFill>
              </a:rPr>
              <a:t>Clients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5544B1D-99A4-44E2-BB4A-3A447298D213}"/>
              </a:ext>
            </a:extLst>
          </p:cNvPr>
          <p:cNvSpPr/>
          <p:nvPr/>
        </p:nvSpPr>
        <p:spPr>
          <a:xfrm>
            <a:off x="6284795" y="2335264"/>
            <a:ext cx="1064741" cy="362860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MQ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55E9058-523C-474E-A757-B7404B7F7D44}"/>
              </a:ext>
            </a:extLst>
          </p:cNvPr>
          <p:cNvSpPr/>
          <p:nvPr/>
        </p:nvSpPr>
        <p:spPr>
          <a:xfrm>
            <a:off x="6284795" y="3029146"/>
            <a:ext cx="1064741" cy="362859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MGM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B8536DF-0EC1-4222-AE95-49D077817BD0}"/>
              </a:ext>
            </a:extLst>
          </p:cNvPr>
          <p:cNvSpPr/>
          <p:nvPr/>
        </p:nvSpPr>
        <p:spPr>
          <a:xfrm>
            <a:off x="8913694" y="3029146"/>
            <a:ext cx="1064741" cy="362859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MGM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6A74868-34F5-40CB-8A63-BDC5EA7888DC}"/>
              </a:ext>
            </a:extLst>
          </p:cNvPr>
          <p:cNvSpPr/>
          <p:nvPr/>
        </p:nvSpPr>
        <p:spPr>
          <a:xfrm>
            <a:off x="3151487" y="2728564"/>
            <a:ext cx="1074941" cy="768029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FST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9" name="Flowchart: Magnetic Disk 78">
            <a:extLst>
              <a:ext uri="{FF2B5EF4-FFF2-40B4-BE49-F238E27FC236}">
                <a16:creationId xmlns:a16="http://schemas.microsoft.com/office/drawing/2014/main" id="{5DB61A0E-C7BE-4B0D-8D35-FEEBD6FC2074}"/>
              </a:ext>
            </a:extLst>
          </p:cNvPr>
          <p:cNvSpPr/>
          <p:nvPr/>
        </p:nvSpPr>
        <p:spPr>
          <a:xfrm>
            <a:off x="3741399" y="3149147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0" name="Flowchart: Magnetic Disk 79">
            <a:extLst>
              <a:ext uri="{FF2B5EF4-FFF2-40B4-BE49-F238E27FC236}">
                <a16:creationId xmlns:a16="http://schemas.microsoft.com/office/drawing/2014/main" id="{5CC1A031-EEAE-470C-A839-ED5A8AF9FF11}"/>
              </a:ext>
            </a:extLst>
          </p:cNvPr>
          <p:cNvSpPr/>
          <p:nvPr/>
        </p:nvSpPr>
        <p:spPr>
          <a:xfrm>
            <a:off x="3741399" y="2984206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D031DF3E-109B-4975-8513-81E1FC097F69}"/>
              </a:ext>
            </a:extLst>
          </p:cNvPr>
          <p:cNvCxnSpPr>
            <a:cxnSpLocks/>
            <a:stCxn id="68" idx="1"/>
            <a:endCxn id="78" idx="3"/>
          </p:cNvCxnSpPr>
          <p:nvPr/>
        </p:nvCxnSpPr>
        <p:spPr>
          <a:xfrm flipH="1">
            <a:off x="4226428" y="2516694"/>
            <a:ext cx="2058367" cy="59588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owchart: Magnetic Disk 81">
            <a:extLst>
              <a:ext uri="{FF2B5EF4-FFF2-40B4-BE49-F238E27FC236}">
                <a16:creationId xmlns:a16="http://schemas.microsoft.com/office/drawing/2014/main" id="{17644022-DFD8-4D37-B63A-2ED16504DD83}"/>
              </a:ext>
            </a:extLst>
          </p:cNvPr>
          <p:cNvSpPr/>
          <p:nvPr/>
        </p:nvSpPr>
        <p:spPr>
          <a:xfrm>
            <a:off x="3741398" y="2816783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305021C-2885-4DE0-88BD-FB84C16F11D2}"/>
              </a:ext>
            </a:extLst>
          </p:cNvPr>
          <p:cNvSpPr/>
          <p:nvPr/>
        </p:nvSpPr>
        <p:spPr>
          <a:xfrm>
            <a:off x="4365152" y="2018253"/>
            <a:ext cx="1074941" cy="768029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FST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4" name="Flowchart: Magnetic Disk 83">
            <a:extLst>
              <a:ext uri="{FF2B5EF4-FFF2-40B4-BE49-F238E27FC236}">
                <a16:creationId xmlns:a16="http://schemas.microsoft.com/office/drawing/2014/main" id="{F6F3B244-7BC4-47DE-BD80-A08C4DC3B958}"/>
              </a:ext>
            </a:extLst>
          </p:cNvPr>
          <p:cNvSpPr/>
          <p:nvPr/>
        </p:nvSpPr>
        <p:spPr>
          <a:xfrm>
            <a:off x="4906394" y="2471621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5" name="Flowchart: Magnetic Disk 84">
            <a:extLst>
              <a:ext uri="{FF2B5EF4-FFF2-40B4-BE49-F238E27FC236}">
                <a16:creationId xmlns:a16="http://schemas.microsoft.com/office/drawing/2014/main" id="{3BD952C2-1133-4BAD-84FD-FE4DBF85E99D}"/>
              </a:ext>
            </a:extLst>
          </p:cNvPr>
          <p:cNvSpPr/>
          <p:nvPr/>
        </p:nvSpPr>
        <p:spPr>
          <a:xfrm>
            <a:off x="4906394" y="2306680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7" name="Flowchart: Magnetic Disk 86">
            <a:extLst>
              <a:ext uri="{FF2B5EF4-FFF2-40B4-BE49-F238E27FC236}">
                <a16:creationId xmlns:a16="http://schemas.microsoft.com/office/drawing/2014/main" id="{78E0A0B0-66EE-48FC-9C45-FD7FF0C7E82F}"/>
              </a:ext>
            </a:extLst>
          </p:cNvPr>
          <p:cNvSpPr/>
          <p:nvPr/>
        </p:nvSpPr>
        <p:spPr>
          <a:xfrm>
            <a:off x="4906393" y="2139257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667C290F-5914-4775-BFC4-9C30B35CB3EF}"/>
              </a:ext>
            </a:extLst>
          </p:cNvPr>
          <p:cNvSpPr/>
          <p:nvPr/>
        </p:nvSpPr>
        <p:spPr>
          <a:xfrm>
            <a:off x="1664260" y="4221082"/>
            <a:ext cx="1231403" cy="768029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Client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9" name="Flowchart: Magnetic Disk 88">
            <a:extLst>
              <a:ext uri="{FF2B5EF4-FFF2-40B4-BE49-F238E27FC236}">
                <a16:creationId xmlns:a16="http://schemas.microsoft.com/office/drawing/2014/main" id="{6EE94BD1-BD19-4EBD-B664-9EA712541D90}"/>
              </a:ext>
            </a:extLst>
          </p:cNvPr>
          <p:cNvSpPr/>
          <p:nvPr/>
        </p:nvSpPr>
        <p:spPr>
          <a:xfrm>
            <a:off x="2391562" y="4332626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D6E99E3E-831F-444F-B5CF-81044EDF47A9}"/>
              </a:ext>
            </a:extLst>
          </p:cNvPr>
          <p:cNvCxnSpPr>
            <a:cxnSpLocks/>
            <a:stCxn id="68" idx="1"/>
            <a:endCxn id="83" idx="3"/>
          </p:cNvCxnSpPr>
          <p:nvPr/>
        </p:nvCxnSpPr>
        <p:spPr>
          <a:xfrm flipH="1" flipV="1">
            <a:off x="5440093" y="2402268"/>
            <a:ext cx="844702" cy="1144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5418118-E70D-4657-9F7C-A027777A04B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2895663" y="3210576"/>
            <a:ext cx="3389132" cy="10280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65FA7D69-0170-42C4-8B32-D3BB22D8802B}"/>
              </a:ext>
            </a:extLst>
          </p:cNvPr>
          <p:cNvCxnSpPr>
            <a:cxnSpLocks/>
            <a:stCxn id="68" idx="2"/>
            <a:endCxn id="75" idx="0"/>
          </p:cNvCxnSpPr>
          <p:nvPr/>
        </p:nvCxnSpPr>
        <p:spPr>
          <a:xfrm>
            <a:off x="6817166" y="2698124"/>
            <a:ext cx="0" cy="3310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277167E0-6582-46DC-AFE0-9CF47C59FDDC}"/>
              </a:ext>
            </a:extLst>
          </p:cNvPr>
          <p:cNvCxnSpPr>
            <a:cxnSpLocks/>
            <a:stCxn id="68" idx="3"/>
            <a:endCxn id="77" idx="0"/>
          </p:cNvCxnSpPr>
          <p:nvPr/>
        </p:nvCxnSpPr>
        <p:spPr>
          <a:xfrm>
            <a:off x="7349536" y="2516694"/>
            <a:ext cx="2096529" cy="5124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D4B5ED33-FD24-4365-8CBD-2BC4A369A559}"/>
              </a:ext>
            </a:extLst>
          </p:cNvPr>
          <p:cNvCxnSpPr>
            <a:cxnSpLocks/>
            <a:endCxn id="75" idx="1"/>
          </p:cNvCxnSpPr>
          <p:nvPr/>
        </p:nvCxnSpPr>
        <p:spPr>
          <a:xfrm flipV="1">
            <a:off x="3616334" y="3210576"/>
            <a:ext cx="2668461" cy="21180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8F32BDBF-CB53-4A18-8454-9DDE7342A180}"/>
              </a:ext>
            </a:extLst>
          </p:cNvPr>
          <p:cNvCxnSpPr>
            <a:cxnSpLocks/>
            <a:stCxn id="75" idx="3"/>
            <a:endCxn id="77" idx="1"/>
          </p:cNvCxnSpPr>
          <p:nvPr/>
        </p:nvCxnSpPr>
        <p:spPr>
          <a:xfrm>
            <a:off x="7349536" y="3210576"/>
            <a:ext cx="1564158" cy="0"/>
          </a:xfrm>
          <a:prstGeom prst="straightConnector1">
            <a:avLst/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633305C7-5DDC-463B-A10D-40F567605B2D}"/>
              </a:ext>
            </a:extLst>
          </p:cNvPr>
          <p:cNvSpPr/>
          <p:nvPr/>
        </p:nvSpPr>
        <p:spPr>
          <a:xfrm>
            <a:off x="3199760" y="4221082"/>
            <a:ext cx="1227637" cy="768029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Client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0B1A7B03-E62E-458F-8CF6-F7950A1FC6AC}"/>
              </a:ext>
            </a:extLst>
          </p:cNvPr>
          <p:cNvCxnSpPr>
            <a:cxnSpLocks/>
            <a:endCxn id="75" idx="1"/>
          </p:cNvCxnSpPr>
          <p:nvPr/>
        </p:nvCxnSpPr>
        <p:spPr>
          <a:xfrm flipV="1">
            <a:off x="4421525" y="3210576"/>
            <a:ext cx="1863270" cy="102805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82CFCCC7-4E58-4F8C-AB0E-E4476EC7BD47}"/>
              </a:ext>
            </a:extLst>
          </p:cNvPr>
          <p:cNvSpPr/>
          <p:nvPr/>
        </p:nvSpPr>
        <p:spPr>
          <a:xfrm>
            <a:off x="2388697" y="5315492"/>
            <a:ext cx="1227637" cy="76802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Win Client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9" name="Flowchart: Magnetic Disk 98">
            <a:extLst>
              <a:ext uri="{FF2B5EF4-FFF2-40B4-BE49-F238E27FC236}">
                <a16:creationId xmlns:a16="http://schemas.microsoft.com/office/drawing/2014/main" id="{70D8B76C-FB9B-4C77-A2C1-856EF1825D50}"/>
              </a:ext>
            </a:extLst>
          </p:cNvPr>
          <p:cNvSpPr/>
          <p:nvPr/>
        </p:nvSpPr>
        <p:spPr>
          <a:xfrm>
            <a:off x="2902639" y="5461427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B7952D4-AAE5-4009-9A88-BF74E562814F}"/>
              </a:ext>
            </a:extLst>
          </p:cNvPr>
          <p:cNvSpPr txBox="1"/>
          <p:nvPr/>
        </p:nvSpPr>
        <p:spPr>
          <a:xfrm>
            <a:off x="7848953" y="2866948"/>
            <a:ext cx="611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Sync</a:t>
            </a:r>
            <a:endParaRPr lang="en-GB" i="1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FA03BD4-3A92-40FD-AD75-F5EC23EBAD6A}"/>
              </a:ext>
            </a:extLst>
          </p:cNvPr>
          <p:cNvSpPr txBox="1"/>
          <p:nvPr/>
        </p:nvSpPr>
        <p:spPr>
          <a:xfrm>
            <a:off x="6278285" y="3388769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Server</a:t>
            </a:r>
            <a:endParaRPr lang="en-GB" sz="1100" i="1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5225624-0B0D-4704-B7CB-AEC8F0A6F4BE}"/>
              </a:ext>
            </a:extLst>
          </p:cNvPr>
          <p:cNvSpPr txBox="1"/>
          <p:nvPr/>
        </p:nvSpPr>
        <p:spPr>
          <a:xfrm>
            <a:off x="8913694" y="3388769"/>
            <a:ext cx="1000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Backup Server</a:t>
            </a:r>
            <a:endParaRPr lang="en-GB" sz="1100" i="1" dirty="0"/>
          </a:p>
        </p:txBody>
      </p:sp>
      <p:sp>
        <p:nvSpPr>
          <p:cNvPr id="106" name="Arrow: Left-Right 105">
            <a:extLst>
              <a:ext uri="{FF2B5EF4-FFF2-40B4-BE49-F238E27FC236}">
                <a16:creationId xmlns:a16="http://schemas.microsoft.com/office/drawing/2014/main" id="{ABE33FF0-FD0F-4504-B15F-367A43C2192D}"/>
              </a:ext>
            </a:extLst>
          </p:cNvPr>
          <p:cNvSpPr/>
          <p:nvPr/>
        </p:nvSpPr>
        <p:spPr>
          <a:xfrm rot="8416860" flipV="1">
            <a:off x="2445548" y="3771629"/>
            <a:ext cx="1490975" cy="144000"/>
          </a:xfrm>
          <a:prstGeom prst="leftRightArrow">
            <a:avLst/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DATA</a:t>
            </a:r>
            <a:endParaRPr lang="en-GB" sz="1100" i="1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3E9CBAC-CE91-4C36-81FA-71577B926BE4}"/>
              </a:ext>
            </a:extLst>
          </p:cNvPr>
          <p:cNvSpPr/>
          <p:nvPr/>
        </p:nvSpPr>
        <p:spPr>
          <a:xfrm>
            <a:off x="3909251" y="5315492"/>
            <a:ext cx="1227638" cy="76802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Win</a:t>
            </a:r>
          </a:p>
          <a:p>
            <a:r>
              <a:rPr lang="en-US" dirty="0">
                <a:solidFill>
                  <a:schemeClr val="bg1"/>
                </a:solidFill>
              </a:rPr>
              <a:t>Client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8" name="Flowchart: Magnetic Disk 107">
            <a:extLst>
              <a:ext uri="{FF2B5EF4-FFF2-40B4-BE49-F238E27FC236}">
                <a16:creationId xmlns:a16="http://schemas.microsoft.com/office/drawing/2014/main" id="{9AD750A5-6598-4EED-B9AA-4EC90EF51E04}"/>
              </a:ext>
            </a:extLst>
          </p:cNvPr>
          <p:cNvSpPr/>
          <p:nvPr/>
        </p:nvSpPr>
        <p:spPr>
          <a:xfrm>
            <a:off x="4643331" y="5809787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9" name="Flowchart: Predefined Process 108">
            <a:extLst>
              <a:ext uri="{FF2B5EF4-FFF2-40B4-BE49-F238E27FC236}">
                <a16:creationId xmlns:a16="http://schemas.microsoft.com/office/drawing/2014/main" id="{940A3A2C-B80D-451A-ADA1-F6CEC99BB729}"/>
              </a:ext>
            </a:extLst>
          </p:cNvPr>
          <p:cNvSpPr/>
          <p:nvPr/>
        </p:nvSpPr>
        <p:spPr>
          <a:xfrm>
            <a:off x="4643330" y="5434022"/>
            <a:ext cx="376927" cy="138308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0" name="Arrow: Left-Right 109">
            <a:extLst>
              <a:ext uri="{FF2B5EF4-FFF2-40B4-BE49-F238E27FC236}">
                <a16:creationId xmlns:a16="http://schemas.microsoft.com/office/drawing/2014/main" id="{5AD165E5-6BE6-44D3-A918-D107683FCD5A}"/>
              </a:ext>
            </a:extLst>
          </p:cNvPr>
          <p:cNvSpPr/>
          <p:nvPr/>
        </p:nvSpPr>
        <p:spPr>
          <a:xfrm rot="16455953">
            <a:off x="3609586" y="3974409"/>
            <a:ext cx="2731586" cy="144000"/>
          </a:xfrm>
          <a:prstGeom prst="leftRightArrow">
            <a:avLst>
              <a:gd name="adj1" fmla="val 50000"/>
              <a:gd name="adj2" fmla="val 62256"/>
            </a:avLst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DATA (http, WebDAV, S3)</a:t>
            </a:r>
            <a:endParaRPr lang="en-GB" sz="1100" i="1" dirty="0"/>
          </a:p>
        </p:txBody>
      </p:sp>
      <p:sp>
        <p:nvSpPr>
          <p:cNvPr id="111" name="Arrow: Left-Right 110">
            <a:extLst>
              <a:ext uri="{FF2B5EF4-FFF2-40B4-BE49-F238E27FC236}">
                <a16:creationId xmlns:a16="http://schemas.microsoft.com/office/drawing/2014/main" id="{6BD535BD-BE21-40BE-8516-98AEDDE68710}"/>
              </a:ext>
            </a:extLst>
          </p:cNvPr>
          <p:cNvSpPr/>
          <p:nvPr/>
        </p:nvSpPr>
        <p:spPr>
          <a:xfrm rot="16200000">
            <a:off x="4734581" y="5612267"/>
            <a:ext cx="243709" cy="125410"/>
          </a:xfrm>
          <a:prstGeom prst="leftRightArrow">
            <a:avLst/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 i="1" dirty="0"/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B0B1B004-80F2-40B0-A806-16DF9106D69F}"/>
              </a:ext>
            </a:extLst>
          </p:cNvPr>
          <p:cNvCxnSpPr>
            <a:cxnSpLocks/>
            <a:endCxn id="75" idx="1"/>
          </p:cNvCxnSpPr>
          <p:nvPr/>
        </p:nvCxnSpPr>
        <p:spPr>
          <a:xfrm flipV="1">
            <a:off x="5136889" y="3210576"/>
            <a:ext cx="1147906" cy="211959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1E1B65A6-2728-4869-9438-F3ABB2E2E594}"/>
              </a:ext>
            </a:extLst>
          </p:cNvPr>
          <p:cNvSpPr txBox="1"/>
          <p:nvPr/>
        </p:nvSpPr>
        <p:spPr>
          <a:xfrm>
            <a:off x="5927612" y="4921028"/>
            <a:ext cx="1973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Operating systems: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877A3781-704A-49CE-9168-9645D9D8642A}"/>
              </a:ext>
            </a:extLst>
          </p:cNvPr>
          <p:cNvSpPr/>
          <p:nvPr/>
        </p:nvSpPr>
        <p:spPr>
          <a:xfrm>
            <a:off x="8128080" y="5372134"/>
            <a:ext cx="2018245" cy="71138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Microsoft Windows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9F210B45-E24A-43D7-BF14-95F64701166D}"/>
              </a:ext>
            </a:extLst>
          </p:cNvPr>
          <p:cNvSpPr/>
          <p:nvPr/>
        </p:nvSpPr>
        <p:spPr>
          <a:xfrm>
            <a:off x="6016170" y="5364068"/>
            <a:ext cx="2018245" cy="719453"/>
          </a:xfrm>
          <a:prstGeom prst="rect">
            <a:avLst/>
          </a:prstGeom>
          <a:solidFill>
            <a:srgbClr val="F40E4E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Linux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7" name="Flowchart: Predefined Process 116">
            <a:extLst>
              <a:ext uri="{FF2B5EF4-FFF2-40B4-BE49-F238E27FC236}">
                <a16:creationId xmlns:a16="http://schemas.microsoft.com/office/drawing/2014/main" id="{38E4A518-8762-4229-B88E-CC826C59F340}"/>
              </a:ext>
            </a:extLst>
          </p:cNvPr>
          <p:cNvSpPr/>
          <p:nvPr/>
        </p:nvSpPr>
        <p:spPr>
          <a:xfrm>
            <a:off x="3482777" y="4701777"/>
            <a:ext cx="825712" cy="152019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Samba</a:t>
            </a:r>
            <a:endParaRPr lang="en-GB" sz="500" dirty="0">
              <a:solidFill>
                <a:schemeClr val="tx1"/>
              </a:solidFill>
            </a:endParaRPr>
          </a:p>
        </p:txBody>
      </p:sp>
      <p:sp>
        <p:nvSpPr>
          <p:cNvPr id="118" name="Arrow: Left-Right 117">
            <a:extLst>
              <a:ext uri="{FF2B5EF4-FFF2-40B4-BE49-F238E27FC236}">
                <a16:creationId xmlns:a16="http://schemas.microsoft.com/office/drawing/2014/main" id="{9374EB3B-803B-409D-8519-9F3ACE5E41AC}"/>
              </a:ext>
            </a:extLst>
          </p:cNvPr>
          <p:cNvSpPr/>
          <p:nvPr/>
        </p:nvSpPr>
        <p:spPr>
          <a:xfrm rot="18549688">
            <a:off x="3060059" y="5093920"/>
            <a:ext cx="760117" cy="125410"/>
          </a:xfrm>
          <a:prstGeom prst="leftRightArrow">
            <a:avLst/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DATA</a:t>
            </a:r>
            <a:endParaRPr lang="en-GB" sz="1100" i="1" dirty="0"/>
          </a:p>
        </p:txBody>
      </p:sp>
      <p:sp>
        <p:nvSpPr>
          <p:cNvPr id="119" name="Flowchart: Magnetic Disk 118">
            <a:extLst>
              <a:ext uri="{FF2B5EF4-FFF2-40B4-BE49-F238E27FC236}">
                <a16:creationId xmlns:a16="http://schemas.microsoft.com/office/drawing/2014/main" id="{E34D744C-32C0-462B-97CF-A76F83F506F2}"/>
              </a:ext>
            </a:extLst>
          </p:cNvPr>
          <p:cNvSpPr/>
          <p:nvPr/>
        </p:nvSpPr>
        <p:spPr>
          <a:xfrm>
            <a:off x="3931562" y="4344036"/>
            <a:ext cx="376927" cy="18338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0" name="Arrow: Left-Right 119">
            <a:extLst>
              <a:ext uri="{FF2B5EF4-FFF2-40B4-BE49-F238E27FC236}">
                <a16:creationId xmlns:a16="http://schemas.microsoft.com/office/drawing/2014/main" id="{391375EE-3EB4-42DE-8C57-F4E444D042AF}"/>
              </a:ext>
            </a:extLst>
          </p:cNvPr>
          <p:cNvSpPr/>
          <p:nvPr/>
        </p:nvSpPr>
        <p:spPr>
          <a:xfrm rot="15795972" flipV="1">
            <a:off x="3614684" y="3755324"/>
            <a:ext cx="983718" cy="144000"/>
          </a:xfrm>
          <a:prstGeom prst="leftRightArrow">
            <a:avLst/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DATA</a:t>
            </a:r>
            <a:endParaRPr lang="en-GB" sz="1100" i="1" dirty="0"/>
          </a:p>
        </p:txBody>
      </p:sp>
      <p:sp>
        <p:nvSpPr>
          <p:cNvPr id="121" name="Arrow: Left-Right 120">
            <a:extLst>
              <a:ext uri="{FF2B5EF4-FFF2-40B4-BE49-F238E27FC236}">
                <a16:creationId xmlns:a16="http://schemas.microsoft.com/office/drawing/2014/main" id="{144BD87B-5F9D-4048-9AE6-69BE97156728}"/>
              </a:ext>
            </a:extLst>
          </p:cNvPr>
          <p:cNvSpPr/>
          <p:nvPr/>
        </p:nvSpPr>
        <p:spPr>
          <a:xfrm rot="16200000">
            <a:off x="3994472" y="4545672"/>
            <a:ext cx="243709" cy="125410"/>
          </a:xfrm>
          <a:prstGeom prst="leftRightArrow">
            <a:avLst/>
          </a:prstGeom>
          <a:ln w="762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1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DDF21-13E3-4D0C-B322-C56E7502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6968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010" y="125269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EOS-wnc connection to Windows disk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419" y="1309511"/>
            <a:ext cx="10515600" cy="48294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b="1" dirty="0"/>
              <a:t>EOS cluster communication design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1813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3E9CBAC-CE91-4C36-81FA-71577B926BE4}"/>
              </a:ext>
            </a:extLst>
          </p:cNvPr>
          <p:cNvSpPr/>
          <p:nvPr/>
        </p:nvSpPr>
        <p:spPr>
          <a:xfrm>
            <a:off x="2638003" y="2233402"/>
            <a:ext cx="6724481" cy="321253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Win</a:t>
            </a:r>
          </a:p>
          <a:p>
            <a:r>
              <a:rPr lang="en-US" sz="3200" dirty="0">
                <a:solidFill>
                  <a:schemeClr val="bg1"/>
                </a:solidFill>
              </a:rPr>
              <a:t>Client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08" name="Flowchart: Magnetic Disk 107">
            <a:extLst>
              <a:ext uri="{FF2B5EF4-FFF2-40B4-BE49-F238E27FC236}">
                <a16:creationId xmlns:a16="http://schemas.microsoft.com/office/drawing/2014/main" id="{9AD750A5-6598-4EED-B9AA-4EC90EF51E04}"/>
              </a:ext>
            </a:extLst>
          </p:cNvPr>
          <p:cNvSpPr/>
          <p:nvPr/>
        </p:nvSpPr>
        <p:spPr>
          <a:xfrm>
            <a:off x="4663867" y="4442527"/>
            <a:ext cx="2803733" cy="687324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9" name="Flowchart: Predefined Process 108">
            <a:extLst>
              <a:ext uri="{FF2B5EF4-FFF2-40B4-BE49-F238E27FC236}">
                <a16:creationId xmlns:a16="http://schemas.microsoft.com/office/drawing/2014/main" id="{940A3A2C-B80D-451A-ADA1-F6CEC99BB729}"/>
              </a:ext>
            </a:extLst>
          </p:cNvPr>
          <p:cNvSpPr/>
          <p:nvPr/>
        </p:nvSpPr>
        <p:spPr>
          <a:xfrm>
            <a:off x="4663867" y="3115354"/>
            <a:ext cx="2803733" cy="518391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0" name="Arrow: Left-Right 109">
            <a:extLst>
              <a:ext uri="{FF2B5EF4-FFF2-40B4-BE49-F238E27FC236}">
                <a16:creationId xmlns:a16="http://schemas.microsoft.com/office/drawing/2014/main" id="{5AD165E5-6BE6-44D3-A918-D107683FCD5A}"/>
              </a:ext>
            </a:extLst>
          </p:cNvPr>
          <p:cNvSpPr/>
          <p:nvPr/>
        </p:nvSpPr>
        <p:spPr>
          <a:xfrm rot="16455953">
            <a:off x="4669829" y="2303003"/>
            <a:ext cx="1296000" cy="360000"/>
          </a:xfrm>
          <a:prstGeom prst="leftRightArrow">
            <a:avLst>
              <a:gd name="adj1" fmla="val 50000"/>
              <a:gd name="adj2" fmla="val 62256"/>
            </a:avLst>
          </a:prstGeom>
          <a:ln w="2286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DATA (http, WebDAV, S3)</a:t>
            </a:r>
            <a:endParaRPr lang="en-GB" sz="1100" i="1" dirty="0"/>
          </a:p>
        </p:txBody>
      </p:sp>
      <p:sp>
        <p:nvSpPr>
          <p:cNvPr id="111" name="Arrow: Left-Right 110">
            <a:extLst>
              <a:ext uri="{FF2B5EF4-FFF2-40B4-BE49-F238E27FC236}">
                <a16:creationId xmlns:a16="http://schemas.microsoft.com/office/drawing/2014/main" id="{6BD535BD-BE21-40BE-8516-98AEDDE68710}"/>
              </a:ext>
            </a:extLst>
          </p:cNvPr>
          <p:cNvSpPr/>
          <p:nvPr/>
        </p:nvSpPr>
        <p:spPr>
          <a:xfrm rot="16200000">
            <a:off x="4909776" y="3806179"/>
            <a:ext cx="1114361" cy="360000"/>
          </a:xfrm>
          <a:prstGeom prst="leftRightArrow">
            <a:avLst/>
          </a:prstGeom>
          <a:ln w="200025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Windows driver</a:t>
            </a:r>
            <a:endParaRPr lang="en-GB" sz="11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DDF21-13E3-4D0C-B322-C56E7502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 dirty="0"/>
          </a:p>
        </p:txBody>
      </p:sp>
      <p:sp>
        <p:nvSpPr>
          <p:cNvPr id="53" name="Arrow: Left-Right 52">
            <a:extLst>
              <a:ext uri="{FF2B5EF4-FFF2-40B4-BE49-F238E27FC236}">
                <a16:creationId xmlns:a16="http://schemas.microsoft.com/office/drawing/2014/main" id="{4BEEFBA0-5FF3-45A4-9937-A3BB84B37F36}"/>
              </a:ext>
            </a:extLst>
          </p:cNvPr>
          <p:cNvSpPr/>
          <p:nvPr/>
        </p:nvSpPr>
        <p:spPr>
          <a:xfrm rot="16200000">
            <a:off x="6233379" y="3797029"/>
            <a:ext cx="1096059" cy="360000"/>
          </a:xfrm>
          <a:prstGeom prst="leftRightArrow">
            <a:avLst/>
          </a:prstGeom>
          <a:ln w="200025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CLI commands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8774027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59A5-7F4F-4746-897E-636ECA18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010" y="125269"/>
            <a:ext cx="1051560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</a:rPr>
              <a:t>EOS-wnc connection to Windows disk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93124-60E3-4071-8106-FDB1C51D29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419" y="1309511"/>
            <a:ext cx="10515600" cy="48294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" b="1" dirty="0"/>
              <a:t>EOS cluster communication design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7847C-D1D3-4A44-9A11-D54BFE671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Gregor Molan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1AFE9BB-36A6-4C10-AF09-14CA0AA39E2D}"/>
              </a:ext>
            </a:extLst>
          </p:cNvPr>
          <p:cNvSpPr/>
          <p:nvPr/>
        </p:nvSpPr>
        <p:spPr>
          <a:xfrm>
            <a:off x="699901" y="1181373"/>
            <a:ext cx="632199" cy="45719"/>
          </a:xfrm>
          <a:prstGeom prst="rect">
            <a:avLst/>
          </a:prstGeom>
          <a:solidFill>
            <a:srgbClr val="E60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3E9CBAC-CE91-4C36-81FA-71577B926BE4}"/>
              </a:ext>
            </a:extLst>
          </p:cNvPr>
          <p:cNvSpPr/>
          <p:nvPr/>
        </p:nvSpPr>
        <p:spPr>
          <a:xfrm>
            <a:off x="2638003" y="2233402"/>
            <a:ext cx="6724481" cy="321253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Win</a:t>
            </a:r>
          </a:p>
          <a:p>
            <a:r>
              <a:rPr lang="en-US" sz="3200" dirty="0">
                <a:solidFill>
                  <a:schemeClr val="bg1"/>
                </a:solidFill>
              </a:rPr>
              <a:t>Client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08" name="Flowchart: Magnetic Disk 107">
            <a:extLst>
              <a:ext uri="{FF2B5EF4-FFF2-40B4-BE49-F238E27FC236}">
                <a16:creationId xmlns:a16="http://schemas.microsoft.com/office/drawing/2014/main" id="{9AD750A5-6598-4EED-B9AA-4EC90EF51E04}"/>
              </a:ext>
            </a:extLst>
          </p:cNvPr>
          <p:cNvSpPr/>
          <p:nvPr/>
        </p:nvSpPr>
        <p:spPr>
          <a:xfrm>
            <a:off x="4663867" y="4442527"/>
            <a:ext cx="2803733" cy="687324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9" name="Flowchart: Predefined Process 108">
            <a:extLst>
              <a:ext uri="{FF2B5EF4-FFF2-40B4-BE49-F238E27FC236}">
                <a16:creationId xmlns:a16="http://schemas.microsoft.com/office/drawing/2014/main" id="{940A3A2C-B80D-451A-ADA1-F6CEC99BB729}"/>
              </a:ext>
            </a:extLst>
          </p:cNvPr>
          <p:cNvSpPr/>
          <p:nvPr/>
        </p:nvSpPr>
        <p:spPr>
          <a:xfrm>
            <a:off x="4663867" y="3115354"/>
            <a:ext cx="2803733" cy="518391"/>
          </a:xfrm>
          <a:prstGeom prst="flowChartPredefined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0" name="Arrow: Left-Right 109">
            <a:extLst>
              <a:ext uri="{FF2B5EF4-FFF2-40B4-BE49-F238E27FC236}">
                <a16:creationId xmlns:a16="http://schemas.microsoft.com/office/drawing/2014/main" id="{5AD165E5-6BE6-44D3-A918-D107683FCD5A}"/>
              </a:ext>
            </a:extLst>
          </p:cNvPr>
          <p:cNvSpPr/>
          <p:nvPr/>
        </p:nvSpPr>
        <p:spPr>
          <a:xfrm rot="16455953">
            <a:off x="4669829" y="2303003"/>
            <a:ext cx="1296000" cy="360000"/>
          </a:xfrm>
          <a:prstGeom prst="leftRightArrow">
            <a:avLst>
              <a:gd name="adj1" fmla="val 50000"/>
              <a:gd name="adj2" fmla="val 62256"/>
            </a:avLst>
          </a:prstGeom>
          <a:ln w="228600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DATA (http, WebDAV, S3)</a:t>
            </a:r>
            <a:endParaRPr lang="en-GB" sz="1100" i="1" dirty="0"/>
          </a:p>
        </p:txBody>
      </p:sp>
      <p:sp>
        <p:nvSpPr>
          <p:cNvPr id="111" name="Arrow: Left-Right 110">
            <a:extLst>
              <a:ext uri="{FF2B5EF4-FFF2-40B4-BE49-F238E27FC236}">
                <a16:creationId xmlns:a16="http://schemas.microsoft.com/office/drawing/2014/main" id="{6BD535BD-BE21-40BE-8516-98AEDDE68710}"/>
              </a:ext>
            </a:extLst>
          </p:cNvPr>
          <p:cNvSpPr/>
          <p:nvPr/>
        </p:nvSpPr>
        <p:spPr>
          <a:xfrm rot="16200000">
            <a:off x="4909776" y="3806179"/>
            <a:ext cx="1114361" cy="360000"/>
          </a:xfrm>
          <a:prstGeom prst="leftRightArrow">
            <a:avLst/>
          </a:prstGeom>
          <a:ln w="200025" cap="flat">
            <a:solidFill>
              <a:schemeClr val="bg1">
                <a:lumMod val="75000"/>
              </a:schemeClr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/>
              <a:t>Windows driver</a:t>
            </a:r>
            <a:endParaRPr lang="en-GB" sz="11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2DDF21-13E3-4D0C-B322-C56E75029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2021-03-02</a:t>
            </a:r>
            <a:endParaRPr lang="en-GB" dirty="0"/>
          </a:p>
        </p:txBody>
      </p:sp>
      <p:sp>
        <p:nvSpPr>
          <p:cNvPr id="53" name="Arrow: Left-Right 52">
            <a:extLst>
              <a:ext uri="{FF2B5EF4-FFF2-40B4-BE49-F238E27FC236}">
                <a16:creationId xmlns:a16="http://schemas.microsoft.com/office/drawing/2014/main" id="{4BEEFBA0-5FF3-45A4-9937-A3BB84B37F36}"/>
              </a:ext>
            </a:extLst>
          </p:cNvPr>
          <p:cNvSpPr/>
          <p:nvPr/>
        </p:nvSpPr>
        <p:spPr>
          <a:xfrm rot="16200000">
            <a:off x="6233379" y="3768454"/>
            <a:ext cx="1096059" cy="360000"/>
          </a:xfrm>
          <a:prstGeom prst="leftRightArrow">
            <a:avLst/>
          </a:prstGeom>
          <a:ln w="200025" cap="flat">
            <a:solidFill>
              <a:srgbClr val="FF0000"/>
            </a:solidFill>
            <a:round/>
            <a:headEnd type="triangle"/>
            <a:tailEnd type="triangle"/>
          </a:ln>
          <a:effectLst>
            <a:outerShdw blurRad="50800" dist="50800" dir="5400000" algn="ctr" rotWithShape="0">
              <a:srgbClr val="000000">
                <a:alpha val="75000"/>
              </a:srgbClr>
            </a:outerShdw>
            <a:reflection endPos="0" dist="50800" dir="5400000" sy="-100000" algn="bl" rotWithShape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sz="1100" i="1" dirty="0">
                <a:solidFill>
                  <a:schemeClr val="bg1"/>
                </a:solidFill>
              </a:rPr>
              <a:t>CLI commands</a:t>
            </a:r>
            <a:endParaRPr lang="en-GB" sz="11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3462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50">
        <p159:morph option="byObject"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CT-Management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B0F0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T-Management.potx" id="{AD152576-87ED-457F-9685-FFE709D178F6}" vid="{050A5BD3-FE28-4FF3-BB0C-AB21A44D7F6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CT-Management</Template>
  <TotalTime>13290</TotalTime>
  <Words>8765</Words>
  <Application>Microsoft Office PowerPoint</Application>
  <PresentationFormat>Widescreen</PresentationFormat>
  <Paragraphs>980</Paragraphs>
  <Slides>39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Arial</vt:lpstr>
      <vt:lpstr>Calibri</vt:lpstr>
      <vt:lpstr>Courier New</vt:lpstr>
      <vt:lpstr>CT-Management</vt:lpstr>
      <vt:lpstr>EOS-wnc console</vt:lpstr>
      <vt:lpstr>Topics</vt:lpstr>
      <vt:lpstr>Comtrade: Development of EOS-wnc</vt:lpstr>
      <vt:lpstr>Background about EOS-wnc development 1/2</vt:lpstr>
      <vt:lpstr>Background about EOS-wnc development 2/2</vt:lpstr>
      <vt:lpstr>EOS cluster communication design</vt:lpstr>
      <vt:lpstr>EOS-wnc communication design</vt:lpstr>
      <vt:lpstr>EOS-wnc connection to Windows disk</vt:lpstr>
      <vt:lpstr>EOS-wnc connection to Windows disk</vt:lpstr>
      <vt:lpstr>EOS-wnc: Command line interface (CLI)</vt:lpstr>
      <vt:lpstr>EOS-wnc CLI mechanisms</vt:lpstr>
      <vt:lpstr>New features for EOS-wnc console</vt:lpstr>
      <vt:lpstr>EOS-wnc console: Demo</vt:lpstr>
      <vt:lpstr>Prerequisite: Installed EOS-wnc</vt:lpstr>
      <vt:lpstr>EOS-wnc: Future work</vt:lpstr>
      <vt:lpstr>Planned actions for 2021</vt:lpstr>
      <vt:lpstr>EOS-wnc console</vt:lpstr>
      <vt:lpstr>EOS-wnc console: Demo slides</vt:lpstr>
      <vt:lpstr>PowerPoint Presentation</vt:lpstr>
      <vt:lpstr>Start with --verbose</vt:lpstr>
      <vt:lpstr>PowerPoint Presentation</vt:lpstr>
      <vt:lpstr>PowerPoint Presentation</vt:lpstr>
      <vt:lpstr>Autocomplete, tailored help</vt:lpstr>
      <vt:lpstr>reconnect, transfer, version, whoami, role, who</vt:lpstr>
      <vt:lpstr>fs </vt:lpstr>
      <vt:lpstr>ns </vt:lpstr>
      <vt:lpstr>io </vt:lpstr>
      <vt:lpstr>vid </vt:lpstr>
      <vt:lpstr>config </vt:lpstr>
      <vt:lpstr>space </vt:lpstr>
      <vt:lpstr>group </vt:lpstr>
      <vt:lpstr>access </vt:lpstr>
      <vt:lpstr>quota </vt:lpstr>
      <vt:lpstr>route, recycle</vt:lpstr>
      <vt:lpstr>debug </vt:lpstr>
      <vt:lpstr>ls, mkdir</vt:lpstr>
      <vt:lpstr>touch, file copy, info, stat, cd</vt:lpstr>
      <vt:lpstr>ln, find, acl, attr, stagerrm </vt:lpstr>
      <vt:lpstr>timing, silent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console for EOS-wnc</dc:title>
  <dc:creator>Gregor Molan</dc:creator>
  <cp:lastModifiedBy>Gregor Molan</cp:lastModifiedBy>
  <cp:revision>394</cp:revision>
  <dcterms:created xsi:type="dcterms:W3CDTF">2020-10-16T07:27:12Z</dcterms:created>
  <dcterms:modified xsi:type="dcterms:W3CDTF">2021-03-01T11:03:58Z</dcterms:modified>
  <cp:contentStatus/>
</cp:coreProperties>
</file>