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5"/>
  </p:notesMasterIdLst>
  <p:handoutMasterIdLst>
    <p:handoutMasterId r:id="rId16"/>
  </p:handoutMasterIdLst>
  <p:sldIdLst>
    <p:sldId id="576" r:id="rId2"/>
    <p:sldId id="256" r:id="rId3"/>
    <p:sldId id="411" r:id="rId4"/>
    <p:sldId id="412" r:id="rId5"/>
    <p:sldId id="413" r:id="rId6"/>
    <p:sldId id="339" r:id="rId7"/>
    <p:sldId id="408" r:id="rId8"/>
    <p:sldId id="831" r:id="rId9"/>
    <p:sldId id="830" r:id="rId10"/>
    <p:sldId id="819" r:id="rId11"/>
    <p:sldId id="827" r:id="rId12"/>
    <p:sldId id="828" r:id="rId13"/>
    <p:sldId id="829" r:id="rId14"/>
  </p:sldIdLst>
  <p:sldSz cx="9144000" cy="6858000" type="screen4x3"/>
  <p:notesSz cx="6797675" cy="9928225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66FF33"/>
    <a:srgbClr val="00FFFF"/>
    <a:srgbClr val="FF0000"/>
    <a:srgbClr val="9999FF"/>
    <a:srgbClr val="FF3300"/>
    <a:srgbClr val="FFFF00"/>
    <a:srgbClr val="FF9933"/>
    <a:srgbClr val="008000"/>
    <a:srgbClr val="D7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05" autoAdjust="0"/>
    <p:restoredTop sz="98326" autoAdjust="0"/>
  </p:normalViewPr>
  <p:slideViewPr>
    <p:cSldViewPr snapToGrid="0">
      <p:cViewPr varScale="1">
        <p:scale>
          <a:sx n="128" d="100"/>
          <a:sy n="128" d="100"/>
        </p:scale>
        <p:origin x="30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6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5A08B.681FA3E0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png"/><Relationship Id="rId7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AD-CONS / ELENA Projects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9" y="2040366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2000" kern="0" dirty="0">
                <a:solidFill>
                  <a:srgbClr val="0070C0"/>
                </a:solidFill>
              </a:rPr>
              <a:t>ADUC 19</a:t>
            </a:r>
            <a:r>
              <a:rPr lang="en-US" sz="2000" kern="0" baseline="30000" dirty="0">
                <a:solidFill>
                  <a:srgbClr val="0070C0"/>
                </a:solidFill>
              </a:rPr>
              <a:t>th</a:t>
            </a:r>
            <a:r>
              <a:rPr lang="en-US" sz="2000" kern="0" dirty="0">
                <a:solidFill>
                  <a:srgbClr val="0070C0"/>
                </a:solidFill>
              </a:rPr>
              <a:t> January 2021</a:t>
            </a:r>
            <a:endParaRPr lang="en-US" sz="4800" kern="0" dirty="0">
              <a:solidFill>
                <a:srgbClr val="0070C0"/>
              </a:solidFill>
            </a:endParaRP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 facility consolidation</a:t>
            </a:r>
          </a:p>
          <a:p>
            <a:pPr algn="ctr"/>
            <a:r>
              <a:rPr lang="en-US" sz="1800" kern="0" dirty="0">
                <a:solidFill>
                  <a:srgbClr val="0070C0"/>
                </a:solidFill>
              </a:rPr>
              <a:t>François BUTIN – BE-EA</a:t>
            </a:r>
            <a:endParaRPr lang="en-GB" sz="1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FA7CB-0409-4A92-9DDF-2ACB65E7F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dirty="0"/>
              <a:t>PUMA </a:t>
            </a:r>
            <a:r>
              <a:rPr lang="fr-CH" dirty="0" err="1"/>
              <a:t>exp</a:t>
            </a:r>
            <a:r>
              <a:rPr lang="fr-CH" dirty="0"/>
              <a:t> area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D0483-CC5F-4AA2-AC2D-05AF917F7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56" y="1209727"/>
            <a:ext cx="4038600" cy="5111750"/>
          </a:xfrm>
        </p:spPr>
        <p:txBody>
          <a:bodyPr wrap="square"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CH" sz="2600" dirty="0"/>
              <a:t>PUMA </a:t>
            </a:r>
            <a:r>
              <a:rPr lang="fr-CH" sz="2600" dirty="0" err="1"/>
              <a:t>is</a:t>
            </a:r>
            <a:r>
              <a:rPr lang="fr-CH" sz="2600" dirty="0"/>
              <a:t> </a:t>
            </a:r>
            <a:r>
              <a:rPr lang="fr-CH" sz="2600" dirty="0" err="1"/>
              <a:t>approved</a:t>
            </a:r>
            <a:r>
              <a:rPr lang="fr-CH" sz="2600" dirty="0"/>
              <a:t> at AD</a:t>
            </a:r>
          </a:p>
          <a:p>
            <a:pPr>
              <a:lnSpc>
                <a:spcPct val="90000"/>
              </a:lnSpc>
            </a:pPr>
            <a:r>
              <a:rPr lang="fr-CH" sz="2600" dirty="0" err="1"/>
              <a:t>Experimental</a:t>
            </a:r>
            <a:r>
              <a:rPr lang="fr-CH" sz="2600" dirty="0"/>
              <a:t> area </a:t>
            </a:r>
            <a:r>
              <a:rPr lang="fr-CH" sz="2600" dirty="0" err="1"/>
              <a:t>being</a:t>
            </a:r>
            <a:r>
              <a:rPr lang="fr-CH" sz="2600" dirty="0"/>
              <a:t> </a:t>
            </a:r>
            <a:r>
              <a:rPr lang="fr-CH" sz="2600" dirty="0" err="1"/>
              <a:t>installed</a:t>
            </a:r>
            <a:r>
              <a:rPr lang="fr-CH" sz="2600" dirty="0"/>
              <a:t>, </a:t>
            </a:r>
            <a:r>
              <a:rPr lang="fr-CH" sz="2600" dirty="0" err="1"/>
              <a:t>expected</a:t>
            </a:r>
            <a:r>
              <a:rPr lang="fr-CH" sz="2600" dirty="0"/>
              <a:t> </a:t>
            </a:r>
            <a:r>
              <a:rPr lang="fr-CH" sz="2600" dirty="0" err="1"/>
              <a:t>complete</a:t>
            </a:r>
            <a:r>
              <a:rPr lang="fr-CH" sz="2600" dirty="0"/>
              <a:t> in April</a:t>
            </a:r>
          </a:p>
          <a:p>
            <a:pPr>
              <a:lnSpc>
                <a:spcPct val="90000"/>
              </a:lnSpc>
            </a:pPr>
            <a:r>
              <a:rPr lang="fr-CH" sz="2600" dirty="0"/>
              <a:t>New </a:t>
            </a:r>
            <a:r>
              <a:rPr lang="fr-CH" sz="2600" dirty="0" err="1"/>
              <a:t>transfer</a:t>
            </a:r>
            <a:r>
              <a:rPr lang="fr-CH" sz="2600" dirty="0"/>
              <a:t> line LNE51 installation about to start, </a:t>
            </a:r>
            <a:r>
              <a:rPr lang="fr-CH" sz="2600" dirty="0" err="1"/>
              <a:t>expected</a:t>
            </a:r>
            <a:r>
              <a:rPr lang="fr-CH" sz="2600" dirty="0"/>
              <a:t> </a:t>
            </a:r>
            <a:r>
              <a:rPr lang="fr-CH" sz="2600" dirty="0" err="1"/>
              <a:t>complete</a:t>
            </a:r>
            <a:r>
              <a:rPr lang="fr-CH" sz="2600" dirty="0"/>
              <a:t> in July – </a:t>
            </a:r>
            <a:r>
              <a:rPr lang="fr-CH" sz="2600" dirty="0" err="1"/>
              <a:t>connection</a:t>
            </a:r>
            <a:r>
              <a:rPr lang="fr-CH" sz="2600" dirty="0"/>
              <a:t> to ELENA ring in </a:t>
            </a:r>
            <a:r>
              <a:rPr lang="fr-CH" sz="2600" dirty="0" err="1"/>
              <a:t>November</a:t>
            </a:r>
            <a:endParaRPr lang="fr-CH" sz="2600" dirty="0"/>
          </a:p>
          <a:p>
            <a:pPr>
              <a:lnSpc>
                <a:spcPct val="90000"/>
              </a:lnSpc>
            </a:pPr>
            <a:r>
              <a:rPr lang="fr-CH" sz="2600" dirty="0"/>
              <a:t>Start of </a:t>
            </a:r>
            <a:r>
              <a:rPr lang="fr-CH" sz="2600" dirty="0" err="1"/>
              <a:t>experiment</a:t>
            </a:r>
            <a:r>
              <a:rPr lang="fr-CH" sz="2600" dirty="0"/>
              <a:t> components installation as of </a:t>
            </a:r>
            <a:r>
              <a:rPr lang="fr-CH" sz="2600" dirty="0" err="1"/>
              <a:t>Autumn</a:t>
            </a:r>
            <a:endParaRPr lang="fr-CH" sz="2600" dirty="0"/>
          </a:p>
          <a:p>
            <a:pPr>
              <a:lnSpc>
                <a:spcPct val="90000"/>
              </a:lnSpc>
            </a:pPr>
            <a:r>
              <a:rPr lang="fr-CH" sz="2600" dirty="0"/>
              <a:t> PUMA trap </a:t>
            </a:r>
            <a:r>
              <a:rPr lang="fr-CH" sz="2600" dirty="0" err="1"/>
              <a:t>delivery</a:t>
            </a:r>
            <a:r>
              <a:rPr lang="fr-CH" sz="2600" dirty="0"/>
              <a:t> date to </a:t>
            </a:r>
            <a:r>
              <a:rPr lang="fr-CH" sz="2600" dirty="0" err="1"/>
              <a:t>be</a:t>
            </a:r>
            <a:r>
              <a:rPr lang="fr-CH" sz="2600" dirty="0"/>
              <a:t> </a:t>
            </a:r>
            <a:r>
              <a:rPr lang="fr-CH" sz="2600" dirty="0" err="1"/>
              <a:t>confirmed</a:t>
            </a:r>
            <a:endParaRPr lang="en-GB" sz="2600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6C49343B-B43D-471C-91A7-F34755A737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1" r="22677"/>
          <a:stretch/>
        </p:blipFill>
        <p:spPr bwMode="auto">
          <a:xfrm>
            <a:off x="4106056" y="1209727"/>
            <a:ext cx="5037944" cy="5111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picture containing text, several&#10;&#10;Description automatically generated">
            <a:extLst>
              <a:ext uri="{FF2B5EF4-FFF2-40B4-BE49-F238E27FC236}">
                <a16:creationId xmlns:a16="http://schemas.microsoft.com/office/drawing/2014/main" id="{49155A19-535E-45EF-B0ED-400201ACC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626" y="4999220"/>
            <a:ext cx="2478373" cy="1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3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8D4D-D371-4794-AF4F-8EA19F888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STEP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ADE915-6716-4B7D-9388-9BC9273683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55" y="1209727"/>
            <a:ext cx="8965932" cy="231543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2600" dirty="0"/>
              <a:t>STEP not </a:t>
            </a:r>
            <a:r>
              <a:rPr lang="fr-CH" sz="2600" dirty="0" err="1"/>
              <a:t>yet</a:t>
            </a:r>
            <a:r>
              <a:rPr lang="fr-CH" sz="2600" dirty="0"/>
              <a:t> </a:t>
            </a:r>
            <a:r>
              <a:rPr lang="fr-CH" sz="2600" dirty="0" err="1"/>
              <a:t>approved</a:t>
            </a:r>
            <a:r>
              <a:rPr lang="fr-CH" sz="2600" dirty="0"/>
              <a:t>, but </a:t>
            </a:r>
            <a:r>
              <a:rPr lang="fr-CH" sz="2600" dirty="0" err="1"/>
              <a:t>soon</a:t>
            </a:r>
            <a:r>
              <a:rPr lang="fr-CH" sz="2600" dirty="0"/>
              <a:t> !</a:t>
            </a:r>
          </a:p>
          <a:p>
            <a:pPr>
              <a:lnSpc>
                <a:spcPct val="90000"/>
              </a:lnSpc>
            </a:pPr>
            <a:r>
              <a:rPr lang="fr-CH" sz="2600" dirty="0" err="1"/>
              <a:t>Encouraged</a:t>
            </a:r>
            <a:r>
              <a:rPr lang="fr-CH" sz="2600" dirty="0"/>
              <a:t> to start </a:t>
            </a:r>
            <a:r>
              <a:rPr lang="fr-CH" sz="2600" dirty="0" err="1"/>
              <a:t>preparing</a:t>
            </a:r>
            <a:r>
              <a:rPr lang="fr-CH" sz="2600" dirty="0"/>
              <a:t> </a:t>
            </a:r>
            <a:r>
              <a:rPr lang="fr-CH" sz="2600" dirty="0" err="1"/>
              <a:t>exp</a:t>
            </a:r>
            <a:r>
              <a:rPr lang="fr-CH" sz="2600" dirty="0"/>
              <a:t> area</a:t>
            </a:r>
          </a:p>
          <a:p>
            <a:pPr>
              <a:lnSpc>
                <a:spcPct val="90000"/>
              </a:lnSpc>
            </a:pPr>
            <a:r>
              <a:rPr lang="fr-CH" sz="2600" dirty="0"/>
              <a:t>Site of ex-ATRAP1 </a:t>
            </a:r>
            <a:r>
              <a:rPr lang="fr-CH" sz="2600" dirty="0" err="1"/>
              <a:t>chosen</a:t>
            </a:r>
            <a:r>
              <a:rPr lang="fr-CH" sz="2600" dirty="0"/>
              <a:t> (LNE01 ELENA </a:t>
            </a:r>
            <a:r>
              <a:rPr lang="fr-CH" sz="2600" dirty="0" err="1"/>
              <a:t>transfer</a:t>
            </a:r>
            <a:r>
              <a:rPr lang="fr-CH" sz="2600" dirty="0"/>
              <a:t> line)</a:t>
            </a:r>
          </a:p>
          <a:p>
            <a:pPr>
              <a:lnSpc>
                <a:spcPct val="90000"/>
              </a:lnSpc>
            </a:pPr>
            <a:r>
              <a:rPr lang="fr-CH" sz="2600" dirty="0" err="1"/>
              <a:t>Detailed</a:t>
            </a:r>
            <a:r>
              <a:rPr lang="fr-CH" sz="2600" dirty="0"/>
              <a:t> installation planning to </a:t>
            </a:r>
            <a:r>
              <a:rPr lang="fr-CH" sz="2600" dirty="0" err="1"/>
              <a:t>be</a:t>
            </a:r>
            <a:r>
              <a:rPr lang="fr-CH" sz="2600" dirty="0"/>
              <a:t> </a:t>
            </a:r>
            <a:r>
              <a:rPr lang="fr-CH" sz="2600" dirty="0" err="1"/>
              <a:t>clarified</a:t>
            </a:r>
            <a:endParaRPr lang="fr-CH" sz="2600" dirty="0"/>
          </a:p>
          <a:p>
            <a:pPr>
              <a:lnSpc>
                <a:spcPct val="90000"/>
              </a:lnSpc>
            </a:pPr>
            <a:r>
              <a:rPr lang="fr-CH" sz="2600" dirty="0" err="1"/>
              <a:t>Aiming</a:t>
            </a:r>
            <a:r>
              <a:rPr lang="fr-CH" sz="2600" dirty="0"/>
              <a:t> at </a:t>
            </a:r>
            <a:r>
              <a:rPr lang="fr-CH" sz="2600" dirty="0" err="1"/>
              <a:t>pbars</a:t>
            </a:r>
            <a:r>
              <a:rPr lang="fr-CH" sz="2600" dirty="0"/>
              <a:t> </a:t>
            </a:r>
            <a:r>
              <a:rPr lang="fr-CH" sz="2600" dirty="0" err="1"/>
              <a:t>trapping</a:t>
            </a:r>
            <a:r>
              <a:rPr lang="fr-CH" sz="2600" dirty="0"/>
              <a:t> in 2023</a:t>
            </a:r>
            <a:endParaRPr lang="en-GB" sz="2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D528FC-B5CA-4324-9770-0ADBFA7A553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2" t="6132" r="9898" b="6941"/>
          <a:stretch/>
        </p:blipFill>
        <p:spPr bwMode="auto">
          <a:xfrm>
            <a:off x="4483510" y="3631423"/>
            <a:ext cx="4639456" cy="32265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35BF72C2-FDB7-4869-B1AE-D672FE0CC58C}"/>
              </a:ext>
            </a:extLst>
          </p:cNvPr>
          <p:cNvSpPr/>
          <p:nvPr/>
        </p:nvSpPr>
        <p:spPr bwMode="auto">
          <a:xfrm>
            <a:off x="5958348" y="5663381"/>
            <a:ext cx="1519084" cy="383458"/>
          </a:xfrm>
          <a:prstGeom prst="wedgeRoundRectCallout">
            <a:avLst>
              <a:gd name="adj1" fmla="val -47313"/>
              <a:gd name="adj2" fmla="val -188793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STEP location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Left-Right Arrow 25">
            <a:extLst>
              <a:ext uri="{FF2B5EF4-FFF2-40B4-BE49-F238E27FC236}">
                <a16:creationId xmlns:a16="http://schemas.microsoft.com/office/drawing/2014/main" id="{B8EBB3BF-6C3C-4880-9E93-90CD3AD4DD8D}"/>
              </a:ext>
            </a:extLst>
          </p:cNvPr>
          <p:cNvSpPr/>
          <p:nvPr/>
        </p:nvSpPr>
        <p:spPr>
          <a:xfrm rot="17628663">
            <a:off x="5683474" y="3936919"/>
            <a:ext cx="1247775" cy="5334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fr-CH" sz="9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 gate</a:t>
            </a:r>
            <a:endParaRPr lang="en-GB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81CA6B-52AA-47C6-B5B8-417A72984DD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631422"/>
            <a:ext cx="4483510" cy="32265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3328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1DF9-2131-4427-BF0C-726233A4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Also</a:t>
            </a:r>
            <a:r>
              <a:rPr lang="fr-CH" dirty="0"/>
              <a:t> on 2021 menu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89C66-AA95-4DE7-8FF3-B7F899735F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B4863C-0486-44DF-ADE9-7476644F579F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4041"/>
            <a:ext cx="6120765" cy="31762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C2BE4B75-39AC-4C60-96BC-F96FC1DDABD2}"/>
              </a:ext>
            </a:extLst>
          </p:cNvPr>
          <p:cNvSpPr/>
          <p:nvPr/>
        </p:nvSpPr>
        <p:spPr bwMode="auto">
          <a:xfrm>
            <a:off x="2774482" y="2909889"/>
            <a:ext cx="2971799" cy="922020"/>
          </a:xfrm>
          <a:prstGeom prst="wedgeRoundRectCallout">
            <a:avLst>
              <a:gd name="adj1" fmla="val -35447"/>
              <a:gd name="adj2" fmla="val -136753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platform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(PUMA / BASE / ASACUSA)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Spring 21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5745-F04D-4735-B982-F4857A27558A}"/>
              </a:ext>
            </a:extLst>
          </p:cNvPr>
          <p:cNvPicPr/>
          <p:nvPr/>
        </p:nvPicPr>
        <p:blipFill rotWithShape="1">
          <a:blip r:embed="rId4"/>
          <a:srcRect l="68726" t="39983" r="4186" b="36781"/>
          <a:stretch/>
        </p:blipFill>
        <p:spPr bwMode="auto">
          <a:xfrm>
            <a:off x="3583940" y="4023360"/>
            <a:ext cx="556006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AA37C248-E066-4AB4-AC2E-48EFBEA16961}"/>
              </a:ext>
            </a:extLst>
          </p:cNvPr>
          <p:cNvSpPr/>
          <p:nvPr/>
        </p:nvSpPr>
        <p:spPr bwMode="auto">
          <a:xfrm>
            <a:off x="3831959" y="5495452"/>
            <a:ext cx="1797582" cy="883760"/>
          </a:xfrm>
          <a:prstGeom prst="wedgeRoundRectCallout">
            <a:avLst>
              <a:gd name="adj1" fmla="val 85630"/>
              <a:gd name="adj2" fmla="val -70501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ASACUSA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barrack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Remodelling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YETS 21-22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85E1BB66-0153-4235-8398-A038F5A44B6E}"/>
              </a:ext>
            </a:extLst>
          </p:cNvPr>
          <p:cNvSpPr/>
          <p:nvPr/>
        </p:nvSpPr>
        <p:spPr bwMode="auto">
          <a:xfrm>
            <a:off x="6783404" y="1340645"/>
            <a:ext cx="1998980" cy="1135380"/>
          </a:xfrm>
          <a:prstGeom prst="cloudCallout">
            <a:avLst>
              <a:gd name="adj1" fmla="val -39217"/>
              <a:gd name="adj2" fmla="val 77265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ALPHA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barrack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YETS 22-23 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41D4CF-D02F-488B-906C-AD3E1C774285}"/>
              </a:ext>
            </a:extLst>
          </p:cNvPr>
          <p:cNvSpPr txBox="1"/>
          <p:nvPr/>
        </p:nvSpPr>
        <p:spPr>
          <a:xfrm>
            <a:off x="0" y="4437935"/>
            <a:ext cx="37305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BIG </a:t>
            </a:r>
            <a:r>
              <a:rPr lang="fr-CH" dirty="0" err="1">
                <a:solidFill>
                  <a:srgbClr val="FF0000"/>
                </a:solidFill>
              </a:rPr>
              <a:t>cleaning</a:t>
            </a:r>
            <a:r>
              <a:rPr lang="fr-CH" dirty="0">
                <a:solidFill>
                  <a:srgbClr val="FF0000"/>
                </a:solidFill>
              </a:rPr>
              <a:t> of AD hall </a:t>
            </a:r>
            <a:r>
              <a:rPr lang="fr-CH" dirty="0" err="1">
                <a:solidFill>
                  <a:srgbClr val="FF0000"/>
                </a:solidFill>
              </a:rPr>
              <a:t>initiated</a:t>
            </a:r>
            <a:endParaRPr lang="fr-CH" dirty="0">
              <a:solidFill>
                <a:srgbClr val="FF0000"/>
              </a:solidFill>
            </a:endParaRPr>
          </a:p>
          <a:p>
            <a:pPr algn="l"/>
            <a:r>
              <a:rPr lang="fr-CH" dirty="0"/>
              <a:t>-ELENA zone </a:t>
            </a:r>
            <a:r>
              <a:rPr lang="fr-CH" dirty="0" err="1"/>
              <a:t>done</a:t>
            </a:r>
            <a:endParaRPr lang="fr-CH" dirty="0"/>
          </a:p>
          <a:p>
            <a:pPr algn="l"/>
            <a:r>
              <a:rPr lang="fr-CH" dirty="0"/>
              <a:t>-</a:t>
            </a:r>
            <a:r>
              <a:rPr lang="fr-CH" dirty="0" err="1"/>
              <a:t>Remaining</a:t>
            </a:r>
            <a:r>
              <a:rPr lang="fr-CH" dirty="0"/>
              <a:t> zones in </a:t>
            </a:r>
            <a:r>
              <a:rPr lang="fr-CH" dirty="0" err="1"/>
              <a:t>February</a:t>
            </a:r>
            <a:endParaRPr lang="fr-CH" dirty="0"/>
          </a:p>
          <a:p>
            <a:pPr algn="l"/>
            <a:r>
              <a:rPr lang="fr-CH" dirty="0"/>
              <a:t>-</a:t>
            </a:r>
            <a:r>
              <a:rPr lang="fr-CH" dirty="0">
                <a:solidFill>
                  <a:srgbClr val="FF0000"/>
                </a:solidFill>
              </a:rPr>
              <a:t>PLEASE CLEAR AS MUCH STUFF</a:t>
            </a:r>
            <a:r>
              <a:rPr lang="fr-CH" dirty="0"/>
              <a:t> </a:t>
            </a:r>
          </a:p>
          <a:p>
            <a:pPr algn="l"/>
            <a:r>
              <a:rPr lang="fr-CH" dirty="0"/>
              <a:t>as possible to </a:t>
            </a:r>
            <a:r>
              <a:rPr lang="fr-CH" dirty="0" err="1"/>
              <a:t>make</a:t>
            </a:r>
            <a:r>
              <a:rPr lang="fr-CH" dirty="0"/>
              <a:t> the </a:t>
            </a:r>
            <a:r>
              <a:rPr lang="fr-CH" dirty="0" err="1"/>
              <a:t>cleaning</a:t>
            </a:r>
            <a:r>
              <a:rPr lang="fr-CH" dirty="0"/>
              <a:t> </a:t>
            </a:r>
          </a:p>
          <a:p>
            <a:pPr algn="l"/>
            <a:r>
              <a:rPr lang="fr-CH" dirty="0"/>
              <a:t>process effective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312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E93AD-0534-4827-8962-C9F76174A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dirty="0"/>
              <a:t>ATRAP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re-allocation</a:t>
            </a:r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046B2C7-C12A-472D-9084-8250D3816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774" y="1076166"/>
            <a:ext cx="4934939" cy="2781252"/>
          </a:xfrm>
        </p:spPr>
        <p:txBody>
          <a:bodyPr/>
          <a:lstStyle/>
          <a:p>
            <a:r>
              <a:rPr lang="en-US" dirty="0"/>
              <a:t>Converging to an approved doc</a:t>
            </a:r>
          </a:p>
          <a:p>
            <a:r>
              <a:rPr lang="en-US" dirty="0"/>
              <a:t>Only snagging point is access to platform above ex-ATRAP laser room</a:t>
            </a:r>
          </a:p>
          <a:p>
            <a:r>
              <a:rPr lang="en-US" dirty="0"/>
              <a:t>Proposed to be from ASACUSA rack platform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9B3D10-9AA5-4AEF-BAC5-D88A81B6C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424" y="2035277"/>
            <a:ext cx="3942576" cy="48227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26B83D-5CF8-4713-BBBC-C6967DD2773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2413"/>
            <a:ext cx="5173297" cy="2915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33C6E6B4-F7CE-4686-827B-0AEE02B493E5}"/>
              </a:ext>
            </a:extLst>
          </p:cNvPr>
          <p:cNvSpPr/>
          <p:nvPr/>
        </p:nvSpPr>
        <p:spPr>
          <a:xfrm>
            <a:off x="410497" y="5044408"/>
            <a:ext cx="609600" cy="485775"/>
          </a:xfrm>
          <a:prstGeom prst="wedgeRoundRectCallout">
            <a:avLst>
              <a:gd name="adj1" fmla="val 80819"/>
              <a:gd name="adj2" fmla="val -46989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fr-CH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Laser room</a:t>
            </a:r>
            <a:endParaRPr lang="en-GB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4E28A7B8-87F9-4BA4-BA58-3A2337752571}"/>
              </a:ext>
            </a:extLst>
          </p:cNvPr>
          <p:cNvSpPr/>
          <p:nvPr/>
        </p:nvSpPr>
        <p:spPr>
          <a:xfrm>
            <a:off x="1125793" y="5980932"/>
            <a:ext cx="609600" cy="485775"/>
          </a:xfrm>
          <a:prstGeom prst="wedgeRoundRectCallout">
            <a:avLst>
              <a:gd name="adj1" fmla="val 138631"/>
              <a:gd name="adj2" fmla="val -109734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fr-CH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stairs</a:t>
            </a:r>
            <a:endParaRPr lang="en-GB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980AB40C-B899-49FC-9D2C-6083872845C7}"/>
              </a:ext>
            </a:extLst>
          </p:cNvPr>
          <p:cNvSpPr/>
          <p:nvPr/>
        </p:nvSpPr>
        <p:spPr>
          <a:xfrm>
            <a:off x="3103153" y="4558633"/>
            <a:ext cx="828675" cy="485775"/>
          </a:xfrm>
          <a:prstGeom prst="wedgeRoundRectCallout">
            <a:avLst>
              <a:gd name="adj1" fmla="val -127491"/>
              <a:gd name="adj2" fmla="val -107773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fr-CH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Storage platform</a:t>
            </a:r>
            <a:endParaRPr lang="en-GB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12F450-4930-4185-A6CD-5796C8023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5296" y="5218111"/>
            <a:ext cx="1810669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6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indoor, toy, table, covered&#10;&#10;Description automatically generated">
            <a:extLst>
              <a:ext uri="{FF2B5EF4-FFF2-40B4-BE49-F238E27FC236}">
                <a16:creationId xmlns:a16="http://schemas.microsoft.com/office/drawing/2014/main" id="{4D35F62B-604E-4913-9A31-EB3D1CBF2B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t="7023" r="16217" b="7331"/>
          <a:stretch/>
        </p:blipFill>
        <p:spPr>
          <a:xfrm>
            <a:off x="4661533" y="1458528"/>
            <a:ext cx="2225540" cy="179342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25CD1C5-F8A8-46FF-868D-2B42E269D7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840679" y="3475626"/>
            <a:ext cx="3149662" cy="5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picture containing indoor, sitting, filled, bicycle&#10;&#10;Description automatically generated">
            <a:extLst>
              <a:ext uri="{FF2B5EF4-FFF2-40B4-BE49-F238E27FC236}">
                <a16:creationId xmlns:a16="http://schemas.microsoft.com/office/drawing/2014/main" id="{260ADF3F-BEE3-49D9-852C-946A4EEBB0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45" y="1605154"/>
            <a:ext cx="1800277" cy="1350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picture containing building, street, covered, parked&#10;&#10;Description automatically generated">
            <a:extLst>
              <a:ext uri="{FF2B5EF4-FFF2-40B4-BE49-F238E27FC236}">
                <a16:creationId xmlns:a16="http://schemas.microsoft.com/office/drawing/2014/main" id="{BEAC9E9D-90F8-41AF-BA23-376CBF179C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9360" y="1605154"/>
            <a:ext cx="1800277" cy="13502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8D4CB9-F25C-4B2D-BA2F-3B58F0E746AD}"/>
              </a:ext>
            </a:extLst>
          </p:cNvPr>
          <p:cNvSpPr txBox="1"/>
          <p:nvPr/>
        </p:nvSpPr>
        <p:spPr>
          <a:xfrm>
            <a:off x="101309" y="2747612"/>
            <a:ext cx="930374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 err="1"/>
              <a:t>November</a:t>
            </a:r>
            <a:r>
              <a:rPr lang="fr-CH" sz="900" dirty="0"/>
              <a:t> 2018</a:t>
            </a:r>
            <a:endParaRPr lang="en-GB" sz="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C5CB7B-EDA0-472F-B672-50FF3B48421A}"/>
              </a:ext>
            </a:extLst>
          </p:cNvPr>
          <p:cNvSpPr txBox="1"/>
          <p:nvPr/>
        </p:nvSpPr>
        <p:spPr>
          <a:xfrm>
            <a:off x="3658576" y="1601585"/>
            <a:ext cx="72551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August 2020</a:t>
            </a:r>
            <a:endParaRPr lang="en-GB" sz="9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4C60CC1-89A8-4610-A3BB-D46521A5CB2F}"/>
              </a:ext>
            </a:extLst>
          </p:cNvPr>
          <p:cNvSpPr/>
          <p:nvPr/>
        </p:nvSpPr>
        <p:spPr>
          <a:xfrm rot="20946839">
            <a:off x="1757914" y="1838176"/>
            <a:ext cx="998183" cy="82258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/>
              <a:t>ELENA</a:t>
            </a:r>
          </a:p>
          <a:p>
            <a:pPr algn="ctr"/>
            <a:r>
              <a:rPr lang="fr-CH" sz="900" dirty="0"/>
              <a:t>New </a:t>
            </a:r>
            <a:r>
              <a:rPr lang="fr-CH" sz="900" dirty="0" err="1"/>
              <a:t>TL’s</a:t>
            </a:r>
            <a:endParaRPr lang="fr-CH" sz="900" dirty="0"/>
          </a:p>
          <a:p>
            <a:pPr algn="ctr"/>
            <a:r>
              <a:rPr lang="fr-CH" sz="900" dirty="0"/>
              <a:t>installation</a:t>
            </a:r>
            <a:endParaRPr lang="en-GB" sz="9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F01347E-BAE0-4644-91DD-F74649E6AF62}"/>
              </a:ext>
            </a:extLst>
          </p:cNvPr>
          <p:cNvGrpSpPr/>
          <p:nvPr/>
        </p:nvGrpSpPr>
        <p:grpSpPr>
          <a:xfrm>
            <a:off x="7134169" y="4709214"/>
            <a:ext cx="1982294" cy="1649100"/>
            <a:chOff x="6270877" y="2584884"/>
            <a:chExt cx="4191000" cy="34865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2AA82CD-47A0-48B0-991B-A611F0E86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70877" y="2584884"/>
              <a:ext cx="4191000" cy="3486555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D56F52-05F6-432A-ABB5-A5740A12A89C}"/>
                </a:ext>
              </a:extLst>
            </p:cNvPr>
            <p:cNvSpPr/>
            <p:nvPr/>
          </p:nvSpPr>
          <p:spPr>
            <a:xfrm rot="18641556">
              <a:off x="7149319" y="5118990"/>
              <a:ext cx="211941" cy="501928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8B30E49-C5D6-4212-A856-42FAE91D03FA}"/>
                </a:ext>
              </a:extLst>
            </p:cNvPr>
            <p:cNvSpPr/>
            <p:nvPr/>
          </p:nvSpPr>
          <p:spPr>
            <a:xfrm rot="3629554">
              <a:off x="7418468" y="2710438"/>
              <a:ext cx="276225" cy="421165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Content Placeholder 23">
              <a:extLst>
                <a:ext uri="{FF2B5EF4-FFF2-40B4-BE49-F238E27FC236}">
                  <a16:creationId xmlns:a16="http://schemas.microsoft.com/office/drawing/2014/main" id="{88596ED5-261C-4B77-8F0C-AA74179D8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743594" y="2673591"/>
              <a:ext cx="510512" cy="504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Content Placeholder 23">
              <a:extLst>
                <a:ext uri="{FF2B5EF4-FFF2-40B4-BE49-F238E27FC236}">
                  <a16:creationId xmlns:a16="http://schemas.microsoft.com/office/drawing/2014/main" id="{54EF3390-03C8-4E47-8698-2607EF296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09050" y="4967447"/>
              <a:ext cx="586444" cy="579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Content Placeholder 23">
              <a:extLst>
                <a:ext uri="{FF2B5EF4-FFF2-40B4-BE49-F238E27FC236}">
                  <a16:creationId xmlns:a16="http://schemas.microsoft.com/office/drawing/2014/main" id="{B0C1BDC8-866A-41A2-9281-C9F4823FD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25106" y="4594312"/>
              <a:ext cx="370805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Content Placeholder 23">
              <a:extLst>
                <a:ext uri="{FF2B5EF4-FFF2-40B4-BE49-F238E27FC236}">
                  <a16:creationId xmlns:a16="http://schemas.microsoft.com/office/drawing/2014/main" id="{1383D34F-954E-4AE0-8FD4-52BDDC521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915257" y="4704970"/>
              <a:ext cx="370805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Content Placeholder 23">
              <a:extLst>
                <a:ext uri="{FF2B5EF4-FFF2-40B4-BE49-F238E27FC236}">
                  <a16:creationId xmlns:a16="http://schemas.microsoft.com/office/drawing/2014/main" id="{E824BEAB-39D3-40A3-9BB1-45473B112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48653" y="2647162"/>
              <a:ext cx="530950" cy="52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Content Placeholder 23">
              <a:extLst>
                <a:ext uri="{FF2B5EF4-FFF2-40B4-BE49-F238E27FC236}">
                  <a16:creationId xmlns:a16="http://schemas.microsoft.com/office/drawing/2014/main" id="{8F1AB072-CBD5-40EB-A5BE-FB29BF882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25106" y="3490162"/>
              <a:ext cx="370805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Content Placeholder 23">
              <a:extLst>
                <a:ext uri="{FF2B5EF4-FFF2-40B4-BE49-F238E27FC236}">
                  <a16:creationId xmlns:a16="http://schemas.microsoft.com/office/drawing/2014/main" id="{F764B970-5746-4868-9A2B-920766683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571484" y="5096795"/>
              <a:ext cx="370804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79B68A-AA3B-45D3-903E-47A87C697C20}"/>
                </a:ext>
              </a:extLst>
            </p:cNvPr>
            <p:cNvSpPr/>
            <p:nvPr/>
          </p:nvSpPr>
          <p:spPr>
            <a:xfrm rot="2319995">
              <a:off x="9627570" y="3043747"/>
              <a:ext cx="460842" cy="292915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Content Placeholder 23">
              <a:extLst>
                <a:ext uri="{FF2B5EF4-FFF2-40B4-BE49-F238E27FC236}">
                  <a16:creationId xmlns:a16="http://schemas.microsoft.com/office/drawing/2014/main" id="{86FAA2C7-77BB-4119-AF1B-0C2A91FC3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24898" y="4041372"/>
              <a:ext cx="370805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Content Placeholder 23">
              <a:extLst>
                <a:ext uri="{FF2B5EF4-FFF2-40B4-BE49-F238E27FC236}">
                  <a16:creationId xmlns:a16="http://schemas.microsoft.com/office/drawing/2014/main" id="{28EAB7F5-2C9F-4D4D-BE56-E17238313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915258" y="4217815"/>
              <a:ext cx="370804" cy="366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Content Placeholder 23">
              <a:extLst>
                <a:ext uri="{FF2B5EF4-FFF2-40B4-BE49-F238E27FC236}">
                  <a16:creationId xmlns:a16="http://schemas.microsoft.com/office/drawing/2014/main" id="{5D8B05A3-41A7-46B5-BB80-2CC1E2D89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068704" y="5257163"/>
              <a:ext cx="370804" cy="366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7" name="Picture 36" descr="A picture containing object, table, sitting, engine&#10;&#10;Description automatically generated">
            <a:extLst>
              <a:ext uri="{FF2B5EF4-FFF2-40B4-BE49-F238E27FC236}">
                <a16:creationId xmlns:a16="http://schemas.microsoft.com/office/drawing/2014/main" id="{9982B26B-655C-4284-AFF1-44F644B605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5316995" y="4638927"/>
            <a:ext cx="1692942" cy="126970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4E8E0CC-B521-4DDD-A5F9-61FE64D56B32}"/>
              </a:ext>
            </a:extLst>
          </p:cNvPr>
          <p:cNvSpPr txBox="1"/>
          <p:nvPr/>
        </p:nvSpPr>
        <p:spPr>
          <a:xfrm>
            <a:off x="7307984" y="4427309"/>
            <a:ext cx="1651224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25 AD ring magnets </a:t>
            </a:r>
            <a:r>
              <a:rPr lang="fr-CH" sz="900" dirty="0" err="1"/>
              <a:t>refurbished</a:t>
            </a:r>
            <a:endParaRPr lang="en-GB" sz="900" dirty="0"/>
          </a:p>
        </p:txBody>
      </p:sp>
      <p:pic>
        <p:nvPicPr>
          <p:cNvPr id="40" name="Picture 39" descr="Diagram&#10;&#10;Description automatically generated">
            <a:extLst>
              <a:ext uri="{FF2B5EF4-FFF2-40B4-BE49-F238E27FC236}">
                <a16:creationId xmlns:a16="http://schemas.microsoft.com/office/drawing/2014/main" id="{39384428-95FF-4E8A-BB58-7C18EB02A48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2" r="12669"/>
          <a:stretch/>
        </p:blipFill>
        <p:spPr>
          <a:xfrm>
            <a:off x="224504" y="4584878"/>
            <a:ext cx="2481173" cy="147811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245707D-98A5-422E-BEB5-45490CA6EFD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057"/>
          <a:stretch/>
        </p:blipFill>
        <p:spPr>
          <a:xfrm>
            <a:off x="2977680" y="5274492"/>
            <a:ext cx="2004764" cy="779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Arrow: Left 41">
            <a:extLst>
              <a:ext uri="{FF2B5EF4-FFF2-40B4-BE49-F238E27FC236}">
                <a16:creationId xmlns:a16="http://schemas.microsoft.com/office/drawing/2014/main" id="{64F847E5-C736-46CA-B05A-7E9554F2FE7B}"/>
              </a:ext>
            </a:extLst>
          </p:cNvPr>
          <p:cNvSpPr/>
          <p:nvPr/>
        </p:nvSpPr>
        <p:spPr>
          <a:xfrm rot="540229">
            <a:off x="1849403" y="5232564"/>
            <a:ext cx="1192661" cy="690395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900" dirty="0"/>
              <a:t>PUMA new TL + </a:t>
            </a:r>
            <a:r>
              <a:rPr lang="fr-CH" sz="900" dirty="0" err="1"/>
              <a:t>exp</a:t>
            </a:r>
            <a:r>
              <a:rPr lang="fr-CH" sz="900" dirty="0"/>
              <a:t> area design</a:t>
            </a:r>
            <a:endParaRPr lang="en-GB" sz="900" dirty="0"/>
          </a:p>
        </p:txBody>
      </p:sp>
      <p:sp>
        <p:nvSpPr>
          <p:cNvPr id="44" name="Arrow: Left 43">
            <a:extLst>
              <a:ext uri="{FF2B5EF4-FFF2-40B4-BE49-F238E27FC236}">
                <a16:creationId xmlns:a16="http://schemas.microsoft.com/office/drawing/2014/main" id="{07076613-0E01-4759-B144-24AD5E8F3119}"/>
              </a:ext>
            </a:extLst>
          </p:cNvPr>
          <p:cNvSpPr/>
          <p:nvPr/>
        </p:nvSpPr>
        <p:spPr>
          <a:xfrm rot="20778013">
            <a:off x="6454099" y="5070422"/>
            <a:ext cx="912798" cy="690395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050" dirty="0"/>
              <a:t>30 t </a:t>
            </a:r>
            <a:r>
              <a:rPr lang="fr-CH" sz="1050" dirty="0" err="1"/>
              <a:t>dipole</a:t>
            </a:r>
            <a:r>
              <a:rPr lang="fr-CH" sz="1050" dirty="0"/>
              <a:t> extraction</a:t>
            </a:r>
            <a:endParaRPr lang="en-GB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0C51536-7E70-43F1-945D-981753D9506F}"/>
              </a:ext>
            </a:extLst>
          </p:cNvPr>
          <p:cNvSpPr txBox="1"/>
          <p:nvPr/>
        </p:nvSpPr>
        <p:spPr>
          <a:xfrm>
            <a:off x="3772785" y="5842228"/>
            <a:ext cx="61130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LNE51 TL</a:t>
            </a:r>
            <a:endParaRPr lang="en-GB" sz="9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456600-7EF5-43C6-8C31-6D250675FC67}"/>
              </a:ext>
            </a:extLst>
          </p:cNvPr>
          <p:cNvSpPr txBox="1"/>
          <p:nvPr/>
        </p:nvSpPr>
        <p:spPr>
          <a:xfrm>
            <a:off x="224504" y="4577104"/>
            <a:ext cx="1147096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PUMA new </a:t>
            </a:r>
            <a:r>
              <a:rPr lang="fr-CH" sz="900" dirty="0" err="1"/>
              <a:t>exp</a:t>
            </a:r>
            <a:r>
              <a:rPr lang="fr-CH" sz="900" dirty="0"/>
              <a:t> area</a:t>
            </a:r>
            <a:endParaRPr lang="en-GB" sz="9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314E284-60F0-4723-8577-BA2C5134B4F3}"/>
              </a:ext>
            </a:extLst>
          </p:cNvPr>
          <p:cNvSpPr txBox="1"/>
          <p:nvPr/>
        </p:nvSpPr>
        <p:spPr>
          <a:xfrm>
            <a:off x="5515652" y="5918316"/>
            <a:ext cx="570116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BHW09</a:t>
            </a:r>
            <a:endParaRPr lang="en-GB" sz="900" dirty="0"/>
          </a:p>
        </p:txBody>
      </p:sp>
      <p:pic>
        <p:nvPicPr>
          <p:cNvPr id="48" name="Picture 3">
            <a:extLst>
              <a:ext uri="{FF2B5EF4-FFF2-40B4-BE49-F238E27FC236}">
                <a16:creationId xmlns:a16="http://schemas.microsoft.com/office/drawing/2014/main" id="{FF529AE6-3154-4EC0-BC1F-7237B408B7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44" b="6502"/>
          <a:stretch/>
        </p:blipFill>
        <p:spPr bwMode="auto">
          <a:xfrm>
            <a:off x="7477003" y="1373405"/>
            <a:ext cx="1501435" cy="230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" name="Arrow: Right 48">
            <a:extLst>
              <a:ext uri="{FF2B5EF4-FFF2-40B4-BE49-F238E27FC236}">
                <a16:creationId xmlns:a16="http://schemas.microsoft.com/office/drawing/2014/main" id="{A988CDD2-5998-4B3E-AD65-5AE10A7C80E5}"/>
              </a:ext>
            </a:extLst>
          </p:cNvPr>
          <p:cNvSpPr/>
          <p:nvPr/>
        </p:nvSpPr>
        <p:spPr>
          <a:xfrm rot="748196">
            <a:off x="6667073" y="1726585"/>
            <a:ext cx="998183" cy="82258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/>
              <a:t>ELENA</a:t>
            </a:r>
          </a:p>
          <a:p>
            <a:pPr algn="ctr"/>
            <a:r>
              <a:rPr lang="fr-CH" sz="900" dirty="0"/>
              <a:t>Ring + </a:t>
            </a:r>
            <a:r>
              <a:rPr lang="fr-CH" sz="900" dirty="0" err="1"/>
              <a:t>TL’s</a:t>
            </a:r>
            <a:endParaRPr lang="fr-CH" sz="900" dirty="0"/>
          </a:p>
          <a:p>
            <a:pPr algn="ctr"/>
            <a:r>
              <a:rPr lang="fr-CH" sz="900" dirty="0"/>
              <a:t>Run-in</a:t>
            </a:r>
            <a:endParaRPr lang="en-GB" sz="9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76FC39-5B8C-4666-A050-4E4CF799AC61}"/>
              </a:ext>
            </a:extLst>
          </p:cNvPr>
          <p:cNvSpPr txBox="1"/>
          <p:nvPr/>
        </p:nvSpPr>
        <p:spPr>
          <a:xfrm>
            <a:off x="7805057" y="1373406"/>
            <a:ext cx="1173381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Beam profiles  in </a:t>
            </a:r>
            <a:r>
              <a:rPr lang="fr-CH" sz="900" dirty="0" err="1"/>
              <a:t>TL’s</a:t>
            </a:r>
            <a:endParaRPr lang="en-GB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529066-E138-4D5B-81A8-EAF4B8B11A43}"/>
              </a:ext>
            </a:extLst>
          </p:cNvPr>
          <p:cNvSpPr txBox="1"/>
          <p:nvPr/>
        </p:nvSpPr>
        <p:spPr>
          <a:xfrm>
            <a:off x="6085768" y="3052164"/>
            <a:ext cx="801305" cy="2308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900" dirty="0"/>
              <a:t>ELENA ring</a:t>
            </a:r>
            <a:endParaRPr lang="en-GB" sz="900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56612EBA-939E-4775-B43A-331A71B3D133}"/>
              </a:ext>
            </a:extLst>
          </p:cNvPr>
          <p:cNvSpPr txBox="1">
            <a:spLocks/>
          </p:cNvSpPr>
          <p:nvPr/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fr-CH" kern="0" dirty="0"/>
              <a:t>2020 Highlights at AD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82989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1FD59-5219-4289-80FF-E55050198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76A576-E86F-4750-B3F2-8DF5458E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49F00-2C86-4E9A-9CC8-2B1C9566943B}"/>
              </a:ext>
            </a:extLst>
          </p:cNvPr>
          <p:cNvSpPr txBox="1"/>
          <p:nvPr/>
        </p:nvSpPr>
        <p:spPr>
          <a:xfrm>
            <a:off x="49138" y="951175"/>
            <a:ext cx="909486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-</a:t>
            </a:r>
            <a:r>
              <a:rPr lang="fr-CH" b="1" dirty="0"/>
              <a:t>Magnets </a:t>
            </a:r>
            <a:r>
              <a:rPr lang="fr-CH" b="1" dirty="0" err="1"/>
              <a:t>refurbishment</a:t>
            </a:r>
            <a:r>
              <a:rPr lang="fr-CH" b="1" dirty="0"/>
              <a:t>: 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status</a:t>
            </a:r>
            <a:r>
              <a:rPr lang="fr-CH" dirty="0"/>
              <a:t>: LS2 program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complete</a:t>
            </a:r>
            <a:r>
              <a:rPr lang="fr-CH" dirty="0"/>
              <a:t>, </a:t>
            </a:r>
            <a:r>
              <a:rPr lang="fr-CH" dirty="0" err="1"/>
              <a:t>will</a:t>
            </a:r>
            <a:r>
              <a:rPr lang="fr-CH" dirty="0"/>
              <a:t> continue till LS3 </a:t>
            </a:r>
            <a:r>
              <a:rPr lang="fr-CH" dirty="0" err="1"/>
              <a:t>included</a:t>
            </a:r>
            <a:endParaRPr lang="fr-CH" dirty="0"/>
          </a:p>
          <a:p>
            <a:pPr algn="l"/>
            <a:r>
              <a:rPr lang="fr-CH" dirty="0"/>
              <a:t>	-</a:t>
            </a:r>
            <a:r>
              <a:rPr lang="fr-CH" dirty="0" err="1"/>
              <a:t>Difficulties</a:t>
            </a:r>
            <a:r>
              <a:rPr lang="fr-CH" dirty="0"/>
              <a:t>: extraction </a:t>
            </a:r>
            <a:r>
              <a:rPr lang="fr-CH" dirty="0" err="1"/>
              <a:t>uneasy</a:t>
            </a:r>
            <a:r>
              <a:rPr lang="fr-CH" dirty="0"/>
              <a:t>,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concrete</a:t>
            </a:r>
            <a:r>
              <a:rPr lang="fr-CH" dirty="0"/>
              <a:t> blocks </a:t>
            </a:r>
            <a:r>
              <a:rPr lang="fr-CH" dirty="0" err="1"/>
              <a:t>moved</a:t>
            </a:r>
            <a:r>
              <a:rPr lang="fr-CH" dirty="0"/>
              <a:t> in </a:t>
            </a:r>
            <a:r>
              <a:rPr lang="fr-CH" dirty="0" err="1"/>
              <a:t>tight</a:t>
            </a:r>
            <a:r>
              <a:rPr lang="fr-CH" dirty="0"/>
              <a:t> </a:t>
            </a:r>
            <a:r>
              <a:rPr lang="fr-CH" dirty="0" err="1"/>
              <a:t>environment</a:t>
            </a:r>
            <a:endParaRPr lang="fr-CH" dirty="0"/>
          </a:p>
          <a:p>
            <a:pPr algn="l"/>
            <a:r>
              <a:rPr lang="fr-CH" dirty="0"/>
              <a:t>	-Next: </a:t>
            </a:r>
            <a:r>
              <a:rPr lang="fr-CH" dirty="0" err="1"/>
              <a:t>evaluate</a:t>
            </a:r>
            <a:r>
              <a:rPr lang="fr-CH" dirty="0"/>
              <a:t> </a:t>
            </a:r>
            <a:r>
              <a:rPr lang="fr-CH" dirty="0" err="1"/>
              <a:t>possibilities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(short) YETS 21-22 (2 quads, QDN12 and 13 ?)</a:t>
            </a:r>
          </a:p>
          <a:p>
            <a:pPr algn="l"/>
            <a:endParaRPr lang="fr-CH" dirty="0"/>
          </a:p>
          <a:p>
            <a:pPr algn="l"/>
            <a:r>
              <a:rPr lang="fr-CH" b="1" dirty="0"/>
              <a:t>-RF </a:t>
            </a:r>
            <a:r>
              <a:rPr lang="fr-CH" b="1" dirty="0" err="1"/>
              <a:t>systems</a:t>
            </a:r>
            <a:r>
              <a:rPr lang="fr-CH" b="1" dirty="0"/>
              <a:t>: 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Status</a:t>
            </a:r>
            <a:r>
              <a:rPr lang="fr-CH" dirty="0"/>
              <a:t>: C02 </a:t>
            </a:r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replaced</a:t>
            </a:r>
            <a:r>
              <a:rPr lang="fr-CH" dirty="0"/>
              <a:t> by </a:t>
            </a:r>
            <a:r>
              <a:rPr lang="fr-CH" dirty="0" err="1"/>
              <a:t>Finemet</a:t>
            </a:r>
            <a:r>
              <a:rPr lang="fr-CH" dirty="0"/>
              <a:t> type (</a:t>
            </a:r>
            <a:r>
              <a:rPr lang="fr-CH" dirty="0" err="1"/>
              <a:t>from</a:t>
            </a:r>
            <a:r>
              <a:rPr lang="fr-CH" dirty="0"/>
              <a:t> PSB), LLRF </a:t>
            </a:r>
            <a:r>
              <a:rPr lang="fr-CH" dirty="0" err="1"/>
              <a:t>integration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		ELENA, C10 tubes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replaced</a:t>
            </a:r>
            <a:endParaRPr lang="fr-CH" dirty="0"/>
          </a:p>
          <a:p>
            <a:pPr algn="l"/>
            <a:r>
              <a:rPr lang="en-GB" dirty="0"/>
              <a:t>	-Difficulties: qualified personnel availability in concurrence with PSB, LEIR</a:t>
            </a:r>
          </a:p>
          <a:p>
            <a:pPr algn="l"/>
            <a:r>
              <a:rPr lang="en-GB" dirty="0"/>
              <a:t>	-Next: evaluate C10 future operation, review long term needs, extra budgets likely needed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-Vacuum:</a:t>
            </a:r>
          </a:p>
          <a:p>
            <a:pPr algn="l"/>
            <a:r>
              <a:rPr lang="en-GB" dirty="0"/>
              <a:t>	-Status: ion pumps replacement: complete</a:t>
            </a:r>
          </a:p>
          <a:p>
            <a:pPr algn="l"/>
            <a:r>
              <a:rPr lang="en-GB" dirty="0"/>
              <a:t>	-Difficulties: bake-out planning in concurrence with LHC</a:t>
            </a:r>
          </a:p>
          <a:p>
            <a:pPr algn="l"/>
            <a:r>
              <a:rPr lang="en-GB" dirty="0"/>
              <a:t>	-Next: complete, no more needs foreseen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-AD e-cooler:</a:t>
            </a:r>
          </a:p>
          <a:p>
            <a:pPr algn="l"/>
            <a:r>
              <a:rPr lang="en-GB" dirty="0"/>
              <a:t>	-Status: collector replacement production complete, tests in progress, some delays</a:t>
            </a:r>
          </a:p>
          <a:p>
            <a:pPr algn="l"/>
            <a:r>
              <a:rPr lang="en-GB" dirty="0"/>
              <a:t>	-Difficulties: uncertainty on availability in time</a:t>
            </a:r>
          </a:p>
          <a:p>
            <a:pPr algn="l"/>
            <a:r>
              <a:rPr lang="en-GB" dirty="0"/>
              <a:t>	-Next: decide on installation of new collector in April 21, depending on delays</a:t>
            </a:r>
          </a:p>
          <a:p>
            <a:endParaRPr lang="en-GB" dirty="0"/>
          </a:p>
        </p:txBody>
      </p:sp>
      <p:pic>
        <p:nvPicPr>
          <p:cNvPr id="1027" name="2E481D10-EBC2-4117-BE53-C1B52B4BC2BB">
            <a:extLst>
              <a:ext uri="{FF2B5EF4-FFF2-40B4-BE49-F238E27FC236}">
                <a16:creationId xmlns:a16="http://schemas.microsoft.com/office/drawing/2014/main" id="{66459C2F-F405-4240-8691-46196F795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7" t="25089" r="12946" b="15233"/>
          <a:stretch/>
        </p:blipFill>
        <p:spPr bwMode="auto">
          <a:xfrm>
            <a:off x="6314186" y="3777522"/>
            <a:ext cx="2780676" cy="183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D01919-FFA1-4D96-B258-924B8DC8A5E4}"/>
              </a:ext>
            </a:extLst>
          </p:cNvPr>
          <p:cNvSpPr txBox="1"/>
          <p:nvPr/>
        </p:nvSpPr>
        <p:spPr>
          <a:xfrm>
            <a:off x="6866377" y="5306040"/>
            <a:ext cx="1676293" cy="307777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1"/>
                </a:solidFill>
              </a:rPr>
              <a:t>New Finement </a:t>
            </a:r>
            <a:r>
              <a:rPr lang="fr-CH" sz="1400" dirty="0" err="1">
                <a:solidFill>
                  <a:schemeClr val="bg1"/>
                </a:solidFill>
              </a:rPr>
              <a:t>cavity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38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717A-23B2-4B35-8691-CE519937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209275" cy="739775"/>
          </a:xfrm>
        </p:spPr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r>
              <a:rPr lang="fr-CH" dirty="0"/>
              <a:t> (</a:t>
            </a:r>
            <a:r>
              <a:rPr lang="fr-CH" dirty="0" err="1"/>
              <a:t>Continued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F6464-8703-4AFC-AFF2-606A71C9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554BD0-781C-49EB-8513-2843BEC4E2A0}"/>
              </a:ext>
            </a:extLst>
          </p:cNvPr>
          <p:cNvSpPr txBox="1"/>
          <p:nvPr/>
        </p:nvSpPr>
        <p:spPr>
          <a:xfrm>
            <a:off x="161311" y="965465"/>
            <a:ext cx="851485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-Stochastic cooling:</a:t>
            </a:r>
          </a:p>
          <a:p>
            <a:pPr algn="l"/>
            <a:r>
              <a:rPr lang="en-GB" dirty="0"/>
              <a:t>	-Status: amplifiers re-installation in progress</a:t>
            </a:r>
          </a:p>
          <a:p>
            <a:pPr algn="l"/>
            <a:r>
              <a:rPr lang="en-GB" dirty="0"/>
              <a:t>	-Difficulties: no visibility on program till and including LS3 (pick-up + kicker 	refurbishment likely needed), loss of knowledge</a:t>
            </a:r>
          </a:p>
          <a:p>
            <a:pPr algn="l"/>
            <a:r>
              <a:rPr lang="en-GB" dirty="0"/>
              <a:t>	-Next: review project, date, define budgets needed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-Target renovation: </a:t>
            </a:r>
          </a:p>
          <a:p>
            <a:pPr algn="l"/>
            <a:r>
              <a:rPr lang="en-GB" dirty="0"/>
              <a:t>	-Status: in progress</a:t>
            </a:r>
          </a:p>
          <a:p>
            <a:pPr algn="l"/>
            <a:r>
              <a:rPr lang="en-GB" dirty="0"/>
              <a:t>	-Difficulties: some delays COVID related, impact on physics restart</a:t>
            </a:r>
          </a:p>
          <a:p>
            <a:pPr algn="l"/>
            <a:r>
              <a:rPr lang="en-GB" dirty="0"/>
              <a:t>	-Next: Commissioning expected to start in June 2021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-Cryo distribution system:</a:t>
            </a:r>
          </a:p>
          <a:p>
            <a:pPr algn="l"/>
            <a:r>
              <a:rPr lang="en-GB" dirty="0"/>
              <a:t>	-Status: project launched, fellow started gathering info and designing system</a:t>
            </a:r>
          </a:p>
          <a:p>
            <a:pPr algn="l"/>
            <a:r>
              <a:rPr lang="en-GB" dirty="0"/>
              <a:t>	-Difficulties: get adequate priority level withing CRG projects</a:t>
            </a:r>
          </a:p>
          <a:p>
            <a:pPr algn="l"/>
            <a:r>
              <a:rPr lang="en-GB" dirty="0"/>
              <a:t>	-Next: get technical spec in summer 2021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-Cooling and ventilation:</a:t>
            </a:r>
          </a:p>
          <a:p>
            <a:pPr algn="l"/>
            <a:r>
              <a:rPr lang="en-GB" dirty="0"/>
              <a:t>	-Status: stalled</a:t>
            </a:r>
          </a:p>
          <a:p>
            <a:pPr algn="l"/>
            <a:r>
              <a:rPr lang="en-GB" dirty="0"/>
              <a:t>	-Difficulties: get required priority level</a:t>
            </a:r>
          </a:p>
          <a:p>
            <a:pPr algn="l"/>
            <a:r>
              <a:rPr lang="en-GB" dirty="0"/>
              <a:t>	-Next: refine cost estimates, get project schedule for summer 2021</a:t>
            </a:r>
          </a:p>
        </p:txBody>
      </p:sp>
      <p:pic>
        <p:nvPicPr>
          <p:cNvPr id="2051" name="CBDEBD9E-E382-478E-A227-5A2BFF059AC5">
            <a:extLst>
              <a:ext uri="{FF2B5EF4-FFF2-40B4-BE49-F238E27FC236}">
                <a16:creationId xmlns:a16="http://schemas.microsoft.com/office/drawing/2014/main" id="{C3EBDDAF-0A98-4EB9-8F69-ED56F68A5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608" y="1821305"/>
            <a:ext cx="1928736" cy="144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99A982-1207-4D72-9BF1-7204EE56EDC2}"/>
              </a:ext>
            </a:extLst>
          </p:cNvPr>
          <p:cNvSpPr txBox="1"/>
          <p:nvPr/>
        </p:nvSpPr>
        <p:spPr>
          <a:xfrm>
            <a:off x="7940660" y="2958902"/>
            <a:ext cx="1137684" cy="307777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1"/>
                </a:solidFill>
              </a:rPr>
              <a:t>Stoch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cooling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6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DD2F9-6E59-4269-9B2B-00419D0ED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r>
              <a:rPr lang="fr-CH" dirty="0"/>
              <a:t> (</a:t>
            </a:r>
            <a:r>
              <a:rPr lang="fr-CH" dirty="0" err="1"/>
              <a:t>continued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88DC5-0EE5-4EBD-8570-E5ADA7CB2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988EDB-2BD4-4930-A85C-3CD7765395B3}"/>
              </a:ext>
            </a:extLst>
          </p:cNvPr>
          <p:cNvSpPr txBox="1"/>
          <p:nvPr/>
        </p:nvSpPr>
        <p:spPr>
          <a:xfrm>
            <a:off x="169198" y="1568767"/>
            <a:ext cx="851485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-AD cranes refurbishment:</a:t>
            </a:r>
          </a:p>
          <a:p>
            <a:pPr algn="l"/>
            <a:r>
              <a:rPr lang="en-GB" dirty="0"/>
              <a:t>	-Status: planned for 2022-2023</a:t>
            </a:r>
          </a:p>
          <a:p>
            <a:pPr algn="l"/>
            <a:r>
              <a:rPr lang="en-GB" dirty="0"/>
              <a:t>	-Difficulties: none</a:t>
            </a:r>
          </a:p>
          <a:p>
            <a:pPr algn="l"/>
            <a:r>
              <a:rPr lang="en-GB" dirty="0"/>
              <a:t>	-Next: review project end 2021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-Magnetic Horn: </a:t>
            </a:r>
          </a:p>
          <a:p>
            <a:pPr algn="l"/>
            <a:r>
              <a:rPr lang="en-GB" dirty="0"/>
              <a:t>	-Status: complete</a:t>
            </a:r>
          </a:p>
          <a:p>
            <a:pPr algn="l"/>
            <a:r>
              <a:rPr lang="en-GB" dirty="0"/>
              <a:t>	-Difficulties: none</a:t>
            </a:r>
          </a:p>
          <a:p>
            <a:pPr algn="l"/>
            <a:r>
              <a:rPr lang="en-GB" dirty="0"/>
              <a:t>	-Next: power cables and transmission line were mentioned as additional work, but 	not confirmed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-AD-CONS project management:</a:t>
            </a:r>
          </a:p>
          <a:p>
            <a:pPr algn="l"/>
            <a:r>
              <a:rPr lang="en-GB" dirty="0"/>
              <a:t>	-Status: </a:t>
            </a:r>
            <a:r>
              <a:rPr lang="en-GB" b="1" dirty="0"/>
              <a:t>WPs update summary document </a:t>
            </a:r>
            <a:r>
              <a:rPr lang="en-GB" dirty="0"/>
              <a:t>ready, distributed in </a:t>
            </a:r>
            <a:r>
              <a:rPr lang="en-GB" dirty="0" err="1"/>
              <a:t>Eng</a:t>
            </a:r>
            <a:r>
              <a:rPr lang="en-GB" dirty="0"/>
              <a:t> check</a:t>
            </a:r>
          </a:p>
          <a:p>
            <a:pPr algn="l"/>
            <a:r>
              <a:rPr lang="en-GB" dirty="0"/>
              <a:t>	-</a:t>
            </a:r>
            <a:r>
              <a:rPr lang="en-GB" b="1" dirty="0"/>
              <a:t>Project Management Plan</a:t>
            </a:r>
            <a:r>
              <a:rPr lang="en-GB" dirty="0"/>
              <a:t> document ready to be circulated for </a:t>
            </a:r>
            <a:r>
              <a:rPr lang="en-GB" dirty="0" err="1"/>
              <a:t>Eng</a:t>
            </a:r>
            <a:r>
              <a:rPr lang="en-GB" dirty="0"/>
              <a:t> check</a:t>
            </a:r>
          </a:p>
          <a:p>
            <a:pPr algn="l"/>
            <a:r>
              <a:rPr lang="en-GB" dirty="0"/>
              <a:t>	-C&amp;S review to be planned for 2021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76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793" y="213727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GB" dirty="0"/>
              <a:t>Ring magnets refurbishment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FF57E99-E03D-41D5-8CB9-7EEAAB80F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158" y="2374581"/>
            <a:ext cx="3143250" cy="2614916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6C965B52-F5F4-4727-9C99-D048F705BD6A}"/>
              </a:ext>
            </a:extLst>
          </p:cNvPr>
          <p:cNvSpPr/>
          <p:nvPr/>
        </p:nvSpPr>
        <p:spPr>
          <a:xfrm rot="18641556">
            <a:off x="2353990" y="4275160"/>
            <a:ext cx="158956" cy="376446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D71AB70-0CB5-46B7-86F1-4EF3C04C85C5}"/>
              </a:ext>
            </a:extLst>
          </p:cNvPr>
          <p:cNvSpPr/>
          <p:nvPr/>
        </p:nvSpPr>
        <p:spPr>
          <a:xfrm rot="3629554">
            <a:off x="2555852" y="2468746"/>
            <a:ext cx="207169" cy="315874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ular Callout 14">
            <a:extLst>
              <a:ext uri="{FF2B5EF4-FFF2-40B4-BE49-F238E27FC236}">
                <a16:creationId xmlns:a16="http://schemas.microsoft.com/office/drawing/2014/main" id="{1730310B-D808-4192-8FE1-9515710ECFF4}"/>
              </a:ext>
            </a:extLst>
          </p:cNvPr>
          <p:cNvSpPr/>
          <p:nvPr/>
        </p:nvSpPr>
        <p:spPr>
          <a:xfrm>
            <a:off x="4814001" y="4956371"/>
            <a:ext cx="816527" cy="260093"/>
          </a:xfrm>
          <a:prstGeom prst="wedgeRoundRectCallout">
            <a:avLst>
              <a:gd name="adj1" fmla="val -98889"/>
              <a:gd name="adj2" fmla="val -265074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rgbClr val="66FF33"/>
                </a:solidFill>
              </a:rPr>
              <a:t>2 </a:t>
            </a:r>
            <a:r>
              <a:rPr lang="fr-CH" sz="1050" dirty="0" err="1">
                <a:solidFill>
                  <a:srgbClr val="66FF33"/>
                </a:solidFill>
              </a:rPr>
              <a:t>bending</a:t>
            </a:r>
            <a:endParaRPr lang="fr-CH" sz="1050" dirty="0">
              <a:solidFill>
                <a:srgbClr val="66FF33"/>
              </a:solidFill>
            </a:endParaRPr>
          </a:p>
        </p:txBody>
      </p:sp>
      <p:sp>
        <p:nvSpPr>
          <p:cNvPr id="54" name="Rounded Rectangular Callout 15">
            <a:extLst>
              <a:ext uri="{FF2B5EF4-FFF2-40B4-BE49-F238E27FC236}">
                <a16:creationId xmlns:a16="http://schemas.microsoft.com/office/drawing/2014/main" id="{FBC680FB-E58F-4BCA-A87B-8B0AC4695AE6}"/>
              </a:ext>
            </a:extLst>
          </p:cNvPr>
          <p:cNvSpPr/>
          <p:nvPr/>
        </p:nvSpPr>
        <p:spPr>
          <a:xfrm>
            <a:off x="1960674" y="5050325"/>
            <a:ext cx="725833" cy="294543"/>
          </a:xfrm>
          <a:prstGeom prst="wedgeRoundRectCallout">
            <a:avLst>
              <a:gd name="adj1" fmla="val 7977"/>
              <a:gd name="adj2" fmla="val -194665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2 </a:t>
            </a:r>
            <a:r>
              <a:rPr lang="fr-CH" sz="900" dirty="0" err="1">
                <a:solidFill>
                  <a:srgbClr val="66FF33"/>
                </a:solidFill>
              </a:rPr>
              <a:t>bending</a:t>
            </a:r>
            <a:endParaRPr lang="fr-CH" sz="900" dirty="0">
              <a:solidFill>
                <a:srgbClr val="66FF33"/>
              </a:solidFill>
            </a:endParaRPr>
          </a:p>
        </p:txBody>
      </p:sp>
      <p:pic>
        <p:nvPicPr>
          <p:cNvPr id="56" name="Content Placeholder 23">
            <a:extLst>
              <a:ext uri="{FF2B5EF4-FFF2-40B4-BE49-F238E27FC236}">
                <a16:creationId xmlns:a16="http://schemas.microsoft.com/office/drawing/2014/main" id="{C6949B9E-5BD5-40EA-B68C-9A76DF062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696" y="2441110"/>
            <a:ext cx="382884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Content Placeholder 23">
            <a:extLst>
              <a:ext uri="{FF2B5EF4-FFF2-40B4-BE49-F238E27FC236}">
                <a16:creationId xmlns:a16="http://schemas.microsoft.com/office/drawing/2014/main" id="{09546208-5615-4F3F-B71C-DA728A136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73788" y="4161503"/>
            <a:ext cx="439833" cy="43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Content Placeholder 23">
            <a:extLst>
              <a:ext uri="{FF2B5EF4-FFF2-40B4-BE49-F238E27FC236}">
                <a16:creationId xmlns:a16="http://schemas.microsoft.com/office/drawing/2014/main" id="{DBCCEB2F-49EB-4CCE-98A1-73ED37F52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0830" y="3881652"/>
            <a:ext cx="278104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Content Placeholder 23">
            <a:extLst>
              <a:ext uri="{FF2B5EF4-FFF2-40B4-BE49-F238E27FC236}">
                <a16:creationId xmlns:a16="http://schemas.microsoft.com/office/drawing/2014/main" id="{62BCBBA7-6BF4-4EF7-9611-DB7E10DF8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444" y="3964645"/>
            <a:ext cx="278104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Content Placeholder 23">
            <a:extLst>
              <a:ext uri="{FF2B5EF4-FFF2-40B4-BE49-F238E27FC236}">
                <a16:creationId xmlns:a16="http://schemas.microsoft.com/office/drawing/2014/main" id="{D475E32F-EE97-4FBA-8D57-834A5E03B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3490" y="2421289"/>
            <a:ext cx="398213" cy="39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Rounded Rectangular Callout 37">
            <a:extLst>
              <a:ext uri="{FF2B5EF4-FFF2-40B4-BE49-F238E27FC236}">
                <a16:creationId xmlns:a16="http://schemas.microsoft.com/office/drawing/2014/main" id="{C49F26FF-2F28-4268-8286-CF9D76929681}"/>
              </a:ext>
            </a:extLst>
          </p:cNvPr>
          <p:cNvSpPr/>
          <p:nvPr/>
        </p:nvSpPr>
        <p:spPr>
          <a:xfrm>
            <a:off x="461272" y="4216915"/>
            <a:ext cx="717527" cy="492935"/>
          </a:xfrm>
          <a:prstGeom prst="wedgeRoundRectCallout">
            <a:avLst>
              <a:gd name="adj1" fmla="val 160933"/>
              <a:gd name="adj2" fmla="val -76407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2 </a:t>
            </a:r>
            <a:r>
              <a:rPr lang="fr-CH" sz="900" dirty="0" err="1">
                <a:solidFill>
                  <a:srgbClr val="66FF33"/>
                </a:solidFill>
              </a:rPr>
              <a:t>bending</a:t>
            </a:r>
            <a:r>
              <a:rPr lang="fr-CH" sz="900" dirty="0">
                <a:solidFill>
                  <a:srgbClr val="66FF33"/>
                </a:solidFill>
              </a:rPr>
              <a:t> + 1 quad</a:t>
            </a:r>
          </a:p>
        </p:txBody>
      </p:sp>
      <p:sp>
        <p:nvSpPr>
          <p:cNvPr id="62" name="Rounded Rectangular Callout 38">
            <a:extLst>
              <a:ext uri="{FF2B5EF4-FFF2-40B4-BE49-F238E27FC236}">
                <a16:creationId xmlns:a16="http://schemas.microsoft.com/office/drawing/2014/main" id="{86F5E9D3-E464-4530-BD43-25ED0006A0B5}"/>
              </a:ext>
            </a:extLst>
          </p:cNvPr>
          <p:cNvSpPr/>
          <p:nvPr/>
        </p:nvSpPr>
        <p:spPr>
          <a:xfrm>
            <a:off x="693816" y="2712443"/>
            <a:ext cx="735575" cy="492935"/>
          </a:xfrm>
          <a:prstGeom prst="wedgeRoundRectCallout">
            <a:avLst>
              <a:gd name="adj1" fmla="val 129089"/>
              <a:gd name="adj2" fmla="val 50828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2 </a:t>
            </a:r>
            <a:r>
              <a:rPr lang="fr-CH" sz="900" dirty="0" err="1">
                <a:solidFill>
                  <a:srgbClr val="66FF33"/>
                </a:solidFill>
              </a:rPr>
              <a:t>bending</a:t>
            </a:r>
            <a:r>
              <a:rPr lang="fr-CH" sz="900" dirty="0">
                <a:solidFill>
                  <a:srgbClr val="66FF33"/>
                </a:solidFill>
              </a:rPr>
              <a:t> + 1 quad</a:t>
            </a:r>
          </a:p>
        </p:txBody>
      </p:sp>
      <p:pic>
        <p:nvPicPr>
          <p:cNvPr id="63" name="Content Placeholder 23">
            <a:extLst>
              <a:ext uri="{FF2B5EF4-FFF2-40B4-BE49-F238E27FC236}">
                <a16:creationId xmlns:a16="http://schemas.microsoft.com/office/drawing/2014/main" id="{99A22963-E759-4896-91A5-D9A754FDA1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0830" y="3053539"/>
            <a:ext cx="278104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Rounded Rectangular Callout 40">
            <a:extLst>
              <a:ext uri="{FF2B5EF4-FFF2-40B4-BE49-F238E27FC236}">
                <a16:creationId xmlns:a16="http://schemas.microsoft.com/office/drawing/2014/main" id="{B04E9803-8E24-4103-BC90-A8C78074B817}"/>
              </a:ext>
            </a:extLst>
          </p:cNvPr>
          <p:cNvSpPr/>
          <p:nvPr/>
        </p:nvSpPr>
        <p:spPr>
          <a:xfrm>
            <a:off x="5269299" y="4026385"/>
            <a:ext cx="816527" cy="260093"/>
          </a:xfrm>
          <a:prstGeom prst="wedgeRoundRectCallout">
            <a:avLst>
              <a:gd name="adj1" fmla="val -126887"/>
              <a:gd name="adj2" fmla="val -21963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rgbClr val="66FF33"/>
                </a:solidFill>
              </a:rPr>
              <a:t>1 </a:t>
            </a:r>
            <a:r>
              <a:rPr lang="fr-CH" sz="1050" dirty="0" err="1">
                <a:solidFill>
                  <a:srgbClr val="66FF33"/>
                </a:solidFill>
              </a:rPr>
              <a:t>bending</a:t>
            </a:r>
            <a:endParaRPr lang="fr-CH" sz="1050" dirty="0">
              <a:solidFill>
                <a:srgbClr val="66FF33"/>
              </a:solidFill>
            </a:endParaRPr>
          </a:p>
        </p:txBody>
      </p:sp>
      <p:sp>
        <p:nvSpPr>
          <p:cNvPr id="65" name="Rounded Rectangular Callout 16">
            <a:extLst>
              <a:ext uri="{FF2B5EF4-FFF2-40B4-BE49-F238E27FC236}">
                <a16:creationId xmlns:a16="http://schemas.microsoft.com/office/drawing/2014/main" id="{68E7FD02-2BAA-4EAA-A82F-DD36CEBDA6FE}"/>
              </a:ext>
            </a:extLst>
          </p:cNvPr>
          <p:cNvSpPr/>
          <p:nvPr/>
        </p:nvSpPr>
        <p:spPr>
          <a:xfrm>
            <a:off x="645482" y="3741727"/>
            <a:ext cx="735576" cy="222918"/>
          </a:xfrm>
          <a:prstGeom prst="wedgeRoundRectCallout">
            <a:avLst>
              <a:gd name="adj1" fmla="val 125364"/>
              <a:gd name="adj2" fmla="val -80214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3 Quads</a:t>
            </a:r>
          </a:p>
        </p:txBody>
      </p:sp>
      <p:pic>
        <p:nvPicPr>
          <p:cNvPr id="67" name="Content Placeholder 23">
            <a:extLst>
              <a:ext uri="{FF2B5EF4-FFF2-40B4-BE49-F238E27FC236}">
                <a16:creationId xmlns:a16="http://schemas.microsoft.com/office/drawing/2014/main" id="{4139A702-37FE-4F0F-A89F-B5EA277E9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70614" y="4258514"/>
            <a:ext cx="278103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ounded Rectangular Callout 40">
            <a:extLst>
              <a:ext uri="{FF2B5EF4-FFF2-40B4-BE49-F238E27FC236}">
                <a16:creationId xmlns:a16="http://schemas.microsoft.com/office/drawing/2014/main" id="{65D62A4B-23E5-4729-A188-59E3D62F4360}"/>
              </a:ext>
            </a:extLst>
          </p:cNvPr>
          <p:cNvSpPr/>
          <p:nvPr/>
        </p:nvSpPr>
        <p:spPr>
          <a:xfrm>
            <a:off x="4797689" y="2471501"/>
            <a:ext cx="869056" cy="353556"/>
          </a:xfrm>
          <a:prstGeom prst="wedgeRoundRectCallout">
            <a:avLst>
              <a:gd name="adj1" fmla="val -88055"/>
              <a:gd name="adj2" fmla="val 37754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rgbClr val="66FF33"/>
                </a:solidFill>
              </a:rPr>
              <a:t>2 </a:t>
            </a:r>
            <a:r>
              <a:rPr lang="fr-CH" sz="1050" dirty="0" err="1">
                <a:solidFill>
                  <a:srgbClr val="66FF33"/>
                </a:solidFill>
              </a:rPr>
              <a:t>bendings</a:t>
            </a:r>
            <a:endParaRPr lang="fr-CH" sz="1050" dirty="0">
              <a:solidFill>
                <a:srgbClr val="FFFF00"/>
              </a:solidFill>
            </a:endParaRPr>
          </a:p>
        </p:txBody>
      </p:sp>
      <p:sp>
        <p:nvSpPr>
          <p:cNvPr id="72" name="Rounded Rectangular Callout 40">
            <a:extLst>
              <a:ext uri="{FF2B5EF4-FFF2-40B4-BE49-F238E27FC236}">
                <a16:creationId xmlns:a16="http://schemas.microsoft.com/office/drawing/2014/main" id="{F0F093D2-D705-4A8C-BE0C-0F198B0366CD}"/>
              </a:ext>
            </a:extLst>
          </p:cNvPr>
          <p:cNvSpPr/>
          <p:nvPr/>
        </p:nvSpPr>
        <p:spPr>
          <a:xfrm>
            <a:off x="3766109" y="5072971"/>
            <a:ext cx="845975" cy="260093"/>
          </a:xfrm>
          <a:prstGeom prst="wedgeRoundRectCallout">
            <a:avLst>
              <a:gd name="adj1" fmla="val -31408"/>
              <a:gd name="adj2" fmla="val -181141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rgbClr val="00B050"/>
                </a:solidFill>
              </a:rPr>
              <a:t>1 Quad</a:t>
            </a:r>
          </a:p>
        </p:txBody>
      </p:sp>
      <p:sp>
        <p:nvSpPr>
          <p:cNvPr id="73" name="Rounded Rectangular Callout 20">
            <a:extLst>
              <a:ext uri="{FF2B5EF4-FFF2-40B4-BE49-F238E27FC236}">
                <a16:creationId xmlns:a16="http://schemas.microsoft.com/office/drawing/2014/main" id="{CDAFA00A-47CC-4698-9E02-D3289553835B}"/>
              </a:ext>
            </a:extLst>
          </p:cNvPr>
          <p:cNvSpPr/>
          <p:nvPr/>
        </p:nvSpPr>
        <p:spPr>
          <a:xfrm>
            <a:off x="4471639" y="1507841"/>
            <a:ext cx="710620" cy="407935"/>
          </a:xfrm>
          <a:prstGeom prst="wedgeRoundRectCallout">
            <a:avLst>
              <a:gd name="adj1" fmla="val -157535"/>
              <a:gd name="adj2" fmla="val 195523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1 </a:t>
            </a:r>
            <a:r>
              <a:rPr lang="fr-CH" sz="900" dirty="0" err="1">
                <a:solidFill>
                  <a:srgbClr val="66FF33"/>
                </a:solidFill>
              </a:rPr>
              <a:t>bending</a:t>
            </a:r>
            <a:r>
              <a:rPr lang="fr-CH" sz="900" dirty="0">
                <a:solidFill>
                  <a:srgbClr val="66FF33"/>
                </a:solidFill>
              </a:rPr>
              <a:t> + 4 quads </a:t>
            </a:r>
          </a:p>
        </p:txBody>
      </p:sp>
      <p:sp>
        <p:nvSpPr>
          <p:cNvPr id="75" name="Rounded Rectangular Callout 40">
            <a:extLst>
              <a:ext uri="{FF2B5EF4-FFF2-40B4-BE49-F238E27FC236}">
                <a16:creationId xmlns:a16="http://schemas.microsoft.com/office/drawing/2014/main" id="{13D60A60-678A-4884-952F-5C20C141D6B8}"/>
              </a:ext>
            </a:extLst>
          </p:cNvPr>
          <p:cNvSpPr/>
          <p:nvPr/>
        </p:nvSpPr>
        <p:spPr>
          <a:xfrm>
            <a:off x="5096220" y="3341250"/>
            <a:ext cx="816527" cy="292756"/>
          </a:xfrm>
          <a:prstGeom prst="wedgeRoundRectCallout">
            <a:avLst>
              <a:gd name="adj1" fmla="val -106370"/>
              <a:gd name="adj2" fmla="val 73256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rgbClr val="92D050"/>
                </a:solidFill>
              </a:rPr>
              <a:t>1 Quad</a:t>
            </a:r>
          </a:p>
        </p:txBody>
      </p:sp>
      <p:pic>
        <p:nvPicPr>
          <p:cNvPr id="31" name="Content Placeholder 23">
            <a:extLst>
              <a:ext uri="{FF2B5EF4-FFF2-40B4-BE49-F238E27FC236}">
                <a16:creationId xmlns:a16="http://schemas.microsoft.com/office/drawing/2014/main" id="{6469439E-1120-4D8D-BA47-807F7242C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0674" y="3466947"/>
            <a:ext cx="278104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Content Placeholder 23">
            <a:extLst>
              <a:ext uri="{FF2B5EF4-FFF2-40B4-BE49-F238E27FC236}">
                <a16:creationId xmlns:a16="http://schemas.microsoft.com/office/drawing/2014/main" id="{3B6BF311-C746-4EE7-B3D2-39D9B15D8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444" y="3599279"/>
            <a:ext cx="278103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ounded Rectangular Callout 18">
            <a:extLst>
              <a:ext uri="{FF2B5EF4-FFF2-40B4-BE49-F238E27FC236}">
                <a16:creationId xmlns:a16="http://schemas.microsoft.com/office/drawing/2014/main" id="{E54D54C9-42D9-43BB-932B-B1E839822684}"/>
              </a:ext>
            </a:extLst>
          </p:cNvPr>
          <p:cNvSpPr/>
          <p:nvPr/>
        </p:nvSpPr>
        <p:spPr>
          <a:xfrm>
            <a:off x="2560400" y="1458076"/>
            <a:ext cx="779622" cy="553391"/>
          </a:xfrm>
          <a:prstGeom prst="wedgeRoundRectCallout">
            <a:avLst>
              <a:gd name="adj1" fmla="val -31843"/>
              <a:gd name="adj2" fmla="val 139783"/>
              <a:gd name="adj3" fmla="val 1666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66FF33"/>
                </a:solidFill>
              </a:rPr>
              <a:t>1 </a:t>
            </a:r>
            <a:r>
              <a:rPr lang="fr-CH" sz="900" dirty="0" err="1">
                <a:solidFill>
                  <a:srgbClr val="66FF33"/>
                </a:solidFill>
              </a:rPr>
              <a:t>bending</a:t>
            </a:r>
            <a:r>
              <a:rPr lang="fr-CH" sz="900" dirty="0">
                <a:solidFill>
                  <a:srgbClr val="66FF33"/>
                </a:solidFill>
              </a:rPr>
              <a:t> + 1 quad + 1 septum</a:t>
            </a:r>
          </a:p>
        </p:txBody>
      </p:sp>
      <p:pic>
        <p:nvPicPr>
          <p:cNvPr id="29" name="Content Placeholder 23">
            <a:extLst>
              <a:ext uri="{FF2B5EF4-FFF2-40B4-BE49-F238E27FC236}">
                <a16:creationId xmlns:a16="http://schemas.microsoft.com/office/drawing/2014/main" id="{FD55FCCA-CEF1-4C57-B642-F1F02FFDD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3529" y="4378791"/>
            <a:ext cx="278103" cy="27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A picture containing object, table, sitting, engine&#10;&#10;Description automatically generated">
            <a:extLst>
              <a:ext uri="{FF2B5EF4-FFF2-40B4-BE49-F238E27FC236}">
                <a16:creationId xmlns:a16="http://schemas.microsoft.com/office/drawing/2014/main" id="{78E2B239-95CF-46A5-8AD7-7D0FC2BCE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025533" y="2017004"/>
            <a:ext cx="3466652" cy="2599989"/>
          </a:xfrm>
          <a:prstGeom prst="rect">
            <a:avLst/>
          </a:prstGeom>
        </p:spPr>
      </p:pic>
      <p:pic>
        <p:nvPicPr>
          <p:cNvPr id="33" name="Content Placeholder 23">
            <a:extLst>
              <a:ext uri="{FF2B5EF4-FFF2-40B4-BE49-F238E27FC236}">
                <a16:creationId xmlns:a16="http://schemas.microsoft.com/office/drawing/2014/main" id="{790473A0-AA66-468F-BAC6-78D06BD5F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5349" y="2626683"/>
            <a:ext cx="382884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ounded Rectangular Callout 16">
            <a:extLst>
              <a:ext uri="{FF2B5EF4-FFF2-40B4-BE49-F238E27FC236}">
                <a16:creationId xmlns:a16="http://schemas.microsoft.com/office/drawing/2014/main" id="{3032E81A-C359-4A51-BE6C-C9A6E1950071}"/>
              </a:ext>
            </a:extLst>
          </p:cNvPr>
          <p:cNvSpPr/>
          <p:nvPr/>
        </p:nvSpPr>
        <p:spPr>
          <a:xfrm>
            <a:off x="3132944" y="3429000"/>
            <a:ext cx="828713" cy="328204"/>
          </a:xfrm>
          <a:prstGeom prst="wedgeRoundRectCallout">
            <a:avLst>
              <a:gd name="adj1" fmla="val 122205"/>
              <a:gd name="adj2" fmla="val -3599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FF0000"/>
                </a:solidFill>
              </a:rPr>
              <a:t>YETS 21-22 2 Quads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115653-552A-413D-8163-DB7395F4225A}"/>
              </a:ext>
            </a:extLst>
          </p:cNvPr>
          <p:cNvSpPr txBox="1"/>
          <p:nvPr/>
        </p:nvSpPr>
        <p:spPr>
          <a:xfrm>
            <a:off x="117233" y="5438248"/>
            <a:ext cx="8479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dirty="0"/>
              <a:t>Work </a:t>
            </a:r>
            <a:r>
              <a:rPr lang="fr-CH" dirty="0" err="1"/>
              <a:t>consists</a:t>
            </a:r>
            <a:r>
              <a:rPr lang="fr-CH" dirty="0"/>
              <a:t> in </a:t>
            </a:r>
            <a:r>
              <a:rPr lang="fr-CH" dirty="0" err="1"/>
              <a:t>opening</a:t>
            </a:r>
            <a:r>
              <a:rPr lang="fr-CH" dirty="0"/>
              <a:t> magnets, replace </a:t>
            </a:r>
            <a:r>
              <a:rPr lang="fr-CH" dirty="0" err="1"/>
              <a:t>shimming</a:t>
            </a:r>
            <a:r>
              <a:rPr lang="fr-CH" dirty="0"/>
              <a:t> , check insulation, </a:t>
            </a:r>
            <a:r>
              <a:rPr lang="fr-CH" dirty="0" err="1"/>
              <a:t>cooling</a:t>
            </a:r>
            <a:r>
              <a:rPr lang="fr-CH" dirty="0"/>
              <a:t>, </a:t>
            </a:r>
            <a:r>
              <a:rPr lang="fr-CH" dirty="0" err="1"/>
              <a:t>connectors</a:t>
            </a:r>
            <a:r>
              <a:rPr lang="fr-CH" dirty="0"/>
              <a:t>, </a:t>
            </a:r>
          </a:p>
          <a:p>
            <a:pPr algn="l"/>
            <a:r>
              <a:rPr lang="fr-CH" dirty="0" err="1"/>
              <a:t>Perform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and certification</a:t>
            </a:r>
          </a:p>
          <a:p>
            <a:pPr algn="l"/>
            <a:r>
              <a:rPr lang="fr-CH" dirty="0"/>
              <a:t>All connections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protected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IP3 (</a:t>
            </a:r>
            <a:r>
              <a:rPr lang="fr-CH" dirty="0" err="1"/>
              <a:t>fully</a:t>
            </a:r>
            <a:r>
              <a:rPr lang="fr-CH" dirty="0"/>
              <a:t> </a:t>
            </a:r>
            <a:r>
              <a:rPr lang="fr-CH" dirty="0" err="1"/>
              <a:t>exposed</a:t>
            </a:r>
            <a:r>
              <a:rPr lang="fr-CH" dirty="0"/>
              <a:t> till </a:t>
            </a:r>
            <a:r>
              <a:rPr lang="fr-CH" dirty="0" err="1"/>
              <a:t>now</a:t>
            </a:r>
            <a:r>
              <a:rPr lang="fr-CH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4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03EC5-31D3-49D2-8142-CCFF90EF9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711" y="125498"/>
            <a:ext cx="7104978" cy="536880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Context</a:t>
            </a:r>
            <a:r>
              <a:rPr lang="fr-CH" dirty="0"/>
              <a:t> 2021 restart …and stop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B8F823-D2C0-4A2B-B230-146D3D6A7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328CA3-C002-41B4-8ECD-50216DE26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390"/>
            <a:ext cx="9144000" cy="592861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D5A2F1D7-9790-4D8F-B80E-1C23C36BD8CF}"/>
              </a:ext>
            </a:extLst>
          </p:cNvPr>
          <p:cNvSpPr txBox="1"/>
          <p:nvPr/>
        </p:nvSpPr>
        <p:spPr>
          <a:xfrm rot="17805231">
            <a:off x="4052881" y="3366886"/>
            <a:ext cx="49057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fr-CH" sz="4000" b="1" dirty="0">
                <a:solidFill>
                  <a:srgbClr val="FF0000"/>
                </a:solidFill>
              </a:rPr>
              <a:t>DRAFT !</a:t>
            </a:r>
          </a:p>
          <a:p>
            <a:r>
              <a:rPr lang="fr-CH" sz="4000" b="1" dirty="0">
                <a:solidFill>
                  <a:srgbClr val="FF0000"/>
                </a:solidFill>
              </a:rPr>
              <a:t>MY GUESS ONLY !!!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9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ED48-9DCB-4D3C-B471-357D5197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Aegis</a:t>
            </a:r>
            <a:r>
              <a:rPr lang="fr-CH" dirty="0"/>
              <a:t> </a:t>
            </a:r>
            <a:r>
              <a:rPr lang="fr-CH" dirty="0" err="1"/>
              <a:t>exp</a:t>
            </a:r>
            <a:r>
              <a:rPr lang="fr-CH" dirty="0"/>
              <a:t> area </a:t>
            </a:r>
            <a:r>
              <a:rPr lang="fr-CH" dirty="0" err="1"/>
              <a:t>improvement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31B45-55FB-4744-991B-D447E7C0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D11639AC-5E06-4031-9CB0-69A20D10F757">
            <a:extLst>
              <a:ext uri="{FF2B5EF4-FFF2-40B4-BE49-F238E27FC236}">
                <a16:creationId xmlns:a16="http://schemas.microsoft.com/office/drawing/2014/main" id="{34110DA8-2720-4E90-96FF-6D8B0FF4D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36" y="950913"/>
            <a:ext cx="754380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2233C2A-BD9A-42B6-9A39-E3B2EC1E1DBA}"/>
              </a:ext>
            </a:extLst>
          </p:cNvPr>
          <p:cNvSpPr/>
          <p:nvPr/>
        </p:nvSpPr>
        <p:spPr bwMode="auto">
          <a:xfrm>
            <a:off x="2683239" y="4459574"/>
            <a:ext cx="2171986" cy="753006"/>
          </a:xfrm>
          <a:prstGeom prst="wedgeRoundRectCallout">
            <a:avLst>
              <a:gd name="adj1" fmla="val 46115"/>
              <a:gd name="adj2" fmla="val -99506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New </a:t>
            </a:r>
            <a:r>
              <a:rPr lang="fr-CH" dirty="0" err="1">
                <a:latin typeface="Garamond" pitchFamily="-65" charset="0"/>
              </a:rPr>
              <a:t>wall</a:t>
            </a:r>
            <a:r>
              <a:rPr lang="fr-CH" dirty="0">
                <a:latin typeface="Garamond" pitchFamily="-65" charset="0"/>
              </a:rPr>
              <a:t> to </a:t>
            </a:r>
            <a:r>
              <a:rPr lang="fr-CH" dirty="0" err="1">
                <a:latin typeface="Garamond" pitchFamily="-65" charset="0"/>
              </a:rPr>
              <a:t>protect</a:t>
            </a:r>
            <a:r>
              <a:rPr lang="fr-CH" dirty="0"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Aegis</a:t>
            </a:r>
            <a:r>
              <a:rPr lang="fr-CH" dirty="0">
                <a:latin typeface="Garamond" pitchFamily="-65" charset="0"/>
              </a:rPr>
              <a:t> </a:t>
            </a:r>
            <a:r>
              <a:rPr lang="fr-CH" dirty="0" err="1">
                <a:latin typeface="Garamond" pitchFamily="-65" charset="0"/>
              </a:rPr>
              <a:t>exp</a:t>
            </a:r>
            <a:r>
              <a:rPr lang="fr-CH" dirty="0">
                <a:latin typeface="Garamond" pitchFamily="-65" charset="0"/>
              </a:rPr>
              <a:t>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76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379E7B39-58F5-4684-B2CF-B068D6031306">
            <a:extLst>
              <a:ext uri="{FF2B5EF4-FFF2-40B4-BE49-F238E27FC236}">
                <a16:creationId xmlns:a16="http://schemas.microsoft.com/office/drawing/2014/main" id="{07E04A02-165B-4661-81B3-B728DA95A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59" y="986915"/>
            <a:ext cx="754380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7B2461-C6B3-43C7-8BDD-CD40E5399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LNE02 (</a:t>
            </a:r>
            <a:r>
              <a:rPr lang="fr-CH" sz="4000" dirty="0" err="1"/>
              <a:t>Aegis</a:t>
            </a:r>
            <a:r>
              <a:rPr lang="fr-CH" sz="4000" dirty="0"/>
              <a:t>) TL installation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874D5-4AB5-4B28-8C12-00C59B8E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968CAD92-A015-42A0-B73C-6A324FDB3154}"/>
              </a:ext>
            </a:extLst>
          </p:cNvPr>
          <p:cNvSpPr/>
          <p:nvPr/>
        </p:nvSpPr>
        <p:spPr bwMode="auto">
          <a:xfrm>
            <a:off x="632341" y="5378196"/>
            <a:ext cx="2251678" cy="831230"/>
          </a:xfrm>
          <a:prstGeom prst="wedgeRoundRectCallout">
            <a:avLst>
              <a:gd name="adj1" fmla="val 26476"/>
              <a:gd name="adj2" fmla="val -85981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Missing</a:t>
            </a:r>
            <a:endParaRPr lang="fr-CH" dirty="0"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transition </a:t>
            </a:r>
            <a:r>
              <a:rPr lang="fr-CH" dirty="0" err="1">
                <a:latin typeface="Garamond" pitchFamily="-65" charset="0"/>
              </a:rPr>
              <a:t>piece</a:t>
            </a:r>
            <a:r>
              <a:rPr lang="fr-CH" dirty="0">
                <a:latin typeface="Garamond" pitchFamily="-65" charset="0"/>
              </a:rPr>
              <a:t> + valve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Exp</a:t>
            </a:r>
            <a:r>
              <a:rPr lang="fr-CH" dirty="0">
                <a:latin typeface="Garamond" pitchFamily="-65" charset="0"/>
              </a:rPr>
              <a:t> end </a:t>
            </a:r>
            <a:r>
              <a:rPr lang="fr-CH" dirty="0" err="1">
                <a:latin typeface="Garamond" pitchFamily="-65" charset="0"/>
              </a:rPr>
              <a:t>January</a:t>
            </a:r>
            <a:r>
              <a:rPr lang="fr-CH" dirty="0">
                <a:latin typeface="Garamond" pitchFamily="-65" charset="0"/>
              </a:rPr>
              <a:t> 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718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5673</TotalTime>
  <Words>839</Words>
  <Application>Microsoft Office PowerPoint</Application>
  <PresentationFormat>On-screen Show (4:3)</PresentationFormat>
  <Paragraphs>155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Garamond</vt:lpstr>
      <vt:lpstr>Helvetica</vt:lpstr>
      <vt:lpstr>Times New Roman</vt:lpstr>
      <vt:lpstr>Verdana</vt:lpstr>
      <vt:lpstr>Wingdings</vt:lpstr>
      <vt:lpstr>1_Pixel</vt:lpstr>
      <vt:lpstr>AD-CONS / ELENA Projects  </vt:lpstr>
      <vt:lpstr>PowerPoint Presentation</vt:lpstr>
      <vt:lpstr>AD-CONS WP’s</vt:lpstr>
      <vt:lpstr>AD-CONS WP’s (Continued)</vt:lpstr>
      <vt:lpstr>AD-CONS WP’s (continued)</vt:lpstr>
      <vt:lpstr>Ring magnets refurbishment</vt:lpstr>
      <vt:lpstr>Context 2021 restart …and stop</vt:lpstr>
      <vt:lpstr>Aegis exp area improvement</vt:lpstr>
      <vt:lpstr>LNE02 (Aegis) TL installation</vt:lpstr>
      <vt:lpstr>PUMA exp area installation</vt:lpstr>
      <vt:lpstr>STEP status</vt:lpstr>
      <vt:lpstr>Also on 2021 menu</vt:lpstr>
      <vt:lpstr>ATRAP space re-allocation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AD-CONS / ELENA Projects  </dc:title>
  <dc:creator>Francois Butin</dc:creator>
  <cp:lastModifiedBy>Francois Butin</cp:lastModifiedBy>
  <cp:revision>30</cp:revision>
  <cp:lastPrinted>2021-01-18T09:09:16Z</cp:lastPrinted>
  <dcterms:created xsi:type="dcterms:W3CDTF">2021-01-15T15:07:38Z</dcterms:created>
  <dcterms:modified xsi:type="dcterms:W3CDTF">2021-01-21T15:25:16Z</dcterms:modified>
</cp:coreProperties>
</file>