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56" r:id="rId3"/>
    <p:sldId id="257" r:id="rId4"/>
    <p:sldId id="258" r:id="rId5"/>
    <p:sldId id="262" r:id="rId6"/>
    <p:sldId id="268" r:id="rId7"/>
    <p:sldId id="274" r:id="rId8"/>
    <p:sldId id="277" r:id="rId9"/>
    <p:sldId id="281"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88" d="100"/>
          <a:sy n="88" d="100"/>
        </p:scale>
        <p:origin x="532" y="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D49FA9-D22E-4650-94A7-3B8BCD4F56BD}" type="datetimeFigureOut">
              <a:rPr lang="zh-CN" altLang="en-US" smtClean="0"/>
              <a:t>2020/12/3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409C11-AEEF-4561-816E-8377EDAFD22D}" type="slidenum">
              <a:rPr lang="zh-CN" altLang="en-US" smtClean="0"/>
              <a:t>‹#›</a:t>
            </a:fld>
            <a:endParaRPr lang="zh-CN" altLang="en-US"/>
          </a:p>
        </p:txBody>
      </p:sp>
    </p:spTree>
    <p:extLst>
      <p:ext uri="{BB962C8B-B14F-4D97-AF65-F5344CB8AC3E}">
        <p14:creationId xmlns:p14="http://schemas.microsoft.com/office/powerpoint/2010/main" val="1669439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99EDCF0-DFCB-4AF8-B907-8A1E92260E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90071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99EDCF0-DFCB-4AF8-B907-8A1E92260E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58397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99EDCF0-DFCB-4AF8-B907-8A1E92260E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00290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342A07-03AB-4D54-95E4-28158C38C5E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F611302A-BD94-4383-A01E-B554A9D523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6EAFD4D3-B373-4B6E-8F4B-3FB24A76E1EC}"/>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5" name="页脚占位符 4">
            <a:extLst>
              <a:ext uri="{FF2B5EF4-FFF2-40B4-BE49-F238E27FC236}">
                <a16:creationId xmlns:a16="http://schemas.microsoft.com/office/drawing/2014/main" id="{A5705C72-9BD7-48A6-98EF-EB82CFF3D7B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990B216-9742-4E39-99D4-46C89598C001}"/>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382795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5C3A55-8BF8-4384-9424-5D78B05D679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4A31BCE7-2398-40D4-A2C4-12E9ED5BC4BD}"/>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5DC6A8D-3913-4D25-A273-BA74CFD6000F}"/>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5" name="页脚占位符 4">
            <a:extLst>
              <a:ext uri="{FF2B5EF4-FFF2-40B4-BE49-F238E27FC236}">
                <a16:creationId xmlns:a16="http://schemas.microsoft.com/office/drawing/2014/main" id="{8E232234-DA7F-47CD-B380-6144550B052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6822312-7A7E-4596-B61D-4B4654ABB7E8}"/>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1634854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1B0549C8-B09B-4B8A-9114-EDCC0DD17D0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C6771FB2-C7DB-4926-8F86-0D86ECCB4214}"/>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469C046-6C6D-4D8E-A905-9DBB11330A37}"/>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5" name="页脚占位符 4">
            <a:extLst>
              <a:ext uri="{FF2B5EF4-FFF2-40B4-BE49-F238E27FC236}">
                <a16:creationId xmlns:a16="http://schemas.microsoft.com/office/drawing/2014/main" id="{305EB5C3-1E34-4A7D-A7EB-2A6DDB1C4FC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16058E3-8770-4BA8-8832-ABD056C529BF}"/>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2424493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09994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
        <p:nvSpPr>
          <p:cNvPr id="7" name="矩形 6"/>
          <p:cNvSpPr/>
          <p:nvPr userDrawn="1"/>
        </p:nvSpPr>
        <p:spPr>
          <a:xfrm>
            <a:off x="1" y="1"/>
            <a:ext cx="12192001" cy="8001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grpSp>
        <p:nvGrpSpPr>
          <p:cNvPr id="8" name="组合 7"/>
          <p:cNvGrpSpPr>
            <a:grpSpLocks/>
          </p:cNvGrpSpPr>
          <p:nvPr userDrawn="1"/>
        </p:nvGrpSpPr>
        <p:grpSpPr bwMode="auto">
          <a:xfrm>
            <a:off x="1826685" y="141816"/>
            <a:ext cx="1773767" cy="601895"/>
            <a:chOff x="1399441" y="1145221"/>
            <a:chExt cx="1329556" cy="451276"/>
          </a:xfrm>
        </p:grpSpPr>
        <p:sp>
          <p:nvSpPr>
            <p:cNvPr id="9" name="圆角矩形 8"/>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33"/>
            </a:p>
          </p:txBody>
        </p:sp>
        <p:sp>
          <p:nvSpPr>
            <p:cNvPr id="10" name="TextBox 15"/>
            <p:cNvSpPr txBox="1">
              <a:spLocks noChangeArrowheads="1"/>
            </p:cNvSpPr>
            <p:nvPr/>
          </p:nvSpPr>
          <p:spPr bwMode="auto">
            <a:xfrm>
              <a:off x="1691214" y="1281176"/>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2133">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155440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1" y="1"/>
            <a:ext cx="12192001" cy="8001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21" name="矩形 20"/>
          <p:cNvSpPr/>
          <p:nvPr userDrawn="1"/>
        </p:nvSpPr>
        <p:spPr>
          <a:xfrm>
            <a:off x="2561580" y="-2117"/>
            <a:ext cx="1883149" cy="800100"/>
          </a:xfrm>
          <a:prstGeom prst="rect">
            <a:avLst/>
          </a:prstGeom>
          <a:solidFill>
            <a:srgbClr val="6DAD39"/>
          </a:solidFill>
          <a:ln>
            <a:solidFill>
              <a:srgbClr val="6DAD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 name="组合 7"/>
          <p:cNvGrpSpPr>
            <a:grpSpLocks/>
          </p:cNvGrpSpPr>
          <p:nvPr userDrawn="1"/>
        </p:nvGrpSpPr>
        <p:grpSpPr bwMode="auto">
          <a:xfrm>
            <a:off x="1826685" y="141816"/>
            <a:ext cx="1773767" cy="601895"/>
            <a:chOff x="1399441" y="1145221"/>
            <a:chExt cx="1329556" cy="451276"/>
          </a:xfrm>
        </p:grpSpPr>
        <p:sp>
          <p:nvSpPr>
            <p:cNvPr id="9" name="圆角矩形 8"/>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33"/>
            </a:p>
          </p:txBody>
        </p:sp>
        <p:sp>
          <p:nvSpPr>
            <p:cNvPr id="10" name="TextBox 15"/>
            <p:cNvSpPr txBox="1">
              <a:spLocks noChangeArrowheads="1"/>
            </p:cNvSpPr>
            <p:nvPr/>
          </p:nvSpPr>
          <p:spPr bwMode="auto">
            <a:xfrm>
              <a:off x="1691214" y="1281176"/>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2133">
                <a:solidFill>
                  <a:schemeClr val="bg1"/>
                </a:solidFill>
                <a:latin typeface="微软雅黑" pitchFamily="34" charset="-122"/>
                <a:ea typeface="微软雅黑" pitchFamily="34" charset="-122"/>
              </a:endParaRPr>
            </a:p>
          </p:txBody>
        </p:sp>
      </p:grpSp>
      <p:sp>
        <p:nvSpPr>
          <p:cNvPr id="11" name="TextBox 16">
            <a:hlinkClick r:id="" action="ppaction://noaction" highlightClick="1"/>
            <a:hlinkHover r:id="rId2" action="ppaction://hlinksldjump" highlightClick="1"/>
          </p:cNvPr>
          <p:cNvSpPr txBox="1"/>
          <p:nvPr userDrawn="1"/>
        </p:nvSpPr>
        <p:spPr>
          <a:xfrm>
            <a:off x="2639905" y="188171"/>
            <a:ext cx="166899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p>
            <a:pPr algn="ctr" fontAlgn="auto">
              <a:spcBef>
                <a:spcPts val="0"/>
              </a:spcBef>
              <a:spcAft>
                <a:spcPts val="0"/>
              </a:spcAft>
              <a:defRPr/>
            </a:pPr>
            <a:r>
              <a:rPr lang="zh-CN" altLang="en-US" sz="1467" dirty="0">
                <a:solidFill>
                  <a:schemeClr val="bg1"/>
                </a:solidFill>
                <a:effectLst/>
                <a:latin typeface="+mn-ea"/>
                <a:ea typeface="+mn-ea"/>
              </a:rPr>
              <a:t>选题背景及意义</a:t>
            </a:r>
          </a:p>
        </p:txBody>
      </p:sp>
      <p:sp>
        <p:nvSpPr>
          <p:cNvPr id="12" name="TextBox 17">
            <a:hlinkClick r:id="" action="ppaction://hlinkshowjump?jump=nextslide" highlightClick="1"/>
            <a:hlinkHover r:id="" action="ppaction://noaction" highlightClick="1"/>
          </p:cNvPr>
          <p:cNvSpPr txBox="1"/>
          <p:nvPr userDrawn="1"/>
        </p:nvSpPr>
        <p:spPr>
          <a:xfrm>
            <a:off x="4444730" y="188171"/>
            <a:ext cx="177631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论文综述</a:t>
            </a:r>
          </a:p>
        </p:txBody>
      </p:sp>
      <p:sp>
        <p:nvSpPr>
          <p:cNvPr id="13" name="TextBox 18">
            <a:hlinkClick r:id="" action="ppaction://noaction" highlightClick="1"/>
            <a:hlinkHover r:id="" action="ppaction://noaction" highlightClick="1"/>
          </p:cNvPr>
          <p:cNvSpPr txBox="1"/>
          <p:nvPr userDrawn="1"/>
        </p:nvSpPr>
        <p:spPr>
          <a:xfrm>
            <a:off x="6356875" y="188171"/>
            <a:ext cx="1791527"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关键技术与难点</a:t>
            </a:r>
          </a:p>
        </p:txBody>
      </p:sp>
      <p:sp>
        <p:nvSpPr>
          <p:cNvPr id="14" name="TextBox 19">
            <a:hlinkClick r:id="" action="ppaction://noaction" highlightClick="1"/>
            <a:hlinkHover r:id="rId2" action="ppaction://hlinksldjump" highlightClick="1"/>
          </p:cNvPr>
          <p:cNvSpPr txBox="1"/>
          <p:nvPr userDrawn="1"/>
        </p:nvSpPr>
        <p:spPr>
          <a:xfrm>
            <a:off x="8284234" y="188171"/>
            <a:ext cx="1902751"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研究成果与应用</a:t>
            </a:r>
          </a:p>
        </p:txBody>
      </p:sp>
      <p:sp>
        <p:nvSpPr>
          <p:cNvPr id="15" name="TextBox 20">
            <a:hlinkClick r:id="" action="ppaction://noaction" highlightClick="1"/>
            <a:hlinkHover r:id="rId3" action="ppaction://hlinksldjump" highlightClick="1"/>
          </p:cNvPr>
          <p:cNvSpPr txBox="1"/>
          <p:nvPr userDrawn="1"/>
        </p:nvSpPr>
        <p:spPr>
          <a:xfrm>
            <a:off x="10322817" y="188171"/>
            <a:ext cx="1564216"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论文总结</a:t>
            </a:r>
          </a:p>
        </p:txBody>
      </p:sp>
      <p:cxnSp>
        <p:nvCxnSpPr>
          <p:cNvPr id="25" name="直接连接符 24"/>
          <p:cNvCxnSpPr/>
          <p:nvPr userDrawn="1"/>
        </p:nvCxnSpPr>
        <p:spPr>
          <a:xfrm>
            <a:off x="6130740"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userDrawn="1"/>
        </p:nvCxnSpPr>
        <p:spPr>
          <a:xfrm>
            <a:off x="8258563"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0299607"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userDrawn="1"/>
        </p:nvCxnSpPr>
        <p:spPr>
          <a:xfrm>
            <a:off x="11886597"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5759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7" name="矩形 6"/>
          <p:cNvSpPr/>
          <p:nvPr userDrawn="1"/>
        </p:nvSpPr>
        <p:spPr>
          <a:xfrm>
            <a:off x="1" y="1"/>
            <a:ext cx="12192001" cy="8001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16" name="矩形 15"/>
          <p:cNvSpPr/>
          <p:nvPr userDrawn="1"/>
        </p:nvSpPr>
        <p:spPr>
          <a:xfrm>
            <a:off x="4459227" y="-3554"/>
            <a:ext cx="1883149" cy="800100"/>
          </a:xfrm>
          <a:prstGeom prst="rect">
            <a:avLst/>
          </a:prstGeom>
          <a:solidFill>
            <a:srgbClr val="6DAD39"/>
          </a:solidFill>
          <a:ln>
            <a:solidFill>
              <a:srgbClr val="6DAD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 name="组合 7"/>
          <p:cNvGrpSpPr>
            <a:grpSpLocks/>
          </p:cNvGrpSpPr>
          <p:nvPr userDrawn="1"/>
        </p:nvGrpSpPr>
        <p:grpSpPr bwMode="auto">
          <a:xfrm>
            <a:off x="1826685" y="141816"/>
            <a:ext cx="1773767" cy="601895"/>
            <a:chOff x="1399441" y="1145221"/>
            <a:chExt cx="1329556" cy="451276"/>
          </a:xfrm>
        </p:grpSpPr>
        <p:sp>
          <p:nvSpPr>
            <p:cNvPr id="9" name="圆角矩形 8"/>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33"/>
            </a:p>
          </p:txBody>
        </p:sp>
        <p:sp>
          <p:nvSpPr>
            <p:cNvPr id="10" name="TextBox 15"/>
            <p:cNvSpPr txBox="1">
              <a:spLocks noChangeArrowheads="1"/>
            </p:cNvSpPr>
            <p:nvPr/>
          </p:nvSpPr>
          <p:spPr bwMode="auto">
            <a:xfrm>
              <a:off x="1691214" y="1281176"/>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2133">
                <a:solidFill>
                  <a:schemeClr val="bg1"/>
                </a:solidFill>
                <a:latin typeface="微软雅黑" pitchFamily="34" charset="-122"/>
                <a:ea typeface="微软雅黑" pitchFamily="34" charset="-122"/>
              </a:endParaRPr>
            </a:p>
          </p:txBody>
        </p:sp>
      </p:grpSp>
      <p:sp>
        <p:nvSpPr>
          <p:cNvPr id="11" name="TextBox 16">
            <a:hlinkClick r:id="" action="ppaction://noaction" highlightClick="1"/>
            <a:hlinkHover r:id="rId2" action="ppaction://hlinksldjump" highlightClick="1"/>
          </p:cNvPr>
          <p:cNvSpPr txBox="1"/>
          <p:nvPr userDrawn="1"/>
        </p:nvSpPr>
        <p:spPr>
          <a:xfrm>
            <a:off x="2639905" y="188171"/>
            <a:ext cx="166899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p>
            <a:pPr algn="ctr" fontAlgn="auto">
              <a:spcBef>
                <a:spcPts val="0"/>
              </a:spcBef>
              <a:spcAft>
                <a:spcPts val="0"/>
              </a:spcAft>
              <a:defRPr/>
            </a:pPr>
            <a:r>
              <a:rPr lang="zh-CN" altLang="en-US" sz="1467" dirty="0">
                <a:solidFill>
                  <a:schemeClr val="bg1">
                    <a:lumMod val="85000"/>
                  </a:schemeClr>
                </a:solidFill>
                <a:effectLst/>
                <a:latin typeface="+mn-ea"/>
                <a:ea typeface="+mn-ea"/>
              </a:rPr>
              <a:t>选题背景及意义</a:t>
            </a:r>
          </a:p>
        </p:txBody>
      </p:sp>
      <p:sp>
        <p:nvSpPr>
          <p:cNvPr id="12" name="TextBox 17">
            <a:hlinkClick r:id="" action="ppaction://hlinkshowjump?jump=nextslide" highlightClick="1"/>
            <a:hlinkHover r:id="" action="ppaction://noaction" highlightClick="1"/>
          </p:cNvPr>
          <p:cNvSpPr txBox="1"/>
          <p:nvPr userDrawn="1"/>
        </p:nvSpPr>
        <p:spPr>
          <a:xfrm>
            <a:off x="4444730" y="188171"/>
            <a:ext cx="177631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solidFill>
                <a:latin typeface="+mn-ea"/>
                <a:ea typeface="+mn-ea"/>
              </a:rPr>
              <a:t>论文综述</a:t>
            </a:r>
          </a:p>
        </p:txBody>
      </p:sp>
      <p:sp>
        <p:nvSpPr>
          <p:cNvPr id="13" name="TextBox 18">
            <a:hlinkClick r:id="" action="ppaction://noaction" highlightClick="1"/>
            <a:hlinkHover r:id="" action="ppaction://noaction" highlightClick="1"/>
          </p:cNvPr>
          <p:cNvSpPr txBox="1"/>
          <p:nvPr userDrawn="1"/>
        </p:nvSpPr>
        <p:spPr>
          <a:xfrm>
            <a:off x="6356875" y="188171"/>
            <a:ext cx="1791527"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关键技术与难点</a:t>
            </a:r>
          </a:p>
        </p:txBody>
      </p:sp>
      <p:sp>
        <p:nvSpPr>
          <p:cNvPr id="14" name="TextBox 19">
            <a:hlinkClick r:id="" action="ppaction://noaction" highlightClick="1"/>
            <a:hlinkHover r:id="rId2" action="ppaction://hlinksldjump" highlightClick="1"/>
          </p:cNvPr>
          <p:cNvSpPr txBox="1"/>
          <p:nvPr userDrawn="1"/>
        </p:nvSpPr>
        <p:spPr>
          <a:xfrm>
            <a:off x="8284234" y="188171"/>
            <a:ext cx="1902751"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研究成果与应用</a:t>
            </a:r>
          </a:p>
        </p:txBody>
      </p:sp>
      <p:sp>
        <p:nvSpPr>
          <p:cNvPr id="15" name="TextBox 20">
            <a:hlinkClick r:id="" action="ppaction://noaction" highlightClick="1"/>
            <a:hlinkHover r:id="rId3" action="ppaction://hlinksldjump" highlightClick="1"/>
          </p:cNvPr>
          <p:cNvSpPr txBox="1"/>
          <p:nvPr userDrawn="1"/>
        </p:nvSpPr>
        <p:spPr>
          <a:xfrm>
            <a:off x="10322817" y="188171"/>
            <a:ext cx="1564216"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论文总结</a:t>
            </a:r>
          </a:p>
        </p:txBody>
      </p:sp>
      <p:cxnSp>
        <p:nvCxnSpPr>
          <p:cNvPr id="19" name="直接连接符 18"/>
          <p:cNvCxnSpPr/>
          <p:nvPr userDrawn="1"/>
        </p:nvCxnSpPr>
        <p:spPr>
          <a:xfrm>
            <a:off x="8258563"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10299607"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11886597"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69441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7" name="矩形 6"/>
          <p:cNvSpPr/>
          <p:nvPr userDrawn="1"/>
        </p:nvSpPr>
        <p:spPr>
          <a:xfrm>
            <a:off x="1" y="1"/>
            <a:ext cx="12192001" cy="8001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22" name="矩形 21"/>
          <p:cNvSpPr/>
          <p:nvPr userDrawn="1"/>
        </p:nvSpPr>
        <p:spPr>
          <a:xfrm>
            <a:off x="6249088" y="-6768"/>
            <a:ext cx="1952165" cy="803655"/>
          </a:xfrm>
          <a:prstGeom prst="rect">
            <a:avLst/>
          </a:prstGeom>
          <a:solidFill>
            <a:srgbClr val="6DA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 name="组合 7"/>
          <p:cNvGrpSpPr>
            <a:grpSpLocks/>
          </p:cNvGrpSpPr>
          <p:nvPr userDrawn="1"/>
        </p:nvGrpSpPr>
        <p:grpSpPr bwMode="auto">
          <a:xfrm>
            <a:off x="1826685" y="141816"/>
            <a:ext cx="1773767" cy="601895"/>
            <a:chOff x="1399441" y="1145221"/>
            <a:chExt cx="1329556" cy="451276"/>
          </a:xfrm>
        </p:grpSpPr>
        <p:sp>
          <p:nvSpPr>
            <p:cNvPr id="9" name="圆角矩形 8"/>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33"/>
            </a:p>
          </p:txBody>
        </p:sp>
        <p:sp>
          <p:nvSpPr>
            <p:cNvPr id="10" name="TextBox 15"/>
            <p:cNvSpPr txBox="1">
              <a:spLocks noChangeArrowheads="1"/>
            </p:cNvSpPr>
            <p:nvPr/>
          </p:nvSpPr>
          <p:spPr bwMode="auto">
            <a:xfrm>
              <a:off x="1691214" y="1281176"/>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2133">
                <a:solidFill>
                  <a:schemeClr val="bg1"/>
                </a:solidFill>
                <a:latin typeface="微软雅黑" pitchFamily="34" charset="-122"/>
                <a:ea typeface="微软雅黑" pitchFamily="34" charset="-122"/>
              </a:endParaRPr>
            </a:p>
          </p:txBody>
        </p:sp>
      </p:grpSp>
      <p:sp>
        <p:nvSpPr>
          <p:cNvPr id="11" name="TextBox 16">
            <a:hlinkClick r:id="" action="ppaction://noaction" highlightClick="1"/>
            <a:hlinkHover r:id="rId2" action="ppaction://hlinksldjump" highlightClick="1"/>
          </p:cNvPr>
          <p:cNvSpPr txBox="1"/>
          <p:nvPr userDrawn="1"/>
        </p:nvSpPr>
        <p:spPr>
          <a:xfrm>
            <a:off x="2639905" y="188171"/>
            <a:ext cx="166899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p>
            <a:pPr algn="ctr" fontAlgn="auto">
              <a:spcBef>
                <a:spcPts val="0"/>
              </a:spcBef>
              <a:spcAft>
                <a:spcPts val="0"/>
              </a:spcAft>
              <a:defRPr/>
            </a:pPr>
            <a:r>
              <a:rPr lang="zh-CN" altLang="en-US" sz="1467" dirty="0">
                <a:solidFill>
                  <a:schemeClr val="bg1">
                    <a:lumMod val="85000"/>
                  </a:schemeClr>
                </a:solidFill>
                <a:effectLst/>
                <a:latin typeface="+mn-ea"/>
                <a:ea typeface="+mn-ea"/>
              </a:rPr>
              <a:t>选题背景及意义</a:t>
            </a:r>
          </a:p>
        </p:txBody>
      </p:sp>
      <p:sp>
        <p:nvSpPr>
          <p:cNvPr id="12" name="TextBox 17">
            <a:hlinkClick r:id="" action="ppaction://hlinkshowjump?jump=nextslide" highlightClick="1"/>
            <a:hlinkHover r:id="" action="ppaction://noaction" highlightClick="1"/>
          </p:cNvPr>
          <p:cNvSpPr txBox="1"/>
          <p:nvPr userDrawn="1"/>
        </p:nvSpPr>
        <p:spPr>
          <a:xfrm>
            <a:off x="4444730" y="188171"/>
            <a:ext cx="177631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论文综述</a:t>
            </a:r>
          </a:p>
        </p:txBody>
      </p:sp>
      <p:sp>
        <p:nvSpPr>
          <p:cNvPr id="13" name="TextBox 18">
            <a:hlinkClick r:id="" action="ppaction://noaction" highlightClick="1"/>
            <a:hlinkHover r:id="" action="ppaction://noaction" highlightClick="1"/>
          </p:cNvPr>
          <p:cNvSpPr txBox="1"/>
          <p:nvPr userDrawn="1"/>
        </p:nvSpPr>
        <p:spPr>
          <a:xfrm>
            <a:off x="6356875" y="188171"/>
            <a:ext cx="1791527"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solidFill>
                <a:latin typeface="+mn-ea"/>
                <a:ea typeface="+mn-ea"/>
              </a:rPr>
              <a:t>关键技术与难点</a:t>
            </a:r>
          </a:p>
        </p:txBody>
      </p:sp>
      <p:sp>
        <p:nvSpPr>
          <p:cNvPr id="14" name="TextBox 19">
            <a:hlinkClick r:id="" action="ppaction://noaction" highlightClick="1"/>
            <a:hlinkHover r:id="rId2" action="ppaction://hlinksldjump" highlightClick="1"/>
          </p:cNvPr>
          <p:cNvSpPr txBox="1"/>
          <p:nvPr userDrawn="1"/>
        </p:nvSpPr>
        <p:spPr>
          <a:xfrm>
            <a:off x="8284234" y="188171"/>
            <a:ext cx="1902751"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研究成果与应用</a:t>
            </a:r>
          </a:p>
        </p:txBody>
      </p:sp>
      <p:sp>
        <p:nvSpPr>
          <p:cNvPr id="15" name="TextBox 20">
            <a:hlinkClick r:id="" action="ppaction://noaction" highlightClick="1"/>
            <a:hlinkHover r:id="rId3" action="ppaction://hlinksldjump" highlightClick="1"/>
          </p:cNvPr>
          <p:cNvSpPr txBox="1"/>
          <p:nvPr userDrawn="1"/>
        </p:nvSpPr>
        <p:spPr>
          <a:xfrm>
            <a:off x="10322817" y="188171"/>
            <a:ext cx="1564216"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论文总结</a:t>
            </a:r>
          </a:p>
        </p:txBody>
      </p:sp>
      <p:cxnSp>
        <p:nvCxnSpPr>
          <p:cNvPr id="23" name="直接连接符 22"/>
          <p:cNvCxnSpPr/>
          <p:nvPr userDrawn="1"/>
        </p:nvCxnSpPr>
        <p:spPr>
          <a:xfrm>
            <a:off x="4436492"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userDrawn="1"/>
        </p:nvCxnSpPr>
        <p:spPr>
          <a:xfrm>
            <a:off x="10299607"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886597"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21371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
        <p:nvSpPr>
          <p:cNvPr id="7" name="矩形 6"/>
          <p:cNvSpPr/>
          <p:nvPr userDrawn="1"/>
        </p:nvSpPr>
        <p:spPr>
          <a:xfrm>
            <a:off x="1" y="1"/>
            <a:ext cx="12192001" cy="8001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21" name="矩形 20"/>
          <p:cNvSpPr/>
          <p:nvPr userDrawn="1"/>
        </p:nvSpPr>
        <p:spPr>
          <a:xfrm>
            <a:off x="8226274" y="-6766"/>
            <a:ext cx="1952165" cy="803655"/>
          </a:xfrm>
          <a:prstGeom prst="rect">
            <a:avLst/>
          </a:prstGeom>
          <a:solidFill>
            <a:srgbClr val="6DA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 name="组合 7"/>
          <p:cNvGrpSpPr>
            <a:grpSpLocks/>
          </p:cNvGrpSpPr>
          <p:nvPr userDrawn="1"/>
        </p:nvGrpSpPr>
        <p:grpSpPr bwMode="auto">
          <a:xfrm>
            <a:off x="1826685" y="141816"/>
            <a:ext cx="1773767" cy="601895"/>
            <a:chOff x="1399441" y="1145221"/>
            <a:chExt cx="1329556" cy="451276"/>
          </a:xfrm>
        </p:grpSpPr>
        <p:sp>
          <p:nvSpPr>
            <p:cNvPr id="9" name="圆角矩形 8"/>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33"/>
            </a:p>
          </p:txBody>
        </p:sp>
        <p:sp>
          <p:nvSpPr>
            <p:cNvPr id="10" name="TextBox 15"/>
            <p:cNvSpPr txBox="1">
              <a:spLocks noChangeArrowheads="1"/>
            </p:cNvSpPr>
            <p:nvPr/>
          </p:nvSpPr>
          <p:spPr bwMode="auto">
            <a:xfrm>
              <a:off x="1691214" y="1281176"/>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2133">
                <a:solidFill>
                  <a:schemeClr val="bg1"/>
                </a:solidFill>
                <a:latin typeface="微软雅黑" pitchFamily="34" charset="-122"/>
                <a:ea typeface="微软雅黑" pitchFamily="34" charset="-122"/>
              </a:endParaRPr>
            </a:p>
          </p:txBody>
        </p:sp>
      </p:grpSp>
      <p:sp>
        <p:nvSpPr>
          <p:cNvPr id="11" name="TextBox 16">
            <a:hlinkClick r:id="" action="ppaction://noaction" highlightClick="1"/>
            <a:hlinkHover r:id="rId2" action="ppaction://hlinksldjump" highlightClick="1"/>
          </p:cNvPr>
          <p:cNvSpPr txBox="1"/>
          <p:nvPr userDrawn="1"/>
        </p:nvSpPr>
        <p:spPr>
          <a:xfrm>
            <a:off x="2639905" y="188171"/>
            <a:ext cx="166899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p>
            <a:pPr algn="ctr" fontAlgn="auto">
              <a:spcBef>
                <a:spcPts val="0"/>
              </a:spcBef>
              <a:spcAft>
                <a:spcPts val="0"/>
              </a:spcAft>
              <a:defRPr/>
            </a:pPr>
            <a:r>
              <a:rPr lang="zh-CN" altLang="en-US" sz="1467" dirty="0">
                <a:solidFill>
                  <a:schemeClr val="bg1">
                    <a:lumMod val="85000"/>
                  </a:schemeClr>
                </a:solidFill>
                <a:effectLst/>
                <a:latin typeface="+mn-ea"/>
                <a:ea typeface="+mn-ea"/>
              </a:rPr>
              <a:t>选题背景及意义</a:t>
            </a:r>
          </a:p>
        </p:txBody>
      </p:sp>
      <p:sp>
        <p:nvSpPr>
          <p:cNvPr id="12" name="TextBox 17">
            <a:hlinkClick r:id="" action="ppaction://hlinkshowjump?jump=nextslide" highlightClick="1"/>
            <a:hlinkHover r:id="" action="ppaction://noaction" highlightClick="1"/>
          </p:cNvPr>
          <p:cNvSpPr txBox="1"/>
          <p:nvPr userDrawn="1"/>
        </p:nvSpPr>
        <p:spPr>
          <a:xfrm>
            <a:off x="4444730" y="188171"/>
            <a:ext cx="177631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论文综述</a:t>
            </a:r>
          </a:p>
        </p:txBody>
      </p:sp>
      <p:sp>
        <p:nvSpPr>
          <p:cNvPr id="13" name="TextBox 18">
            <a:hlinkClick r:id="" action="ppaction://noaction" highlightClick="1"/>
            <a:hlinkHover r:id="" action="ppaction://noaction" highlightClick="1"/>
          </p:cNvPr>
          <p:cNvSpPr txBox="1"/>
          <p:nvPr userDrawn="1"/>
        </p:nvSpPr>
        <p:spPr>
          <a:xfrm>
            <a:off x="6356875" y="188171"/>
            <a:ext cx="1791527"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关键技术与难点</a:t>
            </a:r>
          </a:p>
        </p:txBody>
      </p:sp>
      <p:sp>
        <p:nvSpPr>
          <p:cNvPr id="14" name="TextBox 19">
            <a:hlinkClick r:id="" action="ppaction://noaction" highlightClick="1"/>
            <a:hlinkHover r:id="rId2" action="ppaction://hlinksldjump" highlightClick="1"/>
          </p:cNvPr>
          <p:cNvSpPr txBox="1"/>
          <p:nvPr userDrawn="1"/>
        </p:nvSpPr>
        <p:spPr>
          <a:xfrm>
            <a:off x="8284234" y="188171"/>
            <a:ext cx="1902751"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solidFill>
                <a:latin typeface="+mn-ea"/>
                <a:ea typeface="+mn-ea"/>
              </a:rPr>
              <a:t>研究成果与应用</a:t>
            </a:r>
          </a:p>
        </p:txBody>
      </p:sp>
      <p:sp>
        <p:nvSpPr>
          <p:cNvPr id="15" name="TextBox 20">
            <a:hlinkClick r:id="" action="ppaction://noaction" highlightClick="1"/>
            <a:hlinkHover r:id="rId3" action="ppaction://hlinksldjump" highlightClick="1"/>
          </p:cNvPr>
          <p:cNvSpPr txBox="1"/>
          <p:nvPr userDrawn="1"/>
        </p:nvSpPr>
        <p:spPr>
          <a:xfrm>
            <a:off x="10322817" y="188171"/>
            <a:ext cx="1564216"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论文总结</a:t>
            </a:r>
          </a:p>
        </p:txBody>
      </p:sp>
      <p:cxnSp>
        <p:nvCxnSpPr>
          <p:cNvPr id="16" name="直接连接符 15"/>
          <p:cNvCxnSpPr/>
          <p:nvPr userDrawn="1"/>
        </p:nvCxnSpPr>
        <p:spPr>
          <a:xfrm>
            <a:off x="4444729"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userDrawn="1"/>
        </p:nvCxnSpPr>
        <p:spPr>
          <a:xfrm>
            <a:off x="6130740"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11886597"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62059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7" name="矩形 6"/>
          <p:cNvSpPr/>
          <p:nvPr userDrawn="1"/>
        </p:nvSpPr>
        <p:spPr>
          <a:xfrm>
            <a:off x="1" y="1"/>
            <a:ext cx="12192001" cy="8001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19" name="矩形 18"/>
          <p:cNvSpPr/>
          <p:nvPr userDrawn="1"/>
        </p:nvSpPr>
        <p:spPr>
          <a:xfrm>
            <a:off x="10140988" y="-1213"/>
            <a:ext cx="1845067" cy="803655"/>
          </a:xfrm>
          <a:prstGeom prst="rect">
            <a:avLst/>
          </a:prstGeom>
          <a:solidFill>
            <a:srgbClr val="6DA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 name="组合 7"/>
          <p:cNvGrpSpPr>
            <a:grpSpLocks/>
          </p:cNvGrpSpPr>
          <p:nvPr userDrawn="1"/>
        </p:nvGrpSpPr>
        <p:grpSpPr bwMode="auto">
          <a:xfrm>
            <a:off x="1826685" y="141816"/>
            <a:ext cx="1773767" cy="601895"/>
            <a:chOff x="1399441" y="1145221"/>
            <a:chExt cx="1329556" cy="451276"/>
          </a:xfrm>
        </p:grpSpPr>
        <p:sp>
          <p:nvSpPr>
            <p:cNvPr id="9" name="圆角矩形 8"/>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33"/>
            </a:p>
          </p:txBody>
        </p:sp>
        <p:sp>
          <p:nvSpPr>
            <p:cNvPr id="10" name="TextBox 15"/>
            <p:cNvSpPr txBox="1">
              <a:spLocks noChangeArrowheads="1"/>
            </p:cNvSpPr>
            <p:nvPr/>
          </p:nvSpPr>
          <p:spPr bwMode="auto">
            <a:xfrm>
              <a:off x="1691214" y="1281176"/>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2133">
                <a:solidFill>
                  <a:schemeClr val="bg1"/>
                </a:solidFill>
                <a:latin typeface="微软雅黑" pitchFamily="34" charset="-122"/>
                <a:ea typeface="微软雅黑" pitchFamily="34" charset="-122"/>
              </a:endParaRPr>
            </a:p>
          </p:txBody>
        </p:sp>
      </p:grpSp>
      <p:sp>
        <p:nvSpPr>
          <p:cNvPr id="11" name="TextBox 16">
            <a:hlinkClick r:id="" action="ppaction://noaction" highlightClick="1"/>
            <a:hlinkHover r:id="rId2" action="ppaction://hlinksldjump" highlightClick="1"/>
          </p:cNvPr>
          <p:cNvSpPr txBox="1"/>
          <p:nvPr userDrawn="1"/>
        </p:nvSpPr>
        <p:spPr>
          <a:xfrm>
            <a:off x="2639905" y="188171"/>
            <a:ext cx="166899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p>
            <a:pPr algn="ctr" fontAlgn="auto">
              <a:spcBef>
                <a:spcPts val="0"/>
              </a:spcBef>
              <a:spcAft>
                <a:spcPts val="0"/>
              </a:spcAft>
              <a:defRPr/>
            </a:pPr>
            <a:r>
              <a:rPr lang="zh-CN" altLang="en-US" sz="1467" dirty="0">
                <a:solidFill>
                  <a:schemeClr val="bg1">
                    <a:lumMod val="85000"/>
                  </a:schemeClr>
                </a:solidFill>
                <a:effectLst/>
                <a:latin typeface="+mn-ea"/>
                <a:ea typeface="+mn-ea"/>
              </a:rPr>
              <a:t>选题背景及意义</a:t>
            </a:r>
          </a:p>
        </p:txBody>
      </p:sp>
      <p:sp>
        <p:nvSpPr>
          <p:cNvPr id="12" name="TextBox 17">
            <a:hlinkClick r:id="" action="ppaction://hlinkshowjump?jump=nextslide" highlightClick="1"/>
            <a:hlinkHover r:id="" action="ppaction://noaction" highlightClick="1"/>
          </p:cNvPr>
          <p:cNvSpPr txBox="1"/>
          <p:nvPr userDrawn="1"/>
        </p:nvSpPr>
        <p:spPr>
          <a:xfrm>
            <a:off x="4444730" y="188171"/>
            <a:ext cx="1776313"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论文综述</a:t>
            </a:r>
          </a:p>
        </p:txBody>
      </p:sp>
      <p:sp>
        <p:nvSpPr>
          <p:cNvPr id="13" name="TextBox 18">
            <a:hlinkClick r:id="" action="ppaction://noaction" highlightClick="1"/>
            <a:hlinkHover r:id="" action="ppaction://noaction" highlightClick="1"/>
          </p:cNvPr>
          <p:cNvSpPr txBox="1"/>
          <p:nvPr userDrawn="1"/>
        </p:nvSpPr>
        <p:spPr>
          <a:xfrm>
            <a:off x="6356875" y="188171"/>
            <a:ext cx="1791527"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关键技术与难点</a:t>
            </a:r>
          </a:p>
        </p:txBody>
      </p:sp>
      <p:sp>
        <p:nvSpPr>
          <p:cNvPr id="14" name="TextBox 19">
            <a:hlinkClick r:id="" action="ppaction://noaction" highlightClick="1"/>
            <a:hlinkHover r:id="rId2" action="ppaction://hlinksldjump" highlightClick="1"/>
          </p:cNvPr>
          <p:cNvSpPr txBox="1"/>
          <p:nvPr userDrawn="1"/>
        </p:nvSpPr>
        <p:spPr>
          <a:xfrm>
            <a:off x="8284234" y="188171"/>
            <a:ext cx="1902751"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lumMod val="85000"/>
                  </a:schemeClr>
                </a:solidFill>
                <a:latin typeface="+mn-ea"/>
                <a:ea typeface="+mn-ea"/>
              </a:rPr>
              <a:t>研究成果与应用</a:t>
            </a:r>
          </a:p>
        </p:txBody>
      </p:sp>
      <p:sp>
        <p:nvSpPr>
          <p:cNvPr id="15" name="TextBox 20">
            <a:hlinkClick r:id="" action="ppaction://noaction" highlightClick="1"/>
            <a:hlinkHover r:id="rId3" action="ppaction://hlinksldjump" highlightClick="1"/>
          </p:cNvPr>
          <p:cNvSpPr txBox="1"/>
          <p:nvPr userDrawn="1"/>
        </p:nvSpPr>
        <p:spPr>
          <a:xfrm>
            <a:off x="10322817" y="188171"/>
            <a:ext cx="1564216" cy="318100"/>
          </a:xfrm>
          <a:prstGeom prst="rect">
            <a:avLst/>
          </a:prstGeom>
          <a:no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itchFamily="2" charset="-122"/>
                <a:ea typeface="华文中宋" pitchFamily="2" charset="-122"/>
              </a:defRPr>
            </a:lvl1pPr>
          </a:lstStyle>
          <a:p>
            <a:pPr>
              <a:defRPr/>
            </a:pPr>
            <a:r>
              <a:rPr lang="zh-CN" altLang="en-US" sz="1467" dirty="0">
                <a:solidFill>
                  <a:schemeClr val="bg1"/>
                </a:solidFill>
                <a:latin typeface="+mn-ea"/>
                <a:ea typeface="+mn-ea"/>
              </a:rPr>
              <a:t>论文总结</a:t>
            </a:r>
          </a:p>
        </p:txBody>
      </p:sp>
      <p:cxnSp>
        <p:nvCxnSpPr>
          <p:cNvPr id="16" name="直接连接符 15"/>
          <p:cNvCxnSpPr/>
          <p:nvPr userDrawn="1"/>
        </p:nvCxnSpPr>
        <p:spPr>
          <a:xfrm>
            <a:off x="4444729"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userDrawn="1"/>
        </p:nvCxnSpPr>
        <p:spPr>
          <a:xfrm>
            <a:off x="6130740"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8258563" y="1"/>
            <a:ext cx="0" cy="821257"/>
          </a:xfrm>
          <a:prstGeom prst="line">
            <a:avLst/>
          </a:prstGeom>
          <a:ln w="952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3667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a:prstGeom prst="rect">
            <a:avLst/>
          </a:prstGeo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4"/>
            <a:ext cx="10515600" cy="1500187"/>
          </a:xfrm>
          <a:prstGeom prst="rect">
            <a:avLst/>
          </a:prstGeo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2034AA1-B428-41E0-B535-BC735A647CCF}" type="datetimeFigureOut">
              <a:rPr lang="zh-CN" altLang="en-US" smtClean="0"/>
              <a:pPr/>
              <a:t>2020/12/3</a:t>
            </a:fld>
            <a:endParaRPr lang="zh-CN" alt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BEFB799D-BE67-4BE2-9F59-C4A12D5D24B8}" type="slidenum">
              <a:rPr lang="zh-CN" altLang="en-US" smtClean="0"/>
              <a:pPr/>
              <a:t>‹#›</a:t>
            </a:fld>
            <a:endParaRPr lang="zh-CN" altLang="en-US"/>
          </a:p>
        </p:txBody>
      </p:sp>
    </p:spTree>
    <p:extLst>
      <p:ext uri="{BB962C8B-B14F-4D97-AF65-F5344CB8AC3E}">
        <p14:creationId xmlns:p14="http://schemas.microsoft.com/office/powerpoint/2010/main" val="302240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DA6A060-6151-48AD-BF64-14F50ADE059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82A95FE-DBD9-4FC9-966C-0B54F00147A5}"/>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5D7DA199-EB7A-446D-B440-8FEBB3B4AFE9}"/>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5" name="页脚占位符 4">
            <a:extLst>
              <a:ext uri="{FF2B5EF4-FFF2-40B4-BE49-F238E27FC236}">
                <a16:creationId xmlns:a16="http://schemas.microsoft.com/office/drawing/2014/main" id="{C275FBC6-CD7C-4B57-A455-00D98715A87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479D05B-D60A-4F53-8203-077FBE071002}"/>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36685791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82034AA1-B428-41E0-B535-BC735A647CCF}" type="datetimeFigureOut">
              <a:rPr lang="zh-CN" altLang="en-US" smtClean="0"/>
              <a:pPr/>
              <a:t>2020/12/3</a:t>
            </a:fld>
            <a:endParaRPr lang="zh-CN" alt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p>
            <a:fld id="{BEFB799D-BE67-4BE2-9F59-C4A12D5D24B8}" type="slidenum">
              <a:rPr lang="zh-CN" altLang="en-US" smtClean="0"/>
              <a:pPr/>
              <a:t>‹#›</a:t>
            </a:fld>
            <a:endParaRPr lang="zh-CN" altLang="en-US"/>
          </a:p>
        </p:txBody>
      </p:sp>
    </p:spTree>
    <p:extLst>
      <p:ext uri="{BB962C8B-B14F-4D97-AF65-F5344CB8AC3E}">
        <p14:creationId xmlns:p14="http://schemas.microsoft.com/office/powerpoint/2010/main" val="43573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1"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a:xfrm>
            <a:off x="838200" y="6356351"/>
            <a:ext cx="2743200" cy="365125"/>
          </a:xfrm>
          <a:prstGeom prst="rect">
            <a:avLst/>
          </a:prstGeom>
        </p:spPr>
        <p:txBody>
          <a:bodyPr/>
          <a:lstStyle/>
          <a:p>
            <a:fld id="{82034AA1-B428-41E0-B535-BC735A647CCF}" type="datetimeFigureOut">
              <a:rPr lang="zh-CN" altLang="en-US" smtClean="0"/>
              <a:pPr/>
              <a:t>2020/12/3</a:t>
            </a:fld>
            <a:endParaRPr lang="zh-CN" altLang="en-US"/>
          </a:p>
        </p:txBody>
      </p:sp>
      <p:sp>
        <p:nvSpPr>
          <p:cNvPr id="8" name="Footer Placeholder 7"/>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8610600" y="6356351"/>
            <a:ext cx="2743200" cy="365125"/>
          </a:xfrm>
          <a:prstGeom prst="rect">
            <a:avLst/>
          </a:prstGeom>
        </p:spPr>
        <p:txBody>
          <a:bodyPr/>
          <a:lstStyle/>
          <a:p>
            <a:fld id="{BEFB799D-BE67-4BE2-9F59-C4A12D5D24B8}" type="slidenum">
              <a:rPr lang="zh-CN" altLang="en-US" smtClean="0"/>
              <a:pPr/>
              <a:t>‹#›</a:t>
            </a:fld>
            <a:endParaRPr lang="zh-CN" altLang="en-US"/>
          </a:p>
        </p:txBody>
      </p:sp>
    </p:spTree>
    <p:extLst>
      <p:ext uri="{BB962C8B-B14F-4D97-AF65-F5344CB8AC3E}">
        <p14:creationId xmlns:p14="http://schemas.microsoft.com/office/powerpoint/2010/main" val="24731488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838200" y="6356351"/>
            <a:ext cx="2743200" cy="365125"/>
          </a:xfrm>
          <a:prstGeom prst="rect">
            <a:avLst/>
          </a:prstGeom>
        </p:spPr>
        <p:txBody>
          <a:bodyPr/>
          <a:lstStyle/>
          <a:p>
            <a:fld id="{82034AA1-B428-41E0-B535-BC735A647CCF}" type="datetimeFigureOut">
              <a:rPr lang="zh-CN" altLang="en-US" smtClean="0"/>
              <a:pPr/>
              <a:t>2020/12/3</a:t>
            </a:fld>
            <a:endParaRPr lang="zh-CN" altLang="en-US"/>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8610600" y="6356351"/>
            <a:ext cx="2743200" cy="365125"/>
          </a:xfrm>
          <a:prstGeom prst="rect">
            <a:avLst/>
          </a:prstGeom>
        </p:spPr>
        <p:txBody>
          <a:bodyPr/>
          <a:lstStyle/>
          <a:p>
            <a:fld id="{BEFB799D-BE67-4BE2-9F59-C4A12D5D24B8}" type="slidenum">
              <a:rPr lang="zh-CN" altLang="en-US" smtClean="0"/>
              <a:pPr/>
              <a:t>‹#›</a:t>
            </a:fld>
            <a:endParaRPr lang="zh-CN" altLang="en-US"/>
          </a:p>
        </p:txBody>
      </p:sp>
    </p:spTree>
    <p:extLst>
      <p:ext uri="{BB962C8B-B14F-4D97-AF65-F5344CB8AC3E}">
        <p14:creationId xmlns:p14="http://schemas.microsoft.com/office/powerpoint/2010/main" val="42444266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a:lstStyle/>
          <a:p>
            <a:fld id="{82034AA1-B428-41E0-B535-BC735A647CCF}" type="datetimeFigureOut">
              <a:rPr lang="zh-CN" altLang="en-US" smtClean="0"/>
              <a:pPr/>
              <a:t>2020/12/3</a:t>
            </a:fld>
            <a:endParaRPr lang="zh-CN" altLang="en-US"/>
          </a:p>
        </p:txBody>
      </p:sp>
      <p:sp>
        <p:nvSpPr>
          <p:cNvPr id="3" name="Footer Placeholder 2"/>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8610600" y="6356351"/>
            <a:ext cx="2743200" cy="365125"/>
          </a:xfrm>
          <a:prstGeom prst="rect">
            <a:avLst/>
          </a:prstGeom>
        </p:spPr>
        <p:txBody>
          <a:bodyPr/>
          <a:lstStyle/>
          <a:p>
            <a:fld id="{BEFB799D-BE67-4BE2-9F59-C4A12D5D24B8}" type="slidenum">
              <a:rPr lang="zh-CN" altLang="en-US" smtClean="0"/>
              <a:pPr/>
              <a:t>‹#›</a:t>
            </a:fld>
            <a:endParaRPr lang="zh-CN" altLang="en-US"/>
          </a:p>
        </p:txBody>
      </p:sp>
    </p:spTree>
    <p:extLst>
      <p:ext uri="{BB962C8B-B14F-4D97-AF65-F5344CB8AC3E}">
        <p14:creationId xmlns:p14="http://schemas.microsoft.com/office/powerpoint/2010/main" val="24821980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6"/>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1"/>
            <a:ext cx="3932237" cy="3811588"/>
          </a:xfrm>
          <a:prstGeom prst="rect">
            <a:avLst/>
          </a:prstGeo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82034AA1-B428-41E0-B535-BC735A647CCF}" type="datetimeFigureOut">
              <a:rPr lang="zh-CN" altLang="en-US" smtClean="0"/>
              <a:pPr/>
              <a:t>2020/12/3</a:t>
            </a:fld>
            <a:endParaRPr lang="zh-CN" alt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p>
            <a:fld id="{BEFB799D-BE67-4BE2-9F59-C4A12D5D24B8}" type="slidenum">
              <a:rPr lang="zh-CN" altLang="en-US" smtClean="0"/>
              <a:pPr/>
              <a:t>‹#›</a:t>
            </a:fld>
            <a:endParaRPr lang="zh-CN" altLang="en-US"/>
          </a:p>
        </p:txBody>
      </p:sp>
    </p:spTree>
    <p:extLst>
      <p:ext uri="{BB962C8B-B14F-4D97-AF65-F5344CB8AC3E}">
        <p14:creationId xmlns:p14="http://schemas.microsoft.com/office/powerpoint/2010/main" val="24573700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a:prstGeom prst="rect">
            <a:avLst/>
          </a:prstGeo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1"/>
            <a:ext cx="3932237" cy="3811588"/>
          </a:xfrm>
          <a:prstGeom prst="rect">
            <a:avLst/>
          </a:prstGeo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82034AA1-B428-41E0-B535-BC735A647CCF}" type="datetimeFigureOut">
              <a:rPr lang="zh-CN" altLang="en-US" smtClean="0"/>
              <a:pPr/>
              <a:t>2020/12/3</a:t>
            </a:fld>
            <a:endParaRPr lang="zh-CN" alt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p>
            <a:fld id="{BEFB799D-BE67-4BE2-9F59-C4A12D5D24B8}" type="slidenum">
              <a:rPr lang="zh-CN" altLang="en-US" smtClean="0"/>
              <a:pPr/>
              <a:t>‹#›</a:t>
            </a:fld>
            <a:endParaRPr lang="zh-CN" altLang="en-US"/>
          </a:p>
        </p:txBody>
      </p:sp>
    </p:spTree>
    <p:extLst>
      <p:ext uri="{BB962C8B-B14F-4D97-AF65-F5344CB8AC3E}">
        <p14:creationId xmlns:p14="http://schemas.microsoft.com/office/powerpoint/2010/main" val="25649207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2034AA1-B428-41E0-B535-BC735A647CCF}" type="datetimeFigureOut">
              <a:rPr lang="zh-CN" altLang="en-US" smtClean="0"/>
              <a:pPr/>
              <a:t>2020/12/3</a:t>
            </a:fld>
            <a:endParaRPr lang="zh-CN" alt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BEFB799D-BE67-4BE2-9F59-C4A12D5D24B8}" type="slidenum">
              <a:rPr lang="zh-CN" altLang="en-US" smtClean="0"/>
              <a:pPr/>
              <a:t>‹#›</a:t>
            </a:fld>
            <a:endParaRPr lang="zh-CN" altLang="en-US"/>
          </a:p>
        </p:txBody>
      </p:sp>
    </p:spTree>
    <p:extLst>
      <p:ext uri="{BB962C8B-B14F-4D97-AF65-F5344CB8AC3E}">
        <p14:creationId xmlns:p14="http://schemas.microsoft.com/office/powerpoint/2010/main" val="17974771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365126"/>
            <a:ext cx="7734300" cy="58118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2034AA1-B428-41E0-B535-BC735A647CCF}" type="datetimeFigureOut">
              <a:rPr lang="zh-CN" altLang="en-US" smtClean="0"/>
              <a:pPr/>
              <a:t>2020/12/3</a:t>
            </a:fld>
            <a:endParaRPr lang="zh-CN" alt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BEFB799D-BE67-4BE2-9F59-C4A12D5D24B8}" type="slidenum">
              <a:rPr lang="zh-CN" altLang="en-US" smtClean="0"/>
              <a:pPr/>
              <a:t>‹#›</a:t>
            </a:fld>
            <a:endParaRPr lang="zh-CN" altLang="en-US"/>
          </a:p>
        </p:txBody>
      </p:sp>
    </p:spTree>
    <p:extLst>
      <p:ext uri="{BB962C8B-B14F-4D97-AF65-F5344CB8AC3E}">
        <p14:creationId xmlns:p14="http://schemas.microsoft.com/office/powerpoint/2010/main" val="5670553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97516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30213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3A21D5-2824-4E4D-93A3-47CB850B142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20987914-6543-4CAF-88B3-8D498B6FBC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A9AE5EF8-F317-4A2A-BF48-B51EB7CD0B5C}"/>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5" name="页脚占位符 4">
            <a:extLst>
              <a:ext uri="{FF2B5EF4-FFF2-40B4-BE49-F238E27FC236}">
                <a16:creationId xmlns:a16="http://schemas.microsoft.com/office/drawing/2014/main" id="{974A3351-BCA4-4981-A749-C18540F7A65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3E70E2B-255B-4A36-BB3B-DF305C0EF6AB}"/>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42834716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410316" y="372775"/>
            <a:ext cx="654392" cy="298739"/>
          </a:xfrm>
          <a:prstGeom prst="roundRect">
            <a:avLst>
              <a:gd name="adj" fmla="val 5000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7" name="Text Placeholder 10"/>
          <p:cNvSpPr>
            <a:spLocks noGrp="1"/>
          </p:cNvSpPr>
          <p:nvPr>
            <p:ph type="body" sz="quarter" idx="13"/>
          </p:nvPr>
        </p:nvSpPr>
        <p:spPr>
          <a:xfrm>
            <a:off x="333377" y="397250"/>
            <a:ext cx="10905239" cy="444500"/>
          </a:xfrm>
          <a:prstGeom prst="rect">
            <a:avLst/>
          </a:prstGeom>
        </p:spPr>
        <p:txBody>
          <a:bodyPr lIns="0" tIns="0" rIns="0" bIns="0">
            <a:normAutofit/>
          </a:bodyPr>
          <a:lstStyle>
            <a:lvl1pPr marL="0" indent="0">
              <a:buNone/>
              <a:defRPr sz="2000">
                <a:solidFill>
                  <a:schemeClr val="tx1">
                    <a:lumMod val="65000"/>
                    <a:lumOff val="35000"/>
                  </a:schemeClr>
                </a:solidFill>
                <a:latin typeface="Lato" panose="020F0502020204030203" pitchFamily="34" charset="0"/>
              </a:defRPr>
            </a:lvl1pPr>
          </a:lstStyle>
          <a:p>
            <a:pPr lvl="0"/>
            <a:endParaRPr lang="id-ID" dirty="0"/>
          </a:p>
        </p:txBody>
      </p:sp>
      <p:sp>
        <p:nvSpPr>
          <p:cNvPr id="10" name="Rounded Rectangle 9"/>
          <p:cNvSpPr/>
          <p:nvPr userDrawn="1"/>
        </p:nvSpPr>
        <p:spPr>
          <a:xfrm>
            <a:off x="11471565" y="372775"/>
            <a:ext cx="431079"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solidFill>
                <a:schemeClr val="bg1">
                  <a:lumMod val="50000"/>
                </a:schemeClr>
              </a:solidFill>
            </a:endParaRPr>
          </a:p>
        </p:txBody>
      </p:sp>
      <p:sp>
        <p:nvSpPr>
          <p:cNvPr id="15" name="Slide Number Placeholder 5"/>
          <p:cNvSpPr>
            <a:spLocks noGrp="1"/>
          </p:cNvSpPr>
          <p:nvPr>
            <p:ph type="sldNum" sz="quarter" idx="12"/>
          </p:nvPr>
        </p:nvSpPr>
        <p:spPr>
          <a:xfrm>
            <a:off x="11471565" y="327461"/>
            <a:ext cx="431079" cy="389083"/>
          </a:xfrm>
          <a:prstGeom prst="rect">
            <a:avLst/>
          </a:prstGeom>
        </p:spPr>
        <p:txBody>
          <a:bodyPr lIns="0" tIns="0" rIns="0" bIns="0"/>
          <a:lstStyle>
            <a:lvl1pPr algn="ctr">
              <a:defRPr sz="1000">
                <a:solidFill>
                  <a:schemeClr val="bg1">
                    <a:lumMod val="50000"/>
                  </a:schemeClr>
                </a:solidFill>
                <a:latin typeface="Lato" panose="020F0502020204030203" pitchFamily="34" charset="0"/>
              </a:defRPr>
            </a:lvl1pPr>
          </a:lstStyle>
          <a:p>
            <a:fld id="{FCEE2C88-6C8F-484D-AF69-578F576B1F44}" type="slidenum">
              <a:rPr lang="en-US" smtClean="0"/>
              <a:pPr/>
              <a:t>‹#›</a:t>
            </a:fld>
            <a:endParaRPr lang="en-US" dirty="0"/>
          </a:p>
        </p:txBody>
      </p:sp>
      <p:sp>
        <p:nvSpPr>
          <p:cNvPr id="12" name="Text Placeholder 10"/>
          <p:cNvSpPr>
            <a:spLocks noGrp="1"/>
          </p:cNvSpPr>
          <p:nvPr>
            <p:ph type="body" sz="quarter" idx="14"/>
          </p:nvPr>
        </p:nvSpPr>
        <p:spPr>
          <a:xfrm>
            <a:off x="333377" y="790434"/>
            <a:ext cx="10905239" cy="280985"/>
          </a:xfrm>
          <a:prstGeom prst="rect">
            <a:avLst/>
          </a:prstGeom>
        </p:spPr>
        <p:txBody>
          <a:bodyPr lIns="0" tIns="0" rIns="0" bIns="0">
            <a:normAutofit/>
          </a:bodyPr>
          <a:lstStyle>
            <a:lvl1pPr marL="0" indent="0">
              <a:buNone/>
              <a:defRPr sz="1000">
                <a:solidFill>
                  <a:schemeClr val="bg1">
                    <a:lumMod val="50000"/>
                  </a:schemeClr>
                </a:solidFill>
                <a:latin typeface="+mn-lt"/>
              </a:defRPr>
            </a:lvl1pPr>
          </a:lstStyle>
          <a:p>
            <a:pPr lvl="0"/>
            <a:endParaRPr lang="id-ID" dirty="0"/>
          </a:p>
        </p:txBody>
      </p:sp>
    </p:spTree>
    <p:extLst>
      <p:ext uri="{BB962C8B-B14F-4D97-AF65-F5344CB8AC3E}">
        <p14:creationId xmlns:p14="http://schemas.microsoft.com/office/powerpoint/2010/main" val="2571316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0" y="1399032"/>
            <a:ext cx="12192000" cy="3145981"/>
          </a:xfrm>
          <a:prstGeom prst="rect">
            <a:avLst/>
          </a:prstGeom>
        </p:spPr>
        <p:txBody>
          <a:bodyPr/>
          <a:lstStyle>
            <a:lvl1pPr marL="0" indent="0" algn="ctr">
              <a:buNone/>
              <a:defRPr/>
            </a:lvl1pPr>
          </a:lstStyle>
          <a:p>
            <a:endParaRPr lang="id-ID"/>
          </a:p>
        </p:txBody>
      </p:sp>
      <p:sp>
        <p:nvSpPr>
          <p:cNvPr id="14" name="Rounded Rectangle 13"/>
          <p:cNvSpPr/>
          <p:nvPr userDrawn="1"/>
        </p:nvSpPr>
        <p:spPr>
          <a:xfrm>
            <a:off x="11471565" y="372775"/>
            <a:ext cx="431079"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solidFill>
                <a:schemeClr val="bg1">
                  <a:lumMod val="50000"/>
                </a:schemeClr>
              </a:solidFill>
            </a:endParaRPr>
          </a:p>
        </p:txBody>
      </p:sp>
      <p:sp>
        <p:nvSpPr>
          <p:cNvPr id="11" name="Text Placeholder 10"/>
          <p:cNvSpPr>
            <a:spLocks noGrp="1"/>
          </p:cNvSpPr>
          <p:nvPr>
            <p:ph type="body" sz="quarter" idx="13"/>
          </p:nvPr>
        </p:nvSpPr>
        <p:spPr>
          <a:xfrm>
            <a:off x="333377" y="397250"/>
            <a:ext cx="10905239" cy="444500"/>
          </a:xfrm>
          <a:prstGeom prst="rect">
            <a:avLst/>
          </a:prstGeom>
        </p:spPr>
        <p:txBody>
          <a:bodyPr lIns="0" tIns="0" rIns="0" bIns="0">
            <a:normAutofit/>
          </a:bodyPr>
          <a:lstStyle>
            <a:lvl1pPr marL="0" indent="0">
              <a:buNone/>
              <a:defRPr sz="2000">
                <a:solidFill>
                  <a:schemeClr val="tx1">
                    <a:lumMod val="75000"/>
                    <a:lumOff val="25000"/>
                  </a:schemeClr>
                </a:solidFill>
                <a:latin typeface="Lato" panose="020F0502020204030203" pitchFamily="34" charset="0"/>
              </a:defRPr>
            </a:lvl1pPr>
          </a:lstStyle>
          <a:p>
            <a:pPr lvl="0"/>
            <a:endParaRPr lang="id-ID" dirty="0"/>
          </a:p>
        </p:txBody>
      </p:sp>
      <p:sp>
        <p:nvSpPr>
          <p:cNvPr id="6" name="Slide Number Placeholder 5"/>
          <p:cNvSpPr>
            <a:spLocks noGrp="1"/>
          </p:cNvSpPr>
          <p:nvPr>
            <p:ph type="sldNum" sz="quarter" idx="12"/>
          </p:nvPr>
        </p:nvSpPr>
        <p:spPr>
          <a:xfrm>
            <a:off x="11471565" y="327461"/>
            <a:ext cx="431079" cy="389083"/>
          </a:xfrm>
          <a:prstGeom prst="rect">
            <a:avLst/>
          </a:prstGeom>
        </p:spPr>
        <p:txBody>
          <a:bodyPr lIns="0" tIns="0" rIns="0" bIns="0"/>
          <a:lstStyle>
            <a:lvl1pPr algn="ctr">
              <a:defRPr sz="1000">
                <a:solidFill>
                  <a:schemeClr val="bg1">
                    <a:lumMod val="50000"/>
                  </a:schemeClr>
                </a:solidFill>
                <a:latin typeface="Lato" panose="020F0502020204030203" pitchFamily="34" charset="0"/>
              </a:defRPr>
            </a:lvl1pPr>
          </a:lstStyle>
          <a:p>
            <a:fld id="{FCEE2C88-6C8F-484D-AF69-578F576B1F44}" type="slidenum">
              <a:rPr lang="en-US" smtClean="0"/>
              <a:pPr/>
              <a:t>‹#›</a:t>
            </a:fld>
            <a:endParaRPr lang="en-US" dirty="0"/>
          </a:p>
        </p:txBody>
      </p:sp>
      <p:sp>
        <p:nvSpPr>
          <p:cNvPr id="12" name="Text Placeholder 10"/>
          <p:cNvSpPr>
            <a:spLocks noGrp="1"/>
          </p:cNvSpPr>
          <p:nvPr>
            <p:ph type="body" sz="quarter" idx="14"/>
          </p:nvPr>
        </p:nvSpPr>
        <p:spPr>
          <a:xfrm>
            <a:off x="333377" y="790434"/>
            <a:ext cx="10905239" cy="280985"/>
          </a:xfrm>
          <a:prstGeom prst="rect">
            <a:avLst/>
          </a:prstGeom>
        </p:spPr>
        <p:txBody>
          <a:bodyPr lIns="0" tIns="0" rIns="0" bIns="0">
            <a:normAutofit/>
          </a:bodyPr>
          <a:lstStyle>
            <a:lvl1pPr marL="0" indent="0">
              <a:buNone/>
              <a:defRPr sz="1000">
                <a:solidFill>
                  <a:schemeClr val="bg1">
                    <a:lumMod val="50000"/>
                  </a:schemeClr>
                </a:solidFill>
                <a:latin typeface="+mn-lt"/>
              </a:defRPr>
            </a:lvl1pPr>
          </a:lstStyle>
          <a:p>
            <a:pPr lvl="0"/>
            <a:endParaRPr lang="id-ID" dirty="0"/>
          </a:p>
        </p:txBody>
      </p:sp>
      <p:sp>
        <p:nvSpPr>
          <p:cNvPr id="9" name="Rounded Rectangle 8"/>
          <p:cNvSpPr/>
          <p:nvPr userDrawn="1"/>
        </p:nvSpPr>
        <p:spPr>
          <a:xfrm>
            <a:off x="-410316" y="372775"/>
            <a:ext cx="654392" cy="298739"/>
          </a:xfrm>
          <a:prstGeom prst="roundRect">
            <a:avLst>
              <a:gd name="adj" fmla="val 5000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Tree>
    <p:extLst>
      <p:ext uri="{BB962C8B-B14F-4D97-AF65-F5344CB8AC3E}">
        <p14:creationId xmlns:p14="http://schemas.microsoft.com/office/powerpoint/2010/main" val="41916611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9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3673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C11DE7-2351-457C-A7B4-9BE2FD6C5F8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ACFB522-7275-4F0E-8F8F-AD95A5D76B5C}"/>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C2050E4F-8446-4665-B2D1-A3F86B37190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7349DE16-2DE5-4A56-866A-7144E5EC2CBB}"/>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6" name="页脚占位符 5">
            <a:extLst>
              <a:ext uri="{FF2B5EF4-FFF2-40B4-BE49-F238E27FC236}">
                <a16:creationId xmlns:a16="http://schemas.microsoft.com/office/drawing/2014/main" id="{71625AE8-296C-4CBA-B29D-ED800940C46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89C0936-5999-4114-9527-5EE109D0C582}"/>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3936747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F06C755-FF2D-4628-9BA9-848838065A6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227E328D-7DBF-46A8-AC9C-202A57FC6B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A5B2AB5A-0D86-401B-840F-6BEEB225AEA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89271837-BA8A-4589-8AA6-A02D3AF3BB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2367CAB7-77E2-43C2-A352-49ECC64EE7CD}"/>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1CB71CD3-F8D5-4E7B-A79B-35E5D6F88DC8}"/>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8" name="页脚占位符 7">
            <a:extLst>
              <a:ext uri="{FF2B5EF4-FFF2-40B4-BE49-F238E27FC236}">
                <a16:creationId xmlns:a16="http://schemas.microsoft.com/office/drawing/2014/main" id="{3D5B814F-DF25-49D1-A5AF-691E62C88ED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B5BA7FE6-2E4F-4789-B9E5-37BB356654AE}"/>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707838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74146-12E9-478B-A583-3A924BAE64F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8FA9A8D3-2C06-4C98-AEED-6E8984FA827F}"/>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4" name="页脚占位符 3">
            <a:extLst>
              <a:ext uri="{FF2B5EF4-FFF2-40B4-BE49-F238E27FC236}">
                <a16:creationId xmlns:a16="http://schemas.microsoft.com/office/drawing/2014/main" id="{5C50BD97-67E2-4CE4-AA5C-73F90F545B8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1DC531D2-16BF-49F5-87C6-5106111A2C27}"/>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2032262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D10703E-EF14-48B3-8A72-5092BBA95941}"/>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3" name="页脚占位符 2">
            <a:extLst>
              <a:ext uri="{FF2B5EF4-FFF2-40B4-BE49-F238E27FC236}">
                <a16:creationId xmlns:a16="http://schemas.microsoft.com/office/drawing/2014/main" id="{10A898B4-05F3-4EF7-ACE2-029C21F29FC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1798757B-3195-4322-8AE7-2B0496B83D4C}"/>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117736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2321572-08DE-48C2-8293-D053BD77EF0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FC216F4F-73D0-4FC9-8BE6-B321AFA625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865B186F-6FEF-461E-AA90-497FC354D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EAE9AC13-0B90-4A47-B0CB-3FE5E2CFCE6B}"/>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6" name="页脚占位符 5">
            <a:extLst>
              <a:ext uri="{FF2B5EF4-FFF2-40B4-BE49-F238E27FC236}">
                <a16:creationId xmlns:a16="http://schemas.microsoft.com/office/drawing/2014/main" id="{464780C9-3AB0-4BDC-BD0D-7365962930B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DF4594E-3F39-4541-9ED6-F25679D418C7}"/>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4113382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87824E-2C73-4CA7-9FAD-63A27CFEFF3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376C8B06-C5D0-429F-91AA-3676382FB8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2211790-DCE7-420A-B7EA-90CC47AD82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B3375187-2083-4C26-92CE-DDFF5B2DA0EB}"/>
              </a:ext>
            </a:extLst>
          </p:cNvPr>
          <p:cNvSpPr>
            <a:spLocks noGrp="1"/>
          </p:cNvSpPr>
          <p:nvPr>
            <p:ph type="dt" sz="half" idx="10"/>
          </p:nvPr>
        </p:nvSpPr>
        <p:spPr/>
        <p:txBody>
          <a:bodyPr/>
          <a:lstStyle/>
          <a:p>
            <a:fld id="{0B66B159-8F0C-41E7-AB2B-8F346F92F68C}" type="datetimeFigureOut">
              <a:rPr lang="zh-CN" altLang="en-US" smtClean="0"/>
              <a:t>2020/12/3</a:t>
            </a:fld>
            <a:endParaRPr lang="zh-CN" altLang="en-US"/>
          </a:p>
        </p:txBody>
      </p:sp>
      <p:sp>
        <p:nvSpPr>
          <p:cNvPr id="6" name="页脚占位符 5">
            <a:extLst>
              <a:ext uri="{FF2B5EF4-FFF2-40B4-BE49-F238E27FC236}">
                <a16:creationId xmlns:a16="http://schemas.microsoft.com/office/drawing/2014/main" id="{9AE939DD-0AB3-47B9-9DF1-C9172AB0D4E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5FB90BF-8801-420D-8934-948E9361F1FA}"/>
              </a:ext>
            </a:extLst>
          </p:cNvPr>
          <p:cNvSpPr>
            <a:spLocks noGrp="1"/>
          </p:cNvSpPr>
          <p:nvPr>
            <p:ph type="sldNum" sz="quarter" idx="12"/>
          </p:nvPr>
        </p:nvSpPr>
        <p:spPr/>
        <p:txBody>
          <a:body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2177511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27161FF3-D14C-4978-9F0A-444A76061F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AFC7025D-44CE-4634-BCEA-C30ECFF5B9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5E87424B-79C5-48B8-B924-FAA68B2AD3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66B159-8F0C-41E7-AB2B-8F346F92F68C}" type="datetimeFigureOut">
              <a:rPr lang="zh-CN" altLang="en-US" smtClean="0"/>
              <a:t>2020/12/3</a:t>
            </a:fld>
            <a:endParaRPr lang="zh-CN" altLang="en-US"/>
          </a:p>
        </p:txBody>
      </p:sp>
      <p:sp>
        <p:nvSpPr>
          <p:cNvPr id="5" name="页脚占位符 4">
            <a:extLst>
              <a:ext uri="{FF2B5EF4-FFF2-40B4-BE49-F238E27FC236}">
                <a16:creationId xmlns:a16="http://schemas.microsoft.com/office/drawing/2014/main" id="{12153BCD-95CB-4C5D-8B5A-C548A7D560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61FC87F2-BD8E-4DBE-B3AA-F1E0E5C486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65D660-0272-449E-8CB2-761D9255119F}" type="slidenum">
              <a:rPr lang="zh-CN" altLang="en-US" smtClean="0"/>
              <a:t>‹#›</a:t>
            </a:fld>
            <a:endParaRPr lang="zh-CN" altLang="en-US"/>
          </a:p>
        </p:txBody>
      </p:sp>
    </p:spTree>
    <p:extLst>
      <p:ext uri="{BB962C8B-B14F-4D97-AF65-F5344CB8AC3E}">
        <p14:creationId xmlns:p14="http://schemas.microsoft.com/office/powerpoint/2010/main" val="910383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EFA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77467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3.jpg"/><Relationship Id="rId5" Type="http://schemas.openxmlformats.org/officeDocument/2006/relationships/image" Target="../media/image2.jpeg"/><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image" Target="../media/image6.png"/><Relationship Id="rId7" Type="http://schemas.openxmlformats.org/officeDocument/2006/relationships/oleObject" Target="../embeddings/oleObject2.bin"/><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10" Type="http://schemas.openxmlformats.org/officeDocument/2006/relationships/slide" Target="slide5.xml"/><Relationship Id="rId4" Type="http://schemas.openxmlformats.org/officeDocument/2006/relationships/slide" Target="slide1.xml"/><Relationship Id="rId9" Type="http://schemas.openxmlformats.org/officeDocument/2006/relationships/slide" Target="slide4.xml"/></Relationships>
</file>

<file path=ppt/slides/_rels/slide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4.xml"/><Relationship Id="rId1" Type="http://schemas.openxmlformats.org/officeDocument/2006/relationships/slideLayout" Target="../slideLayouts/slideLayout16.xml"/><Relationship Id="rId4" Type="http://schemas.openxmlformats.org/officeDocument/2006/relationships/slide" Target="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4.xml"/><Relationship Id="rId1" Type="http://schemas.openxmlformats.org/officeDocument/2006/relationships/slideLayout" Target="../slideLayouts/slideLayout17.xml"/><Relationship Id="rId5" Type="http://schemas.openxmlformats.org/officeDocument/2006/relationships/slide" Target="slide5.xml"/><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5.xml"/><Relationship Id="rId1" Type="http://schemas.openxmlformats.org/officeDocument/2006/relationships/slideLayout" Target="../slideLayouts/slideLayout18.xml"/><Relationship Id="rId5" Type="http://schemas.openxmlformats.org/officeDocument/2006/relationships/image" Target="../media/image7.jpg"/><Relationship Id="rId4" Type="http://schemas.openxmlformats.org/officeDocument/2006/relationships/slide" Target="slid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8491" y="1498941"/>
            <a:ext cx="12288981" cy="1152128"/>
            <a:chOff x="-36368" y="1612177"/>
            <a:chExt cx="9216736" cy="864096"/>
          </a:xfrm>
        </p:grpSpPr>
        <p:sp>
          <p:nvSpPr>
            <p:cNvPr id="29" name="矩形 28"/>
            <p:cNvSpPr/>
            <p:nvPr/>
          </p:nvSpPr>
          <p:spPr>
            <a:xfrm>
              <a:off x="1187696" y="1612177"/>
              <a:ext cx="6768608" cy="864096"/>
            </a:xfrm>
            <a:prstGeom prst="rect">
              <a:avLst/>
            </a:prstGeom>
            <a:solidFill>
              <a:srgbClr val="096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4267" b="1" dirty="0">
                <a:solidFill>
                  <a:prstClr val="white"/>
                </a:solidFill>
                <a:latin typeface="华康俪金黑W8(P)" pitchFamily="34" charset="-122"/>
                <a:ea typeface="华康俪金黑W8(P)" pitchFamily="34" charset="-122"/>
              </a:endParaRPr>
            </a:p>
          </p:txBody>
        </p:sp>
        <p:sp>
          <p:nvSpPr>
            <p:cNvPr id="30" name="梯形 29"/>
            <p:cNvSpPr/>
            <p:nvPr/>
          </p:nvSpPr>
          <p:spPr>
            <a:xfrm rot="16200000">
              <a:off x="467616" y="1756193"/>
              <a:ext cx="864096" cy="576064"/>
            </a:xfrm>
            <a:prstGeom prst="trapezoid">
              <a:avLst/>
            </a:prstGeom>
            <a:solidFill>
              <a:srgbClr val="398B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a:solidFill>
                  <a:prstClr val="white"/>
                </a:solidFill>
                <a:latin typeface="Nexa Light"/>
                <a:ea typeface="微软雅黑"/>
              </a:endParaRPr>
            </a:p>
          </p:txBody>
        </p:sp>
        <p:sp>
          <p:nvSpPr>
            <p:cNvPr id="31" name="梯形 30"/>
            <p:cNvSpPr/>
            <p:nvPr/>
          </p:nvSpPr>
          <p:spPr>
            <a:xfrm rot="5400000" flipH="1">
              <a:off x="7812288" y="1756193"/>
              <a:ext cx="864096" cy="576064"/>
            </a:xfrm>
            <a:prstGeom prst="trapezoid">
              <a:avLst/>
            </a:prstGeom>
            <a:solidFill>
              <a:srgbClr val="398B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a:solidFill>
                  <a:prstClr val="white"/>
                </a:solidFill>
                <a:latin typeface="Nexa Light"/>
                <a:ea typeface="微软雅黑"/>
              </a:endParaRPr>
            </a:p>
          </p:txBody>
        </p:sp>
        <p:sp>
          <p:nvSpPr>
            <p:cNvPr id="32" name="矩形 31"/>
            <p:cNvSpPr/>
            <p:nvPr/>
          </p:nvSpPr>
          <p:spPr>
            <a:xfrm>
              <a:off x="-36368" y="1756225"/>
              <a:ext cx="648000" cy="576000"/>
            </a:xfrm>
            <a:prstGeom prst="rect">
              <a:avLst/>
            </a:prstGeom>
            <a:solidFill>
              <a:srgbClr val="096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3733" b="1" dirty="0">
                <a:solidFill>
                  <a:prstClr val="white"/>
                </a:solidFill>
                <a:latin typeface="华康俪金黑W8(P)" pitchFamily="34" charset="-122"/>
                <a:ea typeface="华康俪金黑W8(P)" pitchFamily="34" charset="-122"/>
              </a:endParaRPr>
            </a:p>
          </p:txBody>
        </p:sp>
        <p:sp>
          <p:nvSpPr>
            <p:cNvPr id="33" name="矩形 32"/>
            <p:cNvSpPr/>
            <p:nvPr/>
          </p:nvSpPr>
          <p:spPr>
            <a:xfrm>
              <a:off x="8532368" y="1756225"/>
              <a:ext cx="648000" cy="576000"/>
            </a:xfrm>
            <a:prstGeom prst="rect">
              <a:avLst/>
            </a:prstGeom>
            <a:solidFill>
              <a:srgbClr val="096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3733" b="1" dirty="0">
                <a:solidFill>
                  <a:prstClr val="white"/>
                </a:solidFill>
                <a:latin typeface="华康俪金黑W8(P)" pitchFamily="34" charset="-122"/>
                <a:ea typeface="华康俪金黑W8(P)" pitchFamily="34" charset="-122"/>
              </a:endParaRPr>
            </a:p>
          </p:txBody>
        </p:sp>
      </p:grpSp>
      <p:sp>
        <p:nvSpPr>
          <p:cNvPr id="40" name="TextBox 13"/>
          <p:cNvSpPr txBox="1"/>
          <p:nvPr/>
        </p:nvSpPr>
        <p:spPr>
          <a:xfrm>
            <a:off x="3056944" y="2751830"/>
            <a:ext cx="6078110" cy="492491"/>
          </a:xfrm>
          <a:prstGeom prst="rect">
            <a:avLst/>
          </a:prstGeom>
          <a:noFill/>
        </p:spPr>
        <p:txBody>
          <a:bodyPr wrap="square" lIns="121969" tIns="60984" rIns="121969" bIns="60984" rtlCol="0" anchor="ctr">
            <a:spAutoFit/>
          </a:bodyPr>
          <a:lstStyle/>
          <a:p>
            <a:pPr algn="ctr" defTabSz="914377"/>
            <a:r>
              <a:rPr lang="en-US" altLang="zh-CN" sz="2400" dirty="0">
                <a:solidFill>
                  <a:prstClr val="black">
                    <a:lumMod val="95000"/>
                    <a:lumOff val="5000"/>
                  </a:prstClr>
                </a:solidFill>
                <a:ea typeface="微软雅黑" pitchFamily="34" charset="-122"/>
              </a:rPr>
              <a:t>Chen-Ning Yang &amp; Tsung-Dao Lee&amp; CP violation</a:t>
            </a:r>
            <a:endParaRPr lang="zh-CN" altLang="en-US" sz="2400" dirty="0">
              <a:solidFill>
                <a:prstClr val="black">
                  <a:lumMod val="95000"/>
                  <a:lumOff val="5000"/>
                </a:prstClr>
              </a:solidFill>
              <a:latin typeface="Nexa Light"/>
              <a:ea typeface="微软雅黑" pitchFamily="34" charset="-122"/>
            </a:endParaRPr>
          </a:p>
        </p:txBody>
      </p:sp>
      <p:grpSp>
        <p:nvGrpSpPr>
          <p:cNvPr id="41" name="组合 40"/>
          <p:cNvGrpSpPr/>
          <p:nvPr/>
        </p:nvGrpSpPr>
        <p:grpSpPr>
          <a:xfrm>
            <a:off x="3788085" y="4266997"/>
            <a:ext cx="4614128" cy="1444658"/>
            <a:chOff x="3631684" y="3507854"/>
            <a:chExt cx="3460596" cy="1083493"/>
          </a:xfrm>
        </p:grpSpPr>
        <p:sp>
          <p:nvSpPr>
            <p:cNvPr id="42" name="TextBox 42"/>
            <p:cNvSpPr txBox="1"/>
            <p:nvPr/>
          </p:nvSpPr>
          <p:spPr>
            <a:xfrm>
              <a:off x="4196977" y="3507854"/>
              <a:ext cx="2895303" cy="1067216"/>
            </a:xfrm>
            <a:prstGeom prst="rect">
              <a:avLst/>
            </a:prstGeom>
            <a:noFill/>
          </p:spPr>
          <p:txBody>
            <a:bodyPr wrap="square" rtlCol="0">
              <a:spAutoFit/>
            </a:bodyPr>
            <a:lstStyle/>
            <a:p>
              <a:pPr algn="ctr" defTabSz="914377">
                <a:lnSpc>
                  <a:spcPct val="150000"/>
                </a:lnSpc>
              </a:pPr>
              <a:r>
                <a:rPr lang="zh-CN" altLang="en-US" sz="2000" dirty="0">
                  <a:solidFill>
                    <a:prstClr val="black">
                      <a:lumMod val="95000"/>
                      <a:lumOff val="5000"/>
                    </a:prstClr>
                  </a:solidFill>
                  <a:latin typeface="微软雅黑" pitchFamily="34" charset="-122"/>
                  <a:ea typeface="微软雅黑" pitchFamily="34" charset="-122"/>
                </a:rPr>
                <a:t>张天宇</a:t>
              </a:r>
              <a:endParaRPr lang="en-US" altLang="zh-CN" sz="2000" dirty="0">
                <a:solidFill>
                  <a:prstClr val="black">
                    <a:lumMod val="95000"/>
                    <a:lumOff val="5000"/>
                  </a:prstClr>
                </a:solidFill>
                <a:latin typeface="微软雅黑" pitchFamily="34" charset="-122"/>
                <a:ea typeface="微软雅黑" pitchFamily="34" charset="-122"/>
              </a:endParaRPr>
            </a:p>
            <a:p>
              <a:pPr algn="ctr" defTabSz="914377">
                <a:lnSpc>
                  <a:spcPct val="150000"/>
                </a:lnSpc>
              </a:pPr>
              <a:r>
                <a:rPr lang="zh-CN" altLang="en-US" sz="2000" dirty="0">
                  <a:solidFill>
                    <a:prstClr val="black">
                      <a:lumMod val="95000"/>
                      <a:lumOff val="5000"/>
                    </a:prstClr>
                  </a:solidFill>
                  <a:latin typeface="微软雅黑" pitchFamily="34" charset="-122"/>
                  <a:ea typeface="微软雅黑" pitchFamily="34" charset="-122"/>
                </a:rPr>
                <a:t>物理学专业</a:t>
              </a:r>
              <a:endParaRPr lang="en-US" altLang="zh-CN" sz="2000" dirty="0">
                <a:solidFill>
                  <a:prstClr val="black">
                    <a:lumMod val="95000"/>
                    <a:lumOff val="5000"/>
                  </a:prstClr>
                </a:solidFill>
                <a:latin typeface="微软雅黑" pitchFamily="34" charset="-122"/>
                <a:ea typeface="微软雅黑" pitchFamily="34" charset="-122"/>
              </a:endParaRPr>
            </a:p>
            <a:p>
              <a:pPr algn="ctr" defTabSz="914377">
                <a:lnSpc>
                  <a:spcPct val="150000"/>
                </a:lnSpc>
              </a:pPr>
              <a:r>
                <a:rPr lang="en-US" altLang="zh-CN" sz="2000" dirty="0">
                  <a:solidFill>
                    <a:prstClr val="black">
                      <a:lumMod val="95000"/>
                      <a:lumOff val="5000"/>
                    </a:prstClr>
                  </a:solidFill>
                  <a:latin typeface="微软雅黑" pitchFamily="34" charset="-122"/>
                  <a:ea typeface="微软雅黑" pitchFamily="34" charset="-122"/>
                </a:rPr>
                <a:t>2020</a:t>
              </a:r>
              <a:r>
                <a:rPr lang="zh-CN" altLang="en-US" sz="2000" dirty="0">
                  <a:solidFill>
                    <a:prstClr val="black">
                      <a:lumMod val="95000"/>
                      <a:lumOff val="5000"/>
                    </a:prstClr>
                  </a:solidFill>
                  <a:latin typeface="微软雅黑" pitchFamily="34" charset="-122"/>
                  <a:ea typeface="微软雅黑" pitchFamily="34" charset="-122"/>
                </a:rPr>
                <a:t>年</a:t>
              </a:r>
              <a:r>
                <a:rPr lang="en-US" altLang="zh-CN" sz="2000" dirty="0">
                  <a:solidFill>
                    <a:prstClr val="black">
                      <a:lumMod val="95000"/>
                      <a:lumOff val="5000"/>
                    </a:prstClr>
                  </a:solidFill>
                  <a:latin typeface="微软雅黑" pitchFamily="34" charset="-122"/>
                  <a:ea typeface="微软雅黑" pitchFamily="34" charset="-122"/>
                </a:rPr>
                <a:t>12</a:t>
              </a:r>
              <a:r>
                <a:rPr lang="zh-CN" altLang="en-US" sz="2000" dirty="0">
                  <a:solidFill>
                    <a:prstClr val="black">
                      <a:lumMod val="95000"/>
                      <a:lumOff val="5000"/>
                    </a:prstClr>
                  </a:solidFill>
                  <a:latin typeface="微软雅黑" pitchFamily="34" charset="-122"/>
                  <a:ea typeface="微软雅黑" pitchFamily="34" charset="-122"/>
                </a:rPr>
                <a:t>月</a:t>
              </a:r>
              <a:r>
                <a:rPr lang="en-US" altLang="zh-CN" sz="2000" dirty="0">
                  <a:solidFill>
                    <a:prstClr val="black">
                      <a:lumMod val="95000"/>
                      <a:lumOff val="5000"/>
                    </a:prstClr>
                  </a:solidFill>
                  <a:latin typeface="微软雅黑" pitchFamily="34" charset="-122"/>
                  <a:ea typeface="微软雅黑" pitchFamily="34" charset="-122"/>
                </a:rPr>
                <a:t>9</a:t>
              </a:r>
              <a:r>
                <a:rPr lang="zh-CN" altLang="en-US" sz="2000" dirty="0">
                  <a:solidFill>
                    <a:prstClr val="black">
                      <a:lumMod val="95000"/>
                      <a:lumOff val="5000"/>
                    </a:prstClr>
                  </a:solidFill>
                  <a:latin typeface="微软雅黑" pitchFamily="34" charset="-122"/>
                  <a:ea typeface="微软雅黑" pitchFamily="34" charset="-122"/>
                </a:rPr>
                <a:t>日</a:t>
              </a:r>
              <a:endParaRPr lang="en-US" altLang="zh-CN" sz="2000" dirty="0">
                <a:solidFill>
                  <a:prstClr val="black">
                    <a:lumMod val="95000"/>
                    <a:lumOff val="5000"/>
                  </a:prstClr>
                </a:solidFill>
                <a:latin typeface="微软雅黑" pitchFamily="34" charset="-122"/>
                <a:ea typeface="微软雅黑" pitchFamily="34" charset="-122"/>
              </a:endParaRPr>
            </a:p>
          </p:txBody>
        </p:sp>
        <p:sp>
          <p:nvSpPr>
            <p:cNvPr id="43" name="TextBox 90"/>
            <p:cNvSpPr txBox="1"/>
            <p:nvPr/>
          </p:nvSpPr>
          <p:spPr>
            <a:xfrm>
              <a:off x="3632960" y="3583425"/>
              <a:ext cx="1153954" cy="315423"/>
            </a:xfrm>
            <a:prstGeom prst="rect">
              <a:avLst/>
            </a:prstGeom>
            <a:noFill/>
          </p:spPr>
          <p:txBody>
            <a:bodyPr wrap="square" rtlCol="0">
              <a:spAutoFit/>
            </a:bodyPr>
            <a:lstStyle/>
            <a:p>
              <a:pPr defTabSz="914377"/>
              <a:r>
                <a:rPr lang="zh-CN" altLang="en-US" sz="2133" dirty="0">
                  <a:solidFill>
                    <a:prstClr val="black">
                      <a:lumMod val="95000"/>
                      <a:lumOff val="5000"/>
                    </a:prstClr>
                  </a:solidFill>
                  <a:latin typeface="微软雅黑" pitchFamily="34" charset="-122"/>
                  <a:ea typeface="微软雅黑" pitchFamily="34" charset="-122"/>
                </a:rPr>
                <a:t>姓名：</a:t>
              </a:r>
            </a:p>
          </p:txBody>
        </p:sp>
        <p:sp>
          <p:nvSpPr>
            <p:cNvPr id="44" name="TextBox 44"/>
            <p:cNvSpPr txBox="1"/>
            <p:nvPr/>
          </p:nvSpPr>
          <p:spPr>
            <a:xfrm>
              <a:off x="3632960" y="3929674"/>
              <a:ext cx="1180004" cy="315423"/>
            </a:xfrm>
            <a:prstGeom prst="rect">
              <a:avLst/>
            </a:prstGeom>
            <a:noFill/>
          </p:spPr>
          <p:txBody>
            <a:bodyPr wrap="square" rtlCol="0">
              <a:spAutoFit/>
            </a:bodyPr>
            <a:lstStyle/>
            <a:p>
              <a:pPr defTabSz="914377"/>
              <a:r>
                <a:rPr lang="zh-CN" altLang="en-US" sz="2133" dirty="0">
                  <a:solidFill>
                    <a:prstClr val="black">
                      <a:lumMod val="95000"/>
                      <a:lumOff val="5000"/>
                    </a:prstClr>
                  </a:solidFill>
                  <a:latin typeface="微软雅黑" pitchFamily="34" charset="-122"/>
                  <a:ea typeface="微软雅黑" pitchFamily="34" charset="-122"/>
                </a:rPr>
                <a:t>专业：</a:t>
              </a:r>
            </a:p>
          </p:txBody>
        </p:sp>
        <p:sp>
          <p:nvSpPr>
            <p:cNvPr id="46" name="TextBox 46"/>
            <p:cNvSpPr txBox="1"/>
            <p:nvPr/>
          </p:nvSpPr>
          <p:spPr>
            <a:xfrm>
              <a:off x="3631684" y="4275924"/>
              <a:ext cx="755255" cy="315423"/>
            </a:xfrm>
            <a:prstGeom prst="rect">
              <a:avLst/>
            </a:prstGeom>
            <a:noFill/>
          </p:spPr>
          <p:txBody>
            <a:bodyPr wrap="none" rtlCol="0">
              <a:spAutoFit/>
            </a:bodyPr>
            <a:lstStyle/>
            <a:p>
              <a:pPr defTabSz="914377"/>
              <a:r>
                <a:rPr lang="zh-CN" altLang="en-US" sz="2133" dirty="0">
                  <a:solidFill>
                    <a:prstClr val="black">
                      <a:lumMod val="95000"/>
                      <a:lumOff val="5000"/>
                    </a:prstClr>
                  </a:solidFill>
                  <a:latin typeface="微软雅黑" pitchFamily="34" charset="-122"/>
                  <a:ea typeface="微软雅黑" pitchFamily="34" charset="-122"/>
                </a:rPr>
                <a:t>日期：</a:t>
              </a:r>
            </a:p>
          </p:txBody>
        </p:sp>
        <p:cxnSp>
          <p:nvCxnSpPr>
            <p:cNvPr id="47" name="直接连接符 46"/>
            <p:cNvCxnSpPr/>
            <p:nvPr/>
          </p:nvCxnSpPr>
          <p:spPr>
            <a:xfrm>
              <a:off x="4668948" y="3875668"/>
              <a:ext cx="2088232"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668948" y="4199704"/>
              <a:ext cx="2088232"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668948" y="4577746"/>
              <a:ext cx="2088232"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52" name="文本框 51"/>
          <p:cNvSpPr txBox="1"/>
          <p:nvPr/>
        </p:nvSpPr>
        <p:spPr>
          <a:xfrm>
            <a:off x="2014046" y="1680577"/>
            <a:ext cx="8431216" cy="748988"/>
          </a:xfrm>
          <a:prstGeom prst="rect">
            <a:avLst/>
          </a:prstGeom>
          <a:noFill/>
        </p:spPr>
        <p:txBody>
          <a:bodyPr wrap="square" rtlCol="0">
            <a:spAutoFit/>
          </a:bodyPr>
          <a:lstStyle/>
          <a:p>
            <a:pPr algn="ctr" defTabSz="914377"/>
            <a:r>
              <a:rPr lang="zh-CN" altLang="en-US" sz="4267" dirty="0">
                <a:solidFill>
                  <a:prstClr val="white"/>
                </a:solidFill>
                <a:latin typeface="华康俪金黑W8(P)" pitchFamily="34" charset="-122"/>
                <a:ea typeface="华康俪金黑W8(P)" pitchFamily="34" charset="-122"/>
              </a:rPr>
              <a:t>杨振宁、李政道及宇称不守恒理论</a:t>
            </a:r>
          </a:p>
        </p:txBody>
      </p:sp>
    </p:spTree>
    <p:extLst>
      <p:ext uri="{BB962C8B-B14F-4D97-AF65-F5344CB8AC3E}">
        <p14:creationId xmlns:p14="http://schemas.microsoft.com/office/powerpoint/2010/main" val="209391856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750"/>
                                        <p:tgtEl>
                                          <p:spTgt spid="51"/>
                                        </p:tgtEl>
                                      </p:cBhvr>
                                    </p:animEffect>
                                  </p:childTnLst>
                                </p:cTn>
                              </p:par>
                            </p:childTnLst>
                          </p:cTn>
                        </p:par>
                        <p:par>
                          <p:cTn id="8" fill="hold">
                            <p:stCondLst>
                              <p:cond delay="750"/>
                            </p:stCondLst>
                            <p:childTnLst>
                              <p:par>
                                <p:cTn id="9" presetID="16" presetClass="entr" presetSubtype="37" fill="hold" nodeType="afterEffect">
                                  <p:stCondLst>
                                    <p:cond delay="0"/>
                                  </p:stCondLst>
                                  <p:childTnLst>
                                    <p:set>
                                      <p:cBhvr>
                                        <p:cTn id="10" dur="1" fill="hold">
                                          <p:stCondLst>
                                            <p:cond delay="0"/>
                                          </p:stCondLst>
                                        </p:cTn>
                                        <p:tgtEl>
                                          <p:spTgt spid="52">
                                            <p:txEl>
                                              <p:pRg st="0" end="0"/>
                                            </p:txEl>
                                          </p:spTgt>
                                        </p:tgtEl>
                                        <p:attrNameLst>
                                          <p:attrName>style.visibility</p:attrName>
                                        </p:attrNameLst>
                                      </p:cBhvr>
                                      <p:to>
                                        <p:strVal val="visible"/>
                                      </p:to>
                                    </p:set>
                                    <p:animEffect transition="in" filter="barn(outVertical)">
                                      <p:cBhvr>
                                        <p:cTn id="11" dur="500"/>
                                        <p:tgtEl>
                                          <p:spTgt spid="52">
                                            <p:txEl>
                                              <p:pRg st="0" end="0"/>
                                            </p:txEl>
                                          </p:spTgt>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childTnLst>
                          </p:cTn>
                        </p:par>
                        <p:par>
                          <p:cTn id="16" fill="hold">
                            <p:stCondLst>
                              <p:cond delay="1750"/>
                            </p:stCondLst>
                            <p:childTnLst>
                              <p:par>
                                <p:cTn id="17" presetID="18" presetClass="entr" presetSubtype="6"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strips(downRight)">
                                      <p:cBhvr>
                                        <p:cTn id="19"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38"/>
          <p:cNvSpPr txBox="1"/>
          <p:nvPr/>
        </p:nvSpPr>
        <p:spPr>
          <a:xfrm>
            <a:off x="218364" y="3129354"/>
            <a:ext cx="4164525" cy="748988"/>
          </a:xfrm>
          <a:prstGeom prst="rect">
            <a:avLst/>
          </a:prstGeom>
          <a:noFill/>
        </p:spPr>
        <p:txBody>
          <a:bodyPr wrap="square" rtlCol="0">
            <a:spAutoFit/>
          </a:bodyPr>
          <a:lstStyle/>
          <a:p>
            <a:pPr defTabSz="914377"/>
            <a:r>
              <a:rPr lang="en-US" altLang="zh-CN" sz="4267" b="1" dirty="0">
                <a:solidFill>
                  <a:prstClr val="white">
                    <a:lumMod val="65000"/>
                  </a:prstClr>
                </a:solidFill>
                <a:latin typeface="微软雅黑" pitchFamily="34" charset="-122"/>
                <a:ea typeface="微软雅黑" pitchFamily="34" charset="-122"/>
              </a:rPr>
              <a:t>CONTENTS</a:t>
            </a:r>
            <a:endParaRPr lang="zh-CN" altLang="en-US" sz="4267" b="1" dirty="0">
              <a:solidFill>
                <a:prstClr val="white">
                  <a:lumMod val="65000"/>
                </a:prstClr>
              </a:solidFill>
              <a:latin typeface="微软雅黑" pitchFamily="34" charset="-122"/>
              <a:ea typeface="微软雅黑" pitchFamily="34" charset="-122"/>
            </a:endParaRPr>
          </a:p>
        </p:txBody>
      </p:sp>
      <p:sp>
        <p:nvSpPr>
          <p:cNvPr id="3" name="文本框 11"/>
          <p:cNvSpPr txBox="1"/>
          <p:nvPr/>
        </p:nvSpPr>
        <p:spPr>
          <a:xfrm>
            <a:off x="2639616" y="2635363"/>
            <a:ext cx="1143262" cy="666786"/>
          </a:xfrm>
          <a:prstGeom prst="rect">
            <a:avLst/>
          </a:prstGeom>
          <a:noFill/>
        </p:spPr>
        <p:txBody>
          <a:bodyPr wrap="none" rtlCol="0">
            <a:spAutoFit/>
          </a:bodyPr>
          <a:lstStyle/>
          <a:p>
            <a:pPr defTabSz="914377"/>
            <a:r>
              <a:rPr lang="zh-CN" altLang="en-US" sz="3733" b="1" dirty="0">
                <a:solidFill>
                  <a:srgbClr val="414455"/>
                </a:solidFill>
                <a:latin typeface="微软雅黑" pitchFamily="34" charset="-122"/>
                <a:ea typeface="微软雅黑" pitchFamily="34" charset="-122"/>
              </a:rPr>
              <a:t>目录</a:t>
            </a:r>
          </a:p>
        </p:txBody>
      </p:sp>
      <p:sp>
        <p:nvSpPr>
          <p:cNvPr id="4" name="文本框 18"/>
          <p:cNvSpPr txBox="1"/>
          <p:nvPr/>
        </p:nvSpPr>
        <p:spPr>
          <a:xfrm>
            <a:off x="5312060" y="2819325"/>
            <a:ext cx="2262158" cy="369332"/>
          </a:xfrm>
          <a:prstGeom prst="rect">
            <a:avLst/>
          </a:prstGeom>
          <a:noFill/>
        </p:spPr>
        <p:txBody>
          <a:bodyPr wrap="none" rtlCol="0">
            <a:spAutoFit/>
          </a:bodyPr>
          <a:lstStyle/>
          <a:p>
            <a:pPr defTabSz="914377"/>
            <a:r>
              <a:rPr lang="zh-CN" altLang="en-US" dirty="0">
                <a:solidFill>
                  <a:prstClr val="black">
                    <a:lumMod val="75000"/>
                    <a:lumOff val="25000"/>
                  </a:prstClr>
                </a:solidFill>
                <a:latin typeface="微软雅黑" pitchFamily="34" charset="-122"/>
                <a:ea typeface="微软雅黑" pitchFamily="34" charset="-122"/>
              </a:rPr>
              <a:t>杨、李、吴合作概述</a:t>
            </a:r>
          </a:p>
        </p:txBody>
      </p:sp>
      <p:grpSp>
        <p:nvGrpSpPr>
          <p:cNvPr id="5" name="组合 4"/>
          <p:cNvGrpSpPr/>
          <p:nvPr/>
        </p:nvGrpSpPr>
        <p:grpSpPr>
          <a:xfrm>
            <a:off x="4738791" y="2730358"/>
            <a:ext cx="571992" cy="666787"/>
            <a:chOff x="3554093" y="2047768"/>
            <a:chExt cx="428994" cy="500090"/>
          </a:xfrm>
        </p:grpSpPr>
        <p:sp>
          <p:nvSpPr>
            <p:cNvPr id="6" name="文本框 16"/>
            <p:cNvSpPr txBox="1"/>
            <p:nvPr/>
          </p:nvSpPr>
          <p:spPr>
            <a:xfrm>
              <a:off x="3554093" y="2047768"/>
              <a:ext cx="320040" cy="500090"/>
            </a:xfrm>
            <a:prstGeom prst="rect">
              <a:avLst/>
            </a:prstGeom>
            <a:noFill/>
          </p:spPr>
          <p:txBody>
            <a:bodyPr wrap="none" rtlCol="0">
              <a:spAutoFit/>
            </a:bodyPr>
            <a:lstStyle/>
            <a:p>
              <a:pPr algn="ctr" defTabSz="914377"/>
              <a:r>
                <a:rPr lang="en-US" altLang="zh-CN" sz="3733" dirty="0">
                  <a:solidFill>
                    <a:srgbClr val="414455"/>
                  </a:solidFill>
                  <a:latin typeface="Nexa Light"/>
                  <a:ea typeface="微软雅黑" pitchFamily="34" charset="-122"/>
                </a:rPr>
                <a:t>1</a:t>
              </a:r>
              <a:endParaRPr lang="zh-CN" altLang="en-US" sz="3733" dirty="0">
                <a:solidFill>
                  <a:srgbClr val="414455"/>
                </a:solidFill>
                <a:latin typeface="Nexa Light"/>
                <a:ea typeface="微软雅黑" pitchFamily="34" charset="-122"/>
              </a:endParaRPr>
            </a:p>
          </p:txBody>
        </p:sp>
        <p:cxnSp>
          <p:nvCxnSpPr>
            <p:cNvPr id="7" name="直接连接符 6"/>
            <p:cNvCxnSpPr/>
            <p:nvPr/>
          </p:nvCxnSpPr>
          <p:spPr>
            <a:xfrm flipH="1">
              <a:off x="3736631" y="2227402"/>
              <a:ext cx="246456" cy="246456"/>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sp>
        <p:nvSpPr>
          <p:cNvPr id="8" name="文本框 21"/>
          <p:cNvSpPr txBox="1"/>
          <p:nvPr/>
        </p:nvSpPr>
        <p:spPr>
          <a:xfrm>
            <a:off x="8760969" y="2852361"/>
            <a:ext cx="1467068" cy="400110"/>
          </a:xfrm>
          <a:prstGeom prst="rect">
            <a:avLst/>
          </a:prstGeom>
          <a:noFill/>
        </p:spPr>
        <p:txBody>
          <a:bodyPr wrap="none" rtlCol="0">
            <a:spAutoFit/>
          </a:bodyPr>
          <a:lstStyle/>
          <a:p>
            <a:pPr defTabSz="914377"/>
            <a:r>
              <a:rPr lang="zh-CN" altLang="en-US" sz="2000" dirty="0">
                <a:solidFill>
                  <a:prstClr val="black">
                    <a:lumMod val="75000"/>
                    <a:lumOff val="25000"/>
                  </a:prstClr>
                </a:solidFill>
                <a:latin typeface="微软雅黑" pitchFamily="34" charset="-122"/>
                <a:ea typeface="微软雅黑" pitchFamily="34" charset="-122"/>
              </a:rPr>
              <a:t>宇称的概念</a:t>
            </a:r>
          </a:p>
        </p:txBody>
      </p:sp>
      <p:grpSp>
        <p:nvGrpSpPr>
          <p:cNvPr id="9" name="组合 8"/>
          <p:cNvGrpSpPr/>
          <p:nvPr/>
        </p:nvGrpSpPr>
        <p:grpSpPr>
          <a:xfrm>
            <a:off x="8147197" y="2743982"/>
            <a:ext cx="613772" cy="666787"/>
            <a:chOff x="6110397" y="2057986"/>
            <a:chExt cx="460329" cy="500090"/>
          </a:xfrm>
        </p:grpSpPr>
        <p:sp>
          <p:nvSpPr>
            <p:cNvPr id="10" name="文本框 20"/>
            <p:cNvSpPr txBox="1"/>
            <p:nvPr/>
          </p:nvSpPr>
          <p:spPr>
            <a:xfrm>
              <a:off x="6110397" y="2057986"/>
              <a:ext cx="320040" cy="500090"/>
            </a:xfrm>
            <a:prstGeom prst="rect">
              <a:avLst/>
            </a:prstGeom>
            <a:noFill/>
          </p:spPr>
          <p:txBody>
            <a:bodyPr wrap="none" rtlCol="0">
              <a:spAutoFit/>
            </a:bodyPr>
            <a:lstStyle/>
            <a:p>
              <a:pPr algn="ctr" defTabSz="914377"/>
              <a:r>
                <a:rPr lang="en-US" altLang="zh-CN" sz="3733" dirty="0">
                  <a:solidFill>
                    <a:srgbClr val="414455"/>
                  </a:solidFill>
                  <a:latin typeface="Nexa Light"/>
                  <a:ea typeface="微软雅黑" pitchFamily="34" charset="-122"/>
                </a:rPr>
                <a:t>4</a:t>
              </a:r>
              <a:endParaRPr lang="zh-CN" altLang="en-US" sz="3733" dirty="0">
                <a:solidFill>
                  <a:srgbClr val="414455"/>
                </a:solidFill>
                <a:latin typeface="Nexa Light"/>
                <a:ea typeface="微软雅黑" pitchFamily="34" charset="-122"/>
              </a:endParaRPr>
            </a:p>
          </p:txBody>
        </p:sp>
        <p:cxnSp>
          <p:nvCxnSpPr>
            <p:cNvPr id="11" name="直接连接符 10"/>
            <p:cNvCxnSpPr/>
            <p:nvPr/>
          </p:nvCxnSpPr>
          <p:spPr>
            <a:xfrm flipH="1">
              <a:off x="6324270" y="2227402"/>
              <a:ext cx="246456" cy="246456"/>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sp>
        <p:nvSpPr>
          <p:cNvPr id="12" name="文本框 24"/>
          <p:cNvSpPr txBox="1"/>
          <p:nvPr/>
        </p:nvSpPr>
        <p:spPr>
          <a:xfrm>
            <a:off x="5312059" y="3591835"/>
            <a:ext cx="1444626" cy="369332"/>
          </a:xfrm>
          <a:prstGeom prst="rect">
            <a:avLst/>
          </a:prstGeom>
          <a:noFill/>
        </p:spPr>
        <p:txBody>
          <a:bodyPr wrap="none" rtlCol="0">
            <a:spAutoFit/>
          </a:bodyPr>
          <a:lstStyle/>
          <a:p>
            <a:pPr latinLnBrk="1"/>
            <a:r>
              <a:rPr lang="zh-CN" altLang="en-US" dirty="0"/>
              <a:t>“</a:t>
            </a:r>
            <a:r>
              <a:rPr lang="el-GR" altLang="zh-CN" dirty="0"/>
              <a:t>θ-τ</a:t>
            </a:r>
            <a:r>
              <a:rPr lang="zh-CN" altLang="en-US" dirty="0"/>
              <a:t>”</a:t>
            </a:r>
            <a:r>
              <a:rPr lang="el-GR" altLang="zh-CN" dirty="0"/>
              <a:t> </a:t>
            </a:r>
            <a:r>
              <a:rPr lang="zh-CN" altLang="en-US" dirty="0"/>
              <a:t>之谜</a:t>
            </a:r>
            <a:endParaRPr lang="zh-CN" altLang="en-US" b="1" dirty="0"/>
          </a:p>
        </p:txBody>
      </p:sp>
      <p:grpSp>
        <p:nvGrpSpPr>
          <p:cNvPr id="13" name="组合 12"/>
          <p:cNvGrpSpPr/>
          <p:nvPr/>
        </p:nvGrpSpPr>
        <p:grpSpPr>
          <a:xfrm>
            <a:off x="4738791" y="3502869"/>
            <a:ext cx="571992" cy="666787"/>
            <a:chOff x="3554093" y="2627150"/>
            <a:chExt cx="428994" cy="500090"/>
          </a:xfrm>
        </p:grpSpPr>
        <p:sp>
          <p:nvSpPr>
            <p:cNvPr id="14" name="文本框 23"/>
            <p:cNvSpPr txBox="1"/>
            <p:nvPr/>
          </p:nvSpPr>
          <p:spPr>
            <a:xfrm>
              <a:off x="3554093" y="2627150"/>
              <a:ext cx="320040" cy="500090"/>
            </a:xfrm>
            <a:prstGeom prst="rect">
              <a:avLst/>
            </a:prstGeom>
            <a:noFill/>
          </p:spPr>
          <p:txBody>
            <a:bodyPr wrap="none" rtlCol="0">
              <a:spAutoFit/>
            </a:bodyPr>
            <a:lstStyle/>
            <a:p>
              <a:pPr algn="ctr" defTabSz="914377"/>
              <a:r>
                <a:rPr lang="en-US" altLang="zh-CN" sz="3733" dirty="0">
                  <a:solidFill>
                    <a:srgbClr val="414455"/>
                  </a:solidFill>
                  <a:latin typeface="Nexa Light"/>
                  <a:ea typeface="微软雅黑" pitchFamily="34" charset="-122"/>
                </a:rPr>
                <a:t>2</a:t>
              </a:r>
              <a:endParaRPr lang="zh-CN" altLang="en-US" sz="3733" dirty="0">
                <a:solidFill>
                  <a:srgbClr val="414455"/>
                </a:solidFill>
                <a:latin typeface="Nexa Light"/>
                <a:ea typeface="微软雅黑" pitchFamily="34" charset="-122"/>
              </a:endParaRPr>
            </a:p>
          </p:txBody>
        </p:sp>
        <p:cxnSp>
          <p:nvCxnSpPr>
            <p:cNvPr id="15" name="直接连接符 14"/>
            <p:cNvCxnSpPr/>
            <p:nvPr/>
          </p:nvCxnSpPr>
          <p:spPr>
            <a:xfrm flipH="1">
              <a:off x="3736631" y="2806784"/>
              <a:ext cx="246456" cy="246456"/>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sp>
        <p:nvSpPr>
          <p:cNvPr id="16" name="文本框 27"/>
          <p:cNvSpPr txBox="1"/>
          <p:nvPr/>
        </p:nvSpPr>
        <p:spPr>
          <a:xfrm>
            <a:off x="8760969" y="3624871"/>
            <a:ext cx="2095445" cy="379656"/>
          </a:xfrm>
          <a:prstGeom prst="rect">
            <a:avLst/>
          </a:prstGeom>
          <a:noFill/>
        </p:spPr>
        <p:txBody>
          <a:bodyPr wrap="none" rtlCol="0">
            <a:spAutoFit/>
          </a:bodyPr>
          <a:lstStyle/>
          <a:p>
            <a:pPr defTabSz="914377"/>
            <a:r>
              <a:rPr lang="zh-CN" altLang="en-US" sz="1867" dirty="0">
                <a:solidFill>
                  <a:prstClr val="black">
                    <a:lumMod val="75000"/>
                    <a:lumOff val="25000"/>
                  </a:prstClr>
                </a:solidFill>
                <a:latin typeface="微软雅黑" pitchFamily="34" charset="-122"/>
                <a:ea typeface="微软雅黑" pitchFamily="34" charset="-122"/>
              </a:rPr>
              <a:t>量子力学中波函数</a:t>
            </a:r>
          </a:p>
        </p:txBody>
      </p:sp>
      <p:grpSp>
        <p:nvGrpSpPr>
          <p:cNvPr id="17" name="组合 16"/>
          <p:cNvGrpSpPr/>
          <p:nvPr/>
        </p:nvGrpSpPr>
        <p:grpSpPr>
          <a:xfrm>
            <a:off x="8147197" y="3516493"/>
            <a:ext cx="613772" cy="666787"/>
            <a:chOff x="6110397" y="2637368"/>
            <a:chExt cx="460329" cy="500090"/>
          </a:xfrm>
        </p:grpSpPr>
        <p:sp>
          <p:nvSpPr>
            <p:cNvPr id="18" name="文本框 26"/>
            <p:cNvSpPr txBox="1"/>
            <p:nvPr/>
          </p:nvSpPr>
          <p:spPr>
            <a:xfrm>
              <a:off x="6110397" y="2637368"/>
              <a:ext cx="320040" cy="500090"/>
            </a:xfrm>
            <a:prstGeom prst="rect">
              <a:avLst/>
            </a:prstGeom>
            <a:noFill/>
          </p:spPr>
          <p:txBody>
            <a:bodyPr wrap="none" rtlCol="0">
              <a:spAutoFit/>
            </a:bodyPr>
            <a:lstStyle/>
            <a:p>
              <a:pPr algn="ctr" defTabSz="914377"/>
              <a:r>
                <a:rPr lang="en-US" altLang="zh-CN" sz="3733" dirty="0">
                  <a:solidFill>
                    <a:srgbClr val="414455"/>
                  </a:solidFill>
                  <a:latin typeface="Nexa Light"/>
                  <a:ea typeface="微软雅黑" pitchFamily="34" charset="-122"/>
                </a:rPr>
                <a:t>5</a:t>
              </a:r>
              <a:endParaRPr lang="zh-CN" altLang="en-US" sz="3733" dirty="0">
                <a:solidFill>
                  <a:srgbClr val="414455"/>
                </a:solidFill>
                <a:latin typeface="Nexa Light"/>
                <a:ea typeface="微软雅黑" pitchFamily="34" charset="-122"/>
              </a:endParaRPr>
            </a:p>
          </p:txBody>
        </p:sp>
        <p:cxnSp>
          <p:nvCxnSpPr>
            <p:cNvPr id="19" name="直接连接符 18"/>
            <p:cNvCxnSpPr/>
            <p:nvPr/>
          </p:nvCxnSpPr>
          <p:spPr>
            <a:xfrm flipH="1">
              <a:off x="6324270" y="2806784"/>
              <a:ext cx="246456" cy="246456"/>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sp>
        <p:nvSpPr>
          <p:cNvPr id="20" name="文本框 30"/>
          <p:cNvSpPr txBox="1"/>
          <p:nvPr/>
        </p:nvSpPr>
        <p:spPr>
          <a:xfrm>
            <a:off x="5312060" y="4356825"/>
            <a:ext cx="1800493" cy="369332"/>
          </a:xfrm>
          <a:prstGeom prst="rect">
            <a:avLst/>
          </a:prstGeom>
          <a:noFill/>
        </p:spPr>
        <p:txBody>
          <a:bodyPr wrap="none" rtlCol="0">
            <a:spAutoFit/>
          </a:bodyPr>
          <a:lstStyle/>
          <a:p>
            <a:pPr defTabSz="914377"/>
            <a:r>
              <a:rPr lang="zh-CN" altLang="en-US" dirty="0">
                <a:solidFill>
                  <a:prstClr val="black">
                    <a:lumMod val="75000"/>
                    <a:lumOff val="25000"/>
                  </a:prstClr>
                </a:solidFill>
                <a:latin typeface="微软雅黑" pitchFamily="34" charset="-122"/>
                <a:ea typeface="微软雅黑" pitchFamily="34" charset="-122"/>
              </a:rPr>
              <a:t>宇称不守恒定律</a:t>
            </a:r>
          </a:p>
        </p:txBody>
      </p:sp>
      <p:grpSp>
        <p:nvGrpSpPr>
          <p:cNvPr id="21" name="组合 20"/>
          <p:cNvGrpSpPr/>
          <p:nvPr/>
        </p:nvGrpSpPr>
        <p:grpSpPr>
          <a:xfrm>
            <a:off x="4738791" y="4267859"/>
            <a:ext cx="571992" cy="666787"/>
            <a:chOff x="3554093" y="3200893"/>
            <a:chExt cx="428994" cy="500090"/>
          </a:xfrm>
        </p:grpSpPr>
        <p:sp>
          <p:nvSpPr>
            <p:cNvPr id="22" name="文本框 29"/>
            <p:cNvSpPr txBox="1"/>
            <p:nvPr/>
          </p:nvSpPr>
          <p:spPr>
            <a:xfrm>
              <a:off x="3554093" y="3200893"/>
              <a:ext cx="320040" cy="500090"/>
            </a:xfrm>
            <a:prstGeom prst="rect">
              <a:avLst/>
            </a:prstGeom>
            <a:noFill/>
          </p:spPr>
          <p:txBody>
            <a:bodyPr wrap="none" rtlCol="0">
              <a:spAutoFit/>
            </a:bodyPr>
            <a:lstStyle/>
            <a:p>
              <a:pPr algn="ctr" defTabSz="914377"/>
              <a:r>
                <a:rPr lang="en-US" altLang="zh-CN" sz="3733" dirty="0">
                  <a:solidFill>
                    <a:srgbClr val="414455"/>
                  </a:solidFill>
                  <a:latin typeface="Nexa Light"/>
                  <a:ea typeface="微软雅黑" pitchFamily="34" charset="-122"/>
                </a:rPr>
                <a:t>3</a:t>
              </a:r>
              <a:endParaRPr lang="zh-CN" altLang="en-US" sz="3733" dirty="0">
                <a:solidFill>
                  <a:srgbClr val="414455"/>
                </a:solidFill>
                <a:latin typeface="Nexa Light"/>
                <a:ea typeface="微软雅黑" pitchFamily="34" charset="-122"/>
              </a:endParaRPr>
            </a:p>
          </p:txBody>
        </p:sp>
        <p:cxnSp>
          <p:nvCxnSpPr>
            <p:cNvPr id="23" name="直接连接符 22"/>
            <p:cNvCxnSpPr/>
            <p:nvPr/>
          </p:nvCxnSpPr>
          <p:spPr>
            <a:xfrm flipH="1">
              <a:off x="3736631" y="3380527"/>
              <a:ext cx="246456" cy="246456"/>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cxnSp>
        <p:nvCxnSpPr>
          <p:cNvPr id="28" name="直接连接符 27"/>
          <p:cNvCxnSpPr/>
          <p:nvPr/>
        </p:nvCxnSpPr>
        <p:spPr>
          <a:xfrm>
            <a:off x="4371280" y="2852361"/>
            <a:ext cx="0" cy="20629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5" name="矩形 6"/>
          <p:cNvSpPr>
            <a:spLocks noChangeArrowheads="1"/>
          </p:cNvSpPr>
          <p:nvPr/>
        </p:nvSpPr>
        <p:spPr bwMode="auto">
          <a:xfrm>
            <a:off x="0" y="1"/>
            <a:ext cx="12192000" cy="800100"/>
          </a:xfrm>
          <a:prstGeom prst="rect">
            <a:avLst/>
          </a:prstGeom>
          <a:solidFill>
            <a:srgbClr val="0C0C0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a:solidFill>
                <a:srgbClr val="FFFFFF"/>
              </a:solidFill>
              <a:latin typeface="Nexa Light"/>
              <a:ea typeface="微软雅黑"/>
            </a:endParaRPr>
          </a:p>
        </p:txBody>
      </p:sp>
      <p:grpSp>
        <p:nvGrpSpPr>
          <p:cNvPr id="26" name="组合 7"/>
          <p:cNvGrpSpPr>
            <a:grpSpLocks/>
          </p:cNvGrpSpPr>
          <p:nvPr/>
        </p:nvGrpSpPr>
        <p:grpSpPr bwMode="auto">
          <a:xfrm>
            <a:off x="1826685" y="141817"/>
            <a:ext cx="1773767" cy="601895"/>
            <a:chOff x="0" y="0"/>
            <a:chExt cx="1329556" cy="451276"/>
          </a:xfrm>
        </p:grpSpPr>
        <p:sp>
          <p:nvSpPr>
            <p:cNvPr id="27" name="圆角矩形 8"/>
            <p:cNvSpPr>
              <a:spLocks noChangeArrowheads="1"/>
            </p:cNvSpPr>
            <p:nvPr/>
          </p:nvSpPr>
          <p:spPr bwMode="auto">
            <a:xfrm>
              <a:off x="0" y="0"/>
              <a:ext cx="1329556" cy="384051"/>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sz="2133">
                <a:solidFill>
                  <a:srgbClr val="FFFFFF"/>
                </a:solidFill>
                <a:latin typeface="Nexa Light"/>
                <a:ea typeface="微软雅黑"/>
              </a:endParaRPr>
            </a:p>
          </p:txBody>
        </p:sp>
        <p:sp>
          <p:nvSpPr>
            <p:cNvPr id="29" name="TextBox 15"/>
            <p:cNvSpPr>
              <a:spLocks noChangeArrowheads="1"/>
            </p:cNvSpPr>
            <p:nvPr/>
          </p:nvSpPr>
          <p:spPr bwMode="auto">
            <a:xfrm>
              <a:off x="291773" y="135955"/>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defTabSz="914377"/>
              <a:endParaRPr lang="zh-CN" altLang="zh-CN" sz="2133">
                <a:solidFill>
                  <a:prstClr val="white"/>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46150809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75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750"/>
                                        <p:tgtEl>
                                          <p:spTgt spid="2"/>
                                        </p:tgtEl>
                                      </p:cBhvr>
                                    </p:animEffect>
                                  </p:childTnLst>
                                </p:cTn>
                              </p:par>
                            </p:childTnLst>
                          </p:cTn>
                        </p:par>
                        <p:par>
                          <p:cTn id="11" fill="hold">
                            <p:stCondLst>
                              <p:cond delay="750"/>
                            </p:stCondLst>
                            <p:childTnLst>
                              <p:par>
                                <p:cTn id="12" presetID="2" presetClass="entr" presetSubtype="1"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500" fill="hold"/>
                                        <p:tgtEl>
                                          <p:spTgt spid="28"/>
                                        </p:tgtEl>
                                        <p:attrNameLst>
                                          <p:attrName>ppt_x</p:attrName>
                                        </p:attrNameLst>
                                      </p:cBhvr>
                                      <p:tavLst>
                                        <p:tav tm="0">
                                          <p:val>
                                            <p:strVal val="#ppt_x"/>
                                          </p:val>
                                        </p:tav>
                                        <p:tav tm="100000">
                                          <p:val>
                                            <p:strVal val="#ppt_x"/>
                                          </p:val>
                                        </p:tav>
                                      </p:tavLst>
                                    </p:anim>
                                    <p:anim calcmode="lin" valueType="num">
                                      <p:cBhvr additive="base">
                                        <p:cTn id="15" dur="500" fill="hold"/>
                                        <p:tgtEl>
                                          <p:spTgt spid="28"/>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par>
                                <p:cTn id="20" presetID="56" presetClass="path" presetSubtype="0" accel="50000" decel="50000" fill="hold" nodeType="withEffect">
                                  <p:stCondLst>
                                    <p:cond delay="0"/>
                                  </p:stCondLst>
                                  <p:childTnLst>
                                    <p:animMotion origin="layout" path="M -0.03737 0.04121 L -6.25E-7 -3.33333E-6 " pathEditMode="relative" rAng="0" ptsTypes="AA">
                                      <p:cBhvr>
                                        <p:cTn id="21" dur="700" fill="hold"/>
                                        <p:tgtEl>
                                          <p:spTgt spid="5"/>
                                        </p:tgtEl>
                                        <p:attrNameLst>
                                          <p:attrName>ppt_x</p:attrName>
                                          <p:attrName>ppt_y</p:attrName>
                                        </p:attrNameLst>
                                      </p:cBhvr>
                                      <p:rCtr x="1862" y="-2060"/>
                                    </p:animMotion>
                                  </p:childTnLst>
                                </p:cTn>
                              </p:par>
                              <p:par>
                                <p:cTn id="22" presetID="22" presetClass="entr" presetSubtype="8" fill="hold" grpId="0" nodeType="withEffect">
                                  <p:stCondLst>
                                    <p:cond delay="25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par>
                                <p:cTn id="25" presetID="10" presetClass="entr" presetSubtype="0" fill="hold" nodeType="withEffect">
                                  <p:stCondLst>
                                    <p:cond delay="25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cTn>
                              </p:par>
                              <p:par>
                                <p:cTn id="28" presetID="56" presetClass="path" presetSubtype="0" accel="50000" decel="50000" fill="hold" nodeType="withEffect">
                                  <p:stCondLst>
                                    <p:cond delay="250"/>
                                  </p:stCondLst>
                                  <p:childTnLst>
                                    <p:animMotion origin="layout" path="M -0.03737 0.0412 L -6.25E-7 2.96296E-6 " pathEditMode="relative" rAng="0" ptsTypes="AA">
                                      <p:cBhvr>
                                        <p:cTn id="29" dur="700" fill="hold"/>
                                        <p:tgtEl>
                                          <p:spTgt spid="13"/>
                                        </p:tgtEl>
                                        <p:attrNameLst>
                                          <p:attrName>ppt_x</p:attrName>
                                          <p:attrName>ppt_y</p:attrName>
                                        </p:attrNameLst>
                                      </p:cBhvr>
                                      <p:rCtr x="1862" y="-2060"/>
                                    </p:animMotion>
                                  </p:childTnLst>
                                </p:cTn>
                              </p:par>
                              <p:par>
                                <p:cTn id="30" presetID="22" presetClass="entr" presetSubtype="8" fill="hold" grpId="0" nodeType="withEffect">
                                  <p:stCondLst>
                                    <p:cond delay="50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par>
                                <p:cTn id="33" presetID="10" presetClass="entr" presetSubtype="0" fill="hold" nodeType="withEffect">
                                  <p:stCondLst>
                                    <p:cond delay="50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childTnLst>
                                </p:cTn>
                              </p:par>
                              <p:par>
                                <p:cTn id="36" presetID="56" presetClass="path" presetSubtype="0" accel="50000" decel="50000" fill="hold" nodeType="withEffect">
                                  <p:stCondLst>
                                    <p:cond delay="500"/>
                                  </p:stCondLst>
                                  <p:childTnLst>
                                    <p:animMotion origin="layout" path="M -0.03737 0.0412 L -6.25E-7 -7.40741E-7 " pathEditMode="relative" rAng="0" ptsTypes="AA">
                                      <p:cBhvr>
                                        <p:cTn id="37" dur="700" fill="hold"/>
                                        <p:tgtEl>
                                          <p:spTgt spid="21"/>
                                        </p:tgtEl>
                                        <p:attrNameLst>
                                          <p:attrName>ppt_x</p:attrName>
                                          <p:attrName>ppt_y</p:attrName>
                                        </p:attrNameLst>
                                      </p:cBhvr>
                                      <p:rCtr x="1862" y="-2060"/>
                                    </p:animMotion>
                                  </p:childTnLst>
                                </p:cTn>
                              </p:par>
                              <p:par>
                                <p:cTn id="38" presetID="22" presetClass="entr" presetSubtype="8" fill="hold" grpId="0" nodeType="withEffect">
                                  <p:stCondLst>
                                    <p:cond delay="75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par>
                                <p:cTn id="41" presetID="10" presetClass="entr" presetSubtype="0" fill="hold" nodeType="withEffect">
                                  <p:stCondLst>
                                    <p:cond delay="10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childTnLst>
                                </p:cTn>
                              </p:par>
                              <p:par>
                                <p:cTn id="44" presetID="56" presetClass="path" presetSubtype="0" accel="50000" decel="50000" fill="hold" nodeType="withEffect">
                                  <p:stCondLst>
                                    <p:cond delay="1000"/>
                                  </p:stCondLst>
                                  <p:childTnLst>
                                    <p:animMotion origin="layout" path="M -0.03737 0.04121 L -6.25E-7 -3.33333E-6 " pathEditMode="relative" rAng="0" ptsTypes="AA">
                                      <p:cBhvr>
                                        <p:cTn id="45" dur="700" fill="hold"/>
                                        <p:tgtEl>
                                          <p:spTgt spid="9"/>
                                        </p:tgtEl>
                                        <p:attrNameLst>
                                          <p:attrName>ppt_x</p:attrName>
                                          <p:attrName>ppt_y</p:attrName>
                                        </p:attrNameLst>
                                      </p:cBhvr>
                                      <p:rCtr x="1862" y="-2060"/>
                                    </p:animMotion>
                                  </p:childTnLst>
                                </p:cTn>
                              </p:par>
                              <p:par>
                                <p:cTn id="46" presetID="22" presetClass="entr" presetSubtype="8" fill="hold" grpId="0" nodeType="withEffect">
                                  <p:stCondLst>
                                    <p:cond delay="125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par>
                                <p:cTn id="49" presetID="10" presetClass="entr" presetSubtype="0" fill="hold" nodeType="withEffect">
                                  <p:stCondLst>
                                    <p:cond delay="125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childTnLst>
                                </p:cTn>
                              </p:par>
                              <p:par>
                                <p:cTn id="52" presetID="56" presetClass="path" presetSubtype="0" accel="50000" decel="50000" fill="hold" nodeType="withEffect">
                                  <p:stCondLst>
                                    <p:cond delay="1250"/>
                                  </p:stCondLst>
                                  <p:childTnLst>
                                    <p:animMotion origin="layout" path="M -0.03737 0.0412 L -6.25E-7 2.96296E-6 " pathEditMode="relative" rAng="0" ptsTypes="AA">
                                      <p:cBhvr>
                                        <p:cTn id="53" dur="700" fill="hold"/>
                                        <p:tgtEl>
                                          <p:spTgt spid="17"/>
                                        </p:tgtEl>
                                        <p:attrNameLst>
                                          <p:attrName>ppt_x</p:attrName>
                                          <p:attrName>ppt_y</p:attrName>
                                        </p:attrNameLst>
                                      </p:cBhvr>
                                      <p:rCtr x="1862" y="-2060"/>
                                    </p:animMotion>
                                  </p:childTnLst>
                                </p:cTn>
                              </p:par>
                              <p:par>
                                <p:cTn id="54" presetID="22" presetClass="entr" presetSubtype="8" fill="hold" grpId="0" nodeType="withEffect">
                                  <p:stCondLst>
                                    <p:cond delay="150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8" grpId="0"/>
      <p:bldP spid="12" grpId="0"/>
      <p:bldP spid="16"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FEFAEE"/>
        </a:solidFill>
        <a:effectLst/>
      </p:bgPr>
    </p:bg>
    <p:spTree>
      <p:nvGrpSpPr>
        <p:cNvPr id="1" name=""/>
        <p:cNvGrpSpPr/>
        <p:nvPr/>
      </p:nvGrpSpPr>
      <p:grpSpPr>
        <a:xfrm>
          <a:off x="0" y="0"/>
          <a:ext cx="0" cy="0"/>
          <a:chOff x="0" y="0"/>
          <a:chExt cx="0" cy="0"/>
        </a:xfrm>
      </p:grpSpPr>
      <p:grpSp>
        <p:nvGrpSpPr>
          <p:cNvPr id="17" name="组合 16"/>
          <p:cNvGrpSpPr/>
          <p:nvPr/>
        </p:nvGrpSpPr>
        <p:grpSpPr>
          <a:xfrm>
            <a:off x="214841" y="1047251"/>
            <a:ext cx="7930096" cy="4020308"/>
            <a:chOff x="2954340" y="1279908"/>
            <a:chExt cx="5040827" cy="2838419"/>
          </a:xfrm>
        </p:grpSpPr>
        <p:sp>
          <p:nvSpPr>
            <p:cNvPr id="18" name="矩形 17"/>
            <p:cNvSpPr>
              <a:spLocks noChangeArrowheads="1"/>
            </p:cNvSpPr>
            <p:nvPr/>
          </p:nvSpPr>
          <p:spPr bwMode="auto">
            <a:xfrm>
              <a:off x="2954340" y="1589268"/>
              <a:ext cx="5040827" cy="2529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377">
                <a:lnSpc>
                  <a:spcPct val="130000"/>
                </a:lnSpc>
              </a:pPr>
              <a:r>
                <a:rPr lang="en-US" altLang="zh-CN" sz="1600" b="0" i="0" dirty="0">
                  <a:solidFill>
                    <a:srgbClr val="333333"/>
                  </a:solidFill>
                  <a:effectLst/>
                  <a:latin typeface="arial" panose="020B0604020202020204" pitchFamily="34" charset="0"/>
                </a:rPr>
                <a:t>1956</a:t>
              </a:r>
              <a:r>
                <a:rPr lang="zh-CN" altLang="en-US" sz="1600" b="0" i="0" dirty="0">
                  <a:solidFill>
                    <a:srgbClr val="333333"/>
                  </a:solidFill>
                  <a:effectLst/>
                  <a:latin typeface="arial" panose="020B0604020202020204" pitchFamily="34" charset="0"/>
                </a:rPr>
                <a:t>年，李政道和杨振宁在深入细致地研究了各种因素之后，大胆地断言：</a:t>
              </a:r>
              <a:r>
                <a:rPr lang="en-US" altLang="zh-CN" sz="1600" b="0" i="0" dirty="0">
                  <a:solidFill>
                    <a:srgbClr val="333333"/>
                  </a:solidFill>
                  <a:effectLst/>
                  <a:latin typeface="arial" panose="020B0604020202020204" pitchFamily="34" charset="0"/>
                </a:rPr>
                <a:t>τ</a:t>
              </a:r>
              <a:r>
                <a:rPr lang="zh-CN" altLang="en-US" sz="1600" b="0" i="0" dirty="0">
                  <a:solidFill>
                    <a:srgbClr val="333333"/>
                  </a:solidFill>
                  <a:effectLst/>
                  <a:latin typeface="arial" panose="020B0604020202020204" pitchFamily="34" charset="0"/>
                </a:rPr>
                <a:t>和</a:t>
              </a:r>
              <a:r>
                <a:rPr lang="en-US" altLang="zh-CN" sz="1600" b="0" i="0" dirty="0">
                  <a:solidFill>
                    <a:srgbClr val="333333"/>
                  </a:solidFill>
                  <a:effectLst/>
                  <a:latin typeface="arial" panose="020B0604020202020204" pitchFamily="34" charset="0"/>
                </a:rPr>
                <a:t>θ</a:t>
              </a:r>
              <a:r>
                <a:rPr lang="zh-CN" altLang="en-US" sz="1600" b="0" i="0" dirty="0">
                  <a:solidFill>
                    <a:srgbClr val="333333"/>
                  </a:solidFill>
                  <a:effectLst/>
                  <a:latin typeface="arial" panose="020B0604020202020204" pitchFamily="34" charset="0"/>
                </a:rPr>
                <a:t>是完全相同的同一种粒子</a:t>
              </a:r>
              <a:r>
                <a:rPr lang="en-US" altLang="zh-CN" sz="1600" b="0" i="0" dirty="0">
                  <a:solidFill>
                    <a:srgbClr val="333333"/>
                  </a:solidFill>
                  <a:effectLst/>
                  <a:latin typeface="arial" panose="020B0604020202020204" pitchFamily="34" charset="0"/>
                </a:rPr>
                <a:t>(</a:t>
              </a:r>
              <a:r>
                <a:rPr lang="zh-CN" altLang="en-US" sz="1600" b="0" i="0" dirty="0">
                  <a:solidFill>
                    <a:srgbClr val="333333"/>
                  </a:solidFill>
                  <a:effectLst/>
                  <a:latin typeface="arial" panose="020B0604020202020204" pitchFamily="34" charset="0"/>
                </a:rPr>
                <a:t>后来被称为</a:t>
              </a:r>
              <a:r>
                <a:rPr lang="en-US" altLang="zh-CN" sz="1600" b="0" i="0" dirty="0">
                  <a:solidFill>
                    <a:srgbClr val="333333"/>
                  </a:solidFill>
                  <a:effectLst/>
                  <a:latin typeface="arial" panose="020B0604020202020204" pitchFamily="34" charset="0"/>
                </a:rPr>
                <a:t>K</a:t>
              </a:r>
              <a:r>
                <a:rPr lang="zh-CN" altLang="en-US" sz="1600" b="0" i="0" dirty="0">
                  <a:solidFill>
                    <a:srgbClr val="333333"/>
                  </a:solidFill>
                  <a:effectLst/>
                  <a:latin typeface="arial" panose="020B0604020202020204" pitchFamily="34" charset="0"/>
                </a:rPr>
                <a:t>介子</a:t>
              </a:r>
              <a:r>
                <a:rPr lang="en-US" altLang="zh-CN" sz="1600" b="0" i="0" dirty="0">
                  <a:solidFill>
                    <a:srgbClr val="333333"/>
                  </a:solidFill>
                  <a:effectLst/>
                  <a:latin typeface="arial" panose="020B0604020202020204" pitchFamily="34" charset="0"/>
                </a:rPr>
                <a:t>)</a:t>
              </a:r>
              <a:r>
                <a:rPr lang="zh-CN" altLang="en-US" sz="1600" b="0" i="0" dirty="0">
                  <a:solidFill>
                    <a:srgbClr val="333333"/>
                  </a:solidFill>
                  <a:effectLst/>
                  <a:latin typeface="arial" panose="020B0604020202020204" pitchFamily="34" charset="0"/>
                </a:rPr>
                <a:t>，但在弱相互作用的环境中，它们的运动规律却不一定完全相同，通俗地说，这两个相同的粒子如果互相照镜子的话，它们的衰变方式在镜子里和镜子外不一样</a:t>
              </a:r>
              <a:r>
                <a:rPr lang="zh-CN" altLang="en-US" sz="1600" dirty="0">
                  <a:solidFill>
                    <a:srgbClr val="333333"/>
                  </a:solidFill>
                  <a:latin typeface="arial" panose="020B0604020202020204" pitchFamily="34" charset="0"/>
                </a:rPr>
                <a:t>。</a:t>
              </a:r>
              <a:r>
                <a:rPr lang="zh-CN" altLang="en-US" sz="1600" b="0" i="0" dirty="0">
                  <a:solidFill>
                    <a:srgbClr val="333333"/>
                  </a:solidFill>
                  <a:effectLst/>
                  <a:latin typeface="arial" panose="020B0604020202020204" pitchFamily="34" charset="0"/>
                </a:rPr>
                <a:t>用科学语言来说，“</a:t>
              </a:r>
              <a:r>
                <a:rPr lang="en-US" altLang="zh-CN" sz="1600" b="0" i="0" dirty="0">
                  <a:solidFill>
                    <a:srgbClr val="333333"/>
                  </a:solidFill>
                  <a:effectLst/>
                  <a:latin typeface="arial" panose="020B0604020202020204" pitchFamily="34" charset="0"/>
                </a:rPr>
                <a:t>θ-τ”</a:t>
              </a:r>
              <a:r>
                <a:rPr lang="zh-CN" altLang="en-US" sz="1600" b="0" i="0" dirty="0">
                  <a:solidFill>
                    <a:srgbClr val="333333"/>
                  </a:solidFill>
                  <a:effectLst/>
                  <a:latin typeface="arial" panose="020B0604020202020204" pitchFamily="34" charset="0"/>
                </a:rPr>
                <a:t>粒子在弱相互作用下是宇称不守恒的。两人于</a:t>
              </a:r>
              <a:r>
                <a:rPr lang="en-US" altLang="zh-CN" sz="1600" b="0" i="0" dirty="0">
                  <a:solidFill>
                    <a:srgbClr val="333333"/>
                  </a:solidFill>
                  <a:effectLst/>
                  <a:latin typeface="arial" panose="020B0604020202020204" pitchFamily="34" charset="0"/>
                </a:rPr>
                <a:t>1956</a:t>
              </a:r>
              <a:r>
                <a:rPr lang="zh-CN" altLang="en-US" sz="1600" b="0" i="0" dirty="0">
                  <a:solidFill>
                    <a:srgbClr val="333333"/>
                  </a:solidFill>
                  <a:effectLst/>
                  <a:latin typeface="arial" panose="020B0604020202020204" pitchFamily="34" charset="0"/>
                </a:rPr>
                <a:t>年共同提出“弱相互作用中宇称不守恒”定律。为了证明他们预言的正确性，找到了吴健雄博士。吴健雄用两套实验装置观测钴</a:t>
              </a:r>
              <a:r>
                <a:rPr lang="en-US" altLang="zh-CN" sz="1600" b="0" i="0" dirty="0">
                  <a:solidFill>
                    <a:srgbClr val="333333"/>
                  </a:solidFill>
                  <a:effectLst/>
                  <a:latin typeface="arial" panose="020B0604020202020204" pitchFamily="34" charset="0"/>
                </a:rPr>
                <a:t>60</a:t>
              </a:r>
              <a:r>
                <a:rPr lang="zh-CN" altLang="en-US" sz="1600" b="0" i="0" dirty="0">
                  <a:solidFill>
                    <a:srgbClr val="333333"/>
                  </a:solidFill>
                  <a:effectLst/>
                  <a:latin typeface="arial" panose="020B0604020202020204" pitchFamily="34" charset="0"/>
                </a:rPr>
                <a:t>的</a:t>
              </a:r>
              <a:r>
                <a:rPr lang="en-US" altLang="zh-CN" sz="1600" b="0" i="0" dirty="0">
                  <a:solidFill>
                    <a:srgbClr val="333333"/>
                  </a:solidFill>
                  <a:effectLst/>
                  <a:latin typeface="arial" panose="020B0604020202020204" pitchFamily="34" charset="0"/>
                </a:rPr>
                <a:t>β</a:t>
              </a:r>
              <a:r>
                <a:rPr lang="zh-CN" altLang="en-US" sz="1600" b="0" i="0" dirty="0">
                  <a:solidFill>
                    <a:srgbClr val="333333"/>
                  </a:solidFill>
                  <a:effectLst/>
                  <a:latin typeface="arial" panose="020B0604020202020204" pitchFamily="34" charset="0"/>
                </a:rPr>
                <a:t>衰变，她在极低温</a:t>
              </a:r>
              <a:r>
                <a:rPr lang="en-US" altLang="zh-CN" sz="1600" b="0" i="0" dirty="0">
                  <a:solidFill>
                    <a:srgbClr val="333333"/>
                  </a:solidFill>
                  <a:effectLst/>
                  <a:latin typeface="arial" panose="020B0604020202020204" pitchFamily="34" charset="0"/>
                </a:rPr>
                <a:t>(0.01K)</a:t>
              </a:r>
              <a:r>
                <a:rPr lang="zh-CN" altLang="en-US" sz="1600" b="0" i="0" dirty="0">
                  <a:solidFill>
                    <a:srgbClr val="333333"/>
                  </a:solidFill>
                  <a:effectLst/>
                  <a:latin typeface="arial" panose="020B0604020202020204" pitchFamily="34" charset="0"/>
                </a:rPr>
                <a:t>下用强磁场把一套装置中的钴</a:t>
              </a:r>
              <a:r>
                <a:rPr lang="en-US" altLang="zh-CN" sz="1600" b="0" i="0" dirty="0">
                  <a:solidFill>
                    <a:srgbClr val="333333"/>
                  </a:solidFill>
                  <a:effectLst/>
                  <a:latin typeface="arial" panose="020B0604020202020204" pitchFamily="34" charset="0"/>
                </a:rPr>
                <a:t>60</a:t>
              </a:r>
              <a:r>
                <a:rPr lang="zh-CN" altLang="en-US" sz="1600" b="0" i="0" dirty="0">
                  <a:solidFill>
                    <a:srgbClr val="333333"/>
                  </a:solidFill>
                  <a:effectLst/>
                  <a:latin typeface="arial" panose="020B0604020202020204" pitchFamily="34" charset="0"/>
                </a:rPr>
                <a:t>原子核自旋方向转向左旋，把另一套装置中的钴</a:t>
              </a:r>
              <a:r>
                <a:rPr lang="en-US" altLang="zh-CN" sz="1600" b="0" i="0" dirty="0">
                  <a:solidFill>
                    <a:srgbClr val="333333"/>
                  </a:solidFill>
                  <a:effectLst/>
                  <a:latin typeface="arial" panose="020B0604020202020204" pitchFamily="34" charset="0"/>
                </a:rPr>
                <a:t>60</a:t>
              </a:r>
              <a:r>
                <a:rPr lang="zh-CN" altLang="en-US" sz="1600" b="0" i="0" dirty="0">
                  <a:solidFill>
                    <a:srgbClr val="333333"/>
                  </a:solidFill>
                  <a:effectLst/>
                  <a:latin typeface="arial" panose="020B0604020202020204" pitchFamily="34" charset="0"/>
                </a:rPr>
                <a:t>原子核自旋方向转向右旋，这两套装置中的钴</a:t>
              </a:r>
              <a:r>
                <a:rPr lang="en-US" altLang="zh-CN" sz="1600" b="0" i="0" dirty="0">
                  <a:solidFill>
                    <a:srgbClr val="333333"/>
                  </a:solidFill>
                  <a:effectLst/>
                  <a:latin typeface="arial" panose="020B0604020202020204" pitchFamily="34" charset="0"/>
                </a:rPr>
                <a:t>60</a:t>
              </a:r>
              <a:r>
                <a:rPr lang="zh-CN" altLang="en-US" sz="1600" b="0" i="0" dirty="0">
                  <a:solidFill>
                    <a:srgbClr val="333333"/>
                  </a:solidFill>
                  <a:effectLst/>
                  <a:latin typeface="arial" panose="020B0604020202020204" pitchFamily="34" charset="0"/>
                </a:rPr>
                <a:t>互为镜像。实验结果表明，这两套装置中的钴</a:t>
              </a:r>
              <a:r>
                <a:rPr lang="en-US" altLang="zh-CN" sz="1600" b="0" i="0" dirty="0">
                  <a:solidFill>
                    <a:srgbClr val="333333"/>
                  </a:solidFill>
                  <a:effectLst/>
                  <a:latin typeface="arial" panose="020B0604020202020204" pitchFamily="34" charset="0"/>
                </a:rPr>
                <a:t>60</a:t>
              </a:r>
              <a:r>
                <a:rPr lang="zh-CN" altLang="en-US" sz="1600" b="0" i="0" dirty="0">
                  <a:solidFill>
                    <a:srgbClr val="333333"/>
                  </a:solidFill>
                  <a:effectLst/>
                  <a:latin typeface="arial" panose="020B0604020202020204" pitchFamily="34" charset="0"/>
                </a:rPr>
                <a:t>放射出来的电子数有很大差异，而且电子放射的方向也不能互相对称。实验结果证实了弱相互作用中的宇称不守恒。</a:t>
              </a:r>
              <a:r>
                <a:rPr lang="en-US" altLang="zh-CN" sz="1600" b="0" i="0" dirty="0">
                  <a:solidFill>
                    <a:srgbClr val="333333"/>
                  </a:solidFill>
                  <a:effectLst/>
                  <a:latin typeface="arial" panose="020B0604020202020204" pitchFamily="34" charset="0"/>
                </a:rPr>
                <a:t>1957</a:t>
              </a:r>
              <a:r>
                <a:rPr lang="zh-CN" altLang="en-US" sz="1600" b="0" i="0" dirty="0">
                  <a:solidFill>
                    <a:srgbClr val="333333"/>
                  </a:solidFill>
                  <a:effectLst/>
                  <a:latin typeface="arial" panose="020B0604020202020204" pitchFamily="34" charset="0"/>
                </a:rPr>
                <a:t>年，杨振宁和李政道因</a:t>
              </a:r>
              <a:endParaRPr lang="en-US" altLang="zh-CN" sz="1600" b="0" i="0" dirty="0">
                <a:solidFill>
                  <a:srgbClr val="333333"/>
                </a:solidFill>
                <a:effectLst/>
                <a:latin typeface="arial" panose="020B0604020202020204" pitchFamily="34" charset="0"/>
              </a:endParaRPr>
            </a:p>
            <a:p>
              <a:pPr defTabSz="914377">
                <a:lnSpc>
                  <a:spcPct val="130000"/>
                </a:lnSpc>
              </a:pPr>
              <a:r>
                <a:rPr lang="zh-CN" altLang="en-US" sz="1600" b="0" i="0" dirty="0">
                  <a:solidFill>
                    <a:srgbClr val="333333"/>
                  </a:solidFill>
                  <a:effectLst/>
                  <a:latin typeface="arial" panose="020B0604020202020204" pitchFamily="34" charset="0"/>
                </a:rPr>
                <a:t>宇称不守恒理论获诺贝尔物理学奖。</a:t>
              </a:r>
              <a:endParaRPr lang="en-US" altLang="zh-CN" sz="1600" dirty="0">
                <a:solidFill>
                  <a:sysClr val="windowText" lastClr="000000"/>
                </a:solidFill>
                <a:latin typeface="微软雅黑" pitchFamily="34" charset="-122"/>
                <a:ea typeface="微软雅黑" pitchFamily="34" charset="-122"/>
              </a:endParaRPr>
            </a:p>
          </p:txBody>
        </p:sp>
        <p:sp>
          <p:nvSpPr>
            <p:cNvPr id="19" name="矩形 18"/>
            <p:cNvSpPr/>
            <p:nvPr/>
          </p:nvSpPr>
          <p:spPr>
            <a:xfrm>
              <a:off x="2963100" y="1279908"/>
              <a:ext cx="1621210" cy="260756"/>
            </a:xfrm>
            <a:prstGeom prst="rect">
              <a:avLst/>
            </a:prstGeom>
          </p:spPr>
          <p:txBody>
            <a:bodyPr wrap="none">
              <a:spAutoFit/>
            </a:bodyPr>
            <a:lstStyle/>
            <a:p>
              <a:pPr defTabSz="914377"/>
              <a:r>
                <a:rPr lang="zh-CN" altLang="en-US" dirty="0">
                  <a:solidFill>
                    <a:prstClr val="black"/>
                  </a:solidFill>
                  <a:latin typeface="微软雅黑" pitchFamily="34" charset="-122"/>
                  <a:ea typeface="微软雅黑" pitchFamily="34" charset="-122"/>
                </a:rPr>
                <a:t>杨、李、吴合作概述</a:t>
              </a:r>
            </a:p>
          </p:txBody>
        </p:sp>
      </p:grpSp>
      <p:sp>
        <p:nvSpPr>
          <p:cNvPr id="44" name="Slide Number Placeholder 12"/>
          <p:cNvSpPr txBox="1">
            <a:spLocks/>
          </p:cNvSpPr>
          <p:nvPr/>
        </p:nvSpPr>
        <p:spPr>
          <a:xfrm>
            <a:off x="11762317" y="328084"/>
            <a:ext cx="429683" cy="389467"/>
          </a:xfrm>
          <a:prstGeom prst="rect">
            <a:avLst/>
          </a:prstGeom>
        </p:spPr>
        <p:txBody>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377"/>
            <a:fld id="{FCEE2C88-6C8F-484D-AF69-578F576B1F44}" type="slidenum">
              <a:rPr lang="en-US" sz="1800">
                <a:solidFill>
                  <a:prstClr val="black"/>
                </a:solidFill>
                <a:latin typeface="Nexa Light"/>
                <a:ea typeface="微软雅黑"/>
              </a:rPr>
              <a:pPr defTabSz="914377"/>
              <a:t>3</a:t>
            </a:fld>
            <a:endParaRPr lang="en-US" sz="1800" dirty="0">
              <a:solidFill>
                <a:prstClr val="black"/>
              </a:solidFill>
              <a:latin typeface="Nexa Light"/>
              <a:ea typeface="微软雅黑"/>
            </a:endParaRPr>
          </a:p>
        </p:txBody>
      </p:sp>
      <p:sp>
        <p:nvSpPr>
          <p:cNvPr id="45" name="矩形 6"/>
          <p:cNvSpPr>
            <a:spLocks noChangeArrowheads="1"/>
          </p:cNvSpPr>
          <p:nvPr/>
        </p:nvSpPr>
        <p:spPr bwMode="auto">
          <a:xfrm>
            <a:off x="0" y="1"/>
            <a:ext cx="12192000" cy="800100"/>
          </a:xfrm>
          <a:prstGeom prst="rect">
            <a:avLst/>
          </a:prstGeom>
          <a:solidFill>
            <a:srgbClr val="0C0C0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a:solidFill>
                <a:srgbClr val="FFFFFF"/>
              </a:solidFill>
              <a:latin typeface="Nexa Light"/>
              <a:ea typeface="微软雅黑"/>
            </a:endParaRPr>
          </a:p>
        </p:txBody>
      </p:sp>
      <p:sp>
        <p:nvSpPr>
          <p:cNvPr id="46" name="矩形 20"/>
          <p:cNvSpPr>
            <a:spLocks noChangeArrowheads="1"/>
          </p:cNvSpPr>
          <p:nvPr/>
        </p:nvSpPr>
        <p:spPr bwMode="auto">
          <a:xfrm>
            <a:off x="2561168" y="-2117"/>
            <a:ext cx="1883833" cy="800101"/>
          </a:xfrm>
          <a:prstGeom prst="rect">
            <a:avLst/>
          </a:prstGeom>
          <a:solidFill>
            <a:srgbClr val="398BEF"/>
          </a:solidFill>
          <a:ln w="12700" cap="flat" cmpd="sng">
            <a:noFill/>
            <a:bevel/>
            <a:headEnd/>
            <a:tailEnd/>
          </a:ln>
        </p:spPr>
        <p:txBody>
          <a:bodyPr anchor="ctr"/>
          <a:lstStyle/>
          <a:p>
            <a:pPr algn="ctr" defTabSz="914377"/>
            <a:endParaRPr lang="zh-CN" altLang="zh-CN">
              <a:solidFill>
                <a:srgbClr val="FFFFFF"/>
              </a:solidFill>
              <a:latin typeface="Nexa Light"/>
              <a:ea typeface="微软雅黑"/>
            </a:endParaRPr>
          </a:p>
        </p:txBody>
      </p:sp>
      <p:grpSp>
        <p:nvGrpSpPr>
          <p:cNvPr id="47" name="组合 7"/>
          <p:cNvGrpSpPr>
            <a:grpSpLocks/>
          </p:cNvGrpSpPr>
          <p:nvPr/>
        </p:nvGrpSpPr>
        <p:grpSpPr bwMode="auto">
          <a:xfrm>
            <a:off x="1826685" y="141817"/>
            <a:ext cx="1773767" cy="601895"/>
            <a:chOff x="0" y="0"/>
            <a:chExt cx="1329556" cy="451276"/>
          </a:xfrm>
        </p:grpSpPr>
        <p:sp>
          <p:nvSpPr>
            <p:cNvPr id="48" name="圆角矩形 8"/>
            <p:cNvSpPr>
              <a:spLocks noChangeArrowheads="1"/>
            </p:cNvSpPr>
            <p:nvPr/>
          </p:nvSpPr>
          <p:spPr bwMode="auto">
            <a:xfrm>
              <a:off x="0" y="0"/>
              <a:ext cx="1329556" cy="384051"/>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sz="2133">
                <a:solidFill>
                  <a:srgbClr val="FFFFFF"/>
                </a:solidFill>
                <a:latin typeface="Nexa Light"/>
                <a:ea typeface="微软雅黑"/>
              </a:endParaRPr>
            </a:p>
          </p:txBody>
        </p:sp>
        <p:sp>
          <p:nvSpPr>
            <p:cNvPr id="49" name="TextBox 15"/>
            <p:cNvSpPr>
              <a:spLocks noChangeArrowheads="1"/>
            </p:cNvSpPr>
            <p:nvPr/>
          </p:nvSpPr>
          <p:spPr bwMode="auto">
            <a:xfrm>
              <a:off x="291773" y="135955"/>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defTabSz="914377"/>
              <a:endParaRPr lang="zh-CN" altLang="zh-CN" sz="2133">
                <a:solidFill>
                  <a:prstClr val="white"/>
                </a:solidFill>
                <a:latin typeface="微软雅黑" pitchFamily="34" charset="-122"/>
                <a:ea typeface="微软雅黑" pitchFamily="34" charset="-122"/>
                <a:sym typeface="微软雅黑" pitchFamily="34" charset="-122"/>
              </a:endParaRPr>
            </a:p>
          </p:txBody>
        </p:sp>
      </p:grpSp>
      <p:sp>
        <p:nvSpPr>
          <p:cNvPr id="50" name="TextBox 16">
            <a:hlinkHover r:id="rId3" action="ppaction://hlinksldjump"/>
          </p:cNvPr>
          <p:cNvSpPr>
            <a:spLocks noChangeArrowheads="1"/>
          </p:cNvSpPr>
          <p:nvPr/>
        </p:nvSpPr>
        <p:spPr bwMode="auto">
          <a:xfrm>
            <a:off x="2555187" y="188385"/>
            <a:ext cx="1883833"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杨、李、吴合作概述</a:t>
            </a:r>
          </a:p>
        </p:txBody>
      </p:sp>
      <p:sp>
        <p:nvSpPr>
          <p:cNvPr id="56" name="直接连接符 24"/>
          <p:cNvSpPr>
            <a:spLocks noChangeShapeType="1"/>
          </p:cNvSpPr>
          <p:nvPr/>
        </p:nvSpPr>
        <p:spPr bwMode="auto">
          <a:xfrm>
            <a:off x="6129867" y="0"/>
            <a:ext cx="2117"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57" name="直接连接符 25"/>
          <p:cNvSpPr>
            <a:spLocks noChangeShapeType="1"/>
          </p:cNvSpPr>
          <p:nvPr/>
        </p:nvSpPr>
        <p:spPr bwMode="auto">
          <a:xfrm>
            <a:off x="8259233"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58" name="直接连接符 26"/>
          <p:cNvSpPr>
            <a:spLocks noChangeShapeType="1"/>
          </p:cNvSpPr>
          <p:nvPr/>
        </p:nvSpPr>
        <p:spPr bwMode="auto">
          <a:xfrm>
            <a:off x="10299700"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59" name="直接连接符 27"/>
          <p:cNvSpPr>
            <a:spLocks noChangeShapeType="1"/>
          </p:cNvSpPr>
          <p:nvPr/>
        </p:nvSpPr>
        <p:spPr bwMode="auto">
          <a:xfrm>
            <a:off x="11887200"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pic>
        <p:nvPicPr>
          <p:cNvPr id="32" name="图片 31" descr="一群穿着西装的人的黑白照&#10;&#10;描述已自动生成">
            <a:extLst>
              <a:ext uri="{FF2B5EF4-FFF2-40B4-BE49-F238E27FC236}">
                <a16:creationId xmlns:a16="http://schemas.microsoft.com/office/drawing/2014/main" id="{1A047259-1B6B-40BC-B3AC-A679EED4BD95}"/>
              </a:ext>
            </a:extLst>
          </p:cNvPr>
          <p:cNvPicPr>
            <a:picLocks noChangeAspect="1"/>
          </p:cNvPicPr>
          <p:nvPr/>
        </p:nvPicPr>
        <p:blipFill rotWithShape="1">
          <a:blip r:embed="rId4">
            <a:extLst>
              <a:ext uri="{28A0092B-C50C-407E-A947-70E740481C1C}">
                <a14:useLocalDpi xmlns:a14="http://schemas.microsoft.com/office/drawing/2010/main" val="0"/>
              </a:ext>
            </a:extLst>
          </a:blip>
          <a:srcRect b="10391"/>
          <a:stretch/>
        </p:blipFill>
        <p:spPr>
          <a:xfrm>
            <a:off x="3735126" y="4728439"/>
            <a:ext cx="3056039" cy="2006555"/>
          </a:xfrm>
          <a:prstGeom prst="rect">
            <a:avLst/>
          </a:prstGeom>
        </p:spPr>
      </p:pic>
      <p:pic>
        <p:nvPicPr>
          <p:cNvPr id="22" name="图片 21" descr="图示&#10;&#10;描述已自动生成">
            <a:extLst>
              <a:ext uri="{FF2B5EF4-FFF2-40B4-BE49-F238E27FC236}">
                <a16:creationId xmlns:a16="http://schemas.microsoft.com/office/drawing/2014/main" id="{7D6760CB-A3CB-4AE9-BBBB-36310B6230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80139" y="939800"/>
            <a:ext cx="3897020" cy="3890415"/>
          </a:xfrm>
          <a:prstGeom prst="rect">
            <a:avLst/>
          </a:prstGeom>
        </p:spPr>
      </p:pic>
      <p:pic>
        <p:nvPicPr>
          <p:cNvPr id="30" name="图片 29" descr="图片包含 人, 照片, 女人, 旧&#10;&#10;描述已自动生成">
            <a:extLst>
              <a:ext uri="{FF2B5EF4-FFF2-40B4-BE49-F238E27FC236}">
                <a16:creationId xmlns:a16="http://schemas.microsoft.com/office/drawing/2014/main" id="{DDE80D6F-9735-4CB5-90A7-DF0542BA4758}"/>
              </a:ext>
            </a:extLst>
          </p:cNvPr>
          <p:cNvPicPr>
            <a:picLocks noChangeAspect="1"/>
          </p:cNvPicPr>
          <p:nvPr/>
        </p:nvPicPr>
        <p:blipFill rotWithShape="1">
          <a:blip r:embed="rId6">
            <a:extLst>
              <a:ext uri="{28A0092B-C50C-407E-A947-70E740481C1C}">
                <a14:useLocalDpi xmlns:a14="http://schemas.microsoft.com/office/drawing/2010/main" val="0"/>
              </a:ext>
            </a:extLst>
          </a:blip>
          <a:srcRect b="10687"/>
          <a:stretch/>
        </p:blipFill>
        <p:spPr>
          <a:xfrm>
            <a:off x="7014203" y="4416977"/>
            <a:ext cx="2261467" cy="2294465"/>
          </a:xfrm>
          <a:prstGeom prst="rect">
            <a:avLst/>
          </a:prstGeom>
        </p:spPr>
      </p:pic>
      <p:sp>
        <p:nvSpPr>
          <p:cNvPr id="23" name="TextBox 17">
            <a:hlinkClick r:id="" action="ppaction://hlinkshowjump?jump=nextslide"/>
            <a:hlinkHover r:id="rId7" action="ppaction://hlinksldjump"/>
            <a:extLst>
              <a:ext uri="{FF2B5EF4-FFF2-40B4-BE49-F238E27FC236}">
                <a16:creationId xmlns:a16="http://schemas.microsoft.com/office/drawing/2014/main" id="{7918E3F3-A9AB-4B3B-85AD-337F41B460AB}"/>
              </a:ext>
            </a:extLst>
          </p:cNvPr>
          <p:cNvSpPr>
            <a:spLocks noChangeArrowheads="1"/>
          </p:cNvSpPr>
          <p:nvPr/>
        </p:nvSpPr>
        <p:spPr bwMode="auto">
          <a:xfrm>
            <a:off x="4445001" y="188384"/>
            <a:ext cx="1775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el-GR" altLang="zh-CN" sz="1467" dirty="0">
                <a:solidFill>
                  <a:prstClr val="white"/>
                </a:solidFill>
                <a:latin typeface="微软雅黑" pitchFamily="34" charset="-122"/>
                <a:ea typeface="微软雅黑" pitchFamily="34" charset="-122"/>
                <a:sym typeface="微软雅黑" pitchFamily="34" charset="-122"/>
              </a:rPr>
              <a:t>“θ-τ” </a:t>
            </a:r>
            <a:r>
              <a:rPr lang="zh-CN" altLang="en-US" sz="1467" dirty="0">
                <a:solidFill>
                  <a:prstClr val="white"/>
                </a:solidFill>
                <a:latin typeface="微软雅黑" pitchFamily="34" charset="-122"/>
                <a:ea typeface="微软雅黑" pitchFamily="34" charset="-122"/>
                <a:sym typeface="微软雅黑" pitchFamily="34" charset="-122"/>
              </a:rPr>
              <a:t>之谜</a:t>
            </a:r>
          </a:p>
        </p:txBody>
      </p:sp>
      <p:sp>
        <p:nvSpPr>
          <p:cNvPr id="24" name="TextBox 18">
            <a:hlinkHover r:id="" action="ppaction://noaction"/>
            <a:extLst>
              <a:ext uri="{FF2B5EF4-FFF2-40B4-BE49-F238E27FC236}">
                <a16:creationId xmlns:a16="http://schemas.microsoft.com/office/drawing/2014/main" id="{215C4C13-29A2-4239-8751-CC196DA0B24B}"/>
              </a:ext>
            </a:extLst>
          </p:cNvPr>
          <p:cNvSpPr>
            <a:spLocks noChangeArrowheads="1"/>
          </p:cNvSpPr>
          <p:nvPr/>
        </p:nvSpPr>
        <p:spPr bwMode="auto">
          <a:xfrm>
            <a:off x="6356351" y="188385"/>
            <a:ext cx="1792816"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宇称不守恒定律</a:t>
            </a:r>
          </a:p>
        </p:txBody>
      </p:sp>
      <p:sp>
        <p:nvSpPr>
          <p:cNvPr id="25" name="TextBox 19">
            <a:hlinkHover r:id="rId3" action="ppaction://hlinksldjump"/>
            <a:extLst>
              <a:ext uri="{FF2B5EF4-FFF2-40B4-BE49-F238E27FC236}">
                <a16:creationId xmlns:a16="http://schemas.microsoft.com/office/drawing/2014/main" id="{60C381C6-9C4A-4D01-A677-BFE681566AE4}"/>
              </a:ext>
            </a:extLst>
          </p:cNvPr>
          <p:cNvSpPr>
            <a:spLocks noChangeArrowheads="1"/>
          </p:cNvSpPr>
          <p:nvPr/>
        </p:nvSpPr>
        <p:spPr bwMode="auto">
          <a:xfrm>
            <a:off x="8284634" y="188385"/>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宇称的概念</a:t>
            </a:r>
          </a:p>
        </p:txBody>
      </p:sp>
      <p:sp>
        <p:nvSpPr>
          <p:cNvPr id="26" name="TextBox 20">
            <a:hlinkHover r:id="rId8" action="ppaction://hlinksldjump"/>
            <a:extLst>
              <a:ext uri="{FF2B5EF4-FFF2-40B4-BE49-F238E27FC236}">
                <a16:creationId xmlns:a16="http://schemas.microsoft.com/office/drawing/2014/main" id="{7475665A-C10F-4E40-A2D3-1A2AE89E8FFE}"/>
              </a:ext>
            </a:extLst>
          </p:cNvPr>
          <p:cNvSpPr>
            <a:spLocks noChangeArrowheads="1"/>
          </p:cNvSpPr>
          <p:nvPr/>
        </p:nvSpPr>
        <p:spPr bwMode="auto">
          <a:xfrm>
            <a:off x="10140951" y="188384"/>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量子力学中波函数</a:t>
            </a:r>
          </a:p>
        </p:txBody>
      </p:sp>
    </p:spTree>
    <p:extLst>
      <p:ext uri="{BB962C8B-B14F-4D97-AF65-F5344CB8AC3E}">
        <p14:creationId xmlns:p14="http://schemas.microsoft.com/office/powerpoint/2010/main" val="132351006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downRight)">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737075" y="1377448"/>
            <a:ext cx="6287980" cy="4679792"/>
            <a:chOff x="552806" y="1033085"/>
            <a:chExt cx="4715985" cy="3509845"/>
          </a:xfrm>
        </p:grpSpPr>
        <p:sp>
          <p:nvSpPr>
            <p:cNvPr id="3" name="TextBox 30"/>
            <p:cNvSpPr txBox="1"/>
            <p:nvPr/>
          </p:nvSpPr>
          <p:spPr>
            <a:xfrm>
              <a:off x="552806" y="1033085"/>
              <a:ext cx="1160413" cy="276999"/>
            </a:xfrm>
            <a:prstGeom prst="rect">
              <a:avLst/>
            </a:prstGeom>
            <a:noFill/>
          </p:spPr>
          <p:txBody>
            <a:bodyPr wrap="none" rtlCol="0">
              <a:spAutoFit/>
            </a:bodyPr>
            <a:lstStyle/>
            <a:p>
              <a:pPr defTabSz="914377"/>
              <a:r>
                <a:rPr lang="el-GR" altLang="zh-CN" dirty="0">
                  <a:solidFill>
                    <a:prstClr val="black">
                      <a:lumMod val="85000"/>
                      <a:lumOff val="15000"/>
                    </a:prstClr>
                  </a:solidFill>
                  <a:latin typeface="微软雅黑" pitchFamily="34" charset="-122"/>
                  <a:ea typeface="微软雅黑" pitchFamily="34" charset="-122"/>
                </a:rPr>
                <a:t>“θ-τ” </a:t>
              </a:r>
              <a:r>
                <a:rPr lang="zh-CN" altLang="en-US" dirty="0">
                  <a:solidFill>
                    <a:prstClr val="black">
                      <a:lumMod val="85000"/>
                      <a:lumOff val="15000"/>
                    </a:prstClr>
                  </a:solidFill>
                  <a:latin typeface="微软雅黑" pitchFamily="34" charset="-122"/>
                  <a:ea typeface="微软雅黑" pitchFamily="34" charset="-122"/>
                </a:rPr>
                <a:t>之谜</a:t>
              </a:r>
            </a:p>
          </p:txBody>
        </p:sp>
        <mc:AlternateContent xmlns:mc="http://schemas.openxmlformats.org/markup-compatibility/2006" xmlns:a14="http://schemas.microsoft.com/office/drawing/2010/main">
          <mc:Choice Requires="a14">
            <p:sp>
              <p:nvSpPr>
                <p:cNvPr id="4" name="TextBox 29"/>
                <p:cNvSpPr txBox="1"/>
                <p:nvPr/>
              </p:nvSpPr>
              <p:spPr>
                <a:xfrm>
                  <a:off x="552806" y="1419622"/>
                  <a:ext cx="4715985" cy="3123308"/>
                </a:xfrm>
                <a:prstGeom prst="rect">
                  <a:avLst/>
                </a:prstGeom>
                <a:noFill/>
              </p:spPr>
              <p:txBody>
                <a:bodyPr wrap="square" rtlCol="0">
                  <a:spAutoFit/>
                </a:bodyPr>
                <a:lstStyle/>
                <a:p>
                  <a:pPr defTabSz="914377">
                    <a:lnSpc>
                      <a:spcPct val="130000"/>
                    </a:lnSpc>
                  </a:pPr>
                  <a:r>
                    <a:rPr lang="en-US" altLang="zh-CN" sz="1867" dirty="0">
                      <a:solidFill>
                        <a:prstClr val="black">
                          <a:lumMod val="95000"/>
                          <a:lumOff val="5000"/>
                        </a:prstClr>
                      </a:solidFill>
                      <a:latin typeface="微软雅黑" pitchFamily="34" charset="-122"/>
                      <a:ea typeface="微软雅黑" pitchFamily="34" charset="-122"/>
                    </a:rPr>
                    <a:t>1956</a:t>
                  </a:r>
                  <a:r>
                    <a:rPr lang="zh-CN" altLang="en-US" sz="1867" dirty="0">
                      <a:solidFill>
                        <a:prstClr val="black">
                          <a:lumMod val="95000"/>
                          <a:lumOff val="5000"/>
                        </a:prstClr>
                      </a:solidFill>
                      <a:latin typeface="微软雅黑" pitchFamily="34" charset="-122"/>
                      <a:ea typeface="微软雅黑" pitchFamily="34" charset="-122"/>
                    </a:rPr>
                    <a:t>年，科学家发现</a:t>
                  </a:r>
                  <a:r>
                    <a:rPr lang="en-US" altLang="zh-CN" sz="1867" dirty="0">
                      <a:solidFill>
                        <a:prstClr val="black">
                          <a:lumMod val="95000"/>
                          <a:lumOff val="5000"/>
                        </a:prstClr>
                      </a:solidFill>
                      <a:latin typeface="微软雅黑" pitchFamily="34" charset="-122"/>
                      <a:ea typeface="微软雅黑" pitchFamily="34" charset="-122"/>
                    </a:rPr>
                    <a:t>θ</a:t>
                  </a:r>
                  <a:r>
                    <a:rPr lang="zh-CN" altLang="en-US" sz="1867" dirty="0">
                      <a:solidFill>
                        <a:prstClr val="black">
                          <a:lumMod val="95000"/>
                          <a:lumOff val="5000"/>
                        </a:prstClr>
                      </a:solidFill>
                      <a:latin typeface="微软雅黑" pitchFamily="34" charset="-122"/>
                      <a:ea typeface="微软雅黑" pitchFamily="34" charset="-122"/>
                    </a:rPr>
                    <a:t>和</a:t>
                  </a:r>
                  <a:r>
                    <a:rPr lang="en-US" altLang="zh-CN" sz="1867" dirty="0">
                      <a:solidFill>
                        <a:prstClr val="black">
                          <a:lumMod val="95000"/>
                          <a:lumOff val="5000"/>
                        </a:prstClr>
                      </a:solidFill>
                      <a:latin typeface="微软雅黑" pitchFamily="34" charset="-122"/>
                      <a:ea typeface="微软雅黑" pitchFamily="34" charset="-122"/>
                    </a:rPr>
                    <a:t>τ</a:t>
                  </a:r>
                  <a:r>
                    <a:rPr lang="zh-CN" altLang="en-US" sz="1867" dirty="0">
                      <a:solidFill>
                        <a:prstClr val="black">
                          <a:lumMod val="95000"/>
                          <a:lumOff val="5000"/>
                        </a:prstClr>
                      </a:solidFill>
                      <a:latin typeface="微软雅黑" pitchFamily="34" charset="-122"/>
                      <a:ea typeface="微软雅黑" pitchFamily="34" charset="-122"/>
                    </a:rPr>
                    <a:t>两种介子的自旋、质量、寿命、电荷等完全相同，多数人认为它们是同一种粒子，但</a:t>
                  </a:r>
                  <a:r>
                    <a:rPr lang="en-US" altLang="zh-CN" sz="1867" dirty="0">
                      <a:solidFill>
                        <a:prstClr val="black">
                          <a:lumMod val="95000"/>
                          <a:lumOff val="5000"/>
                        </a:prstClr>
                      </a:solidFill>
                      <a:latin typeface="微软雅黑" pitchFamily="34" charset="-122"/>
                      <a:ea typeface="微软雅黑" pitchFamily="34" charset="-122"/>
                    </a:rPr>
                    <a:t>θ</a:t>
                  </a:r>
                  <a:r>
                    <a:rPr lang="zh-CN" altLang="en-US" sz="1867" dirty="0">
                      <a:solidFill>
                        <a:prstClr val="black">
                          <a:lumMod val="95000"/>
                          <a:lumOff val="5000"/>
                        </a:prstClr>
                      </a:solidFill>
                      <a:latin typeface="微软雅黑" pitchFamily="34" charset="-122"/>
                      <a:ea typeface="微软雅黑" pitchFamily="34" charset="-122"/>
                    </a:rPr>
                    <a:t>介子衰变时产生两个</a:t>
                  </a:r>
                  <a:r>
                    <a:rPr lang="en-US" altLang="zh-CN" sz="1867" dirty="0">
                      <a:solidFill>
                        <a:prstClr val="black">
                          <a:lumMod val="95000"/>
                          <a:lumOff val="5000"/>
                        </a:prstClr>
                      </a:solidFill>
                      <a:latin typeface="微软雅黑" pitchFamily="34" charset="-122"/>
                      <a:ea typeface="微软雅黑" pitchFamily="34" charset="-122"/>
                    </a:rPr>
                    <a:t>π</a:t>
                  </a:r>
                  <a:r>
                    <a:rPr lang="zh-CN" altLang="en-US" sz="1867" dirty="0">
                      <a:solidFill>
                        <a:prstClr val="black">
                          <a:lumMod val="95000"/>
                          <a:lumOff val="5000"/>
                        </a:prstClr>
                      </a:solidFill>
                      <a:latin typeface="微软雅黑" pitchFamily="34" charset="-122"/>
                      <a:ea typeface="微软雅黑" pitchFamily="34" charset="-122"/>
                    </a:rPr>
                    <a:t>介子，</a:t>
                  </a:r>
                  <a:r>
                    <a:rPr lang="en-US" altLang="zh-CN" sz="1867" dirty="0">
                      <a:solidFill>
                        <a:prstClr val="black">
                          <a:lumMod val="95000"/>
                          <a:lumOff val="5000"/>
                        </a:prstClr>
                      </a:solidFill>
                      <a:latin typeface="微软雅黑" pitchFamily="34" charset="-122"/>
                      <a:ea typeface="微软雅黑" pitchFamily="34" charset="-122"/>
                    </a:rPr>
                    <a:t>τ</a:t>
                  </a:r>
                  <a:r>
                    <a:rPr lang="zh-CN" altLang="en-US" sz="1867" dirty="0">
                      <a:solidFill>
                        <a:prstClr val="black">
                          <a:lumMod val="95000"/>
                          <a:lumOff val="5000"/>
                        </a:prstClr>
                      </a:solidFill>
                      <a:latin typeface="微软雅黑" pitchFamily="34" charset="-122"/>
                      <a:ea typeface="微软雅黑" pitchFamily="34" charset="-122"/>
                    </a:rPr>
                    <a:t>子衰变时产生</a:t>
                  </a:r>
                  <a:r>
                    <a:rPr lang="en-US" altLang="zh-CN" sz="1867" dirty="0">
                      <a:solidFill>
                        <a:prstClr val="black">
                          <a:lumMod val="95000"/>
                          <a:lumOff val="5000"/>
                        </a:prstClr>
                      </a:solidFill>
                      <a:latin typeface="微软雅黑" pitchFamily="34" charset="-122"/>
                      <a:ea typeface="微软雅黑" pitchFamily="34" charset="-122"/>
                    </a:rPr>
                    <a:t>3</a:t>
                  </a:r>
                  <a:r>
                    <a:rPr lang="zh-CN" altLang="en-US" sz="1867" dirty="0">
                      <a:solidFill>
                        <a:prstClr val="black">
                          <a:lumMod val="95000"/>
                          <a:lumOff val="5000"/>
                        </a:prstClr>
                      </a:solidFill>
                      <a:latin typeface="微软雅黑" pitchFamily="34" charset="-122"/>
                      <a:ea typeface="微软雅黑" pitchFamily="34" charset="-122"/>
                    </a:rPr>
                    <a:t>个，这又说明它们是不同种粒子。</a:t>
                  </a:r>
                  <a:endParaRPr lang="en-US" altLang="zh-CN" sz="1867" dirty="0">
                    <a:solidFill>
                      <a:prstClr val="black">
                        <a:lumMod val="95000"/>
                        <a:lumOff val="5000"/>
                      </a:prstClr>
                    </a:solidFill>
                    <a:latin typeface="微软雅黑" pitchFamily="34" charset="-122"/>
                    <a:ea typeface="微软雅黑" pitchFamily="34" charset="-122"/>
                  </a:endParaRPr>
                </a:p>
                <a:p>
                  <a:pPr defTabSz="914377">
                    <a:lnSpc>
                      <a:spcPct val="130000"/>
                    </a:lnSpc>
                  </a:pPr>
                  <a:r>
                    <a:rPr lang="zh-CN" altLang="en-US" sz="1867" dirty="0">
                      <a:solidFill>
                        <a:prstClr val="black">
                          <a:lumMod val="95000"/>
                          <a:lumOff val="5000"/>
                        </a:prstClr>
                      </a:solidFill>
                      <a:latin typeface="微软雅黑" pitchFamily="34" charset="-122"/>
                      <a:ea typeface="微软雅黑" pitchFamily="34" charset="-122"/>
                    </a:rPr>
                    <a:t>为什么不能认为同一种粒子的两种不同的衰变方式呢？因为它违反了宇称守恒定律。</a:t>
                  </a:r>
                  <a:endParaRPr lang="en-US" altLang="zh-CN" sz="1867" dirty="0">
                    <a:solidFill>
                      <a:prstClr val="black">
                        <a:lumMod val="95000"/>
                        <a:lumOff val="5000"/>
                      </a:prstClr>
                    </a:solidFill>
                    <a:latin typeface="微软雅黑" pitchFamily="34" charset="-122"/>
                    <a:ea typeface="微软雅黑" pitchFamily="34" charset="-122"/>
                  </a:endParaRPr>
                </a:p>
                <a:p>
                  <a:pPr defTabSz="914377">
                    <a:lnSpc>
                      <a:spcPct val="130000"/>
                    </a:lnSpc>
                  </a:pPr>
                  <a:r>
                    <a:rPr lang="en-US" altLang="zh-CN" sz="1867" dirty="0">
                      <a:solidFill>
                        <a:prstClr val="black">
                          <a:lumMod val="95000"/>
                          <a:lumOff val="5000"/>
                        </a:prstClr>
                      </a:solidFill>
                      <a:latin typeface="微软雅黑" pitchFamily="34" charset="-122"/>
                      <a:ea typeface="微软雅黑" pitchFamily="34" charset="-122"/>
                    </a:rPr>
                    <a:t>π</a:t>
                  </a:r>
                  <a:r>
                    <a:rPr lang="zh-CN" altLang="en-US" sz="1867" dirty="0">
                      <a:solidFill>
                        <a:prstClr val="black">
                          <a:lumMod val="95000"/>
                          <a:lumOff val="5000"/>
                        </a:prstClr>
                      </a:solidFill>
                      <a:latin typeface="微软雅黑" pitchFamily="34" charset="-122"/>
                      <a:ea typeface="微软雅黑" pitchFamily="34" charset="-122"/>
                    </a:rPr>
                    <a:t>介子的宇称值为</a:t>
                  </a:r>
                  <a:r>
                    <a:rPr lang="en-US" altLang="zh-CN" sz="1867" dirty="0">
                      <a:solidFill>
                        <a:prstClr val="black">
                          <a:lumMod val="95000"/>
                          <a:lumOff val="5000"/>
                        </a:prstClr>
                      </a:solidFill>
                      <a:latin typeface="微软雅黑" pitchFamily="34" charset="-122"/>
                      <a:ea typeface="微软雅黑" pitchFamily="34" charset="-122"/>
                    </a:rPr>
                    <a:t>-1</a:t>
                  </a:r>
                  <a:r>
                    <a:rPr lang="zh-CN" altLang="en-US" sz="1867" dirty="0">
                      <a:solidFill>
                        <a:prstClr val="black">
                          <a:lumMod val="95000"/>
                          <a:lumOff val="5000"/>
                        </a:prstClr>
                      </a:solidFill>
                      <a:latin typeface="微软雅黑" pitchFamily="34" charset="-122"/>
                      <a:ea typeface="微软雅黑" pitchFamily="34" charset="-122"/>
                    </a:rPr>
                    <a:t>，由宇称守恒定律，</a:t>
                  </a:r>
                  <a:r>
                    <a:rPr lang="en-US" altLang="zh-CN" sz="1867" dirty="0">
                      <a:solidFill>
                        <a:prstClr val="black">
                          <a:lumMod val="95000"/>
                          <a:lumOff val="5000"/>
                        </a:prstClr>
                      </a:solidFill>
                      <a:latin typeface="微软雅黑" pitchFamily="34" charset="-122"/>
                      <a:ea typeface="微软雅黑" pitchFamily="34" charset="-122"/>
                    </a:rPr>
                    <a:t> θ</a:t>
                  </a:r>
                  <a:r>
                    <a:rPr lang="zh-CN" altLang="en-US" sz="1867" dirty="0">
                      <a:solidFill>
                        <a:prstClr val="black">
                          <a:lumMod val="95000"/>
                          <a:lumOff val="5000"/>
                        </a:prstClr>
                      </a:solidFill>
                      <a:latin typeface="微软雅黑" pitchFamily="34" charset="-122"/>
                      <a:ea typeface="微软雅黑" pitchFamily="34" charset="-122"/>
                    </a:rPr>
                    <a:t>子的宇称为</a:t>
                  </a:r>
                  <a14:m>
                    <m:oMath xmlns:m="http://schemas.openxmlformats.org/officeDocument/2006/math">
                      <m:sSup>
                        <m:sSupPr>
                          <m:ctrlPr>
                            <a:rPr lang="en-US" altLang="zh-CN" sz="1867" i="1" smtClean="0">
                              <a:solidFill>
                                <a:prstClr val="black">
                                  <a:lumMod val="95000"/>
                                  <a:lumOff val="5000"/>
                                </a:prstClr>
                              </a:solidFill>
                              <a:latin typeface="Cambria Math" panose="02040503050406030204" pitchFamily="18" charset="0"/>
                              <a:ea typeface="微软雅黑" pitchFamily="34" charset="-122"/>
                            </a:rPr>
                          </m:ctrlPr>
                        </m:sSupPr>
                        <m:e>
                          <m:r>
                            <a:rPr lang="en-US" altLang="zh-CN" sz="1867" b="0" i="1" smtClean="0">
                              <a:solidFill>
                                <a:prstClr val="black">
                                  <a:lumMod val="95000"/>
                                  <a:lumOff val="5000"/>
                                </a:prstClr>
                              </a:solidFill>
                              <a:latin typeface="Cambria Math" panose="02040503050406030204" pitchFamily="18" charset="0"/>
                              <a:ea typeface="微软雅黑" pitchFamily="34" charset="-122"/>
                            </a:rPr>
                            <m:t>(−1)</m:t>
                          </m:r>
                        </m:e>
                        <m:sup>
                          <m:r>
                            <a:rPr lang="en-US" altLang="zh-CN" sz="1867" b="0" i="1" smtClean="0">
                              <a:solidFill>
                                <a:prstClr val="black">
                                  <a:lumMod val="95000"/>
                                  <a:lumOff val="5000"/>
                                </a:prstClr>
                              </a:solidFill>
                              <a:latin typeface="Cambria Math" panose="02040503050406030204" pitchFamily="18" charset="0"/>
                              <a:ea typeface="微软雅黑" pitchFamily="34" charset="-122"/>
                            </a:rPr>
                            <m:t>2</m:t>
                          </m:r>
                        </m:sup>
                      </m:sSup>
                      <m:r>
                        <a:rPr lang="en-US" altLang="zh-CN" sz="1867" b="0" i="1" smtClean="0">
                          <a:solidFill>
                            <a:prstClr val="black">
                              <a:lumMod val="95000"/>
                              <a:lumOff val="5000"/>
                            </a:prstClr>
                          </a:solidFill>
                          <a:latin typeface="Cambria Math" panose="02040503050406030204" pitchFamily="18" charset="0"/>
                          <a:ea typeface="微软雅黑" pitchFamily="34" charset="-122"/>
                        </a:rPr>
                        <m:t>=1</m:t>
                      </m:r>
                      <m:r>
                        <a:rPr lang="zh-CN" altLang="en-US" sz="1867" i="1">
                          <a:solidFill>
                            <a:prstClr val="black">
                              <a:lumMod val="95000"/>
                              <a:lumOff val="5000"/>
                            </a:prstClr>
                          </a:solidFill>
                          <a:latin typeface="Cambria Math" panose="02040503050406030204" pitchFamily="18" charset="0"/>
                          <a:ea typeface="微软雅黑" pitchFamily="34" charset="-122"/>
                        </a:rPr>
                        <m:t>而</m:t>
                      </m:r>
                    </m:oMath>
                  </a14:m>
                  <a:r>
                    <a:rPr lang="en-US" altLang="zh-CN" sz="1867" dirty="0">
                      <a:solidFill>
                        <a:prstClr val="black">
                          <a:lumMod val="95000"/>
                          <a:lumOff val="5000"/>
                        </a:prstClr>
                      </a:solidFill>
                      <a:latin typeface="微软雅黑" pitchFamily="34" charset="-122"/>
                      <a:ea typeface="微软雅黑" pitchFamily="34" charset="-122"/>
                    </a:rPr>
                    <a:t>τ</a:t>
                  </a:r>
                  <a:r>
                    <a:rPr lang="zh-CN" altLang="en-US" sz="1867" dirty="0">
                      <a:solidFill>
                        <a:prstClr val="black">
                          <a:lumMod val="95000"/>
                          <a:lumOff val="5000"/>
                        </a:prstClr>
                      </a:solidFill>
                      <a:latin typeface="微软雅黑" pitchFamily="34" charset="-122"/>
                      <a:ea typeface="微软雅黑" pitchFamily="34" charset="-122"/>
                    </a:rPr>
                    <a:t>子的宇称为</a:t>
                  </a:r>
                  <a14:m>
                    <m:oMath xmlns:m="http://schemas.openxmlformats.org/officeDocument/2006/math">
                      <m:sSup>
                        <m:sSupPr>
                          <m:ctrlPr>
                            <a:rPr lang="en-US" altLang="zh-CN" sz="1867" i="1" smtClean="0">
                              <a:solidFill>
                                <a:prstClr val="black">
                                  <a:lumMod val="95000"/>
                                  <a:lumOff val="5000"/>
                                </a:prstClr>
                              </a:solidFill>
                              <a:latin typeface="Cambria Math" panose="02040503050406030204" pitchFamily="18" charset="0"/>
                              <a:ea typeface="微软雅黑" pitchFamily="34" charset="-122"/>
                            </a:rPr>
                          </m:ctrlPr>
                        </m:sSupPr>
                        <m:e>
                          <m:r>
                            <a:rPr lang="en-US" altLang="zh-CN" sz="1867" b="0" i="1" smtClean="0">
                              <a:solidFill>
                                <a:prstClr val="black">
                                  <a:lumMod val="95000"/>
                                  <a:lumOff val="5000"/>
                                </a:prstClr>
                              </a:solidFill>
                              <a:latin typeface="Cambria Math" panose="02040503050406030204" pitchFamily="18" charset="0"/>
                              <a:ea typeface="微软雅黑" pitchFamily="34" charset="-122"/>
                            </a:rPr>
                            <m:t>(−1)</m:t>
                          </m:r>
                        </m:e>
                        <m:sup>
                          <m:r>
                            <a:rPr lang="en-US" altLang="zh-CN" sz="1867" b="0" i="1" smtClean="0">
                              <a:solidFill>
                                <a:prstClr val="black">
                                  <a:lumMod val="95000"/>
                                  <a:lumOff val="5000"/>
                                </a:prstClr>
                              </a:solidFill>
                              <a:latin typeface="Cambria Math" panose="02040503050406030204" pitchFamily="18" charset="0"/>
                              <a:ea typeface="微软雅黑" pitchFamily="34" charset="-122"/>
                            </a:rPr>
                            <m:t>3</m:t>
                          </m:r>
                        </m:sup>
                      </m:sSup>
                      <m:r>
                        <a:rPr lang="en-US" altLang="zh-CN" sz="1867" b="0" i="1" smtClean="0">
                          <a:solidFill>
                            <a:prstClr val="black">
                              <a:lumMod val="95000"/>
                              <a:lumOff val="5000"/>
                            </a:prstClr>
                          </a:solidFill>
                          <a:latin typeface="Cambria Math" panose="02040503050406030204" pitchFamily="18" charset="0"/>
                          <a:ea typeface="微软雅黑" pitchFamily="34" charset="-122"/>
                        </a:rPr>
                        <m:t>=−1</m:t>
                      </m:r>
                    </m:oMath>
                  </a14:m>
                  <a:endParaRPr lang="en-US" altLang="zh-CN" sz="1867" b="0" dirty="0">
                    <a:solidFill>
                      <a:prstClr val="black">
                        <a:lumMod val="95000"/>
                        <a:lumOff val="5000"/>
                      </a:prstClr>
                    </a:solidFill>
                    <a:latin typeface="微软雅黑" pitchFamily="34" charset="-122"/>
                    <a:ea typeface="微软雅黑" pitchFamily="34" charset="-122"/>
                  </a:endParaRPr>
                </a:p>
                <a:p>
                  <a:pPr defTabSz="914377">
                    <a:lnSpc>
                      <a:spcPct val="130000"/>
                    </a:lnSpc>
                  </a:pPr>
                  <a:r>
                    <a:rPr lang="zh-CN" altLang="en-US" sz="1867" dirty="0">
                      <a:solidFill>
                        <a:prstClr val="black">
                          <a:lumMod val="95000"/>
                          <a:lumOff val="5000"/>
                        </a:prstClr>
                      </a:solidFill>
                      <a:latin typeface="微软雅黑" pitchFamily="34" charset="-122"/>
                      <a:ea typeface="微软雅黑" pitchFamily="34" charset="-122"/>
                    </a:rPr>
                    <a:t>因为宇称不等，故认为</a:t>
                  </a:r>
                  <a:r>
                    <a:rPr lang="en-US" altLang="zh-CN" sz="1867" dirty="0">
                      <a:solidFill>
                        <a:prstClr val="black">
                          <a:lumMod val="95000"/>
                          <a:lumOff val="5000"/>
                        </a:prstClr>
                      </a:solidFill>
                      <a:latin typeface="微软雅黑" pitchFamily="34" charset="-122"/>
                      <a:ea typeface="微软雅黑" pitchFamily="34" charset="-122"/>
                    </a:rPr>
                    <a:t>θ</a:t>
                  </a:r>
                  <a:r>
                    <a:rPr lang="zh-CN" altLang="en-US" sz="1867" dirty="0">
                      <a:solidFill>
                        <a:prstClr val="black">
                          <a:lumMod val="95000"/>
                          <a:lumOff val="5000"/>
                        </a:prstClr>
                      </a:solidFill>
                      <a:latin typeface="微软雅黑" pitchFamily="34" charset="-122"/>
                      <a:ea typeface="微软雅黑" pitchFamily="34" charset="-122"/>
                    </a:rPr>
                    <a:t>和</a:t>
                  </a:r>
                  <a:r>
                    <a:rPr lang="en-US" altLang="zh-CN" sz="1867" dirty="0">
                      <a:solidFill>
                        <a:prstClr val="black">
                          <a:lumMod val="95000"/>
                          <a:lumOff val="5000"/>
                        </a:prstClr>
                      </a:solidFill>
                      <a:latin typeface="微软雅黑" pitchFamily="34" charset="-122"/>
                      <a:ea typeface="微软雅黑" pitchFamily="34" charset="-122"/>
                    </a:rPr>
                    <a:t>τ</a:t>
                  </a:r>
                  <a:r>
                    <a:rPr lang="zh-CN" altLang="en-US" sz="1867" dirty="0">
                      <a:solidFill>
                        <a:prstClr val="black">
                          <a:lumMod val="95000"/>
                          <a:lumOff val="5000"/>
                        </a:prstClr>
                      </a:solidFill>
                      <a:latin typeface="微软雅黑" pitchFamily="34" charset="-122"/>
                      <a:ea typeface="微软雅黑" pitchFamily="34" charset="-122"/>
                    </a:rPr>
                    <a:t>两种介子不是同种粒子。</a:t>
                  </a:r>
                  <a:endParaRPr lang="en-US" altLang="zh-CN" sz="1867" dirty="0">
                    <a:solidFill>
                      <a:prstClr val="black">
                        <a:lumMod val="95000"/>
                        <a:lumOff val="5000"/>
                      </a:prstClr>
                    </a:solidFill>
                    <a:latin typeface="微软雅黑" pitchFamily="34" charset="-122"/>
                    <a:ea typeface="微软雅黑" pitchFamily="34" charset="-122"/>
                  </a:endParaRPr>
                </a:p>
                <a:p>
                  <a:pPr defTabSz="914377">
                    <a:lnSpc>
                      <a:spcPct val="130000"/>
                    </a:lnSpc>
                  </a:pPr>
                  <a:r>
                    <a:rPr lang="zh-CN" altLang="en-US" sz="1867" dirty="0">
                      <a:solidFill>
                        <a:prstClr val="black">
                          <a:lumMod val="95000"/>
                          <a:lumOff val="5000"/>
                        </a:prstClr>
                      </a:solidFill>
                      <a:latin typeface="微软雅黑" pitchFamily="34" charset="-122"/>
                      <a:ea typeface="微软雅黑" pitchFamily="34" charset="-122"/>
                    </a:rPr>
                    <a:t>但是认为不是同种粒子的话，又没有办法解释为什么他们的性质如此相同。</a:t>
                  </a:r>
                  <a:endParaRPr lang="en-US" altLang="zh-CN" sz="1867" dirty="0">
                    <a:solidFill>
                      <a:prstClr val="black">
                        <a:lumMod val="95000"/>
                        <a:lumOff val="5000"/>
                      </a:prstClr>
                    </a:solidFill>
                    <a:latin typeface="微软雅黑" pitchFamily="34" charset="-122"/>
                    <a:ea typeface="微软雅黑" pitchFamily="34" charset="-122"/>
                  </a:endParaRPr>
                </a:p>
              </p:txBody>
            </p:sp>
          </mc:Choice>
          <mc:Fallback xmlns="">
            <p:sp>
              <p:nvSpPr>
                <p:cNvPr id="4" name="TextBox 29"/>
                <p:cNvSpPr txBox="1">
                  <a:spLocks noRot="1" noChangeAspect="1" noMove="1" noResize="1" noEditPoints="1" noAdjustHandles="1" noChangeArrowheads="1" noChangeShapeType="1" noTextEdit="1"/>
                </p:cNvSpPr>
                <p:nvPr/>
              </p:nvSpPr>
              <p:spPr>
                <a:xfrm>
                  <a:off x="552806" y="1419622"/>
                  <a:ext cx="4715985" cy="3123308"/>
                </a:xfrm>
                <a:prstGeom prst="rect">
                  <a:avLst/>
                </a:prstGeom>
                <a:blipFill>
                  <a:blip r:embed="rId3"/>
                  <a:stretch>
                    <a:fillRect l="-873" r="-582" b="-1318"/>
                  </a:stretch>
                </a:blipFill>
              </p:spPr>
              <p:txBody>
                <a:bodyPr/>
                <a:lstStyle/>
                <a:p>
                  <a:r>
                    <a:rPr lang="zh-CN" altLang="en-US">
                      <a:noFill/>
                    </a:rPr>
                    <a:t> </a:t>
                  </a:r>
                </a:p>
              </p:txBody>
            </p:sp>
          </mc:Fallback>
        </mc:AlternateContent>
      </p:grpSp>
      <p:sp>
        <p:nvSpPr>
          <p:cNvPr id="6" name="矩形 6"/>
          <p:cNvSpPr>
            <a:spLocks noChangeArrowheads="1"/>
          </p:cNvSpPr>
          <p:nvPr/>
        </p:nvSpPr>
        <p:spPr bwMode="auto">
          <a:xfrm>
            <a:off x="0" y="1"/>
            <a:ext cx="12192000" cy="800100"/>
          </a:xfrm>
          <a:prstGeom prst="rect">
            <a:avLst/>
          </a:prstGeom>
          <a:solidFill>
            <a:srgbClr val="0C0C0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a:solidFill>
                <a:srgbClr val="FFFFFF"/>
              </a:solidFill>
              <a:latin typeface="Nexa Light"/>
              <a:ea typeface="微软雅黑"/>
            </a:endParaRPr>
          </a:p>
        </p:txBody>
      </p:sp>
      <p:sp>
        <p:nvSpPr>
          <p:cNvPr id="7" name="矩形 15"/>
          <p:cNvSpPr>
            <a:spLocks noChangeArrowheads="1"/>
          </p:cNvSpPr>
          <p:nvPr/>
        </p:nvSpPr>
        <p:spPr bwMode="auto">
          <a:xfrm>
            <a:off x="4459818" y="-2117"/>
            <a:ext cx="1881716" cy="800101"/>
          </a:xfrm>
          <a:prstGeom prst="rect">
            <a:avLst/>
          </a:prstGeom>
          <a:solidFill>
            <a:srgbClr val="398BEF"/>
          </a:solidFill>
          <a:ln w="12700" cap="flat" cmpd="sng">
            <a:noFill/>
            <a:bevel/>
            <a:headEnd/>
            <a:tailEnd/>
          </a:ln>
        </p:spPr>
        <p:txBody>
          <a:bodyPr anchor="ctr"/>
          <a:lstStyle/>
          <a:p>
            <a:pPr algn="ctr" defTabSz="914377"/>
            <a:endParaRPr lang="zh-CN" altLang="zh-CN">
              <a:solidFill>
                <a:srgbClr val="FFFFFF"/>
              </a:solidFill>
              <a:latin typeface="Nexa Light"/>
              <a:ea typeface="微软雅黑"/>
            </a:endParaRPr>
          </a:p>
        </p:txBody>
      </p:sp>
      <p:grpSp>
        <p:nvGrpSpPr>
          <p:cNvPr id="8" name="组合 7"/>
          <p:cNvGrpSpPr>
            <a:grpSpLocks/>
          </p:cNvGrpSpPr>
          <p:nvPr/>
        </p:nvGrpSpPr>
        <p:grpSpPr bwMode="auto">
          <a:xfrm>
            <a:off x="1826685" y="141817"/>
            <a:ext cx="1773767" cy="601895"/>
            <a:chOff x="0" y="0"/>
            <a:chExt cx="1329556" cy="451276"/>
          </a:xfrm>
        </p:grpSpPr>
        <p:sp>
          <p:nvSpPr>
            <p:cNvPr id="9" name="圆角矩形 8"/>
            <p:cNvSpPr>
              <a:spLocks noChangeArrowheads="1"/>
            </p:cNvSpPr>
            <p:nvPr/>
          </p:nvSpPr>
          <p:spPr bwMode="auto">
            <a:xfrm>
              <a:off x="0" y="0"/>
              <a:ext cx="1329556" cy="384051"/>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sz="2133">
                <a:solidFill>
                  <a:srgbClr val="FFFFFF"/>
                </a:solidFill>
                <a:latin typeface="Nexa Light"/>
                <a:ea typeface="微软雅黑"/>
              </a:endParaRPr>
            </a:p>
          </p:txBody>
        </p:sp>
        <p:sp>
          <p:nvSpPr>
            <p:cNvPr id="10" name="TextBox 15"/>
            <p:cNvSpPr>
              <a:spLocks noChangeArrowheads="1"/>
            </p:cNvSpPr>
            <p:nvPr/>
          </p:nvSpPr>
          <p:spPr bwMode="auto">
            <a:xfrm>
              <a:off x="291773" y="135955"/>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defTabSz="914377"/>
              <a:endParaRPr lang="zh-CN" altLang="zh-CN" sz="2133">
                <a:solidFill>
                  <a:prstClr val="white"/>
                </a:solidFill>
                <a:latin typeface="微软雅黑" pitchFamily="34" charset="-122"/>
                <a:ea typeface="微软雅黑" pitchFamily="34" charset="-122"/>
                <a:sym typeface="微软雅黑" pitchFamily="34" charset="-122"/>
              </a:endParaRPr>
            </a:p>
          </p:txBody>
        </p:sp>
      </p:grpSp>
      <p:sp>
        <p:nvSpPr>
          <p:cNvPr id="12" name="TextBox 17">
            <a:hlinkClick r:id="" action="ppaction://hlinkshowjump?jump=nextslide"/>
            <a:hlinkHover r:id="rId4" action="ppaction://hlinksldjump"/>
          </p:cNvPr>
          <p:cNvSpPr>
            <a:spLocks noChangeArrowheads="1"/>
          </p:cNvSpPr>
          <p:nvPr/>
        </p:nvSpPr>
        <p:spPr bwMode="auto">
          <a:xfrm>
            <a:off x="4445001" y="188384"/>
            <a:ext cx="1775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el-GR" altLang="zh-CN" sz="1467" dirty="0">
                <a:solidFill>
                  <a:prstClr val="white"/>
                </a:solidFill>
                <a:latin typeface="微软雅黑" pitchFamily="34" charset="-122"/>
                <a:ea typeface="微软雅黑" pitchFamily="34" charset="-122"/>
                <a:sym typeface="微软雅黑" pitchFamily="34" charset="-122"/>
              </a:rPr>
              <a:t>“θ-τ” </a:t>
            </a:r>
            <a:r>
              <a:rPr lang="zh-CN" altLang="en-US" sz="1467" dirty="0">
                <a:solidFill>
                  <a:prstClr val="white"/>
                </a:solidFill>
                <a:latin typeface="微软雅黑" pitchFamily="34" charset="-122"/>
                <a:ea typeface="微软雅黑" pitchFamily="34" charset="-122"/>
                <a:sym typeface="微软雅黑" pitchFamily="34" charset="-122"/>
              </a:rPr>
              <a:t>之谜</a:t>
            </a:r>
          </a:p>
        </p:txBody>
      </p:sp>
      <p:sp>
        <p:nvSpPr>
          <p:cNvPr id="17" name="直接连接符 18"/>
          <p:cNvSpPr>
            <a:spLocks noChangeShapeType="1"/>
          </p:cNvSpPr>
          <p:nvPr/>
        </p:nvSpPr>
        <p:spPr bwMode="auto">
          <a:xfrm>
            <a:off x="8259233"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18" name="直接连接符 21"/>
          <p:cNvSpPr>
            <a:spLocks noChangeShapeType="1"/>
          </p:cNvSpPr>
          <p:nvPr/>
        </p:nvSpPr>
        <p:spPr bwMode="auto">
          <a:xfrm>
            <a:off x="10299700"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19" name="直接连接符 22"/>
          <p:cNvSpPr>
            <a:spLocks noChangeShapeType="1"/>
          </p:cNvSpPr>
          <p:nvPr/>
        </p:nvSpPr>
        <p:spPr bwMode="auto">
          <a:xfrm>
            <a:off x="11887200"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graphicFrame>
        <p:nvGraphicFramePr>
          <p:cNvPr id="20" name="对象 19">
            <a:extLst>
              <a:ext uri="{FF2B5EF4-FFF2-40B4-BE49-F238E27FC236}">
                <a16:creationId xmlns:a16="http://schemas.microsoft.com/office/drawing/2014/main" id="{B7586516-5E3E-4545-A1C4-76720F699391}"/>
              </a:ext>
            </a:extLst>
          </p:cNvPr>
          <p:cNvGraphicFramePr>
            <a:graphicFrameLocks noChangeAspect="1"/>
          </p:cNvGraphicFramePr>
          <p:nvPr>
            <p:extLst>
              <p:ext uri="{D42A27DB-BD31-4B8C-83A1-F6EECF244321}">
                <p14:modId xmlns:p14="http://schemas.microsoft.com/office/powerpoint/2010/main" val="322565491"/>
              </p:ext>
            </p:extLst>
          </p:nvPr>
        </p:nvGraphicFramePr>
        <p:xfrm>
          <a:off x="7610872" y="2672183"/>
          <a:ext cx="3250407" cy="800100"/>
        </p:xfrm>
        <a:graphic>
          <a:graphicData uri="http://schemas.openxmlformats.org/presentationml/2006/ole">
            <mc:AlternateContent xmlns:mc="http://schemas.openxmlformats.org/markup-compatibility/2006">
              <mc:Choice xmlns:v="urn:schemas-microsoft-com:vml" Requires="v">
                <p:oleObj spid="_x0000_s1046" name="Equation" r:id="rId5" imgW="825480" imgH="203040" progId="Equation.DSMT4">
                  <p:embed/>
                </p:oleObj>
              </mc:Choice>
              <mc:Fallback>
                <p:oleObj name="Equation" r:id="rId5" imgW="825480" imgH="203040" progId="Equation.DSMT4">
                  <p:embed/>
                  <p:pic>
                    <p:nvPicPr>
                      <p:cNvPr id="0" name=""/>
                      <p:cNvPicPr/>
                      <p:nvPr/>
                    </p:nvPicPr>
                    <p:blipFill>
                      <a:blip r:embed="rId6"/>
                      <a:stretch>
                        <a:fillRect/>
                      </a:stretch>
                    </p:blipFill>
                    <p:spPr>
                      <a:xfrm>
                        <a:off x="7610872" y="2672183"/>
                        <a:ext cx="3250407" cy="800100"/>
                      </a:xfrm>
                      <a:prstGeom prst="rect">
                        <a:avLst/>
                      </a:prstGeom>
                    </p:spPr>
                  </p:pic>
                </p:oleObj>
              </mc:Fallback>
            </mc:AlternateContent>
          </a:graphicData>
        </a:graphic>
      </p:graphicFrame>
      <p:graphicFrame>
        <p:nvGraphicFramePr>
          <p:cNvPr id="21" name="对象 20">
            <a:extLst>
              <a:ext uri="{FF2B5EF4-FFF2-40B4-BE49-F238E27FC236}">
                <a16:creationId xmlns:a16="http://schemas.microsoft.com/office/drawing/2014/main" id="{7E3E740B-FA6C-4777-A250-5A24527B534A}"/>
              </a:ext>
            </a:extLst>
          </p:cNvPr>
          <p:cNvGraphicFramePr>
            <a:graphicFrameLocks noChangeAspect="1"/>
          </p:cNvGraphicFramePr>
          <p:nvPr>
            <p:extLst>
              <p:ext uri="{D42A27DB-BD31-4B8C-83A1-F6EECF244321}">
                <p14:modId xmlns:p14="http://schemas.microsoft.com/office/powerpoint/2010/main" val="3185697573"/>
              </p:ext>
            </p:extLst>
          </p:nvPr>
        </p:nvGraphicFramePr>
        <p:xfrm>
          <a:off x="7610872" y="3847189"/>
          <a:ext cx="4250529" cy="800100"/>
        </p:xfrm>
        <a:graphic>
          <a:graphicData uri="http://schemas.openxmlformats.org/presentationml/2006/ole">
            <mc:AlternateContent xmlns:mc="http://schemas.openxmlformats.org/markup-compatibility/2006">
              <mc:Choice xmlns:v="urn:schemas-microsoft-com:vml" Requires="v">
                <p:oleObj spid="_x0000_s1047" name="Equation" r:id="rId7" imgW="1079280" imgH="203040" progId="Equation.DSMT4">
                  <p:embed/>
                </p:oleObj>
              </mc:Choice>
              <mc:Fallback>
                <p:oleObj name="Equation" r:id="rId7" imgW="1079280" imgH="203040" progId="Equation.DSMT4">
                  <p:embed/>
                  <p:pic>
                    <p:nvPicPr>
                      <p:cNvPr id="0" name=""/>
                      <p:cNvPicPr/>
                      <p:nvPr/>
                    </p:nvPicPr>
                    <p:blipFill>
                      <a:blip r:embed="rId8"/>
                      <a:stretch>
                        <a:fillRect/>
                      </a:stretch>
                    </p:blipFill>
                    <p:spPr>
                      <a:xfrm>
                        <a:off x="7610872" y="3847189"/>
                        <a:ext cx="4250529" cy="800100"/>
                      </a:xfrm>
                      <a:prstGeom prst="rect">
                        <a:avLst/>
                      </a:prstGeom>
                    </p:spPr>
                  </p:pic>
                </p:oleObj>
              </mc:Fallback>
            </mc:AlternateContent>
          </a:graphicData>
        </a:graphic>
      </p:graphicFrame>
      <p:sp>
        <p:nvSpPr>
          <p:cNvPr id="23" name="TextBox 16">
            <a:hlinkHover r:id="rId9" action="ppaction://hlinksldjump"/>
            <a:extLst>
              <a:ext uri="{FF2B5EF4-FFF2-40B4-BE49-F238E27FC236}">
                <a16:creationId xmlns:a16="http://schemas.microsoft.com/office/drawing/2014/main" id="{7D700DFE-656F-4609-B85E-17AE251BCC17}"/>
              </a:ext>
            </a:extLst>
          </p:cNvPr>
          <p:cNvSpPr>
            <a:spLocks noChangeArrowheads="1"/>
          </p:cNvSpPr>
          <p:nvPr/>
        </p:nvSpPr>
        <p:spPr bwMode="auto">
          <a:xfrm>
            <a:off x="2555187" y="188385"/>
            <a:ext cx="1883833"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杨、李、吴合作概述</a:t>
            </a:r>
          </a:p>
        </p:txBody>
      </p:sp>
      <p:sp>
        <p:nvSpPr>
          <p:cNvPr id="24" name="TextBox 18">
            <a:hlinkHover r:id="" action="ppaction://noaction"/>
            <a:extLst>
              <a:ext uri="{FF2B5EF4-FFF2-40B4-BE49-F238E27FC236}">
                <a16:creationId xmlns:a16="http://schemas.microsoft.com/office/drawing/2014/main" id="{31B018A7-7D06-4D57-92E0-E1EF343BDDF8}"/>
              </a:ext>
            </a:extLst>
          </p:cNvPr>
          <p:cNvSpPr>
            <a:spLocks noChangeArrowheads="1"/>
          </p:cNvSpPr>
          <p:nvPr/>
        </p:nvSpPr>
        <p:spPr bwMode="auto">
          <a:xfrm>
            <a:off x="6356351" y="188385"/>
            <a:ext cx="1792816"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宇称不守恒定律</a:t>
            </a:r>
          </a:p>
        </p:txBody>
      </p:sp>
      <p:sp>
        <p:nvSpPr>
          <p:cNvPr id="25" name="TextBox 19">
            <a:hlinkHover r:id="rId9" action="ppaction://hlinksldjump"/>
            <a:extLst>
              <a:ext uri="{FF2B5EF4-FFF2-40B4-BE49-F238E27FC236}">
                <a16:creationId xmlns:a16="http://schemas.microsoft.com/office/drawing/2014/main" id="{A025B004-B205-4EB4-AD62-40B2EE602D9B}"/>
              </a:ext>
            </a:extLst>
          </p:cNvPr>
          <p:cNvSpPr>
            <a:spLocks noChangeArrowheads="1"/>
          </p:cNvSpPr>
          <p:nvPr/>
        </p:nvSpPr>
        <p:spPr bwMode="auto">
          <a:xfrm>
            <a:off x="8284634" y="188385"/>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宇称的概念</a:t>
            </a:r>
          </a:p>
        </p:txBody>
      </p:sp>
      <p:sp>
        <p:nvSpPr>
          <p:cNvPr id="26" name="TextBox 20">
            <a:hlinkHover r:id="rId10" action="ppaction://hlinksldjump"/>
            <a:extLst>
              <a:ext uri="{FF2B5EF4-FFF2-40B4-BE49-F238E27FC236}">
                <a16:creationId xmlns:a16="http://schemas.microsoft.com/office/drawing/2014/main" id="{B90BD7E6-CFC4-46D4-9F33-C85C33859B6F}"/>
              </a:ext>
            </a:extLst>
          </p:cNvPr>
          <p:cNvSpPr>
            <a:spLocks noChangeArrowheads="1"/>
          </p:cNvSpPr>
          <p:nvPr/>
        </p:nvSpPr>
        <p:spPr bwMode="auto">
          <a:xfrm>
            <a:off x="10140951" y="188384"/>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量子力学中波函数</a:t>
            </a:r>
          </a:p>
        </p:txBody>
      </p:sp>
    </p:spTree>
    <p:extLst>
      <p:ext uri="{BB962C8B-B14F-4D97-AF65-F5344CB8AC3E}">
        <p14:creationId xmlns:p14="http://schemas.microsoft.com/office/powerpoint/2010/main" val="139273133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 name="文本框 74"/>
          <p:cNvSpPr txBox="1">
            <a:spLocks noChangeArrowheads="1"/>
          </p:cNvSpPr>
          <p:nvPr/>
        </p:nvSpPr>
        <p:spPr bwMode="auto">
          <a:xfrm>
            <a:off x="6655781" y="2386397"/>
            <a:ext cx="4945885" cy="294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68" tIns="48384" rIns="96768" bIns="48384">
            <a:spAutoFit/>
          </a:bodyPr>
          <a:lstStyle>
            <a:lvl1pPr>
              <a:defRPr sz="2600">
                <a:solidFill>
                  <a:schemeClr val="tx1"/>
                </a:solidFill>
                <a:latin typeface="Calibri" pitchFamily="34" charset="0"/>
                <a:ea typeface="宋体" charset="-122"/>
              </a:defRPr>
            </a:lvl1pPr>
            <a:lvl2pPr marL="742950" indent="-285750">
              <a:defRPr sz="2200">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sz="1700">
                <a:solidFill>
                  <a:schemeClr val="tx1"/>
                </a:solidFill>
                <a:latin typeface="Calibri" pitchFamily="34" charset="0"/>
                <a:ea typeface="宋体" charset="-122"/>
              </a:defRPr>
            </a:lvl4pPr>
            <a:lvl5pPr marL="2057400" indent="-228600">
              <a:defRPr sz="1700">
                <a:solidFill>
                  <a:schemeClr val="tx1"/>
                </a:solidFill>
                <a:latin typeface="Calibri" pitchFamily="34" charset="0"/>
                <a:ea typeface="宋体" charset="-122"/>
              </a:defRPr>
            </a:lvl5pPr>
            <a:lvl6pPr marL="25146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6pPr>
            <a:lvl7pPr marL="29718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7pPr>
            <a:lvl8pPr marL="34290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8pPr>
            <a:lvl9pPr marL="38862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9pPr>
          </a:lstStyle>
          <a:p>
            <a:pPr defTabSz="914377">
              <a:lnSpc>
                <a:spcPct val="130000"/>
              </a:lnSpc>
            </a:pPr>
            <a:r>
              <a:rPr lang="zh-CN" altLang="en-US" sz="1600" dirty="0">
                <a:solidFill>
                  <a:sysClr val="windowText" lastClr="000000"/>
                </a:solidFill>
                <a:latin typeface="微软雅黑" pitchFamily="34" charset="-122"/>
                <a:ea typeface="微软雅黑" pitchFamily="34" charset="-122"/>
              </a:rPr>
              <a:t>宇称不守恒定律是指：在弱相互作用中，互为镜像的物质的运动不对称，由吴健雄用钴</a:t>
            </a:r>
            <a:r>
              <a:rPr lang="en-US" altLang="zh-CN" sz="1600" dirty="0">
                <a:solidFill>
                  <a:sysClr val="windowText" lastClr="000000"/>
                </a:solidFill>
                <a:latin typeface="微软雅黑" pitchFamily="34" charset="-122"/>
                <a:ea typeface="微软雅黑" pitchFamily="34" charset="-122"/>
              </a:rPr>
              <a:t>60</a:t>
            </a:r>
            <a:r>
              <a:rPr lang="zh-CN" altLang="en-US" sz="1600" dirty="0">
                <a:solidFill>
                  <a:sysClr val="windowText" lastClr="000000"/>
                </a:solidFill>
                <a:latin typeface="微软雅黑" pitchFamily="34" charset="-122"/>
                <a:ea typeface="微软雅黑" pitchFamily="34" charset="-122"/>
              </a:rPr>
              <a:t>验证。</a:t>
            </a:r>
          </a:p>
          <a:p>
            <a:pPr defTabSz="914377">
              <a:lnSpc>
                <a:spcPct val="130000"/>
              </a:lnSpc>
            </a:pPr>
            <a:r>
              <a:rPr lang="zh-CN" altLang="en-US" sz="1600" dirty="0">
                <a:solidFill>
                  <a:sysClr val="windowText" lastClr="000000"/>
                </a:solidFill>
                <a:latin typeface="微软雅黑" pitchFamily="34" charset="-122"/>
                <a:ea typeface="微软雅黑" pitchFamily="34" charset="-122"/>
              </a:rPr>
              <a:t>宇称不守恒，通俗的说，就是说一个粒子的镜像与其本身性质不完全相同。</a:t>
            </a:r>
            <a:endParaRPr lang="en-US" altLang="zh-CN" sz="1600" dirty="0">
              <a:solidFill>
                <a:sysClr val="windowText" lastClr="000000"/>
              </a:solidFill>
              <a:latin typeface="微软雅黑" pitchFamily="34" charset="-122"/>
              <a:ea typeface="微软雅黑" pitchFamily="34" charset="-122"/>
            </a:endParaRPr>
          </a:p>
          <a:p>
            <a:pPr defTabSz="914377">
              <a:lnSpc>
                <a:spcPct val="130000"/>
              </a:lnSpc>
            </a:pPr>
            <a:endParaRPr lang="en-US" altLang="zh-CN" sz="1600" dirty="0">
              <a:solidFill>
                <a:sysClr val="windowText" lastClr="000000"/>
              </a:solidFill>
              <a:latin typeface="微软雅黑" pitchFamily="34" charset="-122"/>
              <a:ea typeface="微软雅黑" pitchFamily="34" charset="-122"/>
            </a:endParaRPr>
          </a:p>
          <a:p>
            <a:pPr defTabSz="914377">
              <a:lnSpc>
                <a:spcPct val="130000"/>
              </a:lnSpc>
            </a:pPr>
            <a:r>
              <a:rPr lang="en-US" altLang="zh-CN" sz="1600" dirty="0">
                <a:solidFill>
                  <a:prstClr val="black">
                    <a:lumMod val="95000"/>
                    <a:lumOff val="5000"/>
                  </a:prstClr>
                </a:solidFill>
                <a:latin typeface="微软雅黑" pitchFamily="34" charset="-122"/>
                <a:ea typeface="微软雅黑" pitchFamily="34" charset="-122"/>
                <a:cs typeface="Arial" pitchFamily="34" charset="0"/>
              </a:rPr>
              <a:t>1956</a:t>
            </a:r>
            <a:r>
              <a:rPr lang="zh-CN" altLang="en-US" sz="1600" dirty="0">
                <a:solidFill>
                  <a:prstClr val="black">
                    <a:lumMod val="95000"/>
                    <a:lumOff val="5000"/>
                  </a:prstClr>
                </a:solidFill>
                <a:latin typeface="微软雅黑" pitchFamily="34" charset="-122"/>
                <a:ea typeface="微软雅黑" pitchFamily="34" charset="-122"/>
                <a:cs typeface="Arial" pitchFamily="34" charset="0"/>
              </a:rPr>
              <a:t>年</a:t>
            </a:r>
            <a:r>
              <a:rPr lang="en-US" altLang="zh-CN" sz="1600" dirty="0">
                <a:solidFill>
                  <a:prstClr val="black">
                    <a:lumMod val="95000"/>
                    <a:lumOff val="5000"/>
                  </a:prstClr>
                </a:solidFill>
                <a:latin typeface="微软雅黑" pitchFamily="34" charset="-122"/>
                <a:ea typeface="微软雅黑" pitchFamily="34" charset="-122"/>
                <a:cs typeface="Arial" pitchFamily="34" charset="0"/>
              </a:rPr>
              <a:t>6</a:t>
            </a:r>
            <a:r>
              <a:rPr lang="zh-CN" altLang="en-US" sz="1600" dirty="0">
                <a:solidFill>
                  <a:prstClr val="black">
                    <a:lumMod val="95000"/>
                    <a:lumOff val="5000"/>
                  </a:prstClr>
                </a:solidFill>
                <a:latin typeface="微软雅黑" pitchFamily="34" charset="-122"/>
                <a:ea typeface="微软雅黑" pitchFamily="34" charset="-122"/>
                <a:cs typeface="Arial" pitchFamily="34" charset="0"/>
              </a:rPr>
              <a:t>月李政道与杨振宁在美国</a:t>
            </a:r>
            <a:r>
              <a:rPr lang="en-US" altLang="zh-CN" sz="1600" dirty="0">
                <a:solidFill>
                  <a:prstClr val="black">
                    <a:lumMod val="95000"/>
                    <a:lumOff val="5000"/>
                  </a:prstClr>
                </a:solidFill>
                <a:latin typeface="微软雅黑" pitchFamily="34" charset="-122"/>
                <a:ea typeface="微软雅黑" pitchFamily="34" charset="-122"/>
                <a:cs typeface="Arial" pitchFamily="34" charset="0"/>
              </a:rPr>
              <a:t>《</a:t>
            </a:r>
            <a:r>
              <a:rPr lang="zh-CN" altLang="en-US" sz="1600" dirty="0">
                <a:solidFill>
                  <a:prstClr val="black">
                    <a:lumMod val="95000"/>
                    <a:lumOff val="5000"/>
                  </a:prstClr>
                </a:solidFill>
                <a:latin typeface="微软雅黑" pitchFamily="34" charset="-122"/>
                <a:ea typeface="微软雅黑" pitchFamily="34" charset="-122"/>
                <a:cs typeface="Arial" pitchFamily="34" charset="0"/>
              </a:rPr>
              <a:t>物理评论</a:t>
            </a:r>
            <a:r>
              <a:rPr lang="en-US" altLang="zh-CN" sz="1600" dirty="0">
                <a:solidFill>
                  <a:prstClr val="black">
                    <a:lumMod val="95000"/>
                    <a:lumOff val="5000"/>
                  </a:prstClr>
                </a:solidFill>
                <a:latin typeface="微软雅黑" pitchFamily="34" charset="-122"/>
                <a:ea typeface="微软雅黑" pitchFamily="34" charset="-122"/>
                <a:cs typeface="Arial" pitchFamily="34" charset="0"/>
              </a:rPr>
              <a:t>》</a:t>
            </a:r>
            <a:r>
              <a:rPr lang="zh-CN" altLang="en-US" sz="1600" dirty="0">
                <a:solidFill>
                  <a:prstClr val="black">
                    <a:lumMod val="95000"/>
                    <a:lumOff val="5000"/>
                  </a:prstClr>
                </a:solidFill>
                <a:latin typeface="微软雅黑" pitchFamily="34" charset="-122"/>
                <a:ea typeface="微软雅黑" pitchFamily="34" charset="-122"/>
                <a:cs typeface="Arial" pitchFamily="34" charset="0"/>
              </a:rPr>
              <a:t>上共同发表</a:t>
            </a:r>
            <a:r>
              <a:rPr lang="en-US" altLang="zh-CN" sz="1600" dirty="0">
                <a:solidFill>
                  <a:prstClr val="black">
                    <a:lumMod val="95000"/>
                    <a:lumOff val="5000"/>
                  </a:prstClr>
                </a:solidFill>
                <a:latin typeface="微软雅黑" pitchFamily="34" charset="-122"/>
                <a:ea typeface="微软雅黑" pitchFamily="34" charset="-122"/>
                <a:cs typeface="Arial" pitchFamily="34" charset="0"/>
              </a:rPr>
              <a:t>《</a:t>
            </a:r>
            <a:r>
              <a:rPr lang="zh-CN" altLang="en-US" sz="1600" dirty="0">
                <a:solidFill>
                  <a:prstClr val="black">
                    <a:lumMod val="95000"/>
                    <a:lumOff val="5000"/>
                  </a:prstClr>
                </a:solidFill>
                <a:latin typeface="微软雅黑" pitchFamily="34" charset="-122"/>
                <a:ea typeface="微软雅黑" pitchFamily="34" charset="-122"/>
                <a:cs typeface="Arial" pitchFamily="34" charset="0"/>
              </a:rPr>
              <a:t>弱相互作用中的宇称守恒质疑</a:t>
            </a:r>
            <a:r>
              <a:rPr lang="en-US" altLang="zh-CN" sz="1600" dirty="0">
                <a:solidFill>
                  <a:prstClr val="black">
                    <a:lumMod val="95000"/>
                    <a:lumOff val="5000"/>
                  </a:prstClr>
                </a:solidFill>
                <a:latin typeface="微软雅黑" pitchFamily="34" charset="-122"/>
                <a:ea typeface="微软雅黑" pitchFamily="34" charset="-122"/>
                <a:cs typeface="Arial" pitchFamily="34" charset="0"/>
              </a:rPr>
              <a:t>》</a:t>
            </a:r>
            <a:r>
              <a:rPr lang="zh-CN" altLang="en-US" sz="1600" dirty="0">
                <a:solidFill>
                  <a:prstClr val="black">
                    <a:lumMod val="95000"/>
                    <a:lumOff val="5000"/>
                  </a:prstClr>
                </a:solidFill>
                <a:latin typeface="微软雅黑" pitchFamily="34" charset="-122"/>
                <a:ea typeface="微软雅黑" pitchFamily="34" charset="-122"/>
                <a:cs typeface="Arial" pitchFamily="34" charset="0"/>
              </a:rPr>
              <a:t>的论文，认为基本粒子弱相互作用内存在“不守恒”，</a:t>
            </a:r>
            <a:r>
              <a:rPr lang="en-US" altLang="zh-CN" sz="1600" dirty="0">
                <a:solidFill>
                  <a:prstClr val="black">
                    <a:lumMod val="95000"/>
                    <a:lumOff val="5000"/>
                  </a:prstClr>
                </a:solidFill>
                <a:latin typeface="微软雅黑" pitchFamily="34" charset="-122"/>
                <a:ea typeface="微软雅黑" pitchFamily="34" charset="-122"/>
                <a:cs typeface="Arial" pitchFamily="34" charset="0"/>
              </a:rPr>
              <a:t>θ</a:t>
            </a:r>
            <a:r>
              <a:rPr lang="zh-CN" altLang="en-US" sz="1600" dirty="0">
                <a:solidFill>
                  <a:prstClr val="black">
                    <a:lumMod val="95000"/>
                    <a:lumOff val="5000"/>
                  </a:prstClr>
                </a:solidFill>
                <a:latin typeface="微软雅黑" pitchFamily="34" charset="-122"/>
                <a:ea typeface="微软雅黑" pitchFamily="34" charset="-122"/>
                <a:cs typeface="Arial" pitchFamily="34" charset="0"/>
              </a:rPr>
              <a:t>和</a:t>
            </a:r>
            <a:r>
              <a:rPr lang="en-US" altLang="zh-CN" sz="1600" dirty="0">
                <a:solidFill>
                  <a:prstClr val="black">
                    <a:lumMod val="95000"/>
                    <a:lumOff val="5000"/>
                  </a:prstClr>
                </a:solidFill>
                <a:latin typeface="微软雅黑" pitchFamily="34" charset="-122"/>
                <a:ea typeface="微软雅黑" pitchFamily="34" charset="-122"/>
                <a:cs typeface="Arial" pitchFamily="34" charset="0"/>
              </a:rPr>
              <a:t>τ</a:t>
            </a:r>
            <a:r>
              <a:rPr lang="zh-CN" altLang="en-US" sz="1600" dirty="0">
                <a:solidFill>
                  <a:prstClr val="black">
                    <a:lumMod val="95000"/>
                    <a:lumOff val="5000"/>
                  </a:prstClr>
                </a:solidFill>
                <a:latin typeface="微软雅黑" pitchFamily="34" charset="-122"/>
                <a:ea typeface="微软雅黑" pitchFamily="34" charset="-122"/>
                <a:cs typeface="Arial" pitchFamily="34" charset="0"/>
              </a:rPr>
              <a:t>是两种完全相同的粒子。并由吴健雄女士的实验证实。</a:t>
            </a:r>
          </a:p>
        </p:txBody>
      </p:sp>
      <p:sp>
        <p:nvSpPr>
          <p:cNvPr id="46" name="矩形 1"/>
          <p:cNvSpPr>
            <a:spLocks noChangeArrowheads="1"/>
          </p:cNvSpPr>
          <p:nvPr/>
        </p:nvSpPr>
        <p:spPr bwMode="auto">
          <a:xfrm>
            <a:off x="6655781" y="1724805"/>
            <a:ext cx="2589328" cy="42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68" tIns="48384" rIns="96768" bIns="48384">
            <a:spAutoFit/>
          </a:bodyPr>
          <a:lstStyle/>
          <a:p>
            <a:pPr defTabSz="914377"/>
            <a:r>
              <a:rPr lang="zh-CN" altLang="en-US" sz="2133" dirty="0">
                <a:solidFill>
                  <a:prstClr val="black"/>
                </a:solidFill>
                <a:latin typeface="微软雅黑" pitchFamily="34" charset="-122"/>
                <a:ea typeface="微软雅黑" pitchFamily="34" charset="-122"/>
              </a:rPr>
              <a:t>宇称不守恒定律</a:t>
            </a:r>
          </a:p>
        </p:txBody>
      </p:sp>
      <p:sp>
        <p:nvSpPr>
          <p:cNvPr id="47" name="矩形 6"/>
          <p:cNvSpPr>
            <a:spLocks noChangeArrowheads="1"/>
          </p:cNvSpPr>
          <p:nvPr/>
        </p:nvSpPr>
        <p:spPr bwMode="auto">
          <a:xfrm>
            <a:off x="0" y="1"/>
            <a:ext cx="12192000" cy="800100"/>
          </a:xfrm>
          <a:prstGeom prst="rect">
            <a:avLst/>
          </a:prstGeom>
          <a:solidFill>
            <a:srgbClr val="0C0C0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a:solidFill>
                <a:srgbClr val="FFFFFF"/>
              </a:solidFill>
              <a:latin typeface="Nexa Light"/>
              <a:ea typeface="微软雅黑"/>
            </a:endParaRPr>
          </a:p>
        </p:txBody>
      </p:sp>
      <p:sp>
        <p:nvSpPr>
          <p:cNvPr id="48" name="矩形 21"/>
          <p:cNvSpPr>
            <a:spLocks noChangeArrowheads="1"/>
          </p:cNvSpPr>
          <p:nvPr/>
        </p:nvSpPr>
        <p:spPr bwMode="auto">
          <a:xfrm>
            <a:off x="6248401" y="-6350"/>
            <a:ext cx="1953684" cy="804335"/>
          </a:xfrm>
          <a:prstGeom prst="rect">
            <a:avLst/>
          </a:prstGeom>
          <a:solidFill>
            <a:srgbClr val="398BEF"/>
          </a:solidFill>
          <a:ln>
            <a:noFill/>
          </a:ln>
        </p:spPr>
        <p:txBody>
          <a:bodyPr anchor="ctr"/>
          <a:lstStyle/>
          <a:p>
            <a:pPr algn="ctr" defTabSz="914377"/>
            <a:endParaRPr lang="zh-CN" altLang="zh-CN">
              <a:solidFill>
                <a:srgbClr val="FFFFFF"/>
              </a:solidFill>
              <a:latin typeface="Nexa Light"/>
              <a:ea typeface="微软雅黑"/>
            </a:endParaRPr>
          </a:p>
        </p:txBody>
      </p:sp>
      <p:grpSp>
        <p:nvGrpSpPr>
          <p:cNvPr id="49" name="组合 7"/>
          <p:cNvGrpSpPr>
            <a:grpSpLocks/>
          </p:cNvGrpSpPr>
          <p:nvPr/>
        </p:nvGrpSpPr>
        <p:grpSpPr bwMode="auto">
          <a:xfrm>
            <a:off x="1826685" y="141817"/>
            <a:ext cx="1773767" cy="601895"/>
            <a:chOff x="0" y="0"/>
            <a:chExt cx="1329556" cy="451276"/>
          </a:xfrm>
        </p:grpSpPr>
        <p:sp>
          <p:nvSpPr>
            <p:cNvPr id="50" name="圆角矩形 8"/>
            <p:cNvSpPr>
              <a:spLocks noChangeArrowheads="1"/>
            </p:cNvSpPr>
            <p:nvPr/>
          </p:nvSpPr>
          <p:spPr bwMode="auto">
            <a:xfrm>
              <a:off x="0" y="0"/>
              <a:ext cx="1329556" cy="384051"/>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sz="2133">
                <a:solidFill>
                  <a:srgbClr val="FFFFFF"/>
                </a:solidFill>
                <a:latin typeface="Nexa Light"/>
                <a:ea typeface="微软雅黑"/>
              </a:endParaRPr>
            </a:p>
          </p:txBody>
        </p:sp>
        <p:sp>
          <p:nvSpPr>
            <p:cNvPr id="51" name="TextBox 15"/>
            <p:cNvSpPr>
              <a:spLocks noChangeArrowheads="1"/>
            </p:cNvSpPr>
            <p:nvPr/>
          </p:nvSpPr>
          <p:spPr bwMode="auto">
            <a:xfrm>
              <a:off x="291773" y="135955"/>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defTabSz="914377"/>
              <a:endParaRPr lang="zh-CN" altLang="zh-CN" sz="2133">
                <a:solidFill>
                  <a:prstClr val="white"/>
                </a:solidFill>
                <a:latin typeface="微软雅黑" pitchFamily="34" charset="-122"/>
                <a:ea typeface="微软雅黑" pitchFamily="34" charset="-122"/>
                <a:sym typeface="微软雅黑" pitchFamily="34" charset="-122"/>
              </a:endParaRPr>
            </a:p>
          </p:txBody>
        </p:sp>
      </p:grpSp>
      <p:sp>
        <p:nvSpPr>
          <p:cNvPr id="54" name="TextBox 18">
            <a:hlinkHover r:id="" action="ppaction://noaction"/>
          </p:cNvPr>
          <p:cNvSpPr>
            <a:spLocks noChangeArrowheads="1"/>
          </p:cNvSpPr>
          <p:nvPr/>
        </p:nvSpPr>
        <p:spPr bwMode="auto">
          <a:xfrm>
            <a:off x="6356351" y="188385"/>
            <a:ext cx="1792816"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宇称不守恒定律</a:t>
            </a:r>
          </a:p>
        </p:txBody>
      </p:sp>
      <p:sp>
        <p:nvSpPr>
          <p:cNvPr id="58" name="直接连接符 22"/>
          <p:cNvSpPr>
            <a:spLocks noChangeShapeType="1"/>
          </p:cNvSpPr>
          <p:nvPr/>
        </p:nvSpPr>
        <p:spPr bwMode="auto">
          <a:xfrm>
            <a:off x="4436533"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59" name="直接连接符 25"/>
          <p:cNvSpPr>
            <a:spLocks noChangeShapeType="1"/>
          </p:cNvSpPr>
          <p:nvPr/>
        </p:nvSpPr>
        <p:spPr bwMode="auto">
          <a:xfrm>
            <a:off x="10299700"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60" name="直接连接符 26"/>
          <p:cNvSpPr>
            <a:spLocks noChangeShapeType="1"/>
          </p:cNvSpPr>
          <p:nvPr/>
        </p:nvSpPr>
        <p:spPr bwMode="auto">
          <a:xfrm>
            <a:off x="11887200"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63" name="文本框 74">
            <a:extLst>
              <a:ext uri="{FF2B5EF4-FFF2-40B4-BE49-F238E27FC236}">
                <a16:creationId xmlns:a16="http://schemas.microsoft.com/office/drawing/2014/main" id="{0A0CF99F-18D3-4D0C-9288-0ED6B0FE276F}"/>
              </a:ext>
            </a:extLst>
          </p:cNvPr>
          <p:cNvSpPr txBox="1">
            <a:spLocks noChangeArrowheads="1"/>
          </p:cNvSpPr>
          <p:nvPr/>
        </p:nvSpPr>
        <p:spPr bwMode="auto">
          <a:xfrm>
            <a:off x="935207" y="2314383"/>
            <a:ext cx="4753413" cy="294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68" tIns="48384" rIns="96768" bIns="48384">
            <a:spAutoFit/>
          </a:bodyPr>
          <a:lstStyle>
            <a:lvl1pPr>
              <a:defRPr sz="2600">
                <a:solidFill>
                  <a:schemeClr val="tx1"/>
                </a:solidFill>
                <a:latin typeface="Calibri" pitchFamily="34" charset="0"/>
                <a:ea typeface="宋体" charset="-122"/>
              </a:defRPr>
            </a:lvl1pPr>
            <a:lvl2pPr marL="742950" indent="-285750">
              <a:defRPr sz="2200">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sz="1700">
                <a:solidFill>
                  <a:schemeClr val="tx1"/>
                </a:solidFill>
                <a:latin typeface="Calibri" pitchFamily="34" charset="0"/>
                <a:ea typeface="宋体" charset="-122"/>
              </a:defRPr>
            </a:lvl4pPr>
            <a:lvl5pPr marL="2057400" indent="-228600">
              <a:defRPr sz="1700">
                <a:solidFill>
                  <a:schemeClr val="tx1"/>
                </a:solidFill>
                <a:latin typeface="Calibri" pitchFamily="34" charset="0"/>
                <a:ea typeface="宋体" charset="-122"/>
              </a:defRPr>
            </a:lvl5pPr>
            <a:lvl6pPr marL="25146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6pPr>
            <a:lvl7pPr marL="29718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7pPr>
            <a:lvl8pPr marL="34290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8pPr>
            <a:lvl9pPr marL="38862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9pPr>
          </a:lstStyle>
          <a:p>
            <a:pPr defTabSz="914377">
              <a:lnSpc>
                <a:spcPct val="130000"/>
              </a:lnSpc>
            </a:pPr>
            <a:r>
              <a:rPr lang="zh-CN" altLang="en-US" sz="1600" dirty="0">
                <a:solidFill>
                  <a:sysClr val="windowText" lastClr="000000"/>
                </a:solidFill>
                <a:latin typeface="微软雅黑" pitchFamily="34" charset="-122"/>
                <a:ea typeface="微软雅黑" pitchFamily="34" charset="-122"/>
              </a:rPr>
              <a:t>宇称守恒定律是关于微观粒子体系的运动或变化规律具有左右对称性的定律。即微观粒子体系在发生某种变化过程（如核反应、基本粒子的产生和衰变等）前的总宇称（其值为</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或</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）必须等于变化过程后的总宇称。其物理意义是，粒子体系和它的“镜像粒子”体系都遵从同样的运动变化规律。</a:t>
            </a:r>
            <a:endParaRPr lang="en-US" altLang="zh-CN" sz="1600" dirty="0">
              <a:solidFill>
                <a:sysClr val="windowText" lastClr="000000"/>
              </a:solidFill>
              <a:latin typeface="微软雅黑" pitchFamily="34" charset="-122"/>
              <a:ea typeface="微软雅黑" pitchFamily="34" charset="-122"/>
            </a:endParaRPr>
          </a:p>
          <a:p>
            <a:pPr defTabSz="914377">
              <a:lnSpc>
                <a:spcPct val="130000"/>
              </a:lnSpc>
            </a:pPr>
            <a:r>
              <a:rPr lang="zh-CN" altLang="en-US" sz="1600" dirty="0">
                <a:solidFill>
                  <a:sysClr val="windowText" lastClr="000000"/>
                </a:solidFill>
                <a:latin typeface="微软雅黑" pitchFamily="34" charset="-122"/>
                <a:ea typeface="微软雅黑" pitchFamily="34" charset="-122"/>
              </a:rPr>
              <a:t>简单地说，就是物理规律的空间反演或者镜像变换的不变性。</a:t>
            </a:r>
            <a:endParaRPr lang="en-US" altLang="zh-CN" sz="1600" dirty="0">
              <a:solidFill>
                <a:sysClr val="windowText" lastClr="000000"/>
              </a:solidFill>
              <a:latin typeface="微软雅黑" pitchFamily="34" charset="-122"/>
              <a:ea typeface="微软雅黑" pitchFamily="34" charset="-122"/>
            </a:endParaRPr>
          </a:p>
          <a:p>
            <a:pPr defTabSz="914377">
              <a:lnSpc>
                <a:spcPct val="130000"/>
              </a:lnSpc>
            </a:pPr>
            <a:r>
              <a:rPr lang="zh-CN" altLang="en-US" sz="1600" dirty="0">
                <a:solidFill>
                  <a:prstClr val="black">
                    <a:lumMod val="95000"/>
                    <a:lumOff val="5000"/>
                  </a:prstClr>
                </a:solidFill>
                <a:latin typeface="微软雅黑" pitchFamily="34" charset="-122"/>
                <a:ea typeface="微软雅黑" pitchFamily="34" charset="-122"/>
                <a:cs typeface="Arial" pitchFamily="34" charset="0"/>
              </a:rPr>
              <a:t>在强相互作用中，宇称是守恒的。</a:t>
            </a:r>
          </a:p>
        </p:txBody>
      </p:sp>
      <p:sp>
        <p:nvSpPr>
          <p:cNvPr id="64" name="矩形 1">
            <a:extLst>
              <a:ext uri="{FF2B5EF4-FFF2-40B4-BE49-F238E27FC236}">
                <a16:creationId xmlns:a16="http://schemas.microsoft.com/office/drawing/2014/main" id="{82330D39-277D-4514-A874-7F9325DB8D3F}"/>
              </a:ext>
            </a:extLst>
          </p:cNvPr>
          <p:cNvSpPr>
            <a:spLocks noChangeArrowheads="1"/>
          </p:cNvSpPr>
          <p:nvPr/>
        </p:nvSpPr>
        <p:spPr bwMode="auto">
          <a:xfrm>
            <a:off x="935207" y="1724805"/>
            <a:ext cx="2488563" cy="42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68" tIns="48384" rIns="96768" bIns="48384">
            <a:spAutoFit/>
          </a:bodyPr>
          <a:lstStyle/>
          <a:p>
            <a:pPr defTabSz="914377"/>
            <a:r>
              <a:rPr lang="zh-CN" altLang="en-US" sz="2133" dirty="0">
                <a:solidFill>
                  <a:prstClr val="black"/>
                </a:solidFill>
                <a:latin typeface="微软雅黑" pitchFamily="34" charset="-122"/>
                <a:ea typeface="微软雅黑" pitchFamily="34" charset="-122"/>
              </a:rPr>
              <a:t>宇称守恒定律</a:t>
            </a:r>
          </a:p>
        </p:txBody>
      </p:sp>
      <p:sp>
        <p:nvSpPr>
          <p:cNvPr id="19" name="TextBox 16">
            <a:hlinkHover r:id="rId2" action="ppaction://hlinksldjump"/>
            <a:extLst>
              <a:ext uri="{FF2B5EF4-FFF2-40B4-BE49-F238E27FC236}">
                <a16:creationId xmlns:a16="http://schemas.microsoft.com/office/drawing/2014/main" id="{DD363369-C22D-46ED-884D-C80AB0D506D0}"/>
              </a:ext>
            </a:extLst>
          </p:cNvPr>
          <p:cNvSpPr>
            <a:spLocks noChangeArrowheads="1"/>
          </p:cNvSpPr>
          <p:nvPr/>
        </p:nvSpPr>
        <p:spPr bwMode="auto">
          <a:xfrm>
            <a:off x="2555187" y="188385"/>
            <a:ext cx="1883833"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杨、李、吴合作概述</a:t>
            </a:r>
          </a:p>
        </p:txBody>
      </p:sp>
      <p:sp>
        <p:nvSpPr>
          <p:cNvPr id="20" name="TextBox 17">
            <a:hlinkClick r:id="" action="ppaction://hlinkshowjump?jump=nextslide"/>
            <a:hlinkHover r:id="rId3" action="ppaction://hlinksldjump"/>
            <a:extLst>
              <a:ext uri="{FF2B5EF4-FFF2-40B4-BE49-F238E27FC236}">
                <a16:creationId xmlns:a16="http://schemas.microsoft.com/office/drawing/2014/main" id="{2FEF5447-4DB5-4DF8-B76B-18984DA72241}"/>
              </a:ext>
            </a:extLst>
          </p:cNvPr>
          <p:cNvSpPr>
            <a:spLocks noChangeArrowheads="1"/>
          </p:cNvSpPr>
          <p:nvPr/>
        </p:nvSpPr>
        <p:spPr bwMode="auto">
          <a:xfrm>
            <a:off x="4445001" y="188384"/>
            <a:ext cx="1775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el-GR" altLang="zh-CN" sz="1467" dirty="0">
                <a:solidFill>
                  <a:prstClr val="white"/>
                </a:solidFill>
                <a:latin typeface="微软雅黑" pitchFamily="34" charset="-122"/>
                <a:ea typeface="微软雅黑" pitchFamily="34" charset="-122"/>
                <a:sym typeface="微软雅黑" pitchFamily="34" charset="-122"/>
              </a:rPr>
              <a:t>“θ-τ” </a:t>
            </a:r>
            <a:r>
              <a:rPr lang="zh-CN" altLang="en-US" sz="1467" dirty="0">
                <a:solidFill>
                  <a:prstClr val="white"/>
                </a:solidFill>
                <a:latin typeface="微软雅黑" pitchFamily="34" charset="-122"/>
                <a:ea typeface="微软雅黑" pitchFamily="34" charset="-122"/>
                <a:sym typeface="微软雅黑" pitchFamily="34" charset="-122"/>
              </a:rPr>
              <a:t>之谜</a:t>
            </a:r>
          </a:p>
        </p:txBody>
      </p:sp>
      <p:sp>
        <p:nvSpPr>
          <p:cNvPr id="21" name="TextBox 19">
            <a:hlinkHover r:id="rId2" action="ppaction://hlinksldjump"/>
            <a:extLst>
              <a:ext uri="{FF2B5EF4-FFF2-40B4-BE49-F238E27FC236}">
                <a16:creationId xmlns:a16="http://schemas.microsoft.com/office/drawing/2014/main" id="{06FBC249-AB60-4DF0-9B12-A49A618B060A}"/>
              </a:ext>
            </a:extLst>
          </p:cNvPr>
          <p:cNvSpPr>
            <a:spLocks noChangeArrowheads="1"/>
          </p:cNvSpPr>
          <p:nvPr/>
        </p:nvSpPr>
        <p:spPr bwMode="auto">
          <a:xfrm>
            <a:off x="8284634" y="188385"/>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宇称的概念</a:t>
            </a:r>
          </a:p>
        </p:txBody>
      </p:sp>
      <p:sp>
        <p:nvSpPr>
          <p:cNvPr id="22" name="TextBox 20">
            <a:hlinkHover r:id="rId4" action="ppaction://hlinksldjump"/>
            <a:extLst>
              <a:ext uri="{FF2B5EF4-FFF2-40B4-BE49-F238E27FC236}">
                <a16:creationId xmlns:a16="http://schemas.microsoft.com/office/drawing/2014/main" id="{4DBC80B3-9A75-4722-A1DD-0D0030C0A3B6}"/>
              </a:ext>
            </a:extLst>
          </p:cNvPr>
          <p:cNvSpPr>
            <a:spLocks noChangeArrowheads="1"/>
          </p:cNvSpPr>
          <p:nvPr/>
        </p:nvSpPr>
        <p:spPr bwMode="auto">
          <a:xfrm>
            <a:off x="10140951" y="188384"/>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量子力学中波函数</a:t>
            </a:r>
          </a:p>
        </p:txBody>
      </p:sp>
    </p:spTree>
    <p:extLst>
      <p:ext uri="{BB962C8B-B14F-4D97-AF65-F5344CB8AC3E}">
        <p14:creationId xmlns:p14="http://schemas.microsoft.com/office/powerpoint/2010/main" val="256733517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750"/>
                                        <p:tgtEl>
                                          <p:spTgt spid="44"/>
                                        </p:tgtEl>
                                      </p:cBhvr>
                                    </p:animEffect>
                                    <p:anim calcmode="lin" valueType="num">
                                      <p:cBhvr>
                                        <p:cTn id="12" dur="750" fill="hold"/>
                                        <p:tgtEl>
                                          <p:spTgt spid="44"/>
                                        </p:tgtEl>
                                        <p:attrNameLst>
                                          <p:attrName>ppt_x</p:attrName>
                                        </p:attrNameLst>
                                      </p:cBhvr>
                                      <p:tavLst>
                                        <p:tav tm="0">
                                          <p:val>
                                            <p:strVal val="#ppt_x"/>
                                          </p:val>
                                        </p:tav>
                                        <p:tav tm="100000">
                                          <p:val>
                                            <p:strVal val="#ppt_x"/>
                                          </p:val>
                                        </p:tav>
                                      </p:tavLst>
                                    </p:anim>
                                    <p:anim calcmode="lin" valueType="num">
                                      <p:cBhvr>
                                        <p:cTn id="13" dur="75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barn(inVertical)">
                                      <p:cBhvr>
                                        <p:cTn id="18" dur="500"/>
                                        <p:tgtEl>
                                          <p:spTgt spid="64"/>
                                        </p:tgtEl>
                                      </p:cBhvr>
                                    </p:animEffect>
                                  </p:childTnLst>
                                </p:cTn>
                              </p:par>
                            </p:childTnLst>
                          </p:cTn>
                        </p:par>
                        <p:par>
                          <p:cTn id="19" fill="hold">
                            <p:stCondLst>
                              <p:cond delay="500"/>
                            </p:stCondLst>
                            <p:childTnLst>
                              <p:par>
                                <p:cTn id="20" presetID="47" presetClass="entr" presetSubtype="0" fill="hold" grpId="0" nodeType="after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750"/>
                                        <p:tgtEl>
                                          <p:spTgt spid="63"/>
                                        </p:tgtEl>
                                      </p:cBhvr>
                                    </p:animEffect>
                                    <p:anim calcmode="lin" valueType="num">
                                      <p:cBhvr>
                                        <p:cTn id="23" dur="750" fill="hold"/>
                                        <p:tgtEl>
                                          <p:spTgt spid="63"/>
                                        </p:tgtEl>
                                        <p:attrNameLst>
                                          <p:attrName>ppt_x</p:attrName>
                                        </p:attrNameLst>
                                      </p:cBhvr>
                                      <p:tavLst>
                                        <p:tav tm="0">
                                          <p:val>
                                            <p:strVal val="#ppt_x"/>
                                          </p:val>
                                        </p:tav>
                                        <p:tav tm="100000">
                                          <p:val>
                                            <p:strVal val="#ppt_x"/>
                                          </p:val>
                                        </p:tav>
                                      </p:tavLst>
                                    </p:anim>
                                    <p:anim calcmode="lin" valueType="num">
                                      <p:cBhvr>
                                        <p:cTn id="24" dur="75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 name="矩形 6"/>
          <p:cNvSpPr>
            <a:spLocks noChangeArrowheads="1"/>
          </p:cNvSpPr>
          <p:nvPr/>
        </p:nvSpPr>
        <p:spPr bwMode="auto">
          <a:xfrm>
            <a:off x="0" y="1"/>
            <a:ext cx="12192000" cy="800100"/>
          </a:xfrm>
          <a:prstGeom prst="rect">
            <a:avLst/>
          </a:prstGeom>
          <a:solidFill>
            <a:srgbClr val="0C0C0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a:solidFill>
                <a:srgbClr val="FFFFFF"/>
              </a:solidFill>
              <a:latin typeface="Nexa Light"/>
              <a:ea typeface="微软雅黑"/>
            </a:endParaRPr>
          </a:p>
        </p:txBody>
      </p:sp>
      <p:sp>
        <p:nvSpPr>
          <p:cNvPr id="50" name="矩形 20"/>
          <p:cNvSpPr>
            <a:spLocks noChangeArrowheads="1"/>
          </p:cNvSpPr>
          <p:nvPr/>
        </p:nvSpPr>
        <p:spPr bwMode="auto">
          <a:xfrm>
            <a:off x="8225367" y="-6350"/>
            <a:ext cx="1953684" cy="804335"/>
          </a:xfrm>
          <a:prstGeom prst="rect">
            <a:avLst/>
          </a:prstGeom>
          <a:solidFill>
            <a:srgbClr val="398BEF"/>
          </a:solidFill>
          <a:ln>
            <a:noFill/>
          </a:ln>
        </p:spPr>
        <p:txBody>
          <a:bodyPr anchor="ctr"/>
          <a:lstStyle/>
          <a:p>
            <a:pPr algn="ctr" defTabSz="914377"/>
            <a:endParaRPr lang="zh-CN" altLang="zh-CN">
              <a:solidFill>
                <a:srgbClr val="FFFFFF"/>
              </a:solidFill>
              <a:latin typeface="Nexa Light"/>
              <a:ea typeface="微软雅黑"/>
            </a:endParaRPr>
          </a:p>
        </p:txBody>
      </p:sp>
      <p:grpSp>
        <p:nvGrpSpPr>
          <p:cNvPr id="51" name="组合 7"/>
          <p:cNvGrpSpPr>
            <a:grpSpLocks/>
          </p:cNvGrpSpPr>
          <p:nvPr/>
        </p:nvGrpSpPr>
        <p:grpSpPr bwMode="auto">
          <a:xfrm>
            <a:off x="1826685" y="141817"/>
            <a:ext cx="1773767" cy="601895"/>
            <a:chOff x="0" y="0"/>
            <a:chExt cx="1329556" cy="451276"/>
          </a:xfrm>
        </p:grpSpPr>
        <p:sp>
          <p:nvSpPr>
            <p:cNvPr id="52" name="圆角矩形 8"/>
            <p:cNvSpPr>
              <a:spLocks noChangeArrowheads="1"/>
            </p:cNvSpPr>
            <p:nvPr/>
          </p:nvSpPr>
          <p:spPr bwMode="auto">
            <a:xfrm>
              <a:off x="0" y="0"/>
              <a:ext cx="1329556" cy="384051"/>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sz="2133">
                <a:solidFill>
                  <a:srgbClr val="FFFFFF"/>
                </a:solidFill>
                <a:latin typeface="Nexa Light"/>
                <a:ea typeface="微软雅黑"/>
              </a:endParaRPr>
            </a:p>
          </p:txBody>
        </p:sp>
        <p:sp>
          <p:nvSpPr>
            <p:cNvPr id="53" name="TextBox 15"/>
            <p:cNvSpPr>
              <a:spLocks noChangeArrowheads="1"/>
            </p:cNvSpPr>
            <p:nvPr/>
          </p:nvSpPr>
          <p:spPr bwMode="auto">
            <a:xfrm>
              <a:off x="291773" y="135955"/>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defTabSz="914377"/>
              <a:endParaRPr lang="zh-CN" altLang="zh-CN" sz="2133">
                <a:solidFill>
                  <a:prstClr val="white"/>
                </a:solidFill>
                <a:latin typeface="微软雅黑" pitchFamily="34" charset="-122"/>
                <a:ea typeface="微软雅黑" pitchFamily="34" charset="-122"/>
                <a:sym typeface="微软雅黑" pitchFamily="34" charset="-122"/>
              </a:endParaRPr>
            </a:p>
          </p:txBody>
        </p:sp>
      </p:grpSp>
      <p:sp>
        <p:nvSpPr>
          <p:cNvPr id="57" name="TextBox 19">
            <a:hlinkHover r:id="rId2" action="ppaction://hlinksldjump"/>
          </p:cNvPr>
          <p:cNvSpPr>
            <a:spLocks noChangeArrowheads="1"/>
          </p:cNvSpPr>
          <p:nvPr/>
        </p:nvSpPr>
        <p:spPr bwMode="auto">
          <a:xfrm>
            <a:off x="8284634" y="188385"/>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宇称的概念</a:t>
            </a:r>
          </a:p>
        </p:txBody>
      </p:sp>
      <p:sp>
        <p:nvSpPr>
          <p:cNvPr id="60" name="直接连接符 15"/>
          <p:cNvSpPr>
            <a:spLocks noChangeShapeType="1"/>
          </p:cNvSpPr>
          <p:nvPr/>
        </p:nvSpPr>
        <p:spPr bwMode="auto">
          <a:xfrm>
            <a:off x="4445000"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61" name="直接连接符 16"/>
          <p:cNvSpPr>
            <a:spLocks noChangeShapeType="1"/>
          </p:cNvSpPr>
          <p:nvPr/>
        </p:nvSpPr>
        <p:spPr bwMode="auto">
          <a:xfrm>
            <a:off x="6129867" y="0"/>
            <a:ext cx="2117"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62" name="直接连接符 21"/>
          <p:cNvSpPr>
            <a:spLocks noChangeShapeType="1"/>
          </p:cNvSpPr>
          <p:nvPr/>
        </p:nvSpPr>
        <p:spPr bwMode="auto">
          <a:xfrm>
            <a:off x="11887200"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63" name="文本框 74">
            <a:extLst>
              <a:ext uri="{FF2B5EF4-FFF2-40B4-BE49-F238E27FC236}">
                <a16:creationId xmlns:a16="http://schemas.microsoft.com/office/drawing/2014/main" id="{64EC4845-33C2-4B88-81F5-D7B802CE2212}"/>
              </a:ext>
            </a:extLst>
          </p:cNvPr>
          <p:cNvSpPr txBox="1">
            <a:spLocks noChangeArrowheads="1"/>
          </p:cNvSpPr>
          <p:nvPr/>
        </p:nvSpPr>
        <p:spPr bwMode="auto">
          <a:xfrm>
            <a:off x="5112092" y="2386397"/>
            <a:ext cx="4981797" cy="3587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68" tIns="48384" rIns="96768" bIns="48384">
            <a:spAutoFit/>
          </a:bodyPr>
          <a:lstStyle>
            <a:lvl1pPr>
              <a:defRPr sz="2600">
                <a:solidFill>
                  <a:schemeClr val="tx1"/>
                </a:solidFill>
                <a:latin typeface="Calibri" pitchFamily="34" charset="0"/>
                <a:ea typeface="宋体" charset="-122"/>
              </a:defRPr>
            </a:lvl1pPr>
            <a:lvl2pPr marL="742950" indent="-285750">
              <a:defRPr sz="2200">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sz="1700">
                <a:solidFill>
                  <a:schemeClr val="tx1"/>
                </a:solidFill>
                <a:latin typeface="Calibri" pitchFamily="34" charset="0"/>
                <a:ea typeface="宋体" charset="-122"/>
              </a:defRPr>
            </a:lvl4pPr>
            <a:lvl5pPr marL="2057400" indent="-228600">
              <a:defRPr sz="1700">
                <a:solidFill>
                  <a:schemeClr val="tx1"/>
                </a:solidFill>
                <a:latin typeface="Calibri" pitchFamily="34" charset="0"/>
                <a:ea typeface="宋体" charset="-122"/>
              </a:defRPr>
            </a:lvl5pPr>
            <a:lvl6pPr marL="25146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6pPr>
            <a:lvl7pPr marL="29718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7pPr>
            <a:lvl8pPr marL="34290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8pPr>
            <a:lvl9pPr marL="38862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9pPr>
          </a:lstStyle>
          <a:p>
            <a:pPr defTabSz="914377">
              <a:lnSpc>
                <a:spcPct val="130000"/>
              </a:lnSpc>
            </a:pPr>
            <a:r>
              <a:rPr lang="zh-CN" altLang="en-US" sz="1600" dirty="0">
                <a:solidFill>
                  <a:sysClr val="windowText" lastClr="000000"/>
                </a:solidFill>
                <a:latin typeface="微软雅黑" pitchFamily="34" charset="-122"/>
                <a:ea typeface="微软雅黑" pitchFamily="34" charset="-122"/>
              </a:rPr>
              <a:t>宇称是描述粒子在空间反演下变换性质的相乘性量子数，引记为</a:t>
            </a:r>
            <a:r>
              <a:rPr lang="en-US" altLang="zh-CN" sz="1600" dirty="0">
                <a:solidFill>
                  <a:sysClr val="windowText" lastClr="000000"/>
                </a:solidFill>
                <a:latin typeface="微软雅黑" pitchFamily="34" charset="-122"/>
                <a:ea typeface="微软雅黑" pitchFamily="34" charset="-122"/>
              </a:rPr>
              <a:t>P</a:t>
            </a:r>
            <a:r>
              <a:rPr lang="zh-CN" altLang="en-US" sz="1600" dirty="0">
                <a:solidFill>
                  <a:sysClr val="windowText" lastClr="000000"/>
                </a:solidFill>
                <a:latin typeface="微软雅黑" pitchFamily="34" charset="-122"/>
                <a:ea typeface="微软雅黑" pitchFamily="34" charset="-122"/>
              </a:rPr>
              <a:t>。它只有两个值</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和－</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。如果描述某一粒子的波函数在空间反演变换</a:t>
            </a:r>
            <a:r>
              <a:rPr lang="en-US" altLang="zh-CN" sz="1600" dirty="0">
                <a:solidFill>
                  <a:sysClr val="windowText" lastClr="000000"/>
                </a:solidFill>
                <a:latin typeface="微软雅黑" pitchFamily="34" charset="-122"/>
                <a:ea typeface="微软雅黑" pitchFamily="34" charset="-122"/>
              </a:rPr>
              <a:t>(r→</a:t>
            </a:r>
            <a:r>
              <a:rPr lang="zh-CN" altLang="en-US" sz="1600" dirty="0">
                <a:solidFill>
                  <a:sysClr val="windowText" lastClr="000000"/>
                </a:solidFill>
                <a:latin typeface="微软雅黑" pitchFamily="34" charset="-122"/>
                <a:ea typeface="微软雅黑" pitchFamily="34" charset="-122"/>
              </a:rPr>
              <a:t>－</a:t>
            </a:r>
            <a:r>
              <a:rPr lang="en-US" altLang="zh-CN" sz="1600" dirty="0">
                <a:solidFill>
                  <a:sysClr val="windowText" lastClr="000000"/>
                </a:solidFill>
                <a:latin typeface="微软雅黑" pitchFamily="34" charset="-122"/>
                <a:ea typeface="微软雅黑" pitchFamily="34" charset="-122"/>
              </a:rPr>
              <a:t>r)</a:t>
            </a:r>
            <a:r>
              <a:rPr lang="zh-CN" altLang="en-US" sz="1600" dirty="0">
                <a:solidFill>
                  <a:sysClr val="windowText" lastClr="000000"/>
                </a:solidFill>
                <a:latin typeface="微软雅黑" pitchFamily="34" charset="-122"/>
                <a:ea typeface="微软雅黑" pitchFamily="34" charset="-122"/>
              </a:rPr>
              <a:t>下改变符号，该粒子具有奇宇称</a:t>
            </a:r>
            <a:r>
              <a:rPr lang="en-US" altLang="zh-CN" sz="1600" dirty="0">
                <a:solidFill>
                  <a:sysClr val="windowText" lastClr="000000"/>
                </a:solidFill>
                <a:latin typeface="微软雅黑" pitchFamily="34" charset="-122"/>
                <a:ea typeface="微软雅黑" pitchFamily="34" charset="-122"/>
              </a:rPr>
              <a:t>(P=</a:t>
            </a:r>
            <a:r>
              <a:rPr lang="zh-CN" altLang="en-US" sz="1600" dirty="0">
                <a:solidFill>
                  <a:sysClr val="windowText" lastClr="000000"/>
                </a:solidFill>
                <a:latin typeface="微软雅黑" pitchFamily="34" charset="-122"/>
                <a:ea typeface="微软雅黑" pitchFamily="34" charset="-122"/>
              </a:rPr>
              <a:t>－</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，如果波函数在空间反演下保持不变，该粒子具有偶宇称</a:t>
            </a:r>
            <a:r>
              <a:rPr lang="en-US" altLang="zh-CN" sz="1600" dirty="0">
                <a:solidFill>
                  <a:sysClr val="windowText" lastClr="000000"/>
                </a:solidFill>
                <a:latin typeface="微软雅黑" pitchFamily="34" charset="-122"/>
                <a:ea typeface="微软雅黑" pitchFamily="34" charset="-122"/>
              </a:rPr>
              <a:t>(P=+1)</a:t>
            </a:r>
            <a:r>
              <a:rPr lang="zh-CN" altLang="en-US" sz="1600" dirty="0">
                <a:solidFill>
                  <a:sysClr val="windowText" lastClr="000000"/>
                </a:solidFill>
                <a:latin typeface="微软雅黑" pitchFamily="34" charset="-122"/>
                <a:ea typeface="微软雅黑" pitchFamily="34" charset="-122"/>
              </a:rPr>
              <a:t>；</a:t>
            </a:r>
            <a:endParaRPr lang="en-US" altLang="zh-CN" sz="1600" dirty="0">
              <a:solidFill>
                <a:sysClr val="windowText" lastClr="000000"/>
              </a:solidFill>
              <a:latin typeface="微软雅黑" pitchFamily="34" charset="-122"/>
              <a:ea typeface="微软雅黑" pitchFamily="34" charset="-122"/>
            </a:endParaRPr>
          </a:p>
          <a:p>
            <a:pPr defTabSz="914377">
              <a:lnSpc>
                <a:spcPct val="130000"/>
              </a:lnSpc>
            </a:pPr>
            <a:endParaRPr lang="en-US" altLang="zh-CN" sz="1600" dirty="0">
              <a:solidFill>
                <a:sysClr val="windowText" lastClr="000000"/>
              </a:solidFill>
              <a:latin typeface="微软雅黑" pitchFamily="34" charset="-122"/>
              <a:ea typeface="微软雅黑" pitchFamily="34" charset="-122"/>
            </a:endParaRPr>
          </a:p>
          <a:p>
            <a:pPr defTabSz="914377">
              <a:lnSpc>
                <a:spcPct val="130000"/>
              </a:lnSpc>
            </a:pPr>
            <a:r>
              <a:rPr lang="en-US" altLang="zh-CN" sz="1600" dirty="0">
                <a:solidFill>
                  <a:sysClr val="windowText" lastClr="000000"/>
                </a:solidFill>
                <a:latin typeface="微软雅黑" pitchFamily="34" charset="-122"/>
                <a:ea typeface="微软雅黑" pitchFamily="34" charset="-122"/>
              </a:rPr>
              <a:t>n</a:t>
            </a:r>
            <a:r>
              <a:rPr lang="zh-CN" altLang="en-US" sz="1600" dirty="0">
                <a:solidFill>
                  <a:sysClr val="windowText" lastClr="000000"/>
                </a:solidFill>
                <a:latin typeface="微软雅黑" pitchFamily="34" charset="-122"/>
                <a:ea typeface="微软雅黑" pitchFamily="34" charset="-122"/>
              </a:rPr>
              <a:t>个粒子组成的系统的宇称等于这</a:t>
            </a:r>
            <a:r>
              <a:rPr lang="en-US" altLang="zh-CN" sz="1600" dirty="0">
                <a:solidFill>
                  <a:sysClr val="windowText" lastClr="000000"/>
                </a:solidFill>
                <a:latin typeface="微软雅黑" pitchFamily="34" charset="-122"/>
                <a:ea typeface="微软雅黑" pitchFamily="34" charset="-122"/>
              </a:rPr>
              <a:t>n</a:t>
            </a:r>
            <a:r>
              <a:rPr lang="zh-CN" altLang="en-US" sz="1600" dirty="0">
                <a:solidFill>
                  <a:sysClr val="windowText" lastClr="000000"/>
                </a:solidFill>
                <a:latin typeface="微软雅黑" pitchFamily="34" charset="-122"/>
                <a:ea typeface="微软雅黑" pitchFamily="34" charset="-122"/>
              </a:rPr>
              <a:t>个粒子宇称之积再乘以这</a:t>
            </a:r>
            <a:r>
              <a:rPr lang="en-US" altLang="zh-CN" sz="1600" dirty="0">
                <a:solidFill>
                  <a:sysClr val="windowText" lastClr="000000"/>
                </a:solidFill>
                <a:latin typeface="微软雅黑" pitchFamily="34" charset="-122"/>
                <a:ea typeface="微软雅黑" pitchFamily="34" charset="-122"/>
              </a:rPr>
              <a:t>n</a:t>
            </a:r>
            <a:r>
              <a:rPr lang="zh-CN" altLang="en-US" sz="1600" dirty="0">
                <a:solidFill>
                  <a:sysClr val="windowText" lastClr="000000"/>
                </a:solidFill>
                <a:latin typeface="微软雅黑" pitchFamily="34" charset="-122"/>
                <a:ea typeface="微软雅黑" pitchFamily="34" charset="-122"/>
              </a:rPr>
              <a:t>个粒子之间的</a:t>
            </a:r>
            <a:r>
              <a:rPr lang="en-US" altLang="zh-CN" sz="1600" dirty="0">
                <a:solidFill>
                  <a:sysClr val="windowText" lastClr="000000"/>
                </a:solidFill>
                <a:latin typeface="微软雅黑" pitchFamily="34" charset="-122"/>
                <a:ea typeface="微软雅黑" pitchFamily="34" charset="-122"/>
              </a:rPr>
              <a:t>n</a:t>
            </a:r>
            <a:r>
              <a:rPr lang="zh-CN" altLang="en-US" sz="1600" dirty="0">
                <a:solidFill>
                  <a:sysClr val="windowText" lastClr="000000"/>
                </a:solidFill>
                <a:latin typeface="微软雅黑" pitchFamily="34" charset="-122"/>
                <a:ea typeface="微软雅黑" pitchFamily="34" charset="-122"/>
              </a:rPr>
              <a:t>－</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个轨道宇称之积；轨道角动量量子数为</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时，其轨道宇称为</a:t>
            </a:r>
            <a:r>
              <a:rPr lang="en-US" altLang="zh-CN" sz="1600" dirty="0">
                <a:solidFill>
                  <a:sysClr val="windowText" lastClr="000000"/>
                </a:solidFill>
                <a:latin typeface="微软雅黑" pitchFamily="34" charset="-122"/>
                <a:ea typeface="微软雅黑" pitchFamily="34" charset="-122"/>
              </a:rPr>
              <a:t>(</a:t>
            </a:r>
            <a:r>
              <a:rPr lang="zh-CN" altLang="en-US" sz="1600" dirty="0">
                <a:solidFill>
                  <a:sysClr val="windowText" lastClr="000000"/>
                </a:solidFill>
                <a:latin typeface="微软雅黑" pitchFamily="34" charset="-122"/>
                <a:ea typeface="微软雅黑" pitchFamily="34" charset="-122"/>
              </a:rPr>
              <a:t>－</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。玻色子及其反粒子内禀宇称之积为</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；费米子及其反粒子内禀宇称之积为－</a:t>
            </a:r>
            <a:r>
              <a:rPr lang="en-US" altLang="zh-CN" sz="1600" dirty="0">
                <a:solidFill>
                  <a:sysClr val="windowText" lastClr="000000"/>
                </a:solidFill>
                <a:latin typeface="微软雅黑" pitchFamily="34" charset="-122"/>
                <a:ea typeface="微软雅黑" pitchFamily="34" charset="-122"/>
              </a:rPr>
              <a:t>1</a:t>
            </a:r>
            <a:r>
              <a:rPr lang="zh-CN" altLang="en-US" sz="1600" dirty="0">
                <a:solidFill>
                  <a:sysClr val="windowText" lastClr="000000"/>
                </a:solidFill>
                <a:latin typeface="微软雅黑" pitchFamily="34" charset="-122"/>
                <a:ea typeface="微软雅黑" pitchFamily="34" charset="-122"/>
              </a:rPr>
              <a:t>。</a:t>
            </a:r>
            <a:endParaRPr lang="zh-CN" altLang="en-US" sz="1600" dirty="0">
              <a:solidFill>
                <a:prstClr val="black">
                  <a:lumMod val="95000"/>
                  <a:lumOff val="5000"/>
                </a:prstClr>
              </a:solidFill>
              <a:latin typeface="微软雅黑" pitchFamily="34" charset="-122"/>
              <a:ea typeface="微软雅黑" pitchFamily="34" charset="-122"/>
              <a:cs typeface="Arial" pitchFamily="34" charset="0"/>
            </a:endParaRPr>
          </a:p>
        </p:txBody>
      </p:sp>
      <p:sp>
        <p:nvSpPr>
          <p:cNvPr id="64" name="矩形 1">
            <a:extLst>
              <a:ext uri="{FF2B5EF4-FFF2-40B4-BE49-F238E27FC236}">
                <a16:creationId xmlns:a16="http://schemas.microsoft.com/office/drawing/2014/main" id="{BF1E0F8D-3A42-4946-BA74-CB276D438F09}"/>
              </a:ext>
            </a:extLst>
          </p:cNvPr>
          <p:cNvSpPr>
            <a:spLocks noChangeArrowheads="1"/>
          </p:cNvSpPr>
          <p:nvPr/>
        </p:nvSpPr>
        <p:spPr bwMode="auto">
          <a:xfrm>
            <a:off x="5112093" y="1796819"/>
            <a:ext cx="2608130" cy="42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68" tIns="48384" rIns="96768" bIns="48384">
            <a:spAutoFit/>
          </a:bodyPr>
          <a:lstStyle/>
          <a:p>
            <a:pPr defTabSz="914377"/>
            <a:r>
              <a:rPr lang="zh-CN" altLang="en-US" sz="2133" dirty="0">
                <a:solidFill>
                  <a:prstClr val="black"/>
                </a:solidFill>
                <a:latin typeface="微软雅黑" pitchFamily="34" charset="-122"/>
                <a:ea typeface="微软雅黑" pitchFamily="34" charset="-122"/>
              </a:rPr>
              <a:t>宇称</a:t>
            </a:r>
          </a:p>
        </p:txBody>
      </p:sp>
      <p:pic>
        <p:nvPicPr>
          <p:cNvPr id="65" name="图片 64" descr="图片包含 游戏机, 钟表, 物体&#10;&#10;描述已自动生成">
            <a:extLst>
              <a:ext uri="{FF2B5EF4-FFF2-40B4-BE49-F238E27FC236}">
                <a16:creationId xmlns:a16="http://schemas.microsoft.com/office/drawing/2014/main" id="{2BD2E51D-CC9B-4F07-ABC3-9CF9C5C09A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9352" y="2009791"/>
            <a:ext cx="2677907" cy="3210262"/>
          </a:xfrm>
          <a:prstGeom prst="rect">
            <a:avLst/>
          </a:prstGeom>
        </p:spPr>
      </p:pic>
      <p:sp>
        <p:nvSpPr>
          <p:cNvPr id="18" name="TextBox 16">
            <a:hlinkHover r:id="rId2" action="ppaction://hlinksldjump"/>
            <a:extLst>
              <a:ext uri="{FF2B5EF4-FFF2-40B4-BE49-F238E27FC236}">
                <a16:creationId xmlns:a16="http://schemas.microsoft.com/office/drawing/2014/main" id="{29729B84-362A-494C-9991-599CAA47A751}"/>
              </a:ext>
            </a:extLst>
          </p:cNvPr>
          <p:cNvSpPr>
            <a:spLocks noChangeArrowheads="1"/>
          </p:cNvSpPr>
          <p:nvPr/>
        </p:nvSpPr>
        <p:spPr bwMode="auto">
          <a:xfrm>
            <a:off x="2555187" y="188385"/>
            <a:ext cx="1883833"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杨、李、吴合作概述</a:t>
            </a:r>
          </a:p>
        </p:txBody>
      </p:sp>
      <p:sp>
        <p:nvSpPr>
          <p:cNvPr id="19" name="TextBox 17">
            <a:hlinkClick r:id="" action="ppaction://hlinkshowjump?jump=nextslide"/>
            <a:hlinkHover r:id="rId4" action="ppaction://hlinksldjump"/>
            <a:extLst>
              <a:ext uri="{FF2B5EF4-FFF2-40B4-BE49-F238E27FC236}">
                <a16:creationId xmlns:a16="http://schemas.microsoft.com/office/drawing/2014/main" id="{1EE266F5-C303-4079-8EA8-D40F9CCC9D80}"/>
              </a:ext>
            </a:extLst>
          </p:cNvPr>
          <p:cNvSpPr>
            <a:spLocks noChangeArrowheads="1"/>
          </p:cNvSpPr>
          <p:nvPr/>
        </p:nvSpPr>
        <p:spPr bwMode="auto">
          <a:xfrm>
            <a:off x="4445001" y="188384"/>
            <a:ext cx="1775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el-GR" altLang="zh-CN" sz="1467" dirty="0">
                <a:solidFill>
                  <a:prstClr val="white"/>
                </a:solidFill>
                <a:latin typeface="微软雅黑" pitchFamily="34" charset="-122"/>
                <a:ea typeface="微软雅黑" pitchFamily="34" charset="-122"/>
                <a:sym typeface="微软雅黑" pitchFamily="34" charset="-122"/>
              </a:rPr>
              <a:t>“θ-τ” </a:t>
            </a:r>
            <a:r>
              <a:rPr lang="zh-CN" altLang="en-US" sz="1467" dirty="0">
                <a:solidFill>
                  <a:prstClr val="white"/>
                </a:solidFill>
                <a:latin typeface="微软雅黑" pitchFamily="34" charset="-122"/>
                <a:ea typeface="微软雅黑" pitchFamily="34" charset="-122"/>
                <a:sym typeface="微软雅黑" pitchFamily="34" charset="-122"/>
              </a:rPr>
              <a:t>之谜</a:t>
            </a:r>
          </a:p>
        </p:txBody>
      </p:sp>
      <p:sp>
        <p:nvSpPr>
          <p:cNvPr id="20" name="TextBox 18">
            <a:hlinkHover r:id="" action="ppaction://noaction"/>
            <a:extLst>
              <a:ext uri="{FF2B5EF4-FFF2-40B4-BE49-F238E27FC236}">
                <a16:creationId xmlns:a16="http://schemas.microsoft.com/office/drawing/2014/main" id="{704BE4F1-A0CD-4E84-B83E-1DDA8B3A518B}"/>
              </a:ext>
            </a:extLst>
          </p:cNvPr>
          <p:cNvSpPr>
            <a:spLocks noChangeArrowheads="1"/>
          </p:cNvSpPr>
          <p:nvPr/>
        </p:nvSpPr>
        <p:spPr bwMode="auto">
          <a:xfrm>
            <a:off x="6356351" y="188385"/>
            <a:ext cx="1792816"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宇称不守恒定律</a:t>
            </a:r>
          </a:p>
        </p:txBody>
      </p:sp>
      <p:sp>
        <p:nvSpPr>
          <p:cNvPr id="21" name="TextBox 20">
            <a:hlinkHover r:id="rId5" action="ppaction://hlinksldjump"/>
            <a:extLst>
              <a:ext uri="{FF2B5EF4-FFF2-40B4-BE49-F238E27FC236}">
                <a16:creationId xmlns:a16="http://schemas.microsoft.com/office/drawing/2014/main" id="{680B4F62-2DE0-4779-997C-2FFC013177C5}"/>
              </a:ext>
            </a:extLst>
          </p:cNvPr>
          <p:cNvSpPr>
            <a:spLocks noChangeArrowheads="1"/>
          </p:cNvSpPr>
          <p:nvPr/>
        </p:nvSpPr>
        <p:spPr bwMode="auto">
          <a:xfrm>
            <a:off x="10140951" y="188384"/>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量子力学中波函数</a:t>
            </a:r>
          </a:p>
        </p:txBody>
      </p:sp>
    </p:spTree>
    <p:extLst>
      <p:ext uri="{BB962C8B-B14F-4D97-AF65-F5344CB8AC3E}">
        <p14:creationId xmlns:p14="http://schemas.microsoft.com/office/powerpoint/2010/main" val="226155646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inVertical)">
                                      <p:cBhvr>
                                        <p:cTn id="7" dur="500"/>
                                        <p:tgtEl>
                                          <p:spTgt spid="6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fade">
                                      <p:cBhvr>
                                        <p:cTn id="11" dur="750"/>
                                        <p:tgtEl>
                                          <p:spTgt spid="63"/>
                                        </p:tgtEl>
                                      </p:cBhvr>
                                    </p:animEffect>
                                    <p:anim calcmode="lin" valueType="num">
                                      <p:cBhvr>
                                        <p:cTn id="12" dur="750" fill="hold"/>
                                        <p:tgtEl>
                                          <p:spTgt spid="63"/>
                                        </p:tgtEl>
                                        <p:attrNameLst>
                                          <p:attrName>ppt_x</p:attrName>
                                        </p:attrNameLst>
                                      </p:cBhvr>
                                      <p:tavLst>
                                        <p:tav tm="0">
                                          <p:val>
                                            <p:strVal val="#ppt_x"/>
                                          </p:val>
                                        </p:tav>
                                        <p:tav tm="100000">
                                          <p:val>
                                            <p:strVal val="#ppt_x"/>
                                          </p:val>
                                        </p:tav>
                                      </p:tavLst>
                                    </p:anim>
                                    <p:anim calcmode="lin" valueType="num">
                                      <p:cBhvr>
                                        <p:cTn id="13" dur="75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 name="矩形 6"/>
          <p:cNvSpPr>
            <a:spLocks noChangeArrowheads="1"/>
          </p:cNvSpPr>
          <p:nvPr/>
        </p:nvSpPr>
        <p:spPr bwMode="auto">
          <a:xfrm>
            <a:off x="0" y="1"/>
            <a:ext cx="12192000" cy="800100"/>
          </a:xfrm>
          <a:prstGeom prst="rect">
            <a:avLst/>
          </a:prstGeom>
          <a:solidFill>
            <a:srgbClr val="0C0C0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a:solidFill>
                <a:srgbClr val="FFFFFF"/>
              </a:solidFill>
              <a:latin typeface="Nexa Light"/>
              <a:ea typeface="微软雅黑"/>
            </a:endParaRPr>
          </a:p>
        </p:txBody>
      </p:sp>
      <p:sp>
        <p:nvSpPr>
          <p:cNvPr id="51" name="矩形 18"/>
          <p:cNvSpPr>
            <a:spLocks noChangeArrowheads="1"/>
          </p:cNvSpPr>
          <p:nvPr/>
        </p:nvSpPr>
        <p:spPr bwMode="auto">
          <a:xfrm>
            <a:off x="10140951" y="0"/>
            <a:ext cx="1845733" cy="804333"/>
          </a:xfrm>
          <a:prstGeom prst="rect">
            <a:avLst/>
          </a:prstGeom>
          <a:solidFill>
            <a:srgbClr val="398BEF"/>
          </a:solidFill>
          <a:ln>
            <a:noFill/>
          </a:ln>
        </p:spPr>
        <p:txBody>
          <a:bodyPr anchor="ctr"/>
          <a:lstStyle/>
          <a:p>
            <a:pPr algn="ctr" defTabSz="914377"/>
            <a:endParaRPr lang="zh-CN" altLang="zh-CN">
              <a:solidFill>
                <a:srgbClr val="FFFFFF"/>
              </a:solidFill>
              <a:latin typeface="Nexa Light"/>
              <a:ea typeface="微软雅黑"/>
            </a:endParaRPr>
          </a:p>
        </p:txBody>
      </p:sp>
      <p:grpSp>
        <p:nvGrpSpPr>
          <p:cNvPr id="52" name="组合 7"/>
          <p:cNvGrpSpPr>
            <a:grpSpLocks/>
          </p:cNvGrpSpPr>
          <p:nvPr/>
        </p:nvGrpSpPr>
        <p:grpSpPr bwMode="auto">
          <a:xfrm>
            <a:off x="1826685" y="141817"/>
            <a:ext cx="1773767" cy="601895"/>
            <a:chOff x="0" y="0"/>
            <a:chExt cx="1329556" cy="451276"/>
          </a:xfrm>
        </p:grpSpPr>
        <p:sp>
          <p:nvSpPr>
            <p:cNvPr id="53" name="圆角矩形 8"/>
            <p:cNvSpPr>
              <a:spLocks noChangeArrowheads="1"/>
            </p:cNvSpPr>
            <p:nvPr/>
          </p:nvSpPr>
          <p:spPr bwMode="auto">
            <a:xfrm>
              <a:off x="0" y="0"/>
              <a:ext cx="1329556" cy="384051"/>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914377"/>
              <a:endParaRPr lang="zh-CN" altLang="zh-CN" sz="2133">
                <a:solidFill>
                  <a:srgbClr val="FFFFFF"/>
                </a:solidFill>
                <a:latin typeface="Nexa Light"/>
                <a:ea typeface="微软雅黑"/>
              </a:endParaRPr>
            </a:p>
          </p:txBody>
        </p:sp>
        <p:sp>
          <p:nvSpPr>
            <p:cNvPr id="54" name="TextBox 15"/>
            <p:cNvSpPr>
              <a:spLocks noChangeArrowheads="1"/>
            </p:cNvSpPr>
            <p:nvPr/>
          </p:nvSpPr>
          <p:spPr bwMode="auto">
            <a:xfrm>
              <a:off x="291773" y="135955"/>
              <a:ext cx="138468" cy="31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defTabSz="914377"/>
              <a:endParaRPr lang="zh-CN" altLang="zh-CN" sz="2133">
                <a:solidFill>
                  <a:prstClr val="white"/>
                </a:solidFill>
                <a:latin typeface="微软雅黑" pitchFamily="34" charset="-122"/>
                <a:ea typeface="微软雅黑" pitchFamily="34" charset="-122"/>
                <a:sym typeface="微软雅黑" pitchFamily="34" charset="-122"/>
              </a:endParaRPr>
            </a:p>
          </p:txBody>
        </p:sp>
      </p:grpSp>
      <p:sp>
        <p:nvSpPr>
          <p:cNvPr id="59" name="TextBox 20">
            <a:hlinkHover r:id="rId2" action="ppaction://hlinksldjump"/>
          </p:cNvPr>
          <p:cNvSpPr>
            <a:spLocks noChangeArrowheads="1"/>
          </p:cNvSpPr>
          <p:nvPr/>
        </p:nvSpPr>
        <p:spPr bwMode="auto">
          <a:xfrm>
            <a:off x="10140951" y="188384"/>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量子力学中波函数</a:t>
            </a:r>
          </a:p>
        </p:txBody>
      </p:sp>
      <p:sp>
        <p:nvSpPr>
          <p:cNvPr id="61" name="直接连接符 15"/>
          <p:cNvSpPr>
            <a:spLocks noChangeShapeType="1"/>
          </p:cNvSpPr>
          <p:nvPr/>
        </p:nvSpPr>
        <p:spPr bwMode="auto">
          <a:xfrm>
            <a:off x="4445000"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62" name="直接连接符 16"/>
          <p:cNvSpPr>
            <a:spLocks noChangeShapeType="1"/>
          </p:cNvSpPr>
          <p:nvPr/>
        </p:nvSpPr>
        <p:spPr bwMode="auto">
          <a:xfrm>
            <a:off x="6129867" y="0"/>
            <a:ext cx="2117"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63" name="直接连接符 17"/>
          <p:cNvSpPr>
            <a:spLocks noChangeShapeType="1"/>
          </p:cNvSpPr>
          <p:nvPr/>
        </p:nvSpPr>
        <p:spPr bwMode="auto">
          <a:xfrm>
            <a:off x="8259233" y="0"/>
            <a:ext cx="0" cy="821267"/>
          </a:xfrm>
          <a:prstGeom prst="line">
            <a:avLst/>
          </a:prstGeom>
          <a:noFill/>
          <a:ln w="9525" cap="flat" cmpd="sng">
            <a:solidFill>
              <a:srgbClr val="F2F2F2"/>
            </a:solidFill>
            <a:bevel/>
            <a:headEnd/>
            <a:tailEnd/>
          </a:ln>
          <a:extLst>
            <a:ext uri="{909E8E84-426E-40DD-AFC4-6F175D3DCCD1}">
              <a14:hiddenFill xmlns:a14="http://schemas.microsoft.com/office/drawing/2010/main">
                <a:noFill/>
              </a14:hiddenFill>
            </a:ext>
          </a:extLst>
        </p:spPr>
        <p:txBody>
          <a:bodyPr/>
          <a:lstStyle/>
          <a:p>
            <a:pPr defTabSz="914377"/>
            <a:endParaRPr lang="zh-CN" altLang="en-US">
              <a:solidFill>
                <a:prstClr val="black"/>
              </a:solidFill>
              <a:latin typeface="Nexa Light"/>
              <a:ea typeface="微软雅黑"/>
            </a:endParaRPr>
          </a:p>
        </p:txBody>
      </p:sp>
      <p:sp>
        <p:nvSpPr>
          <p:cNvPr id="64" name="文本框 74">
            <a:extLst>
              <a:ext uri="{FF2B5EF4-FFF2-40B4-BE49-F238E27FC236}">
                <a16:creationId xmlns:a16="http://schemas.microsoft.com/office/drawing/2014/main" id="{EAE30A2F-C64C-47CA-8369-DE597CA21154}"/>
              </a:ext>
            </a:extLst>
          </p:cNvPr>
          <p:cNvSpPr txBox="1">
            <a:spLocks noChangeArrowheads="1"/>
          </p:cNvSpPr>
          <p:nvPr/>
        </p:nvSpPr>
        <p:spPr bwMode="auto">
          <a:xfrm>
            <a:off x="5112092" y="2386397"/>
            <a:ext cx="6874589" cy="3587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68" tIns="48384" rIns="96768" bIns="48384">
            <a:spAutoFit/>
          </a:bodyPr>
          <a:lstStyle>
            <a:lvl1pPr>
              <a:defRPr sz="2600">
                <a:solidFill>
                  <a:schemeClr val="tx1"/>
                </a:solidFill>
                <a:latin typeface="Calibri" pitchFamily="34" charset="0"/>
                <a:ea typeface="宋体" charset="-122"/>
              </a:defRPr>
            </a:lvl1pPr>
            <a:lvl2pPr marL="742950" indent="-285750">
              <a:defRPr sz="2200">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sz="1700">
                <a:solidFill>
                  <a:schemeClr val="tx1"/>
                </a:solidFill>
                <a:latin typeface="Calibri" pitchFamily="34" charset="0"/>
                <a:ea typeface="宋体" charset="-122"/>
              </a:defRPr>
            </a:lvl4pPr>
            <a:lvl5pPr marL="2057400" indent="-228600">
              <a:defRPr sz="1700">
                <a:solidFill>
                  <a:schemeClr val="tx1"/>
                </a:solidFill>
                <a:latin typeface="Calibri" pitchFamily="34" charset="0"/>
                <a:ea typeface="宋体" charset="-122"/>
              </a:defRPr>
            </a:lvl5pPr>
            <a:lvl6pPr marL="25146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6pPr>
            <a:lvl7pPr marL="29718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7pPr>
            <a:lvl8pPr marL="34290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8pPr>
            <a:lvl9pPr marL="3886200" indent="-228600" eaLnBrk="0" fontAlgn="base" hangingPunct="0">
              <a:spcBef>
                <a:spcPts val="475"/>
              </a:spcBef>
              <a:spcAft>
                <a:spcPct val="0"/>
              </a:spcAft>
              <a:buFont typeface="Arial" charset="0"/>
              <a:defRPr sz="1700">
                <a:solidFill>
                  <a:schemeClr val="tx1"/>
                </a:solidFill>
                <a:latin typeface="Calibri" pitchFamily="34" charset="0"/>
                <a:ea typeface="宋体" charset="-122"/>
              </a:defRPr>
            </a:lvl9pPr>
          </a:lstStyle>
          <a:p>
            <a:pPr defTabSz="914377">
              <a:lnSpc>
                <a:spcPct val="130000"/>
              </a:lnSpc>
            </a:pPr>
            <a:r>
              <a:rPr lang="zh-CN" altLang="en-US" sz="1600" dirty="0">
                <a:solidFill>
                  <a:sysClr val="windowText" lastClr="000000"/>
                </a:solidFill>
                <a:latin typeface="微软雅黑" pitchFamily="34" charset="-122"/>
                <a:ea typeface="微软雅黑" pitchFamily="34" charset="-122"/>
              </a:rPr>
              <a:t>在量子力学中，为了定量地描述微观粒子的状态，量子力学中引入了波函数</a:t>
            </a:r>
            <a:r>
              <a:rPr lang="en-US" altLang="zh-CN" sz="1600" dirty="0">
                <a:solidFill>
                  <a:sysClr val="windowText" lastClr="000000"/>
                </a:solidFill>
                <a:latin typeface="微软雅黑" pitchFamily="34" charset="-122"/>
                <a:ea typeface="微软雅黑" pitchFamily="34" charset="-122"/>
              </a:rPr>
              <a:t> </a:t>
            </a:r>
            <a:r>
              <a:rPr lang="zh-CN" altLang="en-US" sz="1600" dirty="0">
                <a:solidFill>
                  <a:sysClr val="windowText" lastClr="000000"/>
                </a:solidFill>
                <a:latin typeface="微软雅黑" pitchFamily="34" charset="-122"/>
                <a:ea typeface="微软雅黑" pitchFamily="34" charset="-122"/>
              </a:rPr>
              <a:t>，并用</a:t>
            </a:r>
            <a:r>
              <a:rPr lang="en-US" altLang="zh-CN" sz="1600" dirty="0">
                <a:solidFill>
                  <a:sysClr val="windowText" lastClr="000000"/>
                </a:solidFill>
                <a:latin typeface="微软雅黑" pitchFamily="34" charset="-122"/>
                <a:ea typeface="微软雅黑" pitchFamily="34" charset="-122"/>
              </a:rPr>
              <a:t>Ψ</a:t>
            </a:r>
            <a:r>
              <a:rPr lang="zh-CN" altLang="en-US" sz="1600" dirty="0">
                <a:solidFill>
                  <a:sysClr val="windowText" lastClr="000000"/>
                </a:solidFill>
                <a:latin typeface="微软雅黑" pitchFamily="34" charset="-122"/>
                <a:ea typeface="微软雅黑" pitchFamily="34" charset="-122"/>
              </a:rPr>
              <a:t>表示。一般来讲，波函数是空间和时间的函数，并且是复函数，即</a:t>
            </a:r>
            <a:r>
              <a:rPr lang="en-US" altLang="zh-CN" sz="1600" dirty="0">
                <a:solidFill>
                  <a:sysClr val="windowText" lastClr="000000"/>
                </a:solidFill>
                <a:latin typeface="微软雅黑" pitchFamily="34" charset="-122"/>
                <a:ea typeface="微软雅黑" pitchFamily="34" charset="-122"/>
              </a:rPr>
              <a:t>Ψ=Ψ</a:t>
            </a:r>
            <a:r>
              <a:rPr lang="zh-CN" altLang="en-US" sz="1600" dirty="0">
                <a:solidFill>
                  <a:sysClr val="windowText" lastClr="000000"/>
                </a:solidFill>
                <a:latin typeface="微软雅黑" pitchFamily="34" charset="-122"/>
                <a:ea typeface="微软雅黑" pitchFamily="34" charset="-122"/>
              </a:rPr>
              <a:t>（</a:t>
            </a:r>
            <a:r>
              <a:rPr lang="en-US" altLang="zh-CN" sz="1600" dirty="0">
                <a:solidFill>
                  <a:sysClr val="windowText" lastClr="000000"/>
                </a:solidFill>
                <a:latin typeface="微软雅黑" pitchFamily="34" charset="-122"/>
                <a:ea typeface="微软雅黑" pitchFamily="34" charset="-122"/>
              </a:rPr>
              <a:t>x</a:t>
            </a:r>
            <a:r>
              <a:rPr lang="zh-CN" altLang="en-US" sz="1600" dirty="0">
                <a:solidFill>
                  <a:sysClr val="windowText" lastClr="000000"/>
                </a:solidFill>
                <a:latin typeface="微软雅黑" pitchFamily="34" charset="-122"/>
                <a:ea typeface="微软雅黑" pitchFamily="34" charset="-122"/>
              </a:rPr>
              <a:t>，</a:t>
            </a:r>
            <a:r>
              <a:rPr lang="en-US" altLang="zh-CN" sz="1600" dirty="0">
                <a:solidFill>
                  <a:sysClr val="windowText" lastClr="000000"/>
                </a:solidFill>
                <a:latin typeface="微软雅黑" pitchFamily="34" charset="-122"/>
                <a:ea typeface="微软雅黑" pitchFamily="34" charset="-122"/>
              </a:rPr>
              <a:t>y</a:t>
            </a:r>
            <a:r>
              <a:rPr lang="zh-CN" altLang="en-US" sz="1600" dirty="0">
                <a:solidFill>
                  <a:sysClr val="windowText" lastClr="000000"/>
                </a:solidFill>
                <a:latin typeface="微软雅黑" pitchFamily="34" charset="-122"/>
                <a:ea typeface="微软雅黑" pitchFamily="34" charset="-122"/>
              </a:rPr>
              <a:t>，</a:t>
            </a:r>
            <a:r>
              <a:rPr lang="en-US" altLang="zh-CN" sz="1600" dirty="0">
                <a:solidFill>
                  <a:sysClr val="windowText" lastClr="000000"/>
                </a:solidFill>
                <a:latin typeface="微软雅黑" pitchFamily="34" charset="-122"/>
                <a:ea typeface="微软雅黑" pitchFamily="34" charset="-122"/>
              </a:rPr>
              <a:t>z</a:t>
            </a:r>
            <a:r>
              <a:rPr lang="zh-CN" altLang="en-US" sz="1600" dirty="0">
                <a:solidFill>
                  <a:sysClr val="windowText" lastClr="000000"/>
                </a:solidFill>
                <a:latin typeface="微软雅黑" pitchFamily="34" charset="-122"/>
                <a:ea typeface="微软雅黑" pitchFamily="34" charset="-122"/>
              </a:rPr>
              <a:t>，</a:t>
            </a:r>
            <a:r>
              <a:rPr lang="en-US" altLang="zh-CN" sz="1600" dirty="0">
                <a:solidFill>
                  <a:sysClr val="windowText" lastClr="000000"/>
                </a:solidFill>
                <a:latin typeface="微软雅黑" pitchFamily="34" charset="-122"/>
                <a:ea typeface="微软雅黑" pitchFamily="34" charset="-122"/>
              </a:rPr>
              <a:t>t</a:t>
            </a:r>
            <a:r>
              <a:rPr lang="zh-CN" altLang="en-US" sz="1600" dirty="0">
                <a:solidFill>
                  <a:sysClr val="windowText" lastClr="000000"/>
                </a:solidFill>
                <a:latin typeface="微软雅黑" pitchFamily="34" charset="-122"/>
                <a:ea typeface="微软雅黑" pitchFamily="34" charset="-122"/>
              </a:rPr>
              <a:t>）。将爱因斯坦的“鬼场”和光子存在的概率之间的关系加以推广，玻恩假定</a:t>
            </a:r>
            <a:r>
              <a:rPr lang="en-US" altLang="zh-CN" sz="1600" dirty="0">
                <a:solidFill>
                  <a:sysClr val="windowText" lastClr="000000"/>
                </a:solidFill>
                <a:latin typeface="微软雅黑" pitchFamily="34" charset="-122"/>
                <a:ea typeface="微软雅黑" pitchFamily="34" charset="-122"/>
              </a:rPr>
              <a:t>Ψ*Ψ</a:t>
            </a:r>
            <a:r>
              <a:rPr lang="zh-CN" altLang="en-US" sz="1600" dirty="0">
                <a:solidFill>
                  <a:sysClr val="windowText" lastClr="000000"/>
                </a:solidFill>
                <a:latin typeface="微软雅黑" pitchFamily="34" charset="-122"/>
                <a:ea typeface="微软雅黑" pitchFamily="34" charset="-122"/>
              </a:rPr>
              <a:t>就是粒子的概率密度，即在时刻</a:t>
            </a:r>
            <a:r>
              <a:rPr lang="en-US" altLang="zh-CN" sz="1600" dirty="0">
                <a:solidFill>
                  <a:sysClr val="windowText" lastClr="000000"/>
                </a:solidFill>
                <a:latin typeface="微软雅黑" pitchFamily="34" charset="-122"/>
                <a:ea typeface="微软雅黑" pitchFamily="34" charset="-122"/>
              </a:rPr>
              <a:t>t</a:t>
            </a:r>
            <a:r>
              <a:rPr lang="zh-CN" altLang="en-US" sz="1600" dirty="0">
                <a:solidFill>
                  <a:sysClr val="windowText" lastClr="000000"/>
                </a:solidFill>
                <a:latin typeface="微软雅黑" pitchFamily="34" charset="-122"/>
                <a:ea typeface="微软雅黑" pitchFamily="34" charset="-122"/>
              </a:rPr>
              <a:t>，在点（</a:t>
            </a:r>
            <a:r>
              <a:rPr lang="en-US" altLang="zh-CN" sz="1600" dirty="0" err="1">
                <a:solidFill>
                  <a:sysClr val="windowText" lastClr="000000"/>
                </a:solidFill>
                <a:latin typeface="微软雅黑" pitchFamily="34" charset="-122"/>
                <a:ea typeface="微软雅黑" pitchFamily="34" charset="-122"/>
              </a:rPr>
              <a:t>x,y,z</a:t>
            </a:r>
            <a:r>
              <a:rPr lang="zh-CN" altLang="en-US" sz="1600" dirty="0">
                <a:solidFill>
                  <a:sysClr val="windowText" lastClr="000000"/>
                </a:solidFill>
                <a:latin typeface="微软雅黑" pitchFamily="34" charset="-122"/>
                <a:ea typeface="微软雅黑" pitchFamily="34" charset="-122"/>
              </a:rPr>
              <a:t>）附近单位体积内发现粒子的概率。波函数</a:t>
            </a:r>
            <a:r>
              <a:rPr lang="en-US" altLang="zh-CN" sz="1600" dirty="0">
                <a:solidFill>
                  <a:sysClr val="windowText" lastClr="000000"/>
                </a:solidFill>
                <a:latin typeface="微软雅黑" pitchFamily="34" charset="-122"/>
                <a:ea typeface="微软雅黑" pitchFamily="34" charset="-122"/>
              </a:rPr>
              <a:t>Ψ</a:t>
            </a:r>
            <a:r>
              <a:rPr lang="zh-CN" altLang="en-US" sz="1600" dirty="0">
                <a:solidFill>
                  <a:sysClr val="windowText" lastClr="000000"/>
                </a:solidFill>
                <a:latin typeface="微软雅黑" pitchFamily="34" charset="-122"/>
                <a:ea typeface="微软雅黑" pitchFamily="34" charset="-122"/>
              </a:rPr>
              <a:t>的绝对值的平方因此就称为概率幅。</a:t>
            </a:r>
            <a:endParaRPr lang="en-US" altLang="zh-CN" sz="1600" dirty="0">
              <a:solidFill>
                <a:sysClr val="windowText" lastClr="000000"/>
              </a:solidFill>
              <a:latin typeface="微软雅黑" pitchFamily="34" charset="-122"/>
              <a:ea typeface="微软雅黑" pitchFamily="34" charset="-122"/>
            </a:endParaRPr>
          </a:p>
          <a:p>
            <a:pPr defTabSz="914377">
              <a:lnSpc>
                <a:spcPct val="130000"/>
              </a:lnSpc>
            </a:pPr>
            <a:r>
              <a:rPr lang="zh-CN" altLang="en-US" sz="1600" dirty="0">
                <a:solidFill>
                  <a:prstClr val="black">
                    <a:lumMod val="95000"/>
                    <a:lumOff val="5000"/>
                  </a:prstClr>
                </a:solidFill>
                <a:latin typeface="微软雅黑" pitchFamily="34" charset="-122"/>
                <a:ea typeface="微软雅黑" pitchFamily="34" charset="-122"/>
                <a:cs typeface="Arial" pitchFamily="34" charset="0"/>
              </a:rPr>
              <a:t>而微观粒子在各处出现的概率密度才具有明显的物理意义。</a:t>
            </a:r>
          </a:p>
          <a:p>
            <a:pPr defTabSz="914377">
              <a:lnSpc>
                <a:spcPct val="130000"/>
              </a:lnSpc>
            </a:pPr>
            <a:r>
              <a:rPr lang="zh-CN" altLang="en-US" sz="1600" dirty="0">
                <a:solidFill>
                  <a:prstClr val="black">
                    <a:lumMod val="95000"/>
                    <a:lumOff val="5000"/>
                  </a:prstClr>
                </a:solidFill>
                <a:latin typeface="微软雅黑" pitchFamily="34" charset="-122"/>
                <a:ea typeface="微软雅黑" pitchFamily="34" charset="-122"/>
                <a:cs typeface="Arial" pitchFamily="34" charset="0"/>
              </a:rPr>
              <a:t>据此认为波函数所代表的是一种概率的波动。这虽然是人们对物质波所能做出的一种理解，但是波函数概念的形成正是量子力学完全摆脱经典观念、走向成熟的标志；波函数和概率密度，是构成量子力学理论的最基本的概念。</a:t>
            </a:r>
          </a:p>
        </p:txBody>
      </p:sp>
      <p:sp>
        <p:nvSpPr>
          <p:cNvPr id="65" name="矩形 1">
            <a:extLst>
              <a:ext uri="{FF2B5EF4-FFF2-40B4-BE49-F238E27FC236}">
                <a16:creationId xmlns:a16="http://schemas.microsoft.com/office/drawing/2014/main" id="{02079151-7B4E-44F2-9934-54F67A94A1B5}"/>
              </a:ext>
            </a:extLst>
          </p:cNvPr>
          <p:cNvSpPr>
            <a:spLocks noChangeArrowheads="1"/>
          </p:cNvSpPr>
          <p:nvPr/>
        </p:nvSpPr>
        <p:spPr bwMode="auto">
          <a:xfrm>
            <a:off x="5112092" y="1796819"/>
            <a:ext cx="2807659" cy="42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68" tIns="48384" rIns="96768" bIns="48384">
            <a:spAutoFit/>
          </a:bodyPr>
          <a:lstStyle/>
          <a:p>
            <a:pPr defTabSz="914377"/>
            <a:r>
              <a:rPr lang="zh-CN" altLang="en-US" sz="2133" dirty="0">
                <a:solidFill>
                  <a:prstClr val="black"/>
                </a:solidFill>
                <a:latin typeface="微软雅黑" pitchFamily="34" charset="-122"/>
                <a:ea typeface="微软雅黑" pitchFamily="34" charset="-122"/>
              </a:rPr>
              <a:t>量子力学中的波函数</a:t>
            </a:r>
          </a:p>
        </p:txBody>
      </p:sp>
      <p:sp>
        <p:nvSpPr>
          <p:cNvPr id="17" name="TextBox 16">
            <a:hlinkHover r:id="rId3" action="ppaction://hlinksldjump"/>
            <a:extLst>
              <a:ext uri="{FF2B5EF4-FFF2-40B4-BE49-F238E27FC236}">
                <a16:creationId xmlns:a16="http://schemas.microsoft.com/office/drawing/2014/main" id="{7344789A-E7B3-4B41-9957-8B013C495399}"/>
              </a:ext>
            </a:extLst>
          </p:cNvPr>
          <p:cNvSpPr>
            <a:spLocks noChangeArrowheads="1"/>
          </p:cNvSpPr>
          <p:nvPr/>
        </p:nvSpPr>
        <p:spPr bwMode="auto">
          <a:xfrm>
            <a:off x="2555187" y="188385"/>
            <a:ext cx="1883833"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wrap="square">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杨、李、吴合作概述</a:t>
            </a:r>
          </a:p>
        </p:txBody>
      </p:sp>
      <p:sp>
        <p:nvSpPr>
          <p:cNvPr id="18" name="TextBox 17">
            <a:hlinkClick r:id="" action="ppaction://hlinkshowjump?jump=nextslide"/>
            <a:hlinkHover r:id="rId4" action="ppaction://hlinksldjump"/>
            <a:extLst>
              <a:ext uri="{FF2B5EF4-FFF2-40B4-BE49-F238E27FC236}">
                <a16:creationId xmlns:a16="http://schemas.microsoft.com/office/drawing/2014/main" id="{C3D4A255-0F44-4054-8D64-51B2A3632A53}"/>
              </a:ext>
            </a:extLst>
          </p:cNvPr>
          <p:cNvSpPr>
            <a:spLocks noChangeArrowheads="1"/>
          </p:cNvSpPr>
          <p:nvPr/>
        </p:nvSpPr>
        <p:spPr bwMode="auto">
          <a:xfrm>
            <a:off x="4445001" y="188384"/>
            <a:ext cx="1775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el-GR" altLang="zh-CN" sz="1467" dirty="0">
                <a:solidFill>
                  <a:prstClr val="white"/>
                </a:solidFill>
                <a:latin typeface="微软雅黑" pitchFamily="34" charset="-122"/>
                <a:ea typeface="微软雅黑" pitchFamily="34" charset="-122"/>
                <a:sym typeface="微软雅黑" pitchFamily="34" charset="-122"/>
              </a:rPr>
              <a:t>“θ-τ” </a:t>
            </a:r>
            <a:r>
              <a:rPr lang="zh-CN" altLang="en-US" sz="1467" dirty="0">
                <a:solidFill>
                  <a:prstClr val="white"/>
                </a:solidFill>
                <a:latin typeface="微软雅黑" pitchFamily="34" charset="-122"/>
                <a:ea typeface="微软雅黑" pitchFamily="34" charset="-122"/>
                <a:sym typeface="微软雅黑" pitchFamily="34" charset="-122"/>
              </a:rPr>
              <a:t>之谜</a:t>
            </a:r>
          </a:p>
        </p:txBody>
      </p:sp>
      <p:sp>
        <p:nvSpPr>
          <p:cNvPr id="19" name="TextBox 18">
            <a:hlinkHover r:id="" action="ppaction://noaction"/>
            <a:extLst>
              <a:ext uri="{FF2B5EF4-FFF2-40B4-BE49-F238E27FC236}">
                <a16:creationId xmlns:a16="http://schemas.microsoft.com/office/drawing/2014/main" id="{3A7CFE15-0B50-48DA-BF48-34CAC85B51CE}"/>
              </a:ext>
            </a:extLst>
          </p:cNvPr>
          <p:cNvSpPr>
            <a:spLocks noChangeArrowheads="1"/>
          </p:cNvSpPr>
          <p:nvPr/>
        </p:nvSpPr>
        <p:spPr bwMode="auto">
          <a:xfrm>
            <a:off x="6356351" y="188385"/>
            <a:ext cx="1792816"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宇称不守恒定律</a:t>
            </a:r>
          </a:p>
        </p:txBody>
      </p:sp>
      <p:sp>
        <p:nvSpPr>
          <p:cNvPr id="20" name="TextBox 19">
            <a:hlinkHover r:id="rId3" action="ppaction://hlinksldjump"/>
            <a:extLst>
              <a:ext uri="{FF2B5EF4-FFF2-40B4-BE49-F238E27FC236}">
                <a16:creationId xmlns:a16="http://schemas.microsoft.com/office/drawing/2014/main" id="{D635BED0-5AB7-4DE3-B224-46A3F5F8D461}"/>
              </a:ext>
            </a:extLst>
          </p:cNvPr>
          <p:cNvSpPr>
            <a:spLocks noChangeArrowheads="1"/>
          </p:cNvSpPr>
          <p:nvPr/>
        </p:nvSpPr>
        <p:spPr bwMode="auto">
          <a:xfrm>
            <a:off x="8284634" y="188385"/>
            <a:ext cx="190288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cap="flat" cmpd="sng">
                <a:solidFill>
                  <a:schemeClr val="accent1"/>
                </a:solidFill>
                <a:bevel/>
                <a:headEnd/>
                <a:tailEnd/>
              </a14:hiddenLine>
            </a:ext>
          </a:extLst>
        </p:spPr>
        <p:txBody>
          <a:bodyPr>
            <a:spAutoFit/>
          </a:bodyPr>
          <a:lstStyle/>
          <a:p>
            <a:pPr algn="ctr" defTabSz="914377"/>
            <a:r>
              <a:rPr lang="zh-CN" altLang="en-US" sz="1467" dirty="0">
                <a:solidFill>
                  <a:prstClr val="white"/>
                </a:solidFill>
                <a:latin typeface="微软雅黑" pitchFamily="34" charset="-122"/>
                <a:ea typeface="微软雅黑" pitchFamily="34" charset="-122"/>
                <a:sym typeface="微软雅黑" pitchFamily="34" charset="-122"/>
              </a:rPr>
              <a:t>宇称的概念</a:t>
            </a:r>
          </a:p>
        </p:txBody>
      </p:sp>
      <p:pic>
        <p:nvPicPr>
          <p:cNvPr id="3" name="图片 2">
            <a:extLst>
              <a:ext uri="{FF2B5EF4-FFF2-40B4-BE49-F238E27FC236}">
                <a16:creationId xmlns:a16="http://schemas.microsoft.com/office/drawing/2014/main" id="{3E5C6B21-FE42-44C7-AAD7-52B471E31BDC}"/>
              </a:ext>
            </a:extLst>
          </p:cNvPr>
          <p:cNvPicPr>
            <a:picLocks noChangeAspect="1"/>
          </p:cNvPicPr>
          <p:nvPr/>
        </p:nvPicPr>
        <p:blipFill rotWithShape="1">
          <a:blip r:embed="rId5">
            <a:extLst>
              <a:ext uri="{28A0092B-C50C-407E-A947-70E740481C1C}">
                <a14:useLocalDpi xmlns:a14="http://schemas.microsoft.com/office/drawing/2010/main" val="0"/>
              </a:ext>
            </a:extLst>
          </a:blip>
          <a:srcRect l="14218" t="6805" r="13140" b="11202"/>
          <a:stretch/>
        </p:blipFill>
        <p:spPr>
          <a:xfrm>
            <a:off x="281727" y="2321169"/>
            <a:ext cx="4403770" cy="3727938"/>
          </a:xfrm>
          <a:prstGeom prst="rect">
            <a:avLst/>
          </a:prstGeom>
        </p:spPr>
      </p:pic>
    </p:spTree>
    <p:extLst>
      <p:ext uri="{BB962C8B-B14F-4D97-AF65-F5344CB8AC3E}">
        <p14:creationId xmlns:p14="http://schemas.microsoft.com/office/powerpoint/2010/main" val="193169254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inVertical)">
                                      <p:cBhvr>
                                        <p:cTn id="7" dur="500"/>
                                        <p:tgtEl>
                                          <p:spTgt spid="6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750"/>
                                        <p:tgtEl>
                                          <p:spTgt spid="64"/>
                                        </p:tgtEl>
                                      </p:cBhvr>
                                    </p:animEffect>
                                    <p:anim calcmode="lin" valueType="num">
                                      <p:cBhvr>
                                        <p:cTn id="12" dur="750" fill="hold"/>
                                        <p:tgtEl>
                                          <p:spTgt spid="64"/>
                                        </p:tgtEl>
                                        <p:attrNameLst>
                                          <p:attrName>ppt_x</p:attrName>
                                        </p:attrNameLst>
                                      </p:cBhvr>
                                      <p:tavLst>
                                        <p:tav tm="0">
                                          <p:val>
                                            <p:strVal val="#ppt_x"/>
                                          </p:val>
                                        </p:tav>
                                        <p:tav tm="100000">
                                          <p:val>
                                            <p:strVal val="#ppt_x"/>
                                          </p:val>
                                        </p:tav>
                                      </p:tavLst>
                                    </p:anim>
                                    <p:anim calcmode="lin" valueType="num">
                                      <p:cBhvr>
                                        <p:cTn id="13" dur="75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p:cNvSpPr/>
          <p:nvPr/>
        </p:nvSpPr>
        <p:spPr>
          <a:xfrm>
            <a:off x="4009316" y="2143486"/>
            <a:ext cx="4736075" cy="1850058"/>
          </a:xfrm>
          <a:prstGeom prst="rect">
            <a:avLst/>
          </a:prstGeom>
        </p:spPr>
        <p:txBody>
          <a:bodyPr wrap="square">
            <a:spAutoFit/>
          </a:bodyPr>
          <a:lstStyle/>
          <a:p>
            <a:pPr defTabSz="914377">
              <a:lnSpc>
                <a:spcPct val="150000"/>
              </a:lnSpc>
            </a:pPr>
            <a:r>
              <a:rPr lang="en-US" altLang="zh-CN" sz="8800" dirty="0">
                <a:solidFill>
                  <a:srgbClr val="0070C0"/>
                </a:solidFill>
                <a:latin typeface="Impact" pitchFamily="34" charset="0"/>
                <a:ea typeface="微软雅黑" panose="020B0503020204020204" pitchFamily="34" charset="-122"/>
              </a:rPr>
              <a:t>THANKS!</a:t>
            </a:r>
            <a:endParaRPr lang="zh-CN" altLang="en-US" sz="8800" dirty="0">
              <a:solidFill>
                <a:srgbClr val="0070C0"/>
              </a:solidFill>
              <a:latin typeface="Impact" pitchFamily="34" charset="0"/>
              <a:ea typeface="微软雅黑" panose="020B0503020204020204" pitchFamily="34" charset="-122"/>
            </a:endParaRPr>
          </a:p>
        </p:txBody>
      </p:sp>
    </p:spTree>
    <p:extLst>
      <p:ext uri="{BB962C8B-B14F-4D97-AF65-F5344CB8AC3E}">
        <p14:creationId xmlns:p14="http://schemas.microsoft.com/office/powerpoint/2010/main" val="223698019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ppt_x</p:attrName>
                                        </p:attrNameLst>
                                      </p:cBhvr>
                                      <p:tavLst>
                                        <p:tav tm="0">
                                          <p:val>
                                            <p:strVal val="#ppt_x"/>
                                          </p:val>
                                        </p:tav>
                                        <p:tav tm="100000">
                                          <p:val>
                                            <p:strVal val="#ppt_x"/>
                                          </p:val>
                                        </p:tav>
                                      </p:tavLst>
                                    </p:anim>
                                    <p:anim calcmode="lin" valueType="num">
                                      <p:cBhvr>
                                        <p:cTn id="8" dur="250" fill="hold"/>
                                        <p:tgtEl>
                                          <p:spTgt spid="5"/>
                                        </p:tgtEl>
                                        <p:attrNameLst>
                                          <p:attrName>ppt_y</p:attrName>
                                        </p:attrNameLst>
                                      </p:cBhvr>
                                      <p:tavLst>
                                        <p:tav tm="0">
                                          <p:val>
                                            <p:strVal val="#ppt_y-#ppt_h/2"/>
                                          </p:val>
                                        </p:tav>
                                        <p:tav tm="100000">
                                          <p:val>
                                            <p:strVal val="#ppt_y"/>
                                          </p:val>
                                        </p:tav>
                                      </p:tavLst>
                                    </p:anim>
                                    <p:anim calcmode="lin" valueType="num">
                                      <p:cBhvr>
                                        <p:cTn id="9" dur="250" fill="hold"/>
                                        <p:tgtEl>
                                          <p:spTgt spid="5"/>
                                        </p:tgtEl>
                                        <p:attrNameLst>
                                          <p:attrName>ppt_w</p:attrName>
                                        </p:attrNameLst>
                                      </p:cBhvr>
                                      <p:tavLst>
                                        <p:tav tm="0">
                                          <p:val>
                                            <p:strVal val="#ppt_w"/>
                                          </p:val>
                                        </p:tav>
                                        <p:tav tm="100000">
                                          <p:val>
                                            <p:strVal val="#ppt_w"/>
                                          </p:val>
                                        </p:tav>
                                      </p:tavLst>
                                    </p:anim>
                                    <p:anim calcmode="lin" valueType="num">
                                      <p:cBhvr>
                                        <p:cTn id="10" dur="25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Nexa Light"/>
        <a:ea typeface="微软雅黑"/>
        <a:cs typeface=""/>
      </a:majorFont>
      <a:minorFont>
        <a:latin typeface="Nexa Light"/>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568</TotalTime>
  <Words>1132</Words>
  <Application>Microsoft Office PowerPoint</Application>
  <PresentationFormat>宽屏</PresentationFormat>
  <Paragraphs>76</Paragraphs>
  <Slides>8</Slides>
  <Notes>3</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vt:i4>
      </vt:variant>
      <vt:variant>
        <vt:lpstr>幻灯片标题</vt:lpstr>
      </vt:variant>
      <vt:variant>
        <vt:i4>8</vt:i4>
      </vt:variant>
    </vt:vector>
  </HeadingPairs>
  <TitlesOfParts>
    <vt:vector size="22" baseType="lpstr">
      <vt:lpstr>Lato</vt:lpstr>
      <vt:lpstr>Nexa Light</vt:lpstr>
      <vt:lpstr>等线</vt:lpstr>
      <vt:lpstr>等线 Light</vt:lpstr>
      <vt:lpstr>华康俪金黑W8(P)</vt:lpstr>
      <vt:lpstr>微软雅黑</vt:lpstr>
      <vt:lpstr>arial</vt:lpstr>
      <vt:lpstr>arial</vt:lpstr>
      <vt:lpstr>Calibri</vt:lpstr>
      <vt:lpstr>Cambria Math</vt:lpstr>
      <vt:lpstr>Impact</vt:lpstr>
      <vt:lpstr>Office 主题​​</vt:lpstr>
      <vt:lpstr>Office 主题</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keywords>锐旗设计; https:/9ppt.taobao.com</cp:keywords>
  <cp:lastModifiedBy>张天宇</cp:lastModifiedBy>
  <cp:revision>20</cp:revision>
  <dcterms:created xsi:type="dcterms:W3CDTF">2016-07-01T08:29:20Z</dcterms:created>
  <dcterms:modified xsi:type="dcterms:W3CDTF">2020-12-03T12:04:02Z</dcterms:modified>
  <cp:category>锐旗设计; https://9ppt.taobao.com</cp:category>
</cp:coreProperties>
</file>