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7" r:id="rId4"/>
    <p:sldId id="291" r:id="rId5"/>
    <p:sldId id="290" r:id="rId6"/>
    <p:sldId id="289" r:id="rId7"/>
    <p:sldId id="293" r:id="rId8"/>
    <p:sldId id="288" r:id="rId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367"/>
    <a:srgbClr val="1D4865"/>
    <a:srgbClr val="1D4971"/>
    <a:srgbClr val="51B3CD"/>
    <a:srgbClr val="83C2DB"/>
    <a:srgbClr val="2980B4"/>
    <a:srgbClr val="4287C6"/>
    <a:srgbClr val="278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404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719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49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9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286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502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749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573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379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3"/>
            <a:ext cx="7886700" cy="43588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0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458668" y="1265015"/>
            <a:ext cx="5340191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200" b="1" dirty="0">
                <a:solidFill>
                  <a:srgbClr val="1B4367"/>
                </a:solidFill>
                <a:cs typeface="+mn-ea"/>
                <a:sym typeface="+mn-lt"/>
              </a:rPr>
              <a:t>重子</a:t>
            </a:r>
            <a:endParaRPr lang="en-US" altLang="zh-CN" sz="4200" b="1" dirty="0">
              <a:solidFill>
                <a:srgbClr val="1B4367"/>
              </a:solidFill>
              <a:cs typeface="+mn-ea"/>
              <a:sym typeface="+mn-lt"/>
            </a:endParaRPr>
          </a:p>
          <a:p>
            <a:r>
              <a:rPr lang="en-US" altLang="zh-CN" sz="4200" b="1" dirty="0">
                <a:solidFill>
                  <a:srgbClr val="1B4367"/>
                </a:solidFill>
                <a:cs typeface="+mn-ea"/>
                <a:sym typeface="+mn-lt"/>
              </a:rPr>
              <a:t>Baryon</a:t>
            </a:r>
            <a:endParaRPr lang="zh-CN" altLang="en-US" sz="4200" b="1" dirty="0">
              <a:solidFill>
                <a:srgbClr val="1B4367"/>
              </a:solidFill>
              <a:cs typeface="+mn-ea"/>
              <a:sym typeface="+mn-lt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458668" y="2626926"/>
            <a:ext cx="3336584" cy="306467"/>
          </a:xfrm>
          <a:prstGeom prst="roundRect">
            <a:avLst/>
          </a:prstGeom>
          <a:solidFill>
            <a:srgbClr val="1B4367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07190534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陈佳莲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2950F52A-684E-46C6-A858-0C689E56DD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8" y="112380"/>
            <a:ext cx="7924800" cy="4918739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id="{0408DDF3-C8F4-4930-A163-1F42CF1302DA}"/>
              </a:ext>
            </a:extLst>
          </p:cNvPr>
          <p:cNvSpPr/>
          <p:nvPr/>
        </p:nvSpPr>
        <p:spPr>
          <a:xfrm>
            <a:off x="3140765" y="2763078"/>
            <a:ext cx="1431235" cy="17890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330E3143-245B-4FE9-89DC-931BB9BAF477}"/>
              </a:ext>
            </a:extLst>
          </p:cNvPr>
          <p:cNvSpPr/>
          <p:nvPr/>
        </p:nvSpPr>
        <p:spPr>
          <a:xfrm>
            <a:off x="2272748" y="337930"/>
            <a:ext cx="3425687" cy="655983"/>
          </a:xfrm>
          <a:prstGeom prst="ellipse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对话气泡: 椭圆形 9">
            <a:extLst>
              <a:ext uri="{FF2B5EF4-FFF2-40B4-BE49-F238E27FC236}">
                <a16:creationId xmlns:a16="http://schemas.microsoft.com/office/drawing/2014/main" id="{AD9C1CE4-D37B-4618-8637-C3715DD20381}"/>
              </a:ext>
            </a:extLst>
          </p:cNvPr>
          <p:cNvSpPr/>
          <p:nvPr/>
        </p:nvSpPr>
        <p:spPr>
          <a:xfrm>
            <a:off x="5307496" y="0"/>
            <a:ext cx="1278835" cy="570107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比原子质量小的粒子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5F6F3398-41A6-4ED4-B4A9-38DEB53D9AF6}"/>
              </a:ext>
            </a:extLst>
          </p:cNvPr>
          <p:cNvSpPr/>
          <p:nvPr/>
        </p:nvSpPr>
        <p:spPr>
          <a:xfrm>
            <a:off x="3140765" y="1934817"/>
            <a:ext cx="2935357" cy="742122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对话气泡: 椭圆形 12">
            <a:extLst>
              <a:ext uri="{FF2B5EF4-FFF2-40B4-BE49-F238E27FC236}">
                <a16:creationId xmlns:a16="http://schemas.microsoft.com/office/drawing/2014/main" id="{B4832B5C-1944-474B-B582-74B7E9700C33}"/>
              </a:ext>
            </a:extLst>
          </p:cNvPr>
          <p:cNvSpPr/>
          <p:nvPr/>
        </p:nvSpPr>
        <p:spPr>
          <a:xfrm>
            <a:off x="5055705" y="1596885"/>
            <a:ext cx="1457740" cy="65598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受到强相互作用力的粒子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5"/>
          <p:cNvSpPr txBox="1"/>
          <p:nvPr/>
        </p:nvSpPr>
        <p:spPr>
          <a:xfrm>
            <a:off x="643125" y="28801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>
                <a:solidFill>
                  <a:srgbClr val="1B4367"/>
                </a:solidFill>
                <a:cs typeface="+mn-ea"/>
                <a:sym typeface="+mn-lt"/>
              </a:rPr>
              <a:t>什么是重子</a:t>
            </a:r>
            <a:endParaRPr lang="zh-CN" altLang="en-US" sz="1700" b="1" dirty="0">
              <a:solidFill>
                <a:srgbClr val="1B4367"/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46FDCA99-61AC-4B48-9586-B357684177D1}"/>
              </a:ext>
            </a:extLst>
          </p:cNvPr>
          <p:cNvSpPr txBox="1"/>
          <p:nvPr/>
        </p:nvSpPr>
        <p:spPr>
          <a:xfrm>
            <a:off x="536712" y="861390"/>
            <a:ext cx="75603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它是强子的一类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是指由三个夸克（或者三个反夸克组成反重子）组成的复合粒子</a:t>
            </a:r>
            <a:r>
              <a:rPr lang="en-US" altLang="zh-CN" sz="2400" dirty="0"/>
              <a:t>——</a:t>
            </a:r>
            <a:r>
              <a:rPr lang="zh-CN" altLang="en-US" sz="2400" dirty="0"/>
              <a:t>不是基本粒子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最常见的重子有组成日常物质原子核的质子和中子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7C74B080-FFC0-4568-990D-28C1A9C3C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38" y="0"/>
            <a:ext cx="870872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2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C175033-01CC-4D0F-9152-4A482B6C7F64}"/>
              </a:ext>
            </a:extLst>
          </p:cNvPr>
          <p:cNvSpPr txBox="1"/>
          <p:nvPr/>
        </p:nvSpPr>
        <p:spPr>
          <a:xfrm>
            <a:off x="278295" y="664378"/>
            <a:ext cx="1961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质子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D477062-EFB3-4955-A3E3-8779A4BE10F1}"/>
              </a:ext>
            </a:extLst>
          </p:cNvPr>
          <p:cNvSpPr txBox="1"/>
          <p:nvPr/>
        </p:nvSpPr>
        <p:spPr>
          <a:xfrm>
            <a:off x="5413513" y="826661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中子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3FA4BE1-5F99-471A-B9C7-107A98632B75}"/>
              </a:ext>
            </a:extLst>
          </p:cNvPr>
          <p:cNvSpPr txBox="1"/>
          <p:nvPr/>
        </p:nvSpPr>
        <p:spPr>
          <a:xfrm>
            <a:off x="278295" y="2417861"/>
            <a:ext cx="6235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超子：</a:t>
            </a:r>
            <a:r>
              <a:rPr lang="en-US" altLang="zh-CN" dirty="0"/>
              <a:t>Λ</a:t>
            </a:r>
            <a:r>
              <a:rPr lang="zh-CN" altLang="en-US" dirty="0"/>
              <a:t>、</a:t>
            </a:r>
            <a:r>
              <a:rPr lang="en-US" altLang="zh-CN" dirty="0"/>
              <a:t>Σ</a:t>
            </a:r>
            <a:r>
              <a:rPr lang="zh-CN" altLang="en-US" dirty="0"/>
              <a:t>、</a:t>
            </a:r>
            <a:r>
              <a:rPr lang="en-US" altLang="zh-CN" dirty="0"/>
              <a:t>Ξ</a:t>
            </a:r>
            <a:r>
              <a:rPr lang="zh-CN" altLang="en-US" dirty="0"/>
              <a:t>、</a:t>
            </a:r>
            <a:r>
              <a:rPr lang="en-US" altLang="zh-CN" dirty="0"/>
              <a:t>Ω</a:t>
            </a:r>
            <a:r>
              <a:rPr lang="zh-CN" altLang="en-US" dirty="0"/>
              <a:t>等粒子，其质量均超过核子（中子和质子）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0149738-26FC-4B57-9762-96CD3D7C24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22" t="33857" r="56426" b="26925"/>
          <a:stretch/>
        </p:blipFill>
        <p:spPr>
          <a:xfrm>
            <a:off x="2309188" y="152191"/>
            <a:ext cx="1808923" cy="194431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4266D7F-15EB-40E0-BABC-092536A13D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784" t="34469" r="33207" b="27730"/>
          <a:stretch/>
        </p:blipFill>
        <p:spPr>
          <a:xfrm>
            <a:off x="6387547" y="136775"/>
            <a:ext cx="1881812" cy="194431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215EB38-EFBF-47ED-934A-CCD448F05B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-739" b="53954"/>
          <a:stretch/>
        </p:blipFill>
        <p:spPr>
          <a:xfrm>
            <a:off x="278295" y="3062413"/>
            <a:ext cx="4148452" cy="179566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74AF2B7-651B-46B6-9E50-55C6FBDAC1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505" r="523"/>
          <a:stretch/>
        </p:blipFill>
        <p:spPr>
          <a:xfrm>
            <a:off x="4200229" y="3046997"/>
            <a:ext cx="4453441" cy="180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23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重子的性质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861E33DC-4C57-4330-A22C-E1C85C6608DC}"/>
              </a:ext>
            </a:extLst>
          </p:cNvPr>
          <p:cNvSpPr txBox="1"/>
          <p:nvPr/>
        </p:nvSpPr>
        <p:spPr>
          <a:xfrm>
            <a:off x="404191" y="1139687"/>
            <a:ext cx="81964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质子是唯一独立稳定的重子，质子以外的其他重子最终都要衰变为质子， 从而保证了质子的稳定性。中子假如不与其它中子或者质子一起组成原子核的话不稳定，会衰变。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重子与由一个夸克和一个反夸克组成的介子一起被合称为强子。强子是所有强相互作用的粒子的总称。</a:t>
            </a:r>
          </a:p>
        </p:txBody>
      </p:sp>
    </p:spTree>
    <p:extLst>
      <p:ext uri="{BB962C8B-B14F-4D97-AF65-F5344CB8AC3E}">
        <p14:creationId xmlns:p14="http://schemas.microsoft.com/office/powerpoint/2010/main" val="19670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重子数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173F9E75-75D2-4546-B2CF-1AEE3F955FC6}"/>
              </a:ext>
            </a:extLst>
          </p:cNvPr>
          <p:cNvSpPr txBox="1"/>
          <p:nvPr/>
        </p:nvSpPr>
        <p:spPr>
          <a:xfrm>
            <a:off x="145774" y="700431"/>
            <a:ext cx="85741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所有重子的重子数为</a:t>
            </a:r>
            <a:r>
              <a:rPr lang="en-US" altLang="zh-CN" sz="2400" dirty="0"/>
              <a:t>1</a:t>
            </a:r>
            <a:r>
              <a:rPr lang="zh-CN" altLang="en-US" sz="2400" dirty="0"/>
              <a:t>，所有反重子的重子数为</a:t>
            </a:r>
            <a:r>
              <a:rPr lang="en-US" altLang="zh-CN" sz="2400" dirty="0"/>
              <a:t>-1</a:t>
            </a:r>
            <a:r>
              <a:rPr lang="zh-CN" altLang="en-US" sz="2400" dirty="0"/>
              <a:t>，所有非重子的重子数为</a:t>
            </a:r>
            <a:r>
              <a:rPr lang="en-US" altLang="zh-CN" sz="2400" dirty="0"/>
              <a:t>0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不能通过动力学效应来测量，只能通过已知粒子</a:t>
            </a:r>
            <a:r>
              <a:rPr lang="zh-CN" altLang="en-US" sz="2400"/>
              <a:t>的重子数</a:t>
            </a:r>
            <a:r>
              <a:rPr lang="zh-CN" altLang="en-US" sz="2400" dirty="0"/>
              <a:t>来确定未知粒子的重子数。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重子数是一个严格的内部相加性守恒量</a:t>
            </a:r>
            <a:r>
              <a:rPr lang="en-US" altLang="zh-CN" sz="2400" dirty="0"/>
              <a:t>——</a:t>
            </a:r>
            <a:r>
              <a:rPr lang="zh-CN" altLang="en-US" sz="2400" dirty="0"/>
              <a:t>守恒是分程度的，有些内部相加守恒量如奇异数，在强相互作用下守恒，但在弱相互作用下不守恒；重子数严格守恒。</a:t>
            </a:r>
          </a:p>
        </p:txBody>
      </p:sp>
    </p:spTree>
    <p:extLst>
      <p:ext uri="{BB962C8B-B14F-4D97-AF65-F5344CB8AC3E}">
        <p14:creationId xmlns:p14="http://schemas.microsoft.com/office/powerpoint/2010/main" val="269354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374137" y="1884748"/>
            <a:ext cx="4272439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6600" b="1" dirty="0">
                <a:solidFill>
                  <a:srgbClr val="1B4367"/>
                </a:solidFill>
                <a:cs typeface="+mn-ea"/>
                <a:sym typeface="+mn-lt"/>
              </a:rPr>
              <a:t>THANKS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80466" y="2787026"/>
            <a:ext cx="205978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3000" dirty="0">
                <a:solidFill>
                  <a:srgbClr val="1B4367"/>
                </a:solidFill>
                <a:cs typeface="+mn-ea"/>
                <a:sym typeface="+mn-lt"/>
              </a:rPr>
              <a:t>谢谢大家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293</Words>
  <Application>Microsoft Office PowerPoint</Application>
  <PresentationFormat>全屏显示(16:9)</PresentationFormat>
  <Paragraphs>37</Paragraphs>
  <Slides>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Molly Hopper</cp:lastModifiedBy>
  <cp:revision>69</cp:revision>
  <dcterms:created xsi:type="dcterms:W3CDTF">2016-05-20T12:59:00Z</dcterms:created>
  <dcterms:modified xsi:type="dcterms:W3CDTF">2020-12-13T04:46:10Z</dcterms:modified>
  <cp:category/>
  <cp:contentStatus>ytfcells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